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322" r:id="rId4"/>
    <p:sldId id="296" r:id="rId5"/>
    <p:sldId id="321" r:id="rId6"/>
    <p:sldId id="300" r:id="rId7"/>
    <p:sldId id="301" r:id="rId8"/>
    <p:sldId id="344" r:id="rId9"/>
    <p:sldId id="323" r:id="rId10"/>
    <p:sldId id="325" r:id="rId11"/>
    <p:sldId id="324" r:id="rId12"/>
    <p:sldId id="326" r:id="rId13"/>
    <p:sldId id="327" r:id="rId14"/>
    <p:sldId id="305" r:id="rId15"/>
    <p:sldId id="304" r:id="rId16"/>
    <p:sldId id="329" r:id="rId17"/>
    <p:sldId id="330" r:id="rId18"/>
    <p:sldId id="331" r:id="rId19"/>
    <p:sldId id="270" r:id="rId20"/>
    <p:sldId id="332" r:id="rId21"/>
    <p:sldId id="333" r:id="rId22"/>
    <p:sldId id="334" r:id="rId23"/>
    <p:sldId id="306" r:id="rId24"/>
    <p:sldId id="335" r:id="rId25"/>
    <p:sldId id="345" r:id="rId26"/>
    <p:sldId id="309" r:id="rId27"/>
    <p:sldId id="310" r:id="rId28"/>
    <p:sldId id="347" r:id="rId29"/>
    <p:sldId id="346" r:id="rId30"/>
    <p:sldId id="311" r:id="rId31"/>
    <p:sldId id="312" r:id="rId32"/>
    <p:sldId id="272" r:id="rId33"/>
    <p:sldId id="337" r:id="rId34"/>
    <p:sldId id="265" r:id="rId35"/>
    <p:sldId id="266" r:id="rId36"/>
    <p:sldId id="338" r:id="rId37"/>
    <p:sldId id="339" r:id="rId38"/>
    <p:sldId id="278" r:id="rId39"/>
    <p:sldId id="280" r:id="rId40"/>
    <p:sldId id="281" r:id="rId41"/>
    <p:sldId id="340" r:id="rId42"/>
    <p:sldId id="283" r:id="rId43"/>
    <p:sldId id="342" r:id="rId44"/>
    <p:sldId id="343" r:id="rId45"/>
    <p:sldId id="319" r:id="rId46"/>
    <p:sldId id="320" r:id="rId47"/>
    <p:sldId id="341" r:id="rId48"/>
  </p:sldIdLst>
  <p:sldSz cx="9144000" cy="6858000" type="screen4x3"/>
  <p:notesSz cx="6858000" cy="97107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5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FF"/>
    <a:srgbClr val="FF0000"/>
    <a:srgbClr val="0033CC"/>
    <a:srgbClr val="FF00FF"/>
    <a:srgbClr val="006600"/>
    <a:srgbClr val="003300"/>
    <a:srgbClr val="66330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86" autoAdjust="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364" y="-72"/>
      </p:cViewPr>
      <p:guideLst>
        <p:guide orient="horz" pos="305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2A44387-32B2-49B2-9AC5-AE93F84DD7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BDD0C19-0524-4E87-9832-D8F6ED98971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51453766-98E0-431D-B48C-B40EF6C7724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24963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EDE0840A-6625-4CD8-9DDD-C32D0FBBCC6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224963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fld id="{3FBC2358-11C8-4294-B37B-9ADE6A83090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E68EFB4-4272-49C6-9637-3A2BB1A645F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16E9E40-3DDC-41F6-8DA0-A8DF947EDD5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ADC8A651-3BEC-47EB-8879-927624244EBD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01713" y="728663"/>
            <a:ext cx="4854575" cy="3641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808C46F-8F94-4B82-A891-7A090519AB8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13275"/>
            <a:ext cx="5029200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26164B71-FC51-4141-8587-135D04334E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24963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A2281662-F7FA-4347-A5C7-7511168831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224963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fld id="{416D7B1B-3164-4014-924F-4A1131C0894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花">
            <a:extLst>
              <a:ext uri="{FF2B5EF4-FFF2-40B4-BE49-F238E27FC236}">
                <a16:creationId xmlns:a16="http://schemas.microsoft.com/office/drawing/2014/main" id="{E61BE8C9-1F79-4D4C-A054-4D5C9C833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94075"/>
            <a:ext cx="48006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" descr="草">
            <a:extLst>
              <a:ext uri="{FF2B5EF4-FFF2-40B4-BE49-F238E27FC236}">
                <a16:creationId xmlns:a16="http://schemas.microsoft.com/office/drawing/2014/main" id="{4EDC712D-1B6C-4D6F-9666-2FE83769D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9" descr="logo001">
            <a:extLst>
              <a:ext uri="{FF2B5EF4-FFF2-40B4-BE49-F238E27FC236}">
                <a16:creationId xmlns:a16="http://schemas.microsoft.com/office/drawing/2014/main" id="{2FB4E80F-CE79-4628-9481-21EE32975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28600"/>
            <a:ext cx="29337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14400" y="1600200"/>
            <a:ext cx="7772400" cy="1143000"/>
          </a:xfrm>
        </p:spPr>
        <p:txBody>
          <a:bodyPr/>
          <a:lstStyle>
            <a:lvl1pPr>
              <a:defRPr>
                <a:solidFill>
                  <a:srgbClr val="0066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2766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7408EA4A-88DE-4CB4-9801-32A76F672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bg2"/>
                </a:solidFill>
              </a:defRPr>
            </a:lvl1pPr>
          </a:lstStyle>
          <a:p>
            <a:fld id="{B42F7880-EAE6-4034-92A0-1439B74DD0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361847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741AE109-7C96-4B90-A1D1-FB1E86C735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C4C2D2-C855-4DA6-8724-B83E8C484D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805768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381000"/>
            <a:ext cx="1951038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381000"/>
            <a:ext cx="5700712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8DEBE5A5-B907-470C-8755-BADE2C39F4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706832-4B01-45F8-B243-34A8B97B4A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36476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381000"/>
            <a:ext cx="780415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5C08CD3A-2879-44B5-B590-9AF111366EA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C2CB37-C04C-4176-9D30-E829827671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378124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7C788F40-6937-4F26-8740-CEC9EF6CE87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3A460C-C11A-4596-BC3C-44B411585C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39293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7C07029B-415A-4AFA-BD9D-9F91C08DE65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E617D1-810A-48F6-942A-9202835CCD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374756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C8CE351C-A63E-42B7-B689-F89319C514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B506-E7AF-4CCD-818E-4A54AE164E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245870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AF460AF9-0A27-4AF1-B3B6-9EAFA7BE2D4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D7BB2-9DF1-46D1-AFA1-11A954AC69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551485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BD606909-589B-45A0-BEEC-5C160872C72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F87A96-4F31-44C7-9310-631252D955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152946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4E296E05-D231-44BA-AD59-26902B49DE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8F1591-9AE2-4CA9-8D58-272C3AFB3A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000023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D4C263B1-195C-4531-879E-CB099E5F6ED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60EDCF-FAB7-4B31-B486-AE09EAAF1F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736602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FF922A4A-17AA-4DD2-8054-793F1C925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2AFEB0-EE1E-47B9-974A-5627F48AED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56537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Rectangle 21">
            <a:extLst>
              <a:ext uri="{FF2B5EF4-FFF2-40B4-BE49-F238E27FC236}">
                <a16:creationId xmlns:a16="http://schemas.microsoft.com/office/drawing/2014/main" id="{C5A69E06-9C96-4AE6-BFEE-4C051639D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6315075"/>
            <a:ext cx="6705600" cy="5334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8CD32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027" name="Picture 14" descr="花">
            <a:extLst>
              <a:ext uri="{FF2B5EF4-FFF2-40B4-BE49-F238E27FC236}">
                <a16:creationId xmlns:a16="http://schemas.microsoft.com/office/drawing/2014/main" id="{D11018AB-11CF-4F58-A00D-3B8E48A17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49838"/>
            <a:ext cx="2514600" cy="18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9">
            <a:extLst>
              <a:ext uri="{FF2B5EF4-FFF2-40B4-BE49-F238E27FC236}">
                <a16:creationId xmlns:a16="http://schemas.microsoft.com/office/drawing/2014/main" id="{E7E9EA29-0A66-497E-9324-2EDC634D92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381000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553ADEE7-6E96-483D-AC86-FB3423DCA8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752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0" name="Picture 15" descr="草">
            <a:extLst>
              <a:ext uri="{FF2B5EF4-FFF2-40B4-BE49-F238E27FC236}">
                <a16:creationId xmlns:a16="http://schemas.microsoft.com/office/drawing/2014/main" id="{45E2D313-8928-436C-AB0B-2365B4C81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9" name="Rectangle 17">
            <a:extLst>
              <a:ext uri="{FF2B5EF4-FFF2-40B4-BE49-F238E27FC236}">
                <a16:creationId xmlns:a16="http://schemas.microsoft.com/office/drawing/2014/main" id="{BB46F727-8D00-4FB8-A073-EED65663E8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53175"/>
            <a:ext cx="19050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800" b="1">
                <a:solidFill>
                  <a:srgbClr val="009900"/>
                </a:solidFill>
                <a:effectLst/>
              </a:defRPr>
            </a:lvl1pPr>
          </a:lstStyle>
          <a:p>
            <a:fld id="{648CE521-47B4-40D6-856B-75142DAB9E4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094" name="Rectangle 22">
            <a:extLst>
              <a:ext uri="{FF2B5EF4-FFF2-40B4-BE49-F238E27FC236}">
                <a16:creationId xmlns:a16="http://schemas.microsoft.com/office/drawing/2014/main" id="{C6AB9FE0-91E4-441F-9E65-AD9EC3255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625" y="6372225"/>
            <a:ext cx="2698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069406"/>
                </a:solidFill>
                <a:effectLst/>
                <a:latin typeface="Times New Roman" pitchFamily="18" charset="0"/>
                <a:ea typeface="楷体_GB2312" pitchFamily="49" charset="-122"/>
              </a:rPr>
              <a:t>华中科技大学计算机学院</a:t>
            </a:r>
          </a:p>
        </p:txBody>
      </p:sp>
      <p:sp>
        <p:nvSpPr>
          <p:cNvPr id="3095" name="Rectangle 23">
            <a:extLst>
              <a:ext uri="{FF2B5EF4-FFF2-40B4-BE49-F238E27FC236}">
                <a16:creationId xmlns:a16="http://schemas.microsoft.com/office/drawing/2014/main" id="{DA04C9E3-863B-4BB1-A834-4A20565F8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" y="69850"/>
            <a:ext cx="1878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rgbClr val="006600"/>
                </a:solidFill>
                <a:effectLst/>
                <a:ea typeface="楷体_GB2312" pitchFamily="49" charset="-122"/>
              </a:rPr>
              <a:t>C</a:t>
            </a:r>
            <a:r>
              <a:rPr lang="zh-CN" altLang="en-US" sz="2000" b="1">
                <a:solidFill>
                  <a:srgbClr val="006600"/>
                </a:solidFill>
                <a:effectLst/>
                <a:latin typeface="Times New Roman" pitchFamily="18" charset="0"/>
                <a:ea typeface="楷体_GB2312" pitchFamily="49" charset="-122"/>
              </a:rPr>
              <a:t>语言程序设计</a:t>
            </a:r>
          </a:p>
        </p:txBody>
      </p:sp>
      <p:pic>
        <p:nvPicPr>
          <p:cNvPr id="1034" name="Picture 24" descr="logo001">
            <a:extLst>
              <a:ext uri="{FF2B5EF4-FFF2-40B4-BE49-F238E27FC236}">
                <a16:creationId xmlns:a16="http://schemas.microsoft.com/office/drawing/2014/main" id="{55641AEB-4344-4AF6-850F-CE697C1E4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0"/>
            <a:ext cx="2438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&#31532;03&#31456;&#12288;&#22522;&#26412;&#30340;&#26631;&#20934;&#36755;&#20837;&#19982;&#36755;&#20986;&#65293;&#23383;&#31526;&#27169;&#24335;&#26174;&#31034;&#22120;.ppt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tc\TC.EXE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&#31532;03&#31456;&#12288;&#22522;&#26412;&#30340;&#26631;&#20934;&#36755;&#20837;&#19982;&#36755;&#20986;&#65293;&#23383;&#31526;&#27169;&#24335;&#26174;&#31034;&#22120;.ppt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&#31532;03&#31456;&#12288;&#22522;&#26412;&#30340;&#26631;&#20934;&#36755;&#20837;&#19982;&#36755;&#20986;&#65293;&#23383;&#31526;&#27169;&#24335;&#26174;&#31034;&#22120;.ppt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&#31532;03&#31456;&#12288;&#22522;&#26412;&#30340;&#26631;&#20934;&#36755;&#20837;&#19982;&#36755;&#20986;&#65293;&#23383;&#31526;&#27169;&#24335;&#26174;&#31034;&#22120;.ppt" TargetMode="Externa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&#31532;03&#31456;&#12288;&#22522;&#26412;&#30340;&#26631;&#20934;&#36755;&#20837;&#19982;&#36755;&#20986;&#65293;&#23383;&#31526;&#27169;&#24335;&#26174;&#31034;&#22120;.ppt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&#31532;03&#31456;&#12288;&#22522;&#26412;&#30340;&#26631;&#20934;&#36755;&#20837;&#19982;&#36755;&#20986;&#65293;&#23383;&#31526;&#27169;&#24335;&#26174;&#31034;&#22120;.ppt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&#31532;03&#31456;&#12288;&#22522;&#26412;&#30340;&#26631;&#20934;&#36755;&#20837;&#19982;&#36755;&#20986;&#65293;&#23383;&#31526;&#27169;&#24335;&#26174;&#31034;&#22120;.ppt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&#31532;03&#31456;&#12288;&#22522;&#26412;&#30340;&#26631;&#20934;&#36755;&#20837;&#19982;&#36755;&#20986;&#65293;&#23383;&#31526;&#27169;&#24335;&#26174;&#31034;&#22120;.ppt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5.xml"/><Relationship Id="rId3" Type="http://schemas.openxmlformats.org/officeDocument/2006/relationships/slide" Target="slide6.xml"/><Relationship Id="rId7" Type="http://schemas.openxmlformats.org/officeDocument/2006/relationships/slide" Target="slide4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4.xml"/><Relationship Id="rId5" Type="http://schemas.openxmlformats.org/officeDocument/2006/relationships/slide" Target="slide23.xml"/><Relationship Id="rId4" Type="http://schemas.openxmlformats.org/officeDocument/2006/relationships/slide" Target="slide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7803854-065B-426D-95E0-C4B66D9322A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08175" y="2492375"/>
            <a:ext cx="5410200" cy="838200"/>
          </a:xfrm>
        </p:spPr>
        <p:txBody>
          <a:bodyPr/>
          <a:lstStyle/>
          <a:p>
            <a:pPr algn="ctr" eaLnBrk="1" hangingPunct="1"/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4000" b="1"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章　数组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8345AA8C-2A26-4E2F-9067-B2609D03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3381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chemeClr val="tx2"/>
                </a:solidFill>
                <a:effectLst/>
              </a:rPr>
              <a:t>C</a:t>
            </a:r>
            <a:r>
              <a:rPr lang="zh-CN" altLang="en-US" sz="3600" b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语言程序设计</a:t>
            </a:r>
          </a:p>
        </p:txBody>
      </p:sp>
      <p:sp>
        <p:nvSpPr>
          <p:cNvPr id="3076" name="Rectangle 6">
            <a:extLst>
              <a:ext uri="{FF2B5EF4-FFF2-40B4-BE49-F238E27FC236}">
                <a16:creationId xmlns:a16="http://schemas.microsoft.com/office/drawing/2014/main" id="{BAABF837-63C7-422E-A133-9D418A600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050" y="5105400"/>
            <a:ext cx="271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ffectLst/>
              </a:rPr>
              <a:t>主讲教师：祝建华 </a:t>
            </a:r>
          </a:p>
        </p:txBody>
      </p:sp>
      <p:pic>
        <p:nvPicPr>
          <p:cNvPr id="3077" name="Picture 11" descr="struct_intro">
            <a:extLst>
              <a:ext uri="{FF2B5EF4-FFF2-40B4-BE49-F238E27FC236}">
                <a16:creationId xmlns:a16="http://schemas.microsoft.com/office/drawing/2014/main" id="{EBCD92FB-D85D-488B-96F2-1790E94CA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981075"/>
            <a:ext cx="1008063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>
            <a:extLst>
              <a:ext uri="{FF2B5EF4-FFF2-40B4-BE49-F238E27FC236}">
                <a16:creationId xmlns:a16="http://schemas.microsoft.com/office/drawing/2014/main" id="{B17BB341-5149-41FB-9156-C4B10B94AD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36C5E89-F3C8-4A73-A5F4-0A1EA0361DF0}" type="slidenum">
              <a:rPr kumimoji="0" lang="en-US" altLang="zh-CN" sz="1800">
                <a:solidFill>
                  <a:srgbClr val="009900"/>
                </a:solidFill>
              </a:rPr>
              <a:pPr eaLnBrk="1" hangingPunct="1"/>
              <a:t>10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33124" name="Text Box 4">
            <a:extLst>
              <a:ext uri="{FF2B5EF4-FFF2-40B4-BE49-F238E27FC236}">
                <a16:creationId xmlns:a16="http://schemas.microsoft.com/office/drawing/2014/main" id="{10ED0FA2-8813-443F-8A36-315CF75CB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765175"/>
            <a:ext cx="78692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7.3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使用一维数组计算学生的平均成绩。</a:t>
            </a:r>
            <a:endParaRPr lang="zh-CN" altLang="en-US" sz="2000" b="1" dirty="0">
              <a:solidFill>
                <a:srgbClr val="3333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2" name="Rectangle 5">
            <a:extLst>
              <a:ext uri="{FF2B5EF4-FFF2-40B4-BE49-F238E27FC236}">
                <a16:creationId xmlns:a16="http://schemas.microsoft.com/office/drawing/2014/main" id="{E2F75776-784E-4C9E-8080-46E2B8AF2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268413"/>
            <a:ext cx="6121400" cy="4114800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effectLst/>
              </a:rPr>
              <a:t>#include ”stdio.h”</a:t>
            </a:r>
          </a:p>
          <a:p>
            <a:pPr eaLnBrk="1" hangingPunct="1"/>
            <a:r>
              <a:rPr lang="en-US" altLang="zh-CN" sz="2000">
                <a:effectLst/>
              </a:rPr>
              <a:t>void main(void){</a:t>
            </a:r>
          </a:p>
          <a:p>
            <a:pPr eaLnBrk="1" hangingPunct="1"/>
            <a:r>
              <a:rPr lang="en-US" altLang="zh-CN" sz="2000">
                <a:solidFill>
                  <a:srgbClr val="FF00FF"/>
                </a:solidFill>
                <a:effectLst/>
              </a:rPr>
              <a:t>int</a:t>
            </a:r>
            <a:r>
              <a:rPr lang="en-US" altLang="zh-CN" sz="2000">
                <a:effectLst/>
              </a:rPr>
              <a:t> </a:t>
            </a:r>
            <a:r>
              <a:rPr lang="en-US" altLang="zh-CN" sz="2000">
                <a:solidFill>
                  <a:srgbClr val="FF00FF"/>
                </a:solidFill>
                <a:effectLst/>
              </a:rPr>
              <a:t>score[30]</a:t>
            </a:r>
            <a:r>
              <a:rPr lang="en-US" altLang="zh-CN" sz="2000">
                <a:effectLst/>
              </a:rPr>
              <a:t>,i,sum=0;</a:t>
            </a:r>
          </a:p>
          <a:p>
            <a:pPr eaLnBrk="1" hangingPunct="1"/>
            <a:r>
              <a:rPr lang="en-US" altLang="zh-CN" sz="2000">
                <a:effectLst/>
              </a:rPr>
              <a:t>   double average;</a:t>
            </a:r>
          </a:p>
          <a:p>
            <a:pPr eaLnBrk="1" hangingPunct="1"/>
            <a:r>
              <a:rPr lang="en-US" altLang="zh-CN" sz="2000">
                <a:effectLst/>
              </a:rPr>
              <a:t>   printf("input the scores please:\n");</a:t>
            </a:r>
          </a:p>
          <a:p>
            <a:pPr eaLnBrk="1" hangingPunct="1"/>
            <a:r>
              <a:rPr lang="en-US" altLang="zh-CN" sz="2000">
                <a:effectLst/>
              </a:rPr>
              <a:t>   for(i=0;i&lt;30;i++)</a:t>
            </a:r>
          </a:p>
          <a:p>
            <a:pPr eaLnBrk="1" hangingPunct="1"/>
            <a:r>
              <a:rPr lang="en-US" altLang="zh-CN" sz="2000">
                <a:effectLst/>
              </a:rPr>
              <a:t>       scanf(</a:t>
            </a:r>
            <a:r>
              <a:rPr lang="en-US" altLang="zh-CN" sz="2000">
                <a:effectLst/>
                <a:latin typeface="Times New Roman" panose="02020603050405020304" pitchFamily="18" charset="0"/>
              </a:rPr>
              <a:t>“</a:t>
            </a:r>
            <a:r>
              <a:rPr lang="en-US" altLang="zh-CN" sz="2000">
                <a:effectLst/>
              </a:rPr>
              <a:t>%d</a:t>
            </a:r>
            <a:r>
              <a:rPr lang="en-US" altLang="zh-CN" sz="2000">
                <a:effectLst/>
                <a:latin typeface="Times New Roman" panose="02020603050405020304" pitchFamily="18" charset="0"/>
              </a:rPr>
              <a:t>”</a:t>
            </a:r>
            <a:r>
              <a:rPr lang="en-US" altLang="zh-CN" sz="2000">
                <a:effectLst/>
              </a:rPr>
              <a:t>,</a:t>
            </a:r>
            <a:r>
              <a:rPr lang="en-US" altLang="zh-CN" sz="2000">
                <a:solidFill>
                  <a:srgbClr val="FF00FF"/>
                </a:solidFill>
                <a:effectLst/>
              </a:rPr>
              <a:t>&amp;score[i]</a:t>
            </a:r>
            <a:r>
              <a:rPr lang="en-US" altLang="zh-CN" sz="2000">
                <a:effectLst/>
              </a:rPr>
              <a:t>); </a:t>
            </a:r>
            <a:r>
              <a:rPr lang="en-US" altLang="zh-CN" sz="2000">
                <a:solidFill>
                  <a:schemeClr val="folHlink"/>
                </a:solidFill>
                <a:effectLst/>
              </a:rPr>
              <a:t>/* </a:t>
            </a:r>
            <a:r>
              <a:rPr lang="zh-CN" altLang="en-US" sz="2000">
                <a:solidFill>
                  <a:schemeClr val="folHlink"/>
                </a:solidFill>
                <a:effectLst/>
              </a:rPr>
              <a:t>键入成绩存入数组 *</a:t>
            </a:r>
            <a:r>
              <a:rPr lang="en-US" altLang="zh-CN" sz="2000">
                <a:solidFill>
                  <a:schemeClr val="folHlink"/>
                </a:solidFill>
                <a:effectLst/>
              </a:rPr>
              <a:t>/</a:t>
            </a:r>
            <a:r>
              <a:rPr lang="en-US" altLang="zh-CN" sz="2000">
                <a:effectLst/>
              </a:rPr>
              <a:t>  </a:t>
            </a:r>
          </a:p>
          <a:p>
            <a:pPr eaLnBrk="1" hangingPunct="1"/>
            <a:r>
              <a:rPr lang="en-US" altLang="zh-CN" sz="2000">
                <a:effectLst/>
              </a:rPr>
              <a:t>   for(i=0;i&lt;30;i++)</a:t>
            </a:r>
          </a:p>
          <a:p>
            <a:pPr eaLnBrk="1" hangingPunct="1"/>
            <a:r>
              <a:rPr lang="en-US" altLang="zh-CN" sz="2000">
                <a:effectLst/>
              </a:rPr>
              <a:t>       sum+=</a:t>
            </a:r>
            <a:r>
              <a:rPr lang="en-US" altLang="zh-CN" sz="2000">
                <a:solidFill>
                  <a:srgbClr val="FF00FF"/>
                </a:solidFill>
                <a:effectLst/>
              </a:rPr>
              <a:t>score[i]</a:t>
            </a:r>
            <a:r>
              <a:rPr lang="en-US" altLang="zh-CN" sz="2000">
                <a:effectLst/>
              </a:rPr>
              <a:t>;  </a:t>
            </a:r>
            <a:r>
              <a:rPr lang="en-US" altLang="zh-CN" sz="2000">
                <a:solidFill>
                  <a:schemeClr val="folHlink"/>
                </a:solidFill>
                <a:effectLst/>
              </a:rPr>
              <a:t>/* </a:t>
            </a:r>
            <a:r>
              <a:rPr lang="zh-CN" altLang="en-US" sz="2000">
                <a:solidFill>
                  <a:schemeClr val="folHlink"/>
                </a:solidFill>
                <a:effectLst/>
              </a:rPr>
              <a:t>求学生成绩之和 *</a:t>
            </a:r>
            <a:r>
              <a:rPr lang="en-US" altLang="zh-CN" sz="2000">
                <a:solidFill>
                  <a:schemeClr val="folHlink"/>
                </a:solidFill>
                <a:effectLst/>
              </a:rPr>
              <a:t>/</a:t>
            </a:r>
            <a:r>
              <a:rPr lang="en-US" altLang="zh-CN">
                <a:solidFill>
                  <a:schemeClr val="folHlink"/>
                </a:solidFill>
                <a:effectLst/>
              </a:rPr>
              <a:t> </a:t>
            </a:r>
            <a:endParaRPr lang="en-US" altLang="zh-CN" sz="2000">
              <a:solidFill>
                <a:schemeClr val="folHlink"/>
              </a:solidFill>
              <a:effectLst/>
            </a:endParaRPr>
          </a:p>
          <a:p>
            <a:pPr eaLnBrk="1" hangingPunct="1"/>
            <a:r>
              <a:rPr lang="en-US" altLang="zh-CN" sz="2000">
                <a:effectLst/>
              </a:rPr>
              <a:t>   average=sum/30.0;  </a:t>
            </a:r>
            <a:r>
              <a:rPr lang="en-US" altLang="zh-CN" sz="2000">
                <a:solidFill>
                  <a:schemeClr val="folHlink"/>
                </a:solidFill>
                <a:effectLst/>
              </a:rPr>
              <a:t>/* </a:t>
            </a:r>
            <a:r>
              <a:rPr lang="zh-CN" altLang="en-US" sz="2000">
                <a:solidFill>
                  <a:schemeClr val="folHlink"/>
                </a:solidFill>
                <a:effectLst/>
              </a:rPr>
              <a:t>计算平均成绩 *</a:t>
            </a:r>
            <a:r>
              <a:rPr lang="en-US" altLang="zh-CN" sz="2000">
                <a:solidFill>
                  <a:schemeClr val="folHlink"/>
                </a:solidFill>
                <a:effectLst/>
              </a:rPr>
              <a:t>/</a:t>
            </a:r>
          </a:p>
          <a:p>
            <a:pPr eaLnBrk="1" hangingPunct="1"/>
            <a:r>
              <a:rPr lang="en-US" altLang="zh-CN" sz="2000">
                <a:effectLst/>
              </a:rPr>
              <a:t>   </a:t>
            </a:r>
            <a:r>
              <a:rPr lang="pt-BR" altLang="zh-CN" sz="2000">
                <a:effectLst/>
              </a:rPr>
              <a:t>printf("sum=%d\n",sum);</a:t>
            </a:r>
          </a:p>
          <a:p>
            <a:pPr eaLnBrk="1" hangingPunct="1"/>
            <a:r>
              <a:rPr lang="en-US" altLang="zh-CN" sz="2000">
                <a:effectLst/>
              </a:rPr>
              <a:t>   printf("average=%lf\n",average);</a:t>
            </a:r>
          </a:p>
          <a:p>
            <a:pPr eaLnBrk="1" hangingPunct="1"/>
            <a:r>
              <a:rPr lang="en-US" altLang="zh-CN" sz="2000">
                <a:effectLst/>
              </a:rPr>
              <a:t>}</a:t>
            </a:r>
          </a:p>
        </p:txBody>
      </p:sp>
      <p:graphicFrame>
        <p:nvGraphicFramePr>
          <p:cNvPr id="133204" name="Group 84">
            <a:extLst>
              <a:ext uri="{FF2B5EF4-FFF2-40B4-BE49-F238E27FC236}">
                <a16:creationId xmlns:a16="http://schemas.microsoft.com/office/drawing/2014/main" id="{CB930952-81BE-461B-BB47-1F54C366F2A1}"/>
              </a:ext>
            </a:extLst>
          </p:cNvPr>
          <p:cNvGraphicFramePr>
            <a:graphicFrameLocks noGrp="1"/>
          </p:cNvGraphicFramePr>
          <p:nvPr/>
        </p:nvGraphicFramePr>
        <p:xfrm>
          <a:off x="2208213" y="5473700"/>
          <a:ext cx="5545137" cy="365125"/>
        </p:xfrm>
        <a:graphic>
          <a:graphicData uri="http://schemas.openxmlformats.org/drawingml/2006/table">
            <a:tbl>
              <a:tblPr/>
              <a:tblGrid>
                <a:gridCol w="693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41" marB="456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pitchFamily="2" charset="-122"/>
                        </a:rPr>
                        <a:t>…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41" marB="4564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41" marB="4564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150" name="Text Box 30">
            <a:extLst>
              <a:ext uri="{FF2B5EF4-FFF2-40B4-BE49-F238E27FC236}">
                <a16:creationId xmlns:a16="http://schemas.microsoft.com/office/drawing/2014/main" id="{174CDBE6-64E6-44D1-9566-8961E6FE1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450" y="5341938"/>
            <a:ext cx="854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8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score</a:t>
            </a:r>
          </a:p>
        </p:txBody>
      </p:sp>
      <p:graphicFrame>
        <p:nvGraphicFramePr>
          <p:cNvPr id="133193" name="Group 73">
            <a:extLst>
              <a:ext uri="{FF2B5EF4-FFF2-40B4-BE49-F238E27FC236}">
                <a16:creationId xmlns:a16="http://schemas.microsoft.com/office/drawing/2014/main" id="{A96FB35D-81ED-4370-9F29-DC1D63B31B63}"/>
              </a:ext>
            </a:extLst>
          </p:cNvPr>
          <p:cNvGraphicFramePr>
            <a:graphicFrameLocks noGrp="1"/>
          </p:cNvGraphicFramePr>
          <p:nvPr/>
        </p:nvGraphicFramePr>
        <p:xfrm>
          <a:off x="2208213" y="5800725"/>
          <a:ext cx="5545137" cy="274638"/>
        </p:xfrm>
        <a:graphic>
          <a:graphicData uri="http://schemas.openxmlformats.org/drawingml/2006/table">
            <a:tbl>
              <a:tblPr/>
              <a:tblGrid>
                <a:gridCol w="693737">
                  <a:extLst>
                    <a:ext uri="{9D8B030D-6E8A-4147-A177-3AD203B41FA5}">
                      <a16:colId xmlns:a16="http://schemas.microsoft.com/office/drawing/2014/main" val="4157542663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3787905115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val="1747908518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838675653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671060875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val="3530843906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684668190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852016574"/>
                    </a:ext>
                  </a:extLst>
                </a:gridCol>
              </a:tblGrid>
              <a:tr h="215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1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92915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1">
            <a:extLst>
              <a:ext uri="{FF2B5EF4-FFF2-40B4-BE49-F238E27FC236}">
                <a16:creationId xmlns:a16="http://schemas.microsoft.com/office/drawing/2014/main" id="{B1309668-EFCB-4298-B463-BC597D065B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7D58E99-7F24-4CA1-9298-7888EC81998C}" type="slidenum">
              <a:rPr kumimoji="0" lang="en-US" altLang="zh-CN" sz="1800">
                <a:solidFill>
                  <a:srgbClr val="009900"/>
                </a:solidFill>
              </a:rPr>
              <a:pPr eaLnBrk="1" hangingPunct="1"/>
              <a:t>11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32104" name="Rectangle 8">
            <a:extLst>
              <a:ext uri="{FF2B5EF4-FFF2-40B4-BE49-F238E27FC236}">
                <a16:creationId xmlns:a16="http://schemas.microsoft.com/office/drawing/2014/main" id="{C4417D82-6BD1-4CB4-9C2F-14E263BDC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975" y="2589213"/>
            <a:ext cx="5688013" cy="387350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2102" name="Rectangle 6">
            <a:extLst>
              <a:ext uri="{FF2B5EF4-FFF2-40B4-BE49-F238E27FC236}">
                <a16:creationId xmlns:a16="http://schemas.microsoft.com/office/drawing/2014/main" id="{021F5E9E-DC01-41A9-A039-3C715FA69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863" y="1690688"/>
            <a:ext cx="6029325" cy="336550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2101" name="Text Box 5">
            <a:extLst>
              <a:ext uri="{FF2B5EF4-FFF2-40B4-BE49-F238E27FC236}">
                <a16:creationId xmlns:a16="http://schemas.microsoft.com/office/drawing/2014/main" id="{20A48087-9E73-433A-B926-E27AC2FCC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239838"/>
            <a:ext cx="8569325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一维数组变量说明语句的一般形式如下：</a:t>
            </a:r>
          </a:p>
          <a:p>
            <a:pPr algn="ctr">
              <a:lnSpc>
                <a:spcPct val="120000"/>
              </a:lnSpc>
              <a:defRPr/>
            </a:pP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存储类型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数据类型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数组名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常量表达式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]</a:t>
            </a:r>
            <a:r>
              <a:rPr lang="en-US" altLang="zh-CN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={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初值表</a:t>
            </a:r>
            <a:r>
              <a:rPr lang="en-US" altLang="zh-CN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其中，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初值表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是对数组元素进行初始化，其格式如下：</a:t>
            </a:r>
          </a:p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常量表达式</a:t>
            </a:r>
            <a:r>
              <a:rPr lang="en-US" altLang="zh-CN" sz="2000" b="1" baseline="-250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，常量表达式</a:t>
            </a:r>
            <a:r>
              <a:rPr lang="en-US" altLang="zh-CN" sz="2000" b="1" baseline="-250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…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，常量表达式</a:t>
            </a:r>
            <a:r>
              <a:rPr lang="en-US" altLang="zh-CN" sz="2000" b="1" baseline="-250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这里，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常量表达式</a:t>
            </a:r>
            <a:r>
              <a:rPr lang="en-US" altLang="zh-CN" sz="2000" b="1" baseline="-250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称为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初值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，①其类型与数组类型一致，否则引起自动类型转换；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②其个数小于或等于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常量表达式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之值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即数组元素个数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。如果小于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常量表达式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之值，依次给前面的元素赋初值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剩余数组元素的初值为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； ；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③如果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={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初值表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缺省，数组元素的初值取决于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存储类型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：外部数组和静态数组之初值为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，局部之初值为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随机值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即不确定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④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如果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常量表达式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缺省，初值表的初值个数决定数组元素个数。</a:t>
            </a:r>
          </a:p>
        </p:txBody>
      </p:sp>
      <p:sp>
        <p:nvSpPr>
          <p:cNvPr id="13318" name="Text Box 9">
            <a:extLst>
              <a:ext uri="{FF2B5EF4-FFF2-40B4-BE49-F238E27FC236}">
                <a16:creationId xmlns:a16="http://schemas.microsoft.com/office/drawing/2014/main" id="{18598678-9738-4BAB-ABB7-AB5CAC4F7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92150"/>
            <a:ext cx="503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CC0099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7.2.3</a:t>
            </a:r>
            <a:r>
              <a:rPr lang="en-US" altLang="en-US" b="1">
                <a:solidFill>
                  <a:srgbClr val="CC0099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solidFill>
                  <a:srgbClr val="CC0099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　一维数组的初始化 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>
            <a:extLst>
              <a:ext uri="{FF2B5EF4-FFF2-40B4-BE49-F238E27FC236}">
                <a16:creationId xmlns:a16="http://schemas.microsoft.com/office/drawing/2014/main" id="{8A9A6CF9-C4D4-4938-BF98-39971D819E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8FB37B4-211C-44E2-B85E-0C2BFF81F599}" type="slidenum">
              <a:rPr kumimoji="0" lang="en-US" altLang="zh-CN" sz="1800">
                <a:solidFill>
                  <a:srgbClr val="009900"/>
                </a:solidFill>
              </a:rPr>
              <a:pPr eaLnBrk="1" hangingPunct="1"/>
              <a:t>12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34148" name="Text Box 4">
            <a:extLst>
              <a:ext uri="{FF2B5EF4-FFF2-40B4-BE49-F238E27FC236}">
                <a16:creationId xmlns:a16="http://schemas.microsoft.com/office/drawing/2014/main" id="{390C50F8-064D-4922-8775-FEC805E13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836613"/>
            <a:ext cx="797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7.4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y[5]={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};</a:t>
            </a:r>
          </a:p>
        </p:txBody>
      </p:sp>
      <p:graphicFrame>
        <p:nvGraphicFramePr>
          <p:cNvPr id="134165" name="Group 21">
            <a:extLst>
              <a:ext uri="{FF2B5EF4-FFF2-40B4-BE49-F238E27FC236}">
                <a16:creationId xmlns:a16="http://schemas.microsoft.com/office/drawing/2014/main" id="{6CAC0F0E-B18E-4B52-AEC2-F5EA53C2E8EF}"/>
              </a:ext>
            </a:extLst>
          </p:cNvPr>
          <p:cNvGraphicFramePr>
            <a:graphicFrameLocks noGrp="1"/>
          </p:cNvGraphicFramePr>
          <p:nvPr/>
        </p:nvGraphicFramePr>
        <p:xfrm>
          <a:off x="2363788" y="1408113"/>
          <a:ext cx="4656137" cy="365125"/>
        </p:xfrm>
        <a:graphic>
          <a:graphicData uri="http://schemas.openxmlformats.org/drawingml/2006/table">
            <a:tbl>
              <a:tblPr/>
              <a:tblGrid>
                <a:gridCol w="931862">
                  <a:extLst>
                    <a:ext uri="{9D8B030D-6E8A-4147-A177-3AD203B41FA5}">
                      <a16:colId xmlns:a16="http://schemas.microsoft.com/office/drawing/2014/main" val="1247265631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4224991219"/>
                    </a:ext>
                  </a:extLst>
                </a:gridCol>
                <a:gridCol w="931863">
                  <a:extLst>
                    <a:ext uri="{9D8B030D-6E8A-4147-A177-3AD203B41FA5}">
                      <a16:colId xmlns:a16="http://schemas.microsoft.com/office/drawing/2014/main" val="377135573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863567940"/>
                    </a:ext>
                  </a:extLst>
                </a:gridCol>
                <a:gridCol w="931862">
                  <a:extLst>
                    <a:ext uri="{9D8B030D-6E8A-4147-A177-3AD203B41FA5}">
                      <a16:colId xmlns:a16="http://schemas.microsoft.com/office/drawing/2014/main" val="2147332530"/>
                    </a:ext>
                  </a:extLst>
                </a:gridCol>
              </a:tblGrid>
              <a:tr h="2317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478058"/>
                  </a:ext>
                </a:extLst>
              </a:tr>
            </a:tbl>
          </a:graphicData>
        </a:graphic>
      </p:graphicFrame>
      <p:sp>
        <p:nvSpPr>
          <p:cNvPr id="134166" name="Text Box 22">
            <a:extLst>
              <a:ext uri="{FF2B5EF4-FFF2-40B4-BE49-F238E27FC236}">
                <a16:creationId xmlns:a16="http://schemas.microsoft.com/office/drawing/2014/main" id="{79EA55D1-BEBC-4348-B2B4-51816A9F6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988" y="1262063"/>
            <a:ext cx="503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effectLst/>
              </a:rPr>
              <a:t>y</a:t>
            </a:r>
          </a:p>
        </p:txBody>
      </p:sp>
      <p:sp>
        <p:nvSpPr>
          <p:cNvPr id="134167" name="Text Box 23">
            <a:extLst>
              <a:ext uri="{FF2B5EF4-FFF2-40B4-BE49-F238E27FC236}">
                <a16:creationId xmlns:a16="http://schemas.microsoft.com/office/drawing/2014/main" id="{7EE1067B-11D8-4EDD-A8A0-EE0CC2C94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" y="2035175"/>
            <a:ext cx="797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7.5  double d[]={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1.5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2.7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3.14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5.6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};</a:t>
            </a:r>
          </a:p>
        </p:txBody>
      </p:sp>
      <p:graphicFrame>
        <p:nvGraphicFramePr>
          <p:cNvPr id="134168" name="Group 24">
            <a:extLst>
              <a:ext uri="{FF2B5EF4-FFF2-40B4-BE49-F238E27FC236}">
                <a16:creationId xmlns:a16="http://schemas.microsoft.com/office/drawing/2014/main" id="{567DEA1A-F57B-40E4-87B5-F9E3549C6C75}"/>
              </a:ext>
            </a:extLst>
          </p:cNvPr>
          <p:cNvGraphicFramePr>
            <a:graphicFrameLocks noGrp="1"/>
          </p:cNvGraphicFramePr>
          <p:nvPr/>
        </p:nvGraphicFramePr>
        <p:xfrm>
          <a:off x="2368550" y="2566988"/>
          <a:ext cx="4656138" cy="365125"/>
        </p:xfrm>
        <a:graphic>
          <a:graphicData uri="http://schemas.openxmlformats.org/drawingml/2006/table">
            <a:tbl>
              <a:tblPr/>
              <a:tblGrid>
                <a:gridCol w="931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1.5</a:t>
                      </a:r>
                    </a:p>
                  </a:txBody>
                  <a:tcPr marT="45641" marB="456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2.7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3.14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4.0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5.6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182" name="Text Box 38">
            <a:extLst>
              <a:ext uri="{FF2B5EF4-FFF2-40B4-BE49-F238E27FC236}">
                <a16:creationId xmlns:a16="http://schemas.microsoft.com/office/drawing/2014/main" id="{63846CD7-F5EB-467E-B402-355D3E7BB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2420938"/>
            <a:ext cx="503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effectLst/>
              </a:rPr>
              <a:t>d</a:t>
            </a:r>
          </a:p>
        </p:txBody>
      </p:sp>
      <p:sp>
        <p:nvSpPr>
          <p:cNvPr id="134183" name="Text Box 39">
            <a:extLst>
              <a:ext uri="{FF2B5EF4-FFF2-40B4-BE49-F238E27FC236}">
                <a16:creationId xmlns:a16="http://schemas.microsoft.com/office/drawing/2014/main" id="{DC603A07-4241-4266-8014-3252E517F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3" y="3284538"/>
            <a:ext cx="797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7.6  char c[5]={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’A’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’\42’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67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};</a:t>
            </a:r>
          </a:p>
        </p:txBody>
      </p:sp>
      <p:graphicFrame>
        <p:nvGraphicFramePr>
          <p:cNvPr id="134200" name="Group 56">
            <a:extLst>
              <a:ext uri="{FF2B5EF4-FFF2-40B4-BE49-F238E27FC236}">
                <a16:creationId xmlns:a16="http://schemas.microsoft.com/office/drawing/2014/main" id="{CCE24D09-7D5A-4B1D-93ED-C0ECF3A66EC0}"/>
              </a:ext>
            </a:extLst>
          </p:cNvPr>
          <p:cNvGraphicFramePr>
            <a:graphicFrameLocks noGrp="1"/>
          </p:cNvGraphicFramePr>
          <p:nvPr/>
        </p:nvGraphicFramePr>
        <p:xfrm>
          <a:off x="2384425" y="3816350"/>
          <a:ext cx="4656138" cy="365125"/>
        </p:xfrm>
        <a:graphic>
          <a:graphicData uri="http://schemas.openxmlformats.org/drawingml/2006/table">
            <a:tbl>
              <a:tblPr/>
              <a:tblGrid>
                <a:gridCol w="931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’A’</a:t>
                      </a:r>
                    </a:p>
                  </a:txBody>
                  <a:tcPr marT="45641" marB="456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’B’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’C’</a:t>
                      </a: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－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－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198" name="Text Box 54">
            <a:extLst>
              <a:ext uri="{FF2B5EF4-FFF2-40B4-BE49-F238E27FC236}">
                <a16:creationId xmlns:a16="http://schemas.microsoft.com/office/drawing/2014/main" id="{43AAC0FD-BF5A-4EC9-AAAA-05D568597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3670300"/>
            <a:ext cx="503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effectLst/>
              </a:rPr>
              <a:t>c</a:t>
            </a:r>
          </a:p>
        </p:txBody>
      </p:sp>
      <p:sp>
        <p:nvSpPr>
          <p:cNvPr id="134201" name="Text Box 57">
            <a:extLst>
              <a:ext uri="{FF2B5EF4-FFF2-40B4-BE49-F238E27FC236}">
                <a16:creationId xmlns:a16="http://schemas.microsoft.com/office/drawing/2014/main" id="{5083C489-8DE9-4050-BE1B-4005F1D41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476750"/>
            <a:ext cx="797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7.7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b[5]={ , ,3, ,5};</a:t>
            </a:r>
          </a:p>
        </p:txBody>
      </p:sp>
      <p:graphicFrame>
        <p:nvGraphicFramePr>
          <p:cNvPr id="134202" name="Group 58">
            <a:extLst>
              <a:ext uri="{FF2B5EF4-FFF2-40B4-BE49-F238E27FC236}">
                <a16:creationId xmlns:a16="http://schemas.microsoft.com/office/drawing/2014/main" id="{4B2EF378-8597-429E-90A8-FCB07DC4D1D2}"/>
              </a:ext>
            </a:extLst>
          </p:cNvPr>
          <p:cNvGraphicFramePr>
            <a:graphicFrameLocks noGrp="1"/>
          </p:cNvGraphicFramePr>
          <p:nvPr/>
        </p:nvGraphicFramePr>
        <p:xfrm>
          <a:off x="2365375" y="5008563"/>
          <a:ext cx="4656138" cy="365125"/>
        </p:xfrm>
        <a:graphic>
          <a:graphicData uri="http://schemas.openxmlformats.org/drawingml/2006/table">
            <a:tbl>
              <a:tblPr/>
              <a:tblGrid>
                <a:gridCol w="931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41" marB="456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216" name="Text Box 72">
            <a:extLst>
              <a:ext uri="{FF2B5EF4-FFF2-40B4-BE49-F238E27FC236}">
                <a16:creationId xmlns:a16="http://schemas.microsoft.com/office/drawing/2014/main" id="{DB849C2E-22BA-40C9-A66F-FCDF9BBCA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3575" y="4862513"/>
            <a:ext cx="503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effectLst/>
              </a:rPr>
              <a:t>c</a:t>
            </a:r>
          </a:p>
        </p:txBody>
      </p:sp>
      <p:graphicFrame>
        <p:nvGraphicFramePr>
          <p:cNvPr id="134235" name="Group 91">
            <a:extLst>
              <a:ext uri="{FF2B5EF4-FFF2-40B4-BE49-F238E27FC236}">
                <a16:creationId xmlns:a16="http://schemas.microsoft.com/office/drawing/2014/main" id="{3EF70261-A478-4A07-A6FB-32C135831D81}"/>
              </a:ext>
            </a:extLst>
          </p:cNvPr>
          <p:cNvGraphicFramePr>
            <a:graphicFrameLocks noGrp="1"/>
          </p:cNvGraphicFramePr>
          <p:nvPr/>
        </p:nvGraphicFramePr>
        <p:xfrm>
          <a:off x="2363788" y="5013325"/>
          <a:ext cx="4656137" cy="365125"/>
        </p:xfrm>
        <a:graphic>
          <a:graphicData uri="http://schemas.openxmlformats.org/drawingml/2006/table">
            <a:tbl>
              <a:tblPr/>
              <a:tblGrid>
                <a:gridCol w="931862">
                  <a:extLst>
                    <a:ext uri="{9D8B030D-6E8A-4147-A177-3AD203B41FA5}">
                      <a16:colId xmlns:a16="http://schemas.microsoft.com/office/drawing/2014/main" val="2160277951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1902237822"/>
                    </a:ext>
                  </a:extLst>
                </a:gridCol>
                <a:gridCol w="931863">
                  <a:extLst>
                    <a:ext uri="{9D8B030D-6E8A-4147-A177-3AD203B41FA5}">
                      <a16:colId xmlns:a16="http://schemas.microsoft.com/office/drawing/2014/main" val="2937767299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3583319814"/>
                    </a:ext>
                  </a:extLst>
                </a:gridCol>
                <a:gridCol w="931862">
                  <a:extLst>
                    <a:ext uri="{9D8B030D-6E8A-4147-A177-3AD203B41FA5}">
                      <a16:colId xmlns:a16="http://schemas.microsoft.com/office/drawing/2014/main" val="3076884075"/>
                    </a:ext>
                  </a:extLst>
                </a:gridCol>
              </a:tblGrid>
              <a:tr h="2222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0982715"/>
                  </a:ext>
                </a:extLst>
              </a:tr>
            </a:tbl>
          </a:graphicData>
        </a:graphic>
      </p:graphicFrame>
      <p:sp>
        <p:nvSpPr>
          <p:cNvPr id="134231" name="Text Box 87">
            <a:extLst>
              <a:ext uri="{FF2B5EF4-FFF2-40B4-BE49-F238E27FC236}">
                <a16:creationId xmlns:a16="http://schemas.microsoft.com/office/drawing/2014/main" id="{8575E011-29F1-40EB-9155-7F0DC3FAF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4313" y="5651500"/>
            <a:ext cx="26876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数组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之初值是什么？</a:t>
            </a:r>
          </a:p>
        </p:txBody>
      </p:sp>
      <p:sp>
        <p:nvSpPr>
          <p:cNvPr id="134232" name="AutoShape 88">
            <a:extLst>
              <a:ext uri="{FF2B5EF4-FFF2-40B4-BE49-F238E27FC236}">
                <a16:creationId xmlns:a16="http://schemas.microsoft.com/office/drawing/2014/main" id="{310AC898-350B-4301-BACF-A543D61AF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589588"/>
            <a:ext cx="1296987" cy="503237"/>
          </a:xfrm>
          <a:prstGeom prst="smileyFace">
            <a:avLst>
              <a:gd name="adj" fmla="val 4653"/>
            </a:avLst>
          </a:prstGeom>
          <a:solidFill>
            <a:schemeClr val="accent1">
              <a:alpha val="20000"/>
            </a:schemeClr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4233" name="Text Box 89">
            <a:extLst>
              <a:ext uri="{FF2B5EF4-FFF2-40B4-BE49-F238E27FC236}">
                <a16:creationId xmlns:a16="http://schemas.microsoft.com/office/drawing/2014/main" id="{D6183EF9-CE4B-4784-B2A3-0B289157E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2300" y="5507038"/>
            <a:ext cx="3603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</a:p>
        </p:txBody>
      </p:sp>
      <p:sp>
        <p:nvSpPr>
          <p:cNvPr id="134236" name="Text Box 92">
            <a:extLst>
              <a:ext uri="{FF2B5EF4-FFF2-40B4-BE49-F238E27FC236}">
                <a16:creationId xmlns:a16="http://schemas.microsoft.com/office/drawing/2014/main" id="{637AE9C4-AD8C-4D4A-8E65-646E535DC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4225" y="4672013"/>
            <a:ext cx="7508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3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4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4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3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4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4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134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4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4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13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4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4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13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4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4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13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3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4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4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1000"/>
                                        <p:tgtEl>
                                          <p:spTgt spid="13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4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4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13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4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4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13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4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4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" dur="1000"/>
                                        <p:tgtEl>
                                          <p:spTgt spid="134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0" fill="hold"/>
                                        <p:tgtEl>
                                          <p:spTgt spid="134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0" fill="hold"/>
                                        <p:tgtEl>
                                          <p:spTgt spid="134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34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0" fill="hold"/>
                                        <p:tgtEl>
                                          <p:spTgt spid="134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0" fill="hold"/>
                                        <p:tgtEl>
                                          <p:spTgt spid="134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66" grpId="0"/>
      <p:bldP spid="134167" grpId="0"/>
      <p:bldP spid="134182" grpId="0"/>
      <p:bldP spid="134183" grpId="0"/>
      <p:bldP spid="134198" grpId="0"/>
      <p:bldP spid="134201" grpId="0"/>
      <p:bldP spid="134216" grpId="0"/>
      <p:bldP spid="134231" grpId="0"/>
      <p:bldP spid="134232" grpId="0" animBg="1"/>
      <p:bldP spid="134233" grpId="0"/>
      <p:bldP spid="1342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1">
            <a:extLst>
              <a:ext uri="{FF2B5EF4-FFF2-40B4-BE49-F238E27FC236}">
                <a16:creationId xmlns:a16="http://schemas.microsoft.com/office/drawing/2014/main" id="{A694926B-470A-470D-8C5A-3104CD9522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CA99A35-BEDF-43EF-9890-5FD1E756B087}" type="slidenum">
              <a:rPr kumimoji="0" lang="en-US" altLang="zh-CN" sz="1800">
                <a:solidFill>
                  <a:srgbClr val="009900"/>
                </a:solidFill>
              </a:rPr>
              <a:pPr eaLnBrk="1" hangingPunct="1"/>
              <a:t>13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35172" name="Text Box 4">
            <a:extLst>
              <a:ext uri="{FF2B5EF4-FFF2-40B4-BE49-F238E27FC236}">
                <a16:creationId xmlns:a16="http://schemas.microsoft.com/office/drawing/2014/main" id="{CCD4B6BF-DFAD-4058-9C35-0370C34E5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836613"/>
            <a:ext cx="797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例：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观察局部数组、静态数组和外部数组的缺省初值的程序。</a:t>
            </a:r>
            <a:endParaRPr lang="zh-CN" altLang="en-US" sz="2000" dirty="0">
              <a:effectLst/>
            </a:endParaRPr>
          </a:p>
        </p:txBody>
      </p:sp>
      <p:sp>
        <p:nvSpPr>
          <p:cNvPr id="15364" name="Rectangle 5">
            <a:extLst>
              <a:ext uri="{FF2B5EF4-FFF2-40B4-BE49-F238E27FC236}">
                <a16:creationId xmlns:a16="http://schemas.microsoft.com/office/drawing/2014/main" id="{7F4668A4-E2B9-4409-975A-F599C1635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341438"/>
            <a:ext cx="3959225" cy="3746500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zh-CN" sz="2000">
                <a:effectLst/>
              </a:rPr>
              <a:t>#include "stdio.h"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000">
                <a:effectLst/>
              </a:rPr>
              <a:t>double s[2];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000">
                <a:effectLst/>
              </a:rPr>
              <a:t>void main(void){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000">
                <a:effectLst/>
              </a:rPr>
              <a:t>    int a[2],i;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000">
                <a:effectLst/>
              </a:rPr>
              <a:t>    static int b[2];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000">
                <a:effectLst/>
              </a:rPr>
              <a:t>    for(i=0;i&lt;2;i++){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000">
                <a:effectLst/>
              </a:rPr>
              <a:t>       printf("s[%d]=%d ",i,s[i]);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000">
                <a:effectLst/>
              </a:rPr>
              <a:t>       printf("a[%d]=%d ",i,a[i]);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000">
                <a:effectLst/>
              </a:rPr>
              <a:t>       printf("b[%d]=%d\n",i,b[i]);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000">
                <a:effectLst/>
              </a:rPr>
              <a:t>    }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000">
                <a:effectLst/>
              </a:rPr>
              <a:t>}</a:t>
            </a:r>
          </a:p>
        </p:txBody>
      </p:sp>
      <p:pic>
        <p:nvPicPr>
          <p:cNvPr id="15365" name="Picture 6" descr="显示器图片">
            <a:hlinkClick r:id="rId2"/>
            <a:extLst>
              <a:ext uri="{FF2B5EF4-FFF2-40B4-BE49-F238E27FC236}">
                <a16:creationId xmlns:a16="http://schemas.microsoft.com/office/drawing/2014/main" id="{D81C84E6-97BE-4B37-B408-E1C26D08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3" y="5084763"/>
            <a:ext cx="6624637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5183" name="Group 15">
            <a:extLst>
              <a:ext uri="{FF2B5EF4-FFF2-40B4-BE49-F238E27FC236}">
                <a16:creationId xmlns:a16="http://schemas.microsoft.com/office/drawing/2014/main" id="{03F15030-05A9-483B-AEFE-BBA88A58583E}"/>
              </a:ext>
            </a:extLst>
          </p:cNvPr>
          <p:cNvGraphicFramePr>
            <a:graphicFrameLocks noGrp="1"/>
          </p:cNvGraphicFramePr>
          <p:nvPr/>
        </p:nvGraphicFramePr>
        <p:xfrm>
          <a:off x="5986463" y="1735138"/>
          <a:ext cx="1968500" cy="431800"/>
        </p:xfrm>
        <a:graphic>
          <a:graphicData uri="http://schemas.openxmlformats.org/drawingml/2006/table">
            <a:tbl>
              <a:tblPr/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184" name="Text Box 16">
            <a:extLst>
              <a:ext uri="{FF2B5EF4-FFF2-40B4-BE49-F238E27FC236}">
                <a16:creationId xmlns:a16="http://schemas.microsoft.com/office/drawing/2014/main" id="{3F448BBA-0BC5-4D36-8254-30B5C6508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1557338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</a:p>
        </p:txBody>
      </p:sp>
      <p:graphicFrame>
        <p:nvGraphicFramePr>
          <p:cNvPr id="135185" name="Group 17">
            <a:extLst>
              <a:ext uri="{FF2B5EF4-FFF2-40B4-BE49-F238E27FC236}">
                <a16:creationId xmlns:a16="http://schemas.microsoft.com/office/drawing/2014/main" id="{3994B267-E3D3-4534-9AC0-BCC61E0AE26F}"/>
              </a:ext>
            </a:extLst>
          </p:cNvPr>
          <p:cNvGraphicFramePr>
            <a:graphicFrameLocks noGrp="1"/>
          </p:cNvGraphicFramePr>
          <p:nvPr/>
        </p:nvGraphicFramePr>
        <p:xfrm>
          <a:off x="5986463" y="2786063"/>
          <a:ext cx="1968500" cy="431800"/>
        </p:xfrm>
        <a:graphic>
          <a:graphicData uri="http://schemas.openxmlformats.org/drawingml/2006/table">
            <a:tbl>
              <a:tblPr/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193" name="Text Box 25">
            <a:extLst>
              <a:ext uri="{FF2B5EF4-FFF2-40B4-BE49-F238E27FC236}">
                <a16:creationId xmlns:a16="http://schemas.microsoft.com/office/drawing/2014/main" id="{554B3E2F-A92E-402B-B4AF-8FA0866DF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2608263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</a:p>
        </p:txBody>
      </p:sp>
      <p:graphicFrame>
        <p:nvGraphicFramePr>
          <p:cNvPr id="135194" name="Group 26">
            <a:extLst>
              <a:ext uri="{FF2B5EF4-FFF2-40B4-BE49-F238E27FC236}">
                <a16:creationId xmlns:a16="http://schemas.microsoft.com/office/drawing/2014/main" id="{B111FC10-C12E-4684-8407-D65D430128B1}"/>
              </a:ext>
            </a:extLst>
          </p:cNvPr>
          <p:cNvGraphicFramePr>
            <a:graphicFrameLocks noGrp="1"/>
          </p:cNvGraphicFramePr>
          <p:nvPr/>
        </p:nvGraphicFramePr>
        <p:xfrm>
          <a:off x="5986463" y="3992563"/>
          <a:ext cx="1968500" cy="431800"/>
        </p:xfrm>
        <a:graphic>
          <a:graphicData uri="http://schemas.openxmlformats.org/drawingml/2006/table">
            <a:tbl>
              <a:tblPr/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202" name="Text Box 34">
            <a:extLst>
              <a:ext uri="{FF2B5EF4-FFF2-40B4-BE49-F238E27FC236}">
                <a16:creationId xmlns:a16="http://schemas.microsoft.com/office/drawing/2014/main" id="{58FF1262-CDAA-4153-8131-C6971F8AA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3814763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</a:p>
        </p:txBody>
      </p:sp>
      <p:graphicFrame>
        <p:nvGraphicFramePr>
          <p:cNvPr id="135215" name="Group 47">
            <a:extLst>
              <a:ext uri="{FF2B5EF4-FFF2-40B4-BE49-F238E27FC236}">
                <a16:creationId xmlns:a16="http://schemas.microsoft.com/office/drawing/2014/main" id="{1B30DA71-62F6-4BD1-95B9-43935F3B9103}"/>
              </a:ext>
            </a:extLst>
          </p:cNvPr>
          <p:cNvGraphicFramePr>
            <a:graphicFrameLocks noGrp="1"/>
          </p:cNvGraphicFramePr>
          <p:nvPr/>
        </p:nvGraphicFramePr>
        <p:xfrm>
          <a:off x="5978525" y="2119313"/>
          <a:ext cx="1968500" cy="334962"/>
        </p:xfrm>
        <a:graphic>
          <a:graphicData uri="http://schemas.openxmlformats.org/drawingml/2006/table">
            <a:tbl>
              <a:tblPr/>
              <a:tblGrid>
                <a:gridCol w="984250">
                  <a:extLst>
                    <a:ext uri="{9D8B030D-6E8A-4147-A177-3AD203B41FA5}">
                      <a16:colId xmlns:a16="http://schemas.microsoft.com/office/drawing/2014/main" val="1817176269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4162277665"/>
                    </a:ext>
                  </a:extLst>
                </a:gridCol>
              </a:tblGrid>
              <a:tr h="215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661206"/>
                  </a:ext>
                </a:extLst>
              </a:tr>
            </a:tbl>
          </a:graphicData>
        </a:graphic>
      </p:graphicFrame>
      <p:graphicFrame>
        <p:nvGraphicFramePr>
          <p:cNvPr id="135216" name="Group 48">
            <a:extLst>
              <a:ext uri="{FF2B5EF4-FFF2-40B4-BE49-F238E27FC236}">
                <a16:creationId xmlns:a16="http://schemas.microsoft.com/office/drawing/2014/main" id="{7F86951D-78F3-425E-BE29-D10D4FB1C494}"/>
              </a:ext>
            </a:extLst>
          </p:cNvPr>
          <p:cNvGraphicFramePr>
            <a:graphicFrameLocks noGrp="1"/>
          </p:cNvGraphicFramePr>
          <p:nvPr/>
        </p:nvGraphicFramePr>
        <p:xfrm>
          <a:off x="5988050" y="3165475"/>
          <a:ext cx="1968500" cy="334963"/>
        </p:xfrm>
        <a:graphic>
          <a:graphicData uri="http://schemas.openxmlformats.org/drawingml/2006/table">
            <a:tbl>
              <a:tblPr/>
              <a:tblGrid>
                <a:gridCol w="984250">
                  <a:extLst>
                    <a:ext uri="{9D8B030D-6E8A-4147-A177-3AD203B41FA5}">
                      <a16:colId xmlns:a16="http://schemas.microsoft.com/office/drawing/2014/main" val="1004795640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3156720164"/>
                    </a:ext>
                  </a:extLst>
                </a:gridCol>
              </a:tblGrid>
              <a:tr h="215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237310"/>
                  </a:ext>
                </a:extLst>
              </a:tr>
            </a:tbl>
          </a:graphicData>
        </a:graphic>
      </p:graphicFrame>
      <p:graphicFrame>
        <p:nvGraphicFramePr>
          <p:cNvPr id="135225" name="Group 57">
            <a:extLst>
              <a:ext uri="{FF2B5EF4-FFF2-40B4-BE49-F238E27FC236}">
                <a16:creationId xmlns:a16="http://schemas.microsoft.com/office/drawing/2014/main" id="{89CC81C9-D00E-4010-A7FB-3A4F6252537C}"/>
              </a:ext>
            </a:extLst>
          </p:cNvPr>
          <p:cNvGraphicFramePr>
            <a:graphicFrameLocks noGrp="1"/>
          </p:cNvGraphicFramePr>
          <p:nvPr/>
        </p:nvGraphicFramePr>
        <p:xfrm>
          <a:off x="6037263" y="4337050"/>
          <a:ext cx="1968500" cy="334963"/>
        </p:xfrm>
        <a:graphic>
          <a:graphicData uri="http://schemas.openxmlformats.org/drawingml/2006/table">
            <a:tbl>
              <a:tblPr/>
              <a:tblGrid>
                <a:gridCol w="984250">
                  <a:extLst>
                    <a:ext uri="{9D8B030D-6E8A-4147-A177-3AD203B41FA5}">
                      <a16:colId xmlns:a16="http://schemas.microsoft.com/office/drawing/2014/main" val="3009995542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643955576"/>
                    </a:ext>
                  </a:extLst>
                </a:gridCol>
              </a:tblGrid>
              <a:tr h="215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471393"/>
                  </a:ext>
                </a:extLst>
              </a:tr>
            </a:tbl>
          </a:graphicData>
        </a:graphic>
      </p:graphicFrame>
      <p:grpSp>
        <p:nvGrpSpPr>
          <p:cNvPr id="2" name="Group 74">
            <a:extLst>
              <a:ext uri="{FF2B5EF4-FFF2-40B4-BE49-F238E27FC236}">
                <a16:creationId xmlns:a16="http://schemas.microsoft.com/office/drawing/2014/main" id="{F8CA45CB-51A4-4A59-ACBC-1C923C9D198D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1503363"/>
            <a:ext cx="3097212" cy="422275"/>
            <a:chOff x="1791" y="947"/>
            <a:chExt cx="1951" cy="266"/>
          </a:xfrm>
        </p:grpSpPr>
        <p:sp>
          <p:nvSpPr>
            <p:cNvPr id="135234" name="Text Box 66">
              <a:extLst>
                <a:ext uri="{FF2B5EF4-FFF2-40B4-BE49-F238E27FC236}">
                  <a16:creationId xmlns:a16="http://schemas.microsoft.com/office/drawing/2014/main" id="{91CF244B-6DEC-4DED-850C-DB4D39BE4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947"/>
              <a:ext cx="7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18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外部变量</a:t>
              </a:r>
            </a:p>
          </p:txBody>
        </p:sp>
        <p:sp>
          <p:nvSpPr>
            <p:cNvPr id="135237" name="Freeform 69">
              <a:extLst>
                <a:ext uri="{FF2B5EF4-FFF2-40B4-BE49-F238E27FC236}">
                  <a16:creationId xmlns:a16="http://schemas.microsoft.com/office/drawing/2014/main" id="{CC3D5FDD-D5F9-46E0-BFB8-24C1EF047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" y="1168"/>
              <a:ext cx="1951" cy="4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862" y="0"/>
                </a:cxn>
                <a:cxn ang="0">
                  <a:pos x="1951" y="45"/>
                </a:cxn>
              </a:cxnLst>
              <a:rect l="0" t="0" r="r" b="b"/>
              <a:pathLst>
                <a:path w="1951" h="45">
                  <a:moveTo>
                    <a:pt x="0" y="45"/>
                  </a:moveTo>
                  <a:cubicBezTo>
                    <a:pt x="268" y="22"/>
                    <a:pt x="537" y="0"/>
                    <a:pt x="862" y="0"/>
                  </a:cubicBezTo>
                  <a:cubicBezTo>
                    <a:pt x="1187" y="0"/>
                    <a:pt x="1569" y="22"/>
                    <a:pt x="1951" y="45"/>
                  </a:cubicBezTo>
                </a:path>
              </a:pathLst>
            </a:custGeom>
            <a:noFill/>
            <a:ln w="31750" cap="flat" cmpd="sng">
              <a:solidFill>
                <a:srgbClr val="008080"/>
              </a:solidFill>
              <a:prstDash val="sysDot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" name="Group 73">
            <a:extLst>
              <a:ext uri="{FF2B5EF4-FFF2-40B4-BE49-F238E27FC236}">
                <a16:creationId xmlns:a16="http://schemas.microsoft.com/office/drawing/2014/main" id="{F0B2C884-05D8-4C4A-AC4D-86A78511BB17}"/>
              </a:ext>
            </a:extLst>
          </p:cNvPr>
          <p:cNvGrpSpPr>
            <a:grpSpLocks/>
          </p:cNvGrpSpPr>
          <p:nvPr/>
        </p:nvGrpSpPr>
        <p:grpSpPr bwMode="auto">
          <a:xfrm>
            <a:off x="2290763" y="2303463"/>
            <a:ext cx="3576637" cy="731837"/>
            <a:chOff x="1443" y="1451"/>
            <a:chExt cx="2253" cy="461"/>
          </a:xfrm>
        </p:grpSpPr>
        <p:sp>
          <p:nvSpPr>
            <p:cNvPr id="135235" name="Text Box 67">
              <a:extLst>
                <a:ext uri="{FF2B5EF4-FFF2-40B4-BE49-F238E27FC236}">
                  <a16:creationId xmlns:a16="http://schemas.microsoft.com/office/drawing/2014/main" id="{ADE1D602-9F6B-41A7-9BFF-3B9E2F44D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747025">
              <a:off x="2583" y="1517"/>
              <a:ext cx="7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18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局部变量</a:t>
              </a:r>
            </a:p>
          </p:txBody>
        </p:sp>
        <p:sp>
          <p:nvSpPr>
            <p:cNvPr id="135238" name="Freeform 70">
              <a:extLst>
                <a:ext uri="{FF2B5EF4-FFF2-40B4-BE49-F238E27FC236}">
                  <a16:creationId xmlns:a16="http://schemas.microsoft.com/office/drawing/2014/main" id="{9FDC0ECF-3CA6-448E-B373-840B20D53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" y="1451"/>
              <a:ext cx="2253" cy="461"/>
            </a:xfrm>
            <a:custGeom>
              <a:avLst/>
              <a:gdLst/>
              <a:ahLst/>
              <a:cxnLst>
                <a:cxn ang="0">
                  <a:pos x="167" y="143"/>
                </a:cxn>
                <a:cxn ang="0">
                  <a:pos x="348" y="53"/>
                </a:cxn>
                <a:cxn ang="0">
                  <a:pos x="2253" y="461"/>
                </a:cxn>
              </a:cxnLst>
              <a:rect l="0" t="0" r="r" b="b"/>
              <a:pathLst>
                <a:path w="2253" h="461">
                  <a:moveTo>
                    <a:pt x="167" y="143"/>
                  </a:moveTo>
                  <a:cubicBezTo>
                    <a:pt x="83" y="71"/>
                    <a:pt x="0" y="0"/>
                    <a:pt x="348" y="53"/>
                  </a:cubicBezTo>
                  <a:cubicBezTo>
                    <a:pt x="696" y="106"/>
                    <a:pt x="1474" y="283"/>
                    <a:pt x="2253" y="461"/>
                  </a:cubicBezTo>
                </a:path>
              </a:pathLst>
            </a:custGeom>
            <a:noFill/>
            <a:ln w="31750" cap="flat" cmpd="sng">
              <a:solidFill>
                <a:srgbClr val="008080"/>
              </a:solidFill>
              <a:prstDash val="sysDot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" name="Group 75">
            <a:extLst>
              <a:ext uri="{FF2B5EF4-FFF2-40B4-BE49-F238E27FC236}">
                <a16:creationId xmlns:a16="http://schemas.microsoft.com/office/drawing/2014/main" id="{859F1596-5564-4282-AFDA-2D85C731D301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924175"/>
            <a:ext cx="2590800" cy="1384300"/>
            <a:chOff x="2064" y="1818"/>
            <a:chExt cx="1632" cy="872"/>
          </a:xfrm>
        </p:grpSpPr>
        <p:sp>
          <p:nvSpPr>
            <p:cNvPr id="135236" name="Text Box 68">
              <a:extLst>
                <a:ext uri="{FF2B5EF4-FFF2-40B4-BE49-F238E27FC236}">
                  <a16:creationId xmlns:a16="http://schemas.microsoft.com/office/drawing/2014/main" id="{D37AABDA-3627-4F1C-A658-11FEBFE10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967393">
              <a:off x="2421" y="1818"/>
              <a:ext cx="104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18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静态局部变量</a:t>
              </a:r>
            </a:p>
          </p:txBody>
        </p:sp>
        <p:sp>
          <p:nvSpPr>
            <p:cNvPr id="135240" name="Freeform 72">
              <a:extLst>
                <a:ext uri="{FF2B5EF4-FFF2-40B4-BE49-F238E27FC236}">
                  <a16:creationId xmlns:a16="http://schemas.microsoft.com/office/drawing/2014/main" id="{C5239C1A-C2D3-40C4-9C32-2051C02F5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4" y="1842"/>
              <a:ext cx="1632" cy="8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24" y="318"/>
                </a:cxn>
                <a:cxn ang="0">
                  <a:pos x="1406" y="772"/>
                </a:cxn>
                <a:cxn ang="0">
                  <a:pos x="1632" y="772"/>
                </a:cxn>
              </a:cxnLst>
              <a:rect l="0" t="0" r="r" b="b"/>
              <a:pathLst>
                <a:path w="1632" h="848">
                  <a:moveTo>
                    <a:pt x="0" y="0"/>
                  </a:moveTo>
                  <a:cubicBezTo>
                    <a:pt x="495" y="94"/>
                    <a:pt x="990" y="189"/>
                    <a:pt x="1224" y="318"/>
                  </a:cubicBezTo>
                  <a:cubicBezTo>
                    <a:pt x="1458" y="447"/>
                    <a:pt x="1338" y="696"/>
                    <a:pt x="1406" y="772"/>
                  </a:cubicBezTo>
                  <a:cubicBezTo>
                    <a:pt x="1474" y="848"/>
                    <a:pt x="1553" y="810"/>
                    <a:pt x="1632" y="772"/>
                  </a:cubicBezTo>
                </a:path>
              </a:pathLst>
            </a:custGeom>
            <a:noFill/>
            <a:ln w="31750" cap="flat" cmpd="sng">
              <a:solidFill>
                <a:srgbClr val="008080"/>
              </a:solidFill>
              <a:prstDash val="sysDot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aphicFrame>
        <p:nvGraphicFramePr>
          <p:cNvPr id="135245" name="Group 77">
            <a:extLst>
              <a:ext uri="{FF2B5EF4-FFF2-40B4-BE49-F238E27FC236}">
                <a16:creationId xmlns:a16="http://schemas.microsoft.com/office/drawing/2014/main" id="{81F9781D-3CCE-4EE2-AB40-3685E9B461A3}"/>
              </a:ext>
            </a:extLst>
          </p:cNvPr>
          <p:cNvGraphicFramePr>
            <a:graphicFrameLocks noGrp="1"/>
          </p:cNvGraphicFramePr>
          <p:nvPr/>
        </p:nvGraphicFramePr>
        <p:xfrm>
          <a:off x="5978525" y="1728788"/>
          <a:ext cx="1968500" cy="431800"/>
        </p:xfrm>
        <a:graphic>
          <a:graphicData uri="http://schemas.openxmlformats.org/drawingml/2006/table">
            <a:tbl>
              <a:tblPr/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253" name="Group 85">
            <a:extLst>
              <a:ext uri="{FF2B5EF4-FFF2-40B4-BE49-F238E27FC236}">
                <a16:creationId xmlns:a16="http://schemas.microsoft.com/office/drawing/2014/main" id="{BA69A125-F61B-4A97-9D79-6935B4691F81}"/>
              </a:ext>
            </a:extLst>
          </p:cNvPr>
          <p:cNvGraphicFramePr>
            <a:graphicFrameLocks noGrp="1"/>
          </p:cNvGraphicFramePr>
          <p:nvPr/>
        </p:nvGraphicFramePr>
        <p:xfrm>
          <a:off x="5983288" y="2790825"/>
          <a:ext cx="1968500" cy="431800"/>
        </p:xfrm>
        <a:graphic>
          <a:graphicData uri="http://schemas.openxmlformats.org/drawingml/2006/table">
            <a:tbl>
              <a:tblPr/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261" name="Group 93">
            <a:extLst>
              <a:ext uri="{FF2B5EF4-FFF2-40B4-BE49-F238E27FC236}">
                <a16:creationId xmlns:a16="http://schemas.microsoft.com/office/drawing/2014/main" id="{1DD76A8B-3D9F-489C-A5C4-832A02C0EA82}"/>
              </a:ext>
            </a:extLst>
          </p:cNvPr>
          <p:cNvGraphicFramePr>
            <a:graphicFrameLocks noGrp="1"/>
          </p:cNvGraphicFramePr>
          <p:nvPr/>
        </p:nvGraphicFramePr>
        <p:xfrm>
          <a:off x="5983288" y="3990975"/>
          <a:ext cx="1968500" cy="431800"/>
        </p:xfrm>
        <a:graphic>
          <a:graphicData uri="http://schemas.openxmlformats.org/drawingml/2006/table">
            <a:tbl>
              <a:tblPr/>
              <a:tblGrid>
                <a:gridCol w="984250">
                  <a:extLst>
                    <a:ext uri="{9D8B030D-6E8A-4147-A177-3AD203B41FA5}">
                      <a16:colId xmlns:a16="http://schemas.microsoft.com/office/drawing/2014/main" val="59584174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43395165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006529"/>
                  </a:ext>
                </a:extLst>
              </a:tr>
            </a:tbl>
          </a:graphicData>
        </a:graphic>
      </p:graphicFrame>
      <p:sp>
        <p:nvSpPr>
          <p:cNvPr id="135269" name="Text Box 101">
            <a:extLst>
              <a:ext uri="{FF2B5EF4-FFF2-40B4-BE49-F238E27FC236}">
                <a16:creationId xmlns:a16="http://schemas.microsoft.com/office/drawing/2014/main" id="{29BC46C0-9F80-45CE-890F-FA15366F3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663" y="5157788"/>
            <a:ext cx="2668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s[0]=0.0  a[0]=64  b[0]=0</a:t>
            </a:r>
          </a:p>
          <a:p>
            <a:pPr>
              <a:defRPr/>
            </a:pPr>
            <a:r>
              <a:rPr lang="en-US" altLang="zh-CN" sz="12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s[1]=0.0  a[1]=3129  b[1]=0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5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3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3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35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5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5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135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5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5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135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5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5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135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5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5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3" dur="1000"/>
                                        <p:tgtEl>
                                          <p:spTgt spid="135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5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5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13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5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5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3" dur="1000"/>
                                        <p:tgtEl>
                                          <p:spTgt spid="13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3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3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3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84" grpId="0"/>
      <p:bldP spid="135193" grpId="0"/>
      <p:bldP spid="135202" grpId="0"/>
      <p:bldP spid="13526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>
            <a:extLst>
              <a:ext uri="{FF2B5EF4-FFF2-40B4-BE49-F238E27FC236}">
                <a16:creationId xmlns:a16="http://schemas.microsoft.com/office/drawing/2014/main" id="{81A7FBCE-7918-4D1F-B7AC-FE116943B1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1F61453-537B-4104-8449-3424F2460E62}" type="slidenum">
              <a:rPr kumimoji="0" lang="en-US" altLang="zh-CN" sz="1800">
                <a:solidFill>
                  <a:srgbClr val="009900"/>
                </a:solidFill>
              </a:rPr>
              <a:pPr eaLnBrk="1" hangingPunct="1"/>
              <a:t>14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6387" name="Text Box 28">
            <a:extLst>
              <a:ext uri="{FF2B5EF4-FFF2-40B4-BE49-F238E27FC236}">
                <a16:creationId xmlns:a16="http://schemas.microsoft.com/office/drawing/2014/main" id="{6B207B61-CAB8-4E99-9771-09067EC38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92150"/>
            <a:ext cx="503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CC0099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7.2.4</a:t>
            </a:r>
            <a:r>
              <a:rPr lang="en-US" altLang="en-US" b="1">
                <a:solidFill>
                  <a:srgbClr val="CC0099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solidFill>
                  <a:srgbClr val="CC0099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　一维数组的存储结构 </a:t>
            </a:r>
          </a:p>
        </p:txBody>
      </p:sp>
      <p:sp>
        <p:nvSpPr>
          <p:cNvPr id="93219" name="Text Box 35">
            <a:extLst>
              <a:ext uri="{FF2B5EF4-FFF2-40B4-BE49-F238E27FC236}">
                <a16:creationId xmlns:a16="http://schemas.microsoft.com/office/drawing/2014/main" id="{BEFDE2AC-BCD5-4A52-A0C1-1995A2ED6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96975"/>
            <a:ext cx="79724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数组是依据下标顺序，将数组元素存储在数组名标识的首地址之连续内存区中，每个元素占用相同大小的存储区，其大小由数组类型确定。</a:t>
            </a:r>
          </a:p>
          <a:p>
            <a:pPr algn="ctr">
              <a:lnSpc>
                <a:spcPct val="120000"/>
              </a:lnSpc>
              <a:defRPr/>
            </a:pP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数组存储区大小＝数组元素个数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×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每个元素占用的字节数</a:t>
            </a:r>
          </a:p>
        </p:txBody>
      </p:sp>
      <p:sp>
        <p:nvSpPr>
          <p:cNvPr id="93221" name="Text Box 37">
            <a:extLst>
              <a:ext uri="{FF2B5EF4-FFF2-40B4-BE49-F238E27FC236}">
                <a16:creationId xmlns:a16="http://schemas.microsoft.com/office/drawing/2014/main" id="{DEF2455C-DB77-4E51-8C9F-172EB2C61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974975"/>
            <a:ext cx="84597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例如，数组变量说明语句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short  a[8];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，则存储结构示意图如下：</a:t>
            </a:r>
          </a:p>
        </p:txBody>
      </p:sp>
      <p:graphicFrame>
        <p:nvGraphicFramePr>
          <p:cNvPr id="93244" name="Group 60">
            <a:extLst>
              <a:ext uri="{FF2B5EF4-FFF2-40B4-BE49-F238E27FC236}">
                <a16:creationId xmlns:a16="http://schemas.microsoft.com/office/drawing/2014/main" id="{80892309-4093-4F71-83C4-35F797DD0267}"/>
              </a:ext>
            </a:extLst>
          </p:cNvPr>
          <p:cNvGraphicFramePr>
            <a:graphicFrameLocks noGrp="1"/>
          </p:cNvGraphicFramePr>
          <p:nvPr/>
        </p:nvGraphicFramePr>
        <p:xfrm>
          <a:off x="1355725" y="4017963"/>
          <a:ext cx="6816725" cy="395287"/>
        </p:xfrm>
        <a:graphic>
          <a:graphicData uri="http://schemas.openxmlformats.org/drawingml/2006/table">
            <a:tbl>
              <a:tblPr/>
              <a:tblGrid>
                <a:gridCol w="852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4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2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5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243" name="Text Box 59">
            <a:extLst>
              <a:ext uri="{FF2B5EF4-FFF2-40B4-BE49-F238E27FC236}">
                <a16:creationId xmlns:a16="http://schemas.microsoft.com/office/drawing/2014/main" id="{0564D890-2B07-47EB-81CD-C9BE21B62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563" y="3803650"/>
            <a:ext cx="449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</a:p>
        </p:txBody>
      </p:sp>
      <p:graphicFrame>
        <p:nvGraphicFramePr>
          <p:cNvPr id="93281" name="Group 97">
            <a:extLst>
              <a:ext uri="{FF2B5EF4-FFF2-40B4-BE49-F238E27FC236}">
                <a16:creationId xmlns:a16="http://schemas.microsoft.com/office/drawing/2014/main" id="{1FC5C7AD-EC98-4245-B7EE-50EF152B373E}"/>
              </a:ext>
            </a:extLst>
          </p:cNvPr>
          <p:cNvGraphicFramePr>
            <a:graphicFrameLocks noGrp="1"/>
          </p:cNvGraphicFramePr>
          <p:nvPr/>
        </p:nvGraphicFramePr>
        <p:xfrm>
          <a:off x="1303338" y="4368800"/>
          <a:ext cx="6816725" cy="334963"/>
        </p:xfrm>
        <a:graphic>
          <a:graphicData uri="http://schemas.openxmlformats.org/drawingml/2006/table">
            <a:tbl>
              <a:tblPr/>
              <a:tblGrid>
                <a:gridCol w="852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a[0]</a:t>
                      </a: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a[1]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a[2]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a[3]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a[4]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a[5]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a[6]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a[7]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283" name="Text Box 99">
            <a:extLst>
              <a:ext uri="{FF2B5EF4-FFF2-40B4-BE49-F238E27FC236}">
                <a16:creationId xmlns:a16="http://schemas.microsoft.com/office/drawing/2014/main" id="{13D0CA34-5CCA-4F5D-B0DE-ED78F01B9555}"/>
              </a:ext>
            </a:extLst>
          </p:cNvPr>
          <p:cNvSpPr txBox="1">
            <a:spLocks noChangeArrowheads="1"/>
          </p:cNvSpPr>
          <p:nvPr/>
        </p:nvSpPr>
        <p:spPr bwMode="auto">
          <a:xfrm rot="-24196414">
            <a:off x="1058863" y="362267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</a:p>
        </p:txBody>
      </p:sp>
      <p:graphicFrame>
        <p:nvGraphicFramePr>
          <p:cNvPr id="93342" name="Group 158">
            <a:extLst>
              <a:ext uri="{FF2B5EF4-FFF2-40B4-BE49-F238E27FC236}">
                <a16:creationId xmlns:a16="http://schemas.microsoft.com/office/drawing/2014/main" id="{4207529B-4F28-4AB3-B63D-7578184B3513}"/>
              </a:ext>
            </a:extLst>
          </p:cNvPr>
          <p:cNvGraphicFramePr>
            <a:graphicFrameLocks noGrp="1"/>
          </p:cNvGraphicFramePr>
          <p:nvPr/>
        </p:nvGraphicFramePr>
        <p:xfrm>
          <a:off x="1258888" y="3479800"/>
          <a:ext cx="6835775" cy="334963"/>
        </p:xfrm>
        <a:graphic>
          <a:graphicData uri="http://schemas.openxmlformats.org/drawingml/2006/table">
            <a:tbl>
              <a:tblPr/>
              <a:tblGrid>
                <a:gridCol w="839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05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128</a:t>
                      </a: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130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132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134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136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138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140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142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166">
            <a:extLst>
              <a:ext uri="{FF2B5EF4-FFF2-40B4-BE49-F238E27FC236}">
                <a16:creationId xmlns:a16="http://schemas.microsoft.com/office/drawing/2014/main" id="{FF583492-08E3-44B9-95FA-18F6E1969FAE}"/>
              </a:ext>
            </a:extLst>
          </p:cNvPr>
          <p:cNvGrpSpPr>
            <a:grpSpLocks/>
          </p:cNvGrpSpPr>
          <p:nvPr/>
        </p:nvGrpSpPr>
        <p:grpSpPr bwMode="auto">
          <a:xfrm>
            <a:off x="1384300" y="3797300"/>
            <a:ext cx="6091238" cy="234950"/>
            <a:chOff x="872" y="2302"/>
            <a:chExt cx="3837" cy="148"/>
          </a:xfrm>
        </p:grpSpPr>
        <p:sp>
          <p:nvSpPr>
            <p:cNvPr id="93284" name="Line 100">
              <a:extLst>
                <a:ext uri="{FF2B5EF4-FFF2-40B4-BE49-F238E27FC236}">
                  <a16:creationId xmlns:a16="http://schemas.microsoft.com/office/drawing/2014/main" id="{07D9FA61-D2A6-4E93-A222-49B6D465C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2" y="2308"/>
              <a:ext cx="81" cy="142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43" name="Line 159">
              <a:extLst>
                <a:ext uri="{FF2B5EF4-FFF2-40B4-BE49-F238E27FC236}">
                  <a16:creationId xmlns:a16="http://schemas.microsoft.com/office/drawing/2014/main" id="{184ACBF9-E989-4F49-B8A7-D07C7E68C6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7" y="2308"/>
              <a:ext cx="81" cy="142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44" name="Line 160">
              <a:extLst>
                <a:ext uri="{FF2B5EF4-FFF2-40B4-BE49-F238E27FC236}">
                  <a16:creationId xmlns:a16="http://schemas.microsoft.com/office/drawing/2014/main" id="{6DFB5E2F-ED9F-43EC-B99E-4C692D9B6E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1" y="2302"/>
              <a:ext cx="81" cy="142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45" name="Line 161">
              <a:extLst>
                <a:ext uri="{FF2B5EF4-FFF2-40B4-BE49-F238E27FC236}">
                  <a16:creationId xmlns:a16="http://schemas.microsoft.com/office/drawing/2014/main" id="{02C26D28-2C14-4380-BEBF-18CB4A71C2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83" y="2302"/>
              <a:ext cx="81" cy="142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46" name="Line 162">
              <a:extLst>
                <a:ext uri="{FF2B5EF4-FFF2-40B4-BE49-F238E27FC236}">
                  <a16:creationId xmlns:a16="http://schemas.microsoft.com/office/drawing/2014/main" id="{706BC562-71FB-4A65-B0D6-EC48F0CDF1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2" y="2308"/>
              <a:ext cx="81" cy="142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47" name="Line 163">
              <a:extLst>
                <a:ext uri="{FF2B5EF4-FFF2-40B4-BE49-F238E27FC236}">
                  <a16:creationId xmlns:a16="http://schemas.microsoft.com/office/drawing/2014/main" id="{FBD5653D-8064-4C77-BE24-9025E02D72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63" y="2308"/>
              <a:ext cx="81" cy="142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48" name="Line 164">
              <a:extLst>
                <a:ext uri="{FF2B5EF4-FFF2-40B4-BE49-F238E27FC236}">
                  <a16:creationId xmlns:a16="http://schemas.microsoft.com/office/drawing/2014/main" id="{E321B8F8-E008-4BA7-928B-7E4C89663C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01" y="2308"/>
              <a:ext cx="81" cy="142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349" name="Line 165">
              <a:extLst>
                <a:ext uri="{FF2B5EF4-FFF2-40B4-BE49-F238E27FC236}">
                  <a16:creationId xmlns:a16="http://schemas.microsoft.com/office/drawing/2014/main" id="{8C041349-931B-4213-99D9-8FA448F9FC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28" y="2302"/>
              <a:ext cx="81" cy="142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aphicFrame>
        <p:nvGraphicFramePr>
          <p:cNvPr id="93379" name="Group 195">
            <a:extLst>
              <a:ext uri="{FF2B5EF4-FFF2-40B4-BE49-F238E27FC236}">
                <a16:creationId xmlns:a16="http://schemas.microsoft.com/office/drawing/2014/main" id="{1B4669D2-7027-4D85-90AF-B5F4795A7F6D}"/>
              </a:ext>
            </a:extLst>
          </p:cNvPr>
          <p:cNvGraphicFramePr>
            <a:graphicFrameLocks noGrp="1"/>
          </p:cNvGraphicFramePr>
          <p:nvPr/>
        </p:nvGraphicFramePr>
        <p:xfrm>
          <a:off x="1293813" y="4799013"/>
          <a:ext cx="6816725" cy="334962"/>
        </p:xfrm>
        <a:graphic>
          <a:graphicData uri="http://schemas.openxmlformats.org/drawingml/2006/table">
            <a:tbl>
              <a:tblPr/>
              <a:tblGrid>
                <a:gridCol w="852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4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&amp;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a[0]</a:t>
                      </a: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&amp;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a[1]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&amp;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a[2]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&amp;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a[3]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&amp;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a[4]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&amp;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a[5]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&amp;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a[6]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&amp;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a[7]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380" name="Group 196">
            <a:extLst>
              <a:ext uri="{FF2B5EF4-FFF2-40B4-BE49-F238E27FC236}">
                <a16:creationId xmlns:a16="http://schemas.microsoft.com/office/drawing/2014/main" id="{50BD811F-A992-4C14-8D2F-EA86BDF5E211}"/>
              </a:ext>
            </a:extLst>
          </p:cNvPr>
          <p:cNvGraphicFramePr>
            <a:graphicFrameLocks noGrp="1"/>
          </p:cNvGraphicFramePr>
          <p:nvPr/>
        </p:nvGraphicFramePr>
        <p:xfrm>
          <a:off x="1331913" y="5399088"/>
          <a:ext cx="6816725" cy="334962"/>
        </p:xfrm>
        <a:graphic>
          <a:graphicData uri="http://schemas.openxmlformats.org/drawingml/2006/table">
            <a:tbl>
              <a:tblPr/>
              <a:tblGrid>
                <a:gridCol w="852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4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128</a:t>
                      </a: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130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132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134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136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138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140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142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436" name="Group 252">
            <a:extLst>
              <a:ext uri="{FF2B5EF4-FFF2-40B4-BE49-F238E27FC236}">
                <a16:creationId xmlns:a16="http://schemas.microsoft.com/office/drawing/2014/main" id="{E066B0CE-F354-4FA1-B721-5D2C1322E7AA}"/>
              </a:ext>
            </a:extLst>
          </p:cNvPr>
          <p:cNvGraphicFramePr>
            <a:graphicFrameLocks noGrp="1"/>
          </p:cNvGraphicFramePr>
          <p:nvPr/>
        </p:nvGraphicFramePr>
        <p:xfrm>
          <a:off x="1341438" y="5103813"/>
          <a:ext cx="6816725" cy="396875"/>
        </p:xfrm>
        <a:graphic>
          <a:graphicData uri="http://schemas.openxmlformats.org/drawingml/2006/table">
            <a:tbl>
              <a:tblPr/>
              <a:tblGrid>
                <a:gridCol w="852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‖</a:t>
                      </a:r>
                    </a:p>
                  </a:txBody>
                  <a:tcPr marT="45793" marB="45793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‖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‖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‖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‖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‖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‖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‖</a:t>
                      </a:r>
                    </a:p>
                  </a:txBody>
                  <a:tcPr marT="45793" marB="45793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 Box 10">
            <a:extLst>
              <a:ext uri="{FF2B5EF4-FFF2-40B4-BE49-F238E27FC236}">
                <a16:creationId xmlns:a16="http://schemas.microsoft.com/office/drawing/2014/main" id="{70A0F84A-E6DF-44F2-8440-ECE98F790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5876925"/>
            <a:ext cx="180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8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2" action="ppaction://hlinkfile"/>
              </a:rPr>
              <a:t>上机操作演示</a:t>
            </a:r>
            <a:endParaRPr lang="zh-CN" altLang="en-US" sz="1800" b="1" dirty="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3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3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3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3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9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3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3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93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3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3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9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33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3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3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0" fill="hold"/>
                                        <p:tgtEl>
                                          <p:spTgt spid="93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0" fill="hold"/>
                                        <p:tgtEl>
                                          <p:spTgt spid="93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33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3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3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33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3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3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3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3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3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21" grpId="0"/>
      <p:bldP spid="93243" grpId="0"/>
      <p:bldP spid="9328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1">
            <a:extLst>
              <a:ext uri="{FF2B5EF4-FFF2-40B4-BE49-F238E27FC236}">
                <a16:creationId xmlns:a16="http://schemas.microsoft.com/office/drawing/2014/main" id="{5DBE9D76-777F-4FB2-BFB9-4DD2D7D74B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973F6EB-F40D-49A9-BFD2-D2F05478F806}" type="slidenum">
              <a:rPr kumimoji="0" lang="en-US" altLang="zh-CN" sz="1800">
                <a:solidFill>
                  <a:srgbClr val="009900"/>
                </a:solidFill>
              </a:rPr>
              <a:pPr eaLnBrk="1" hangingPunct="1"/>
              <a:t>15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7411" name="Text Box 5">
            <a:extLst>
              <a:ext uri="{FF2B5EF4-FFF2-40B4-BE49-F238E27FC236}">
                <a16:creationId xmlns:a16="http://schemas.microsoft.com/office/drawing/2014/main" id="{E8D48CAA-AF9A-4517-AB3F-B9CC53024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92150"/>
            <a:ext cx="503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CC0099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7.2.5</a:t>
            </a:r>
            <a:r>
              <a:rPr lang="en-US" altLang="en-US" b="1">
                <a:solidFill>
                  <a:srgbClr val="CC0099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solidFill>
                  <a:srgbClr val="CC0099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　一维数组的运算 </a:t>
            </a:r>
          </a:p>
        </p:txBody>
      </p:sp>
      <p:sp>
        <p:nvSpPr>
          <p:cNvPr id="92168" name="Text Box 8">
            <a:extLst>
              <a:ext uri="{FF2B5EF4-FFF2-40B4-BE49-F238E27FC236}">
                <a16:creationId xmlns:a16="http://schemas.microsoft.com/office/drawing/2014/main" id="{0B7AA19C-A05D-4961-B21F-0F3A53AEA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96975"/>
            <a:ext cx="79724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数组的运算归结于对具有基本数据类型之数组元素的运算，数组元素的数据类型提供何种运算，即为数组可以进行的运算。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70" name="Rectangle 10">
            <a:extLst>
              <a:ext uri="{FF2B5EF4-FFF2-40B4-BE49-F238E27FC236}">
                <a16:creationId xmlns:a16="http://schemas.microsoft.com/office/drawing/2014/main" id="{E38C4112-3F3A-40B7-A104-B8A21DB7F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0" y="2133600"/>
            <a:ext cx="6008688" cy="1616075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effectLst/>
              </a:rPr>
              <a:t>int x[3]={1,2,3},y[3]={4,5,6},z[3]</a:t>
            </a:r>
            <a:r>
              <a:rPr lang="zh-CN" altLang="en-US" sz="2000">
                <a:effectLst/>
              </a:rPr>
              <a:t>，</a:t>
            </a:r>
            <a:r>
              <a:rPr lang="en-US" altLang="zh-CN" sz="2000">
                <a:effectLst/>
              </a:rPr>
              <a:t>k=1;</a:t>
            </a:r>
          </a:p>
          <a:p>
            <a:pPr eaLnBrk="1" hangingPunct="1"/>
            <a:r>
              <a:rPr lang="en-US" altLang="zh-CN" sz="2000">
                <a:effectLst/>
              </a:rPr>
              <a:t>z[0] = x[0] + y[0];</a:t>
            </a:r>
          </a:p>
          <a:p>
            <a:pPr eaLnBrk="1" hangingPunct="1"/>
            <a:r>
              <a:rPr lang="en-US" altLang="zh-CN" sz="2000">
                <a:effectLst/>
              </a:rPr>
              <a:t>z[1] = x[0] + y[2];</a:t>
            </a:r>
          </a:p>
          <a:p>
            <a:pPr eaLnBrk="1" hangingPunct="1"/>
            <a:r>
              <a:rPr lang="en-US" altLang="zh-CN" sz="2000">
                <a:effectLst/>
              </a:rPr>
              <a:t>z[k] = ++x[0] + --y[k++];</a:t>
            </a:r>
          </a:p>
          <a:p>
            <a:pPr eaLnBrk="1" hangingPunct="1"/>
            <a:r>
              <a:rPr lang="en-US" altLang="zh-CN" sz="2000">
                <a:effectLst/>
              </a:rPr>
              <a:t>z[1] = x[0] + y[x[1]]; </a:t>
            </a:r>
            <a:r>
              <a:rPr lang="en-US" altLang="zh-CN" sz="2000">
                <a:solidFill>
                  <a:schemeClr val="tx2"/>
                </a:solidFill>
                <a:effectLst/>
              </a:rPr>
              <a:t>/* </a:t>
            </a:r>
            <a:r>
              <a:rPr lang="zh-CN" altLang="en-US" sz="2000">
                <a:solidFill>
                  <a:schemeClr val="tx2"/>
                </a:solidFill>
                <a:effectLst/>
              </a:rPr>
              <a:t>等价于</a:t>
            </a:r>
            <a:r>
              <a:rPr lang="en-US" altLang="zh-CN" sz="2000">
                <a:solidFill>
                  <a:schemeClr val="tx2"/>
                </a:solidFill>
                <a:effectLst/>
              </a:rPr>
              <a:t>z[1]= x[0]+y[2]; */</a:t>
            </a:r>
          </a:p>
        </p:txBody>
      </p:sp>
      <p:sp>
        <p:nvSpPr>
          <p:cNvPr id="92171" name="Rectangle 11">
            <a:extLst>
              <a:ext uri="{FF2B5EF4-FFF2-40B4-BE49-F238E27FC236}">
                <a16:creationId xmlns:a16="http://schemas.microsoft.com/office/drawing/2014/main" id="{D8303604-B825-48D6-AA2C-E4F169F01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4344988"/>
            <a:ext cx="4449763" cy="701675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effectLst/>
              </a:rPr>
              <a:t>int x[3],y[3]={4,5,6};</a:t>
            </a:r>
          </a:p>
          <a:p>
            <a:pPr eaLnBrk="1" hangingPunct="1"/>
            <a:r>
              <a:rPr lang="en-US" altLang="zh-CN" sz="2000">
                <a:solidFill>
                  <a:srgbClr val="FF0000"/>
                </a:solidFill>
                <a:effectLst/>
              </a:rPr>
              <a:t>x = y;</a:t>
            </a:r>
            <a:r>
              <a:rPr lang="en-US" altLang="zh-CN" sz="2000">
                <a:effectLst/>
              </a:rPr>
              <a:t>  </a:t>
            </a:r>
            <a:r>
              <a:rPr lang="en-US" altLang="zh-CN" sz="2000">
                <a:solidFill>
                  <a:schemeClr val="tx2"/>
                </a:solidFill>
                <a:effectLst/>
              </a:rPr>
              <a:t>/* </a:t>
            </a:r>
            <a:r>
              <a:rPr lang="zh-CN" altLang="en-US" sz="2000">
                <a:solidFill>
                  <a:schemeClr val="tx2"/>
                </a:solidFill>
                <a:effectLst/>
              </a:rPr>
              <a:t>将数组</a:t>
            </a:r>
            <a:r>
              <a:rPr lang="en-US" altLang="zh-CN" sz="2000">
                <a:solidFill>
                  <a:schemeClr val="tx2"/>
                </a:solidFill>
                <a:effectLst/>
              </a:rPr>
              <a:t>y</a:t>
            </a:r>
            <a:r>
              <a:rPr lang="zh-CN" altLang="en-US" sz="2000">
                <a:solidFill>
                  <a:schemeClr val="tx2"/>
                </a:solidFill>
                <a:effectLst/>
              </a:rPr>
              <a:t>的值赋值给数组</a:t>
            </a:r>
            <a:r>
              <a:rPr lang="en-US" altLang="zh-CN" sz="2000">
                <a:solidFill>
                  <a:schemeClr val="tx2"/>
                </a:solidFill>
                <a:effectLst/>
              </a:rPr>
              <a:t>x */</a:t>
            </a:r>
          </a:p>
        </p:txBody>
      </p:sp>
      <p:sp>
        <p:nvSpPr>
          <p:cNvPr id="92172" name="Text Box 12">
            <a:extLst>
              <a:ext uri="{FF2B5EF4-FFF2-40B4-BE49-F238E27FC236}">
                <a16:creationId xmlns:a16="http://schemas.microsoft.com/office/drawing/2014/main" id="{290E8101-5035-4404-B748-E41E3EFBD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3" y="3913188"/>
            <a:ext cx="797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C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语言没有提供数组整体的运算，需要程序员自己实现。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73" name="Text Box 13">
            <a:extLst>
              <a:ext uri="{FF2B5EF4-FFF2-40B4-BE49-F238E27FC236}">
                <a16:creationId xmlns:a16="http://schemas.microsoft.com/office/drawing/2014/main" id="{B4692C03-FE6E-4829-AD25-C64472141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4344988"/>
            <a:ext cx="7508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×</a:t>
            </a:r>
          </a:p>
        </p:txBody>
      </p:sp>
      <p:sp>
        <p:nvSpPr>
          <p:cNvPr id="92174" name="Rectangle 14">
            <a:extLst>
              <a:ext uri="{FF2B5EF4-FFF2-40B4-BE49-F238E27FC236}">
                <a16:creationId xmlns:a16="http://schemas.microsoft.com/office/drawing/2014/main" id="{E7447070-4F49-49D9-B66B-C3279BD6C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5281613"/>
            <a:ext cx="6829425" cy="701675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effectLst/>
              </a:rPr>
              <a:t>int x[3]=,y[3]={4,5,6},i;</a:t>
            </a:r>
          </a:p>
          <a:p>
            <a:pPr eaLnBrk="1" hangingPunct="1"/>
            <a:r>
              <a:rPr lang="en-US" altLang="zh-CN" sz="2000">
                <a:solidFill>
                  <a:srgbClr val="FF0000"/>
                </a:solidFill>
                <a:effectLst/>
              </a:rPr>
              <a:t>for(i=0;i&lt;3;i++)x[i] = y[i];</a:t>
            </a:r>
            <a:r>
              <a:rPr lang="en-US" altLang="zh-CN" sz="2000">
                <a:effectLst/>
              </a:rPr>
              <a:t>  </a:t>
            </a:r>
            <a:r>
              <a:rPr lang="en-US" altLang="zh-CN" sz="2000">
                <a:solidFill>
                  <a:schemeClr val="tx2"/>
                </a:solidFill>
                <a:effectLst/>
              </a:rPr>
              <a:t>/* </a:t>
            </a:r>
            <a:r>
              <a:rPr lang="zh-CN" altLang="en-US" sz="2000">
                <a:solidFill>
                  <a:schemeClr val="tx2"/>
                </a:solidFill>
                <a:effectLst/>
              </a:rPr>
              <a:t>将数组</a:t>
            </a:r>
            <a:r>
              <a:rPr lang="en-US" altLang="zh-CN" sz="2000">
                <a:solidFill>
                  <a:schemeClr val="tx2"/>
                </a:solidFill>
                <a:effectLst/>
              </a:rPr>
              <a:t>y</a:t>
            </a:r>
            <a:r>
              <a:rPr lang="zh-CN" altLang="en-US" sz="2000">
                <a:solidFill>
                  <a:schemeClr val="tx2"/>
                </a:solidFill>
                <a:effectLst/>
              </a:rPr>
              <a:t>的值赋值给数组</a:t>
            </a:r>
            <a:r>
              <a:rPr lang="en-US" altLang="zh-CN" sz="2000">
                <a:solidFill>
                  <a:schemeClr val="tx2"/>
                </a:solidFill>
                <a:effectLst/>
              </a:rPr>
              <a:t>x */</a:t>
            </a:r>
          </a:p>
        </p:txBody>
      </p:sp>
      <p:sp>
        <p:nvSpPr>
          <p:cNvPr id="92175" name="Text Box 15">
            <a:extLst>
              <a:ext uri="{FF2B5EF4-FFF2-40B4-BE49-F238E27FC236}">
                <a16:creationId xmlns:a16="http://schemas.microsoft.com/office/drawing/2014/main" id="{25072650-0C68-4B3F-9969-F16C18CC7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6025" y="5037138"/>
            <a:ext cx="7508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92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0" fill="hold"/>
                                        <p:tgtEl>
                                          <p:spTgt spid="92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2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2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9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0" fill="hold"/>
                                        <p:tgtEl>
                                          <p:spTgt spid="92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0" fill="hold"/>
                                        <p:tgtEl>
                                          <p:spTgt spid="92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0" grpId="0" animBg="1"/>
      <p:bldP spid="92171" grpId="0" animBg="1"/>
      <p:bldP spid="92172" grpId="0"/>
      <p:bldP spid="92173" grpId="0"/>
      <p:bldP spid="92174" grpId="0" animBg="1"/>
      <p:bldP spid="921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>
            <a:extLst>
              <a:ext uri="{FF2B5EF4-FFF2-40B4-BE49-F238E27FC236}">
                <a16:creationId xmlns:a16="http://schemas.microsoft.com/office/drawing/2014/main" id="{5869C9BC-B973-4EA7-A0BD-E74A0CBC14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7072D2A-7835-48F8-B75D-32EBD9D31E75}" type="slidenum">
              <a:rPr kumimoji="0" lang="en-US" altLang="zh-CN" sz="1800">
                <a:solidFill>
                  <a:srgbClr val="009900"/>
                </a:solidFill>
              </a:rPr>
              <a:pPr eaLnBrk="1" hangingPunct="1"/>
              <a:t>16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37220" name="Text Box 4">
            <a:extLst>
              <a:ext uri="{FF2B5EF4-FFF2-40B4-BE49-F238E27FC236}">
                <a16:creationId xmlns:a16="http://schemas.microsoft.com/office/drawing/2014/main" id="{18BA7C89-7D31-48AA-BD55-8A446A3A0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0713"/>
            <a:ext cx="79200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例：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设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个同学修了高等数学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﹑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普通物理、程序设计语言并取得了成绩，现计算三门课总分、平均分，每个同学的总分、平均分。 </a:t>
            </a:r>
          </a:p>
        </p:txBody>
      </p:sp>
      <p:sp>
        <p:nvSpPr>
          <p:cNvPr id="137223" name="Rectangle 7">
            <a:extLst>
              <a:ext uri="{FF2B5EF4-FFF2-40B4-BE49-F238E27FC236}">
                <a16:creationId xmlns:a16="http://schemas.microsoft.com/office/drawing/2014/main" id="{F688D14A-900E-4399-809E-E547AF2FE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628775"/>
            <a:ext cx="6946900" cy="448627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1800" b="1" dirty="0" err="1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800" b="1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math[SIZE]={91,67,88,78,81};</a:t>
            </a:r>
          </a:p>
          <a:p>
            <a:pPr>
              <a:defRPr/>
            </a:pPr>
            <a:r>
              <a:rPr lang="en-US" altLang="zh-CN" sz="1800" dirty="0">
                <a:solidFill>
                  <a:srgbClr val="000066"/>
                </a:solidFill>
                <a:effectLst/>
              </a:rPr>
              <a:t>/* </a:t>
            </a:r>
            <a:r>
              <a:rPr lang="zh-CN" altLang="en-US" sz="1800" dirty="0">
                <a:solidFill>
                  <a:srgbClr val="000066"/>
                </a:solidFill>
                <a:effectLst/>
              </a:rPr>
              <a:t>数学成绩数组，依次存放第</a:t>
            </a:r>
            <a:r>
              <a:rPr lang="en-US" altLang="zh-CN" sz="1800" dirty="0">
                <a:solidFill>
                  <a:srgbClr val="000066"/>
                </a:solidFill>
                <a:effectLst/>
              </a:rPr>
              <a:t>1</a:t>
            </a:r>
            <a:r>
              <a:rPr lang="zh-CN" altLang="en-US" sz="1800" dirty="0">
                <a:solidFill>
                  <a:srgbClr val="000066"/>
                </a:solidFill>
                <a:effectLst/>
              </a:rPr>
              <a:t>～第</a:t>
            </a:r>
            <a:r>
              <a:rPr lang="en-US" altLang="zh-CN" sz="1800" dirty="0">
                <a:solidFill>
                  <a:srgbClr val="000066"/>
                </a:solidFill>
                <a:effectLst/>
              </a:rPr>
              <a:t>5</a:t>
            </a:r>
            <a:r>
              <a:rPr lang="zh-CN" altLang="en-US" sz="1800" dirty="0">
                <a:solidFill>
                  <a:srgbClr val="000066"/>
                </a:solidFill>
                <a:effectLst/>
              </a:rPr>
              <a:t>个同学数学成绩 *</a:t>
            </a:r>
            <a:r>
              <a:rPr lang="en-US" altLang="zh-CN" sz="1800" dirty="0">
                <a:solidFill>
                  <a:srgbClr val="000066"/>
                </a:solidFill>
                <a:effectLst/>
              </a:rPr>
              <a:t>/</a:t>
            </a:r>
          </a:p>
          <a:p>
            <a:pPr>
              <a:defRPr/>
            </a:pPr>
            <a:r>
              <a:rPr lang="en-US" altLang="zh-CN" sz="1800" b="1" dirty="0" err="1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800" b="1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physics[SIZE]={87,79,81,86,67};</a:t>
            </a:r>
          </a:p>
          <a:p>
            <a:pPr>
              <a:defRPr/>
            </a:pPr>
            <a:r>
              <a:rPr lang="en-US" altLang="zh-CN" sz="1800" dirty="0">
                <a:solidFill>
                  <a:srgbClr val="000066"/>
                </a:solidFill>
                <a:effectLst/>
              </a:rPr>
              <a:t>/* </a:t>
            </a:r>
            <a:r>
              <a:rPr lang="zh-CN" altLang="en-US" sz="1800" dirty="0">
                <a:solidFill>
                  <a:srgbClr val="000066"/>
                </a:solidFill>
                <a:effectLst/>
              </a:rPr>
              <a:t>物理成绩数组，依次存放第</a:t>
            </a:r>
            <a:r>
              <a:rPr lang="en-US" altLang="zh-CN" sz="1800" dirty="0">
                <a:solidFill>
                  <a:srgbClr val="000066"/>
                </a:solidFill>
                <a:effectLst/>
              </a:rPr>
              <a:t>1</a:t>
            </a:r>
            <a:r>
              <a:rPr lang="zh-CN" altLang="en-US" sz="1800" dirty="0">
                <a:solidFill>
                  <a:srgbClr val="000066"/>
                </a:solidFill>
                <a:effectLst/>
              </a:rPr>
              <a:t>～第</a:t>
            </a:r>
            <a:r>
              <a:rPr lang="en-US" altLang="zh-CN" sz="1800" dirty="0">
                <a:solidFill>
                  <a:srgbClr val="000066"/>
                </a:solidFill>
                <a:effectLst/>
              </a:rPr>
              <a:t>5</a:t>
            </a:r>
            <a:r>
              <a:rPr lang="zh-CN" altLang="en-US" sz="1800" dirty="0">
                <a:solidFill>
                  <a:srgbClr val="000066"/>
                </a:solidFill>
                <a:effectLst/>
              </a:rPr>
              <a:t>个同学物理成绩 *</a:t>
            </a:r>
            <a:r>
              <a:rPr lang="en-US" altLang="zh-CN" sz="1800" dirty="0">
                <a:solidFill>
                  <a:srgbClr val="000066"/>
                </a:solidFill>
                <a:effectLst/>
              </a:rPr>
              <a:t>/</a:t>
            </a:r>
          </a:p>
          <a:p>
            <a:pPr>
              <a:defRPr/>
            </a:pPr>
            <a:r>
              <a:rPr lang="en-US" altLang="zh-CN" sz="1800" b="1" dirty="0" err="1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800" b="1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programming[SIZE]={86,81,85,92,87};</a:t>
            </a:r>
          </a:p>
          <a:p>
            <a:pPr>
              <a:defRPr/>
            </a:pPr>
            <a:r>
              <a:rPr lang="en-US" altLang="zh-CN" sz="1800" dirty="0">
                <a:solidFill>
                  <a:srgbClr val="000066"/>
                </a:solidFill>
                <a:effectLst/>
              </a:rPr>
              <a:t>/* </a:t>
            </a:r>
            <a:r>
              <a:rPr lang="zh-CN" altLang="en-US" sz="1800" dirty="0">
                <a:solidFill>
                  <a:srgbClr val="000066"/>
                </a:solidFill>
                <a:effectLst/>
              </a:rPr>
              <a:t>程序设计成绩数组，依次存放第</a:t>
            </a:r>
            <a:r>
              <a:rPr lang="en-US" altLang="zh-CN" sz="1800" dirty="0">
                <a:solidFill>
                  <a:srgbClr val="000066"/>
                </a:solidFill>
                <a:effectLst/>
              </a:rPr>
              <a:t>1</a:t>
            </a:r>
            <a:r>
              <a:rPr lang="zh-CN" altLang="en-US" sz="1800" dirty="0">
                <a:solidFill>
                  <a:srgbClr val="000066"/>
                </a:solidFill>
                <a:effectLst/>
              </a:rPr>
              <a:t>～第</a:t>
            </a:r>
            <a:r>
              <a:rPr lang="en-US" altLang="zh-CN" sz="1800" dirty="0">
                <a:solidFill>
                  <a:srgbClr val="000066"/>
                </a:solidFill>
                <a:effectLst/>
              </a:rPr>
              <a:t>5</a:t>
            </a:r>
            <a:r>
              <a:rPr lang="zh-CN" altLang="en-US" sz="1800" dirty="0">
                <a:solidFill>
                  <a:srgbClr val="000066"/>
                </a:solidFill>
                <a:effectLst/>
              </a:rPr>
              <a:t>个同学程序设计成绩 *</a:t>
            </a:r>
            <a:r>
              <a:rPr lang="en-US" altLang="zh-CN" sz="1800" dirty="0">
                <a:solidFill>
                  <a:srgbClr val="000066"/>
                </a:solidFill>
                <a:effectLst/>
              </a:rPr>
              <a:t>/</a:t>
            </a:r>
          </a:p>
          <a:p>
            <a:pPr>
              <a:defRPr/>
            </a:pPr>
            <a:r>
              <a:rPr lang="en-US" altLang="zh-CN" sz="1800" b="1" dirty="0" err="1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800" b="1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800" b="1" dirty="0" err="1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course_sum</a:t>
            </a:r>
            <a:r>
              <a:rPr lang="en-US" altLang="zh-CN" sz="1800" b="1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[3]={0,0,0};</a:t>
            </a:r>
          </a:p>
          <a:p>
            <a:pPr>
              <a:defRPr/>
            </a:pPr>
            <a:r>
              <a:rPr lang="en-US" altLang="zh-CN" sz="1800" dirty="0">
                <a:solidFill>
                  <a:srgbClr val="000066"/>
                </a:solidFill>
                <a:effectLst/>
              </a:rPr>
              <a:t>/* </a:t>
            </a:r>
            <a:r>
              <a:rPr lang="zh-CN" altLang="en-US" sz="1800" dirty="0">
                <a:solidFill>
                  <a:srgbClr val="000066"/>
                </a:solidFill>
                <a:effectLst/>
              </a:rPr>
              <a:t>各门课程总分数组，依次存放数学、物理、程序设计的总分 *</a:t>
            </a:r>
            <a:r>
              <a:rPr lang="en-US" altLang="zh-CN" sz="1800" dirty="0">
                <a:solidFill>
                  <a:srgbClr val="000066"/>
                </a:solidFill>
                <a:effectLst/>
              </a:rPr>
              <a:t>/</a:t>
            </a:r>
          </a:p>
          <a:p>
            <a:pPr>
              <a:defRPr/>
            </a:pPr>
            <a:r>
              <a:rPr lang="en-US" altLang="zh-CN" sz="1800" b="1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double </a:t>
            </a:r>
            <a:r>
              <a:rPr lang="en-US" altLang="zh-CN" sz="1800" b="1" dirty="0" err="1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course_ave</a:t>
            </a:r>
            <a:r>
              <a:rPr lang="en-US" altLang="zh-CN" sz="1800" b="1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[3];</a:t>
            </a:r>
          </a:p>
          <a:p>
            <a:pPr>
              <a:defRPr/>
            </a:pPr>
            <a:r>
              <a:rPr lang="en-US" altLang="zh-CN" sz="1800" dirty="0">
                <a:solidFill>
                  <a:srgbClr val="000066"/>
                </a:solidFill>
                <a:effectLst/>
              </a:rPr>
              <a:t>/* </a:t>
            </a:r>
            <a:r>
              <a:rPr lang="zh-CN" altLang="en-US" sz="1800" dirty="0">
                <a:solidFill>
                  <a:srgbClr val="000066"/>
                </a:solidFill>
                <a:effectLst/>
              </a:rPr>
              <a:t>各门课程平均分数组，依次存放数学、物理、程序设计平均分 *</a:t>
            </a:r>
            <a:r>
              <a:rPr lang="en-US" altLang="zh-CN" sz="1800" dirty="0">
                <a:solidFill>
                  <a:srgbClr val="000066"/>
                </a:solidFill>
                <a:effectLst/>
              </a:rPr>
              <a:t>/</a:t>
            </a:r>
          </a:p>
          <a:p>
            <a:pPr>
              <a:defRPr/>
            </a:pPr>
            <a:r>
              <a:rPr lang="en-US" altLang="zh-CN" sz="1800" b="1" dirty="0" err="1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800" b="1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800" b="1" dirty="0" err="1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student_sum</a:t>
            </a:r>
            <a:r>
              <a:rPr lang="en-US" altLang="zh-CN" sz="1800" b="1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[5]={0,0,0,0,0};</a:t>
            </a:r>
          </a:p>
          <a:p>
            <a:pPr>
              <a:defRPr/>
            </a:pPr>
            <a:r>
              <a:rPr lang="en-US" altLang="zh-CN" sz="1800" dirty="0">
                <a:solidFill>
                  <a:srgbClr val="000066"/>
                </a:solidFill>
                <a:effectLst/>
              </a:rPr>
              <a:t>/* </a:t>
            </a:r>
            <a:r>
              <a:rPr lang="zh-CN" altLang="en-US" sz="1800" dirty="0">
                <a:solidFill>
                  <a:srgbClr val="000066"/>
                </a:solidFill>
                <a:effectLst/>
              </a:rPr>
              <a:t>各位同学课程总分数组，依次存放第</a:t>
            </a:r>
            <a:r>
              <a:rPr lang="en-US" altLang="zh-CN" sz="1800" dirty="0">
                <a:solidFill>
                  <a:srgbClr val="000066"/>
                </a:solidFill>
                <a:effectLst/>
              </a:rPr>
              <a:t>1</a:t>
            </a:r>
            <a:r>
              <a:rPr lang="zh-CN" altLang="en-US" sz="1800" dirty="0">
                <a:solidFill>
                  <a:srgbClr val="000066"/>
                </a:solidFill>
                <a:effectLst/>
              </a:rPr>
              <a:t>～第</a:t>
            </a:r>
            <a:r>
              <a:rPr lang="en-US" altLang="zh-CN" sz="1800" dirty="0">
                <a:solidFill>
                  <a:srgbClr val="000066"/>
                </a:solidFill>
                <a:effectLst/>
              </a:rPr>
              <a:t>5</a:t>
            </a:r>
            <a:r>
              <a:rPr lang="zh-CN" altLang="en-US" sz="1800" dirty="0">
                <a:solidFill>
                  <a:srgbClr val="000066"/>
                </a:solidFill>
                <a:effectLst/>
              </a:rPr>
              <a:t>个同学的总分 *</a:t>
            </a:r>
            <a:r>
              <a:rPr lang="en-US" altLang="zh-CN" sz="1800" dirty="0">
                <a:solidFill>
                  <a:srgbClr val="000066"/>
                </a:solidFill>
                <a:effectLst/>
              </a:rPr>
              <a:t>/</a:t>
            </a:r>
          </a:p>
          <a:p>
            <a:pPr>
              <a:defRPr/>
            </a:pPr>
            <a:r>
              <a:rPr lang="en-US" altLang="zh-CN" sz="1800" b="1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double </a:t>
            </a:r>
            <a:r>
              <a:rPr lang="en-US" altLang="zh-CN" sz="1800" b="1" dirty="0" err="1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student_ave</a:t>
            </a:r>
            <a:r>
              <a:rPr lang="en-US" altLang="zh-CN" sz="1800" b="1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[5];</a:t>
            </a:r>
          </a:p>
          <a:p>
            <a:pPr>
              <a:defRPr/>
            </a:pPr>
            <a:r>
              <a:rPr lang="en-US" altLang="zh-CN" sz="1800" dirty="0">
                <a:solidFill>
                  <a:srgbClr val="000066"/>
                </a:solidFill>
                <a:effectLst/>
              </a:rPr>
              <a:t>/* </a:t>
            </a:r>
            <a:r>
              <a:rPr lang="zh-CN" altLang="en-US" sz="1800" dirty="0">
                <a:solidFill>
                  <a:srgbClr val="000066"/>
                </a:solidFill>
                <a:effectLst/>
              </a:rPr>
              <a:t>各位同学课程平均分数组，依次存放第</a:t>
            </a:r>
            <a:r>
              <a:rPr lang="en-US" altLang="zh-CN" sz="1800" dirty="0">
                <a:solidFill>
                  <a:srgbClr val="000066"/>
                </a:solidFill>
                <a:effectLst/>
              </a:rPr>
              <a:t>1</a:t>
            </a:r>
            <a:r>
              <a:rPr lang="zh-CN" altLang="en-US" sz="1800" dirty="0">
                <a:solidFill>
                  <a:srgbClr val="000066"/>
                </a:solidFill>
                <a:effectLst/>
              </a:rPr>
              <a:t>～第</a:t>
            </a:r>
            <a:r>
              <a:rPr lang="en-US" altLang="zh-CN" sz="1800" dirty="0">
                <a:solidFill>
                  <a:srgbClr val="000066"/>
                </a:solidFill>
                <a:effectLst/>
              </a:rPr>
              <a:t>5</a:t>
            </a:r>
            <a:r>
              <a:rPr lang="zh-CN" altLang="en-US" sz="1800" dirty="0">
                <a:solidFill>
                  <a:srgbClr val="000066"/>
                </a:solidFill>
                <a:effectLst/>
              </a:rPr>
              <a:t>个同学的平均分 *</a:t>
            </a:r>
            <a:r>
              <a:rPr lang="en-US" altLang="zh-CN" sz="1800" dirty="0">
                <a:solidFill>
                  <a:srgbClr val="000066"/>
                </a:solidFill>
                <a:effectLst/>
              </a:rPr>
              <a:t>/</a:t>
            </a:r>
          </a:p>
          <a:p>
            <a:pPr>
              <a:defRPr/>
            </a:pPr>
            <a:r>
              <a:rPr lang="en-US" altLang="zh-CN" sz="1800" b="1" dirty="0" err="1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800" b="1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sum=0;</a:t>
            </a:r>
            <a:r>
              <a:rPr lang="en-US" altLang="zh-CN" sz="1800" dirty="0">
                <a:effectLst/>
              </a:rPr>
              <a:t>     </a:t>
            </a:r>
            <a:r>
              <a:rPr lang="en-US" altLang="zh-CN" sz="1800" dirty="0">
                <a:solidFill>
                  <a:srgbClr val="000066"/>
                </a:solidFill>
                <a:effectLst/>
              </a:rPr>
              <a:t>/* </a:t>
            </a:r>
            <a:r>
              <a:rPr lang="zh-CN" altLang="en-US" sz="1800" dirty="0">
                <a:solidFill>
                  <a:srgbClr val="000066"/>
                </a:solidFill>
                <a:effectLst/>
              </a:rPr>
              <a:t>三门课程的总分 *</a:t>
            </a:r>
            <a:r>
              <a:rPr lang="en-US" altLang="zh-CN" sz="1800" dirty="0">
                <a:solidFill>
                  <a:srgbClr val="000066"/>
                </a:solidFill>
                <a:effectLst/>
              </a:rPr>
              <a:t>/</a:t>
            </a:r>
          </a:p>
          <a:p>
            <a:pPr>
              <a:defRPr/>
            </a:pPr>
            <a:r>
              <a:rPr lang="en-US" altLang="zh-CN" sz="1800" b="1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double average;  </a:t>
            </a:r>
            <a:r>
              <a:rPr lang="en-US" altLang="zh-CN" sz="1800" dirty="0">
                <a:solidFill>
                  <a:srgbClr val="000066"/>
                </a:solidFill>
                <a:effectLst/>
              </a:rPr>
              <a:t>/* </a:t>
            </a:r>
            <a:r>
              <a:rPr lang="zh-CN" altLang="en-US" sz="1800" dirty="0">
                <a:solidFill>
                  <a:srgbClr val="000066"/>
                </a:solidFill>
                <a:effectLst/>
              </a:rPr>
              <a:t>全部课程的平均分 *</a:t>
            </a:r>
            <a:r>
              <a:rPr lang="en-US" altLang="zh-CN" sz="1800" dirty="0">
                <a:solidFill>
                  <a:srgbClr val="000066"/>
                </a:solidFill>
                <a:effectLst/>
              </a:rPr>
              <a:t>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7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7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37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7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7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37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7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7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37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7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7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137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7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7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137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7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7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137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7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7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137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72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72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1372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72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72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" dur="1000"/>
                                        <p:tgtEl>
                                          <p:spTgt spid="1372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72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72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2" dur="1000"/>
                                        <p:tgtEl>
                                          <p:spTgt spid="1372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72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72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9" dur="1000"/>
                                        <p:tgtEl>
                                          <p:spTgt spid="1372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72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72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4" dur="1000"/>
                                        <p:tgtEl>
                                          <p:spTgt spid="1372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72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72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" dur="1000"/>
                                        <p:tgtEl>
                                          <p:spTgt spid="1372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72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72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6" dur="1000"/>
                                        <p:tgtEl>
                                          <p:spTgt spid="1372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72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72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3" dur="1000"/>
                                        <p:tgtEl>
                                          <p:spTgt spid="1372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372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372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8" dur="1000"/>
                                        <p:tgtEl>
                                          <p:spTgt spid="1372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1">
            <a:extLst>
              <a:ext uri="{FF2B5EF4-FFF2-40B4-BE49-F238E27FC236}">
                <a16:creationId xmlns:a16="http://schemas.microsoft.com/office/drawing/2014/main" id="{E3EADDF0-FDDB-41E4-9717-2744FB3ACD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9C4BDE8-48AC-4A4F-A514-DAC9692ACD91}" type="slidenum">
              <a:rPr kumimoji="0" lang="en-US" altLang="zh-CN" sz="1800">
                <a:solidFill>
                  <a:srgbClr val="009900"/>
                </a:solidFill>
              </a:rPr>
              <a:pPr eaLnBrk="1" hangingPunct="1"/>
              <a:t>17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grpSp>
        <p:nvGrpSpPr>
          <p:cNvPr id="2" name="Group 103">
            <a:extLst>
              <a:ext uri="{FF2B5EF4-FFF2-40B4-BE49-F238E27FC236}">
                <a16:creationId xmlns:a16="http://schemas.microsoft.com/office/drawing/2014/main" id="{108016B6-5C39-411C-A60F-990659825E72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4508500"/>
            <a:ext cx="3455987" cy="1657350"/>
            <a:chOff x="3379" y="2840"/>
            <a:chExt cx="2177" cy="1044"/>
          </a:xfrm>
        </p:grpSpPr>
        <p:pic>
          <p:nvPicPr>
            <p:cNvPr id="19510" name="Picture 100" descr="显示器图片">
              <a:hlinkClick r:id="rId2"/>
              <a:extLst>
                <a:ext uri="{FF2B5EF4-FFF2-40B4-BE49-F238E27FC236}">
                  <a16:creationId xmlns:a16="http://schemas.microsoft.com/office/drawing/2014/main" id="{AD2B6B8C-8179-479B-908F-8880FFDE09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9" y="2840"/>
              <a:ext cx="2177" cy="1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8341" name="Text Box 101">
              <a:extLst>
                <a:ext uri="{FF2B5EF4-FFF2-40B4-BE49-F238E27FC236}">
                  <a16:creationId xmlns:a16="http://schemas.microsoft.com/office/drawing/2014/main" id="{130D2E94-1911-4D88-8817-882FDD9EAB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2931"/>
              <a:ext cx="8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6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S1=15</a:t>
              </a:r>
            </a:p>
          </p:txBody>
        </p:sp>
      </p:grpSp>
      <p:sp>
        <p:nvSpPr>
          <p:cNvPr id="19460" name="Text Box 4">
            <a:extLst>
              <a:ext uri="{FF2B5EF4-FFF2-40B4-BE49-F238E27FC236}">
                <a16:creationId xmlns:a16="http://schemas.microsoft.com/office/drawing/2014/main" id="{10CEBA03-713C-4876-8F3A-B860FBCC2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92150"/>
            <a:ext cx="503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CC0099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7.2.6</a:t>
            </a:r>
            <a:r>
              <a:rPr lang="en-US" altLang="en-US" b="1">
                <a:solidFill>
                  <a:srgbClr val="CC0099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solidFill>
                  <a:srgbClr val="CC0099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　一维数组作为参数 </a:t>
            </a:r>
          </a:p>
        </p:txBody>
      </p:sp>
      <p:grpSp>
        <p:nvGrpSpPr>
          <p:cNvPr id="19461" name="Group 12">
            <a:extLst>
              <a:ext uri="{FF2B5EF4-FFF2-40B4-BE49-F238E27FC236}">
                <a16:creationId xmlns:a16="http://schemas.microsoft.com/office/drawing/2014/main" id="{AEB03CD5-2D61-4838-8383-F68E1E8E0EDE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198563"/>
            <a:ext cx="8064500" cy="1492250"/>
            <a:chOff x="431" y="755"/>
            <a:chExt cx="5080" cy="940"/>
          </a:xfrm>
        </p:grpSpPr>
        <p:sp>
          <p:nvSpPr>
            <p:cNvPr id="138251" name="Rectangle 11">
              <a:extLst>
                <a:ext uri="{FF2B5EF4-FFF2-40B4-BE49-F238E27FC236}">
                  <a16:creationId xmlns:a16="http://schemas.microsoft.com/office/drawing/2014/main" id="{F0D6EB2D-58C5-4B10-B1BE-C5A90A8D8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4" y="1221"/>
              <a:ext cx="2222" cy="465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8245" name="Text Box 5">
              <a:extLst>
                <a:ext uri="{FF2B5EF4-FFF2-40B4-BE49-F238E27FC236}">
                  <a16:creationId xmlns:a16="http://schemas.microsoft.com/office/drawing/2014/main" id="{78058F26-5E82-4850-8777-861E388EE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755"/>
              <a:ext cx="5080" cy="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在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语言中，参数的传递方式可以分为两类如下。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语言允许参数为数组类型，数组类型参数属于传址方式。</a:t>
              </a:r>
            </a:p>
            <a:p>
              <a:pPr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          传值（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call by value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）</a:t>
              </a:r>
            </a:p>
            <a:p>
              <a:pPr>
                <a:spcBef>
                  <a:spcPct val="20000"/>
                </a:spcBef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                 传址（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call by reference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）</a:t>
              </a:r>
            </a:p>
          </p:txBody>
        </p:sp>
        <p:sp>
          <p:nvSpPr>
            <p:cNvPr id="138246" name="AutoShape 6">
              <a:extLst>
                <a:ext uri="{FF2B5EF4-FFF2-40B4-BE49-F238E27FC236}">
                  <a16:creationId xmlns:a16="http://schemas.microsoft.com/office/drawing/2014/main" id="{760EDC03-B572-4525-BDE1-0F4C1FF8C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6" y="1298"/>
              <a:ext cx="90" cy="318"/>
            </a:xfrm>
            <a:prstGeom prst="leftBrace">
              <a:avLst>
                <a:gd name="adj1" fmla="val 29444"/>
                <a:gd name="adj2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" name="Group 77">
            <a:extLst>
              <a:ext uri="{FF2B5EF4-FFF2-40B4-BE49-F238E27FC236}">
                <a16:creationId xmlns:a16="http://schemas.microsoft.com/office/drawing/2014/main" id="{3A007EA9-AE5B-4EC9-A13B-0F91E560A745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762250"/>
            <a:ext cx="4824412" cy="3505200"/>
            <a:chOff x="521" y="1740"/>
            <a:chExt cx="3039" cy="2208"/>
          </a:xfrm>
        </p:grpSpPr>
        <p:sp>
          <p:nvSpPr>
            <p:cNvPr id="138316" name="Rectangle 76">
              <a:extLst>
                <a:ext uri="{FF2B5EF4-FFF2-40B4-BE49-F238E27FC236}">
                  <a16:creationId xmlns:a16="http://schemas.microsoft.com/office/drawing/2014/main" id="{BEC4C0CF-9DD2-48E2-9925-2EA9ED46C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2931"/>
              <a:ext cx="3039" cy="998"/>
            </a:xfrm>
            <a:prstGeom prst="rect">
              <a:avLst/>
            </a:prstGeom>
            <a:solidFill>
              <a:schemeClr val="accent1">
                <a:alpha val="10001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8315" name="Rectangle 75">
              <a:extLst>
                <a:ext uri="{FF2B5EF4-FFF2-40B4-BE49-F238E27FC236}">
                  <a16:creationId xmlns:a16="http://schemas.microsoft.com/office/drawing/2014/main" id="{5EE6561C-7362-4CE3-ABEF-4E17C4442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752"/>
              <a:ext cx="1769" cy="1179"/>
            </a:xfrm>
            <a:prstGeom prst="rect">
              <a:avLst/>
            </a:prstGeom>
            <a:solidFill>
              <a:schemeClr val="accent1">
                <a:alpha val="10001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8249" name="Text Box 9">
              <a:extLst>
                <a:ext uri="{FF2B5EF4-FFF2-40B4-BE49-F238E27FC236}">
                  <a16:creationId xmlns:a16="http://schemas.microsoft.com/office/drawing/2014/main" id="{BFC0CBCE-61B9-424E-941F-04FA9809E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1740"/>
              <a:ext cx="3039" cy="2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int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altLang="zh-CN" sz="2000" b="1" dirty="0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fun(</a:t>
              </a:r>
              <a:r>
                <a:rPr lang="en-US" altLang="zh-CN" sz="2000" b="1" dirty="0" err="1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int</a:t>
              </a:r>
              <a:r>
                <a:rPr lang="en-US" altLang="zh-CN" sz="2000" b="1" dirty="0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x[],</a:t>
              </a:r>
              <a:r>
                <a:rPr lang="en-US" altLang="zh-CN" sz="2000" b="1" dirty="0" err="1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int</a:t>
              </a:r>
              <a:r>
                <a:rPr lang="en-US" altLang="zh-CN" sz="2000" b="1" dirty="0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n)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{</a:t>
              </a:r>
            </a:p>
            <a:p>
              <a:pPr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</a:t>
              </a:r>
              <a:r>
                <a:rPr lang="en-US" altLang="zh-CN" sz="20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int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altLang="zh-CN" sz="20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i,s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=0;</a:t>
              </a:r>
            </a:p>
            <a:p>
              <a:pPr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for(</a:t>
              </a:r>
              <a:r>
                <a:rPr lang="en-US" altLang="zh-CN" sz="20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=0;i&lt;</a:t>
              </a:r>
              <a:r>
                <a:rPr lang="en-US" altLang="zh-CN" sz="20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n;i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++)</a:t>
              </a:r>
            </a:p>
            <a:p>
              <a:pPr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s+=x[</a:t>
              </a:r>
              <a:r>
                <a:rPr lang="en-US" altLang="zh-CN" sz="20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];</a:t>
              </a:r>
            </a:p>
            <a:p>
              <a:pPr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return(s);</a:t>
              </a:r>
            </a:p>
            <a:p>
              <a:pPr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}</a:t>
              </a:r>
            </a:p>
            <a:p>
              <a:pPr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void main(void){</a:t>
              </a:r>
            </a:p>
            <a:p>
              <a:pPr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</a:t>
              </a:r>
              <a:r>
                <a:rPr lang="en-US" altLang="zh-CN" sz="20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int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y[]={</a:t>
              </a:r>
              <a:r>
                <a:rPr lang="en-US" altLang="zh-CN" sz="2000" b="1" dirty="0">
                  <a:solidFill>
                    <a:srgbClr val="0066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,</a:t>
              </a:r>
              <a:r>
                <a:rPr lang="en-US" altLang="zh-CN" sz="2000" b="1" dirty="0">
                  <a:solidFill>
                    <a:srgbClr val="0066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,</a:t>
              </a:r>
              <a:r>
                <a:rPr lang="en-US" altLang="zh-CN" sz="2000" b="1" dirty="0">
                  <a:solidFill>
                    <a:srgbClr val="0066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,</a:t>
              </a:r>
              <a:r>
                <a:rPr lang="en-US" altLang="zh-CN" sz="2000" b="1" dirty="0">
                  <a:solidFill>
                    <a:srgbClr val="0066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,</a:t>
              </a:r>
              <a:r>
                <a:rPr lang="en-US" altLang="zh-CN" sz="2000" b="1" dirty="0">
                  <a:solidFill>
                    <a:srgbClr val="0066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};</a:t>
              </a:r>
            </a:p>
            <a:p>
              <a:pPr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</a:t>
              </a:r>
              <a:r>
                <a:rPr lang="en-US" altLang="zh-CN" sz="20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printf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(”s1=%d\</a:t>
              </a:r>
              <a:r>
                <a:rPr lang="en-US" altLang="zh-CN" sz="20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n”,</a:t>
              </a:r>
              <a:r>
                <a:rPr lang="en-US" altLang="zh-CN" sz="2000" b="1" dirty="0" err="1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fun</a:t>
              </a:r>
              <a:r>
                <a:rPr lang="en-US" altLang="zh-CN" sz="2000" b="1" dirty="0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(y,5)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);</a:t>
              </a:r>
            </a:p>
            <a:p>
              <a:pPr>
                <a:defRPr/>
              </a:pPr>
              <a:r>
                <a:rPr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</a:t>
              </a:r>
              <a:r>
                <a:rPr lang="en-US" altLang="zh-CN" sz="20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printf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</a:rPr>
                <a:t>”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s2=%d\</a:t>
              </a:r>
              <a:r>
                <a:rPr lang="en-US" altLang="zh-CN" sz="20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  <a:r>
                <a:rPr lang="en-US" altLang="zh-CN" sz="20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</a:rPr>
                <a:t>”</a:t>
              </a:r>
              <a:r>
                <a:rPr lang="en-US" altLang="zh-CN" sz="20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,</a:t>
              </a:r>
              <a:r>
                <a:rPr lang="en-US" altLang="zh-CN" sz="2000" b="1" dirty="0" err="1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fun</a:t>
              </a:r>
              <a:r>
                <a:rPr lang="en-US" altLang="zh-CN" sz="2000" b="1" dirty="0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(&amp;y[2],3)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);</a:t>
              </a:r>
            </a:p>
            <a:p>
              <a:pPr>
                <a:defRPr/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}</a:t>
              </a:r>
            </a:p>
          </p:txBody>
        </p:sp>
      </p:grpSp>
      <p:graphicFrame>
        <p:nvGraphicFramePr>
          <p:cNvPr id="138270" name="Group 30">
            <a:extLst>
              <a:ext uri="{FF2B5EF4-FFF2-40B4-BE49-F238E27FC236}">
                <a16:creationId xmlns:a16="http://schemas.microsoft.com/office/drawing/2014/main" id="{4B7199D8-8387-405C-8676-16D9F44F234A}"/>
              </a:ext>
            </a:extLst>
          </p:cNvPr>
          <p:cNvGraphicFramePr>
            <a:graphicFrameLocks noGrp="1"/>
          </p:cNvGraphicFramePr>
          <p:nvPr/>
        </p:nvGraphicFramePr>
        <p:xfrm>
          <a:off x="4932363" y="3768725"/>
          <a:ext cx="3598862" cy="33496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276361108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3264669100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1159720861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945646993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50701166"/>
                    </a:ext>
                  </a:extLst>
                </a:gridCol>
              </a:tblGrid>
              <a:tr h="215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311007"/>
                  </a:ext>
                </a:extLst>
              </a:tr>
            </a:tbl>
          </a:graphicData>
        </a:graphic>
      </p:graphicFrame>
      <p:sp>
        <p:nvSpPr>
          <p:cNvPr id="138271" name="Text Box 31">
            <a:extLst>
              <a:ext uri="{FF2B5EF4-FFF2-40B4-BE49-F238E27FC236}">
                <a16:creationId xmlns:a16="http://schemas.microsoft.com/office/drawing/2014/main" id="{DF01AC63-721C-4965-B5FD-154966069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3597275"/>
            <a:ext cx="1296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main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</a:p>
        </p:txBody>
      </p:sp>
      <p:graphicFrame>
        <p:nvGraphicFramePr>
          <p:cNvPr id="138311" name="Group 71">
            <a:extLst>
              <a:ext uri="{FF2B5EF4-FFF2-40B4-BE49-F238E27FC236}">
                <a16:creationId xmlns:a16="http://schemas.microsoft.com/office/drawing/2014/main" id="{33B966AD-0C0A-4FD6-BDC6-B1647BD9337F}"/>
              </a:ext>
            </a:extLst>
          </p:cNvPr>
          <p:cNvGraphicFramePr>
            <a:graphicFrameLocks noGrp="1"/>
          </p:cNvGraphicFramePr>
          <p:nvPr/>
        </p:nvGraphicFramePr>
        <p:xfrm>
          <a:off x="4932363" y="4062413"/>
          <a:ext cx="3598862" cy="30480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612020830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3284241386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4052017817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199594293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3162550339"/>
                    </a:ext>
                  </a:extLst>
                </a:gridCol>
              </a:tblGrid>
              <a:tr h="1444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917867"/>
                  </a:ext>
                </a:extLst>
              </a:tr>
            </a:tbl>
          </a:graphicData>
        </a:graphic>
      </p:graphicFrame>
      <p:sp>
        <p:nvSpPr>
          <p:cNvPr id="138312" name="Text Box 72">
            <a:extLst>
              <a:ext uri="{FF2B5EF4-FFF2-40B4-BE49-F238E27FC236}">
                <a16:creationId xmlns:a16="http://schemas.microsoft.com/office/drawing/2014/main" id="{2A50D7CC-A646-43C5-80B8-CD8140787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3021013"/>
            <a:ext cx="1223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fun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</a:p>
        </p:txBody>
      </p:sp>
      <p:sp>
        <p:nvSpPr>
          <p:cNvPr id="138314" name="Text Box 74">
            <a:extLst>
              <a:ext uri="{FF2B5EF4-FFF2-40B4-BE49-F238E27FC236}">
                <a16:creationId xmlns:a16="http://schemas.microsoft.com/office/drawing/2014/main" id="{1806213D-22B1-44B2-BE9B-4FC69FDB2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3130550"/>
            <a:ext cx="1008063" cy="330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zh-CN" altLang="zh-CN" sz="1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8319" name="AutoShape 79">
            <a:extLst>
              <a:ext uri="{FF2B5EF4-FFF2-40B4-BE49-F238E27FC236}">
                <a16:creationId xmlns:a16="http://schemas.microsoft.com/office/drawing/2014/main" id="{CC9FFCE0-27CB-459C-80D9-C94D7AA71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2636838"/>
            <a:ext cx="2160587" cy="431800"/>
          </a:xfrm>
          <a:prstGeom prst="wedgeRoundRectCallout">
            <a:avLst>
              <a:gd name="adj1" fmla="val -65870"/>
              <a:gd name="adj2" fmla="val 80884"/>
              <a:gd name="adj3" fmla="val 16667"/>
            </a:avLst>
          </a:prstGeom>
          <a:noFill/>
          <a:ln w="28575">
            <a:solidFill>
              <a:srgbClr val="00808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型地址单元</a:t>
            </a:r>
          </a:p>
        </p:txBody>
      </p:sp>
      <p:sp>
        <p:nvSpPr>
          <p:cNvPr id="138320" name="Freeform 80">
            <a:extLst>
              <a:ext uri="{FF2B5EF4-FFF2-40B4-BE49-F238E27FC236}">
                <a16:creationId xmlns:a16="http://schemas.microsoft.com/office/drawing/2014/main" id="{8A77591E-2D6E-4F05-94B8-59EC7B32A50F}"/>
              </a:ext>
            </a:extLst>
          </p:cNvPr>
          <p:cNvSpPr>
            <a:spLocks/>
          </p:cNvSpPr>
          <p:nvPr/>
        </p:nvSpPr>
        <p:spPr bwMode="auto">
          <a:xfrm>
            <a:off x="3624263" y="2636838"/>
            <a:ext cx="1379537" cy="2663825"/>
          </a:xfrm>
          <a:custGeom>
            <a:avLst/>
            <a:gdLst/>
            <a:ahLst/>
            <a:cxnLst>
              <a:cxn ang="0">
                <a:pos x="189" y="1678"/>
              </a:cxn>
              <a:cxn ang="0">
                <a:pos x="7" y="817"/>
              </a:cxn>
              <a:cxn ang="0">
                <a:pos x="234" y="91"/>
              </a:cxn>
              <a:cxn ang="0">
                <a:pos x="869" y="272"/>
              </a:cxn>
            </a:cxnLst>
            <a:rect l="0" t="0" r="r" b="b"/>
            <a:pathLst>
              <a:path w="869" h="1678">
                <a:moveTo>
                  <a:pt x="189" y="1678"/>
                </a:moveTo>
                <a:cubicBezTo>
                  <a:pt x="94" y="1379"/>
                  <a:pt x="0" y="1081"/>
                  <a:pt x="7" y="817"/>
                </a:cubicBezTo>
                <a:cubicBezTo>
                  <a:pt x="14" y="553"/>
                  <a:pt x="90" y="182"/>
                  <a:pt x="234" y="91"/>
                </a:cubicBezTo>
                <a:cubicBezTo>
                  <a:pt x="378" y="0"/>
                  <a:pt x="623" y="136"/>
                  <a:pt x="869" y="272"/>
                </a:cubicBezTo>
              </a:path>
            </a:pathLst>
          </a:custGeom>
          <a:noFill/>
          <a:ln w="38100" cap="flat" cmpd="sng">
            <a:solidFill>
              <a:srgbClr val="FFCC00"/>
            </a:solidFill>
            <a:prstDash val="sysDot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38321" name="Line 81">
            <a:extLst>
              <a:ext uri="{FF2B5EF4-FFF2-40B4-BE49-F238E27FC236}">
                <a16:creationId xmlns:a16="http://schemas.microsoft.com/office/drawing/2014/main" id="{DCEC0BC0-6B44-444C-87EE-FC92BE5066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03800" y="3284538"/>
            <a:ext cx="431800" cy="4318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38322" name="Group 82">
            <a:extLst>
              <a:ext uri="{FF2B5EF4-FFF2-40B4-BE49-F238E27FC236}">
                <a16:creationId xmlns:a16="http://schemas.microsoft.com/office/drawing/2014/main" id="{98F17860-30CC-4F77-AB09-730813A976A9}"/>
              </a:ext>
            </a:extLst>
          </p:cNvPr>
          <p:cNvGraphicFramePr>
            <a:graphicFrameLocks noGrp="1"/>
          </p:cNvGraphicFramePr>
          <p:nvPr/>
        </p:nvGraphicFramePr>
        <p:xfrm>
          <a:off x="4924425" y="3490913"/>
          <a:ext cx="3598863" cy="30480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x[0]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x[1]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X[2]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X[3]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x[4]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8342" name="Text Box 102">
            <a:extLst>
              <a:ext uri="{FF2B5EF4-FFF2-40B4-BE49-F238E27FC236}">
                <a16:creationId xmlns:a16="http://schemas.microsoft.com/office/drawing/2014/main" id="{CDCFE10B-E079-424D-904A-ED37DC80F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1388" y="4913313"/>
            <a:ext cx="1368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S2=12</a:t>
            </a:r>
          </a:p>
        </p:txBody>
      </p:sp>
      <p:sp>
        <p:nvSpPr>
          <p:cNvPr id="138345" name="Freeform 105">
            <a:extLst>
              <a:ext uri="{FF2B5EF4-FFF2-40B4-BE49-F238E27FC236}">
                <a16:creationId xmlns:a16="http://schemas.microsoft.com/office/drawing/2014/main" id="{5E88CE0C-377F-4CB9-B3AE-271C33B04D36}"/>
              </a:ext>
            </a:extLst>
          </p:cNvPr>
          <p:cNvSpPr>
            <a:spLocks/>
          </p:cNvSpPr>
          <p:nvPr/>
        </p:nvSpPr>
        <p:spPr bwMode="auto">
          <a:xfrm>
            <a:off x="4487863" y="3357563"/>
            <a:ext cx="587375" cy="2303462"/>
          </a:xfrm>
          <a:custGeom>
            <a:avLst/>
            <a:gdLst/>
            <a:ahLst/>
            <a:cxnLst>
              <a:cxn ang="0">
                <a:pos x="8" y="1451"/>
              </a:cxn>
              <a:cxn ang="0">
                <a:pos x="325" y="1360"/>
              </a:cxn>
              <a:cxn ang="0">
                <a:pos x="280" y="1134"/>
              </a:cxn>
              <a:cxn ang="0">
                <a:pos x="8" y="317"/>
              </a:cxn>
              <a:cxn ang="0">
                <a:pos x="234" y="0"/>
              </a:cxn>
            </a:cxnLst>
            <a:rect l="0" t="0" r="r" b="b"/>
            <a:pathLst>
              <a:path w="370" h="1451">
                <a:moveTo>
                  <a:pt x="8" y="1451"/>
                </a:moveTo>
                <a:cubicBezTo>
                  <a:pt x="144" y="1432"/>
                  <a:pt x="280" y="1413"/>
                  <a:pt x="325" y="1360"/>
                </a:cubicBezTo>
                <a:cubicBezTo>
                  <a:pt x="370" y="1307"/>
                  <a:pt x="333" y="1308"/>
                  <a:pt x="280" y="1134"/>
                </a:cubicBezTo>
                <a:cubicBezTo>
                  <a:pt x="227" y="960"/>
                  <a:pt x="16" y="506"/>
                  <a:pt x="8" y="317"/>
                </a:cubicBezTo>
                <a:cubicBezTo>
                  <a:pt x="0" y="128"/>
                  <a:pt x="117" y="64"/>
                  <a:pt x="234" y="0"/>
                </a:cubicBezTo>
              </a:path>
            </a:pathLst>
          </a:custGeom>
          <a:noFill/>
          <a:ln w="38100" cap="flat" cmpd="sng">
            <a:solidFill>
              <a:srgbClr val="FFCC00"/>
            </a:solidFill>
            <a:prstDash val="sysDot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38347" name="Line 107">
            <a:extLst>
              <a:ext uri="{FF2B5EF4-FFF2-40B4-BE49-F238E27FC236}">
                <a16:creationId xmlns:a16="http://schemas.microsoft.com/office/drawing/2014/main" id="{9D6E5489-851C-47FB-8259-8903BCC766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3284538"/>
            <a:ext cx="936625" cy="4318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38366" name="Group 126">
            <a:extLst>
              <a:ext uri="{FF2B5EF4-FFF2-40B4-BE49-F238E27FC236}">
                <a16:creationId xmlns:a16="http://schemas.microsoft.com/office/drawing/2014/main" id="{CD001345-3867-49A6-AF89-77671243B17B}"/>
              </a:ext>
            </a:extLst>
          </p:cNvPr>
          <p:cNvGraphicFramePr>
            <a:graphicFrameLocks noGrp="1"/>
          </p:cNvGraphicFramePr>
          <p:nvPr/>
        </p:nvGraphicFramePr>
        <p:xfrm>
          <a:off x="4932363" y="3500438"/>
          <a:ext cx="3598862" cy="30480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X[0]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X[1]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x[2]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8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8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3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8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8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3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8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8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13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8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8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138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8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8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138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8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8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13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8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8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13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83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8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8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8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8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13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8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8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" dur="1000"/>
                                        <p:tgtEl>
                                          <p:spTgt spid="13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1" dur="2000"/>
                                        <p:tgtEl>
                                          <p:spTgt spid="138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38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8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9" dur="1000"/>
                                        <p:tgtEl>
                                          <p:spTgt spid="13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3" dur="2000"/>
                                        <p:tgtEl>
                                          <p:spTgt spid="138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8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38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1" dur="1000"/>
                                        <p:tgtEl>
                                          <p:spTgt spid="13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71" grpId="0"/>
      <p:bldP spid="138312" grpId="0"/>
      <p:bldP spid="138314" grpId="0" animBg="1"/>
      <p:bldP spid="138319" grpId="0" animBg="1"/>
      <p:bldP spid="1383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>
            <a:extLst>
              <a:ext uri="{FF2B5EF4-FFF2-40B4-BE49-F238E27FC236}">
                <a16:creationId xmlns:a16="http://schemas.microsoft.com/office/drawing/2014/main" id="{A6551656-04A3-4295-B40A-43A1B2DF37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D3178C-E421-4B73-9C9F-72AE296D75C8}" type="slidenum">
              <a:rPr kumimoji="0" lang="en-US" altLang="zh-CN" sz="1800">
                <a:solidFill>
                  <a:srgbClr val="009900"/>
                </a:solidFill>
              </a:rPr>
              <a:pPr eaLnBrk="1" hangingPunct="1"/>
              <a:t>18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39268" name="Text Box 4">
            <a:extLst>
              <a:ext uri="{FF2B5EF4-FFF2-40B4-BE49-F238E27FC236}">
                <a16:creationId xmlns:a16="http://schemas.microsoft.com/office/drawing/2014/main" id="{E006CDEB-B7D4-435E-9E1D-06D124389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0713"/>
            <a:ext cx="7920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7.9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对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个整数采用冒泡法对其排序。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graphicFrame>
        <p:nvGraphicFramePr>
          <p:cNvPr id="139288" name="Group 24">
            <a:extLst>
              <a:ext uri="{FF2B5EF4-FFF2-40B4-BE49-F238E27FC236}">
                <a16:creationId xmlns:a16="http://schemas.microsoft.com/office/drawing/2014/main" id="{5ACFDD37-F489-4A42-8777-4D6DDF3BB862}"/>
              </a:ext>
            </a:extLst>
          </p:cNvPr>
          <p:cNvGraphicFramePr>
            <a:graphicFrameLocks noGrp="1"/>
          </p:cNvGraphicFramePr>
          <p:nvPr/>
        </p:nvGraphicFramePr>
        <p:xfrm>
          <a:off x="1692275" y="1717675"/>
          <a:ext cx="6096000" cy="396875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9290" name="Text Box 26">
            <a:extLst>
              <a:ext uri="{FF2B5EF4-FFF2-40B4-BE49-F238E27FC236}">
                <a16:creationId xmlns:a16="http://schemas.microsoft.com/office/drawing/2014/main" id="{CCFB60DA-3D98-4224-A8D6-863AB77F4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3" y="1033463"/>
            <a:ext cx="79200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算法思想：从左向右两两相邻单元比较，逆序交换之。</a:t>
            </a:r>
            <a:endParaRPr lang="zh-CN" altLang="en-US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39334" name="Group 70">
            <a:extLst>
              <a:ext uri="{FF2B5EF4-FFF2-40B4-BE49-F238E27FC236}">
                <a16:creationId xmlns:a16="http://schemas.microsoft.com/office/drawing/2014/main" id="{A4812A0E-CCD7-467A-8F2E-8494A2B3115C}"/>
              </a:ext>
            </a:extLst>
          </p:cNvPr>
          <p:cNvGraphicFramePr>
            <a:graphicFrameLocks noGrp="1"/>
          </p:cNvGraphicFramePr>
          <p:nvPr/>
        </p:nvGraphicFramePr>
        <p:xfrm>
          <a:off x="1692275" y="2112963"/>
          <a:ext cx="6096000" cy="304800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8503818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71467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321532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546737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919885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6226074"/>
                    </a:ext>
                  </a:extLst>
                </a:gridCol>
              </a:tblGrid>
              <a:tr h="1444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883254"/>
                  </a:ext>
                </a:extLst>
              </a:tr>
            </a:tbl>
          </a:graphicData>
        </a:graphic>
      </p:graphicFrame>
      <p:sp>
        <p:nvSpPr>
          <p:cNvPr id="139336" name="Freeform 72">
            <a:extLst>
              <a:ext uri="{FF2B5EF4-FFF2-40B4-BE49-F238E27FC236}">
                <a16:creationId xmlns:a16="http://schemas.microsoft.com/office/drawing/2014/main" id="{EE3BFC1D-6036-416D-A610-084A120B49DD}"/>
              </a:ext>
            </a:extLst>
          </p:cNvPr>
          <p:cNvSpPr>
            <a:spLocks/>
          </p:cNvSpPr>
          <p:nvPr/>
        </p:nvSpPr>
        <p:spPr bwMode="auto">
          <a:xfrm flipH="1" flipV="1">
            <a:off x="2205038" y="1474788"/>
            <a:ext cx="976312" cy="200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8" y="136"/>
              </a:cxn>
              <a:cxn ang="0">
                <a:pos x="635" y="0"/>
              </a:cxn>
            </a:cxnLst>
            <a:rect l="0" t="0" r="r" b="b"/>
            <a:pathLst>
              <a:path w="635" h="136">
                <a:moveTo>
                  <a:pt x="0" y="0"/>
                </a:moveTo>
                <a:cubicBezTo>
                  <a:pt x="106" y="68"/>
                  <a:pt x="212" y="136"/>
                  <a:pt x="318" y="136"/>
                </a:cubicBezTo>
                <a:cubicBezTo>
                  <a:pt x="424" y="136"/>
                  <a:pt x="529" y="68"/>
                  <a:pt x="635" y="0"/>
                </a:cubicBezTo>
              </a:path>
            </a:pathLst>
          </a:custGeom>
          <a:noFill/>
          <a:ln w="38100" cap="flat" cmpd="sng">
            <a:solidFill>
              <a:srgbClr val="99CC00"/>
            </a:solidFill>
            <a:prstDash val="sysDot"/>
            <a:miter lim="800000"/>
            <a:headEnd type="stealth" w="med" len="med"/>
            <a:tailEnd type="stealth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39337" name="Freeform 73">
            <a:extLst>
              <a:ext uri="{FF2B5EF4-FFF2-40B4-BE49-F238E27FC236}">
                <a16:creationId xmlns:a16="http://schemas.microsoft.com/office/drawing/2014/main" id="{6FC93C52-5906-4F48-9C3D-1BE81589984F}"/>
              </a:ext>
            </a:extLst>
          </p:cNvPr>
          <p:cNvSpPr>
            <a:spLocks/>
          </p:cNvSpPr>
          <p:nvPr/>
        </p:nvSpPr>
        <p:spPr bwMode="auto">
          <a:xfrm flipH="1" flipV="1">
            <a:off x="3208338" y="1484313"/>
            <a:ext cx="976312" cy="200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8" y="136"/>
              </a:cxn>
              <a:cxn ang="0">
                <a:pos x="635" y="0"/>
              </a:cxn>
            </a:cxnLst>
            <a:rect l="0" t="0" r="r" b="b"/>
            <a:pathLst>
              <a:path w="635" h="136">
                <a:moveTo>
                  <a:pt x="0" y="0"/>
                </a:moveTo>
                <a:cubicBezTo>
                  <a:pt x="106" y="68"/>
                  <a:pt x="212" y="136"/>
                  <a:pt x="318" y="136"/>
                </a:cubicBezTo>
                <a:cubicBezTo>
                  <a:pt x="424" y="136"/>
                  <a:pt x="529" y="68"/>
                  <a:pt x="635" y="0"/>
                </a:cubicBezTo>
              </a:path>
            </a:pathLst>
          </a:custGeom>
          <a:noFill/>
          <a:ln w="38100" cap="flat" cmpd="sng">
            <a:solidFill>
              <a:srgbClr val="99CC00"/>
            </a:solidFill>
            <a:prstDash val="sysDot"/>
            <a:miter lim="800000"/>
            <a:headEnd type="stealth" w="med" len="med"/>
            <a:tailEnd type="stealth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39338" name="Freeform 74">
            <a:extLst>
              <a:ext uri="{FF2B5EF4-FFF2-40B4-BE49-F238E27FC236}">
                <a16:creationId xmlns:a16="http://schemas.microsoft.com/office/drawing/2014/main" id="{966C66AB-8036-4EDF-9E67-A689F91BEE8C}"/>
              </a:ext>
            </a:extLst>
          </p:cNvPr>
          <p:cNvSpPr>
            <a:spLocks/>
          </p:cNvSpPr>
          <p:nvPr/>
        </p:nvSpPr>
        <p:spPr bwMode="auto">
          <a:xfrm flipH="1" flipV="1">
            <a:off x="4219575" y="1484313"/>
            <a:ext cx="976313" cy="200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8" y="136"/>
              </a:cxn>
              <a:cxn ang="0">
                <a:pos x="635" y="0"/>
              </a:cxn>
            </a:cxnLst>
            <a:rect l="0" t="0" r="r" b="b"/>
            <a:pathLst>
              <a:path w="635" h="136">
                <a:moveTo>
                  <a:pt x="0" y="0"/>
                </a:moveTo>
                <a:cubicBezTo>
                  <a:pt x="106" y="68"/>
                  <a:pt x="212" y="136"/>
                  <a:pt x="318" y="136"/>
                </a:cubicBezTo>
                <a:cubicBezTo>
                  <a:pt x="424" y="136"/>
                  <a:pt x="529" y="68"/>
                  <a:pt x="635" y="0"/>
                </a:cubicBezTo>
              </a:path>
            </a:pathLst>
          </a:custGeom>
          <a:noFill/>
          <a:ln w="38100" cap="flat" cmpd="sng">
            <a:solidFill>
              <a:srgbClr val="99CC00"/>
            </a:solidFill>
            <a:prstDash val="sysDot"/>
            <a:miter lim="800000"/>
            <a:headEnd type="stealth" w="med" len="med"/>
            <a:tailEnd type="stealth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39339" name="Freeform 75">
            <a:extLst>
              <a:ext uri="{FF2B5EF4-FFF2-40B4-BE49-F238E27FC236}">
                <a16:creationId xmlns:a16="http://schemas.microsoft.com/office/drawing/2014/main" id="{A2339D2B-2502-44FA-8731-B1AD1288FF5B}"/>
              </a:ext>
            </a:extLst>
          </p:cNvPr>
          <p:cNvSpPr>
            <a:spLocks/>
          </p:cNvSpPr>
          <p:nvPr/>
        </p:nvSpPr>
        <p:spPr bwMode="auto">
          <a:xfrm flipH="1" flipV="1">
            <a:off x="5199063" y="1489075"/>
            <a:ext cx="976312" cy="200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8" y="136"/>
              </a:cxn>
              <a:cxn ang="0">
                <a:pos x="635" y="0"/>
              </a:cxn>
            </a:cxnLst>
            <a:rect l="0" t="0" r="r" b="b"/>
            <a:pathLst>
              <a:path w="635" h="136">
                <a:moveTo>
                  <a:pt x="0" y="0"/>
                </a:moveTo>
                <a:cubicBezTo>
                  <a:pt x="106" y="68"/>
                  <a:pt x="212" y="136"/>
                  <a:pt x="318" y="136"/>
                </a:cubicBezTo>
                <a:cubicBezTo>
                  <a:pt x="424" y="136"/>
                  <a:pt x="529" y="68"/>
                  <a:pt x="635" y="0"/>
                </a:cubicBezTo>
              </a:path>
            </a:pathLst>
          </a:custGeom>
          <a:noFill/>
          <a:ln w="38100" cap="flat" cmpd="sng">
            <a:solidFill>
              <a:srgbClr val="99CC00"/>
            </a:solidFill>
            <a:prstDash val="sysDot"/>
            <a:miter lim="800000"/>
            <a:headEnd type="stealth" w="med" len="med"/>
            <a:tailEnd type="stealth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39340" name="Freeform 76">
            <a:extLst>
              <a:ext uri="{FF2B5EF4-FFF2-40B4-BE49-F238E27FC236}">
                <a16:creationId xmlns:a16="http://schemas.microsoft.com/office/drawing/2014/main" id="{D86D962C-4EA5-4B25-B154-F596C616F1F1}"/>
              </a:ext>
            </a:extLst>
          </p:cNvPr>
          <p:cNvSpPr>
            <a:spLocks/>
          </p:cNvSpPr>
          <p:nvPr/>
        </p:nvSpPr>
        <p:spPr bwMode="auto">
          <a:xfrm flipH="1" flipV="1">
            <a:off x="6188075" y="1493838"/>
            <a:ext cx="976313" cy="200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8" y="136"/>
              </a:cxn>
              <a:cxn ang="0">
                <a:pos x="635" y="0"/>
              </a:cxn>
            </a:cxnLst>
            <a:rect l="0" t="0" r="r" b="b"/>
            <a:pathLst>
              <a:path w="635" h="136">
                <a:moveTo>
                  <a:pt x="0" y="0"/>
                </a:moveTo>
                <a:cubicBezTo>
                  <a:pt x="106" y="68"/>
                  <a:pt x="212" y="136"/>
                  <a:pt x="318" y="136"/>
                </a:cubicBezTo>
                <a:cubicBezTo>
                  <a:pt x="424" y="136"/>
                  <a:pt x="529" y="68"/>
                  <a:pt x="635" y="0"/>
                </a:cubicBezTo>
              </a:path>
            </a:pathLst>
          </a:custGeom>
          <a:noFill/>
          <a:ln w="38100" cap="flat" cmpd="sng">
            <a:solidFill>
              <a:srgbClr val="99CC00"/>
            </a:solidFill>
            <a:prstDash val="sysDot"/>
            <a:miter lim="800000"/>
            <a:headEnd type="stealth" w="med" len="med"/>
            <a:tailEnd type="stealth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39341" name="Freeform 77">
            <a:extLst>
              <a:ext uri="{FF2B5EF4-FFF2-40B4-BE49-F238E27FC236}">
                <a16:creationId xmlns:a16="http://schemas.microsoft.com/office/drawing/2014/main" id="{91E598C0-1CD5-4996-8364-A8BE3BF52145}"/>
              </a:ext>
            </a:extLst>
          </p:cNvPr>
          <p:cNvSpPr>
            <a:spLocks/>
          </p:cNvSpPr>
          <p:nvPr/>
        </p:nvSpPr>
        <p:spPr bwMode="auto">
          <a:xfrm flipH="1">
            <a:off x="2195513" y="2112963"/>
            <a:ext cx="976312" cy="200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8" y="136"/>
              </a:cxn>
              <a:cxn ang="0">
                <a:pos x="635" y="0"/>
              </a:cxn>
            </a:cxnLst>
            <a:rect l="0" t="0" r="r" b="b"/>
            <a:pathLst>
              <a:path w="635" h="136">
                <a:moveTo>
                  <a:pt x="0" y="0"/>
                </a:moveTo>
                <a:cubicBezTo>
                  <a:pt x="106" y="68"/>
                  <a:pt x="212" y="136"/>
                  <a:pt x="318" y="136"/>
                </a:cubicBezTo>
                <a:cubicBezTo>
                  <a:pt x="424" y="136"/>
                  <a:pt x="529" y="68"/>
                  <a:pt x="635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ysDot"/>
            <a:miter lim="800000"/>
            <a:headEnd type="stealth" w="med" len="med"/>
            <a:tailEnd type="stealth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39371" name="Group 107">
            <a:extLst>
              <a:ext uri="{FF2B5EF4-FFF2-40B4-BE49-F238E27FC236}">
                <a16:creationId xmlns:a16="http://schemas.microsoft.com/office/drawing/2014/main" id="{9B12E424-68B7-47EE-AB30-23968250EE7A}"/>
              </a:ext>
            </a:extLst>
          </p:cNvPr>
          <p:cNvGraphicFramePr>
            <a:graphicFrameLocks noGrp="1"/>
          </p:cNvGraphicFramePr>
          <p:nvPr/>
        </p:nvGraphicFramePr>
        <p:xfrm>
          <a:off x="1693863" y="1714500"/>
          <a:ext cx="6096000" cy="396875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31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25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86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42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06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9408" name="Group 144">
            <a:extLst>
              <a:ext uri="{FF2B5EF4-FFF2-40B4-BE49-F238E27FC236}">
                <a16:creationId xmlns:a16="http://schemas.microsoft.com/office/drawing/2014/main" id="{F5B0690D-3B9D-4A4E-A1A0-C27F3B7C2C91}"/>
              </a:ext>
            </a:extLst>
          </p:cNvPr>
          <p:cNvGraphicFramePr>
            <a:graphicFrameLocks noGrp="1"/>
          </p:cNvGraphicFramePr>
          <p:nvPr/>
        </p:nvGraphicFramePr>
        <p:xfrm>
          <a:off x="1712913" y="1717675"/>
          <a:ext cx="2032000" cy="396875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25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31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9409" name="Group 145">
            <a:extLst>
              <a:ext uri="{FF2B5EF4-FFF2-40B4-BE49-F238E27FC236}">
                <a16:creationId xmlns:a16="http://schemas.microsoft.com/office/drawing/2014/main" id="{E67239E0-BD39-49C6-AB08-7224F1F3F636}"/>
              </a:ext>
            </a:extLst>
          </p:cNvPr>
          <p:cNvGraphicFramePr>
            <a:graphicFrameLocks noGrp="1"/>
          </p:cNvGraphicFramePr>
          <p:nvPr/>
        </p:nvGraphicFramePr>
        <p:xfrm>
          <a:off x="2727325" y="1719263"/>
          <a:ext cx="2032000" cy="396875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31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9426" name="Group 162">
            <a:extLst>
              <a:ext uri="{FF2B5EF4-FFF2-40B4-BE49-F238E27FC236}">
                <a16:creationId xmlns:a16="http://schemas.microsoft.com/office/drawing/2014/main" id="{492CB3C0-A8AB-4B9A-B06B-635BE044248C}"/>
              </a:ext>
            </a:extLst>
          </p:cNvPr>
          <p:cNvGraphicFramePr>
            <a:graphicFrameLocks noGrp="1"/>
          </p:cNvGraphicFramePr>
          <p:nvPr/>
        </p:nvGraphicFramePr>
        <p:xfrm>
          <a:off x="4752975" y="1714500"/>
          <a:ext cx="2032000" cy="396875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42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86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9434" name="Group 170">
            <a:extLst>
              <a:ext uri="{FF2B5EF4-FFF2-40B4-BE49-F238E27FC236}">
                <a16:creationId xmlns:a16="http://schemas.microsoft.com/office/drawing/2014/main" id="{9319449E-6010-40C5-BE0A-31C8FB452F96}"/>
              </a:ext>
            </a:extLst>
          </p:cNvPr>
          <p:cNvGraphicFramePr>
            <a:graphicFrameLocks noGrp="1"/>
          </p:cNvGraphicFramePr>
          <p:nvPr/>
        </p:nvGraphicFramePr>
        <p:xfrm>
          <a:off x="5765800" y="1714500"/>
          <a:ext cx="2032000" cy="396875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06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86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9477" name="Group 213">
            <a:extLst>
              <a:ext uri="{FF2B5EF4-FFF2-40B4-BE49-F238E27FC236}">
                <a16:creationId xmlns:a16="http://schemas.microsoft.com/office/drawing/2014/main" id="{C9647709-2306-477F-91E6-5EBE0F24992F}"/>
              </a:ext>
            </a:extLst>
          </p:cNvPr>
          <p:cNvGraphicFramePr>
            <a:graphicFrameLocks noGrp="1"/>
          </p:cNvGraphicFramePr>
          <p:nvPr/>
        </p:nvGraphicFramePr>
        <p:xfrm>
          <a:off x="1716088" y="1719263"/>
          <a:ext cx="2032000" cy="396875"/>
        </p:xfrm>
        <a:graphic>
          <a:graphicData uri="http://schemas.openxmlformats.org/drawingml/2006/table">
            <a:tbl>
              <a:tblPr/>
              <a:tblGrid>
                <a:gridCol w="1017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25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9459" name="Group 195">
            <a:extLst>
              <a:ext uri="{FF2B5EF4-FFF2-40B4-BE49-F238E27FC236}">
                <a16:creationId xmlns:a16="http://schemas.microsoft.com/office/drawing/2014/main" id="{F6C9961F-5D5A-4825-9866-9E69FE1BFB59}"/>
              </a:ext>
            </a:extLst>
          </p:cNvPr>
          <p:cNvGraphicFramePr>
            <a:graphicFrameLocks noGrp="1"/>
          </p:cNvGraphicFramePr>
          <p:nvPr/>
        </p:nvGraphicFramePr>
        <p:xfrm>
          <a:off x="4759325" y="1719263"/>
          <a:ext cx="2032000" cy="396875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06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42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9461" name="Group 197">
            <a:extLst>
              <a:ext uri="{FF2B5EF4-FFF2-40B4-BE49-F238E27FC236}">
                <a16:creationId xmlns:a16="http://schemas.microsoft.com/office/drawing/2014/main" id="{ADD9720D-674E-4568-B6E7-567D6022B281}"/>
              </a:ext>
            </a:extLst>
          </p:cNvPr>
          <p:cNvGraphicFramePr>
            <a:graphicFrameLocks noGrp="1"/>
          </p:cNvGraphicFramePr>
          <p:nvPr/>
        </p:nvGraphicFramePr>
        <p:xfrm>
          <a:off x="3746500" y="1712913"/>
          <a:ext cx="2032000" cy="396875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06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31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9469" name="Group 205">
            <a:extLst>
              <a:ext uri="{FF2B5EF4-FFF2-40B4-BE49-F238E27FC236}">
                <a16:creationId xmlns:a16="http://schemas.microsoft.com/office/drawing/2014/main" id="{38E886B1-C94B-4471-8441-16525572F604}"/>
              </a:ext>
            </a:extLst>
          </p:cNvPr>
          <p:cNvGraphicFramePr>
            <a:graphicFrameLocks noGrp="1"/>
          </p:cNvGraphicFramePr>
          <p:nvPr/>
        </p:nvGraphicFramePr>
        <p:xfrm>
          <a:off x="2736850" y="1719263"/>
          <a:ext cx="2032000" cy="396875"/>
        </p:xfrm>
        <a:graphic>
          <a:graphicData uri="http://schemas.openxmlformats.org/drawingml/2006/table">
            <a:tbl>
              <a:tblPr/>
              <a:tblGrid>
                <a:gridCol w="99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06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25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9478" name="Group 214">
            <a:extLst>
              <a:ext uri="{FF2B5EF4-FFF2-40B4-BE49-F238E27FC236}">
                <a16:creationId xmlns:a16="http://schemas.microsoft.com/office/drawing/2014/main" id="{501595F9-ADA0-417F-A71E-B8255BCE8576}"/>
              </a:ext>
            </a:extLst>
          </p:cNvPr>
          <p:cNvGraphicFramePr>
            <a:graphicFrameLocks noGrp="1"/>
          </p:cNvGraphicFramePr>
          <p:nvPr/>
        </p:nvGraphicFramePr>
        <p:xfrm>
          <a:off x="1697038" y="1714500"/>
          <a:ext cx="2032000" cy="396875"/>
        </p:xfrm>
        <a:graphic>
          <a:graphicData uri="http://schemas.openxmlformats.org/drawingml/2006/table">
            <a:tbl>
              <a:tblPr/>
              <a:tblGrid>
                <a:gridCol w="1017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06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224">
            <a:extLst>
              <a:ext uri="{FF2B5EF4-FFF2-40B4-BE49-F238E27FC236}">
                <a16:creationId xmlns:a16="http://schemas.microsoft.com/office/drawing/2014/main" id="{3D6236CA-6E46-4BF6-97B4-2415FBE9A06E}"/>
              </a:ext>
            </a:extLst>
          </p:cNvPr>
          <p:cNvGrpSpPr>
            <a:grpSpLocks/>
          </p:cNvGrpSpPr>
          <p:nvPr/>
        </p:nvGrpSpPr>
        <p:grpSpPr bwMode="auto">
          <a:xfrm>
            <a:off x="252413" y="2070100"/>
            <a:ext cx="8877300" cy="4273550"/>
            <a:chOff x="366" y="1616"/>
            <a:chExt cx="5054" cy="2692"/>
          </a:xfrm>
        </p:grpSpPr>
        <p:sp>
          <p:nvSpPr>
            <p:cNvPr id="139487" name="Rectangle 223">
              <a:extLst>
                <a:ext uri="{FF2B5EF4-FFF2-40B4-BE49-F238E27FC236}">
                  <a16:creationId xmlns:a16="http://schemas.microsoft.com/office/drawing/2014/main" id="{C08F9112-B153-4AF0-86A4-AD415C703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616"/>
              <a:ext cx="4808" cy="267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486" name="Rectangle 222">
              <a:extLst>
                <a:ext uri="{FF2B5EF4-FFF2-40B4-BE49-F238E27FC236}">
                  <a16:creationId xmlns:a16="http://schemas.microsoft.com/office/drawing/2014/main" id="{00FD9C44-93E9-4B2D-8004-5CE7ADC77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" y="1633"/>
              <a:ext cx="4816" cy="2675"/>
            </a:xfrm>
            <a:prstGeom prst="rect">
              <a:avLst/>
            </a:prstGeom>
            <a:solidFill>
              <a:schemeClr val="accent1">
                <a:alpha val="10001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#include "</a:t>
              </a:r>
              <a:r>
                <a:rPr lang="en-US" altLang="zh-CN" sz="18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stdio.h</a:t>
              </a:r>
              <a:r>
                <a:rPr lang="en-US" altLang="zh-CN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"</a:t>
              </a:r>
            </a:p>
            <a:p>
              <a:pPr>
                <a:defRPr/>
              </a:pPr>
              <a:r>
                <a:rPr lang="en-US" altLang="zh-CN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void </a:t>
              </a:r>
              <a:r>
                <a:rPr lang="en-US" altLang="zh-CN" sz="18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bubble_sort</a:t>
              </a:r>
              <a:r>
                <a:rPr lang="en-US" altLang="zh-CN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(</a:t>
              </a:r>
              <a:r>
                <a:rPr lang="en-US" altLang="zh-CN" sz="18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int</a:t>
              </a:r>
              <a:r>
                <a:rPr lang="en-US" altLang="zh-CN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a[],</a:t>
              </a:r>
              <a:r>
                <a:rPr lang="en-US" altLang="zh-CN" sz="18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int</a:t>
              </a:r>
              <a:r>
                <a:rPr lang="en-US" altLang="zh-CN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n);</a:t>
              </a:r>
            </a:p>
            <a:p>
              <a:pPr>
                <a:defRPr/>
              </a:pPr>
              <a:r>
                <a:rPr lang="en-US" altLang="zh-CN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void main(void){</a:t>
              </a:r>
            </a:p>
            <a:p>
              <a:pPr>
                <a:defRPr/>
              </a:pPr>
              <a:r>
                <a:rPr lang="en-US" altLang="zh-CN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</a:t>
              </a:r>
              <a:r>
                <a:rPr lang="en-US" altLang="zh-CN" sz="18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int</a:t>
              </a:r>
              <a:r>
                <a:rPr lang="en-US" altLang="zh-CN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x[]={31,25,12,86,42,6},</a:t>
              </a:r>
              <a:r>
                <a:rPr lang="en-US" altLang="zh-CN" sz="18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i</a:t>
              </a:r>
              <a:r>
                <a:rPr lang="en-US" altLang="zh-CN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;</a:t>
              </a:r>
            </a:p>
            <a:p>
              <a:pPr>
                <a:defRPr/>
              </a:pPr>
              <a:r>
                <a:rPr lang="en-US" altLang="zh-CN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</a:t>
              </a:r>
              <a:r>
                <a:rPr lang="en-US" altLang="zh-CN" sz="18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bubble_sort</a:t>
              </a:r>
              <a:r>
                <a:rPr lang="en-US" altLang="zh-CN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(x,6); /* </a:t>
              </a:r>
              <a:r>
                <a:rPr lang="zh-CN" altLang="en-US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实参用数组名，同时给出元素个数 *</a:t>
              </a:r>
              <a:r>
                <a:rPr lang="en-US" altLang="zh-CN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/</a:t>
              </a:r>
            </a:p>
            <a:p>
              <a:pPr>
                <a:defRPr/>
              </a:pPr>
              <a:r>
                <a:rPr lang="en-US" altLang="zh-CN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for(</a:t>
              </a:r>
              <a:r>
                <a:rPr lang="en-US" altLang="zh-CN" sz="18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i</a:t>
              </a:r>
              <a:r>
                <a:rPr lang="en-US" altLang="zh-CN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=0;i&lt;6;i++) /* </a:t>
              </a:r>
              <a:r>
                <a:rPr lang="zh-CN" altLang="en-US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输出</a:t>
              </a:r>
              <a:r>
                <a:rPr lang="en-US" altLang="zh-CN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"</a:t>
              </a:r>
              <a:r>
                <a:rPr lang="zh-CN" altLang="en-US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冒泡</a:t>
              </a:r>
              <a:r>
                <a:rPr lang="en-US" altLang="zh-CN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"</a:t>
              </a:r>
              <a:r>
                <a:rPr lang="zh-CN" altLang="en-US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排序后的结果 *</a:t>
              </a:r>
              <a:r>
                <a:rPr lang="en-US" altLang="zh-CN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/</a:t>
              </a:r>
            </a:p>
            <a:p>
              <a:pPr>
                <a:defRPr/>
              </a:pPr>
              <a:r>
                <a:rPr lang="en-US" altLang="zh-CN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</a:t>
              </a:r>
              <a:r>
                <a:rPr lang="en-US" altLang="zh-CN" sz="18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printf</a:t>
              </a:r>
              <a:r>
                <a:rPr lang="en-US" altLang="zh-CN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("%d  ",x[</a:t>
              </a:r>
              <a:r>
                <a:rPr lang="en-US" altLang="zh-CN" sz="18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i</a:t>
              </a:r>
              <a:r>
                <a:rPr lang="en-US" altLang="zh-CN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]);</a:t>
              </a:r>
            </a:p>
            <a:p>
              <a:pPr>
                <a:defRPr/>
              </a:pPr>
              <a:r>
                <a:rPr lang="en-US" altLang="zh-CN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}</a:t>
              </a:r>
            </a:p>
            <a:p>
              <a:pPr>
                <a:defRPr/>
              </a:pPr>
              <a:r>
                <a:rPr lang="en-US" altLang="zh-CN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void </a:t>
              </a:r>
              <a:r>
                <a:rPr lang="en-US" altLang="zh-CN" sz="18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bubble_sort</a:t>
              </a:r>
              <a:r>
                <a:rPr lang="en-US" altLang="zh-CN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(</a:t>
              </a:r>
              <a:r>
                <a:rPr lang="en-US" altLang="zh-CN" sz="18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int</a:t>
              </a:r>
              <a:r>
                <a:rPr lang="en-US" altLang="zh-CN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a[],</a:t>
              </a:r>
              <a:r>
                <a:rPr lang="en-US" altLang="zh-CN" sz="18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int</a:t>
              </a:r>
              <a:r>
                <a:rPr lang="en-US" altLang="zh-CN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n){ /* </a:t>
              </a:r>
              <a:r>
                <a:rPr lang="zh-CN" altLang="en-US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形参用形式数组</a:t>
              </a:r>
              <a:r>
                <a:rPr lang="en-US" altLang="zh-CN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a[] */</a:t>
              </a:r>
            </a:p>
            <a:p>
              <a:pPr>
                <a:defRPr/>
              </a:pPr>
              <a:r>
                <a:rPr lang="en-US" altLang="zh-CN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</a:t>
              </a:r>
              <a:r>
                <a:rPr lang="en-US" altLang="zh-CN" sz="18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int</a:t>
              </a:r>
              <a:r>
                <a:rPr lang="en-US" altLang="zh-CN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lang="en-US" altLang="zh-CN" sz="18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i,j,t,k</a:t>
              </a:r>
              <a:r>
                <a:rPr lang="en-US" altLang="zh-CN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;</a:t>
              </a:r>
            </a:p>
            <a:p>
              <a:pPr>
                <a:defRPr/>
              </a:pPr>
              <a:r>
                <a:rPr lang="en-US" altLang="zh-CN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for(</a:t>
              </a:r>
              <a:r>
                <a:rPr lang="en-US" altLang="zh-CN" sz="18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i</a:t>
              </a:r>
              <a:r>
                <a:rPr lang="en-US" altLang="zh-CN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=1;i&lt;</a:t>
              </a:r>
              <a:r>
                <a:rPr lang="en-US" altLang="zh-CN" sz="18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n;i</a:t>
              </a:r>
              <a:r>
                <a:rPr lang="en-US" altLang="zh-CN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++)        /* </a:t>
              </a:r>
              <a:r>
                <a:rPr lang="zh-CN" altLang="en-US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用</a:t>
              </a:r>
              <a:r>
                <a:rPr lang="en-US" altLang="zh-CN" sz="18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i</a:t>
              </a:r>
              <a:r>
                <a:rPr lang="zh-CN" altLang="en-US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控制共进行</a:t>
              </a:r>
              <a:r>
                <a:rPr lang="en-US" altLang="zh-CN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n-1</a:t>
              </a:r>
              <a:r>
                <a:rPr lang="zh-CN" altLang="en-US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轮</a:t>
              </a:r>
              <a:r>
                <a:rPr lang="en-US" altLang="zh-CN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"</a:t>
              </a:r>
              <a:r>
                <a:rPr lang="zh-CN" altLang="en-US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冒泡</a:t>
              </a:r>
              <a:r>
                <a:rPr lang="en-US" altLang="zh-CN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" */</a:t>
              </a:r>
            </a:p>
            <a:p>
              <a:pPr>
                <a:defRPr/>
              </a:pPr>
              <a:r>
                <a:rPr lang="en-US" altLang="zh-CN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   for(j=0;j&lt;n-</a:t>
              </a:r>
              <a:r>
                <a:rPr lang="en-US" altLang="zh-CN" sz="18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i;j</a:t>
              </a:r>
              <a:r>
                <a:rPr lang="en-US" altLang="zh-CN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++) /* </a:t>
              </a:r>
              <a:r>
                <a:rPr lang="zh-CN" altLang="en-US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第</a:t>
              </a:r>
              <a:r>
                <a:rPr lang="en-US" altLang="zh-CN" sz="18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i</a:t>
              </a:r>
              <a:r>
                <a:rPr lang="zh-CN" altLang="en-US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轮中共有</a:t>
              </a:r>
              <a:r>
                <a:rPr lang="en-US" altLang="zh-CN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n-</a:t>
              </a:r>
              <a:r>
                <a:rPr lang="en-US" altLang="zh-CN" sz="1800" b="1" dirty="0" err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i</a:t>
              </a:r>
              <a:r>
                <a:rPr lang="zh-CN" altLang="en-US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对数，用</a:t>
              </a:r>
              <a:r>
                <a:rPr lang="en-US" altLang="zh-CN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j</a:t>
              </a:r>
              <a:r>
                <a:rPr lang="zh-CN" altLang="en-US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表示每对前一数下标</a:t>
              </a:r>
              <a:r>
                <a:rPr lang="en-US" altLang="zh-CN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*/</a:t>
              </a:r>
            </a:p>
            <a:p>
              <a:pPr>
                <a:defRPr/>
              </a:pPr>
              <a:r>
                <a:rPr lang="en-US" altLang="zh-CN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      if(a[j]&gt;a[j+1]) /* </a:t>
              </a:r>
              <a:r>
                <a:rPr lang="zh-CN" altLang="en-US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对两两相邻的元素进行比较 *</a:t>
              </a:r>
              <a:r>
                <a:rPr lang="en-US" altLang="zh-CN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/</a:t>
              </a:r>
            </a:p>
            <a:p>
              <a:pPr>
                <a:defRPr/>
              </a:pPr>
              <a:r>
                <a:rPr lang="en-US" altLang="zh-CN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        t=a[j],a[j]=a[j+1],a[j+1]=t; /* </a:t>
              </a:r>
              <a:r>
                <a:rPr lang="zh-CN" altLang="en-US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如果</a:t>
              </a:r>
              <a:r>
                <a:rPr lang="en-US" altLang="zh-CN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a[j]&gt;a[j+1]</a:t>
              </a:r>
              <a:r>
                <a:rPr lang="zh-CN" altLang="en-US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，则交换 *</a:t>
              </a:r>
              <a:r>
                <a:rPr lang="en-US" altLang="zh-CN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/</a:t>
              </a:r>
            </a:p>
            <a:p>
              <a:pPr>
                <a:defRPr/>
              </a:pPr>
              <a:r>
                <a:rPr lang="en-US" altLang="zh-CN" sz="1800" b="1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}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3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3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9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9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3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9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9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13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9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9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13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9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9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13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9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9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13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9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9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13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9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9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9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0" fill="hold"/>
                                        <p:tgtEl>
                                          <p:spTgt spid="139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0" fill="hold"/>
                                        <p:tgtEl>
                                          <p:spTgt spid="139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0" fill="hold"/>
                                        <p:tgtEl>
                                          <p:spTgt spid="139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0" fill="hold"/>
                                        <p:tgtEl>
                                          <p:spTgt spid="139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1.11111E-6 L 0.12014 -0.0011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39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0" fill="hold"/>
                                        <p:tgtEl>
                                          <p:spTgt spid="139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0" fill="hold"/>
                                        <p:tgtEl>
                                          <p:spTgt spid="139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14 -0.00116 L 0.22552 -0.00116 " pathEditMode="relative" ptsTypes="AA">
                                      <p:cBhvr>
                                        <p:cTn id="81" dur="2000" fill="hold"/>
                                        <p:tgtEl>
                                          <p:spTgt spid="139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553 -0.00116 L 0.3389 -0.00116 " pathEditMode="relative" ptsTypes="AA">
                                      <p:cBhvr>
                                        <p:cTn id="85" dur="2000" fill="hold"/>
                                        <p:tgtEl>
                                          <p:spTgt spid="139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0" fill="hold"/>
                                        <p:tgtEl>
                                          <p:spTgt spid="139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0" fill="hold"/>
                                        <p:tgtEl>
                                          <p:spTgt spid="139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889 -0.00116 L 0.45139 -0.00116 " pathEditMode="relative" ptsTypes="AA">
                                      <p:cBhvr>
                                        <p:cTn id="95" dur="2000" fill="hold"/>
                                        <p:tgtEl>
                                          <p:spTgt spid="139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0" fill="hold"/>
                                        <p:tgtEl>
                                          <p:spTgt spid="139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0" fill="hold"/>
                                        <p:tgtEl>
                                          <p:spTgt spid="139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139 -0.00116 L 0.0026 -0.00116 " pathEditMode="relative" ptsTypes="AA">
                                      <p:cBhvr>
                                        <p:cTn id="105" dur="2000" fill="hold"/>
                                        <p:tgtEl>
                                          <p:spTgt spid="139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0" fill="hold"/>
                                        <p:tgtEl>
                                          <p:spTgt spid="139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0" fill="hold"/>
                                        <p:tgtEl>
                                          <p:spTgt spid="139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1111E-6 -2.22222E-6 L 0.11147 -2.22222E-6 " pathEditMode="relative" ptsTypes="AA">
                                      <p:cBhvr>
                                        <p:cTn id="115" dur="2000" fill="hold"/>
                                        <p:tgtEl>
                                          <p:spTgt spid="139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14 -0.00116 L 0.22951 -0.00116 " pathEditMode="relative" ptsTypes="AA">
                                      <p:cBhvr>
                                        <p:cTn id="119" dur="2000" fill="hold"/>
                                        <p:tgtEl>
                                          <p:spTgt spid="139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552 -0.00116 L 0.33698 -0.00116 " pathEditMode="relative" ptsTypes="AA">
                                      <p:cBhvr>
                                        <p:cTn id="123" dur="2000" fill="hold"/>
                                        <p:tgtEl>
                                          <p:spTgt spid="139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0" fill="hold"/>
                                        <p:tgtEl>
                                          <p:spTgt spid="139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0" fill="hold"/>
                                        <p:tgtEl>
                                          <p:spTgt spid="139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889 -0.00116 L 0.00296 -0.00116 " pathEditMode="relative" ptsTypes="AA">
                                      <p:cBhvr>
                                        <p:cTn id="133" dur="2000" fill="hold"/>
                                        <p:tgtEl>
                                          <p:spTgt spid="139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11111E-6 L 0.11563 -1.11111E-6 " pathEditMode="relative" ptsTypes="AA">
                                      <p:cBhvr>
                                        <p:cTn id="137" dur="2000" fill="hold"/>
                                        <p:tgtEl>
                                          <p:spTgt spid="139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14 -0.00116 L 0.23264 -0.00116 " pathEditMode="relative" ptsTypes="AA">
                                      <p:cBhvr>
                                        <p:cTn id="141" dur="2000" fill="hold"/>
                                        <p:tgtEl>
                                          <p:spTgt spid="139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0" fill="hold"/>
                                        <p:tgtEl>
                                          <p:spTgt spid="13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0" fill="hold"/>
                                        <p:tgtEl>
                                          <p:spTgt spid="13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552 -0.00116 L 0.00052 -0.00254 " pathEditMode="relative" ptsTypes="AA">
                                      <p:cBhvr>
                                        <p:cTn id="151" dur="2000" fill="hold"/>
                                        <p:tgtEl>
                                          <p:spTgt spid="139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33333E-6 L 0.11407 0.00139 " pathEditMode="relative" ptsTypes="AA">
                                      <p:cBhvr>
                                        <p:cTn id="155" dur="2000" fill="hold"/>
                                        <p:tgtEl>
                                          <p:spTgt spid="139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0" fill="hold"/>
                                        <p:tgtEl>
                                          <p:spTgt spid="139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0" fill="hold"/>
                                        <p:tgtEl>
                                          <p:spTgt spid="139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14 -0.00116 L 0.01181 -0.00116 " pathEditMode="relative" ptsTypes="AA">
                                      <p:cBhvr>
                                        <p:cTn id="165" dur="2000" fill="hold"/>
                                        <p:tgtEl>
                                          <p:spTgt spid="139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0" fill="hold"/>
                                        <p:tgtEl>
                                          <p:spTgt spid="139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0" fill="hold"/>
                                        <p:tgtEl>
                                          <p:spTgt spid="139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9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>
            <a:extLst>
              <a:ext uri="{FF2B5EF4-FFF2-40B4-BE49-F238E27FC236}">
                <a16:creationId xmlns:a16="http://schemas.microsoft.com/office/drawing/2014/main" id="{F62C50C0-2A73-4425-B679-B07381793D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CDCF43C-58FB-4F16-99B3-04003B0B1827}" type="slidenum">
              <a:rPr kumimoji="0" lang="en-US" altLang="zh-CN" sz="1800">
                <a:solidFill>
                  <a:srgbClr val="009900"/>
                </a:solidFill>
              </a:rPr>
              <a:pPr eaLnBrk="1" hangingPunct="1"/>
              <a:t>19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41017" name="AutoShape 5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EA95719-4E83-4C06-B96E-70A8EC9AD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675" y="64770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1508" name="Rectangle 58">
            <a:extLst>
              <a:ext uri="{FF2B5EF4-FFF2-40B4-BE49-F238E27FC236}">
                <a16:creationId xmlns:a16="http://schemas.microsoft.com/office/drawing/2014/main" id="{72614C1A-0358-4F3D-8D61-327871877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765175"/>
            <a:ext cx="68722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7.3</a:t>
            </a:r>
            <a:r>
              <a:rPr lang="zh-CN" altLang="en-US" sz="2800" b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　字符数组</a:t>
            </a:r>
          </a:p>
        </p:txBody>
      </p:sp>
      <p:sp>
        <p:nvSpPr>
          <p:cNvPr id="21509" name="Text Box 118">
            <a:extLst>
              <a:ext uri="{FF2B5EF4-FFF2-40B4-BE49-F238E27FC236}">
                <a16:creationId xmlns:a16="http://schemas.microsoft.com/office/drawing/2014/main" id="{F8878D7C-D3EB-4724-B2B1-A5067CE167E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000" u="sng">
                <a:effectLst/>
                <a:hlinkClick r:id="rId2" action="ppaction://hlinksldjump"/>
              </a:rPr>
              <a:t>目录</a:t>
            </a:r>
            <a:endParaRPr lang="zh-CN" altLang="en-US" sz="1000" u="sng">
              <a:effectLst/>
            </a:endParaRPr>
          </a:p>
        </p:txBody>
      </p:sp>
      <p:sp>
        <p:nvSpPr>
          <p:cNvPr id="41080" name="Text Box 120">
            <a:extLst>
              <a:ext uri="{FF2B5EF4-FFF2-40B4-BE49-F238E27FC236}">
                <a16:creationId xmlns:a16="http://schemas.microsoft.com/office/drawing/2014/main" id="{60DEAEFB-B862-49DD-A7FC-36CCE9500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341438"/>
            <a:ext cx="7920037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字符数组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是一维数组中的一种，即是数组元素的数据类型为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char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型的一维数组。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字符数组的定义和引用与一维数组是一致的，其运算适合于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char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型所有运算。 </a:t>
            </a:r>
          </a:p>
        </p:txBody>
      </p:sp>
      <p:sp>
        <p:nvSpPr>
          <p:cNvPr id="41081" name="Rectangle 121">
            <a:extLst>
              <a:ext uri="{FF2B5EF4-FFF2-40B4-BE49-F238E27FC236}">
                <a16:creationId xmlns:a16="http://schemas.microsoft.com/office/drawing/2014/main" id="{874EDDD0-E965-447B-B64C-79F7BA031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113088"/>
            <a:ext cx="5499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char s1[8]={’A’ ,’B’ , ’C’ , ’D’, ’E’ , ’F’ , ’G’ , ’H’};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082" name="Rectangle 122">
            <a:extLst>
              <a:ext uri="{FF2B5EF4-FFF2-40B4-BE49-F238E27FC236}">
                <a16:creationId xmlns:a16="http://schemas.microsoft.com/office/drawing/2014/main" id="{E3C8E0E1-C795-4F4F-BE87-BC9687031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838" y="4033838"/>
            <a:ext cx="54244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char s2[]={’A’ ,’B’ , ’C’ , ’D’, ’E’ , ’F’ , ’G’ , ’H’};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graphicFrame>
        <p:nvGraphicFramePr>
          <p:cNvPr id="41103" name="Group 143">
            <a:extLst>
              <a:ext uri="{FF2B5EF4-FFF2-40B4-BE49-F238E27FC236}">
                <a16:creationId xmlns:a16="http://schemas.microsoft.com/office/drawing/2014/main" id="{E41D1953-D782-410A-8D1B-866884AC1BEC}"/>
              </a:ext>
            </a:extLst>
          </p:cNvPr>
          <p:cNvGraphicFramePr>
            <a:graphicFrameLocks noGrp="1"/>
          </p:cNvGraphicFramePr>
          <p:nvPr/>
        </p:nvGraphicFramePr>
        <p:xfrm>
          <a:off x="1809750" y="3556000"/>
          <a:ext cx="6096000" cy="37623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’A’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’B’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’C’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’D’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’E’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’F’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’G’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’H’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104" name="Text Box 144">
            <a:extLst>
              <a:ext uri="{FF2B5EF4-FFF2-40B4-BE49-F238E27FC236}">
                <a16:creationId xmlns:a16="http://schemas.microsoft.com/office/drawing/2014/main" id="{9E235967-5A04-4B4C-B931-6273B40CA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025" y="3448050"/>
            <a:ext cx="504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s1</a:t>
            </a:r>
          </a:p>
        </p:txBody>
      </p:sp>
      <p:graphicFrame>
        <p:nvGraphicFramePr>
          <p:cNvPr id="41105" name="Group 145">
            <a:extLst>
              <a:ext uri="{FF2B5EF4-FFF2-40B4-BE49-F238E27FC236}">
                <a16:creationId xmlns:a16="http://schemas.microsoft.com/office/drawing/2014/main" id="{BB20BD7E-743A-4C69-A76C-48A42B6FB931}"/>
              </a:ext>
            </a:extLst>
          </p:cNvPr>
          <p:cNvGraphicFramePr>
            <a:graphicFrameLocks noGrp="1"/>
          </p:cNvGraphicFramePr>
          <p:nvPr/>
        </p:nvGraphicFramePr>
        <p:xfrm>
          <a:off x="1808163" y="4435475"/>
          <a:ext cx="6096000" cy="37623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’A’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’B’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’C’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’D’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’E’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’F’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’G’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’H’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125" name="Text Box 165">
            <a:extLst>
              <a:ext uri="{FF2B5EF4-FFF2-40B4-BE49-F238E27FC236}">
                <a16:creationId xmlns:a16="http://schemas.microsoft.com/office/drawing/2014/main" id="{ECABCD07-B202-4562-B14A-DAF268D16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1438" y="4327525"/>
            <a:ext cx="504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s2</a:t>
            </a:r>
          </a:p>
        </p:txBody>
      </p:sp>
      <p:sp>
        <p:nvSpPr>
          <p:cNvPr id="41126" name="Rectangle 166">
            <a:extLst>
              <a:ext uri="{FF2B5EF4-FFF2-40B4-BE49-F238E27FC236}">
                <a16:creationId xmlns:a16="http://schemas.microsoft.com/office/drawing/2014/main" id="{C2A47D63-DB9E-4FD9-83B0-160804F99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905375"/>
            <a:ext cx="7045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char s3[8];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s3[0]=’A’; s3[1]=’B’; s3[1]=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’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’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; </a:t>
            </a:r>
            <a:r>
              <a:rPr lang="en-US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…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; s3[7]=’H’;</a:t>
            </a:r>
          </a:p>
        </p:txBody>
      </p:sp>
      <p:graphicFrame>
        <p:nvGraphicFramePr>
          <p:cNvPr id="41127" name="Group 167">
            <a:extLst>
              <a:ext uri="{FF2B5EF4-FFF2-40B4-BE49-F238E27FC236}">
                <a16:creationId xmlns:a16="http://schemas.microsoft.com/office/drawing/2014/main" id="{49A0971D-5FF9-4726-99CA-8ABD6EBF422C}"/>
              </a:ext>
            </a:extLst>
          </p:cNvPr>
          <p:cNvGraphicFramePr>
            <a:graphicFrameLocks noGrp="1"/>
          </p:cNvGraphicFramePr>
          <p:nvPr/>
        </p:nvGraphicFramePr>
        <p:xfrm>
          <a:off x="1817688" y="5440363"/>
          <a:ext cx="6096000" cy="376237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6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’A’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’B’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’C’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’D’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’E’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’F’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’G’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’H’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147" name="Text Box 187">
            <a:extLst>
              <a:ext uri="{FF2B5EF4-FFF2-40B4-BE49-F238E27FC236}">
                <a16:creationId xmlns:a16="http://schemas.microsoft.com/office/drawing/2014/main" id="{8C0C1288-2B30-478F-BE12-17FA5887E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963" y="5332413"/>
            <a:ext cx="504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s3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4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4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4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4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4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4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1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4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3" dur="1000"/>
                                        <p:tgtEl>
                                          <p:spTgt spid="4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81" grpId="0"/>
      <p:bldP spid="41082" grpId="0"/>
      <p:bldP spid="41104" grpId="0"/>
      <p:bldP spid="41125" grpId="0"/>
      <p:bldP spid="41126" grpId="0"/>
      <p:bldP spid="411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>
            <a:extLst>
              <a:ext uri="{FF2B5EF4-FFF2-40B4-BE49-F238E27FC236}">
                <a16:creationId xmlns:a16="http://schemas.microsoft.com/office/drawing/2014/main" id="{2957BC5E-F7DA-49CD-825A-D548F864B2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A89CC0B-4DA1-4643-BEAD-9AA517B72251}" type="slidenum">
              <a:rPr kumimoji="0" lang="en-US" altLang="zh-CN" sz="1800">
                <a:solidFill>
                  <a:srgbClr val="009900"/>
                </a:solidFill>
              </a:rPr>
              <a:pPr eaLnBrk="1" hangingPunct="1"/>
              <a:t>2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4099" name="Rectangle 31">
            <a:extLst>
              <a:ext uri="{FF2B5EF4-FFF2-40B4-BE49-F238E27FC236}">
                <a16:creationId xmlns:a16="http://schemas.microsoft.com/office/drawing/2014/main" id="{44B2F3FF-F5EC-4A44-8FC0-5A817D0CB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8800"/>
            <a:ext cx="7621588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>
                <a:effectLst/>
                <a:latin typeface="Times New Roman" panose="02020603050405020304" pitchFamily="18" charset="0"/>
              </a:rPr>
              <a:t>　　数组是常用的、重要的数据类型之一。</a:t>
            </a:r>
            <a:r>
              <a:rPr lang="zh-CN" altLang="en-US" sz="2000" b="1">
                <a:effectLst/>
              </a:rPr>
              <a:t>本章介绍了数组的声明、初始化和使用，给出字符串基本概念、</a:t>
            </a:r>
            <a:r>
              <a:rPr lang="en-US" altLang="zh-CN" sz="2000" b="1">
                <a:effectLst/>
              </a:rPr>
              <a:t>C</a:t>
            </a:r>
            <a:r>
              <a:rPr lang="zh-CN" altLang="en-US" sz="2000" b="1">
                <a:effectLst/>
              </a:rPr>
              <a:t>语言存储表示方法和各种字符串进行处理函数，并列举了数组的常见应用实例。</a:t>
            </a:r>
          </a:p>
        </p:txBody>
      </p:sp>
      <p:sp>
        <p:nvSpPr>
          <p:cNvPr id="4100" name="Text Box 32">
            <a:extLst>
              <a:ext uri="{FF2B5EF4-FFF2-40B4-BE49-F238E27FC236}">
                <a16:creationId xmlns:a16="http://schemas.microsoft.com/office/drawing/2014/main" id="{9D300244-3A6D-4034-B139-BE81C4F16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4600" y="1066800"/>
            <a:ext cx="1654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800000"/>
                </a:solidFill>
                <a:effectLst/>
              </a:rPr>
              <a:t>内容摘要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>
            <a:extLst>
              <a:ext uri="{FF2B5EF4-FFF2-40B4-BE49-F238E27FC236}">
                <a16:creationId xmlns:a16="http://schemas.microsoft.com/office/drawing/2014/main" id="{6B98B9AA-C7B1-4487-B167-F0C06C5B13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94AA239-C8CC-496F-B9CD-7BD8C56DB939}" type="slidenum">
              <a:rPr kumimoji="0" lang="en-US" altLang="zh-CN" sz="1800">
                <a:solidFill>
                  <a:srgbClr val="009900"/>
                </a:solidFill>
              </a:rPr>
              <a:pPr eaLnBrk="1" hangingPunct="1"/>
              <a:t>20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40292" name="Text Box 4">
            <a:extLst>
              <a:ext uri="{FF2B5EF4-FFF2-40B4-BE49-F238E27FC236}">
                <a16:creationId xmlns:a16="http://schemas.microsoft.com/office/drawing/2014/main" id="{F32FD4C7-AF4A-498C-BFCA-0878DF824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0713"/>
            <a:ext cx="7920037" cy="429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字符串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简称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串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是由零个或零个以上的字符组成的有限序列。一般记为</a:t>
            </a:r>
          </a:p>
          <a:p>
            <a:pPr algn="ctr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000" b="1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”</a:t>
            </a:r>
            <a:r>
              <a:rPr lang="en-US" altLang="zh-CN" sz="2000" b="1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000" b="1" baseline="-2500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b="1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000" b="1" baseline="-2500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000" b="1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="1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…</a:t>
            </a:r>
            <a:r>
              <a:rPr lang="en-US" altLang="zh-CN" sz="2000" b="1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a</a:t>
            </a:r>
            <a:r>
              <a:rPr lang="en-US" altLang="zh-CN" sz="2000" b="1" baseline="-2500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 sz="2000" b="1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”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sz="2000" b="1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(n≥0)</a:t>
            </a:r>
          </a:p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其中，</a:t>
            </a:r>
            <a:r>
              <a:rPr lang="en-US" altLang="zh-CN" sz="2000" b="1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000" b="1" baseline="-2500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b="1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000" b="1" baseline="-2500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000" b="1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="1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…</a:t>
            </a:r>
            <a:r>
              <a:rPr lang="en-US" altLang="zh-CN" sz="2000" b="1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a</a:t>
            </a:r>
            <a:r>
              <a:rPr lang="en-US" altLang="zh-CN" sz="2000" b="1" baseline="-2500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称为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串值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  <a:r>
              <a:rPr lang="en-US" altLang="zh-CN" sz="2000" b="1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000" b="1" baseline="-2500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≤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≤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为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ASCII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表中符号之一。</a:t>
            </a:r>
          </a:p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字符串中含有字符的个数称为串的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长度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（简称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串长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）；含有零个字符的串称为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空串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，其长度为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对于字符串数据，常见运算很多。如：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串长计算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空串判定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串比较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串查找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串赋值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串连接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串替换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取子串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等等。</a:t>
            </a:r>
          </a:p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一般计算机语言都提供了串数据类型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string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，直接实现了串值的存储和运算。</a:t>
            </a:r>
          </a:p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en-US" altLang="zh-CN" sz="2000" b="1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sz="2000" b="1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语言没有直接提供字符串数据类型，其存储是借用字符数组间接实现，其常见运算是由</a:t>
            </a:r>
            <a:r>
              <a:rPr lang="en-US" altLang="zh-CN" sz="2000" b="1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string.h</a:t>
            </a:r>
            <a:r>
              <a:rPr lang="zh-CN" altLang="en-US" sz="2000" b="1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提供一组函数供程序员使用。</a:t>
            </a:r>
          </a:p>
        </p:txBody>
      </p:sp>
      <p:sp>
        <p:nvSpPr>
          <p:cNvPr id="140293" name="Text Box 5">
            <a:extLst>
              <a:ext uri="{FF2B5EF4-FFF2-40B4-BE49-F238E27FC236}">
                <a16:creationId xmlns:a16="http://schemas.microsoft.com/office/drawing/2014/main" id="{FB8FA7DB-7C49-40D7-8D05-FFE74A819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5084763"/>
            <a:ext cx="6264275" cy="701675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</a:t>
            </a: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借用方法是：将串中符号顺序存入字符数组，并约定以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’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\0’</a:t>
            </a: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作为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串尾</a:t>
            </a:r>
            <a:r>
              <a:rPr lang="zh-CN" altLang="en-US" sz="2000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标志。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0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0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0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1">
            <a:extLst>
              <a:ext uri="{FF2B5EF4-FFF2-40B4-BE49-F238E27FC236}">
                <a16:creationId xmlns:a16="http://schemas.microsoft.com/office/drawing/2014/main" id="{41D8D3FF-FDA0-40F1-A3F0-E02720FDD8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A1D0A27-4559-4961-B1C7-1736BD95DD5F}" type="slidenum">
              <a:rPr kumimoji="0" lang="en-US" altLang="zh-CN" sz="1800">
                <a:solidFill>
                  <a:srgbClr val="009900"/>
                </a:solidFill>
              </a:rPr>
              <a:pPr eaLnBrk="1" hangingPunct="1"/>
              <a:t>21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grpSp>
        <p:nvGrpSpPr>
          <p:cNvPr id="2" name="Group 94">
            <a:extLst>
              <a:ext uri="{FF2B5EF4-FFF2-40B4-BE49-F238E27FC236}">
                <a16:creationId xmlns:a16="http://schemas.microsoft.com/office/drawing/2014/main" id="{C04E01D0-5F0C-4C8B-AEE7-944ED205239A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3573463"/>
            <a:ext cx="3743325" cy="2160587"/>
            <a:chOff x="3379" y="2840"/>
            <a:chExt cx="2177" cy="1044"/>
          </a:xfrm>
        </p:grpSpPr>
        <p:pic>
          <p:nvPicPr>
            <p:cNvPr id="23641" name="Picture 95" descr="显示器图片">
              <a:hlinkClick r:id="rId2"/>
              <a:extLst>
                <a:ext uri="{FF2B5EF4-FFF2-40B4-BE49-F238E27FC236}">
                  <a16:creationId xmlns:a16="http://schemas.microsoft.com/office/drawing/2014/main" id="{DA63DA92-0437-4509-8F82-F55D2B6903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9" y="2840"/>
              <a:ext cx="2177" cy="1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1408" name="Text Box 96">
              <a:extLst>
                <a:ext uri="{FF2B5EF4-FFF2-40B4-BE49-F238E27FC236}">
                  <a16:creationId xmlns:a16="http://schemas.microsoft.com/office/drawing/2014/main" id="{BD3316FA-D3A9-48E6-942F-DA4BF4BC1A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2931"/>
              <a:ext cx="86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6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Wuhan</a:t>
              </a:r>
              <a:r>
                <a:rPr lang="en-US" altLang="zh-CN" sz="160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↙</a:t>
              </a:r>
            </a:p>
          </p:txBody>
        </p:sp>
      </p:grpSp>
      <p:sp>
        <p:nvSpPr>
          <p:cNvPr id="141317" name="Text Box 5">
            <a:extLst>
              <a:ext uri="{FF2B5EF4-FFF2-40B4-BE49-F238E27FC236}">
                <a16:creationId xmlns:a16="http://schemas.microsoft.com/office/drawing/2014/main" id="{6D26D467-5B6D-4C77-B1C0-444D9D019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0713"/>
            <a:ext cx="79200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char s1[8]={</a:t>
            </a:r>
            <a:r>
              <a:rPr lang="en-US" altLang="zh-CN" sz="20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’</a:t>
            </a:r>
            <a:r>
              <a:rPr lang="en-US" altLang="zh-CN" sz="2000" b="1" dirty="0" err="1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W’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altLang="zh-CN" sz="2000" b="1" dirty="0" err="1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’u’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altLang="zh-CN" sz="2000" b="1" dirty="0" err="1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’h’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altLang="zh-CN" sz="2000" b="1" dirty="0" err="1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’a’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altLang="zh-CN" sz="2000" b="1" dirty="0" err="1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’n</a:t>
            </a:r>
            <a:r>
              <a:rPr lang="en-US" altLang="zh-CN" sz="20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’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altLang="zh-CN" sz="20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’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\0</a:t>
            </a:r>
            <a:r>
              <a:rPr lang="en-US" altLang="zh-CN" sz="20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’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}; /*s1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值：</a:t>
            </a:r>
            <a:r>
              <a:rPr lang="zh-CN" altLang="en-US" sz="20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”</a:t>
            </a:r>
            <a:r>
              <a:rPr lang="en-US" altLang="zh-CN" sz="20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Wuhan”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*/</a:t>
            </a:r>
            <a:endParaRPr lang="en-US" altLang="zh-CN" sz="2000" b="1" dirty="0">
              <a:solidFill>
                <a:srgbClr val="D6009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41318" name="Group 6">
            <a:extLst>
              <a:ext uri="{FF2B5EF4-FFF2-40B4-BE49-F238E27FC236}">
                <a16:creationId xmlns:a16="http://schemas.microsoft.com/office/drawing/2014/main" id="{D55B1BEC-DFB9-47D9-B9E2-F76F1C488D22}"/>
              </a:ext>
            </a:extLst>
          </p:cNvPr>
          <p:cNvGraphicFramePr>
            <a:graphicFrameLocks noGrp="1"/>
          </p:cNvGraphicFramePr>
          <p:nvPr/>
        </p:nvGraphicFramePr>
        <p:xfrm>
          <a:off x="1744663" y="1143000"/>
          <a:ext cx="6096000" cy="37623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45095886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157851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2898022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6005427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6037107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5255801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0927153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23565570"/>
                    </a:ext>
                  </a:extLst>
                </a:gridCol>
              </a:tblGrid>
              <a:tr h="3762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’W’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’u’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’h’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’a’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’n’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’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\0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880931"/>
                  </a:ext>
                </a:extLst>
              </a:tr>
            </a:tbl>
          </a:graphicData>
        </a:graphic>
      </p:graphicFrame>
      <p:sp>
        <p:nvSpPr>
          <p:cNvPr id="141338" name="Text Box 26">
            <a:extLst>
              <a:ext uri="{FF2B5EF4-FFF2-40B4-BE49-F238E27FC236}">
                <a16:creationId xmlns:a16="http://schemas.microsoft.com/office/drawing/2014/main" id="{2485C6D8-0F8C-42CD-A0D5-BAAD483E0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938" y="1035050"/>
            <a:ext cx="504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s1</a:t>
            </a:r>
          </a:p>
        </p:txBody>
      </p:sp>
      <p:sp>
        <p:nvSpPr>
          <p:cNvPr id="141339" name="Text Box 27">
            <a:extLst>
              <a:ext uri="{FF2B5EF4-FFF2-40B4-BE49-F238E27FC236}">
                <a16:creationId xmlns:a16="http://schemas.microsoft.com/office/drawing/2014/main" id="{62ADDA83-DC02-40F5-9CDB-9E7DBE8BF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" y="1593850"/>
            <a:ext cx="792003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char s2[8]=</a:t>
            </a:r>
            <a:r>
              <a:rPr lang="en-US" altLang="zh-CN" sz="2000" b="1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”Wuhan”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; /*s2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值：</a:t>
            </a:r>
            <a:r>
              <a:rPr lang="zh-CN" altLang="en-US" sz="2000" b="1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”</a:t>
            </a:r>
            <a:r>
              <a:rPr lang="en-US" altLang="zh-CN" sz="2000" b="1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Wuhan”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*/</a:t>
            </a:r>
            <a:endParaRPr lang="en-US" altLang="zh-CN" sz="2000" b="1">
              <a:solidFill>
                <a:srgbClr val="D6009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41340" name="Group 28">
            <a:extLst>
              <a:ext uri="{FF2B5EF4-FFF2-40B4-BE49-F238E27FC236}">
                <a16:creationId xmlns:a16="http://schemas.microsoft.com/office/drawing/2014/main" id="{365579FC-18A4-45EA-B731-5F78CE069036}"/>
              </a:ext>
            </a:extLst>
          </p:cNvPr>
          <p:cNvGraphicFramePr>
            <a:graphicFrameLocks noGrp="1"/>
          </p:cNvGraphicFramePr>
          <p:nvPr/>
        </p:nvGraphicFramePr>
        <p:xfrm>
          <a:off x="1749425" y="2116138"/>
          <a:ext cx="6096000" cy="376237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6127215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29633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5478753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11303905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515748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8246433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0898587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97499469"/>
                    </a:ext>
                  </a:extLst>
                </a:gridCol>
              </a:tblGrid>
              <a:tr h="3762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’W’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’u’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’h’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’a’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’n’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’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\0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550202"/>
                  </a:ext>
                </a:extLst>
              </a:tr>
            </a:tbl>
          </a:graphicData>
        </a:graphic>
      </p:graphicFrame>
      <p:sp>
        <p:nvSpPr>
          <p:cNvPr id="141360" name="Text Box 48">
            <a:extLst>
              <a:ext uri="{FF2B5EF4-FFF2-40B4-BE49-F238E27FC236}">
                <a16:creationId xmlns:a16="http://schemas.microsoft.com/office/drawing/2014/main" id="{31BB0981-13DB-4E7B-9024-FFF20400B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700" y="2008188"/>
            <a:ext cx="504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s2</a:t>
            </a:r>
          </a:p>
        </p:txBody>
      </p:sp>
      <p:sp>
        <p:nvSpPr>
          <p:cNvPr id="141361" name="Text Box 49">
            <a:extLst>
              <a:ext uri="{FF2B5EF4-FFF2-40B4-BE49-F238E27FC236}">
                <a16:creationId xmlns:a16="http://schemas.microsoft.com/office/drawing/2014/main" id="{77BDF47B-2C57-4E17-88E3-4372B1142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565400"/>
            <a:ext cx="79200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char s3[]=</a:t>
            </a:r>
            <a:r>
              <a:rPr lang="en-US" altLang="zh-CN" sz="2000" b="1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”Wuhan”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; /*s3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值：</a:t>
            </a:r>
            <a:r>
              <a:rPr lang="zh-CN" altLang="en-US" sz="2000" b="1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”</a:t>
            </a:r>
            <a:r>
              <a:rPr lang="en-US" altLang="zh-CN" sz="2000" b="1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Wuhan”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*/</a:t>
            </a:r>
            <a:endParaRPr lang="en-US" altLang="zh-CN" sz="2000" b="1">
              <a:solidFill>
                <a:srgbClr val="D6009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41383" name="Group 71">
            <a:extLst>
              <a:ext uri="{FF2B5EF4-FFF2-40B4-BE49-F238E27FC236}">
                <a16:creationId xmlns:a16="http://schemas.microsoft.com/office/drawing/2014/main" id="{54D86BC9-F029-44A2-94D7-6EF0E79DEF07}"/>
              </a:ext>
            </a:extLst>
          </p:cNvPr>
          <p:cNvGraphicFramePr>
            <a:graphicFrameLocks noGrp="1"/>
          </p:cNvGraphicFramePr>
          <p:nvPr/>
        </p:nvGraphicFramePr>
        <p:xfrm>
          <a:off x="1744663" y="3087688"/>
          <a:ext cx="4572000" cy="376237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6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’W’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’u’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’h’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’a’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’n’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’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\0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1382" name="Text Box 70">
            <a:extLst>
              <a:ext uri="{FF2B5EF4-FFF2-40B4-BE49-F238E27FC236}">
                <a16:creationId xmlns:a16="http://schemas.microsoft.com/office/drawing/2014/main" id="{650D1BD2-A337-4997-AE23-1001AC9D5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938" y="2979738"/>
            <a:ext cx="504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s3</a:t>
            </a:r>
          </a:p>
        </p:txBody>
      </p:sp>
      <p:sp>
        <p:nvSpPr>
          <p:cNvPr id="141384" name="Text Box 72">
            <a:extLst>
              <a:ext uri="{FF2B5EF4-FFF2-40B4-BE49-F238E27FC236}">
                <a16:creationId xmlns:a16="http://schemas.microsoft.com/office/drawing/2014/main" id="{B8436A4A-8C74-4563-A094-9F763484E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587750"/>
            <a:ext cx="3590925" cy="1920875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#include”stdio.h”</a:t>
            </a:r>
          </a:p>
          <a:p>
            <a:pPr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void main(void){</a:t>
            </a:r>
          </a:p>
          <a:p>
            <a:pPr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char s4[8];</a:t>
            </a:r>
          </a:p>
          <a:p>
            <a:pPr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scanf(”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%s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”,s4);</a:t>
            </a:r>
          </a:p>
          <a:p>
            <a:pPr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    printf(”s:\”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%s</a:t>
            </a: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\”\n”,s4);</a:t>
            </a:r>
          </a:p>
          <a:p>
            <a:pPr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</a:p>
        </p:txBody>
      </p:sp>
      <p:graphicFrame>
        <p:nvGraphicFramePr>
          <p:cNvPr id="141385" name="Group 73">
            <a:extLst>
              <a:ext uri="{FF2B5EF4-FFF2-40B4-BE49-F238E27FC236}">
                <a16:creationId xmlns:a16="http://schemas.microsoft.com/office/drawing/2014/main" id="{C3C024B6-AC11-45DB-A615-3D4D2F18ABF3}"/>
              </a:ext>
            </a:extLst>
          </p:cNvPr>
          <p:cNvGraphicFramePr>
            <a:graphicFrameLocks noGrp="1"/>
          </p:cNvGraphicFramePr>
          <p:nvPr/>
        </p:nvGraphicFramePr>
        <p:xfrm>
          <a:off x="2532063" y="5732463"/>
          <a:ext cx="6096000" cy="376237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420893819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17509027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4790316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252595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643564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1567914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8435942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253654606"/>
                    </a:ext>
                  </a:extLst>
                </a:gridCol>
              </a:tblGrid>
              <a:tr h="3762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’W’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’u’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’h’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’a’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’n’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’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\0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148271"/>
                  </a:ext>
                </a:extLst>
              </a:tr>
            </a:tbl>
          </a:graphicData>
        </a:graphic>
      </p:graphicFrame>
      <p:sp>
        <p:nvSpPr>
          <p:cNvPr id="141405" name="Text Box 93">
            <a:extLst>
              <a:ext uri="{FF2B5EF4-FFF2-40B4-BE49-F238E27FC236}">
                <a16:creationId xmlns:a16="http://schemas.microsoft.com/office/drawing/2014/main" id="{D770029C-A04C-4DFF-92D0-4EB9FD927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5338" y="5624513"/>
            <a:ext cx="504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s4</a:t>
            </a:r>
          </a:p>
        </p:txBody>
      </p:sp>
      <p:sp>
        <p:nvSpPr>
          <p:cNvPr id="141409" name="Text Box 97">
            <a:extLst>
              <a:ext uri="{FF2B5EF4-FFF2-40B4-BE49-F238E27FC236}">
                <a16:creationId xmlns:a16="http://schemas.microsoft.com/office/drawing/2014/main" id="{77774CFD-E73C-4FB1-A25F-741B7B5BC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019550"/>
            <a:ext cx="16700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S:</a:t>
            </a:r>
            <a:r>
              <a:rPr lang="en-US" altLang="zh-CN" sz="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”Wuhan”</a:t>
            </a:r>
          </a:p>
          <a:p>
            <a:pPr>
              <a:defRPr/>
            </a:pPr>
            <a:r>
              <a:rPr lang="en-US" altLang="zh-CN" sz="1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_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1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1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4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1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1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14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1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1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14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1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1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141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1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1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141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1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1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1000"/>
                                        <p:tgtEl>
                                          <p:spTgt spid="14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1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3" dur="1000"/>
                                        <p:tgtEl>
                                          <p:spTgt spid="14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1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1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0" dur="1000"/>
                                        <p:tgtEl>
                                          <p:spTgt spid="14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1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1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3" dur="1000"/>
                                        <p:tgtEl>
                                          <p:spTgt spid="14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1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1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8" dur="1000"/>
                                        <p:tgtEl>
                                          <p:spTgt spid="14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7" grpId="0"/>
      <p:bldP spid="141338" grpId="0"/>
      <p:bldP spid="141339" grpId="0"/>
      <p:bldP spid="141360" grpId="0"/>
      <p:bldP spid="141361" grpId="0"/>
      <p:bldP spid="141382" grpId="0"/>
      <p:bldP spid="141384" grpId="0" animBg="1"/>
      <p:bldP spid="141405" grpId="0"/>
      <p:bldP spid="14140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>
            <a:extLst>
              <a:ext uri="{FF2B5EF4-FFF2-40B4-BE49-F238E27FC236}">
                <a16:creationId xmlns:a16="http://schemas.microsoft.com/office/drawing/2014/main" id="{1D39E278-1B41-43E4-BB44-6DACFBD75F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BDD488C-AEB4-48F4-A367-13293B63A5D7}" type="slidenum">
              <a:rPr kumimoji="0" lang="en-US" altLang="zh-CN" sz="1800">
                <a:solidFill>
                  <a:srgbClr val="009900"/>
                </a:solidFill>
              </a:rPr>
              <a:pPr eaLnBrk="1" hangingPunct="1"/>
              <a:t>22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42341" name="Text Box 5">
            <a:extLst>
              <a:ext uri="{FF2B5EF4-FFF2-40B4-BE49-F238E27FC236}">
                <a16:creationId xmlns:a16="http://schemas.microsoft.com/office/drawing/2014/main" id="{D066E22D-6FDE-4421-9D6B-A854E7F77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84200"/>
            <a:ext cx="79200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7.10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产生大写和小写的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26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个英文字母字符串。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grpSp>
        <p:nvGrpSpPr>
          <p:cNvPr id="24580" name="Group 8">
            <a:extLst>
              <a:ext uri="{FF2B5EF4-FFF2-40B4-BE49-F238E27FC236}">
                <a16:creationId xmlns:a16="http://schemas.microsoft.com/office/drawing/2014/main" id="{F399D74B-3042-40CF-BB4D-0448940A82D0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1200150"/>
            <a:ext cx="6192838" cy="4419600"/>
            <a:chOff x="699" y="918"/>
            <a:chExt cx="3901" cy="2784"/>
          </a:xfrm>
        </p:grpSpPr>
        <p:sp>
          <p:nvSpPr>
            <p:cNvPr id="142343" name="Rectangle 7">
              <a:extLst>
                <a:ext uri="{FF2B5EF4-FFF2-40B4-BE49-F238E27FC236}">
                  <a16:creationId xmlns:a16="http://schemas.microsoft.com/office/drawing/2014/main" id="{B83A8CDA-4F17-4EA6-BC7A-0C5491D50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3158"/>
              <a:ext cx="862" cy="54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582" name="Rectangle 6">
              <a:extLst>
                <a:ext uri="{FF2B5EF4-FFF2-40B4-BE49-F238E27FC236}">
                  <a16:creationId xmlns:a16="http://schemas.microsoft.com/office/drawing/2014/main" id="{AD1032CD-5A2D-4FF6-BC6B-BF3861085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918"/>
              <a:ext cx="3901" cy="2675"/>
            </a:xfrm>
            <a:prstGeom prst="rect">
              <a:avLst/>
            </a:prstGeom>
            <a:solidFill>
              <a:schemeClr val="accent1">
                <a:alpha val="1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#include "stdio.h"</a:t>
              </a:r>
            </a:p>
            <a:p>
              <a:pPr eaLnBrk="1" hangingPunct="1"/>
              <a:r>
                <a:rPr lang="en-US" altLang="zh-CN" sz="18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void main(void){</a:t>
              </a:r>
            </a:p>
            <a:p>
              <a:pPr eaLnBrk="1" hangingPunct="1"/>
              <a:r>
                <a:rPr lang="en-US" altLang="zh-CN" sz="18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  char Capital[27],Lowercase[27];</a:t>
              </a:r>
            </a:p>
            <a:p>
              <a:pPr eaLnBrk="1" hangingPunct="1"/>
              <a:r>
                <a:rPr lang="en-US" altLang="zh-CN" sz="18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  int i,delt='a'-'A';  /*’a’-’A’</a:t>
              </a:r>
              <a:r>
                <a:rPr lang="zh-CN" altLang="en-US" sz="18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等于</a:t>
              </a:r>
              <a:r>
                <a:rPr lang="en-US" altLang="zh-CN" sz="18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0x20 */</a:t>
              </a:r>
            </a:p>
            <a:p>
              <a:pPr eaLnBrk="1" hangingPunct="1"/>
              <a:r>
                <a:rPr lang="en-US" altLang="zh-CN" sz="18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  for(i=0;i&lt;26;i++){</a:t>
              </a:r>
            </a:p>
            <a:p>
              <a:pPr eaLnBrk="1" hangingPunct="1"/>
              <a:r>
                <a:rPr lang="en-US" altLang="zh-CN" sz="18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Capital[i]='A'+i;</a:t>
              </a:r>
            </a:p>
            <a:p>
              <a:pPr eaLnBrk="1" hangingPunct="1"/>
              <a:r>
                <a:rPr lang="en-US" altLang="zh-CN" sz="18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/* ’A’</a:t>
              </a:r>
              <a:r>
                <a:rPr lang="zh-CN" altLang="en-US" sz="18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、’</a:t>
              </a:r>
              <a:r>
                <a:rPr lang="en-US" altLang="zh-CN" sz="18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C’</a:t>
              </a:r>
              <a:r>
                <a:rPr lang="zh-CN" altLang="en-US" sz="18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18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… </a:t>
              </a:r>
              <a:r>
                <a:rPr lang="zh-CN" altLang="en-US" sz="18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、’</a:t>
              </a:r>
              <a:r>
                <a:rPr lang="en-US" altLang="zh-CN" sz="18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Z’</a:t>
              </a:r>
              <a:r>
                <a:rPr lang="zh-CN" altLang="en-US" sz="18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送</a:t>
              </a:r>
              <a:r>
                <a:rPr lang="en-US" altLang="zh-CN" sz="18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Capital[0]…Capital[25] */</a:t>
              </a:r>
            </a:p>
            <a:p>
              <a:pPr eaLnBrk="1" hangingPunct="1"/>
              <a:r>
                <a:rPr lang="en-US" altLang="zh-CN" sz="18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Lowercase[i]=Capital[i]+delt;</a:t>
              </a:r>
            </a:p>
            <a:p>
              <a:pPr eaLnBrk="1" hangingPunct="1"/>
              <a:r>
                <a:rPr lang="en-US" altLang="zh-CN" sz="18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/* ’b’</a:t>
              </a:r>
              <a:r>
                <a:rPr lang="zh-CN" altLang="en-US" sz="18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、’</a:t>
              </a:r>
              <a:r>
                <a:rPr lang="en-US" altLang="zh-CN" sz="18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c’</a:t>
              </a:r>
              <a:r>
                <a:rPr lang="zh-CN" altLang="en-US" sz="18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18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… </a:t>
              </a:r>
              <a:r>
                <a:rPr lang="zh-CN" altLang="en-US" sz="18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、’</a:t>
              </a:r>
              <a:r>
                <a:rPr lang="en-US" altLang="zh-CN" sz="18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z’</a:t>
              </a:r>
              <a:r>
                <a:rPr lang="zh-CN" altLang="en-US" sz="18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送</a:t>
              </a:r>
              <a:r>
                <a:rPr lang="en-US" altLang="zh-CN" sz="18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Lowercase[1]…Lowercase[25] */</a:t>
              </a:r>
            </a:p>
            <a:p>
              <a:pPr eaLnBrk="1" hangingPunct="1"/>
              <a:r>
                <a:rPr lang="en-US" altLang="zh-CN" sz="18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  }</a:t>
              </a:r>
            </a:p>
            <a:p>
              <a:pPr eaLnBrk="1" hangingPunct="1"/>
              <a:r>
                <a:rPr lang="en-US" altLang="zh-CN" sz="18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  Capital[26]= '\0';    /* </a:t>
              </a:r>
              <a:r>
                <a:rPr lang="zh-CN" altLang="en-US" sz="18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送字符串终结符到</a:t>
              </a:r>
              <a:r>
                <a:rPr lang="en-US" altLang="zh-CN" sz="18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Capital[26] */</a:t>
              </a:r>
            </a:p>
            <a:p>
              <a:pPr eaLnBrk="1" hangingPunct="1"/>
              <a:r>
                <a:rPr lang="en-US" altLang="zh-CN" sz="18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  Lowercase[26]='\0';   /* </a:t>
              </a:r>
              <a:r>
                <a:rPr lang="zh-CN" altLang="en-US" sz="18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送字符串终结符到</a:t>
              </a:r>
              <a:r>
                <a:rPr lang="en-US" altLang="zh-CN" sz="18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Lowercase[26] */</a:t>
              </a:r>
            </a:p>
            <a:p>
              <a:pPr eaLnBrk="1" hangingPunct="1"/>
              <a:r>
                <a:rPr lang="en-US" altLang="zh-CN" sz="18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  printf("%s\n",Capital);   /* </a:t>
              </a:r>
              <a:r>
                <a:rPr lang="zh-CN" altLang="en-US" sz="18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输出字符串值</a:t>
              </a:r>
              <a:r>
                <a:rPr lang="en-US" altLang="zh-CN" sz="18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ABCD…YZ */</a:t>
              </a:r>
            </a:p>
            <a:p>
              <a:pPr eaLnBrk="1" hangingPunct="1"/>
              <a:r>
                <a:rPr lang="en-US" altLang="zh-CN" sz="18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  printf("%s\n",Lowercase); /* </a:t>
              </a:r>
              <a:r>
                <a:rPr lang="zh-CN" altLang="en-US" sz="18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输出字符串值</a:t>
              </a:r>
              <a:r>
                <a:rPr lang="en-US" altLang="zh-CN" sz="18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abcd…yz */</a:t>
              </a:r>
            </a:p>
            <a:p>
              <a:pPr eaLnBrk="1" hangingPunct="1"/>
              <a:r>
                <a:rPr lang="en-US" altLang="zh-CN" sz="18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1">
            <a:extLst>
              <a:ext uri="{FF2B5EF4-FFF2-40B4-BE49-F238E27FC236}">
                <a16:creationId xmlns:a16="http://schemas.microsoft.com/office/drawing/2014/main" id="{3206098F-55AB-459E-BBD5-D17BD47DB0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7AF0213-C922-4B27-ABC7-319E635FC21D}" type="slidenum">
              <a:rPr kumimoji="0" lang="en-US" altLang="zh-CN" sz="1800">
                <a:solidFill>
                  <a:srgbClr val="009900"/>
                </a:solidFill>
              </a:rPr>
              <a:pPr eaLnBrk="1" hangingPunct="1"/>
              <a:t>23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grpSp>
        <p:nvGrpSpPr>
          <p:cNvPr id="2" name="Group 53">
            <a:extLst>
              <a:ext uri="{FF2B5EF4-FFF2-40B4-BE49-F238E27FC236}">
                <a16:creationId xmlns:a16="http://schemas.microsoft.com/office/drawing/2014/main" id="{0A90C77C-4E28-42BA-868D-BECEB0FB60E3}"/>
              </a:ext>
            </a:extLst>
          </p:cNvPr>
          <p:cNvGrpSpPr>
            <a:grpSpLocks/>
          </p:cNvGrpSpPr>
          <p:nvPr/>
        </p:nvGrpSpPr>
        <p:grpSpPr bwMode="auto">
          <a:xfrm>
            <a:off x="5187950" y="2276475"/>
            <a:ext cx="3743325" cy="2160588"/>
            <a:chOff x="3424" y="1434"/>
            <a:chExt cx="2358" cy="1361"/>
          </a:xfrm>
        </p:grpSpPr>
        <p:pic>
          <p:nvPicPr>
            <p:cNvPr id="25611" name="Picture 51" descr="显示器图片">
              <a:hlinkClick r:id="rId2"/>
              <a:extLst>
                <a:ext uri="{FF2B5EF4-FFF2-40B4-BE49-F238E27FC236}">
                  <a16:creationId xmlns:a16="http://schemas.microsoft.com/office/drawing/2014/main" id="{0F688D81-7323-47B2-AD84-2A90D546BF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" y="1434"/>
              <a:ext cx="2358" cy="1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260" name="Text Box 52">
              <a:extLst>
                <a:ext uri="{FF2B5EF4-FFF2-40B4-BE49-F238E27FC236}">
                  <a16:creationId xmlns:a16="http://schemas.microsoft.com/office/drawing/2014/main" id="{7ABA2B72-91D3-4217-A507-E9B478401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2" y="1547"/>
              <a:ext cx="1191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2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length of the string is 28</a:t>
              </a:r>
            </a:p>
            <a:p>
              <a:pPr>
                <a:defRPr/>
              </a:pPr>
              <a:r>
                <a:rPr lang="en-US" altLang="zh-CN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_</a:t>
              </a:r>
            </a:p>
          </p:txBody>
        </p:sp>
      </p:grpSp>
      <p:sp>
        <p:nvSpPr>
          <p:cNvPr id="25604" name="Rectangle 30">
            <a:extLst>
              <a:ext uri="{FF2B5EF4-FFF2-40B4-BE49-F238E27FC236}">
                <a16:creationId xmlns:a16="http://schemas.microsoft.com/office/drawing/2014/main" id="{ECC4E19F-B86D-49E6-8FF3-A2C4730DD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765175"/>
            <a:ext cx="68722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7.4</a:t>
            </a:r>
            <a:r>
              <a:rPr lang="zh-CN" altLang="en-US" sz="2800" b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　字符串处理函数</a:t>
            </a:r>
          </a:p>
        </p:txBody>
      </p:sp>
      <p:sp>
        <p:nvSpPr>
          <p:cNvPr id="94239" name="Text Box 31">
            <a:extLst>
              <a:ext uri="{FF2B5EF4-FFF2-40B4-BE49-F238E27FC236}">
                <a16:creationId xmlns:a16="http://schemas.microsoft.com/office/drawing/2014/main" id="{9C7C4C37-06A4-41BA-A616-594EA707E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65250"/>
            <a:ext cx="5033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CC0099"/>
                </a:solidFill>
                <a:effectLst/>
                <a:latin typeface="Times New Roman" pitchFamily="18" charset="0"/>
                <a:ea typeface="黑体" pitchFamily="49" charset="-122"/>
              </a:rPr>
              <a:t>7.4.1</a:t>
            </a:r>
            <a:r>
              <a:rPr lang="en-US" altLang="en-US" b="1" dirty="0">
                <a:solidFill>
                  <a:srgbClr val="CC0099"/>
                </a:solidFill>
                <a:effectLst/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b="1" dirty="0">
                <a:solidFill>
                  <a:srgbClr val="CC0099"/>
                </a:solidFill>
                <a:effectLst/>
                <a:latin typeface="Times New Roman" pitchFamily="18" charset="0"/>
                <a:ea typeface="黑体" pitchFamily="49" charset="-122"/>
              </a:rPr>
              <a:t>　串操作函数的设计及使用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25606" name="Text Box 45">
            <a:extLst>
              <a:ext uri="{FF2B5EF4-FFF2-40B4-BE49-F238E27FC236}">
                <a16:creationId xmlns:a16="http://schemas.microsoft.com/office/drawing/2014/main" id="{34A892E2-32D7-4259-9814-060AF155FB3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000" u="sng">
                <a:effectLst/>
                <a:hlinkClick r:id="rId4" action="ppaction://hlinksldjump"/>
              </a:rPr>
              <a:t>目录</a:t>
            </a:r>
            <a:endParaRPr lang="zh-CN" altLang="en-US" sz="1000" u="sng">
              <a:effectLst/>
            </a:endParaRPr>
          </a:p>
        </p:txBody>
      </p:sp>
      <p:sp>
        <p:nvSpPr>
          <p:cNvPr id="94254" name="Text Box 46">
            <a:extLst>
              <a:ext uri="{FF2B5EF4-FFF2-40B4-BE49-F238E27FC236}">
                <a16:creationId xmlns:a16="http://schemas.microsoft.com/office/drawing/2014/main" id="{4C78010E-1E17-4E65-B580-A789DC128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879600"/>
            <a:ext cx="784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7.11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编写求字符串长度的函数并且加以应用。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25608" name="Rectangle 47">
            <a:extLst>
              <a:ext uri="{FF2B5EF4-FFF2-40B4-BE49-F238E27FC236}">
                <a16:creationId xmlns:a16="http://schemas.microsoft.com/office/drawing/2014/main" id="{B0A045F5-AAA7-480F-BF58-2895821D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75" y="2355850"/>
            <a:ext cx="2359025" cy="1616075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effectLst/>
              </a:rPr>
              <a:t>int strlen(char s[]){</a:t>
            </a:r>
          </a:p>
          <a:p>
            <a:pPr eaLnBrk="1" hangingPunct="1"/>
            <a:r>
              <a:rPr lang="en-US" altLang="zh-CN" sz="2000">
                <a:effectLst/>
              </a:rPr>
              <a:t>   int j=0;</a:t>
            </a:r>
          </a:p>
          <a:p>
            <a:pPr eaLnBrk="1" hangingPunct="1"/>
            <a:r>
              <a:rPr lang="en-US" altLang="zh-CN" sz="2000">
                <a:effectLst/>
              </a:rPr>
              <a:t>   while(s[j]) j++;</a:t>
            </a:r>
          </a:p>
          <a:p>
            <a:pPr eaLnBrk="1" hangingPunct="1"/>
            <a:r>
              <a:rPr lang="en-US" altLang="zh-CN" sz="2000">
                <a:effectLst/>
              </a:rPr>
              <a:t>   return j;</a:t>
            </a:r>
          </a:p>
          <a:p>
            <a:pPr eaLnBrk="1" hangingPunct="1"/>
            <a:r>
              <a:rPr lang="en-US" altLang="zh-CN" sz="2000">
                <a:effectLst/>
              </a:rPr>
              <a:t>}</a:t>
            </a:r>
          </a:p>
        </p:txBody>
      </p:sp>
      <p:sp>
        <p:nvSpPr>
          <p:cNvPr id="94257" name="Rectangle 49">
            <a:extLst>
              <a:ext uri="{FF2B5EF4-FFF2-40B4-BE49-F238E27FC236}">
                <a16:creationId xmlns:a16="http://schemas.microsoft.com/office/drawing/2014/main" id="{717E19ED-B2B6-4415-A4B0-6015F5C73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4171950"/>
            <a:ext cx="5387975" cy="1920875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effectLst/>
              </a:rPr>
              <a:t>void main(void){</a:t>
            </a:r>
          </a:p>
          <a:p>
            <a:pPr eaLnBrk="1" hangingPunct="1"/>
            <a:r>
              <a:rPr lang="en-US" altLang="zh-CN" sz="2000">
                <a:effectLst/>
              </a:rPr>
              <a:t>   char str[]="there is a boat on the lake";</a:t>
            </a:r>
          </a:p>
          <a:p>
            <a:pPr eaLnBrk="1" hangingPunct="1"/>
            <a:r>
              <a:rPr lang="en-US" altLang="zh-CN" sz="2000">
                <a:effectLst/>
              </a:rPr>
              <a:t>   int length;</a:t>
            </a:r>
          </a:p>
          <a:p>
            <a:pPr eaLnBrk="1" hangingPunct="1"/>
            <a:r>
              <a:rPr lang="en-US" altLang="zh-CN" sz="2000">
                <a:effectLst/>
              </a:rPr>
              <a:t>   length = strlen(str);</a:t>
            </a:r>
          </a:p>
          <a:p>
            <a:pPr eaLnBrk="1" hangingPunct="1"/>
            <a:r>
              <a:rPr lang="en-US" altLang="zh-CN" sz="2000">
                <a:effectLst/>
              </a:rPr>
              <a:t>   printf("length of the string is %d\n",length);</a:t>
            </a:r>
          </a:p>
          <a:p>
            <a:pPr eaLnBrk="1" hangingPunct="1"/>
            <a:r>
              <a:rPr lang="en-US" altLang="zh-CN" sz="2000">
                <a:effectLst/>
              </a:rPr>
              <a:t>}</a:t>
            </a:r>
          </a:p>
        </p:txBody>
      </p:sp>
      <p:sp>
        <p:nvSpPr>
          <p:cNvPr id="94262" name="AutoShape 54">
            <a:extLst>
              <a:ext uri="{FF2B5EF4-FFF2-40B4-BE49-F238E27FC236}">
                <a16:creationId xmlns:a16="http://schemas.microsoft.com/office/drawing/2014/main" id="{8B22C651-A46D-406C-AB75-BAB0F79CA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492375"/>
            <a:ext cx="2160587" cy="431800"/>
          </a:xfrm>
          <a:prstGeom prst="wedgeRoundRectCallout">
            <a:avLst>
              <a:gd name="adj1" fmla="val 65282"/>
              <a:gd name="adj2" fmla="val 97060"/>
              <a:gd name="adj3" fmla="val 16667"/>
            </a:avLst>
          </a:prstGeom>
          <a:noFill/>
          <a:ln w="28575">
            <a:solidFill>
              <a:srgbClr val="00808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1800" b="1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’</a:t>
            </a: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\0</a:t>
            </a:r>
            <a:r>
              <a:rPr lang="en-US" altLang="zh-CN" sz="1800" b="1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’</a:t>
            </a:r>
            <a:r>
              <a:rPr lang="zh-CN" altLang="en-US" sz="1800" b="1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不计入串长</a:t>
            </a:r>
            <a:r>
              <a:rPr lang="zh-CN" altLang="en-US" sz="1800" b="1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4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4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5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>
            <a:extLst>
              <a:ext uri="{FF2B5EF4-FFF2-40B4-BE49-F238E27FC236}">
                <a16:creationId xmlns:a16="http://schemas.microsoft.com/office/drawing/2014/main" id="{FFF819B7-E388-4C43-A098-0DF356F053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ADCC1A3-E834-4506-85F4-9D74EDFE7500}" type="slidenum">
              <a:rPr kumimoji="0" lang="en-US" altLang="zh-CN" sz="1800">
                <a:solidFill>
                  <a:srgbClr val="009900"/>
                </a:solidFill>
              </a:rPr>
              <a:pPr eaLnBrk="1" hangingPunct="1"/>
              <a:t>24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95968727-0373-4A00-B53F-F177409EE9F3}"/>
              </a:ext>
            </a:extLst>
          </p:cNvPr>
          <p:cNvGrpSpPr>
            <a:grpSpLocks/>
          </p:cNvGrpSpPr>
          <p:nvPr/>
        </p:nvGrpSpPr>
        <p:grpSpPr bwMode="auto">
          <a:xfrm>
            <a:off x="3103563" y="4167188"/>
            <a:ext cx="4824412" cy="2160587"/>
            <a:chOff x="1403" y="2625"/>
            <a:chExt cx="3039" cy="1361"/>
          </a:xfrm>
        </p:grpSpPr>
        <p:pic>
          <p:nvPicPr>
            <p:cNvPr id="26631" name="Picture 9" descr="显示器图片">
              <a:hlinkClick r:id="rId2"/>
              <a:extLst>
                <a:ext uri="{FF2B5EF4-FFF2-40B4-BE49-F238E27FC236}">
                  <a16:creationId xmlns:a16="http://schemas.microsoft.com/office/drawing/2014/main" id="{7B0C9F4A-5536-46E2-8F2B-1EFB183859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" y="2625"/>
              <a:ext cx="3039" cy="1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4394" name="Text Box 10">
              <a:extLst>
                <a:ext uri="{FF2B5EF4-FFF2-40B4-BE49-F238E27FC236}">
                  <a16:creationId xmlns:a16="http://schemas.microsoft.com/office/drawing/2014/main" id="{9B8907A1-357D-4D38-A1A4-E6E337D75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4" y="2702"/>
              <a:ext cx="197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6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there is a boat on the lake. </a:t>
              </a:r>
              <a:r>
                <a:rPr lang="en-US" altLang="zh-CN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_</a:t>
              </a:r>
            </a:p>
          </p:txBody>
        </p:sp>
      </p:grpSp>
      <p:sp>
        <p:nvSpPr>
          <p:cNvPr id="144388" name="Text Box 4">
            <a:extLst>
              <a:ext uri="{FF2B5EF4-FFF2-40B4-BE49-F238E27FC236}">
                <a16:creationId xmlns:a16="http://schemas.microsoft.com/office/drawing/2014/main" id="{8D0F19BD-74D5-4C8F-BF37-164DAC62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92150"/>
            <a:ext cx="79200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7.12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编写求字符串赋值的函数并且加以应用。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53828AAE-F277-4A0A-BC19-16A2A62B5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438" y="1181100"/>
            <a:ext cx="3506787" cy="1311275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effectLst/>
              </a:rPr>
              <a:t>void strcpy(char t[],char s[]){</a:t>
            </a:r>
          </a:p>
          <a:p>
            <a:pPr eaLnBrk="1" hangingPunct="1"/>
            <a:r>
              <a:rPr lang="en-US" altLang="zh-CN" sz="2000">
                <a:effectLst/>
              </a:rPr>
              <a:t>    int j=0;</a:t>
            </a:r>
          </a:p>
          <a:p>
            <a:pPr eaLnBrk="1" hangingPunct="1"/>
            <a:r>
              <a:rPr lang="en-US" altLang="zh-CN" sz="2000">
                <a:effectLst/>
              </a:rPr>
              <a:t>    while(t[j]=s[j++]);</a:t>
            </a:r>
          </a:p>
          <a:p>
            <a:pPr eaLnBrk="1" hangingPunct="1"/>
            <a:r>
              <a:rPr lang="en-US" altLang="zh-CN" sz="2000">
                <a:effectLst/>
              </a:rPr>
              <a:t>}</a:t>
            </a:r>
          </a:p>
        </p:txBody>
      </p:sp>
      <p:sp>
        <p:nvSpPr>
          <p:cNvPr id="144390" name="Rectangle 6">
            <a:extLst>
              <a:ext uri="{FF2B5EF4-FFF2-40B4-BE49-F238E27FC236}">
                <a16:creationId xmlns:a16="http://schemas.microsoft.com/office/drawing/2014/main" id="{E747D047-C8C3-4FDC-9D95-5775B807B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888" y="2636838"/>
            <a:ext cx="6172200" cy="1616075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effectLst/>
              </a:rPr>
              <a:t>void main(void){</a:t>
            </a:r>
          </a:p>
          <a:p>
            <a:pPr eaLnBrk="1" hangingPunct="1"/>
            <a:r>
              <a:rPr lang="en-US" altLang="zh-CN" sz="2000">
                <a:effectLst/>
              </a:rPr>
              <a:t>    char str1[30],str2[]="there is a boat on the lake.";</a:t>
            </a:r>
          </a:p>
          <a:p>
            <a:pPr eaLnBrk="1" hangingPunct="1"/>
            <a:r>
              <a:rPr lang="en-US" altLang="zh-CN" sz="2000">
                <a:effectLst/>
              </a:rPr>
              <a:t>    strcpy(str1,str2);</a:t>
            </a:r>
          </a:p>
          <a:p>
            <a:pPr eaLnBrk="1" hangingPunct="1"/>
            <a:r>
              <a:rPr lang="en-US" altLang="zh-CN" sz="2000">
                <a:effectLst/>
              </a:rPr>
              <a:t>    puts(str1);</a:t>
            </a:r>
          </a:p>
          <a:p>
            <a:pPr eaLnBrk="1" hangingPunct="1"/>
            <a:r>
              <a:rPr lang="en-US" altLang="zh-CN" sz="2000">
                <a:effectLst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1">
            <a:extLst>
              <a:ext uri="{FF2B5EF4-FFF2-40B4-BE49-F238E27FC236}">
                <a16:creationId xmlns:a16="http://schemas.microsoft.com/office/drawing/2014/main" id="{399660D4-48A1-44EC-934B-0FA88EFEE3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82FA59C-A34A-408F-BBF7-15A3A82F61A2}" type="slidenum">
              <a:rPr kumimoji="0" lang="en-US" altLang="zh-CN" sz="1800">
                <a:solidFill>
                  <a:srgbClr val="009900"/>
                </a:solidFill>
              </a:rPr>
              <a:pPr eaLnBrk="1" hangingPunct="1"/>
              <a:t>25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grpSp>
        <p:nvGrpSpPr>
          <p:cNvPr id="2" name="Group 536">
            <a:extLst>
              <a:ext uri="{FF2B5EF4-FFF2-40B4-BE49-F238E27FC236}">
                <a16:creationId xmlns:a16="http://schemas.microsoft.com/office/drawing/2014/main" id="{5D8C145C-D6E6-4E2F-BCD3-FE27D242E94B}"/>
              </a:ext>
            </a:extLst>
          </p:cNvPr>
          <p:cNvGrpSpPr>
            <a:grpSpLocks/>
          </p:cNvGrpSpPr>
          <p:nvPr/>
        </p:nvGrpSpPr>
        <p:grpSpPr bwMode="auto">
          <a:xfrm>
            <a:off x="3059113" y="1517650"/>
            <a:ext cx="3455987" cy="1092200"/>
            <a:chOff x="385" y="890"/>
            <a:chExt cx="2177" cy="688"/>
          </a:xfrm>
        </p:grpSpPr>
        <p:sp>
          <p:nvSpPr>
            <p:cNvPr id="96786" name="Text Box 530">
              <a:extLst>
                <a:ext uri="{FF2B5EF4-FFF2-40B4-BE49-F238E27FC236}">
                  <a16:creationId xmlns:a16="http://schemas.microsoft.com/office/drawing/2014/main" id="{084BA981-C032-4589-8645-7F46126A1D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1105"/>
              <a:ext cx="11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strcmp(s,t)=</a:t>
              </a:r>
            </a:p>
          </p:txBody>
        </p:sp>
        <p:sp>
          <p:nvSpPr>
            <p:cNvPr id="96787" name="Text Box 531">
              <a:extLst>
                <a:ext uri="{FF2B5EF4-FFF2-40B4-BE49-F238E27FC236}">
                  <a16:creationId xmlns:a16="http://schemas.microsoft.com/office/drawing/2014/main" id="{FAC8306C-23F8-49E2-91B4-2425139DE3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9" y="890"/>
              <a:ext cx="9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&gt;0   (s&gt;t)</a:t>
              </a:r>
            </a:p>
          </p:txBody>
        </p:sp>
        <p:sp>
          <p:nvSpPr>
            <p:cNvPr id="96788" name="Text Box 532">
              <a:extLst>
                <a:ext uri="{FF2B5EF4-FFF2-40B4-BE49-F238E27FC236}">
                  <a16:creationId xmlns:a16="http://schemas.microsoft.com/office/drawing/2014/main" id="{31F572B4-3279-46A7-A4A8-BE925D740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9" y="1116"/>
              <a:ext cx="9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0</a:t>
              </a:r>
              <a:r>
                <a:rPr lang="en-US" altLang="zh-CN" sz="1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(s=t)</a:t>
              </a:r>
            </a:p>
          </p:txBody>
        </p:sp>
        <p:sp>
          <p:nvSpPr>
            <p:cNvPr id="96789" name="Text Box 533">
              <a:extLst>
                <a:ext uri="{FF2B5EF4-FFF2-40B4-BE49-F238E27FC236}">
                  <a16:creationId xmlns:a16="http://schemas.microsoft.com/office/drawing/2014/main" id="{EBF243E3-DD05-497C-A102-F548BC0F86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3" y="1328"/>
              <a:ext cx="10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&lt;0   (s&lt;t)</a:t>
              </a:r>
            </a:p>
          </p:txBody>
        </p:sp>
        <p:sp>
          <p:nvSpPr>
            <p:cNvPr id="96790" name="AutoShape 534">
              <a:extLst>
                <a:ext uri="{FF2B5EF4-FFF2-40B4-BE49-F238E27FC236}">
                  <a16:creationId xmlns:a16="http://schemas.microsoft.com/office/drawing/2014/main" id="{41D74545-BE77-4701-BACE-6F3C85DB8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1016"/>
              <a:ext cx="91" cy="453"/>
            </a:xfrm>
            <a:prstGeom prst="leftBrace">
              <a:avLst>
                <a:gd name="adj1" fmla="val 41484"/>
                <a:gd name="adj2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" name="Group 524">
            <a:extLst>
              <a:ext uri="{FF2B5EF4-FFF2-40B4-BE49-F238E27FC236}">
                <a16:creationId xmlns:a16="http://schemas.microsoft.com/office/drawing/2014/main" id="{30134DE1-F2B1-4C3E-AA1C-039EF39BE7D6}"/>
              </a:ext>
            </a:extLst>
          </p:cNvPr>
          <p:cNvGrpSpPr>
            <a:grpSpLocks/>
          </p:cNvGrpSpPr>
          <p:nvPr/>
        </p:nvGrpSpPr>
        <p:grpSpPr bwMode="auto">
          <a:xfrm>
            <a:off x="322263" y="1282700"/>
            <a:ext cx="4608512" cy="1944688"/>
            <a:chOff x="1403" y="2625"/>
            <a:chExt cx="3039" cy="1361"/>
          </a:xfrm>
        </p:grpSpPr>
        <p:pic>
          <p:nvPicPr>
            <p:cNvPr id="27658" name="Picture 525" descr="显示器图片">
              <a:hlinkClick r:id="rId2"/>
              <a:extLst>
                <a:ext uri="{FF2B5EF4-FFF2-40B4-BE49-F238E27FC236}">
                  <a16:creationId xmlns:a16="http://schemas.microsoft.com/office/drawing/2014/main" id="{F43C1199-5E02-475D-B1A9-51C1326B88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" y="2625"/>
              <a:ext cx="3039" cy="1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782" name="Text Box 526">
              <a:extLst>
                <a:ext uri="{FF2B5EF4-FFF2-40B4-BE49-F238E27FC236}">
                  <a16:creationId xmlns:a16="http://schemas.microsoft.com/office/drawing/2014/main" id="{1D04D63C-3E6D-4137-AFB2-C04B9E6B4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4" y="2702"/>
              <a:ext cx="1970" cy="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car is great then bus.</a:t>
              </a:r>
            </a:p>
            <a:p>
              <a:pPr>
                <a:defRPr/>
              </a:pPr>
              <a:r>
                <a:rPr lang="en-US" altLang="zh-CN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car is less then truck.</a:t>
              </a:r>
            </a:p>
            <a:p>
              <a:pPr>
                <a:defRPr/>
              </a:pPr>
              <a:r>
                <a:rPr lang="en-US" altLang="zh-CN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car is equal to car.</a:t>
              </a:r>
            </a:p>
            <a:p>
              <a:pPr>
                <a:defRPr/>
              </a:pPr>
              <a:r>
                <a:rPr lang="en-US" altLang="zh-CN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_</a:t>
              </a:r>
            </a:p>
          </p:txBody>
        </p:sp>
      </p:grpSp>
      <p:sp>
        <p:nvSpPr>
          <p:cNvPr id="96783" name="Text Box 527">
            <a:extLst>
              <a:ext uri="{FF2B5EF4-FFF2-40B4-BE49-F238E27FC236}">
                <a16:creationId xmlns:a16="http://schemas.microsoft.com/office/drawing/2014/main" id="{20694889-2F79-4FD8-B731-97A786ADE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92150"/>
            <a:ext cx="7632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7.13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编写字符串比较函数并且加以应用。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96784" name="Rectangle 528">
            <a:extLst>
              <a:ext uri="{FF2B5EF4-FFF2-40B4-BE49-F238E27FC236}">
                <a16:creationId xmlns:a16="http://schemas.microsoft.com/office/drawing/2014/main" id="{E3E5CD22-85C6-47A9-979F-B4EA580ED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2463" y="1427163"/>
            <a:ext cx="3783012" cy="1616075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effectLst/>
              </a:rPr>
              <a:t>int strcmp(char s[],char t[]){</a:t>
            </a:r>
          </a:p>
          <a:p>
            <a:pPr eaLnBrk="1" hangingPunct="1"/>
            <a:r>
              <a:rPr lang="en-US" altLang="zh-CN" sz="2000">
                <a:effectLst/>
              </a:rPr>
              <a:t>   int j=0;</a:t>
            </a:r>
          </a:p>
          <a:p>
            <a:pPr eaLnBrk="1" hangingPunct="1"/>
            <a:r>
              <a:rPr lang="en-US" altLang="zh-CN" sz="2000">
                <a:effectLst/>
              </a:rPr>
              <a:t>   while(s[j]==t[j] &amp;&amp; s[j]) j++;</a:t>
            </a:r>
          </a:p>
          <a:p>
            <a:pPr eaLnBrk="1" hangingPunct="1"/>
            <a:r>
              <a:rPr lang="en-US" altLang="zh-CN" sz="2000">
                <a:effectLst/>
              </a:rPr>
              <a:t>   return s[j]-t[j];</a:t>
            </a:r>
          </a:p>
          <a:p>
            <a:pPr eaLnBrk="1" hangingPunct="1"/>
            <a:r>
              <a:rPr lang="en-US" altLang="zh-CN" sz="2000">
                <a:effectLst/>
              </a:rPr>
              <a:t>}</a:t>
            </a:r>
          </a:p>
        </p:txBody>
      </p:sp>
      <p:grpSp>
        <p:nvGrpSpPr>
          <p:cNvPr id="4" name="Group 538">
            <a:extLst>
              <a:ext uri="{FF2B5EF4-FFF2-40B4-BE49-F238E27FC236}">
                <a16:creationId xmlns:a16="http://schemas.microsoft.com/office/drawing/2014/main" id="{3791F0B2-9132-44CD-B584-5B43E39B02F5}"/>
              </a:ext>
            </a:extLst>
          </p:cNvPr>
          <p:cNvGrpSpPr>
            <a:grpSpLocks/>
          </p:cNvGrpSpPr>
          <p:nvPr/>
        </p:nvGrpSpPr>
        <p:grpSpPr bwMode="auto">
          <a:xfrm>
            <a:off x="1503363" y="3295650"/>
            <a:ext cx="6804025" cy="2835275"/>
            <a:chOff x="947" y="2016"/>
            <a:chExt cx="4286" cy="1786"/>
          </a:xfrm>
        </p:grpSpPr>
        <p:sp>
          <p:nvSpPr>
            <p:cNvPr id="96793" name="Rectangle 537">
              <a:extLst>
                <a:ext uri="{FF2B5EF4-FFF2-40B4-BE49-F238E27FC236}">
                  <a16:creationId xmlns:a16="http://schemas.microsoft.com/office/drawing/2014/main" id="{6975B7E9-D4EE-4B0E-BC2A-D44A0B294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" y="3113"/>
              <a:ext cx="771" cy="6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657" name="Rectangle 529">
              <a:extLst>
                <a:ext uri="{FF2B5EF4-FFF2-40B4-BE49-F238E27FC236}">
                  <a16:creationId xmlns:a16="http://schemas.microsoft.com/office/drawing/2014/main" id="{8D40FF34-A4E3-4CE7-86B5-25E627CD3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" y="2016"/>
              <a:ext cx="4286" cy="1786"/>
            </a:xfrm>
            <a:prstGeom prst="rect">
              <a:avLst/>
            </a:prstGeom>
            <a:solidFill>
              <a:schemeClr val="accent1">
                <a:alpha val="1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ffectLst/>
                </a:rPr>
                <a:t>void main(void){</a:t>
              </a:r>
            </a:p>
            <a:p>
              <a:pPr eaLnBrk="1" hangingPunct="1"/>
              <a:r>
                <a:rPr lang="en-US" altLang="zh-CN" sz="2000">
                  <a:effectLst/>
                </a:rPr>
                <a:t>   char s1[]="car",s2[]="bus",s3[]="truck",s4[]="car";</a:t>
              </a:r>
            </a:p>
            <a:p>
              <a:pPr eaLnBrk="1" hangingPunct="1"/>
              <a:r>
                <a:rPr lang="en-US" altLang="zh-CN" sz="2000">
                  <a:effectLst/>
                </a:rPr>
                <a:t>   printf("%s is %s %s.\n", s1,strcmp(s1,s2)&gt;0?"great</a:t>
              </a:r>
            </a:p>
            <a:p>
              <a:pPr eaLnBrk="1" hangingPunct="1"/>
              <a:r>
                <a:rPr lang="en-US" altLang="zh-CN" sz="2000">
                  <a:effectLst/>
                </a:rPr>
                <a:t>           then":strcmp(s1,s2)&lt;0?"less then" : "equal to",s2);</a:t>
              </a:r>
            </a:p>
            <a:p>
              <a:pPr eaLnBrk="1" hangingPunct="1"/>
              <a:r>
                <a:rPr lang="en-US" altLang="zh-CN" sz="2000">
                  <a:effectLst/>
                </a:rPr>
                <a:t>   printf("%s is %s %s.\n", s1, strcmp(s1,s3)&gt;0?"great</a:t>
              </a:r>
            </a:p>
            <a:p>
              <a:pPr eaLnBrk="1" hangingPunct="1"/>
              <a:r>
                <a:rPr lang="en-US" altLang="zh-CN" sz="2000">
                  <a:effectLst/>
                </a:rPr>
                <a:t>           then":strcmp(s1,s3)&lt;0?"less then": "equal to",s3);</a:t>
              </a:r>
            </a:p>
            <a:p>
              <a:pPr eaLnBrk="1" hangingPunct="1"/>
              <a:r>
                <a:rPr lang="en-US" altLang="zh-CN" sz="2000">
                  <a:effectLst/>
                </a:rPr>
                <a:t>   printf("%s is %s %s.\n", s1,strcmp(s1,s4)&gt;0?"great</a:t>
              </a:r>
            </a:p>
            <a:p>
              <a:pPr eaLnBrk="1" hangingPunct="1"/>
              <a:r>
                <a:rPr lang="en-US" altLang="zh-CN" sz="2000">
                  <a:effectLst/>
                </a:rPr>
                <a:t>           then":strcmp(s1,s4)&lt;0?"less then" : "equal to",s4);</a:t>
              </a:r>
            </a:p>
            <a:p>
              <a:pPr eaLnBrk="1" hangingPunct="1"/>
              <a:r>
                <a:rPr lang="en-US" altLang="zh-CN" sz="2000">
                  <a:effectLst/>
                </a:rPr>
                <a:t>}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-0.24445 -0.000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2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6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6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96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8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>
            <a:extLst>
              <a:ext uri="{FF2B5EF4-FFF2-40B4-BE49-F238E27FC236}">
                <a16:creationId xmlns:a16="http://schemas.microsoft.com/office/drawing/2014/main" id="{35910F93-CB5D-49FA-9647-07FF80D14C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70FD0E7-6C12-48E6-A7EB-892D784E89F2}" type="slidenum">
              <a:rPr kumimoji="0" lang="en-US" altLang="zh-CN" sz="1800">
                <a:solidFill>
                  <a:srgbClr val="009900"/>
                </a:solidFill>
              </a:rPr>
              <a:pPr eaLnBrk="1" hangingPunct="1"/>
              <a:t>26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316808E7-EBC0-4ECE-BB2D-00638732DDDA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1989138"/>
            <a:ext cx="4608512" cy="1944687"/>
            <a:chOff x="1403" y="2625"/>
            <a:chExt cx="3039" cy="1361"/>
          </a:xfrm>
        </p:grpSpPr>
        <p:pic>
          <p:nvPicPr>
            <p:cNvPr id="28682" name="Picture 22" descr="显示器图片">
              <a:hlinkClick r:id="rId2"/>
              <a:extLst>
                <a:ext uri="{FF2B5EF4-FFF2-40B4-BE49-F238E27FC236}">
                  <a16:creationId xmlns:a16="http://schemas.microsoft.com/office/drawing/2014/main" id="{C9A8D384-84CA-49BE-B85C-349440F43C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" y="2625"/>
              <a:ext cx="3039" cy="1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303" name="Text Box 23">
              <a:extLst>
                <a:ext uri="{FF2B5EF4-FFF2-40B4-BE49-F238E27FC236}">
                  <a16:creationId xmlns:a16="http://schemas.microsoft.com/office/drawing/2014/main" id="{48397F8C-1FC9-444C-98E4-B68F820EA6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4" y="2702"/>
              <a:ext cx="1970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 like the C programming. </a:t>
              </a:r>
            </a:p>
            <a:p>
              <a:pPr>
                <a:defRPr/>
              </a:pPr>
              <a:r>
                <a:rPr lang="en-US" altLang="zh-CN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_</a:t>
              </a:r>
            </a:p>
          </p:txBody>
        </p:sp>
      </p:grpSp>
      <p:sp>
        <p:nvSpPr>
          <p:cNvPr id="97295" name="Text Box 15">
            <a:extLst>
              <a:ext uri="{FF2B5EF4-FFF2-40B4-BE49-F238E27FC236}">
                <a16:creationId xmlns:a16="http://schemas.microsoft.com/office/drawing/2014/main" id="{E71049DA-7317-439A-BD39-FCA977388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908050"/>
            <a:ext cx="7559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7.14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编写字符串连接函数并且加以应用。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28677" name="Rectangle 16">
            <a:extLst>
              <a:ext uri="{FF2B5EF4-FFF2-40B4-BE49-F238E27FC236}">
                <a16:creationId xmlns:a16="http://schemas.microsoft.com/office/drawing/2014/main" id="{5F0D096A-5308-4CFE-964D-8DC0C18BF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008188"/>
            <a:ext cx="3730625" cy="1939925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effectLst/>
              </a:rPr>
              <a:t>char * strcat(char t[],char s[]){</a:t>
            </a:r>
          </a:p>
          <a:p>
            <a:pPr eaLnBrk="1" hangingPunct="1"/>
            <a:r>
              <a:rPr lang="en-US" altLang="zh-CN" sz="2000">
                <a:effectLst/>
              </a:rPr>
              <a:t>    int j=0,k=0;</a:t>
            </a:r>
          </a:p>
          <a:p>
            <a:pPr eaLnBrk="1" hangingPunct="1"/>
            <a:r>
              <a:rPr lang="en-US" altLang="zh-CN" sz="2000">
                <a:effectLst/>
              </a:rPr>
              <a:t>    while(t[j]!=’\0’) j++;</a:t>
            </a:r>
          </a:p>
          <a:p>
            <a:pPr eaLnBrk="1" hangingPunct="1"/>
            <a:r>
              <a:rPr lang="en-US" altLang="zh-CN" sz="2000">
                <a:effectLst/>
              </a:rPr>
              <a:t>    while((t[j++]=s[k++]));</a:t>
            </a:r>
          </a:p>
          <a:p>
            <a:pPr eaLnBrk="1" hangingPunct="1"/>
            <a:r>
              <a:rPr lang="en-US" altLang="zh-CN" sz="2000">
                <a:effectLst/>
              </a:rPr>
              <a:t>    return t;</a:t>
            </a:r>
          </a:p>
          <a:p>
            <a:pPr eaLnBrk="1" hangingPunct="1"/>
            <a:r>
              <a:rPr lang="en-US" altLang="zh-CN" sz="2000">
                <a:effectLst/>
              </a:rPr>
              <a:t>}</a:t>
            </a:r>
          </a:p>
        </p:txBody>
      </p:sp>
      <p:sp>
        <p:nvSpPr>
          <p:cNvPr id="97297" name="Rectangle 17">
            <a:extLst>
              <a:ext uri="{FF2B5EF4-FFF2-40B4-BE49-F238E27FC236}">
                <a16:creationId xmlns:a16="http://schemas.microsoft.com/office/drawing/2014/main" id="{A85D092D-E98D-4B3D-B205-8C1D6CE22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75" y="1276350"/>
            <a:ext cx="7699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函数功能：将</a:t>
            </a:r>
            <a:r>
              <a:rPr lang="en-US" altLang="zh-CN" sz="1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zh-CN" altLang="en-US" sz="1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字符数组中的字符串连接到</a:t>
            </a:r>
            <a:r>
              <a:rPr lang="en-US" altLang="zh-CN" sz="1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zh-CN" altLang="en-US" sz="1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字符数组中的字符串的尾部。</a:t>
            </a:r>
            <a:endParaRPr lang="zh-CN" altLang="en-US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id="{5DF4439F-39EA-4969-A35B-E04619E44DA9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4438650"/>
            <a:ext cx="5972175" cy="2211388"/>
            <a:chOff x="642" y="2400"/>
            <a:chExt cx="3762" cy="1393"/>
          </a:xfrm>
        </p:grpSpPr>
        <p:sp>
          <p:nvSpPr>
            <p:cNvPr id="97299" name="Rectangle 19">
              <a:extLst>
                <a:ext uri="{FF2B5EF4-FFF2-40B4-BE49-F238E27FC236}">
                  <a16:creationId xmlns:a16="http://schemas.microsoft.com/office/drawing/2014/main" id="{AE47585F-530A-442A-A818-5DA239BDF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" y="3113"/>
              <a:ext cx="771" cy="6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681" name="Rectangle 20">
              <a:extLst>
                <a:ext uri="{FF2B5EF4-FFF2-40B4-BE49-F238E27FC236}">
                  <a16:creationId xmlns:a16="http://schemas.microsoft.com/office/drawing/2014/main" id="{C71CAB62-E767-4C64-A3D2-80ED90600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" y="2400"/>
              <a:ext cx="3762" cy="1018"/>
            </a:xfrm>
            <a:prstGeom prst="rect">
              <a:avLst/>
            </a:prstGeom>
            <a:solidFill>
              <a:schemeClr val="accent1">
                <a:alpha val="1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ffectLst/>
                </a:rPr>
                <a:t>void main(void){</a:t>
              </a:r>
            </a:p>
            <a:p>
              <a:pPr eaLnBrk="1" hangingPunct="1"/>
              <a:r>
                <a:rPr lang="en-US" altLang="zh-CN" sz="2000">
                  <a:effectLst/>
                </a:rPr>
                <a:t>   char s1[80]="I like ",s2[]="the C programming.";</a:t>
              </a:r>
            </a:p>
            <a:p>
              <a:pPr eaLnBrk="1" hangingPunct="1"/>
              <a:r>
                <a:rPr lang="en-US" altLang="zh-CN" sz="2000">
                  <a:effectLst/>
                </a:rPr>
                <a:t>   strcat(s1,s2);</a:t>
              </a:r>
            </a:p>
            <a:p>
              <a:pPr eaLnBrk="1" hangingPunct="1"/>
              <a:r>
                <a:rPr lang="en-US" altLang="zh-CN" sz="2000">
                  <a:effectLst/>
                </a:rPr>
                <a:t>   printf("%s\n",s1);</a:t>
              </a:r>
            </a:p>
            <a:p>
              <a:pPr eaLnBrk="1" hangingPunct="1"/>
              <a:r>
                <a:rPr lang="en-US" altLang="zh-CN" sz="2000">
                  <a:effectLst/>
                </a:rPr>
                <a:t>}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1">
            <a:extLst>
              <a:ext uri="{FF2B5EF4-FFF2-40B4-BE49-F238E27FC236}">
                <a16:creationId xmlns:a16="http://schemas.microsoft.com/office/drawing/2014/main" id="{79B6D3B5-32B8-412E-9639-BA4F8F9437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C631CA6-57D8-4BF7-8C4A-446B925D3746}" type="slidenum">
              <a:rPr kumimoji="0" lang="en-US" altLang="zh-CN" sz="1800">
                <a:solidFill>
                  <a:srgbClr val="009900"/>
                </a:solidFill>
              </a:rPr>
              <a:pPr eaLnBrk="1" hangingPunct="1"/>
              <a:t>27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98683" name="Rectangle 379">
            <a:extLst>
              <a:ext uri="{FF2B5EF4-FFF2-40B4-BE49-F238E27FC236}">
                <a16:creationId xmlns:a16="http://schemas.microsoft.com/office/drawing/2014/main" id="{DC3E8675-AE9D-430D-A118-FD106A026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74950"/>
            <a:ext cx="457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98686" name="Rectangle 382">
            <a:extLst>
              <a:ext uri="{FF2B5EF4-FFF2-40B4-BE49-F238E27FC236}">
                <a16:creationId xmlns:a16="http://schemas.microsoft.com/office/drawing/2014/main" id="{C41FBF57-D3B2-4DB5-839A-8C275BAB4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74950"/>
            <a:ext cx="457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98819" name="Text Box 515">
            <a:extLst>
              <a:ext uri="{FF2B5EF4-FFF2-40B4-BE49-F238E27FC236}">
                <a16:creationId xmlns:a16="http://schemas.microsoft.com/office/drawing/2014/main" id="{05D0B317-DFB0-4BC1-B0F3-5E27EA3FF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76250"/>
            <a:ext cx="7559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7.15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编写子串判定函数并且加以应用。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98820" name="Rectangle 516">
            <a:extLst>
              <a:ext uri="{FF2B5EF4-FFF2-40B4-BE49-F238E27FC236}">
                <a16:creationId xmlns:a16="http://schemas.microsoft.com/office/drawing/2014/main" id="{3916459F-E22B-4929-B3AD-9E132DC14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" y="842963"/>
            <a:ext cx="7699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函数功能：如果字符串</a:t>
            </a:r>
            <a:r>
              <a:rPr lang="en-US" altLang="zh-CN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zh-CN" altLang="en-US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是字符串</a:t>
            </a:r>
            <a:r>
              <a:rPr lang="en-US" altLang="zh-CN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zh-CN" altLang="en-US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的子串，则返回</a:t>
            </a:r>
            <a:r>
              <a:rPr lang="en-US" altLang="zh-CN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zh-CN" altLang="en-US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在</a:t>
            </a:r>
            <a:r>
              <a:rPr lang="en-US" altLang="zh-CN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zh-CN" altLang="en-US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中第一次出现时的位置</a:t>
            </a:r>
            <a:r>
              <a:rPr lang="en-US" altLang="zh-CN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即下标</a:t>
            </a:r>
            <a:r>
              <a:rPr lang="en-US" altLang="zh-CN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r>
              <a:rPr lang="zh-CN" altLang="en-US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；否则，返回</a:t>
            </a:r>
            <a:r>
              <a:rPr lang="en-US" altLang="zh-CN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-1</a:t>
            </a:r>
            <a:r>
              <a:rPr lang="zh-CN" altLang="en-US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09A9B4F-4EE9-4F83-A2C9-5A594A776F9F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1916113"/>
          <a:ext cx="8137525" cy="731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5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5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5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5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25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25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25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25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25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250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425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a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47" marR="91447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‘\0’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上箭头 14">
            <a:extLst>
              <a:ext uri="{FF2B5EF4-FFF2-40B4-BE49-F238E27FC236}">
                <a16:creationId xmlns:a16="http://schemas.microsoft.com/office/drawing/2014/main" id="{9E7ECFA6-CA8D-4A46-A9AC-477A71BD10E7}"/>
              </a:ext>
            </a:extLst>
          </p:cNvPr>
          <p:cNvSpPr/>
          <p:nvPr/>
        </p:nvSpPr>
        <p:spPr bwMode="auto">
          <a:xfrm>
            <a:off x="827088" y="2636838"/>
            <a:ext cx="431800" cy="504825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6" name="上箭头 15">
            <a:extLst>
              <a:ext uri="{FF2B5EF4-FFF2-40B4-BE49-F238E27FC236}">
                <a16:creationId xmlns:a16="http://schemas.microsoft.com/office/drawing/2014/main" id="{14C2109B-B0CE-48B8-9810-200BC5D413FD}"/>
              </a:ext>
            </a:extLst>
          </p:cNvPr>
          <p:cNvSpPr/>
          <p:nvPr/>
        </p:nvSpPr>
        <p:spPr bwMode="auto">
          <a:xfrm>
            <a:off x="827088" y="4292600"/>
            <a:ext cx="431800" cy="504825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zh-CN" dirty="0"/>
              <a:t>j</a:t>
            </a:r>
            <a:endParaRPr lang="zh-CN" altLang="en-US" dirty="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850CE2E3-256A-4018-B771-03C29B1FD319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3489325"/>
          <a:ext cx="2170113" cy="73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‘\0’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770" name="Rectangle 517">
            <a:extLst>
              <a:ext uri="{FF2B5EF4-FFF2-40B4-BE49-F238E27FC236}">
                <a16:creationId xmlns:a16="http://schemas.microsoft.com/office/drawing/2014/main" id="{D622B229-9109-418D-BB27-B376F5A20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484313"/>
            <a:ext cx="315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effectLst/>
              </a:rPr>
              <a:t>s</a:t>
            </a:r>
          </a:p>
        </p:txBody>
      </p:sp>
      <p:sp>
        <p:nvSpPr>
          <p:cNvPr id="29771" name="Rectangle 517">
            <a:extLst>
              <a:ext uri="{FF2B5EF4-FFF2-40B4-BE49-F238E27FC236}">
                <a16:creationId xmlns:a16="http://schemas.microsoft.com/office/drawing/2014/main" id="{99D616F6-846B-484E-901B-B3885C92E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" y="3028950"/>
            <a:ext cx="290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effectLst/>
              </a:rPr>
              <a:t>t</a:t>
            </a:r>
          </a:p>
        </p:txBody>
      </p:sp>
      <p:grpSp>
        <p:nvGrpSpPr>
          <p:cNvPr id="2" name="组合 21">
            <a:extLst>
              <a:ext uri="{FF2B5EF4-FFF2-40B4-BE49-F238E27FC236}">
                <a16:creationId xmlns:a16="http://schemas.microsoft.com/office/drawing/2014/main" id="{23C7A7D0-705E-47FE-9FF6-52F8C54DB755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2636838"/>
            <a:ext cx="504825" cy="801687"/>
            <a:chOff x="2411760" y="2636912"/>
            <a:chExt cx="504056" cy="801380"/>
          </a:xfrm>
        </p:grpSpPr>
        <p:sp>
          <p:nvSpPr>
            <p:cNvPr id="18" name="上箭头 17">
              <a:extLst>
                <a:ext uri="{FF2B5EF4-FFF2-40B4-BE49-F238E27FC236}">
                  <a16:creationId xmlns:a16="http://schemas.microsoft.com/office/drawing/2014/main" id="{042D9717-D1A2-416A-BAB5-C9F4E7FA127B}"/>
                </a:ext>
              </a:extLst>
            </p:cNvPr>
            <p:cNvSpPr/>
            <p:nvPr/>
          </p:nvSpPr>
          <p:spPr bwMode="auto">
            <a:xfrm>
              <a:off x="2411760" y="2636912"/>
              <a:ext cx="432727" cy="504632"/>
            </a:xfrm>
            <a:prstGeom prst="upArrow">
              <a:avLst/>
            </a:prstGeom>
            <a:noFill/>
            <a:ln w="9525" cap="flat" cmpd="sng" algn="ctr">
              <a:solidFill>
                <a:schemeClr val="tx1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735FB0-61CE-42D2-99F5-9F108F02D1B8}"/>
                </a:ext>
              </a:extLst>
            </p:cNvPr>
            <p:cNvSpPr txBox="1"/>
            <p:nvPr/>
          </p:nvSpPr>
          <p:spPr>
            <a:xfrm>
              <a:off x="2411760" y="3068547"/>
              <a:ext cx="504056" cy="36974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 dirty="0" err="1"/>
                <a:t>i+j</a:t>
              </a:r>
              <a:endParaRPr lang="zh-CN" altLang="en-US" sz="18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08092E-6 L 0.05521 -2.08092E-6 " pathEditMode="relative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09 7.51445E-7 L 0.11511 7.51445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08092E-6 L 0.05521 2.08092E-6 " pathEditMode="relative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09 -2.31214E-7 L 0.11511 -2.31214E-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46821E-7 L 0.06302 3.46821E-7 " pathEditMode="relative" ptsTypes="AA">
                                      <p:cBhvr>
                                        <p:cTn id="2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23 7.51445E-7 L 0.17327 7.51445E-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25 -2.31214E-7 L -2.5E-6 -2.31214E-7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>
            <a:extLst>
              <a:ext uri="{FF2B5EF4-FFF2-40B4-BE49-F238E27FC236}">
                <a16:creationId xmlns:a16="http://schemas.microsoft.com/office/drawing/2014/main" id="{74CD4FC7-62CD-47FF-8513-A62B4350FE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B254518-CE4C-4EC1-BB9B-DBA98B84F582}" type="slidenum">
              <a:rPr kumimoji="0" lang="en-US" altLang="zh-CN" sz="1800">
                <a:solidFill>
                  <a:srgbClr val="009900"/>
                </a:solidFill>
              </a:rPr>
              <a:pPr eaLnBrk="1" hangingPunct="1"/>
              <a:t>28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98683" name="Rectangle 379">
            <a:extLst>
              <a:ext uri="{FF2B5EF4-FFF2-40B4-BE49-F238E27FC236}">
                <a16:creationId xmlns:a16="http://schemas.microsoft.com/office/drawing/2014/main" id="{CC4E2BAB-B5C7-4FEE-B71B-9E8E5FE45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74950"/>
            <a:ext cx="457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98686" name="Rectangle 382">
            <a:extLst>
              <a:ext uri="{FF2B5EF4-FFF2-40B4-BE49-F238E27FC236}">
                <a16:creationId xmlns:a16="http://schemas.microsoft.com/office/drawing/2014/main" id="{1C180F0C-54EA-4356-9BC4-6DCB8C83A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74950"/>
            <a:ext cx="457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98819" name="Text Box 515">
            <a:extLst>
              <a:ext uri="{FF2B5EF4-FFF2-40B4-BE49-F238E27FC236}">
                <a16:creationId xmlns:a16="http://schemas.microsoft.com/office/drawing/2014/main" id="{4BAEC2BB-1D5A-49E6-B033-9B3212779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76250"/>
            <a:ext cx="7559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7.15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编写子串判定函数并且加以应用。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98820" name="Rectangle 516">
            <a:extLst>
              <a:ext uri="{FF2B5EF4-FFF2-40B4-BE49-F238E27FC236}">
                <a16:creationId xmlns:a16="http://schemas.microsoft.com/office/drawing/2014/main" id="{232E298B-6D17-49BC-9EC8-45B67D749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" y="842963"/>
            <a:ext cx="7699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函数功能：如果字符串</a:t>
            </a:r>
            <a:r>
              <a:rPr lang="en-US" altLang="zh-CN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zh-CN" altLang="en-US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是字符串</a:t>
            </a:r>
            <a:r>
              <a:rPr lang="en-US" altLang="zh-CN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zh-CN" altLang="en-US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的子串，则返回</a:t>
            </a:r>
            <a:r>
              <a:rPr lang="en-US" altLang="zh-CN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zh-CN" altLang="en-US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在</a:t>
            </a:r>
            <a:r>
              <a:rPr lang="en-US" altLang="zh-CN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zh-CN" altLang="en-US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中第一次出现时的位置</a:t>
            </a:r>
            <a:r>
              <a:rPr lang="en-US" altLang="zh-CN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即下标</a:t>
            </a:r>
            <a:r>
              <a:rPr lang="en-US" altLang="zh-CN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r>
              <a:rPr lang="zh-CN" altLang="en-US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；否则，返回</a:t>
            </a:r>
            <a:r>
              <a:rPr lang="en-US" altLang="zh-CN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-1</a:t>
            </a:r>
            <a:r>
              <a:rPr lang="zh-CN" altLang="en-US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  <p:sp>
        <p:nvSpPr>
          <p:cNvPr id="98821" name="Rectangle 517">
            <a:extLst>
              <a:ext uri="{FF2B5EF4-FFF2-40B4-BE49-F238E27FC236}">
                <a16:creationId xmlns:a16="http://schemas.microsoft.com/office/drawing/2014/main" id="{CC1EAFCC-444A-45B5-8288-5231161C4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0213" y="3373438"/>
            <a:ext cx="4508500" cy="2863850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effectLst/>
              </a:rPr>
              <a:t>int strstr(char s[], char t[]){</a:t>
            </a:r>
          </a:p>
          <a:p>
            <a:pPr eaLnBrk="1" hangingPunct="1"/>
            <a:r>
              <a:rPr lang="en-US" altLang="zh-CN" sz="2000">
                <a:effectLst/>
              </a:rPr>
              <a:t>int i=0,j;</a:t>
            </a:r>
          </a:p>
          <a:p>
            <a:pPr eaLnBrk="1" hangingPunct="1"/>
            <a:r>
              <a:rPr lang="en-US" altLang="zh-CN" sz="2000">
                <a:effectLst/>
              </a:rPr>
              <a:t>for(i=0;s[i]!='\0';i++)	{</a:t>
            </a:r>
          </a:p>
          <a:p>
            <a:pPr eaLnBrk="1" hangingPunct="1"/>
            <a:r>
              <a:rPr lang="en-US" altLang="zh-CN" sz="2000">
                <a:effectLst/>
              </a:rPr>
              <a:t>	for(j=0;t[j]!='\0';j++)</a:t>
            </a:r>
          </a:p>
          <a:p>
            <a:pPr eaLnBrk="1" hangingPunct="1"/>
            <a:r>
              <a:rPr lang="en-US" altLang="zh-CN" sz="2000">
                <a:effectLst/>
              </a:rPr>
              <a:t>		if (s[i+j]!=t[j]) break;</a:t>
            </a:r>
          </a:p>
          <a:p>
            <a:pPr eaLnBrk="1" hangingPunct="1"/>
            <a:r>
              <a:rPr lang="en-US" altLang="zh-CN" sz="2000">
                <a:effectLst/>
              </a:rPr>
              <a:t>	if (t[j]=='\0') return i;</a:t>
            </a:r>
          </a:p>
          <a:p>
            <a:pPr eaLnBrk="1" hangingPunct="1"/>
            <a:r>
              <a:rPr lang="en-US" altLang="zh-CN" sz="2000">
                <a:effectLst/>
              </a:rPr>
              <a:t>	}</a:t>
            </a:r>
          </a:p>
          <a:p>
            <a:pPr eaLnBrk="1" hangingPunct="1"/>
            <a:r>
              <a:rPr lang="en-US" altLang="zh-CN" sz="2000">
                <a:effectLst/>
              </a:rPr>
              <a:t>return -1;</a:t>
            </a:r>
          </a:p>
          <a:p>
            <a:pPr eaLnBrk="1" hangingPunct="1"/>
            <a:r>
              <a:rPr lang="en-US" altLang="zh-CN" sz="2000">
                <a:effectLst/>
              </a:rPr>
              <a:t>}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CA9E2B7-E090-479E-B6B1-482DD6B197D0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1916113"/>
          <a:ext cx="8137525" cy="731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5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5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5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5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25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25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25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25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25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250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425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a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47" marR="91447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‘\0’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上箭头 14">
            <a:extLst>
              <a:ext uri="{FF2B5EF4-FFF2-40B4-BE49-F238E27FC236}">
                <a16:creationId xmlns:a16="http://schemas.microsoft.com/office/drawing/2014/main" id="{2F06FB5E-877C-49D8-B3D2-DC1EB3FCF31E}"/>
              </a:ext>
            </a:extLst>
          </p:cNvPr>
          <p:cNvSpPr/>
          <p:nvPr/>
        </p:nvSpPr>
        <p:spPr bwMode="auto">
          <a:xfrm>
            <a:off x="4643438" y="2636838"/>
            <a:ext cx="433387" cy="504825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6" name="上箭头 15">
            <a:extLst>
              <a:ext uri="{FF2B5EF4-FFF2-40B4-BE49-F238E27FC236}">
                <a16:creationId xmlns:a16="http://schemas.microsoft.com/office/drawing/2014/main" id="{1FDAB070-95B0-4C04-892B-4801EAAF37AB}"/>
              </a:ext>
            </a:extLst>
          </p:cNvPr>
          <p:cNvSpPr/>
          <p:nvPr/>
        </p:nvSpPr>
        <p:spPr bwMode="auto">
          <a:xfrm>
            <a:off x="827088" y="4076700"/>
            <a:ext cx="431800" cy="504825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zh-CN" dirty="0"/>
              <a:t>j</a:t>
            </a:r>
            <a:endParaRPr lang="zh-CN" altLang="en-US" dirty="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98D601D2-6A9E-40C4-AF9F-444E69072D5E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3273425"/>
          <a:ext cx="2170113" cy="73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‘\0’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2" marR="91452" marT="45740" marB="457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517">
            <a:extLst>
              <a:ext uri="{FF2B5EF4-FFF2-40B4-BE49-F238E27FC236}">
                <a16:creationId xmlns:a16="http://schemas.microsoft.com/office/drawing/2014/main" id="{759871A0-D86C-43FD-8D3D-582D8E0C8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713" y="4643438"/>
            <a:ext cx="1466850" cy="708025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effectLst/>
              </a:rPr>
              <a:t>匹配成功，</a:t>
            </a:r>
            <a:endParaRPr lang="en-US" altLang="zh-CN" sz="2000" b="1">
              <a:effectLst/>
            </a:endParaRPr>
          </a:p>
          <a:p>
            <a:pPr eaLnBrk="1" hangingPunct="1"/>
            <a:r>
              <a:rPr lang="zh-CN" altLang="en-US" sz="2000" b="1">
                <a:effectLst/>
              </a:rPr>
              <a:t>返回</a:t>
            </a:r>
            <a:r>
              <a:rPr lang="en-US" altLang="zh-CN" sz="2000" b="1">
                <a:effectLst/>
              </a:rPr>
              <a:t>i</a:t>
            </a:r>
            <a:r>
              <a:rPr lang="zh-CN" altLang="en-US" sz="2000" b="1">
                <a:effectLst/>
              </a:rPr>
              <a:t>的值</a:t>
            </a:r>
            <a:endParaRPr lang="en-US" altLang="zh-CN" sz="2000" b="1">
              <a:effectLst/>
            </a:endParaRPr>
          </a:p>
        </p:txBody>
      </p:sp>
      <p:sp>
        <p:nvSpPr>
          <p:cNvPr id="30796" name="Rectangle 517">
            <a:extLst>
              <a:ext uri="{FF2B5EF4-FFF2-40B4-BE49-F238E27FC236}">
                <a16:creationId xmlns:a16="http://schemas.microsoft.com/office/drawing/2014/main" id="{63F73C15-60BE-4D58-B5F1-9139455FF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484313"/>
            <a:ext cx="315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effectLst/>
              </a:rPr>
              <a:t>s</a:t>
            </a:r>
          </a:p>
        </p:txBody>
      </p:sp>
      <p:sp>
        <p:nvSpPr>
          <p:cNvPr id="30797" name="Rectangle 517">
            <a:extLst>
              <a:ext uri="{FF2B5EF4-FFF2-40B4-BE49-F238E27FC236}">
                <a16:creationId xmlns:a16="http://schemas.microsoft.com/office/drawing/2014/main" id="{99C2FBF0-856A-422E-9486-A94F64101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" y="2884488"/>
            <a:ext cx="290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effectLst/>
              </a:rPr>
              <a:t>t</a:t>
            </a:r>
          </a:p>
        </p:txBody>
      </p:sp>
      <p:grpSp>
        <p:nvGrpSpPr>
          <p:cNvPr id="2" name="组合 22">
            <a:extLst>
              <a:ext uri="{FF2B5EF4-FFF2-40B4-BE49-F238E27FC236}">
                <a16:creationId xmlns:a16="http://schemas.microsoft.com/office/drawing/2014/main" id="{7BD91866-4F1B-4B79-B3BB-8F19E9D40732}"/>
              </a:ext>
            </a:extLst>
          </p:cNvPr>
          <p:cNvGrpSpPr>
            <a:grpSpLocks/>
          </p:cNvGrpSpPr>
          <p:nvPr/>
        </p:nvGrpSpPr>
        <p:grpSpPr bwMode="auto">
          <a:xfrm>
            <a:off x="5148263" y="2579688"/>
            <a:ext cx="503237" cy="801687"/>
            <a:chOff x="2411760" y="2636912"/>
            <a:chExt cx="504056" cy="801380"/>
          </a:xfrm>
        </p:grpSpPr>
        <p:sp>
          <p:nvSpPr>
            <p:cNvPr id="24" name="上箭头 23">
              <a:extLst>
                <a:ext uri="{FF2B5EF4-FFF2-40B4-BE49-F238E27FC236}">
                  <a16:creationId xmlns:a16="http://schemas.microsoft.com/office/drawing/2014/main" id="{195EB9F5-7794-4937-957F-30B51AE3ED41}"/>
                </a:ext>
              </a:extLst>
            </p:cNvPr>
            <p:cNvSpPr/>
            <p:nvPr/>
          </p:nvSpPr>
          <p:spPr bwMode="auto">
            <a:xfrm>
              <a:off x="2411760" y="2636912"/>
              <a:ext cx="432503" cy="504632"/>
            </a:xfrm>
            <a:prstGeom prst="upArrow">
              <a:avLst/>
            </a:prstGeom>
            <a:noFill/>
            <a:ln w="9525" cap="flat" cmpd="sng" algn="ctr">
              <a:solidFill>
                <a:schemeClr val="tx1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58206A-9DC4-4589-9599-D318FD14920B}"/>
                </a:ext>
              </a:extLst>
            </p:cNvPr>
            <p:cNvSpPr txBox="1"/>
            <p:nvPr/>
          </p:nvSpPr>
          <p:spPr>
            <a:xfrm>
              <a:off x="2411760" y="3068547"/>
              <a:ext cx="504056" cy="36974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 dirty="0" err="1"/>
                <a:t>i+j</a:t>
              </a:r>
              <a:endParaRPr lang="zh-CN" altLang="en-US" sz="18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08092E-6 L 0.05521 -2.08092E-6 " pathEditMode="relative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09 -2.31214E-7 L 0.11511 -2.31214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1.56069E-6 L 0.0592 1.56069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93 -2.31214E-7 L 0.16997 -2.31214E-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08 2.48555E-6 L 0.11111 2.48555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98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821" grpId="0" animBg="1"/>
      <p:bldP spid="16" grpId="0" animBg="1"/>
      <p:bldP spid="16" grpId="1" animBg="1"/>
      <p:bldP spid="16" grpId="2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1">
            <a:extLst>
              <a:ext uri="{FF2B5EF4-FFF2-40B4-BE49-F238E27FC236}">
                <a16:creationId xmlns:a16="http://schemas.microsoft.com/office/drawing/2014/main" id="{4DE4B37F-E269-4A41-8FFA-6A7404C5DA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09B1CA8-10DC-4B12-A074-1E256B97735B}" type="slidenum">
              <a:rPr kumimoji="0" lang="en-US" altLang="zh-CN" sz="1800">
                <a:solidFill>
                  <a:srgbClr val="009900"/>
                </a:solidFill>
              </a:rPr>
              <a:pPr eaLnBrk="1" hangingPunct="1"/>
              <a:t>29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98819" name="Text Box 515">
            <a:extLst>
              <a:ext uri="{FF2B5EF4-FFF2-40B4-BE49-F238E27FC236}">
                <a16:creationId xmlns:a16="http://schemas.microsoft.com/office/drawing/2014/main" id="{A0AFE15D-CAD4-48ED-8C32-52738607E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692150"/>
            <a:ext cx="7559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7.15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编写子串判定函数并且加以应用。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98820" name="Rectangle 516">
            <a:extLst>
              <a:ext uri="{FF2B5EF4-FFF2-40B4-BE49-F238E27FC236}">
                <a16:creationId xmlns:a16="http://schemas.microsoft.com/office/drawing/2014/main" id="{C1D46073-4348-487D-B50F-BF0085FB5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75" y="1058863"/>
            <a:ext cx="7699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函数功能：如果字符串</a:t>
            </a:r>
            <a:r>
              <a:rPr lang="en-US" altLang="zh-CN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zh-CN" altLang="en-US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是字符串</a:t>
            </a:r>
            <a:r>
              <a:rPr lang="en-US" altLang="zh-CN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zh-CN" altLang="en-US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的子串，则返回</a:t>
            </a:r>
            <a:r>
              <a:rPr lang="en-US" altLang="zh-CN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zh-CN" altLang="en-US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在</a:t>
            </a:r>
            <a:r>
              <a:rPr lang="en-US" altLang="zh-CN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zh-CN" altLang="en-US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中第一次出现时的位置</a:t>
            </a:r>
            <a:r>
              <a:rPr lang="en-US" altLang="zh-CN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即下标</a:t>
            </a:r>
            <a:r>
              <a:rPr lang="en-US" altLang="zh-CN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r>
              <a:rPr lang="zh-CN" altLang="en-US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；否则，返回</a:t>
            </a:r>
            <a:r>
              <a:rPr lang="en-US" altLang="zh-CN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-1</a:t>
            </a:r>
            <a:r>
              <a:rPr lang="zh-CN" altLang="en-US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  <p:sp>
        <p:nvSpPr>
          <p:cNvPr id="31749" name="Rectangle 518">
            <a:extLst>
              <a:ext uri="{FF2B5EF4-FFF2-40B4-BE49-F238E27FC236}">
                <a16:creationId xmlns:a16="http://schemas.microsoft.com/office/drawing/2014/main" id="{58B684D8-4932-4AAD-8503-7D62AA32E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773238"/>
            <a:ext cx="7883525" cy="3444875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effectLst/>
              </a:rPr>
              <a:t>void main(void){</a:t>
            </a:r>
          </a:p>
          <a:p>
            <a:pPr eaLnBrk="1" hangingPunct="1"/>
            <a:r>
              <a:rPr lang="en-US" altLang="zh-CN" sz="2000">
                <a:effectLst/>
              </a:rPr>
              <a:t>   char s1[80]=”C is the most widely used programming language.” ;</a:t>
            </a:r>
          </a:p>
          <a:p>
            <a:pPr eaLnBrk="1" hangingPunct="1"/>
            <a:r>
              <a:rPr lang="en-US" altLang="zh-CN" sz="2000">
                <a:effectLst/>
              </a:rPr>
              <a:t>   char s2[]="use";</a:t>
            </a:r>
          </a:p>
          <a:p>
            <a:pPr eaLnBrk="1" hangingPunct="1"/>
            <a:r>
              <a:rPr lang="en-US" altLang="zh-CN" sz="2000">
                <a:effectLst/>
              </a:rPr>
              <a:t>   int i,j=0;</a:t>
            </a:r>
          </a:p>
          <a:p>
            <a:pPr eaLnBrk="1" hangingPunct="1"/>
            <a:r>
              <a:rPr lang="en-US" altLang="zh-CN" sz="2000">
                <a:effectLst/>
              </a:rPr>
              <a:t>   i = strstr(s1,s2);</a:t>
            </a:r>
          </a:p>
          <a:p>
            <a:pPr eaLnBrk="1" hangingPunct="1"/>
            <a:r>
              <a:rPr lang="en-US" altLang="zh-CN" sz="2000">
                <a:effectLst/>
              </a:rPr>
              <a:t>   printf("the sub_string's beginning position is %d\n",i);</a:t>
            </a:r>
          </a:p>
          <a:p>
            <a:pPr eaLnBrk="1" hangingPunct="1"/>
            <a:r>
              <a:rPr lang="en-US" altLang="zh-CN" sz="2000">
                <a:effectLst/>
              </a:rPr>
              <a:t>   while(j&lt;i) putchar(s1[j++]);</a:t>
            </a:r>
          </a:p>
          <a:p>
            <a:pPr eaLnBrk="1" hangingPunct="1"/>
            <a:r>
              <a:rPr lang="en-US" altLang="zh-CN" sz="2000">
                <a:effectLst/>
              </a:rPr>
              <a:t>   putchar(’\n’);</a:t>
            </a:r>
          </a:p>
          <a:p>
            <a:pPr eaLnBrk="1" hangingPunct="1"/>
            <a:r>
              <a:rPr lang="en-US" altLang="zh-CN" sz="2000">
                <a:effectLst/>
              </a:rPr>
              <a:t>   while(putchar(s1[i++]));</a:t>
            </a:r>
          </a:p>
          <a:p>
            <a:pPr eaLnBrk="1" hangingPunct="1"/>
            <a:r>
              <a:rPr lang="en-US" altLang="zh-CN" sz="2000">
                <a:effectLst/>
              </a:rPr>
              <a:t>   putchar(’\n’);</a:t>
            </a:r>
          </a:p>
          <a:p>
            <a:pPr eaLnBrk="1" hangingPunct="1"/>
            <a:r>
              <a:rPr lang="en-US" altLang="zh-CN" sz="2000">
                <a:effectLst/>
              </a:rPr>
              <a:t>}</a:t>
            </a:r>
          </a:p>
        </p:txBody>
      </p:sp>
      <p:grpSp>
        <p:nvGrpSpPr>
          <p:cNvPr id="2" name="Group 519">
            <a:extLst>
              <a:ext uri="{FF2B5EF4-FFF2-40B4-BE49-F238E27FC236}">
                <a16:creationId xmlns:a16="http://schemas.microsoft.com/office/drawing/2014/main" id="{692FC174-844D-4803-9EAF-7A55595FFB40}"/>
              </a:ext>
            </a:extLst>
          </p:cNvPr>
          <p:cNvGrpSpPr>
            <a:grpSpLocks/>
          </p:cNvGrpSpPr>
          <p:nvPr/>
        </p:nvGrpSpPr>
        <p:grpSpPr bwMode="auto">
          <a:xfrm>
            <a:off x="3779838" y="4365625"/>
            <a:ext cx="5184775" cy="1944688"/>
            <a:chOff x="1403" y="2625"/>
            <a:chExt cx="3039" cy="1361"/>
          </a:xfrm>
        </p:grpSpPr>
        <p:pic>
          <p:nvPicPr>
            <p:cNvPr id="31751" name="Picture 520" descr="显示器图片">
              <a:hlinkClick r:id="rId2"/>
              <a:extLst>
                <a:ext uri="{FF2B5EF4-FFF2-40B4-BE49-F238E27FC236}">
                  <a16:creationId xmlns:a16="http://schemas.microsoft.com/office/drawing/2014/main" id="{AB8EE3BD-9DB1-4E77-B1F4-1AD8F0577A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" y="2625"/>
              <a:ext cx="3039" cy="1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825" name="Text Box 521">
              <a:extLst>
                <a:ext uri="{FF2B5EF4-FFF2-40B4-BE49-F238E27FC236}">
                  <a16:creationId xmlns:a16="http://schemas.microsoft.com/office/drawing/2014/main" id="{9FB57EF5-5EC9-440C-94A4-F2FA44B5C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4" y="2702"/>
              <a:ext cx="1970" cy="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the sub_string's beginning position is 21</a:t>
              </a:r>
            </a:p>
            <a:p>
              <a:pPr>
                <a:defRPr/>
              </a:pPr>
              <a:r>
                <a:rPr lang="en-US" altLang="zh-CN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 is the most widely</a:t>
              </a:r>
            </a:p>
            <a:p>
              <a:pPr>
                <a:defRPr/>
              </a:pPr>
              <a:r>
                <a:rPr lang="en-US" altLang="zh-CN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used programming language. </a:t>
              </a:r>
            </a:p>
            <a:p>
              <a:pPr>
                <a:defRPr/>
              </a:pPr>
              <a:r>
                <a:rPr lang="en-US" altLang="zh-CN" sz="14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_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1">
            <a:extLst>
              <a:ext uri="{FF2B5EF4-FFF2-40B4-BE49-F238E27FC236}">
                <a16:creationId xmlns:a16="http://schemas.microsoft.com/office/drawing/2014/main" id="{0CE3D174-D778-4C4E-8943-75A7801B7D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B9ADBA5-2895-423C-9C8C-048224C996CB}" type="slidenum">
              <a:rPr kumimoji="0" lang="en-US" altLang="zh-CN" sz="1800">
                <a:solidFill>
                  <a:srgbClr val="009900"/>
                </a:solidFill>
              </a:rPr>
              <a:pPr eaLnBrk="1" hangingPunct="1"/>
              <a:t>3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5123" name="Text Box 4">
            <a:extLst>
              <a:ext uri="{FF2B5EF4-FFF2-40B4-BE49-F238E27FC236}">
                <a16:creationId xmlns:a16="http://schemas.microsoft.com/office/drawing/2014/main" id="{10DC25D2-F117-4F6A-B2BE-30125FDC6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9975" y="133985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800000"/>
                </a:solidFill>
                <a:effectLst/>
              </a:rPr>
              <a:t>重点讲解</a:t>
            </a:r>
          </a:p>
        </p:txBody>
      </p:sp>
      <p:sp>
        <p:nvSpPr>
          <p:cNvPr id="5124" name="Text Box 5">
            <a:extLst>
              <a:ext uri="{FF2B5EF4-FFF2-40B4-BE49-F238E27FC236}">
                <a16:creationId xmlns:a16="http://schemas.microsoft.com/office/drawing/2014/main" id="{F9A57D75-4387-470F-A61E-0B0273961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1989138"/>
            <a:ext cx="5522913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zh-CN" b="1">
                <a:effectLst/>
                <a:latin typeface="Times New Roman" panose="02020603050405020304" pitchFamily="18" charset="0"/>
                <a:hlinkClick r:id="rId2" action="ppaction://hlinksldjump"/>
              </a:rPr>
              <a:t>7.1</a:t>
            </a:r>
            <a:r>
              <a:rPr lang="zh-CN" altLang="en-US" b="1">
                <a:effectLst/>
                <a:latin typeface="Times New Roman" panose="02020603050405020304" pitchFamily="18" charset="0"/>
                <a:hlinkClick r:id="rId2" action="ppaction://hlinksldjump"/>
              </a:rPr>
              <a:t>　数组概述 </a:t>
            </a:r>
            <a:endParaRPr lang="zh-CN" altLang="en-US" b="1"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zh-CN" b="1">
                <a:effectLst/>
                <a:latin typeface="Times New Roman" panose="02020603050405020304" pitchFamily="18" charset="0"/>
                <a:hlinkClick r:id="rId3" action="ppaction://hlinksldjump"/>
              </a:rPr>
              <a:t>7.2</a:t>
            </a:r>
            <a:r>
              <a:rPr lang="zh-CN" altLang="en-US" b="1">
                <a:effectLst/>
                <a:latin typeface="Times New Roman" panose="02020603050405020304" pitchFamily="18" charset="0"/>
                <a:hlinkClick r:id="rId3" action="ppaction://hlinksldjump"/>
              </a:rPr>
              <a:t>　</a:t>
            </a:r>
            <a:r>
              <a:rPr lang="zh-CN" altLang="en-US" b="1">
                <a:effectLst/>
                <a:hlinkClick r:id="rId3" action="ppaction://hlinksldjump"/>
              </a:rPr>
              <a:t>一维数组</a:t>
            </a:r>
            <a:r>
              <a:rPr lang="zh-CN" altLang="en-US" b="1">
                <a:effectLst/>
                <a:latin typeface="Times New Roman" panose="02020603050405020304" pitchFamily="18" charset="0"/>
                <a:hlinkClick r:id="rId3" action="ppaction://hlinksldjump"/>
              </a:rPr>
              <a:t> </a:t>
            </a:r>
            <a:endParaRPr lang="zh-CN" altLang="en-US" b="1"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zh-CN" b="1">
                <a:effectLst/>
                <a:latin typeface="Times New Roman" panose="02020603050405020304" pitchFamily="18" charset="0"/>
                <a:hlinkClick r:id="rId4" action="ppaction://hlinksldjump"/>
              </a:rPr>
              <a:t>7.3</a:t>
            </a:r>
            <a:r>
              <a:rPr lang="zh-CN" altLang="en-US" b="1">
                <a:effectLst/>
                <a:latin typeface="Times New Roman" panose="02020603050405020304" pitchFamily="18" charset="0"/>
                <a:hlinkClick r:id="rId4" action="ppaction://hlinksldjump"/>
              </a:rPr>
              <a:t>　字符数组</a:t>
            </a:r>
            <a:endParaRPr lang="zh-CN" altLang="en-US" b="1"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zh-CN" b="1">
                <a:effectLst/>
                <a:latin typeface="Times New Roman" panose="02020603050405020304" pitchFamily="18" charset="0"/>
                <a:hlinkClick r:id="rId5" action="ppaction://hlinksldjump"/>
              </a:rPr>
              <a:t>7.4</a:t>
            </a:r>
            <a:r>
              <a:rPr lang="zh-CN" altLang="en-US" b="1">
                <a:effectLst/>
                <a:latin typeface="Times New Roman" panose="02020603050405020304" pitchFamily="18" charset="0"/>
                <a:hlinkClick r:id="rId5" action="ppaction://hlinksldjump"/>
              </a:rPr>
              <a:t>　字符串处理函数</a:t>
            </a:r>
            <a:endParaRPr lang="zh-CN" altLang="en-US" b="1"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zh-CN" b="1">
                <a:effectLst/>
                <a:latin typeface="Times New Roman" panose="02020603050405020304" pitchFamily="18" charset="0"/>
                <a:hlinkClick r:id="rId6" action="ppaction://hlinksldjump"/>
              </a:rPr>
              <a:t>7.5</a:t>
            </a:r>
            <a:r>
              <a:rPr lang="zh-CN" altLang="en-US" b="1">
                <a:effectLst/>
                <a:latin typeface="Times New Roman" panose="02020603050405020304" pitchFamily="18" charset="0"/>
                <a:hlinkClick r:id="rId6" action="ppaction://hlinksldjump"/>
              </a:rPr>
              <a:t>　多维数组</a:t>
            </a:r>
            <a:endParaRPr lang="zh-CN" altLang="en-US" b="1">
              <a:effectLst/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zh-CN" b="1">
                <a:effectLst/>
                <a:latin typeface="Times New Roman" panose="02020603050405020304" pitchFamily="18" charset="0"/>
                <a:hlinkClick r:id="rId7" action="ppaction://hlinksldjump"/>
              </a:rPr>
              <a:t>7.6</a:t>
            </a:r>
            <a:r>
              <a:rPr lang="zh-CN" altLang="en-US" b="1">
                <a:effectLst/>
                <a:latin typeface="Times New Roman" panose="02020603050405020304" pitchFamily="18" charset="0"/>
                <a:hlinkClick r:id="rId7" action="ppaction://hlinksldjump"/>
              </a:rPr>
              <a:t>　</a:t>
            </a:r>
            <a:r>
              <a:rPr lang="zh-CN" altLang="en-US" b="1">
                <a:solidFill>
                  <a:srgbClr val="0000FF"/>
                </a:solidFill>
                <a:effectLst/>
                <a:hlinkClick r:id="rId7" action="ppaction://hlinksldjump"/>
              </a:rPr>
              <a:t>数组应用程序设计举例</a:t>
            </a:r>
            <a:endParaRPr lang="zh-CN" altLang="en-US" b="1">
              <a:effectLst/>
              <a:latin typeface="Times New Roman" panose="02020603050405020304" pitchFamily="18" charset="0"/>
            </a:endParaRPr>
          </a:p>
        </p:txBody>
      </p:sp>
      <p:sp>
        <p:nvSpPr>
          <p:cNvPr id="5125" name="Text Box 6">
            <a:extLst>
              <a:ext uri="{FF2B5EF4-FFF2-40B4-BE49-F238E27FC236}">
                <a16:creationId xmlns:a16="http://schemas.microsoft.com/office/drawing/2014/main" id="{90815A39-4B7B-4A3E-B731-A6E55AF4379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000" u="sng">
                <a:effectLst/>
                <a:hlinkClick r:id="rId8" action="ppaction://hlinksldjump"/>
              </a:rPr>
              <a:t>小结</a:t>
            </a:r>
            <a:endParaRPr lang="zh-CN" altLang="en-US" sz="1000" u="sng">
              <a:effectLst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>
            <a:extLst>
              <a:ext uri="{FF2B5EF4-FFF2-40B4-BE49-F238E27FC236}">
                <a16:creationId xmlns:a16="http://schemas.microsoft.com/office/drawing/2014/main" id="{CDCCC5F4-3E40-4B5E-986A-28624AE1C5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95CCE27-7D05-4A7D-A42E-6AD144E539C3}" type="slidenum">
              <a:rPr kumimoji="0" lang="en-US" altLang="zh-CN" sz="1800">
                <a:solidFill>
                  <a:srgbClr val="009900"/>
                </a:solidFill>
              </a:rPr>
              <a:pPr eaLnBrk="1" hangingPunct="1"/>
              <a:t>30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00177" name="Rectangle 849">
            <a:extLst>
              <a:ext uri="{FF2B5EF4-FFF2-40B4-BE49-F238E27FC236}">
                <a16:creationId xmlns:a16="http://schemas.microsoft.com/office/drawing/2014/main" id="{947BED77-FA91-4ED9-A403-06C05CF4D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588" y="5157788"/>
            <a:ext cx="1079500" cy="719137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0174" name="Text Box 846">
            <a:extLst>
              <a:ext uri="{FF2B5EF4-FFF2-40B4-BE49-F238E27FC236}">
                <a16:creationId xmlns:a16="http://schemas.microsoft.com/office/drawing/2014/main" id="{D8DF3FCB-EC1A-4189-BE17-A6AEAE4A1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885825"/>
            <a:ext cx="7704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7.16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编写删除字符串首尾空白字符的函数。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100175" name="Rectangle 847">
            <a:extLst>
              <a:ext uri="{FF2B5EF4-FFF2-40B4-BE49-F238E27FC236}">
                <a16:creationId xmlns:a16="http://schemas.microsoft.com/office/drawing/2014/main" id="{CEDC2F7C-C949-42B7-B7E5-FD4732FA3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5" y="1341438"/>
            <a:ext cx="5981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1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1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空格符、制表符、回车符、以及换行符被称为</a:t>
            </a:r>
            <a:r>
              <a:rPr lang="zh-CN" altLang="en-US" sz="18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空白字符</a:t>
            </a:r>
            <a:r>
              <a:rPr lang="en-US" altLang="zh-CN" sz="1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 </a:t>
            </a:r>
          </a:p>
        </p:txBody>
      </p:sp>
      <p:sp>
        <p:nvSpPr>
          <p:cNvPr id="100176" name="Rectangle 848">
            <a:extLst>
              <a:ext uri="{FF2B5EF4-FFF2-40B4-BE49-F238E27FC236}">
                <a16:creationId xmlns:a16="http://schemas.microsoft.com/office/drawing/2014/main" id="{8CEC6118-F808-4439-927B-E61983733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875" y="1831975"/>
            <a:ext cx="7373938" cy="4054475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2000">
                <a:effectLst/>
              </a:rPr>
              <a:t>int trim(char s[]){</a:t>
            </a:r>
          </a:p>
          <a:p>
            <a:pPr>
              <a:defRPr/>
            </a:pPr>
            <a:r>
              <a:rPr lang="en-US" altLang="zh-CN" sz="2000">
                <a:effectLst/>
              </a:rPr>
              <a:t>   int i,num,j=0,k=0,l=strlen(s);</a:t>
            </a:r>
          </a:p>
          <a:p>
            <a:pPr>
              <a:defRPr/>
            </a:pP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en-US" altLang="zh-CN" sz="2000">
                <a:solidFill>
                  <a:schemeClr val="tx2"/>
                </a:solidFill>
                <a:effectLst/>
              </a:rPr>
              <a:t>/* </a:t>
            </a:r>
            <a:r>
              <a:rPr lang="zh-CN" altLang="en-US" sz="2000">
                <a:solidFill>
                  <a:schemeClr val="tx2"/>
                </a:solidFill>
                <a:effectLst/>
              </a:rPr>
              <a:t>计算首部空白字符的个数 *</a:t>
            </a:r>
            <a:r>
              <a:rPr lang="en-US" altLang="zh-CN" sz="2000">
                <a:solidFill>
                  <a:schemeClr val="tx2"/>
                </a:solidFill>
                <a:effectLst/>
              </a:rPr>
              <a:t>/</a:t>
            </a:r>
          </a:p>
          <a:p>
            <a:pPr>
              <a:defRPr/>
            </a:pPr>
            <a:r>
              <a:rPr lang="pt-BR" altLang="zh-CN" sz="2000">
                <a:effectLst/>
              </a:rPr>
              <a:t>   while(s[j]==’  ’||s[j]==’\t’||s[j]==’\n’||s[j]==’\r’) </a:t>
            </a:r>
            <a:r>
              <a:rPr lang="en-US" altLang="zh-CN" sz="2000">
                <a:effectLst/>
              </a:rPr>
              <a:t>j++; </a:t>
            </a:r>
          </a:p>
          <a:p>
            <a:pPr>
              <a:defRPr/>
            </a:pPr>
            <a:r>
              <a:rPr lang="en-US" altLang="zh-CN" sz="2000">
                <a:effectLst/>
              </a:rPr>
              <a:t>   i=l-1;</a:t>
            </a:r>
          </a:p>
          <a:p>
            <a:pPr>
              <a:defRPr/>
            </a:pPr>
            <a:r>
              <a:rPr lang="en-US" altLang="zh-CN" sz="2000">
                <a:effectLst/>
              </a:rPr>
              <a:t>   </a:t>
            </a:r>
            <a:r>
              <a:rPr lang="en-US" altLang="zh-CN" sz="2000">
                <a:solidFill>
                  <a:schemeClr val="tx2"/>
                </a:solidFill>
                <a:effectLst/>
              </a:rPr>
              <a:t>/* </a:t>
            </a:r>
            <a:r>
              <a:rPr lang="zh-CN" altLang="en-US" sz="2000">
                <a:solidFill>
                  <a:schemeClr val="tx2"/>
                </a:solidFill>
                <a:effectLst/>
              </a:rPr>
              <a:t>计算尾部空白字符的个数 *</a:t>
            </a:r>
            <a:r>
              <a:rPr lang="en-US" altLang="zh-CN" sz="2000">
                <a:solidFill>
                  <a:schemeClr val="tx2"/>
                </a:solidFill>
                <a:effectLst/>
              </a:rPr>
              <a:t>/</a:t>
            </a:r>
          </a:p>
          <a:p>
            <a:pPr>
              <a:defRPr/>
            </a:pPr>
            <a:r>
              <a:rPr lang="en-US" altLang="zh-CN" sz="2000">
                <a:effectLst/>
              </a:rPr>
              <a:t>   while(s[i-k]==’ ’||s[i-k]==’\t’||s[i-k]==’\n’||s[i-k]==’\r’) k++;</a:t>
            </a:r>
          </a:p>
          <a:p>
            <a:pPr>
              <a:defRPr/>
            </a:pPr>
            <a:r>
              <a:rPr lang="pt-BR" altLang="zh-CN" sz="2000">
                <a:effectLst/>
              </a:rPr>
              <a:t>   num=l-j-k;</a:t>
            </a:r>
          </a:p>
          <a:p>
            <a:pPr>
              <a:defRPr/>
            </a:pPr>
            <a:r>
              <a:rPr lang="pt-BR" altLang="zh-CN" sz="2000">
                <a:effectLst/>
              </a:rPr>
              <a:t>   for(i=0;i&lt;num;i++) s[i]=s[j+i];</a:t>
            </a:r>
          </a:p>
          <a:p>
            <a:pPr>
              <a:defRPr/>
            </a:pPr>
            <a:r>
              <a:rPr lang="pt-BR" altLang="zh-CN" sz="2000">
                <a:effectLst/>
              </a:rPr>
              <a:t>   s[num]=’\0’;</a:t>
            </a:r>
          </a:p>
          <a:p>
            <a:pPr>
              <a:defRPr/>
            </a:pPr>
            <a:r>
              <a:rPr lang="en-US" altLang="zh-CN" sz="2000">
                <a:effectLst/>
              </a:rPr>
              <a:t>   </a:t>
            </a:r>
            <a:r>
              <a:rPr lang="en-US" altLang="zh-CN" sz="2000">
                <a:solidFill>
                  <a:schemeClr val="tx2"/>
                </a:solidFill>
                <a:effectLst/>
              </a:rPr>
              <a:t>/* </a:t>
            </a:r>
            <a:r>
              <a:rPr lang="zh-CN" altLang="en-US" sz="2000">
                <a:solidFill>
                  <a:schemeClr val="tx2"/>
                </a:solidFill>
                <a:effectLst/>
              </a:rPr>
              <a:t>返回删除字符串首尾空白字符后的串长 *</a:t>
            </a:r>
            <a:r>
              <a:rPr lang="en-US" altLang="zh-CN" sz="2000">
                <a:solidFill>
                  <a:schemeClr val="tx2"/>
                </a:solidFill>
                <a:effectLst/>
              </a:rPr>
              <a:t>/</a:t>
            </a:r>
          </a:p>
          <a:p>
            <a:pPr>
              <a:defRPr/>
            </a:pPr>
            <a:r>
              <a:rPr lang="en-US" altLang="zh-CN" sz="2000">
                <a:effectLst/>
              </a:rPr>
              <a:t>   return strlen(s);</a:t>
            </a:r>
          </a:p>
          <a:p>
            <a:pPr>
              <a:defRPr/>
            </a:pPr>
            <a:r>
              <a:rPr lang="en-US" altLang="zh-CN" sz="2000">
                <a:effectLst/>
              </a:rPr>
              <a:t>}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1">
            <a:extLst>
              <a:ext uri="{FF2B5EF4-FFF2-40B4-BE49-F238E27FC236}">
                <a16:creationId xmlns:a16="http://schemas.microsoft.com/office/drawing/2014/main" id="{443EE11B-58A0-4447-A9DF-17441EB4DA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3E79019-DD65-4C23-88CF-ADF7E7F93987}" type="slidenum">
              <a:rPr kumimoji="0" lang="en-US" altLang="zh-CN" sz="1800">
                <a:solidFill>
                  <a:srgbClr val="009900"/>
                </a:solidFill>
              </a:rPr>
              <a:pPr eaLnBrk="1" hangingPunct="1"/>
              <a:t>31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00374" name="Text Box 22">
            <a:extLst>
              <a:ext uri="{FF2B5EF4-FFF2-40B4-BE49-F238E27FC236}">
                <a16:creationId xmlns:a16="http://schemas.microsoft.com/office/drawing/2014/main" id="{CDEC8D4E-DCC6-4391-A262-27D55EA01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692150"/>
            <a:ext cx="7488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7.17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编写从字符串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中删除所有与给定字符相同的字符。 </a:t>
            </a:r>
          </a:p>
        </p:txBody>
      </p:sp>
      <p:sp>
        <p:nvSpPr>
          <p:cNvPr id="100375" name="Rectangle 23">
            <a:extLst>
              <a:ext uri="{FF2B5EF4-FFF2-40B4-BE49-F238E27FC236}">
                <a16:creationId xmlns:a16="http://schemas.microsoft.com/office/drawing/2014/main" id="{99ED3F99-4CC3-42D1-A964-E3E178F18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75" y="1074738"/>
            <a:ext cx="7699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1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1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函数功能：从字符串</a:t>
            </a:r>
            <a:r>
              <a:rPr lang="en-US" altLang="zh-CN" sz="1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zh-CN" altLang="en-US" sz="1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中去掉与字符变量</a:t>
            </a:r>
            <a:r>
              <a:rPr lang="en-US" altLang="zh-CN" sz="1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sz="1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值相同的字符。</a:t>
            </a:r>
          </a:p>
        </p:txBody>
      </p:sp>
      <p:sp>
        <p:nvSpPr>
          <p:cNvPr id="33797" name="Rectangle 24">
            <a:extLst>
              <a:ext uri="{FF2B5EF4-FFF2-40B4-BE49-F238E27FC236}">
                <a16:creationId xmlns:a16="http://schemas.microsoft.com/office/drawing/2014/main" id="{59988C92-9224-44ED-846D-98EB4132E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1468438"/>
            <a:ext cx="3729038" cy="2225675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effectLst/>
              </a:rPr>
              <a:t>void delete_c(char s[],char c){</a:t>
            </a:r>
          </a:p>
          <a:p>
            <a:pPr eaLnBrk="1" hangingPunct="1"/>
            <a:r>
              <a:rPr lang="en-US" altLang="zh-CN" sz="2000">
                <a:effectLst/>
              </a:rPr>
              <a:t>   int j=0,k=0;</a:t>
            </a:r>
          </a:p>
          <a:p>
            <a:pPr eaLnBrk="1" hangingPunct="1"/>
            <a:r>
              <a:rPr lang="en-US" altLang="zh-CN" sz="2000">
                <a:effectLst/>
              </a:rPr>
              <a:t>   while(s[j]) {</a:t>
            </a:r>
          </a:p>
          <a:p>
            <a:pPr eaLnBrk="1" hangingPunct="1"/>
            <a:r>
              <a:rPr lang="en-US" altLang="zh-CN" sz="2000">
                <a:effectLst/>
              </a:rPr>
              <a:t>	if(s[j]!=c) s[k++]=s[j];</a:t>
            </a:r>
          </a:p>
          <a:p>
            <a:pPr eaLnBrk="1" hangingPunct="1"/>
            <a:r>
              <a:rPr lang="en-US" altLang="zh-CN" sz="2000">
                <a:effectLst/>
              </a:rPr>
              <a:t>           j++;}</a:t>
            </a:r>
          </a:p>
          <a:p>
            <a:pPr eaLnBrk="1" hangingPunct="1"/>
            <a:r>
              <a:rPr lang="en-US" altLang="zh-CN" sz="2000">
                <a:effectLst/>
              </a:rPr>
              <a:t>   s[k]=’\0’;</a:t>
            </a:r>
          </a:p>
          <a:p>
            <a:pPr eaLnBrk="1" hangingPunct="1"/>
            <a:r>
              <a:rPr lang="en-US" altLang="zh-CN" sz="2000">
                <a:effectLst/>
              </a:rPr>
              <a:t>}</a:t>
            </a:r>
          </a:p>
        </p:txBody>
      </p:sp>
      <p:sp>
        <p:nvSpPr>
          <p:cNvPr id="100377" name="Text Box 25">
            <a:extLst>
              <a:ext uri="{FF2B5EF4-FFF2-40B4-BE49-F238E27FC236}">
                <a16:creationId xmlns:a16="http://schemas.microsoft.com/office/drawing/2014/main" id="{EA2108BA-CD72-4360-9F63-28398C64B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716338"/>
            <a:ext cx="7488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7.18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编写将字符串反转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亦称为逆置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的函数。 </a:t>
            </a:r>
          </a:p>
        </p:txBody>
      </p:sp>
      <p:sp>
        <p:nvSpPr>
          <p:cNvPr id="100379" name="Rectangle 27">
            <a:extLst>
              <a:ext uri="{FF2B5EF4-FFF2-40B4-BE49-F238E27FC236}">
                <a16:creationId xmlns:a16="http://schemas.microsoft.com/office/drawing/2014/main" id="{9DFACB35-9680-42A4-B43D-E3AA85BD8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189413"/>
            <a:ext cx="4259263" cy="1616075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effectLst/>
              </a:rPr>
              <a:t>void reverse(char s[]){</a:t>
            </a:r>
          </a:p>
          <a:p>
            <a:pPr eaLnBrk="1" hangingPunct="1"/>
            <a:r>
              <a:rPr lang="en-US" altLang="zh-CN" sz="2000">
                <a:effectLst/>
              </a:rPr>
              <a:t>   int c,j,k;</a:t>
            </a:r>
          </a:p>
          <a:p>
            <a:pPr eaLnBrk="1" hangingPunct="1"/>
            <a:r>
              <a:rPr lang="en-US" altLang="zh-CN" sz="2000">
                <a:effectLst/>
              </a:rPr>
              <a:t>   for(j=0,k=strlen(s)-1;j&lt;k;j++,k--)</a:t>
            </a:r>
          </a:p>
          <a:p>
            <a:pPr eaLnBrk="1" hangingPunct="1"/>
            <a:r>
              <a:rPr lang="en-US" altLang="zh-CN" sz="2000">
                <a:effectLst/>
              </a:rPr>
              <a:t>      c=s[j],s[j]=s[k],s[k]=c;</a:t>
            </a:r>
          </a:p>
          <a:p>
            <a:pPr eaLnBrk="1" hangingPunct="1"/>
            <a:r>
              <a:rPr lang="en-US" altLang="zh-CN" sz="2000">
                <a:effectLst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77" grpId="0"/>
      <p:bldP spid="10037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>
            <a:extLst>
              <a:ext uri="{FF2B5EF4-FFF2-40B4-BE49-F238E27FC236}">
                <a16:creationId xmlns:a16="http://schemas.microsoft.com/office/drawing/2014/main" id="{A4A571C2-2555-4A89-B540-A651581C0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9F2B1B-A852-407B-8B80-C308DF42A994}" type="slidenum">
              <a:rPr kumimoji="0" lang="en-US" altLang="zh-CN" sz="1800">
                <a:solidFill>
                  <a:srgbClr val="009900"/>
                </a:solidFill>
              </a:rPr>
              <a:pPr eaLnBrk="1" hangingPunct="1"/>
              <a:t>32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43090" name="AutoShape 8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3D6D447-1090-45ED-AC69-3BE9465C4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675" y="64770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4820" name="Text Box 120">
            <a:extLst>
              <a:ext uri="{FF2B5EF4-FFF2-40B4-BE49-F238E27FC236}">
                <a16:creationId xmlns:a16="http://schemas.microsoft.com/office/drawing/2014/main" id="{06C8D6C5-E49B-4B83-9AA9-7B82D7FBA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92150"/>
            <a:ext cx="503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CC0099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7.4.2</a:t>
            </a:r>
            <a:r>
              <a:rPr lang="en-US" altLang="en-US" b="1">
                <a:solidFill>
                  <a:srgbClr val="CC0099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solidFill>
                  <a:srgbClr val="CC0099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　数字串与数之间转换的函数</a:t>
            </a:r>
          </a:p>
        </p:txBody>
      </p:sp>
      <p:sp>
        <p:nvSpPr>
          <p:cNvPr id="43159" name="Text Box 151">
            <a:extLst>
              <a:ext uri="{FF2B5EF4-FFF2-40B4-BE49-F238E27FC236}">
                <a16:creationId xmlns:a16="http://schemas.microsoft.com/office/drawing/2014/main" id="{CA6E5C9F-CC05-484B-BA81-C7DDD6354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160463"/>
            <a:ext cx="7488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7.19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编写将十进制数字串转换成为对应整数的函数。</a:t>
            </a:r>
          </a:p>
        </p:txBody>
      </p:sp>
      <p:sp>
        <p:nvSpPr>
          <p:cNvPr id="43160" name="Rectangle 152">
            <a:extLst>
              <a:ext uri="{FF2B5EF4-FFF2-40B4-BE49-F238E27FC236}">
                <a16:creationId xmlns:a16="http://schemas.microsoft.com/office/drawing/2014/main" id="{C6D9CE28-D06C-4217-BAA3-8EB144A28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350" y="2101850"/>
            <a:ext cx="6570663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54321</a:t>
            </a:r>
            <a:r>
              <a:rPr lang="pt-BR" altLang="zh-CN" sz="1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=5×10</a:t>
            </a:r>
            <a:r>
              <a:rPr lang="pt-BR" altLang="zh-CN" sz="2000" b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zh-CN" altLang="pt-BR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＋</a:t>
            </a: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4×10</a:t>
            </a:r>
            <a:r>
              <a:rPr lang="pt-BR" altLang="zh-CN" sz="2000" b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pt-BR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＋</a:t>
            </a: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3×10</a:t>
            </a:r>
            <a:r>
              <a:rPr lang="pt-BR" altLang="zh-CN" sz="2000" b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pt-BR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＋</a:t>
            </a: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2×10</a:t>
            </a:r>
            <a:r>
              <a:rPr lang="pt-BR" altLang="zh-CN" sz="2000" b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pt-BR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＋</a:t>
            </a: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1×10</a:t>
            </a:r>
            <a:r>
              <a:rPr lang="pt-BR" altLang="zh-CN" sz="2000" b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  <a:p>
            <a:pPr>
              <a:defRPr/>
            </a:pPr>
            <a:r>
              <a:rPr lang="zh-CN" altLang="pt-BR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</a:t>
            </a: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((((</a:t>
            </a:r>
            <a:r>
              <a:rPr lang="pt-BR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+5</a:t>
            </a: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r>
              <a:rPr lang="zh-CN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×</a:t>
            </a: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10+4</a:t>
            </a: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r>
              <a:rPr lang="zh-CN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×</a:t>
            </a: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10+3</a:t>
            </a: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r>
              <a:rPr lang="zh-CN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×</a:t>
            </a: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10+2×10</a:t>
            </a: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+1</a:t>
            </a:r>
          </a:p>
          <a:p>
            <a:pPr>
              <a:defRPr/>
            </a:pP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=</a:t>
            </a: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(((</a:t>
            </a: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54</a:t>
            </a: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r>
              <a:rPr lang="zh-CN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×</a:t>
            </a: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10+3</a:t>
            </a: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r>
              <a:rPr lang="zh-CN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×</a:t>
            </a: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10+2</a:t>
            </a:r>
            <a:r>
              <a:rPr lang="pt-BR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×</a:t>
            </a: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+1</a:t>
            </a:r>
          </a:p>
          <a:p>
            <a:pPr>
              <a:defRPr/>
            </a:pP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((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543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r>
              <a:rPr lang="zh-CN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×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10+2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×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+1</a:t>
            </a:r>
          </a:p>
          <a:p>
            <a:pPr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=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5432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×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+1</a:t>
            </a:r>
          </a:p>
          <a:p>
            <a:pPr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=54321</a:t>
            </a:r>
          </a:p>
        </p:txBody>
      </p:sp>
      <p:sp>
        <p:nvSpPr>
          <p:cNvPr id="43161" name="Rectangle 153">
            <a:extLst>
              <a:ext uri="{FF2B5EF4-FFF2-40B4-BE49-F238E27FC236}">
                <a16:creationId xmlns:a16="http://schemas.microsoft.com/office/drawing/2014/main" id="{0F7E3370-9E39-487A-BDA6-DCDC111FA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850" y="4335463"/>
            <a:ext cx="5905500" cy="1920875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pt-BR" altLang="zh-CN" sz="2000">
                <a:effectLst/>
              </a:rPr>
              <a:t>#define BASE 10</a:t>
            </a:r>
          </a:p>
          <a:p>
            <a:pPr>
              <a:defRPr/>
            </a:pPr>
            <a:r>
              <a:rPr lang="pt-BR" altLang="zh-CN" sz="2000">
                <a:effectLst/>
              </a:rPr>
              <a:t>int atoi(char s[]){</a:t>
            </a:r>
          </a:p>
          <a:p>
            <a:pPr>
              <a:defRPr/>
            </a:pPr>
            <a:r>
              <a:rPr lang="pt-BR" altLang="zh-CN" sz="2000">
                <a:effectLst/>
              </a:rPr>
              <a:t>   int j=0,num=</a:t>
            </a:r>
            <a:r>
              <a:rPr lang="pt-BR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pt-BR" altLang="zh-CN" sz="2000">
                <a:effectLst/>
              </a:rPr>
              <a:t>;</a:t>
            </a:r>
          </a:p>
          <a:p>
            <a:pPr>
              <a:defRPr/>
            </a:pPr>
            <a:r>
              <a:rPr lang="pt-BR" altLang="zh-CN" sz="2000">
                <a:effectLst/>
              </a:rPr>
              <a:t>   for(;s[j]!=’\0’;j++) num=num*BASE +</a:t>
            </a:r>
            <a:r>
              <a:rPr lang="pt-BR" altLang="zh-CN" sz="2000">
                <a:solidFill>
                  <a:srgbClr val="FF00FF"/>
                </a:solidFill>
                <a:effectLst/>
              </a:rPr>
              <a:t>s[j]-’0’</a:t>
            </a:r>
            <a:r>
              <a:rPr lang="pt-BR" altLang="zh-CN" sz="2000">
                <a:effectLst/>
              </a:rPr>
              <a:t>;</a:t>
            </a:r>
          </a:p>
          <a:p>
            <a:pPr>
              <a:defRPr/>
            </a:pPr>
            <a:r>
              <a:rPr lang="pt-BR" altLang="zh-CN" sz="2000">
                <a:effectLst/>
              </a:rPr>
              <a:t>   return num;</a:t>
            </a:r>
          </a:p>
          <a:p>
            <a:pPr>
              <a:defRPr/>
            </a:pPr>
            <a:r>
              <a:rPr lang="pt-BR" altLang="zh-CN" sz="2000">
                <a:effectLst/>
              </a:rPr>
              <a:t>}</a:t>
            </a:r>
          </a:p>
        </p:txBody>
      </p:sp>
      <p:sp>
        <p:nvSpPr>
          <p:cNvPr id="43162" name="Rectangle 154">
            <a:extLst>
              <a:ext uri="{FF2B5EF4-FFF2-40B4-BE49-F238E27FC236}">
                <a16:creationId xmlns:a16="http://schemas.microsoft.com/office/drawing/2014/main" id="{7834D11D-6F99-458D-AB0D-C183D8925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75" y="1508125"/>
            <a:ext cx="7699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1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1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函数功能：将</a:t>
            </a:r>
            <a:r>
              <a:rPr lang="en-US" altLang="zh-CN" sz="1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zh-CN" altLang="en-US" sz="1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字符数组中存放的一个十进制数字串转换成为对应的整数，并返回该整数。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4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60" grpId="0"/>
      <p:bldP spid="4316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1">
            <a:extLst>
              <a:ext uri="{FF2B5EF4-FFF2-40B4-BE49-F238E27FC236}">
                <a16:creationId xmlns:a16="http://schemas.microsoft.com/office/drawing/2014/main" id="{8752EC65-AD1A-4E60-A965-55939633E0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0746015-2573-4EA5-B6D6-4177F61000F2}" type="slidenum">
              <a:rPr kumimoji="0" lang="en-US" altLang="zh-CN" sz="1800">
                <a:solidFill>
                  <a:srgbClr val="009900"/>
                </a:solidFill>
              </a:rPr>
              <a:pPr eaLnBrk="1" hangingPunct="1"/>
              <a:t>33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973A2030-BEA4-4BD0-B7EA-E34241E65D24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4076700"/>
            <a:ext cx="4105275" cy="1938338"/>
            <a:chOff x="560" y="2614"/>
            <a:chExt cx="2586" cy="1221"/>
          </a:xfrm>
        </p:grpSpPr>
        <p:sp>
          <p:nvSpPr>
            <p:cNvPr id="146444" name="Rectangle 12">
              <a:extLst>
                <a:ext uri="{FF2B5EF4-FFF2-40B4-BE49-F238E27FC236}">
                  <a16:creationId xmlns:a16="http://schemas.microsoft.com/office/drawing/2014/main" id="{0FDAE9B2-1F8C-4764-BFDD-D54DB83BD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" y="3200"/>
              <a:ext cx="1089" cy="635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6445" name="Text Box 13">
              <a:extLst>
                <a:ext uri="{FF2B5EF4-FFF2-40B4-BE49-F238E27FC236}">
                  <a16:creationId xmlns:a16="http://schemas.microsoft.com/office/drawing/2014/main" id="{1CD3EECF-50FC-43F8-9425-89C2E989F6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" y="2614"/>
              <a:ext cx="2586" cy="1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①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计算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的模</a:t>
              </a: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BASE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之余数，转换成对应</a:t>
              </a:r>
              <a:r>
                <a:rPr lang="zh-CN" altLang="en-US" sz="1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ASCII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码，顺序存入字符数组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；</a:t>
              </a:r>
            </a:p>
            <a:p>
              <a:pPr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②对</a:t>
              </a:r>
              <a:r>
                <a:rPr lang="zh-CN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n/BASE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之商，重复上述步骤①计算，直到商等于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为止。</a:t>
              </a:r>
            </a:p>
            <a:p>
              <a:pPr>
                <a:defRPr/>
              </a:pP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③逆置字符串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。</a:t>
              </a:r>
            </a:p>
          </p:txBody>
        </p:sp>
      </p:grpSp>
      <p:sp>
        <p:nvSpPr>
          <p:cNvPr id="146436" name="Text Box 4">
            <a:extLst>
              <a:ext uri="{FF2B5EF4-FFF2-40B4-BE49-F238E27FC236}">
                <a16:creationId xmlns:a16="http://schemas.microsoft.com/office/drawing/2014/main" id="{932BEDF4-0BA0-484F-B0D8-C0D5C438F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908050"/>
            <a:ext cx="7488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7.20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编写将整数转换成为基数为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BASE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的数字串函数。</a:t>
            </a:r>
          </a:p>
        </p:txBody>
      </p:sp>
      <p:sp>
        <p:nvSpPr>
          <p:cNvPr id="146437" name="Rectangle 5">
            <a:extLst>
              <a:ext uri="{FF2B5EF4-FFF2-40B4-BE49-F238E27FC236}">
                <a16:creationId xmlns:a16="http://schemas.microsoft.com/office/drawing/2014/main" id="{D98C48AC-2112-4815-85C0-02294B9C3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75" y="1347788"/>
            <a:ext cx="7699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1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1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函数功能：将变量</a:t>
            </a:r>
            <a:r>
              <a:rPr lang="en-US" altLang="zh-CN" sz="1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en-US" sz="1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中存放的基数为</a:t>
            </a:r>
            <a:r>
              <a:rPr lang="en-US" altLang="zh-CN" sz="1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BASE</a:t>
            </a:r>
            <a:r>
              <a:rPr lang="zh-CN" altLang="en-US" sz="1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的整数转换成为</a:t>
            </a:r>
            <a:r>
              <a:rPr lang="en-US" altLang="zh-CN" sz="1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zh-CN" altLang="en-US" sz="1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字符数组中对应的数字串。 </a:t>
            </a:r>
          </a:p>
        </p:txBody>
      </p:sp>
      <p:sp>
        <p:nvSpPr>
          <p:cNvPr id="146438" name="Text Box 6">
            <a:extLst>
              <a:ext uri="{FF2B5EF4-FFF2-40B4-BE49-F238E27FC236}">
                <a16:creationId xmlns:a16="http://schemas.microsoft.com/office/drawing/2014/main" id="{C9C92A7E-3822-4594-9D33-C04627489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9538" y="2060575"/>
            <a:ext cx="403225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算法思想：</a:t>
            </a:r>
          </a:p>
          <a:p>
            <a:pPr>
              <a:buFont typeface="Wingdings" pitchFamily="2" charset="2"/>
              <a:buNone/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n      n / 8   n % 8     s[]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1348   168    </a:t>
            </a:r>
            <a:r>
              <a:rPr lang="en-US" altLang="zh-CN" sz="1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4          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’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’</a:t>
            </a:r>
            <a:endParaRPr lang="en-US" altLang="zh-CN" sz="2000" b="1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168     21        0          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’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’</a:t>
            </a:r>
            <a:endParaRPr lang="en-US" altLang="zh-CN" sz="2000" b="1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21       2        5          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’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’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2       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2          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’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’</a:t>
            </a:r>
            <a:endParaRPr lang="en-US" altLang="zh-CN" sz="2000" b="1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6446" name="Rectangle 14">
            <a:extLst>
              <a:ext uri="{FF2B5EF4-FFF2-40B4-BE49-F238E27FC236}">
                <a16:creationId xmlns:a16="http://schemas.microsoft.com/office/drawing/2014/main" id="{8255E4B3-7909-49B5-8ABD-BD9DC0057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413" y="2365375"/>
            <a:ext cx="3165475" cy="3749675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effectLst/>
              </a:rPr>
              <a:t>#define BASE 10</a:t>
            </a:r>
          </a:p>
          <a:p>
            <a:pPr eaLnBrk="1" hangingPunct="1"/>
            <a:r>
              <a:rPr lang="en-US" altLang="zh-CN" sz="2000">
                <a:effectLst/>
              </a:rPr>
              <a:t>void itoa(int n,char s[]){</a:t>
            </a:r>
          </a:p>
          <a:p>
            <a:pPr eaLnBrk="1" hangingPunct="1"/>
            <a:r>
              <a:rPr lang="en-US" altLang="zh-CN" sz="2000">
                <a:effectLst/>
              </a:rPr>
              <a:t>   int sign,j=0;</a:t>
            </a:r>
          </a:p>
          <a:p>
            <a:pPr eaLnBrk="1" hangingPunct="1"/>
            <a:r>
              <a:rPr lang="en-US" altLang="zh-CN" sz="2000">
                <a:effectLst/>
              </a:rPr>
              <a:t>   if((sign=n)&lt;0) </a:t>
            </a:r>
            <a:r>
              <a:rPr lang="pt-BR" altLang="zh-CN" sz="2000">
                <a:effectLst/>
              </a:rPr>
              <a:t>n=-n;</a:t>
            </a:r>
          </a:p>
          <a:p>
            <a:pPr eaLnBrk="1" hangingPunct="1"/>
            <a:r>
              <a:rPr lang="pt-BR" altLang="zh-CN" sz="2000">
                <a:effectLst/>
              </a:rPr>
              <a:t>   while(n&gt;0){</a:t>
            </a:r>
          </a:p>
          <a:p>
            <a:pPr eaLnBrk="1" hangingPunct="1"/>
            <a:r>
              <a:rPr lang="pt-BR" altLang="zh-CN" sz="2000">
                <a:effectLst/>
              </a:rPr>
              <a:t>       s[j++]=n%BASE+’0’;</a:t>
            </a:r>
          </a:p>
          <a:p>
            <a:pPr eaLnBrk="1" hangingPunct="1"/>
            <a:r>
              <a:rPr lang="pt-BR" altLang="zh-CN" sz="2000">
                <a:effectLst/>
              </a:rPr>
              <a:t>       </a:t>
            </a:r>
            <a:r>
              <a:rPr lang="en-US" altLang="zh-CN" sz="2000">
                <a:effectLst/>
              </a:rPr>
              <a:t>n/=BASE;</a:t>
            </a:r>
          </a:p>
          <a:p>
            <a:pPr eaLnBrk="1" hangingPunct="1"/>
            <a:r>
              <a:rPr lang="en-US" altLang="zh-CN" sz="2000">
                <a:effectLst/>
              </a:rPr>
              <a:t>   }</a:t>
            </a:r>
          </a:p>
          <a:p>
            <a:pPr eaLnBrk="1" hangingPunct="1"/>
            <a:r>
              <a:rPr lang="en-US" altLang="zh-CN" sz="2000">
                <a:effectLst/>
              </a:rPr>
              <a:t>   if(sign&lt;0) s[j++]=’-’;</a:t>
            </a:r>
          </a:p>
          <a:p>
            <a:pPr eaLnBrk="1" hangingPunct="1"/>
            <a:r>
              <a:rPr lang="en-US" altLang="zh-CN" sz="2000">
                <a:effectLst/>
              </a:rPr>
              <a:t>   s[j]=’\0’;</a:t>
            </a:r>
          </a:p>
          <a:p>
            <a:pPr eaLnBrk="1" hangingPunct="1"/>
            <a:r>
              <a:rPr lang="en-US" altLang="zh-CN" sz="2000">
                <a:effectLst/>
              </a:rPr>
              <a:t>   reverse(s);</a:t>
            </a:r>
          </a:p>
          <a:p>
            <a:pPr eaLnBrk="1" hangingPunct="1"/>
            <a:r>
              <a:rPr lang="en-US" altLang="zh-CN" sz="2000">
                <a:effectLst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6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6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46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6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6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46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6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6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46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6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6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146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6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6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146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6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6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146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1000"/>
                                        <p:tgtEl>
                                          <p:spTgt spid="14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>
            <a:extLst>
              <a:ext uri="{FF2B5EF4-FFF2-40B4-BE49-F238E27FC236}">
                <a16:creationId xmlns:a16="http://schemas.microsoft.com/office/drawing/2014/main" id="{E6DB81FC-E6DC-44D4-AF49-58E3D46036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912729B-B3C0-47C5-8BF3-BBA3D33789E8}" type="slidenum">
              <a:rPr kumimoji="0" lang="en-US" altLang="zh-CN" sz="1800">
                <a:solidFill>
                  <a:srgbClr val="009900"/>
                </a:solidFill>
              </a:rPr>
              <a:pPr eaLnBrk="1" hangingPunct="1"/>
              <a:t>34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59443" name="Rectangle 51">
            <a:extLst>
              <a:ext uri="{FF2B5EF4-FFF2-40B4-BE49-F238E27FC236}">
                <a16:creationId xmlns:a16="http://schemas.microsoft.com/office/drawing/2014/main" id="{7075C2E0-48F2-415B-A58D-D2A77EBE6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13" y="1747838"/>
            <a:ext cx="7416800" cy="388937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9441" name="Text Box 49">
            <a:extLst>
              <a:ext uri="{FF2B5EF4-FFF2-40B4-BE49-F238E27FC236}">
                <a16:creationId xmlns:a16="http://schemas.microsoft.com/office/drawing/2014/main" id="{195EEDD3-E721-467F-81FB-D23BE02C2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88" y="1284288"/>
            <a:ext cx="787400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多维数组变量说明语句的一般形式如下：</a:t>
            </a:r>
          </a:p>
          <a:p>
            <a:pPr algn="ctr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存储类型 数据类型 </a:t>
            </a:r>
            <a:r>
              <a:rPr lang="zh-CN" altLang="en-US" sz="20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数组名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常量式</a:t>
            </a:r>
            <a:r>
              <a:rPr lang="en-US" altLang="zh-CN" sz="2000" b="1" baseline="-250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</a:t>
            </a:r>
            <a:r>
              <a:rPr lang="en-US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…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常量式</a:t>
            </a:r>
            <a:r>
              <a:rPr lang="en-US" altLang="zh-CN" sz="2000" b="1" baseline="-250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={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初值表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其中，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[]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是数组类型的标识；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常量式</a:t>
            </a:r>
            <a:r>
              <a:rPr lang="en-US" altLang="zh-CN" sz="2000" b="1" baseline="-250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即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常量表达式</a:t>
            </a:r>
            <a:r>
              <a:rPr lang="en-US" altLang="zh-CN" sz="2000" b="1" baseline="-250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，其值表示第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n-i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维数组的个数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i&lt;n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、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或</a:t>
            </a:r>
            <a:r>
              <a:rPr lang="en-US" altLang="zh-CN" sz="2000" b="1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sz="2000" b="1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维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数组元素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变量的个数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i=n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数据类型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是数据元素的类型；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初值表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是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维数组元素的初值。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存储类型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={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初值表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可以缺省。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数据类型 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常量式</a:t>
            </a:r>
            <a:r>
              <a:rPr lang="en-US" altLang="zh-CN" sz="2000" b="1" baseline="-2500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</a:t>
            </a:r>
            <a:r>
              <a:rPr lang="en-US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…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常量式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表示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维数组类型，称为</a:t>
            </a:r>
            <a:r>
              <a:rPr lang="en-US" altLang="zh-CN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维数据类型数组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  <a:r>
              <a:rPr lang="zh-CN" altLang="en-US" sz="20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数组名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是标识符，称为</a:t>
            </a:r>
            <a:r>
              <a:rPr lang="en-US" altLang="zh-CN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维数组变量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  <p:sp>
        <p:nvSpPr>
          <p:cNvPr id="27839" name="AutoShape 19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9A9B570-D0FF-4421-9340-C90FA8AC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675" y="64770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6870" name="Rectangle 40">
            <a:extLst>
              <a:ext uri="{FF2B5EF4-FFF2-40B4-BE49-F238E27FC236}">
                <a16:creationId xmlns:a16="http://schemas.microsoft.com/office/drawing/2014/main" id="{035B24B2-AB50-4C5D-977E-5624232F2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517525"/>
            <a:ext cx="68722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7.5</a:t>
            </a:r>
            <a:r>
              <a:rPr lang="zh-CN" altLang="en-US" sz="2800" b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　多维数组</a:t>
            </a:r>
          </a:p>
        </p:txBody>
      </p:sp>
      <p:sp>
        <p:nvSpPr>
          <p:cNvPr id="36871" name="Text Box 41">
            <a:extLst>
              <a:ext uri="{FF2B5EF4-FFF2-40B4-BE49-F238E27FC236}">
                <a16:creationId xmlns:a16="http://schemas.microsoft.com/office/drawing/2014/main" id="{F1BE25D6-BE29-4EF0-AD34-271D4BB31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49325"/>
            <a:ext cx="503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CC0099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7.5.1</a:t>
            </a:r>
            <a:r>
              <a:rPr lang="en-US" altLang="en-US" b="1">
                <a:solidFill>
                  <a:srgbClr val="CC0099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b="1">
                <a:solidFill>
                  <a:srgbClr val="CC0099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b="1">
                <a:solidFill>
                  <a:srgbClr val="CC0099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多维数组的说明与使用 </a:t>
            </a:r>
          </a:p>
        </p:txBody>
      </p:sp>
      <p:sp>
        <p:nvSpPr>
          <p:cNvPr id="36872" name="Text Box 48">
            <a:extLst>
              <a:ext uri="{FF2B5EF4-FFF2-40B4-BE49-F238E27FC236}">
                <a16:creationId xmlns:a16="http://schemas.microsoft.com/office/drawing/2014/main" id="{97EAA3AC-666D-433C-952F-C3E26640357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000" u="sng">
                <a:effectLst/>
                <a:hlinkClick r:id="rId2" action="ppaction://hlinksldjump"/>
              </a:rPr>
              <a:t>目录</a:t>
            </a:r>
            <a:endParaRPr lang="zh-CN" altLang="en-US" sz="1000" u="sng">
              <a:effectLst/>
            </a:endParaRPr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id="{162D306B-3188-4053-B587-F3F13C750950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4437063"/>
            <a:ext cx="7705725" cy="1757362"/>
            <a:chOff x="521" y="2931"/>
            <a:chExt cx="4854" cy="1107"/>
          </a:xfrm>
        </p:grpSpPr>
        <p:sp>
          <p:nvSpPr>
            <p:cNvPr id="59445" name="Rectangle 53">
              <a:extLst>
                <a:ext uri="{FF2B5EF4-FFF2-40B4-BE49-F238E27FC236}">
                  <a16:creationId xmlns:a16="http://schemas.microsoft.com/office/drawing/2014/main" id="{ECA442F6-7F2A-4347-9910-DCEB81965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" y="3221"/>
              <a:ext cx="1088" cy="817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446" name="Rectangle 54">
              <a:extLst>
                <a:ext uri="{FF2B5EF4-FFF2-40B4-BE49-F238E27FC236}">
                  <a16:creationId xmlns:a16="http://schemas.microsoft.com/office/drawing/2014/main" id="{B27CC7BF-C5DC-4173-9211-48FA8220C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937"/>
              <a:ext cx="4808" cy="1089"/>
            </a:xfrm>
            <a:prstGeom prst="rect">
              <a:avLst/>
            </a:prstGeom>
            <a:solidFill>
              <a:schemeClr val="accent1">
                <a:alpha val="10001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444" name="Text Box 52">
              <a:extLst>
                <a:ext uri="{FF2B5EF4-FFF2-40B4-BE49-F238E27FC236}">
                  <a16:creationId xmlns:a16="http://schemas.microsoft.com/office/drawing/2014/main" id="{57E28147-DB37-4C47-BA5C-8F0EE11D5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" y="3373"/>
              <a:ext cx="4814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a</a:t>
              </a:r>
              <a:r>
                <a:rPr lang="en-US" altLang="zh-CN" sz="1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是具有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个一维数组之数组：</a:t>
              </a:r>
              <a:r>
                <a:rPr lang="en-US" altLang="zh-CN" sz="2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[0]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和</a:t>
              </a:r>
              <a:r>
                <a:rPr lang="en-US" altLang="zh-CN" sz="2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[1]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，其中每个一维数组</a:t>
              </a:r>
              <a:r>
                <a:rPr lang="en-US" altLang="zh-CN" sz="2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[i]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(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r>
                <a:rPr lang="en-US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≤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＜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)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是具有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个</a:t>
              </a: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int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型的数组元素：</a:t>
              </a:r>
              <a:r>
                <a:rPr lang="en-US" altLang="zh-CN" sz="2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[i]</a:t>
              </a:r>
              <a:r>
                <a:rPr lang="en-US" altLang="zh-CN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[0]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、</a:t>
              </a:r>
              <a:r>
                <a:rPr lang="en-US" altLang="zh-CN" sz="2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[i]</a:t>
              </a:r>
              <a:r>
                <a:rPr lang="en-US" altLang="zh-CN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[1]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和</a:t>
              </a:r>
              <a:r>
                <a:rPr lang="en-US" altLang="zh-CN" sz="2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[i]</a:t>
              </a:r>
              <a:r>
                <a:rPr lang="en-US" altLang="zh-CN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[2]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。</a:t>
              </a:r>
            </a:p>
          </p:txBody>
        </p:sp>
        <p:sp>
          <p:nvSpPr>
            <p:cNvPr id="59442" name="Text Box 50">
              <a:extLst>
                <a:ext uri="{FF2B5EF4-FFF2-40B4-BE49-F238E27FC236}">
                  <a16:creationId xmlns:a16="http://schemas.microsoft.com/office/drawing/2014/main" id="{C48B7FF8-BBB1-4D95-9FCA-BF8DBF4CE7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931"/>
              <a:ext cx="4717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例如，多维数组说明语句如下：</a:t>
              </a:r>
            </a:p>
            <a:p>
              <a:pPr algn="ctr">
                <a:spcBef>
                  <a:spcPct val="20000"/>
                </a:spcBef>
                <a:defRPr/>
              </a:pP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int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altLang="zh-CN" sz="2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[2]</a:t>
              </a:r>
              <a:r>
                <a:rPr lang="en-US" altLang="zh-CN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[3]</a:t>
              </a: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;</a:t>
              </a:r>
            </a:p>
          </p:txBody>
        </p:sp>
      </p:grpSp>
      <p:sp>
        <p:nvSpPr>
          <p:cNvPr id="59477" name="Text Box 85">
            <a:extLst>
              <a:ext uri="{FF2B5EF4-FFF2-40B4-BE49-F238E27FC236}">
                <a16:creationId xmlns:a16="http://schemas.microsoft.com/office/drawing/2014/main" id="{7B983C7F-7769-4796-AACF-761312FF5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88" y="3930650"/>
            <a:ext cx="7642225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数组元素总个数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每维元素个数之积</a:t>
            </a:r>
          </a:p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0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二维</a:t>
            </a:r>
            <a:r>
              <a:rPr lang="en-US" altLang="zh-CN" sz="20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zh-CN" altLang="en-US" sz="20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数组</a:t>
            </a:r>
            <a:r>
              <a:rPr lang="en-US" altLang="zh-CN" sz="20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10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的数组元素总个数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=2×3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。即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个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型的二维数组元素：</a:t>
            </a:r>
            <a:r>
              <a:rPr lang="en-US" altLang="zh-CN" sz="20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[0]</a:t>
            </a:r>
            <a:r>
              <a:rPr lang="en-US" altLang="zh-CN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[0]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altLang="zh-CN" sz="1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[0]</a:t>
            </a:r>
            <a:r>
              <a:rPr lang="en-US" altLang="zh-CN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[1]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altLang="zh-CN" sz="1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[0]</a:t>
            </a:r>
            <a:r>
              <a:rPr lang="en-US" altLang="zh-CN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[2]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altLang="zh-CN" sz="1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[1]</a:t>
            </a:r>
            <a:r>
              <a:rPr lang="en-US" altLang="zh-CN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[0]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altLang="zh-CN" sz="1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[1]</a:t>
            </a:r>
            <a:r>
              <a:rPr lang="en-US" altLang="zh-CN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[1]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altLang="zh-CN" sz="1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[1]</a:t>
            </a:r>
            <a:r>
              <a:rPr lang="en-US" altLang="zh-CN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[2]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  <p:grpSp>
        <p:nvGrpSpPr>
          <p:cNvPr id="3" name="Group 86">
            <a:extLst>
              <a:ext uri="{FF2B5EF4-FFF2-40B4-BE49-F238E27FC236}">
                <a16:creationId xmlns:a16="http://schemas.microsoft.com/office/drawing/2014/main" id="{A9F2D6D2-2F46-4822-97F3-E9FAF5E6E0C2}"/>
              </a:ext>
            </a:extLst>
          </p:cNvPr>
          <p:cNvGrpSpPr>
            <a:grpSpLocks/>
          </p:cNvGrpSpPr>
          <p:nvPr/>
        </p:nvGrpSpPr>
        <p:grpSpPr bwMode="auto">
          <a:xfrm>
            <a:off x="3113088" y="5286375"/>
            <a:ext cx="3898900" cy="946150"/>
            <a:chOff x="1791" y="2795"/>
            <a:chExt cx="2456" cy="596"/>
          </a:xfrm>
        </p:grpSpPr>
        <p:sp>
          <p:nvSpPr>
            <p:cNvPr id="59479" name="Rectangle 87">
              <a:extLst>
                <a:ext uri="{FF2B5EF4-FFF2-40B4-BE49-F238E27FC236}">
                  <a16:creationId xmlns:a16="http://schemas.microsoft.com/office/drawing/2014/main" id="{FB571741-2356-4A12-B7A7-5D383FCC5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795"/>
              <a:ext cx="2456" cy="596"/>
            </a:xfrm>
            <a:prstGeom prst="rect">
              <a:avLst/>
            </a:prstGeom>
            <a:solidFill>
              <a:schemeClr val="accent1">
                <a:alpha val="10001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40000"/>
                </a:spcBef>
                <a:spcAft>
                  <a:spcPct val="40000"/>
                </a:spcAft>
                <a:defRPr/>
              </a:pPr>
              <a:r>
                <a:rPr lang="en-US" altLang="zh-CN" sz="2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a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[0]</a:t>
              </a:r>
              <a:r>
                <a:rPr lang="en-US" altLang="zh-CN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[0]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 </a:t>
              </a:r>
              <a:r>
                <a:rPr lang="en-US" altLang="zh-CN" sz="2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[0]</a:t>
              </a:r>
              <a:r>
                <a:rPr lang="en-US" altLang="zh-CN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[1]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 </a:t>
              </a:r>
              <a:r>
                <a:rPr lang="en-US" altLang="zh-CN" sz="2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[0]</a:t>
              </a:r>
              <a:r>
                <a:rPr lang="en-US" altLang="zh-CN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[2]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</a:p>
            <a:p>
              <a:pPr>
                <a:spcBef>
                  <a:spcPct val="40000"/>
                </a:spcBef>
                <a:spcAft>
                  <a:spcPct val="40000"/>
                </a:spcAft>
                <a:defRPr/>
              </a:pPr>
              <a:r>
                <a:rPr lang="en-US" altLang="zh-CN" sz="2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a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[1]</a:t>
              </a:r>
              <a:r>
                <a:rPr lang="en-US" altLang="zh-CN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[0]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 </a:t>
              </a:r>
              <a:r>
                <a:rPr lang="en-US" altLang="zh-CN" sz="2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[1]</a:t>
              </a:r>
              <a:r>
                <a:rPr lang="en-US" altLang="zh-CN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[1]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 </a:t>
              </a:r>
              <a:r>
                <a:rPr lang="en-US" altLang="zh-CN" sz="2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[1]</a:t>
              </a:r>
              <a:r>
                <a:rPr lang="en-US" altLang="zh-CN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[2]</a:t>
              </a:r>
              <a:endPara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9480" name="AutoShape 88">
              <a:extLst>
                <a:ext uri="{FF2B5EF4-FFF2-40B4-BE49-F238E27FC236}">
                  <a16:creationId xmlns:a16="http://schemas.microsoft.com/office/drawing/2014/main" id="{F83F1486-7549-43DD-959E-499F6245B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826"/>
              <a:ext cx="45" cy="544"/>
            </a:xfrm>
            <a:prstGeom prst="leftBracket">
              <a:avLst>
                <a:gd name="adj" fmla="val 100741"/>
              </a:avLst>
            </a:prstGeom>
            <a:noFill/>
            <a:ln w="25400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481" name="AutoShape 89">
              <a:extLst>
                <a:ext uri="{FF2B5EF4-FFF2-40B4-BE49-F238E27FC236}">
                  <a16:creationId xmlns:a16="http://schemas.microsoft.com/office/drawing/2014/main" id="{99E0CF44-7132-4ADB-83BF-59A7436A1F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87" y="2836"/>
              <a:ext cx="45" cy="544"/>
            </a:xfrm>
            <a:prstGeom prst="leftBracket">
              <a:avLst>
                <a:gd name="adj" fmla="val 100741"/>
              </a:avLst>
            </a:prstGeom>
            <a:noFill/>
            <a:ln w="25400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" name="Group 90">
            <a:extLst>
              <a:ext uri="{FF2B5EF4-FFF2-40B4-BE49-F238E27FC236}">
                <a16:creationId xmlns:a16="http://schemas.microsoft.com/office/drawing/2014/main" id="{1EFA021E-2C0C-4E06-9654-80A8CE9AB09A}"/>
              </a:ext>
            </a:extLst>
          </p:cNvPr>
          <p:cNvGrpSpPr>
            <a:grpSpLocks/>
          </p:cNvGrpSpPr>
          <p:nvPr/>
        </p:nvGrpSpPr>
        <p:grpSpPr bwMode="auto">
          <a:xfrm>
            <a:off x="2546350" y="5338763"/>
            <a:ext cx="508000" cy="825500"/>
            <a:chOff x="1745" y="3049"/>
            <a:chExt cx="320" cy="520"/>
          </a:xfrm>
        </p:grpSpPr>
        <p:sp>
          <p:nvSpPr>
            <p:cNvPr id="59483" name="Text Box 91">
              <a:extLst>
                <a:ext uri="{FF2B5EF4-FFF2-40B4-BE49-F238E27FC236}">
                  <a16:creationId xmlns:a16="http://schemas.microsoft.com/office/drawing/2014/main" id="{7A178D56-AB46-4578-BD67-3D550FC2E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8" y="3049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59484" name="Text Box 92">
              <a:extLst>
                <a:ext uri="{FF2B5EF4-FFF2-40B4-BE49-F238E27FC236}">
                  <a16:creationId xmlns:a16="http://schemas.microsoft.com/office/drawing/2014/main" id="{AFDFF965-6FBA-434A-82BA-6CDBB51BE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5" y="3319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5" name="Group 93">
            <a:extLst>
              <a:ext uri="{FF2B5EF4-FFF2-40B4-BE49-F238E27FC236}">
                <a16:creationId xmlns:a16="http://schemas.microsoft.com/office/drawing/2014/main" id="{F9CB316D-F673-4B4F-B31A-41A226EFEA36}"/>
              </a:ext>
            </a:extLst>
          </p:cNvPr>
          <p:cNvGrpSpPr>
            <a:grpSpLocks/>
          </p:cNvGrpSpPr>
          <p:nvPr/>
        </p:nvGrpSpPr>
        <p:grpSpPr bwMode="auto">
          <a:xfrm>
            <a:off x="3579813" y="4926013"/>
            <a:ext cx="3135312" cy="425450"/>
            <a:chOff x="2396" y="2789"/>
            <a:chExt cx="1975" cy="268"/>
          </a:xfrm>
        </p:grpSpPr>
        <p:sp>
          <p:nvSpPr>
            <p:cNvPr id="59486" name="Text Box 94">
              <a:extLst>
                <a:ext uri="{FF2B5EF4-FFF2-40B4-BE49-F238E27FC236}">
                  <a16:creationId xmlns:a16="http://schemas.microsoft.com/office/drawing/2014/main" id="{19574FF8-D0AB-4D05-A13B-1F3192B424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6" y="2789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59487" name="Text Box 95">
              <a:extLst>
                <a:ext uri="{FF2B5EF4-FFF2-40B4-BE49-F238E27FC236}">
                  <a16:creationId xmlns:a16="http://schemas.microsoft.com/office/drawing/2014/main" id="{004DC0F2-4194-4DF7-9C98-D9FEB633F9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807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59488" name="Text Box 96">
              <a:extLst>
                <a:ext uri="{FF2B5EF4-FFF2-40B4-BE49-F238E27FC236}">
                  <a16:creationId xmlns:a16="http://schemas.microsoft.com/office/drawing/2014/main" id="{7B186772-81F8-4BF1-903B-A5522C2E4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4" y="2805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</p:grpSp>
      <p:sp>
        <p:nvSpPr>
          <p:cNvPr id="59489" name="AutoShape 97">
            <a:extLst>
              <a:ext uri="{FF2B5EF4-FFF2-40B4-BE49-F238E27FC236}">
                <a16:creationId xmlns:a16="http://schemas.microsoft.com/office/drawing/2014/main" id="{6435CB86-BB6B-49DD-9C20-77E141068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25" y="5191125"/>
            <a:ext cx="1079500" cy="431800"/>
          </a:xfrm>
          <a:prstGeom prst="wedgeRoundRectCallout">
            <a:avLst>
              <a:gd name="adj1" fmla="val 92204"/>
              <a:gd name="adj2" fmla="val 23528"/>
              <a:gd name="adj3" fmla="val 16667"/>
            </a:avLst>
          </a:prstGeom>
          <a:noFill/>
          <a:ln w="19050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行下标</a:t>
            </a:r>
          </a:p>
        </p:txBody>
      </p:sp>
      <p:sp>
        <p:nvSpPr>
          <p:cNvPr id="59490" name="AutoShape 98">
            <a:extLst>
              <a:ext uri="{FF2B5EF4-FFF2-40B4-BE49-F238E27FC236}">
                <a16:creationId xmlns:a16="http://schemas.microsoft.com/office/drawing/2014/main" id="{D4A8B710-E5C2-49D0-96D5-8EF0645D3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5180013"/>
            <a:ext cx="1079500" cy="431800"/>
          </a:xfrm>
          <a:prstGeom prst="wedgeRoundRectCallout">
            <a:avLst>
              <a:gd name="adj1" fmla="val -101912"/>
              <a:gd name="adj2" fmla="val -60296"/>
              <a:gd name="adj3" fmla="val 16667"/>
            </a:avLst>
          </a:prstGeom>
          <a:noFill/>
          <a:ln w="19050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列下标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9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9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9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1" dur="2000"/>
                                        <p:tgtEl>
                                          <p:spTgt spid="59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8" presetClass="exit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amond(in)">
                                      <p:cBhvr>
                                        <p:cTn id="34" dur="2000"/>
                                        <p:tgtEl>
                                          <p:spTgt spid="59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12917 L -0.00296 -0.3217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9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9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9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59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9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9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" dur="1000"/>
                                        <p:tgtEl>
                                          <p:spTgt spid="5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9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9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6" dur="1000"/>
                                        <p:tgtEl>
                                          <p:spTgt spid="5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89" grpId="0" animBg="1"/>
      <p:bldP spid="5949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>
            <a:extLst>
              <a:ext uri="{FF2B5EF4-FFF2-40B4-BE49-F238E27FC236}">
                <a16:creationId xmlns:a16="http://schemas.microsoft.com/office/drawing/2014/main" id="{45A1AD8A-3A95-4C64-83E3-6FDC2BDDBD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4F63212-5B59-4374-B451-5BC11A480CF7}" type="slidenum">
              <a:rPr kumimoji="0" lang="en-US" altLang="zh-CN" sz="1800">
                <a:solidFill>
                  <a:srgbClr val="009900"/>
                </a:solidFill>
              </a:rPr>
              <a:pPr eaLnBrk="1" hangingPunct="1"/>
              <a:t>35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28682" name="AutoShape 1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1DF851F-9C7C-468E-BB98-47D1FF2A1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675" y="64770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8728" name="Text Box 56">
            <a:extLst>
              <a:ext uri="{FF2B5EF4-FFF2-40B4-BE49-F238E27FC236}">
                <a16:creationId xmlns:a16="http://schemas.microsoft.com/office/drawing/2014/main" id="{29E68FE7-845E-4AFA-92F1-FA548AFAE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88" y="577850"/>
            <a:ext cx="7642225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20000"/>
              </a:spcAft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再如，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维字符数组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定义如下</a:t>
            </a:r>
            <a:r>
              <a:rPr lang="zh-CN" altLang="en-US" sz="20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</a:p>
          <a:p>
            <a:pPr algn="ctr">
              <a:spcAft>
                <a:spcPct val="20000"/>
              </a:spcAft>
              <a:defRPr/>
            </a:pP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char</a:t>
            </a:r>
            <a:r>
              <a:rPr lang="en-US" altLang="zh-CN" sz="20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a</a:t>
            </a:r>
            <a:r>
              <a:rPr lang="en-US" altLang="zh-CN" sz="2000" b="1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[4]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[2]</a:t>
            </a:r>
            <a:r>
              <a:rPr lang="en-US" altLang="zh-CN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[3]</a:t>
            </a:r>
            <a:r>
              <a:rPr lang="en-US" altLang="zh-CN" sz="20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  <a:r>
              <a:rPr lang="en-US" altLang="zh-CN" sz="20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</a:p>
          <a:p>
            <a:pPr>
              <a:spcAft>
                <a:spcPct val="20000"/>
              </a:spcAft>
              <a:defRPr/>
            </a:pPr>
            <a:r>
              <a:rPr lang="en-US" altLang="zh-CN" sz="20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sz="20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维</a:t>
            </a:r>
            <a:r>
              <a:rPr lang="en-US" altLang="zh-CN" sz="20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char</a:t>
            </a:r>
            <a:r>
              <a:rPr lang="zh-CN" altLang="en-US" sz="20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数组</a:t>
            </a:r>
            <a:r>
              <a:rPr lang="en-US" altLang="zh-CN" sz="20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10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的数组元素总个数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=4</a:t>
            </a:r>
            <a:r>
              <a:rPr lang="en-US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×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2×3=24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  <p:grpSp>
        <p:nvGrpSpPr>
          <p:cNvPr id="2" name="Group 73">
            <a:extLst>
              <a:ext uri="{FF2B5EF4-FFF2-40B4-BE49-F238E27FC236}">
                <a16:creationId xmlns:a16="http://schemas.microsoft.com/office/drawing/2014/main" id="{1188500B-5AFE-4767-9333-314D62CBD3D7}"/>
              </a:ext>
            </a:extLst>
          </p:cNvPr>
          <p:cNvGrpSpPr>
            <a:grpSpLocks/>
          </p:cNvGrpSpPr>
          <p:nvPr/>
        </p:nvGrpSpPr>
        <p:grpSpPr bwMode="auto">
          <a:xfrm>
            <a:off x="1990725" y="1739900"/>
            <a:ext cx="5557838" cy="1287463"/>
            <a:chOff x="1209" y="1077"/>
            <a:chExt cx="3501" cy="811"/>
          </a:xfrm>
        </p:grpSpPr>
        <p:sp>
          <p:nvSpPr>
            <p:cNvPr id="28730" name="Rectangle 58">
              <a:extLst>
                <a:ext uri="{FF2B5EF4-FFF2-40B4-BE49-F238E27FC236}">
                  <a16:creationId xmlns:a16="http://schemas.microsoft.com/office/drawing/2014/main" id="{9BFE1DE9-EE19-4C0C-98C0-E6C75C04B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1292"/>
              <a:ext cx="3200" cy="596"/>
            </a:xfrm>
            <a:prstGeom prst="rect">
              <a:avLst/>
            </a:prstGeom>
            <a:solidFill>
              <a:schemeClr val="accent1">
                <a:alpha val="10001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40000"/>
                </a:spcBef>
                <a:spcAft>
                  <a:spcPct val="40000"/>
                </a:spcAft>
                <a:defRPr/>
              </a:pPr>
              <a:r>
                <a:rPr lang="en-US" altLang="zh-CN" sz="2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a</a:t>
              </a:r>
              <a:r>
                <a:rPr lang="en-US" altLang="zh-CN" sz="2000" b="1">
                  <a:solidFill>
                    <a:srgbClr val="CC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[0]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[0]</a:t>
              </a:r>
              <a:r>
                <a:rPr lang="en-US" altLang="zh-CN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[0]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 </a:t>
              </a:r>
              <a:r>
                <a:rPr lang="en-US" altLang="zh-CN" sz="2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altLang="zh-CN" sz="2000" b="1">
                  <a:solidFill>
                    <a:srgbClr val="CC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[0]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[0]</a:t>
              </a:r>
              <a:r>
                <a:rPr lang="en-US" altLang="zh-CN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[1]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 </a:t>
              </a:r>
              <a:r>
                <a:rPr lang="en-US" altLang="zh-CN" sz="2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altLang="zh-CN" sz="2000" b="1">
                  <a:solidFill>
                    <a:srgbClr val="CC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[0]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[0]</a:t>
              </a:r>
              <a:r>
                <a:rPr lang="en-US" altLang="zh-CN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[2]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</a:p>
            <a:p>
              <a:pPr>
                <a:spcBef>
                  <a:spcPct val="40000"/>
                </a:spcBef>
                <a:spcAft>
                  <a:spcPct val="40000"/>
                </a:spcAft>
                <a:defRPr/>
              </a:pPr>
              <a:r>
                <a:rPr lang="en-US" altLang="zh-CN" sz="2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a</a:t>
              </a:r>
              <a:r>
                <a:rPr lang="en-US" altLang="zh-CN" sz="2000" b="1">
                  <a:solidFill>
                    <a:srgbClr val="CC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[0]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[1]</a:t>
              </a:r>
              <a:r>
                <a:rPr lang="en-US" altLang="zh-CN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[0]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 </a:t>
              </a:r>
              <a:r>
                <a:rPr lang="en-US" altLang="zh-CN" sz="2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altLang="zh-CN" sz="2000" b="1">
                  <a:solidFill>
                    <a:srgbClr val="CC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[0]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[1]</a:t>
              </a:r>
              <a:r>
                <a:rPr lang="en-US" altLang="zh-CN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[1]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 </a:t>
              </a:r>
              <a:r>
                <a:rPr lang="en-US" altLang="zh-CN" sz="2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altLang="zh-CN" sz="2000" b="1">
                  <a:solidFill>
                    <a:srgbClr val="CC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[0]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[1]</a:t>
              </a:r>
              <a:r>
                <a:rPr lang="en-US" altLang="zh-CN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[2]</a:t>
              </a:r>
              <a:endPara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28731" name="AutoShape 59">
              <a:extLst>
                <a:ext uri="{FF2B5EF4-FFF2-40B4-BE49-F238E27FC236}">
                  <a16:creationId xmlns:a16="http://schemas.microsoft.com/office/drawing/2014/main" id="{CE43587E-41E5-4310-9E0B-242763491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9" y="1311"/>
              <a:ext cx="45" cy="544"/>
            </a:xfrm>
            <a:prstGeom prst="leftBracket">
              <a:avLst>
                <a:gd name="adj" fmla="val 100741"/>
              </a:avLst>
            </a:prstGeom>
            <a:noFill/>
            <a:ln w="25400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32" name="AutoShape 60">
              <a:extLst>
                <a:ext uri="{FF2B5EF4-FFF2-40B4-BE49-F238E27FC236}">
                  <a16:creationId xmlns:a16="http://schemas.microsoft.com/office/drawing/2014/main" id="{A5EBD559-272D-48EA-941A-247D3DA5270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5" y="1333"/>
              <a:ext cx="45" cy="544"/>
            </a:xfrm>
            <a:prstGeom prst="leftBracket">
              <a:avLst>
                <a:gd name="adj" fmla="val 100741"/>
              </a:avLst>
            </a:prstGeom>
            <a:noFill/>
            <a:ln w="25400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34" name="Text Box 62">
              <a:extLst>
                <a:ext uri="{FF2B5EF4-FFF2-40B4-BE49-F238E27FC236}">
                  <a16:creationId xmlns:a16="http://schemas.microsoft.com/office/drawing/2014/main" id="{733F0958-27D2-4558-B2E1-EA68BDD32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2" y="1319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8735" name="Text Box 63">
              <a:extLst>
                <a:ext uri="{FF2B5EF4-FFF2-40B4-BE49-F238E27FC236}">
                  <a16:creationId xmlns:a16="http://schemas.microsoft.com/office/drawing/2014/main" id="{E8BB2985-D17E-494E-987E-F3AECF2BD0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9" y="1589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8736" name="Text Box 64">
              <a:extLst>
                <a:ext uri="{FF2B5EF4-FFF2-40B4-BE49-F238E27FC236}">
                  <a16:creationId xmlns:a16="http://schemas.microsoft.com/office/drawing/2014/main" id="{CCDB2D37-FBFE-4E20-A854-72E9DBA7B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" y="1077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8737" name="Text Box 65">
              <a:extLst>
                <a:ext uri="{FF2B5EF4-FFF2-40B4-BE49-F238E27FC236}">
                  <a16:creationId xmlns:a16="http://schemas.microsoft.com/office/drawing/2014/main" id="{4A4B29B5-D9A4-4F58-BE20-709A31572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1089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8738" name="Text Box 66">
              <a:extLst>
                <a:ext uri="{FF2B5EF4-FFF2-40B4-BE49-F238E27FC236}">
                  <a16:creationId xmlns:a16="http://schemas.microsoft.com/office/drawing/2014/main" id="{58135F32-535F-4378-96BF-2F32AE936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2" y="1087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</a:p>
          </p:txBody>
        </p:sp>
      </p:grpSp>
      <p:sp>
        <p:nvSpPr>
          <p:cNvPr id="28741" name="AutoShape 69">
            <a:extLst>
              <a:ext uri="{FF2B5EF4-FFF2-40B4-BE49-F238E27FC236}">
                <a16:creationId xmlns:a16="http://schemas.microsoft.com/office/drawing/2014/main" id="{1671BC91-5FDB-4108-A094-8511866D2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575" y="1720850"/>
            <a:ext cx="1079500" cy="431800"/>
          </a:xfrm>
          <a:prstGeom prst="wedgeRoundRectCallout">
            <a:avLst>
              <a:gd name="adj1" fmla="val 168972"/>
              <a:gd name="adj2" fmla="val 63236"/>
              <a:gd name="adj3" fmla="val 16667"/>
            </a:avLst>
          </a:prstGeom>
          <a:noFill/>
          <a:ln w="19050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行下标</a:t>
            </a:r>
          </a:p>
        </p:txBody>
      </p:sp>
      <p:sp>
        <p:nvSpPr>
          <p:cNvPr id="28742" name="AutoShape 70">
            <a:extLst>
              <a:ext uri="{FF2B5EF4-FFF2-40B4-BE49-F238E27FC236}">
                <a16:creationId xmlns:a16="http://schemas.microsoft.com/office/drawing/2014/main" id="{079C1F2E-7F36-4F24-AA40-94D765BD3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1649413"/>
            <a:ext cx="1079500" cy="431800"/>
          </a:xfrm>
          <a:prstGeom prst="wedgeRoundRectCallout">
            <a:avLst>
              <a:gd name="adj1" fmla="val -65736"/>
              <a:gd name="adj2" fmla="val 72060"/>
              <a:gd name="adj3" fmla="val 16667"/>
            </a:avLst>
          </a:prstGeom>
          <a:noFill/>
          <a:ln w="19050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列下标</a:t>
            </a:r>
          </a:p>
        </p:txBody>
      </p:sp>
      <p:sp>
        <p:nvSpPr>
          <p:cNvPr id="28744" name="AutoShape 72">
            <a:extLst>
              <a:ext uri="{FF2B5EF4-FFF2-40B4-BE49-F238E27FC236}">
                <a16:creationId xmlns:a16="http://schemas.microsoft.com/office/drawing/2014/main" id="{C54EF67F-CEF4-45CB-BF53-34E61C5DD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979738"/>
            <a:ext cx="1079500" cy="431800"/>
          </a:xfrm>
          <a:prstGeom prst="wedgeRoundRectCallout">
            <a:avLst>
              <a:gd name="adj1" fmla="val 130148"/>
              <a:gd name="adj2" fmla="val -71324"/>
              <a:gd name="adj3" fmla="val 16667"/>
            </a:avLst>
          </a:prstGeom>
          <a:noFill/>
          <a:ln w="19050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面下标</a:t>
            </a:r>
          </a:p>
        </p:txBody>
      </p:sp>
      <p:grpSp>
        <p:nvGrpSpPr>
          <p:cNvPr id="3" name="Group 92">
            <a:extLst>
              <a:ext uri="{FF2B5EF4-FFF2-40B4-BE49-F238E27FC236}">
                <a16:creationId xmlns:a16="http://schemas.microsoft.com/office/drawing/2014/main" id="{21CD533E-901A-4402-8587-96CA47BA8F50}"/>
              </a:ext>
            </a:extLst>
          </p:cNvPr>
          <p:cNvGrpSpPr>
            <a:grpSpLocks/>
          </p:cNvGrpSpPr>
          <p:nvPr/>
        </p:nvGrpSpPr>
        <p:grpSpPr bwMode="auto">
          <a:xfrm>
            <a:off x="2457450" y="3133725"/>
            <a:ext cx="5095875" cy="946150"/>
            <a:chOff x="1548" y="2076"/>
            <a:chExt cx="3210" cy="596"/>
          </a:xfrm>
        </p:grpSpPr>
        <p:sp>
          <p:nvSpPr>
            <p:cNvPr id="28747" name="Rectangle 75">
              <a:extLst>
                <a:ext uri="{FF2B5EF4-FFF2-40B4-BE49-F238E27FC236}">
                  <a16:creationId xmlns:a16="http://schemas.microsoft.com/office/drawing/2014/main" id="{EA8BD3D0-7D73-4313-A0D9-2C499285E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" y="2076"/>
              <a:ext cx="3200" cy="596"/>
            </a:xfrm>
            <a:prstGeom prst="rect">
              <a:avLst/>
            </a:prstGeom>
            <a:solidFill>
              <a:schemeClr val="accent1">
                <a:alpha val="10001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40000"/>
                </a:spcBef>
                <a:spcAft>
                  <a:spcPct val="40000"/>
                </a:spcAft>
                <a:defRPr/>
              </a:pPr>
              <a:r>
                <a:rPr lang="en-US" altLang="zh-CN" sz="2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a</a:t>
              </a:r>
              <a:r>
                <a:rPr lang="en-US" altLang="zh-CN" sz="2000" b="1">
                  <a:solidFill>
                    <a:srgbClr val="CC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[1]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[0]</a:t>
              </a:r>
              <a:r>
                <a:rPr lang="en-US" altLang="zh-CN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[0]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 </a:t>
              </a:r>
              <a:r>
                <a:rPr lang="en-US" altLang="zh-CN" sz="2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altLang="zh-CN" sz="2000" b="1">
                  <a:solidFill>
                    <a:srgbClr val="CC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[1]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[0]</a:t>
              </a:r>
              <a:r>
                <a:rPr lang="en-US" altLang="zh-CN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[1]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 </a:t>
              </a:r>
              <a:r>
                <a:rPr lang="en-US" altLang="zh-CN" sz="2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altLang="zh-CN" sz="2000" b="1">
                  <a:solidFill>
                    <a:srgbClr val="CC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[1]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[0]</a:t>
              </a:r>
              <a:r>
                <a:rPr lang="en-US" altLang="zh-CN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[2]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</a:p>
            <a:p>
              <a:pPr>
                <a:spcBef>
                  <a:spcPct val="40000"/>
                </a:spcBef>
                <a:spcAft>
                  <a:spcPct val="40000"/>
                </a:spcAft>
                <a:defRPr/>
              </a:pPr>
              <a:r>
                <a:rPr lang="en-US" altLang="zh-CN" sz="2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a</a:t>
              </a:r>
              <a:r>
                <a:rPr lang="en-US" altLang="zh-CN" sz="2000" b="1">
                  <a:solidFill>
                    <a:srgbClr val="CC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[1]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[1]</a:t>
              </a:r>
              <a:r>
                <a:rPr lang="en-US" altLang="zh-CN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[0]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 </a:t>
              </a:r>
              <a:r>
                <a:rPr lang="en-US" altLang="zh-CN" sz="2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altLang="zh-CN" sz="2000" b="1">
                  <a:solidFill>
                    <a:srgbClr val="CC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[1]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[1]</a:t>
              </a:r>
              <a:r>
                <a:rPr lang="en-US" altLang="zh-CN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[1]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 </a:t>
              </a:r>
              <a:r>
                <a:rPr lang="en-US" altLang="zh-CN" sz="2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altLang="zh-CN" sz="2000" b="1">
                  <a:solidFill>
                    <a:srgbClr val="CC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[1]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[1]</a:t>
              </a:r>
              <a:r>
                <a:rPr lang="en-US" altLang="zh-CN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[2]</a:t>
              </a:r>
              <a:endPara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28748" name="AutoShape 76">
              <a:extLst>
                <a:ext uri="{FF2B5EF4-FFF2-40B4-BE49-F238E27FC236}">
                  <a16:creationId xmlns:a16="http://schemas.microsoft.com/office/drawing/2014/main" id="{C048E25C-1969-4D33-8565-F1E7E9555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" y="2095"/>
              <a:ext cx="45" cy="544"/>
            </a:xfrm>
            <a:prstGeom prst="leftBracket">
              <a:avLst>
                <a:gd name="adj" fmla="val 100741"/>
              </a:avLst>
            </a:prstGeom>
            <a:noFill/>
            <a:ln w="25400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49" name="AutoShape 77">
              <a:extLst>
                <a:ext uri="{FF2B5EF4-FFF2-40B4-BE49-F238E27FC236}">
                  <a16:creationId xmlns:a16="http://schemas.microsoft.com/office/drawing/2014/main" id="{44C3FC43-ACA7-4CA0-946B-8C11BC65E4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13" y="2117"/>
              <a:ext cx="45" cy="544"/>
            </a:xfrm>
            <a:prstGeom prst="leftBracket">
              <a:avLst>
                <a:gd name="adj" fmla="val 100741"/>
              </a:avLst>
            </a:prstGeom>
            <a:noFill/>
            <a:ln w="25400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" name="Group 93">
            <a:extLst>
              <a:ext uri="{FF2B5EF4-FFF2-40B4-BE49-F238E27FC236}">
                <a16:creationId xmlns:a16="http://schemas.microsoft.com/office/drawing/2014/main" id="{BC077D63-B543-4E83-8C5C-A57ED716396E}"/>
              </a:ext>
            </a:extLst>
          </p:cNvPr>
          <p:cNvGrpSpPr>
            <a:grpSpLocks/>
          </p:cNvGrpSpPr>
          <p:nvPr/>
        </p:nvGrpSpPr>
        <p:grpSpPr bwMode="auto">
          <a:xfrm>
            <a:off x="2455863" y="4173538"/>
            <a:ext cx="5095875" cy="946150"/>
            <a:chOff x="1559" y="2755"/>
            <a:chExt cx="3210" cy="596"/>
          </a:xfrm>
        </p:grpSpPr>
        <p:sp>
          <p:nvSpPr>
            <p:cNvPr id="28756" name="Rectangle 84">
              <a:extLst>
                <a:ext uri="{FF2B5EF4-FFF2-40B4-BE49-F238E27FC236}">
                  <a16:creationId xmlns:a16="http://schemas.microsoft.com/office/drawing/2014/main" id="{9A68D326-A9C2-4491-9332-40865AF75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" y="2755"/>
              <a:ext cx="3200" cy="596"/>
            </a:xfrm>
            <a:prstGeom prst="rect">
              <a:avLst/>
            </a:prstGeom>
            <a:solidFill>
              <a:schemeClr val="accent1">
                <a:alpha val="10001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40000"/>
                </a:spcBef>
                <a:spcAft>
                  <a:spcPct val="40000"/>
                </a:spcAft>
                <a:defRPr/>
              </a:pPr>
              <a:r>
                <a:rPr lang="en-US" altLang="zh-CN" sz="2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a</a:t>
              </a:r>
              <a:r>
                <a:rPr lang="en-US" altLang="zh-CN" sz="2000" b="1">
                  <a:solidFill>
                    <a:srgbClr val="CC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[2]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[0]</a:t>
              </a:r>
              <a:r>
                <a:rPr lang="en-US" altLang="zh-CN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[0]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 </a:t>
              </a:r>
              <a:r>
                <a:rPr lang="en-US" altLang="zh-CN" sz="2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altLang="zh-CN" sz="2000" b="1">
                  <a:solidFill>
                    <a:srgbClr val="CC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[2]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[0]</a:t>
              </a:r>
              <a:r>
                <a:rPr lang="en-US" altLang="zh-CN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[1]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 </a:t>
              </a:r>
              <a:r>
                <a:rPr lang="en-US" altLang="zh-CN" sz="2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altLang="zh-CN" sz="2000" b="1">
                  <a:solidFill>
                    <a:srgbClr val="CC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[2]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[0]</a:t>
              </a:r>
              <a:r>
                <a:rPr lang="en-US" altLang="zh-CN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[2]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</a:p>
            <a:p>
              <a:pPr>
                <a:spcBef>
                  <a:spcPct val="40000"/>
                </a:spcBef>
                <a:spcAft>
                  <a:spcPct val="40000"/>
                </a:spcAft>
                <a:defRPr/>
              </a:pPr>
              <a:r>
                <a:rPr lang="en-US" altLang="zh-CN" sz="2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a</a:t>
              </a:r>
              <a:r>
                <a:rPr lang="en-US" altLang="zh-CN" sz="2000" b="1">
                  <a:solidFill>
                    <a:srgbClr val="CC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[2]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[1]</a:t>
              </a:r>
              <a:r>
                <a:rPr lang="en-US" altLang="zh-CN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[0]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 </a:t>
              </a:r>
              <a:r>
                <a:rPr lang="en-US" altLang="zh-CN" sz="2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altLang="zh-CN" sz="2000" b="1">
                  <a:solidFill>
                    <a:srgbClr val="CC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[2]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[1]</a:t>
              </a:r>
              <a:r>
                <a:rPr lang="en-US" altLang="zh-CN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[1]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 </a:t>
              </a:r>
              <a:r>
                <a:rPr lang="en-US" altLang="zh-CN" sz="2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altLang="zh-CN" sz="2000" b="1">
                  <a:solidFill>
                    <a:srgbClr val="CC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[2]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[1]</a:t>
              </a:r>
              <a:r>
                <a:rPr lang="en-US" altLang="zh-CN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[2]</a:t>
              </a:r>
              <a:endPara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28757" name="AutoShape 85">
              <a:extLst>
                <a:ext uri="{FF2B5EF4-FFF2-40B4-BE49-F238E27FC236}">
                  <a16:creationId xmlns:a16="http://schemas.microsoft.com/office/drawing/2014/main" id="{556F5354-C638-42E1-A433-1DF9A9A90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8" y="2774"/>
              <a:ext cx="45" cy="544"/>
            </a:xfrm>
            <a:prstGeom prst="leftBracket">
              <a:avLst>
                <a:gd name="adj" fmla="val 100741"/>
              </a:avLst>
            </a:prstGeom>
            <a:noFill/>
            <a:ln w="25400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58" name="AutoShape 86">
              <a:extLst>
                <a:ext uri="{FF2B5EF4-FFF2-40B4-BE49-F238E27FC236}">
                  <a16:creationId xmlns:a16="http://schemas.microsoft.com/office/drawing/2014/main" id="{167DCD9A-8E38-4289-8305-0BABD40A50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24" y="2796"/>
              <a:ext cx="45" cy="544"/>
            </a:xfrm>
            <a:prstGeom prst="leftBracket">
              <a:avLst>
                <a:gd name="adj" fmla="val 100741"/>
              </a:avLst>
            </a:prstGeom>
            <a:noFill/>
            <a:ln w="25400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" name="Group 94">
            <a:extLst>
              <a:ext uri="{FF2B5EF4-FFF2-40B4-BE49-F238E27FC236}">
                <a16:creationId xmlns:a16="http://schemas.microsoft.com/office/drawing/2014/main" id="{C2F14C8D-26CE-40BB-92FF-E0DF80C2094C}"/>
              </a:ext>
            </a:extLst>
          </p:cNvPr>
          <p:cNvGrpSpPr>
            <a:grpSpLocks/>
          </p:cNvGrpSpPr>
          <p:nvPr/>
        </p:nvGrpSpPr>
        <p:grpSpPr bwMode="auto">
          <a:xfrm>
            <a:off x="2455863" y="5219700"/>
            <a:ext cx="5095875" cy="946150"/>
            <a:chOff x="1559" y="2755"/>
            <a:chExt cx="3210" cy="596"/>
          </a:xfrm>
        </p:grpSpPr>
        <p:sp>
          <p:nvSpPr>
            <p:cNvPr id="28767" name="Rectangle 95">
              <a:extLst>
                <a:ext uri="{FF2B5EF4-FFF2-40B4-BE49-F238E27FC236}">
                  <a16:creationId xmlns:a16="http://schemas.microsoft.com/office/drawing/2014/main" id="{671EB963-C260-448A-84C6-8C8E75B40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" y="2755"/>
              <a:ext cx="3200" cy="596"/>
            </a:xfrm>
            <a:prstGeom prst="rect">
              <a:avLst/>
            </a:prstGeom>
            <a:solidFill>
              <a:schemeClr val="accent1">
                <a:alpha val="10001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40000"/>
                </a:spcBef>
                <a:spcAft>
                  <a:spcPct val="40000"/>
                </a:spcAft>
                <a:defRPr/>
              </a:pPr>
              <a:r>
                <a:rPr lang="en-US" altLang="zh-CN" sz="2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a</a:t>
              </a:r>
              <a:r>
                <a:rPr lang="en-US" altLang="zh-CN" sz="2000" b="1">
                  <a:solidFill>
                    <a:srgbClr val="CC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[3]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[0]</a:t>
              </a:r>
              <a:r>
                <a:rPr lang="en-US" altLang="zh-CN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[0]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 </a:t>
              </a:r>
              <a:r>
                <a:rPr lang="en-US" altLang="zh-CN" sz="2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altLang="zh-CN" sz="2000" b="1">
                  <a:solidFill>
                    <a:srgbClr val="CC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[3]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[0]</a:t>
              </a:r>
              <a:r>
                <a:rPr lang="en-US" altLang="zh-CN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[1]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 </a:t>
              </a:r>
              <a:r>
                <a:rPr lang="en-US" altLang="zh-CN" sz="2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altLang="zh-CN" sz="2000" b="1">
                  <a:solidFill>
                    <a:srgbClr val="CC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[3]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[0]</a:t>
              </a:r>
              <a:r>
                <a:rPr lang="en-US" altLang="zh-CN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[2]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</a:p>
            <a:p>
              <a:pPr>
                <a:spcBef>
                  <a:spcPct val="40000"/>
                </a:spcBef>
                <a:spcAft>
                  <a:spcPct val="40000"/>
                </a:spcAft>
                <a:defRPr/>
              </a:pPr>
              <a:r>
                <a:rPr lang="en-US" altLang="zh-CN" sz="2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a</a:t>
              </a:r>
              <a:r>
                <a:rPr lang="en-US" altLang="zh-CN" sz="2000" b="1">
                  <a:solidFill>
                    <a:srgbClr val="CC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[3]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[1]</a:t>
              </a:r>
              <a:r>
                <a:rPr lang="en-US" altLang="zh-CN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[0]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 </a:t>
              </a:r>
              <a:r>
                <a:rPr lang="en-US" altLang="zh-CN" sz="2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altLang="zh-CN" sz="2000" b="1">
                  <a:solidFill>
                    <a:srgbClr val="CC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[3]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[1]</a:t>
              </a:r>
              <a:r>
                <a:rPr lang="en-US" altLang="zh-CN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[1]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 </a:t>
              </a:r>
              <a:r>
                <a:rPr lang="en-US" altLang="zh-CN" sz="2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altLang="zh-CN" sz="2000" b="1">
                  <a:solidFill>
                    <a:srgbClr val="CC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[3]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[1]</a:t>
              </a:r>
              <a:r>
                <a:rPr lang="en-US" altLang="zh-CN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[2]</a:t>
              </a:r>
              <a:endPara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28768" name="AutoShape 96">
              <a:extLst>
                <a:ext uri="{FF2B5EF4-FFF2-40B4-BE49-F238E27FC236}">
                  <a16:creationId xmlns:a16="http://schemas.microsoft.com/office/drawing/2014/main" id="{C92348DE-DBBD-49BD-A9D8-D07AA6340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8" y="2774"/>
              <a:ext cx="45" cy="544"/>
            </a:xfrm>
            <a:prstGeom prst="leftBracket">
              <a:avLst>
                <a:gd name="adj" fmla="val 100741"/>
              </a:avLst>
            </a:prstGeom>
            <a:noFill/>
            <a:ln w="25400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769" name="AutoShape 97">
              <a:extLst>
                <a:ext uri="{FF2B5EF4-FFF2-40B4-BE49-F238E27FC236}">
                  <a16:creationId xmlns:a16="http://schemas.microsoft.com/office/drawing/2014/main" id="{28EEE3F2-48F6-43E3-929E-176DF77BD8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24" y="2796"/>
              <a:ext cx="45" cy="544"/>
            </a:xfrm>
            <a:prstGeom prst="leftBracket">
              <a:avLst>
                <a:gd name="adj" fmla="val 100741"/>
              </a:avLst>
            </a:prstGeom>
            <a:noFill/>
            <a:ln w="25400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8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41" grpId="0" animBg="1"/>
      <p:bldP spid="28742" grpId="0" animBg="1"/>
      <p:bldP spid="2874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>
            <a:extLst>
              <a:ext uri="{FF2B5EF4-FFF2-40B4-BE49-F238E27FC236}">
                <a16:creationId xmlns:a16="http://schemas.microsoft.com/office/drawing/2014/main" id="{EDCF547A-99C7-4C75-80F5-A1BD7F36B2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E373CC-2836-4198-A487-91F0D5F80173}" type="slidenum">
              <a:rPr kumimoji="0" lang="en-US" altLang="zh-CN" sz="1800">
                <a:solidFill>
                  <a:srgbClr val="009900"/>
                </a:solidFill>
              </a:rPr>
              <a:pPr eaLnBrk="1" hangingPunct="1"/>
              <a:t>36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47460" name="Text Box 4">
            <a:extLst>
              <a:ext uri="{FF2B5EF4-FFF2-40B4-BE49-F238E27FC236}">
                <a16:creationId xmlns:a16="http://schemas.microsoft.com/office/drawing/2014/main" id="{0A4373AC-DCDE-4916-AC0E-B95E6550C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765175"/>
            <a:ext cx="7488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7.25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对二维数组中元素的访问与操作。</a:t>
            </a:r>
          </a:p>
        </p:txBody>
      </p:sp>
      <p:sp>
        <p:nvSpPr>
          <p:cNvPr id="38916" name="Rectangle 5">
            <a:extLst>
              <a:ext uri="{FF2B5EF4-FFF2-40B4-BE49-F238E27FC236}">
                <a16:creationId xmlns:a16="http://schemas.microsoft.com/office/drawing/2014/main" id="{FB1C5D6F-AC83-47CB-9EBB-C69D34E82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198563"/>
            <a:ext cx="7229475" cy="2835275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effectLst/>
              </a:rPr>
              <a:t>#include "stdio.h"</a:t>
            </a:r>
          </a:p>
          <a:p>
            <a:pPr eaLnBrk="1" hangingPunct="1"/>
            <a:r>
              <a:rPr lang="en-US" altLang="zh-CN" sz="2000">
                <a:effectLst/>
              </a:rPr>
              <a:t>void main(void){</a:t>
            </a:r>
          </a:p>
          <a:p>
            <a:pPr eaLnBrk="1" hangingPunct="1"/>
            <a:r>
              <a:rPr lang="en-US" altLang="zh-CN" sz="2000">
                <a:effectLst/>
              </a:rPr>
              <a:t>    int x[2][3],a=2;	    </a:t>
            </a:r>
            <a:r>
              <a:rPr lang="en-US" altLang="zh-CN" sz="2000">
                <a:solidFill>
                  <a:schemeClr val="tx2"/>
                </a:solidFill>
                <a:effectLst/>
              </a:rPr>
              <a:t>/* </a:t>
            </a:r>
            <a:r>
              <a:rPr lang="zh-CN" altLang="en-US" sz="2000">
                <a:solidFill>
                  <a:schemeClr val="tx2"/>
                </a:solidFill>
                <a:effectLst/>
              </a:rPr>
              <a:t>说明</a:t>
            </a:r>
            <a:r>
              <a:rPr lang="en-US" altLang="zh-CN" sz="2000">
                <a:solidFill>
                  <a:schemeClr val="tx2"/>
                </a:solidFill>
                <a:effectLst/>
              </a:rPr>
              <a:t>2</a:t>
            </a:r>
            <a:r>
              <a:rPr lang="en-US" altLang="zh-CN" sz="2000">
                <a:solidFill>
                  <a:schemeClr val="tx2"/>
                </a:solidFill>
                <a:effectLst/>
                <a:sym typeface="Symbol" panose="05050102010706020507" pitchFamily="18" charset="2"/>
              </a:rPr>
              <a:t></a:t>
            </a:r>
            <a:r>
              <a:rPr lang="en-US" altLang="zh-CN" sz="2000">
                <a:solidFill>
                  <a:schemeClr val="tx2"/>
                </a:solidFill>
                <a:effectLst/>
              </a:rPr>
              <a:t>3</a:t>
            </a:r>
            <a:r>
              <a:rPr lang="zh-CN" altLang="en-US" sz="2000">
                <a:solidFill>
                  <a:schemeClr val="tx2"/>
                </a:solidFill>
                <a:effectLst/>
                <a:sym typeface="Symbol" panose="05050102010706020507" pitchFamily="18" charset="2"/>
              </a:rPr>
              <a:t>数组</a:t>
            </a:r>
            <a:r>
              <a:rPr lang="en-US" altLang="zh-CN" sz="2000">
                <a:solidFill>
                  <a:schemeClr val="tx2"/>
                </a:solidFill>
                <a:effectLst/>
                <a:sym typeface="Symbol" panose="05050102010706020507" pitchFamily="18" charset="2"/>
              </a:rPr>
              <a:t>x */</a:t>
            </a:r>
          </a:p>
          <a:p>
            <a:pPr eaLnBrk="1" hangingPunct="1"/>
            <a:r>
              <a:rPr lang="en-US" altLang="zh-CN" sz="2000">
                <a:effectLst/>
                <a:sym typeface="Symbol" panose="05050102010706020507" pitchFamily="18" charset="2"/>
              </a:rPr>
              <a:t>    x[0][2]=8;		    </a:t>
            </a:r>
            <a:r>
              <a:rPr lang="en-US" altLang="zh-CN" sz="2000">
                <a:solidFill>
                  <a:schemeClr val="tx2"/>
                </a:solidFill>
                <a:effectLst/>
                <a:sym typeface="Symbol" panose="05050102010706020507" pitchFamily="18" charset="2"/>
              </a:rPr>
              <a:t>/* </a:t>
            </a:r>
            <a:r>
              <a:rPr lang="zh-CN" altLang="en-US" sz="2000">
                <a:solidFill>
                  <a:schemeClr val="tx2"/>
                </a:solidFill>
                <a:effectLst/>
                <a:sym typeface="Symbol" panose="05050102010706020507" pitchFamily="18" charset="2"/>
              </a:rPr>
              <a:t>将</a:t>
            </a:r>
            <a:r>
              <a:rPr lang="en-US" altLang="zh-CN" sz="2000">
                <a:solidFill>
                  <a:schemeClr val="tx2"/>
                </a:solidFill>
                <a:effectLst/>
                <a:sym typeface="Symbol" panose="05050102010706020507" pitchFamily="18" charset="2"/>
              </a:rPr>
              <a:t>8</a:t>
            </a:r>
            <a:r>
              <a:rPr lang="zh-CN" altLang="en-US" sz="2000">
                <a:solidFill>
                  <a:schemeClr val="tx2"/>
                </a:solidFill>
                <a:effectLst/>
                <a:sym typeface="Symbol" panose="05050102010706020507" pitchFamily="18" charset="2"/>
              </a:rPr>
              <a:t>赋给元素</a:t>
            </a:r>
            <a:r>
              <a:rPr lang="en-US" altLang="zh-CN" sz="2000">
                <a:solidFill>
                  <a:schemeClr val="tx2"/>
                </a:solidFill>
                <a:effectLst/>
                <a:sym typeface="Symbol" panose="05050102010706020507" pitchFamily="18" charset="2"/>
              </a:rPr>
              <a:t>x[0][2] */</a:t>
            </a:r>
          </a:p>
          <a:p>
            <a:pPr eaLnBrk="1" hangingPunct="1"/>
            <a:r>
              <a:rPr lang="en-US" altLang="zh-CN" sz="2000">
                <a:effectLst/>
                <a:sym typeface="Symbol" panose="05050102010706020507" pitchFamily="18" charset="2"/>
              </a:rPr>
              <a:t>    scanf("%d",&amp;x[1][2]);   </a:t>
            </a:r>
            <a:r>
              <a:rPr lang="en-US" altLang="zh-CN" sz="2000">
                <a:solidFill>
                  <a:schemeClr val="tx2"/>
                </a:solidFill>
                <a:effectLst/>
                <a:sym typeface="Symbol" panose="05050102010706020507" pitchFamily="18" charset="2"/>
              </a:rPr>
              <a:t>/* </a:t>
            </a:r>
            <a:r>
              <a:rPr lang="zh-CN" altLang="en-US" sz="2000">
                <a:solidFill>
                  <a:schemeClr val="tx2"/>
                </a:solidFill>
                <a:effectLst/>
                <a:sym typeface="Symbol" panose="05050102010706020507" pitchFamily="18" charset="2"/>
              </a:rPr>
              <a:t>用</a:t>
            </a:r>
            <a:r>
              <a:rPr lang="en-US" altLang="zh-CN" sz="2000">
                <a:solidFill>
                  <a:schemeClr val="tx2"/>
                </a:solidFill>
                <a:effectLst/>
                <a:sym typeface="Symbol" panose="05050102010706020507" pitchFamily="18" charset="2"/>
              </a:rPr>
              <a:t>&amp;</a:t>
            </a:r>
            <a:r>
              <a:rPr lang="zh-CN" altLang="en-US" sz="2000">
                <a:solidFill>
                  <a:schemeClr val="tx2"/>
                </a:solidFill>
                <a:effectLst/>
                <a:sym typeface="Symbol" panose="05050102010706020507" pitchFamily="18" charset="2"/>
              </a:rPr>
              <a:t>操作取元素</a:t>
            </a:r>
            <a:r>
              <a:rPr lang="en-US" altLang="zh-CN" sz="2000">
                <a:solidFill>
                  <a:schemeClr val="tx2"/>
                </a:solidFill>
                <a:effectLst/>
                <a:sym typeface="Symbol" panose="05050102010706020507" pitchFamily="18" charset="2"/>
              </a:rPr>
              <a:t>x[1][2]</a:t>
            </a:r>
            <a:r>
              <a:rPr lang="zh-CN" altLang="en-US" sz="2000">
                <a:solidFill>
                  <a:schemeClr val="tx2"/>
                </a:solidFill>
                <a:effectLst/>
                <a:sym typeface="Symbol" panose="05050102010706020507" pitchFamily="18" charset="2"/>
              </a:rPr>
              <a:t>的地址 *</a:t>
            </a:r>
            <a:r>
              <a:rPr lang="en-US" altLang="zh-CN" sz="2000">
                <a:solidFill>
                  <a:schemeClr val="tx2"/>
                </a:solidFill>
                <a:effectLst/>
                <a:sym typeface="Symbol" panose="05050102010706020507" pitchFamily="18" charset="2"/>
              </a:rPr>
              <a:t>/</a:t>
            </a:r>
          </a:p>
          <a:p>
            <a:pPr eaLnBrk="1" hangingPunct="1"/>
            <a:r>
              <a:rPr lang="en-US" altLang="zh-CN" sz="2000">
                <a:effectLst/>
                <a:sym typeface="Symbol" panose="05050102010706020507" pitchFamily="18" charset="2"/>
              </a:rPr>
              <a:t>    x[1][1]=x[0][2];	    </a:t>
            </a:r>
            <a:r>
              <a:rPr lang="en-US" altLang="zh-CN" sz="2000">
                <a:solidFill>
                  <a:schemeClr val="tx2"/>
                </a:solidFill>
                <a:effectLst/>
                <a:sym typeface="Symbol" panose="05050102010706020507" pitchFamily="18" charset="2"/>
              </a:rPr>
              <a:t>/* </a:t>
            </a:r>
            <a:r>
              <a:rPr lang="zh-CN" altLang="en-US" sz="2000">
                <a:solidFill>
                  <a:schemeClr val="tx2"/>
                </a:solidFill>
                <a:effectLst/>
                <a:sym typeface="Symbol" panose="05050102010706020507" pitchFamily="18" charset="2"/>
              </a:rPr>
              <a:t>将元素</a:t>
            </a:r>
            <a:r>
              <a:rPr lang="en-US" altLang="zh-CN" sz="2000">
                <a:solidFill>
                  <a:schemeClr val="tx2"/>
                </a:solidFill>
                <a:effectLst/>
                <a:sym typeface="Symbol" panose="05050102010706020507" pitchFamily="18" charset="2"/>
              </a:rPr>
              <a:t>x[0][2]</a:t>
            </a:r>
            <a:r>
              <a:rPr lang="zh-CN" altLang="en-US" sz="2000">
                <a:solidFill>
                  <a:schemeClr val="tx2"/>
                </a:solidFill>
                <a:effectLst/>
                <a:sym typeface="Symbol" panose="05050102010706020507" pitchFamily="18" charset="2"/>
              </a:rPr>
              <a:t>赋给元素</a:t>
            </a:r>
            <a:r>
              <a:rPr lang="en-US" altLang="zh-CN" sz="2000">
                <a:solidFill>
                  <a:schemeClr val="tx2"/>
                </a:solidFill>
                <a:effectLst/>
                <a:sym typeface="Symbol" panose="05050102010706020507" pitchFamily="18" charset="2"/>
              </a:rPr>
              <a:t>x[1][1] */</a:t>
            </a:r>
          </a:p>
          <a:p>
            <a:pPr eaLnBrk="1" hangingPunct="1"/>
            <a:r>
              <a:rPr lang="en-US" altLang="zh-CN" sz="2000">
                <a:effectLst/>
                <a:sym typeface="Symbol" panose="05050102010706020507" pitchFamily="18" charset="2"/>
              </a:rPr>
              <a:t>    x[1][2]&lt;&lt;=a;	    </a:t>
            </a:r>
            <a:r>
              <a:rPr lang="en-US" altLang="zh-CN" sz="2000">
                <a:solidFill>
                  <a:schemeClr val="tx2"/>
                </a:solidFill>
                <a:effectLst/>
                <a:sym typeface="Symbol" panose="05050102010706020507" pitchFamily="18" charset="2"/>
              </a:rPr>
              <a:t>/* </a:t>
            </a:r>
            <a:r>
              <a:rPr lang="zh-CN" altLang="en-US" sz="2000">
                <a:solidFill>
                  <a:schemeClr val="tx2"/>
                </a:solidFill>
                <a:effectLst/>
                <a:sym typeface="Symbol" panose="05050102010706020507" pitchFamily="18" charset="2"/>
              </a:rPr>
              <a:t>将元素</a:t>
            </a:r>
            <a:r>
              <a:rPr lang="en-US" altLang="zh-CN" sz="2000">
                <a:solidFill>
                  <a:schemeClr val="tx2"/>
                </a:solidFill>
                <a:effectLst/>
                <a:sym typeface="Symbol" panose="05050102010706020507" pitchFamily="18" charset="2"/>
              </a:rPr>
              <a:t>x[1][2]</a:t>
            </a:r>
            <a:r>
              <a:rPr lang="zh-CN" altLang="en-US" sz="2000">
                <a:solidFill>
                  <a:schemeClr val="tx2"/>
                </a:solidFill>
                <a:effectLst/>
                <a:sym typeface="Symbol" panose="05050102010706020507" pitchFamily="18" charset="2"/>
              </a:rPr>
              <a:t>的内容左移</a:t>
            </a:r>
            <a:r>
              <a:rPr lang="en-US" altLang="zh-CN" sz="2000">
                <a:solidFill>
                  <a:schemeClr val="tx2"/>
                </a:solidFill>
                <a:effectLst/>
                <a:sym typeface="Symbol" panose="05050102010706020507" pitchFamily="18" charset="2"/>
              </a:rPr>
              <a:t>2</a:t>
            </a:r>
            <a:r>
              <a:rPr lang="zh-CN" altLang="en-US" sz="2000">
                <a:solidFill>
                  <a:schemeClr val="tx2"/>
                </a:solidFill>
                <a:effectLst/>
                <a:sym typeface="Symbol" panose="05050102010706020507" pitchFamily="18" charset="2"/>
              </a:rPr>
              <a:t>位 *</a:t>
            </a:r>
            <a:r>
              <a:rPr lang="en-US" altLang="zh-CN" sz="2000">
                <a:solidFill>
                  <a:schemeClr val="tx2"/>
                </a:solidFill>
                <a:effectLst/>
                <a:sym typeface="Symbol" panose="05050102010706020507" pitchFamily="18" charset="2"/>
              </a:rPr>
              <a:t>/</a:t>
            </a:r>
          </a:p>
          <a:p>
            <a:pPr eaLnBrk="1" hangingPunct="1"/>
            <a:r>
              <a:rPr lang="en-US" altLang="zh-CN" sz="2000">
                <a:effectLst/>
                <a:sym typeface="Symbol" panose="05050102010706020507" pitchFamily="18" charset="2"/>
              </a:rPr>
              <a:t>    printf("%d\n",x[1][2]); </a:t>
            </a:r>
            <a:r>
              <a:rPr lang="en-US" altLang="zh-CN" sz="2000">
                <a:solidFill>
                  <a:schemeClr val="tx2"/>
                </a:solidFill>
                <a:effectLst/>
                <a:sym typeface="Symbol" panose="05050102010706020507" pitchFamily="18" charset="2"/>
              </a:rPr>
              <a:t>/* </a:t>
            </a:r>
            <a:r>
              <a:rPr lang="zh-CN" altLang="en-US" sz="2000">
                <a:solidFill>
                  <a:schemeClr val="tx2"/>
                </a:solidFill>
                <a:effectLst/>
                <a:sym typeface="Symbol" panose="05050102010706020507" pitchFamily="18" charset="2"/>
              </a:rPr>
              <a:t>输出元素</a:t>
            </a:r>
            <a:r>
              <a:rPr lang="en-US" altLang="zh-CN" sz="2000">
                <a:solidFill>
                  <a:schemeClr val="tx2"/>
                </a:solidFill>
                <a:effectLst/>
                <a:sym typeface="Symbol" panose="05050102010706020507" pitchFamily="18" charset="2"/>
              </a:rPr>
              <a:t>x[1][2]</a:t>
            </a:r>
            <a:r>
              <a:rPr lang="zh-CN" altLang="en-US" sz="2000">
                <a:solidFill>
                  <a:schemeClr val="tx2"/>
                </a:solidFill>
                <a:effectLst/>
                <a:sym typeface="Symbol" panose="05050102010706020507" pitchFamily="18" charset="2"/>
              </a:rPr>
              <a:t>的值 *</a:t>
            </a:r>
            <a:r>
              <a:rPr lang="en-US" altLang="zh-CN" sz="2000">
                <a:solidFill>
                  <a:schemeClr val="tx2"/>
                </a:solidFill>
                <a:effectLst/>
                <a:sym typeface="Symbol" panose="05050102010706020507" pitchFamily="18" charset="2"/>
              </a:rPr>
              <a:t>/</a:t>
            </a:r>
          </a:p>
          <a:p>
            <a:pPr eaLnBrk="1" hangingPunct="1"/>
            <a:r>
              <a:rPr lang="en-US" altLang="zh-CN" sz="2000">
                <a:effectLst/>
                <a:sym typeface="Symbol" panose="05050102010706020507" pitchFamily="18" charset="2"/>
              </a:rPr>
              <a:t>}</a:t>
            </a:r>
          </a:p>
        </p:txBody>
      </p:sp>
      <p:sp>
        <p:nvSpPr>
          <p:cNvPr id="147462" name="Rectangle 6">
            <a:extLst>
              <a:ext uri="{FF2B5EF4-FFF2-40B4-BE49-F238E27FC236}">
                <a16:creationId xmlns:a16="http://schemas.microsoft.com/office/drawing/2014/main" id="{76B304C9-47B5-4073-AFFC-5C2A93961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221163"/>
            <a:ext cx="6264275" cy="1738312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6600"/>
                </a:solidFill>
                <a:effectLst/>
              </a:rPr>
              <a:t>       </a:t>
            </a:r>
            <a:r>
              <a:rPr lang="zh-CN" altLang="en-US" sz="2000" b="1">
                <a:solidFill>
                  <a:srgbClr val="006600"/>
                </a:solidFill>
                <a:effectLst/>
              </a:rPr>
              <a:t>注意：</a:t>
            </a:r>
            <a:r>
              <a:rPr lang="en-US" altLang="zh-CN" sz="2000" b="1">
                <a:solidFill>
                  <a:srgbClr val="006600"/>
                </a:solidFill>
                <a:effectLst/>
              </a:rPr>
              <a:t>C</a:t>
            </a:r>
            <a:r>
              <a:rPr lang="zh-CN" altLang="en-US" sz="2000" b="1">
                <a:solidFill>
                  <a:srgbClr val="006600"/>
                </a:solidFill>
                <a:effectLst/>
              </a:rPr>
              <a:t>语言不做下标越界检查即不报错，由编程者负责控制，否则引起无法预测的异常情况。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sz="2000" b="1">
                <a:solidFill>
                  <a:srgbClr val="006600"/>
                </a:solidFill>
                <a:effectLst/>
              </a:rPr>
              <a:t>       </a:t>
            </a:r>
            <a:r>
              <a:rPr lang="zh-CN" altLang="en-US" sz="2000" b="1">
                <a:solidFill>
                  <a:srgbClr val="292929"/>
                </a:solidFill>
                <a:effectLst/>
              </a:rPr>
              <a:t>如对例</a:t>
            </a:r>
            <a:r>
              <a:rPr lang="en-US" altLang="zh-CN" sz="2000" b="1">
                <a:solidFill>
                  <a:srgbClr val="292929"/>
                </a:solidFill>
                <a:effectLst/>
              </a:rPr>
              <a:t>8.25</a:t>
            </a:r>
            <a:r>
              <a:rPr lang="zh-CN" altLang="en-US" sz="2000" b="1">
                <a:solidFill>
                  <a:srgbClr val="292929"/>
                </a:solidFill>
                <a:effectLst/>
              </a:rPr>
              <a:t>的数组</a:t>
            </a:r>
            <a:r>
              <a:rPr lang="en-US" altLang="zh-CN" sz="2000" b="1">
                <a:solidFill>
                  <a:srgbClr val="292929"/>
                </a:solidFill>
                <a:effectLst/>
              </a:rPr>
              <a:t>x</a:t>
            </a:r>
            <a:r>
              <a:rPr lang="zh-CN" altLang="en-US" sz="2000" b="1">
                <a:solidFill>
                  <a:srgbClr val="292929"/>
                </a:solidFill>
                <a:effectLst/>
              </a:rPr>
              <a:t>，下列属于引用错误。</a:t>
            </a:r>
          </a:p>
          <a:p>
            <a:pPr algn="ctr" eaLnBrk="1" hangingPunct="1"/>
            <a:r>
              <a:rPr lang="en-US" altLang="zh-CN" sz="2000" b="1">
                <a:solidFill>
                  <a:srgbClr val="292929"/>
                </a:solidFill>
                <a:effectLst/>
              </a:rPr>
              <a:t>x[2][2]=5; /*</a:t>
            </a:r>
            <a:r>
              <a:rPr lang="zh-CN" altLang="en-US" sz="2000" b="1">
                <a:solidFill>
                  <a:srgbClr val="292929"/>
                </a:solidFill>
                <a:effectLst/>
              </a:rPr>
              <a:t>行下标越界*</a:t>
            </a:r>
            <a:r>
              <a:rPr lang="en-US" altLang="zh-CN" sz="2000" b="1">
                <a:solidFill>
                  <a:srgbClr val="292929"/>
                </a:solidFill>
                <a:effectLst/>
              </a:rPr>
              <a:t>/</a:t>
            </a:r>
          </a:p>
          <a:p>
            <a:pPr algn="ctr" eaLnBrk="1" hangingPunct="1"/>
            <a:r>
              <a:rPr lang="en-US" altLang="zh-CN" sz="2000" b="1">
                <a:solidFill>
                  <a:srgbClr val="292929"/>
                </a:solidFill>
                <a:effectLst/>
              </a:rPr>
              <a:t>x[0][3]=5; /*</a:t>
            </a:r>
            <a:r>
              <a:rPr lang="zh-CN" altLang="en-US" sz="2000" b="1">
                <a:solidFill>
                  <a:srgbClr val="292929"/>
                </a:solidFill>
                <a:effectLst/>
              </a:rPr>
              <a:t>列下标越界*</a:t>
            </a:r>
            <a:r>
              <a:rPr lang="en-US" altLang="zh-CN" sz="2000" b="1">
                <a:solidFill>
                  <a:srgbClr val="292929"/>
                </a:solidFill>
                <a:effectLst/>
              </a:rPr>
              <a:t>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746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746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474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7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7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47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7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7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47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7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7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147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7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7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147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47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7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47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2" grpId="0" build="allAtOnce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1">
            <a:extLst>
              <a:ext uri="{FF2B5EF4-FFF2-40B4-BE49-F238E27FC236}">
                <a16:creationId xmlns:a16="http://schemas.microsoft.com/office/drawing/2014/main" id="{7E090073-2D3A-453B-95E9-F1A3FD3A2A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FDA7F19-A339-47B0-8FDA-F3F5C0AE4CF2}" type="slidenum">
              <a:rPr kumimoji="0" lang="en-US" altLang="zh-CN" sz="1800">
                <a:solidFill>
                  <a:srgbClr val="009900"/>
                </a:solidFill>
              </a:rPr>
              <a:pPr eaLnBrk="1" hangingPunct="1"/>
              <a:t>37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pic>
        <p:nvPicPr>
          <p:cNvPr id="148493" name="Picture 13" descr="图片1">
            <a:extLst>
              <a:ext uri="{FF2B5EF4-FFF2-40B4-BE49-F238E27FC236}">
                <a16:creationId xmlns:a16="http://schemas.microsoft.com/office/drawing/2014/main" id="{D26E0890-F384-4F8E-B790-8496EC71B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704975"/>
            <a:ext cx="4392612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940" name="Group 9">
            <a:extLst>
              <a:ext uri="{FF2B5EF4-FFF2-40B4-BE49-F238E27FC236}">
                <a16:creationId xmlns:a16="http://schemas.microsoft.com/office/drawing/2014/main" id="{E137494E-0964-4A89-967E-B44D9A2626B0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1508125"/>
            <a:ext cx="6065838" cy="4800600"/>
            <a:chOff x="930" y="882"/>
            <a:chExt cx="3821" cy="3024"/>
          </a:xfrm>
        </p:grpSpPr>
        <p:sp>
          <p:nvSpPr>
            <p:cNvPr id="148486" name="Rectangle 6">
              <a:extLst>
                <a:ext uri="{FF2B5EF4-FFF2-40B4-BE49-F238E27FC236}">
                  <a16:creationId xmlns:a16="http://schemas.microsoft.com/office/drawing/2014/main" id="{20E49546-A668-42DF-83C8-7448B592F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" y="3125"/>
              <a:ext cx="680" cy="68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8488" name="Rectangle 8">
              <a:extLst>
                <a:ext uri="{FF2B5EF4-FFF2-40B4-BE49-F238E27FC236}">
                  <a16:creationId xmlns:a16="http://schemas.microsoft.com/office/drawing/2014/main" id="{5D99BAB3-CF26-4559-A3DD-5D9ED413E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981"/>
              <a:ext cx="3792" cy="2835"/>
            </a:xfrm>
            <a:prstGeom prst="rect">
              <a:avLst/>
            </a:prstGeom>
            <a:solidFill>
              <a:schemeClr val="accent1">
                <a:alpha val="10001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946" name="Rectangle 5">
              <a:extLst>
                <a:ext uri="{FF2B5EF4-FFF2-40B4-BE49-F238E27FC236}">
                  <a16:creationId xmlns:a16="http://schemas.microsoft.com/office/drawing/2014/main" id="{78837A78-5CA8-404C-8A09-7F46F0B3B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882"/>
              <a:ext cx="3821" cy="3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effectLst/>
                </a:rPr>
                <a:t>#include "stdio.h"</a:t>
              </a:r>
            </a:p>
            <a:p>
              <a:pPr eaLnBrk="1" hangingPunct="1"/>
              <a:r>
                <a:rPr lang="en-US" altLang="zh-CN" sz="1800">
                  <a:effectLst/>
                </a:rPr>
                <a:t>#define STU_NUM 2</a:t>
              </a:r>
            </a:p>
            <a:p>
              <a:pPr eaLnBrk="1" hangingPunct="1"/>
              <a:r>
                <a:rPr lang="en-US" altLang="zh-CN" sz="1800">
                  <a:effectLst/>
                </a:rPr>
                <a:t>#define COURSE_NUM 2</a:t>
              </a:r>
            </a:p>
            <a:p>
              <a:pPr eaLnBrk="1" hangingPunct="1"/>
              <a:r>
                <a:rPr lang="en-US" altLang="zh-CN" sz="1800">
                  <a:effectLst/>
                </a:rPr>
                <a:t>void main(void){</a:t>
              </a:r>
            </a:p>
            <a:p>
              <a:pPr eaLnBrk="1" hangingPunct="1"/>
              <a:r>
                <a:rPr lang="en-US" altLang="zh-CN" sz="1800">
                  <a:effectLst/>
                </a:rPr>
                <a:t>    int x[STU_NUM][COURSE_NUM+1];</a:t>
              </a:r>
            </a:p>
            <a:p>
              <a:pPr eaLnBrk="1" hangingPunct="1"/>
              <a:r>
                <a:rPr lang="en-US" altLang="zh-CN" sz="1800">
                  <a:effectLst/>
                </a:rPr>
                <a:t>    int i,j;</a:t>
              </a:r>
            </a:p>
            <a:p>
              <a:pPr eaLnBrk="1" hangingPunct="1"/>
              <a:r>
                <a:rPr lang="en-US" altLang="zh-CN" sz="1800">
                  <a:effectLst/>
                </a:rPr>
                <a:t>    for(i=0;i&lt;STU_NUM;i++){</a:t>
              </a:r>
            </a:p>
            <a:p>
              <a:pPr eaLnBrk="1" hangingPunct="1"/>
              <a:r>
                <a:rPr lang="en-US" altLang="zh-CN" sz="1800">
                  <a:effectLst/>
                </a:rPr>
                <a:t>        for(j=0;j&lt;COURSE_NUM;j++) scanf("%d",&amp;x[i][j]);</a:t>
              </a:r>
            </a:p>
            <a:p>
              <a:pPr eaLnBrk="1" hangingPunct="1"/>
              <a:r>
                <a:rPr lang="en-US" altLang="zh-CN" sz="1800">
                  <a:effectLst/>
                </a:rPr>
                <a:t>        x[i][COURSE_NUM]=(x[i][0]+x[i][1])/2;</a:t>
              </a:r>
            </a:p>
            <a:p>
              <a:pPr eaLnBrk="1" hangingPunct="1"/>
              <a:r>
                <a:rPr lang="en-US" altLang="zh-CN" sz="1800">
                  <a:effectLst/>
                </a:rPr>
                <a:t>    }</a:t>
              </a:r>
            </a:p>
            <a:p>
              <a:pPr eaLnBrk="1" hangingPunct="1"/>
              <a:r>
                <a:rPr lang="en-US" altLang="zh-CN" sz="1800">
                  <a:effectLst/>
                </a:rPr>
                <a:t>    printf("\n");</a:t>
              </a:r>
            </a:p>
            <a:p>
              <a:pPr eaLnBrk="1" hangingPunct="1"/>
              <a:r>
                <a:rPr lang="en-US" altLang="zh-CN" sz="1800">
                  <a:effectLst/>
                </a:rPr>
                <a:t>    for(i=0;i&lt;STU_NUM;i++){</a:t>
              </a:r>
            </a:p>
            <a:p>
              <a:pPr eaLnBrk="1" hangingPunct="1"/>
              <a:r>
                <a:rPr lang="en-US" altLang="zh-CN" sz="1800">
                  <a:effectLst/>
                </a:rPr>
                <a:t>        for(j=0;j&lt;=COURSE_NUM;j++)</a:t>
              </a:r>
            </a:p>
            <a:p>
              <a:pPr eaLnBrk="1" hangingPunct="1"/>
              <a:r>
                <a:rPr lang="en-US" altLang="zh-CN" sz="1800">
                  <a:effectLst/>
                </a:rPr>
                <a:t>           printf("x[%d][%d]=%d\t",i,j,x[i][j]);</a:t>
              </a:r>
            </a:p>
            <a:p>
              <a:pPr eaLnBrk="1" hangingPunct="1"/>
              <a:r>
                <a:rPr lang="en-US" altLang="zh-CN" sz="1800">
                  <a:effectLst/>
                </a:rPr>
                <a:t>    printf("\n");</a:t>
              </a:r>
            </a:p>
            <a:p>
              <a:pPr eaLnBrk="1" hangingPunct="1"/>
              <a:r>
                <a:rPr lang="en-US" altLang="zh-CN" sz="1800">
                  <a:effectLst/>
                </a:rPr>
                <a:t>   }</a:t>
              </a:r>
            </a:p>
            <a:p>
              <a:pPr eaLnBrk="1" hangingPunct="1"/>
              <a:r>
                <a:rPr lang="en-US" altLang="zh-CN" sz="1800">
                  <a:effectLst/>
                </a:rPr>
                <a:t>}</a:t>
              </a:r>
            </a:p>
          </p:txBody>
        </p:sp>
      </p:grpSp>
      <p:sp>
        <p:nvSpPr>
          <p:cNvPr id="148484" name="Text Box 4">
            <a:extLst>
              <a:ext uri="{FF2B5EF4-FFF2-40B4-BE49-F238E27FC236}">
                <a16:creationId xmlns:a16="http://schemas.microsoft.com/office/drawing/2014/main" id="{B61BDA05-590F-4922-A574-5FC102094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765175"/>
            <a:ext cx="74882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7.24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用二维数组表示学号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课程成绩表，计算每个同学的平均成绩并且输出数组中各元素的地址和内容。</a:t>
            </a:r>
          </a:p>
        </p:txBody>
      </p:sp>
      <p:sp>
        <p:nvSpPr>
          <p:cNvPr id="148492" name="Text Box 12">
            <a:extLst>
              <a:ext uri="{FF2B5EF4-FFF2-40B4-BE49-F238E27FC236}">
                <a16:creationId xmlns:a16="http://schemas.microsoft.com/office/drawing/2014/main" id="{97F491D3-B844-46F5-ACAB-745300701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1876425"/>
            <a:ext cx="3360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85 91 82 95↙ </a:t>
            </a:r>
          </a:p>
          <a:p>
            <a:pPr>
              <a:defRPr/>
            </a:pPr>
            <a:r>
              <a:rPr lang="en-US" altLang="zh-CN" sz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_</a:t>
            </a:r>
          </a:p>
        </p:txBody>
      </p:sp>
      <p:sp>
        <p:nvSpPr>
          <p:cNvPr id="148494" name="Text Box 14">
            <a:extLst>
              <a:ext uri="{FF2B5EF4-FFF2-40B4-BE49-F238E27FC236}">
                <a16:creationId xmlns:a16="http://schemas.microsoft.com/office/drawing/2014/main" id="{1CFBD1A5-3C45-4F9F-9D81-31616675B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2174875"/>
            <a:ext cx="3743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x[0][0]=85      x[0][1]=91      x[0][2]=88</a:t>
            </a:r>
          </a:p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x[1][0]=82      x[1][1]=95      x[1][2]=88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4" dur="2000"/>
                                        <p:tgtEl>
                                          <p:spTgt spid="148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8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2" grpId="0" build="allAtOnce"/>
      <p:bldP spid="14849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>
            <a:extLst>
              <a:ext uri="{FF2B5EF4-FFF2-40B4-BE49-F238E27FC236}">
                <a16:creationId xmlns:a16="http://schemas.microsoft.com/office/drawing/2014/main" id="{346250E4-16F9-4F39-B072-009D90BA28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2A62C16-2547-4567-9344-F696E4DDC7B9}" type="slidenum">
              <a:rPr kumimoji="0" lang="en-US" altLang="zh-CN" sz="1800">
                <a:solidFill>
                  <a:srgbClr val="009900"/>
                </a:solidFill>
              </a:rPr>
              <a:pPr eaLnBrk="1" hangingPunct="1"/>
              <a:t>38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62469" name="AutoShape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51912C1-8369-491B-A61B-434B0E356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675" y="64770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0964" name="Text Box 6">
            <a:extLst>
              <a:ext uri="{FF2B5EF4-FFF2-40B4-BE49-F238E27FC236}">
                <a16:creationId xmlns:a16="http://schemas.microsoft.com/office/drawing/2014/main" id="{598C762F-B577-40E9-ABA7-09CA23CEF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68338"/>
            <a:ext cx="503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CC0099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7.5.2</a:t>
            </a:r>
            <a:r>
              <a:rPr lang="en-US" altLang="en-US" b="1">
                <a:solidFill>
                  <a:srgbClr val="CC0099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solidFill>
                  <a:srgbClr val="CC0099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　多维数组的存储结构 </a:t>
            </a:r>
          </a:p>
        </p:txBody>
      </p:sp>
      <p:sp>
        <p:nvSpPr>
          <p:cNvPr id="62533" name="Rectangle 69">
            <a:extLst>
              <a:ext uri="{FF2B5EF4-FFF2-40B4-BE49-F238E27FC236}">
                <a16:creationId xmlns:a16="http://schemas.microsoft.com/office/drawing/2014/main" id="{3C0B31F2-77A0-4793-9C4C-8951C7877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75" y="147638"/>
            <a:ext cx="9937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62537" name="Rectangle 73">
            <a:extLst>
              <a:ext uri="{FF2B5EF4-FFF2-40B4-BE49-F238E27FC236}">
                <a16:creationId xmlns:a16="http://schemas.microsoft.com/office/drawing/2014/main" id="{942559AA-FB5C-49F0-882F-49CC1A10B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75" y="147638"/>
            <a:ext cx="22574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62541" name="Rectangle 77">
            <a:extLst>
              <a:ext uri="{FF2B5EF4-FFF2-40B4-BE49-F238E27FC236}">
                <a16:creationId xmlns:a16="http://schemas.microsoft.com/office/drawing/2014/main" id="{9EFCEB26-BB35-450D-8B32-698541B17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75" y="147638"/>
            <a:ext cx="9937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62545" name="Rectangle 81">
            <a:extLst>
              <a:ext uri="{FF2B5EF4-FFF2-40B4-BE49-F238E27FC236}">
                <a16:creationId xmlns:a16="http://schemas.microsoft.com/office/drawing/2014/main" id="{D45A8DB7-621F-49CD-8496-4A453008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75" y="147638"/>
            <a:ext cx="22574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0969" name="Rectangle 83">
            <a:extLst>
              <a:ext uri="{FF2B5EF4-FFF2-40B4-BE49-F238E27FC236}">
                <a16:creationId xmlns:a16="http://schemas.microsoft.com/office/drawing/2014/main" id="{EB38707E-7390-423F-A6CD-50230CB9A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75" y="147638"/>
            <a:ext cx="99377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effectLst/>
              <a:latin typeface="Times New Roman" panose="02020603050405020304" pitchFamily="18" charset="0"/>
            </a:endParaRPr>
          </a:p>
        </p:txBody>
      </p:sp>
      <p:sp>
        <p:nvSpPr>
          <p:cNvPr id="62551" name="Rectangle 87">
            <a:extLst>
              <a:ext uri="{FF2B5EF4-FFF2-40B4-BE49-F238E27FC236}">
                <a16:creationId xmlns:a16="http://schemas.microsoft.com/office/drawing/2014/main" id="{DF1F968E-A7C5-4051-95D1-3FD2C8B7E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75" y="147638"/>
            <a:ext cx="22574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0971" name="Rectangle 90">
            <a:extLst>
              <a:ext uri="{FF2B5EF4-FFF2-40B4-BE49-F238E27FC236}">
                <a16:creationId xmlns:a16="http://schemas.microsoft.com/office/drawing/2014/main" id="{5B9826FE-F8F2-4685-B5B1-AE9CBBA71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75" y="147638"/>
            <a:ext cx="99377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effectLst/>
              <a:latin typeface="Times New Roman" panose="02020603050405020304" pitchFamily="18" charset="0"/>
            </a:endParaRPr>
          </a:p>
        </p:txBody>
      </p:sp>
      <p:sp>
        <p:nvSpPr>
          <p:cNvPr id="62558" name="Rectangle 94">
            <a:extLst>
              <a:ext uri="{FF2B5EF4-FFF2-40B4-BE49-F238E27FC236}">
                <a16:creationId xmlns:a16="http://schemas.microsoft.com/office/drawing/2014/main" id="{0E64A69E-D6A2-4552-9286-90DC2C3ED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75" y="147638"/>
            <a:ext cx="22574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0973" name="Rectangle 97">
            <a:extLst>
              <a:ext uri="{FF2B5EF4-FFF2-40B4-BE49-F238E27FC236}">
                <a16:creationId xmlns:a16="http://schemas.microsoft.com/office/drawing/2014/main" id="{65D2FCFB-EF7B-46A4-8925-BC80212F7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75" y="147638"/>
            <a:ext cx="99377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effectLst/>
              <a:latin typeface="Times New Roman" panose="02020603050405020304" pitchFamily="18" charset="0"/>
            </a:endParaRPr>
          </a:p>
        </p:txBody>
      </p:sp>
      <p:sp>
        <p:nvSpPr>
          <p:cNvPr id="62565" name="Rectangle 101">
            <a:extLst>
              <a:ext uri="{FF2B5EF4-FFF2-40B4-BE49-F238E27FC236}">
                <a16:creationId xmlns:a16="http://schemas.microsoft.com/office/drawing/2014/main" id="{743BC15B-FEDF-4A4E-8876-C23B58B6F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75" y="147638"/>
            <a:ext cx="22574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62839" name="Rectangle 375">
            <a:extLst>
              <a:ext uri="{FF2B5EF4-FFF2-40B4-BE49-F238E27FC236}">
                <a16:creationId xmlns:a16="http://schemas.microsoft.com/office/drawing/2014/main" id="{95AB7A5B-5734-4958-BBBB-2FDC929B1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1728788"/>
            <a:ext cx="1727200" cy="1296987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2842" name="Text Box 378">
            <a:extLst>
              <a:ext uri="{FF2B5EF4-FFF2-40B4-BE49-F238E27FC236}">
                <a16:creationId xmlns:a16="http://schemas.microsoft.com/office/drawing/2014/main" id="{25A4B06C-9016-4B7D-A627-3D4F96A9B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268413"/>
            <a:ext cx="7488237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二维数组说明语句如下：</a:t>
            </a:r>
          </a:p>
          <a:p>
            <a:pPr algn="ctr">
              <a:spcBef>
                <a:spcPct val="4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short  </a:t>
            </a:r>
            <a:r>
              <a:rPr lang="en-US" altLang="zh-CN" sz="2000" b="1" dirty="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[2]</a:t>
            </a:r>
            <a:r>
              <a:rPr lang="en-US" altLang="zh-CN" sz="20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[3]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</p:txBody>
      </p:sp>
      <p:sp>
        <p:nvSpPr>
          <p:cNvPr id="62843" name="Text Box 379">
            <a:extLst>
              <a:ext uri="{FF2B5EF4-FFF2-40B4-BE49-F238E27FC236}">
                <a16:creationId xmlns:a16="http://schemas.microsoft.com/office/drawing/2014/main" id="{E5798805-51B5-49EB-AF2E-94EA2C835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88" y="2151063"/>
            <a:ext cx="7642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2000" b="1" dirty="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数组</a:t>
            </a:r>
            <a:r>
              <a:rPr lang="en-US" altLang="zh-CN" sz="2000" b="1" dirty="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1000" b="1" dirty="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有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个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short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型的二维数组元素：</a:t>
            </a:r>
          </a:p>
        </p:txBody>
      </p:sp>
      <p:grpSp>
        <p:nvGrpSpPr>
          <p:cNvPr id="2" name="Group 380">
            <a:extLst>
              <a:ext uri="{FF2B5EF4-FFF2-40B4-BE49-F238E27FC236}">
                <a16:creationId xmlns:a16="http://schemas.microsoft.com/office/drawing/2014/main" id="{22B4ED75-093B-4A85-8423-60EC130263A2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2565400"/>
            <a:ext cx="3898900" cy="946150"/>
            <a:chOff x="1791" y="2795"/>
            <a:chExt cx="2456" cy="596"/>
          </a:xfrm>
        </p:grpSpPr>
        <p:sp>
          <p:nvSpPr>
            <p:cNvPr id="62845" name="Rectangle 381">
              <a:extLst>
                <a:ext uri="{FF2B5EF4-FFF2-40B4-BE49-F238E27FC236}">
                  <a16:creationId xmlns:a16="http://schemas.microsoft.com/office/drawing/2014/main" id="{40C4CB43-C7D6-4B27-9899-281D39227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795"/>
              <a:ext cx="2456" cy="596"/>
            </a:xfrm>
            <a:prstGeom prst="rect">
              <a:avLst/>
            </a:prstGeom>
            <a:solidFill>
              <a:schemeClr val="accent1">
                <a:alpha val="10001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40000"/>
                </a:spcBef>
                <a:spcAft>
                  <a:spcPct val="40000"/>
                </a:spcAft>
                <a:defRPr/>
              </a:pPr>
              <a:r>
                <a:rPr lang="en-US" altLang="zh-CN" sz="2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a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[0]</a:t>
              </a:r>
              <a:r>
                <a:rPr lang="en-US" altLang="zh-CN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[0]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 </a:t>
              </a:r>
              <a:r>
                <a:rPr lang="en-US" altLang="zh-CN" sz="2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[0]</a:t>
              </a:r>
              <a:r>
                <a:rPr lang="en-US" altLang="zh-CN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[1]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 </a:t>
              </a:r>
              <a:r>
                <a:rPr lang="en-US" altLang="zh-CN" sz="2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[0]</a:t>
              </a:r>
              <a:r>
                <a:rPr lang="en-US" altLang="zh-CN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[2]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</a:p>
            <a:p>
              <a:pPr>
                <a:spcBef>
                  <a:spcPct val="40000"/>
                </a:spcBef>
                <a:spcAft>
                  <a:spcPct val="40000"/>
                </a:spcAft>
                <a:defRPr/>
              </a:pPr>
              <a:r>
                <a:rPr lang="en-US" altLang="zh-CN" sz="2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a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[1]</a:t>
              </a:r>
              <a:r>
                <a:rPr lang="en-US" altLang="zh-CN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[0]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 </a:t>
              </a:r>
              <a:r>
                <a:rPr lang="en-US" altLang="zh-CN" sz="2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[1]</a:t>
              </a:r>
              <a:r>
                <a:rPr lang="en-US" altLang="zh-CN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[1]</a:t>
              </a:r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 </a:t>
              </a:r>
              <a:r>
                <a:rPr lang="en-US" altLang="zh-CN" sz="2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[1]</a:t>
              </a:r>
              <a:r>
                <a:rPr lang="en-US" altLang="zh-CN" sz="20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[2]</a:t>
              </a:r>
              <a:endPara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62846" name="AutoShape 382">
              <a:extLst>
                <a:ext uri="{FF2B5EF4-FFF2-40B4-BE49-F238E27FC236}">
                  <a16:creationId xmlns:a16="http://schemas.microsoft.com/office/drawing/2014/main" id="{06420447-027F-4E1A-B732-546B4EF4D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826"/>
              <a:ext cx="45" cy="544"/>
            </a:xfrm>
            <a:prstGeom prst="leftBracket">
              <a:avLst>
                <a:gd name="adj" fmla="val 100741"/>
              </a:avLst>
            </a:prstGeom>
            <a:noFill/>
            <a:ln w="25400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847" name="AutoShape 383">
              <a:extLst>
                <a:ext uri="{FF2B5EF4-FFF2-40B4-BE49-F238E27FC236}">
                  <a16:creationId xmlns:a16="http://schemas.microsoft.com/office/drawing/2014/main" id="{F317150A-630D-44EE-AFF2-F4F569104B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87" y="2836"/>
              <a:ext cx="45" cy="544"/>
            </a:xfrm>
            <a:prstGeom prst="leftBracket">
              <a:avLst>
                <a:gd name="adj" fmla="val 100741"/>
              </a:avLst>
            </a:prstGeom>
            <a:noFill/>
            <a:ln w="25400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aphicFrame>
        <p:nvGraphicFramePr>
          <p:cNvPr id="62875" name="Group 411">
            <a:extLst>
              <a:ext uri="{FF2B5EF4-FFF2-40B4-BE49-F238E27FC236}">
                <a16:creationId xmlns:a16="http://schemas.microsoft.com/office/drawing/2014/main" id="{39A0F62F-0E5B-4163-B2F8-B63CF302CFF6}"/>
              </a:ext>
            </a:extLst>
          </p:cNvPr>
          <p:cNvGraphicFramePr>
            <a:graphicFrameLocks noGrp="1"/>
          </p:cNvGraphicFramePr>
          <p:nvPr/>
        </p:nvGraphicFramePr>
        <p:xfrm>
          <a:off x="1860550" y="4138613"/>
          <a:ext cx="6096000" cy="396875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905" name="Group 441">
            <a:extLst>
              <a:ext uri="{FF2B5EF4-FFF2-40B4-BE49-F238E27FC236}">
                <a16:creationId xmlns:a16="http://schemas.microsoft.com/office/drawing/2014/main" id="{C5261256-A182-41D6-A98A-240469AFE569}"/>
              </a:ext>
            </a:extLst>
          </p:cNvPr>
          <p:cNvGraphicFramePr>
            <a:graphicFrameLocks noGrp="1"/>
          </p:cNvGraphicFramePr>
          <p:nvPr/>
        </p:nvGraphicFramePr>
        <p:xfrm>
          <a:off x="1841500" y="4503738"/>
          <a:ext cx="6096000" cy="365125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[0]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[0]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41" marB="4564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[0]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[1]</a:t>
                      </a:r>
                    </a:p>
                  </a:txBody>
                  <a:tcPr marT="45641" marB="4564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[0]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[2]</a:t>
                      </a:r>
                    </a:p>
                  </a:txBody>
                  <a:tcPr marT="45641" marB="4564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[1]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[0]</a:t>
                      </a:r>
                    </a:p>
                  </a:txBody>
                  <a:tcPr marT="45641" marB="4564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[1]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[1]</a:t>
                      </a:r>
                    </a:p>
                  </a:txBody>
                  <a:tcPr marT="45641" marB="4564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[1]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[2]</a:t>
                      </a:r>
                    </a:p>
                  </a:txBody>
                  <a:tcPr marT="45641" marB="4564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906" name="Text Box 442">
            <a:extLst>
              <a:ext uri="{FF2B5EF4-FFF2-40B4-BE49-F238E27FC236}">
                <a16:creationId xmlns:a16="http://schemas.microsoft.com/office/drawing/2014/main" id="{50E3B590-626A-4C70-BEFB-D33032378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3363" y="3957638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</a:p>
        </p:txBody>
      </p:sp>
      <p:graphicFrame>
        <p:nvGraphicFramePr>
          <p:cNvPr id="63095" name="Group 631">
            <a:extLst>
              <a:ext uri="{FF2B5EF4-FFF2-40B4-BE49-F238E27FC236}">
                <a16:creationId xmlns:a16="http://schemas.microsoft.com/office/drawing/2014/main" id="{5FBA6B9A-9CE2-4226-8743-8AA43F505ABC}"/>
              </a:ext>
            </a:extLst>
          </p:cNvPr>
          <p:cNvGraphicFramePr>
            <a:graphicFrameLocks noGrp="1"/>
          </p:cNvGraphicFramePr>
          <p:nvPr/>
        </p:nvGraphicFramePr>
        <p:xfrm>
          <a:off x="1763713" y="3568700"/>
          <a:ext cx="6096000" cy="365125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512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41" marB="4564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514</a:t>
                      </a:r>
                    </a:p>
                  </a:txBody>
                  <a:tcPr marT="45641" marB="4564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516</a:t>
                      </a:r>
                    </a:p>
                  </a:txBody>
                  <a:tcPr marT="45641" marB="4564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518</a:t>
                      </a:r>
                    </a:p>
                  </a:txBody>
                  <a:tcPr marT="45641" marB="4564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520</a:t>
                      </a:r>
                    </a:p>
                  </a:txBody>
                  <a:tcPr marT="45641" marB="4564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522</a:t>
                      </a:r>
                    </a:p>
                  </a:txBody>
                  <a:tcPr marT="45641" marB="4564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096" name="Text Box 632">
            <a:extLst>
              <a:ext uri="{FF2B5EF4-FFF2-40B4-BE49-F238E27FC236}">
                <a16:creationId xmlns:a16="http://schemas.microsoft.com/office/drawing/2014/main" id="{54B06868-21D0-4F59-9281-31A5A7DFD486}"/>
              </a:ext>
            </a:extLst>
          </p:cNvPr>
          <p:cNvSpPr txBox="1">
            <a:spLocks noChangeArrowheads="1"/>
          </p:cNvSpPr>
          <p:nvPr/>
        </p:nvSpPr>
        <p:spPr bwMode="auto">
          <a:xfrm rot="-3054369">
            <a:off x="1571625" y="372110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</a:p>
        </p:txBody>
      </p:sp>
      <p:grpSp>
        <p:nvGrpSpPr>
          <p:cNvPr id="3" name="Group 639">
            <a:extLst>
              <a:ext uri="{FF2B5EF4-FFF2-40B4-BE49-F238E27FC236}">
                <a16:creationId xmlns:a16="http://schemas.microsoft.com/office/drawing/2014/main" id="{9BA43CD9-4468-4A78-891B-D6638FE1CBAC}"/>
              </a:ext>
            </a:extLst>
          </p:cNvPr>
          <p:cNvGrpSpPr>
            <a:grpSpLocks/>
          </p:cNvGrpSpPr>
          <p:nvPr/>
        </p:nvGrpSpPr>
        <p:grpSpPr bwMode="auto">
          <a:xfrm>
            <a:off x="1914525" y="3857625"/>
            <a:ext cx="5259388" cy="247650"/>
            <a:chOff x="1206" y="2430"/>
            <a:chExt cx="3313" cy="156"/>
          </a:xfrm>
        </p:grpSpPr>
        <p:sp>
          <p:nvSpPr>
            <p:cNvPr id="63097" name="Line 633">
              <a:extLst>
                <a:ext uri="{FF2B5EF4-FFF2-40B4-BE49-F238E27FC236}">
                  <a16:creationId xmlns:a16="http://schemas.microsoft.com/office/drawing/2014/main" id="{C94910A6-F305-4EDC-9F7E-8C6B7EDF9D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6" y="2432"/>
              <a:ext cx="132" cy="154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098" name="Line 634">
              <a:extLst>
                <a:ext uri="{FF2B5EF4-FFF2-40B4-BE49-F238E27FC236}">
                  <a16:creationId xmlns:a16="http://schemas.microsoft.com/office/drawing/2014/main" id="{8CBA1E2B-8253-429C-9860-D311059F4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5" y="2432"/>
              <a:ext cx="132" cy="154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099" name="Line 635">
              <a:extLst>
                <a:ext uri="{FF2B5EF4-FFF2-40B4-BE49-F238E27FC236}">
                  <a16:creationId xmlns:a16="http://schemas.microsoft.com/office/drawing/2014/main" id="{3D1E1960-9AAC-4503-971E-40C38E23E6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79" y="2432"/>
              <a:ext cx="132" cy="154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100" name="Line 636">
              <a:extLst>
                <a:ext uri="{FF2B5EF4-FFF2-40B4-BE49-F238E27FC236}">
                  <a16:creationId xmlns:a16="http://schemas.microsoft.com/office/drawing/2014/main" id="{D6669747-07C5-4762-9BEA-45CBD2CA9F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17" y="2432"/>
              <a:ext cx="132" cy="154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101" name="Line 637">
              <a:extLst>
                <a:ext uri="{FF2B5EF4-FFF2-40B4-BE49-F238E27FC236}">
                  <a16:creationId xmlns:a16="http://schemas.microsoft.com/office/drawing/2014/main" id="{78E8F512-B8AD-49DC-A2F0-47AF7D8D99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0" y="2432"/>
              <a:ext cx="132" cy="154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102" name="Line 638">
              <a:extLst>
                <a:ext uri="{FF2B5EF4-FFF2-40B4-BE49-F238E27FC236}">
                  <a16:creationId xmlns:a16="http://schemas.microsoft.com/office/drawing/2014/main" id="{8568528B-AE3E-445C-8817-AD932B24CD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87" y="2430"/>
              <a:ext cx="132" cy="154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aphicFrame>
        <p:nvGraphicFramePr>
          <p:cNvPr id="63126" name="Group 662">
            <a:extLst>
              <a:ext uri="{FF2B5EF4-FFF2-40B4-BE49-F238E27FC236}">
                <a16:creationId xmlns:a16="http://schemas.microsoft.com/office/drawing/2014/main" id="{C4ED792E-1C93-4E9F-B244-906ED186F966}"/>
              </a:ext>
            </a:extLst>
          </p:cNvPr>
          <p:cNvGraphicFramePr>
            <a:graphicFrameLocks noGrp="1"/>
          </p:cNvGraphicFramePr>
          <p:nvPr/>
        </p:nvGraphicFramePr>
        <p:xfrm>
          <a:off x="1835150" y="5043488"/>
          <a:ext cx="6096000" cy="334962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4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&amp;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[0]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[0]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&amp;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[0]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[1]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&amp;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[0]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[2]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&amp;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[1]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[0]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&amp;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[1]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[1]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&amp;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[1]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[2]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127" name="Group 663">
            <a:extLst>
              <a:ext uri="{FF2B5EF4-FFF2-40B4-BE49-F238E27FC236}">
                <a16:creationId xmlns:a16="http://schemas.microsoft.com/office/drawing/2014/main" id="{9411C150-F24F-45D1-B2F0-9AAF14D67ED2}"/>
              </a:ext>
            </a:extLst>
          </p:cNvPr>
          <p:cNvGraphicFramePr>
            <a:graphicFrameLocks noGrp="1"/>
          </p:cNvGraphicFramePr>
          <p:nvPr/>
        </p:nvGraphicFramePr>
        <p:xfrm>
          <a:off x="1870075" y="5565775"/>
          <a:ext cx="6096000" cy="365125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512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41" marB="4564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514</a:t>
                      </a:r>
                    </a:p>
                  </a:txBody>
                  <a:tcPr marT="45641" marB="4564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516</a:t>
                      </a:r>
                    </a:p>
                  </a:txBody>
                  <a:tcPr marT="45641" marB="4564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518</a:t>
                      </a:r>
                    </a:p>
                  </a:txBody>
                  <a:tcPr marT="45641" marB="4564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520</a:t>
                      </a:r>
                    </a:p>
                  </a:txBody>
                  <a:tcPr marT="45641" marB="4564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522</a:t>
                      </a:r>
                    </a:p>
                  </a:txBody>
                  <a:tcPr marT="45641" marB="4564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169" name="Group 705">
            <a:extLst>
              <a:ext uri="{FF2B5EF4-FFF2-40B4-BE49-F238E27FC236}">
                <a16:creationId xmlns:a16="http://schemas.microsoft.com/office/drawing/2014/main" id="{5EC12654-2678-4F2F-9174-8C1FEC4C856E}"/>
              </a:ext>
            </a:extLst>
          </p:cNvPr>
          <p:cNvGraphicFramePr>
            <a:graphicFrameLocks noGrp="1"/>
          </p:cNvGraphicFramePr>
          <p:nvPr/>
        </p:nvGraphicFramePr>
        <p:xfrm>
          <a:off x="1870075" y="5373688"/>
          <a:ext cx="6096000" cy="303212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32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||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||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||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||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||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||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2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2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6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2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2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6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2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2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6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30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3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3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30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3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3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3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3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1000"/>
                                        <p:tgtEl>
                                          <p:spTgt spid="6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3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3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3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3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3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3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43" grpId="0"/>
      <p:bldP spid="62906" grpId="0"/>
      <p:bldP spid="6309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>
            <a:extLst>
              <a:ext uri="{FF2B5EF4-FFF2-40B4-BE49-F238E27FC236}">
                <a16:creationId xmlns:a16="http://schemas.microsoft.com/office/drawing/2014/main" id="{3B06D5DE-D245-4E9E-B347-30A72C4CC5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8BFF24F-F474-4CB1-AA43-EFB0628C679C}" type="slidenum">
              <a:rPr kumimoji="0" lang="en-US" altLang="zh-CN" sz="1800">
                <a:solidFill>
                  <a:srgbClr val="009900"/>
                </a:solidFill>
              </a:rPr>
              <a:pPr eaLnBrk="1" hangingPunct="1"/>
              <a:t>39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64563" name="AutoShape 5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F3274C5-1C28-4D41-BFC7-BE623C241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675" y="64770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1988" name="Text Box 52">
            <a:extLst>
              <a:ext uri="{FF2B5EF4-FFF2-40B4-BE49-F238E27FC236}">
                <a16:creationId xmlns:a16="http://schemas.microsoft.com/office/drawing/2014/main" id="{7378BF1F-33BE-44EA-96C0-46A94F26A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68338"/>
            <a:ext cx="503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CC0099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7.5.3</a:t>
            </a:r>
            <a:r>
              <a:rPr lang="en-US" altLang="en-US" b="1">
                <a:solidFill>
                  <a:srgbClr val="CC0099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solidFill>
                  <a:srgbClr val="CC0099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　多维数组的初始化 </a:t>
            </a:r>
          </a:p>
        </p:txBody>
      </p:sp>
      <p:grpSp>
        <p:nvGrpSpPr>
          <p:cNvPr id="41989" name="Group 59">
            <a:extLst>
              <a:ext uri="{FF2B5EF4-FFF2-40B4-BE49-F238E27FC236}">
                <a16:creationId xmlns:a16="http://schemas.microsoft.com/office/drawing/2014/main" id="{BA84404D-DD32-4861-9619-D935EF85D700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196975"/>
            <a:ext cx="7632700" cy="1793875"/>
            <a:chOff x="521" y="754"/>
            <a:chExt cx="4808" cy="1130"/>
          </a:xfrm>
        </p:grpSpPr>
        <p:sp>
          <p:nvSpPr>
            <p:cNvPr id="64570" name="Rectangle 58">
              <a:extLst>
                <a:ext uri="{FF2B5EF4-FFF2-40B4-BE49-F238E27FC236}">
                  <a16:creationId xmlns:a16="http://schemas.microsoft.com/office/drawing/2014/main" id="{70DD1D3F-BDE5-42C6-92B8-A7BC3FA2E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" y="1277"/>
              <a:ext cx="3085" cy="589"/>
            </a:xfrm>
            <a:prstGeom prst="rect">
              <a:avLst/>
            </a:prstGeom>
            <a:solidFill>
              <a:schemeClr val="accent1">
                <a:alpha val="10001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567" name="Text Box 55">
              <a:extLst>
                <a:ext uri="{FF2B5EF4-FFF2-40B4-BE49-F238E27FC236}">
                  <a16:creationId xmlns:a16="http://schemas.microsoft.com/office/drawing/2014/main" id="{02ED7E33-0CF5-4168-9FB0-C4F8EC928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754"/>
              <a:ext cx="4808" cy="1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多维数组的初始化，基于逻辑结构和物理结构，分为两种书写方式。</a:t>
              </a:r>
            </a:p>
            <a:p>
              <a:pPr algn="ctr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defRPr/>
              </a:pPr>
              <a:r>
                <a:rPr lang="zh-CN" altLang="en-US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基于逻辑结构层次给出数组元素之初值</a:t>
              </a:r>
            </a:p>
            <a:p>
              <a:pPr algn="ctr">
                <a:lnSpc>
                  <a:spcPct val="120000"/>
                </a:lnSpc>
                <a:spcBef>
                  <a:spcPct val="20000"/>
                </a:spcBef>
                <a:spcAft>
                  <a:spcPct val="20000"/>
                </a:spcAft>
                <a:defRPr/>
              </a:pPr>
              <a:r>
                <a:rPr lang="zh-CN" altLang="en-US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基于物理结构顺序给出数组元素之初值</a:t>
              </a:r>
            </a:p>
          </p:txBody>
        </p:sp>
        <p:sp>
          <p:nvSpPr>
            <p:cNvPr id="64569" name="AutoShape 57">
              <a:extLst>
                <a:ext uri="{FF2B5EF4-FFF2-40B4-BE49-F238E27FC236}">
                  <a16:creationId xmlns:a16="http://schemas.microsoft.com/office/drawing/2014/main" id="{B726ECD6-2A6D-4803-A225-A70331DA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7" y="1395"/>
              <a:ext cx="136" cy="363"/>
            </a:xfrm>
            <a:prstGeom prst="leftBrace">
              <a:avLst>
                <a:gd name="adj1" fmla="val 22243"/>
                <a:gd name="adj2" fmla="val 50000"/>
              </a:avLst>
            </a:prstGeom>
            <a:noFill/>
            <a:ln w="25400">
              <a:solidFill>
                <a:srgbClr val="FF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4572" name="Text Box 60">
            <a:extLst>
              <a:ext uri="{FF2B5EF4-FFF2-40B4-BE49-F238E27FC236}">
                <a16:creationId xmlns:a16="http://schemas.microsoft.com/office/drawing/2014/main" id="{6551CA31-3289-4ED0-ABA1-87D6397F5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325813"/>
            <a:ext cx="7488237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二维数组说明语句如下：</a:t>
            </a:r>
          </a:p>
          <a:p>
            <a:pPr algn="ctr">
              <a:spcBef>
                <a:spcPct val="40000"/>
              </a:spcBef>
              <a:defRPr/>
            </a:pP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[2]</a:t>
            </a:r>
            <a:r>
              <a:rPr lang="en-US" altLang="zh-CN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[3]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={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11,12,13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14,15,16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};</a:t>
            </a:r>
          </a:p>
        </p:txBody>
      </p:sp>
      <p:graphicFrame>
        <p:nvGraphicFramePr>
          <p:cNvPr id="64573" name="Group 61">
            <a:extLst>
              <a:ext uri="{FF2B5EF4-FFF2-40B4-BE49-F238E27FC236}">
                <a16:creationId xmlns:a16="http://schemas.microsoft.com/office/drawing/2014/main" id="{4F720E86-7073-4113-AC86-B029DC096761}"/>
              </a:ext>
            </a:extLst>
          </p:cNvPr>
          <p:cNvGraphicFramePr>
            <a:graphicFrameLocks noGrp="1"/>
          </p:cNvGraphicFramePr>
          <p:nvPr/>
        </p:nvGraphicFramePr>
        <p:xfrm>
          <a:off x="1689100" y="4427538"/>
          <a:ext cx="6096000" cy="396875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589" name="Group 77">
            <a:extLst>
              <a:ext uri="{FF2B5EF4-FFF2-40B4-BE49-F238E27FC236}">
                <a16:creationId xmlns:a16="http://schemas.microsoft.com/office/drawing/2014/main" id="{D25E87F5-A0FD-43E3-9D84-82A6C0C48B8F}"/>
              </a:ext>
            </a:extLst>
          </p:cNvPr>
          <p:cNvGraphicFramePr>
            <a:graphicFrameLocks noGrp="1"/>
          </p:cNvGraphicFramePr>
          <p:nvPr/>
        </p:nvGraphicFramePr>
        <p:xfrm>
          <a:off x="1670050" y="4792663"/>
          <a:ext cx="6096000" cy="365125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[0]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[0]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41" marB="4564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[0]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[1]</a:t>
                      </a:r>
                    </a:p>
                  </a:txBody>
                  <a:tcPr marT="45641" marB="4564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[0]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[2]</a:t>
                      </a:r>
                    </a:p>
                  </a:txBody>
                  <a:tcPr marT="45641" marB="4564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[1]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[0]</a:t>
                      </a:r>
                    </a:p>
                  </a:txBody>
                  <a:tcPr marT="45641" marB="4564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[1]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[1]</a:t>
                      </a:r>
                    </a:p>
                  </a:txBody>
                  <a:tcPr marT="45641" marB="4564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[1]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[2]</a:t>
                      </a:r>
                    </a:p>
                  </a:txBody>
                  <a:tcPr marT="45641" marB="4564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610" name="Text Box 98">
            <a:extLst>
              <a:ext uri="{FF2B5EF4-FFF2-40B4-BE49-F238E27FC236}">
                <a16:creationId xmlns:a16="http://schemas.microsoft.com/office/drawing/2014/main" id="{139E8805-B32A-4C39-A7C0-C05F63CFC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246563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</a:p>
        </p:txBody>
      </p:sp>
      <p:sp>
        <p:nvSpPr>
          <p:cNvPr id="64618" name="Text Box 106">
            <a:extLst>
              <a:ext uri="{FF2B5EF4-FFF2-40B4-BE49-F238E27FC236}">
                <a16:creationId xmlns:a16="http://schemas.microsoft.com/office/drawing/2014/main" id="{6346253F-C7FE-424A-8FF6-482011637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408613"/>
            <a:ext cx="7058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40000"/>
              </a:spcBef>
              <a:defRPr/>
            </a:pP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[2]</a:t>
            </a:r>
            <a:r>
              <a:rPr lang="en-US" altLang="zh-CN" sz="2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[3]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={11,12,13,14,15,16};</a:t>
            </a:r>
          </a:p>
        </p:txBody>
      </p:sp>
      <p:grpSp>
        <p:nvGrpSpPr>
          <p:cNvPr id="3" name="Group 107">
            <a:extLst>
              <a:ext uri="{FF2B5EF4-FFF2-40B4-BE49-F238E27FC236}">
                <a16:creationId xmlns:a16="http://schemas.microsoft.com/office/drawing/2014/main" id="{6297126D-B9E2-4391-A7D8-34F0CEF8DB93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338513"/>
            <a:ext cx="8464550" cy="2376487"/>
            <a:chOff x="340" y="2160"/>
            <a:chExt cx="5332" cy="1497"/>
          </a:xfrm>
        </p:grpSpPr>
        <p:sp>
          <p:nvSpPr>
            <p:cNvPr id="64620" name="Text Box 108">
              <a:extLst>
                <a:ext uri="{FF2B5EF4-FFF2-40B4-BE49-F238E27FC236}">
                  <a16:creationId xmlns:a16="http://schemas.microsoft.com/office/drawing/2014/main" id="{E70264E4-4665-4595-90BE-31C9CFCC2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2160"/>
              <a:ext cx="4717" cy="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</a:t>
              </a:r>
              <a:r>
                <a:rPr lang="zh-CN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三维数组说明语句如下：</a:t>
              </a:r>
            </a:p>
            <a:p>
              <a:pPr algn="ctr">
                <a:spcBef>
                  <a:spcPct val="40000"/>
                </a:spcBef>
                <a:defRPr/>
              </a:pPr>
              <a:r>
                <a:rPr lang="en-US" altLang="zh-CN" sz="18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int</a:t>
              </a: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altLang="zh-CN" sz="18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1800" b="1">
                  <a:solidFill>
                    <a:srgbClr val="CC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[2]</a:t>
              </a:r>
              <a:r>
                <a:rPr lang="en-US" altLang="zh-CN" sz="1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[2]</a:t>
              </a:r>
              <a:r>
                <a:rPr lang="en-US" altLang="zh-CN" sz="1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[2]</a:t>
              </a: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={</a:t>
              </a:r>
              <a:r>
                <a:rPr lang="en-US" altLang="zh-CN" sz="1800" b="1">
                  <a:solidFill>
                    <a:srgbClr val="CC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{</a:t>
              </a:r>
              <a:r>
                <a:rPr lang="en-US" altLang="zh-CN" sz="1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{</a:t>
              </a: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11,12</a:t>
              </a:r>
              <a:r>
                <a:rPr lang="en-US" altLang="zh-CN" sz="1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}</a:t>
              </a: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,</a:t>
              </a:r>
              <a:r>
                <a:rPr lang="en-US" altLang="zh-CN" sz="1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{</a:t>
              </a: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13,14</a:t>
              </a:r>
              <a:r>
                <a:rPr lang="en-US" altLang="zh-CN" sz="1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}</a:t>
              </a:r>
              <a:r>
                <a:rPr lang="en-US" altLang="zh-CN" sz="1800" b="1">
                  <a:solidFill>
                    <a:srgbClr val="CC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}</a:t>
              </a: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, </a:t>
              </a:r>
              <a:r>
                <a:rPr lang="en-US" altLang="zh-CN" sz="1800" b="1">
                  <a:solidFill>
                    <a:srgbClr val="CC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{</a:t>
              </a:r>
              <a:r>
                <a:rPr lang="en-US" altLang="zh-CN" sz="1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{</a:t>
              </a: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15,16</a:t>
              </a:r>
              <a:r>
                <a:rPr lang="en-US" altLang="zh-CN" sz="1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}</a:t>
              </a: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,</a:t>
              </a:r>
              <a:r>
                <a:rPr lang="en-US" altLang="zh-CN" sz="1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{</a:t>
              </a: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17,18</a:t>
              </a:r>
              <a:r>
                <a:rPr lang="en-US" altLang="zh-CN" sz="1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}</a:t>
              </a:r>
              <a:r>
                <a:rPr lang="en-US" altLang="zh-CN" sz="1800" b="1">
                  <a:solidFill>
                    <a:srgbClr val="CC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}</a:t>
              </a: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};</a:t>
              </a:r>
            </a:p>
          </p:txBody>
        </p:sp>
        <p:sp>
          <p:nvSpPr>
            <p:cNvPr id="64621" name="Rectangle 109">
              <a:extLst>
                <a:ext uri="{FF2B5EF4-FFF2-40B4-BE49-F238E27FC236}">
                  <a16:creationId xmlns:a16="http://schemas.microsoft.com/office/drawing/2014/main" id="{E05A0ADA-547E-4BC5-B0C4-38D371313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2795"/>
              <a:ext cx="635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18</a:t>
              </a:r>
            </a:p>
          </p:txBody>
        </p:sp>
        <p:sp>
          <p:nvSpPr>
            <p:cNvPr id="64622" name="Rectangle 110">
              <a:extLst>
                <a:ext uri="{FF2B5EF4-FFF2-40B4-BE49-F238E27FC236}">
                  <a16:creationId xmlns:a16="http://schemas.microsoft.com/office/drawing/2014/main" id="{4F813A1B-7E3B-4907-82CF-03F04EA33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2795"/>
              <a:ext cx="635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17</a:t>
              </a:r>
            </a:p>
          </p:txBody>
        </p:sp>
        <p:sp>
          <p:nvSpPr>
            <p:cNvPr id="64623" name="Rectangle 111">
              <a:extLst>
                <a:ext uri="{FF2B5EF4-FFF2-40B4-BE49-F238E27FC236}">
                  <a16:creationId xmlns:a16="http://schemas.microsoft.com/office/drawing/2014/main" id="{27987CFB-083A-446B-BDF0-14A20734B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2795"/>
              <a:ext cx="635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16</a:t>
              </a:r>
            </a:p>
          </p:txBody>
        </p:sp>
        <p:sp>
          <p:nvSpPr>
            <p:cNvPr id="64624" name="Rectangle 112">
              <a:extLst>
                <a:ext uri="{FF2B5EF4-FFF2-40B4-BE49-F238E27FC236}">
                  <a16:creationId xmlns:a16="http://schemas.microsoft.com/office/drawing/2014/main" id="{66A6505E-85D0-403C-9961-7A80C5F0E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2795"/>
              <a:ext cx="635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15</a:t>
              </a:r>
            </a:p>
          </p:txBody>
        </p:sp>
        <p:sp>
          <p:nvSpPr>
            <p:cNvPr id="64625" name="Rectangle 113">
              <a:extLst>
                <a:ext uri="{FF2B5EF4-FFF2-40B4-BE49-F238E27FC236}">
                  <a16:creationId xmlns:a16="http://schemas.microsoft.com/office/drawing/2014/main" id="{176F57B7-CDFB-4F9D-8910-ABE2FD80F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2795"/>
              <a:ext cx="635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14</a:t>
              </a:r>
            </a:p>
          </p:txBody>
        </p:sp>
        <p:sp>
          <p:nvSpPr>
            <p:cNvPr id="64626" name="Rectangle 114">
              <a:extLst>
                <a:ext uri="{FF2B5EF4-FFF2-40B4-BE49-F238E27FC236}">
                  <a16:creationId xmlns:a16="http://schemas.microsoft.com/office/drawing/2014/main" id="{A3FF562C-F879-4A17-912E-EF8F963FE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795"/>
              <a:ext cx="635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13</a:t>
              </a:r>
            </a:p>
          </p:txBody>
        </p:sp>
        <p:sp>
          <p:nvSpPr>
            <p:cNvPr id="64627" name="Rectangle 115">
              <a:extLst>
                <a:ext uri="{FF2B5EF4-FFF2-40B4-BE49-F238E27FC236}">
                  <a16:creationId xmlns:a16="http://schemas.microsoft.com/office/drawing/2014/main" id="{43DCEF82-041D-444B-B557-9697074A7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795"/>
              <a:ext cx="635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12</a:t>
              </a:r>
            </a:p>
          </p:txBody>
        </p:sp>
        <p:sp>
          <p:nvSpPr>
            <p:cNvPr id="64628" name="Rectangle 116">
              <a:extLst>
                <a:ext uri="{FF2B5EF4-FFF2-40B4-BE49-F238E27FC236}">
                  <a16:creationId xmlns:a16="http://schemas.microsoft.com/office/drawing/2014/main" id="{E1A71FE7-11E7-4862-B567-DCD197598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795"/>
              <a:ext cx="635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11</a:t>
              </a:r>
            </a:p>
          </p:txBody>
        </p:sp>
        <p:sp>
          <p:nvSpPr>
            <p:cNvPr id="64629" name="Line 117">
              <a:extLst>
                <a:ext uri="{FF2B5EF4-FFF2-40B4-BE49-F238E27FC236}">
                  <a16:creationId xmlns:a16="http://schemas.microsoft.com/office/drawing/2014/main" id="{AD4777E5-7791-48AE-9192-BA4E35D36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2795"/>
              <a:ext cx="50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630" name="Line 118">
              <a:extLst>
                <a:ext uri="{FF2B5EF4-FFF2-40B4-BE49-F238E27FC236}">
                  <a16:creationId xmlns:a16="http://schemas.microsoft.com/office/drawing/2014/main" id="{A416410F-C531-4A24-AB67-7E3EDB92D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3044"/>
              <a:ext cx="50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631" name="Line 119">
              <a:extLst>
                <a:ext uri="{FF2B5EF4-FFF2-40B4-BE49-F238E27FC236}">
                  <a16:creationId xmlns:a16="http://schemas.microsoft.com/office/drawing/2014/main" id="{6C5839D5-4D35-4818-A20E-D87E0B2AE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2795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632" name="Line 120">
              <a:extLst>
                <a:ext uri="{FF2B5EF4-FFF2-40B4-BE49-F238E27FC236}">
                  <a16:creationId xmlns:a16="http://schemas.microsoft.com/office/drawing/2014/main" id="{6C7B082F-75C2-49A3-98F8-593FC9DBA5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2795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633" name="Line 121">
              <a:extLst>
                <a:ext uri="{FF2B5EF4-FFF2-40B4-BE49-F238E27FC236}">
                  <a16:creationId xmlns:a16="http://schemas.microsoft.com/office/drawing/2014/main" id="{8D6A290D-D013-4000-B1B0-371082A4C3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2795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634" name="Line 122">
              <a:extLst>
                <a:ext uri="{FF2B5EF4-FFF2-40B4-BE49-F238E27FC236}">
                  <a16:creationId xmlns:a16="http://schemas.microsoft.com/office/drawing/2014/main" id="{51B39880-DF0F-472B-92E6-0F936BBFFF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2795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635" name="Line 123">
              <a:extLst>
                <a:ext uri="{FF2B5EF4-FFF2-40B4-BE49-F238E27FC236}">
                  <a16:creationId xmlns:a16="http://schemas.microsoft.com/office/drawing/2014/main" id="{301845AF-7909-456B-98E3-2F28B14031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2795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636" name="Line 124">
              <a:extLst>
                <a:ext uri="{FF2B5EF4-FFF2-40B4-BE49-F238E27FC236}">
                  <a16:creationId xmlns:a16="http://schemas.microsoft.com/office/drawing/2014/main" id="{272E56DF-3578-4127-8F50-7FE3E8268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2795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637" name="Line 125">
              <a:extLst>
                <a:ext uri="{FF2B5EF4-FFF2-40B4-BE49-F238E27FC236}">
                  <a16:creationId xmlns:a16="http://schemas.microsoft.com/office/drawing/2014/main" id="{AEBCE34A-F0CD-4A5D-9C84-409C226884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2795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638" name="Line 126">
              <a:extLst>
                <a:ext uri="{FF2B5EF4-FFF2-40B4-BE49-F238E27FC236}">
                  <a16:creationId xmlns:a16="http://schemas.microsoft.com/office/drawing/2014/main" id="{B4FDE668-2989-4E13-8886-6F472836F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" y="2795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639" name="Line 127">
              <a:extLst>
                <a:ext uri="{FF2B5EF4-FFF2-40B4-BE49-F238E27FC236}">
                  <a16:creationId xmlns:a16="http://schemas.microsoft.com/office/drawing/2014/main" id="{671B58C2-9DC9-4CC6-A453-241A9BDC69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7" y="2795"/>
              <a:ext cx="0" cy="2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640" name="Text Box 128">
              <a:extLst>
                <a:ext uri="{FF2B5EF4-FFF2-40B4-BE49-F238E27FC236}">
                  <a16:creationId xmlns:a16="http://schemas.microsoft.com/office/drawing/2014/main" id="{7E5CD7B2-C5E3-4806-8909-DDF3166FC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2705"/>
              <a:ext cx="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  <p:sp>
          <p:nvSpPr>
            <p:cNvPr id="64641" name="Rectangle 129">
              <a:extLst>
                <a:ext uri="{FF2B5EF4-FFF2-40B4-BE49-F238E27FC236}">
                  <a16:creationId xmlns:a16="http://schemas.microsoft.com/office/drawing/2014/main" id="{E4251AB7-302B-446B-9FB3-F6C7C1649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" y="3426"/>
              <a:ext cx="33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40000"/>
                </a:spcBef>
                <a:defRPr/>
              </a:pPr>
              <a:r>
                <a:rPr lang="en-US" altLang="zh-CN" sz="18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int</a:t>
              </a: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altLang="zh-CN" sz="18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1800" b="1">
                  <a:solidFill>
                    <a:srgbClr val="CC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[2]</a:t>
              </a:r>
              <a:r>
                <a:rPr lang="en-US" altLang="zh-CN" sz="1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[2]</a:t>
              </a:r>
              <a:r>
                <a:rPr lang="en-US" altLang="zh-CN" sz="1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[2]</a:t>
              </a: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={11,12,</a:t>
              </a:r>
              <a:r>
                <a:rPr lang="en-US" altLang="zh-CN" sz="1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13,14, 15,16,</a:t>
              </a:r>
              <a:r>
                <a:rPr lang="en-US" altLang="zh-CN" sz="1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17,18};</a:t>
              </a:r>
            </a:p>
          </p:txBody>
        </p:sp>
        <p:sp>
          <p:nvSpPr>
            <p:cNvPr id="64642" name="Rectangle 130">
              <a:extLst>
                <a:ext uri="{FF2B5EF4-FFF2-40B4-BE49-F238E27FC236}">
                  <a16:creationId xmlns:a16="http://schemas.microsoft.com/office/drawing/2014/main" id="{CB9B8293-2FAF-4D95-BD9C-BBB1C8EA2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" y="3041"/>
              <a:ext cx="70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14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1400" b="1">
                  <a:solidFill>
                    <a:srgbClr val="CC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[0]</a:t>
              </a:r>
              <a:r>
                <a:rPr lang="en-US" altLang="zh-CN" sz="1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[0]</a:t>
              </a:r>
              <a:r>
                <a:rPr lang="en-US" altLang="zh-CN" sz="14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[0]</a:t>
              </a:r>
            </a:p>
          </p:txBody>
        </p:sp>
        <p:sp>
          <p:nvSpPr>
            <p:cNvPr id="64643" name="Rectangle 131">
              <a:extLst>
                <a:ext uri="{FF2B5EF4-FFF2-40B4-BE49-F238E27FC236}">
                  <a16:creationId xmlns:a16="http://schemas.microsoft.com/office/drawing/2014/main" id="{4D900EB3-1959-4E83-8E0B-C2393CAB0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" y="3041"/>
              <a:ext cx="70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14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1400" b="1">
                  <a:solidFill>
                    <a:srgbClr val="CC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[0]</a:t>
              </a:r>
              <a:r>
                <a:rPr lang="en-US" altLang="zh-CN" sz="1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[0]</a:t>
              </a:r>
              <a:r>
                <a:rPr lang="en-US" altLang="zh-CN" sz="14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[1]</a:t>
              </a:r>
            </a:p>
          </p:txBody>
        </p:sp>
        <p:sp>
          <p:nvSpPr>
            <p:cNvPr id="64644" name="Rectangle 132">
              <a:extLst>
                <a:ext uri="{FF2B5EF4-FFF2-40B4-BE49-F238E27FC236}">
                  <a16:creationId xmlns:a16="http://schemas.microsoft.com/office/drawing/2014/main" id="{60705A80-E6E0-47B5-83B6-393716041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" y="3043"/>
              <a:ext cx="70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14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1400" b="1">
                  <a:solidFill>
                    <a:srgbClr val="CC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[0]</a:t>
              </a:r>
              <a:r>
                <a:rPr lang="en-US" altLang="zh-CN" sz="1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[1]</a:t>
              </a:r>
              <a:r>
                <a:rPr lang="en-US" altLang="zh-CN" sz="14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[0]</a:t>
              </a:r>
            </a:p>
          </p:txBody>
        </p:sp>
        <p:sp>
          <p:nvSpPr>
            <p:cNvPr id="64645" name="Rectangle 133">
              <a:extLst>
                <a:ext uri="{FF2B5EF4-FFF2-40B4-BE49-F238E27FC236}">
                  <a16:creationId xmlns:a16="http://schemas.microsoft.com/office/drawing/2014/main" id="{AE50B518-F833-48BC-AEB8-01FCC921B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7" y="3043"/>
              <a:ext cx="70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14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1400" b="1">
                  <a:solidFill>
                    <a:srgbClr val="CC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[0]</a:t>
              </a:r>
              <a:r>
                <a:rPr lang="en-US" altLang="zh-CN" sz="1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[1]</a:t>
              </a:r>
              <a:r>
                <a:rPr lang="en-US" altLang="zh-CN" sz="14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[1]</a:t>
              </a:r>
            </a:p>
          </p:txBody>
        </p:sp>
        <p:sp>
          <p:nvSpPr>
            <p:cNvPr id="64646" name="Rectangle 134">
              <a:extLst>
                <a:ext uri="{FF2B5EF4-FFF2-40B4-BE49-F238E27FC236}">
                  <a16:creationId xmlns:a16="http://schemas.microsoft.com/office/drawing/2014/main" id="{B0326CE1-F301-4656-AE1C-7AA042F8F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4" y="3034"/>
              <a:ext cx="70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14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1400" b="1">
                  <a:solidFill>
                    <a:srgbClr val="CC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[1]</a:t>
              </a:r>
              <a:r>
                <a:rPr lang="en-US" altLang="zh-CN" sz="1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[0]</a:t>
              </a:r>
              <a:r>
                <a:rPr lang="en-US" altLang="zh-CN" sz="14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[0]</a:t>
              </a:r>
            </a:p>
          </p:txBody>
        </p:sp>
        <p:sp>
          <p:nvSpPr>
            <p:cNvPr id="64647" name="Rectangle 135">
              <a:extLst>
                <a:ext uri="{FF2B5EF4-FFF2-40B4-BE49-F238E27FC236}">
                  <a16:creationId xmlns:a16="http://schemas.microsoft.com/office/drawing/2014/main" id="{FB026432-876B-405E-99E7-51F59A3B2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3034"/>
              <a:ext cx="70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14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1400" b="1">
                  <a:solidFill>
                    <a:srgbClr val="CC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[1]</a:t>
              </a:r>
              <a:r>
                <a:rPr lang="en-US" altLang="zh-CN" sz="1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[0]</a:t>
              </a:r>
              <a:r>
                <a:rPr lang="en-US" altLang="zh-CN" sz="14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[1]</a:t>
              </a:r>
            </a:p>
          </p:txBody>
        </p:sp>
        <p:sp>
          <p:nvSpPr>
            <p:cNvPr id="64648" name="Rectangle 136">
              <a:extLst>
                <a:ext uri="{FF2B5EF4-FFF2-40B4-BE49-F238E27FC236}">
                  <a16:creationId xmlns:a16="http://schemas.microsoft.com/office/drawing/2014/main" id="{7D55CB5B-4AB0-4219-BCA4-55DFF4527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3022"/>
              <a:ext cx="70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14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1400" b="1">
                  <a:solidFill>
                    <a:srgbClr val="CC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[1]</a:t>
              </a:r>
              <a:r>
                <a:rPr lang="en-US" altLang="zh-CN" sz="1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[1]</a:t>
              </a:r>
              <a:r>
                <a:rPr lang="en-US" altLang="zh-CN" sz="14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[0]</a:t>
              </a:r>
            </a:p>
          </p:txBody>
        </p:sp>
        <p:sp>
          <p:nvSpPr>
            <p:cNvPr id="64649" name="Rectangle 137">
              <a:extLst>
                <a:ext uri="{FF2B5EF4-FFF2-40B4-BE49-F238E27FC236}">
                  <a16:creationId xmlns:a16="http://schemas.microsoft.com/office/drawing/2014/main" id="{F44D1EA3-DD1E-4D3C-A0ED-0AAB6010F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3022"/>
              <a:ext cx="70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14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sz="1400" b="1">
                  <a:solidFill>
                    <a:srgbClr val="CC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[1]</a:t>
              </a:r>
              <a:r>
                <a:rPr lang="en-US" altLang="zh-CN" sz="1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[1]</a:t>
              </a:r>
              <a:r>
                <a:rPr lang="en-US" altLang="zh-CN" sz="1400" b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[1]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4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4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4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4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6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4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6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4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4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6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4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4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6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7" dur="2000"/>
                                        <p:tgtEl>
                                          <p:spTgt spid="64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0" dur="2000"/>
                                        <p:tgtEl>
                                          <p:spTgt spid="645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3" dur="2000"/>
                                        <p:tgtEl>
                                          <p:spTgt spid="64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6" dur="2000"/>
                                        <p:tgtEl>
                                          <p:spTgt spid="646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amond(in)">
                                      <p:cBhvr>
                                        <p:cTn id="49" dur="2000"/>
                                        <p:tgtEl>
                                          <p:spTgt spid="646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72" grpId="0"/>
      <p:bldP spid="64572" grpId="1"/>
      <p:bldP spid="64610" grpId="0"/>
      <p:bldP spid="64610" grpId="1"/>
      <p:bldP spid="64618" grpId="0"/>
      <p:bldP spid="6461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>
            <a:extLst>
              <a:ext uri="{FF2B5EF4-FFF2-40B4-BE49-F238E27FC236}">
                <a16:creationId xmlns:a16="http://schemas.microsoft.com/office/drawing/2014/main" id="{956611B6-5681-4040-8832-9730EAB360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8212737-6D6C-4D81-9522-9D2668CE6953}" type="slidenum">
              <a:rPr kumimoji="0" lang="en-US" altLang="zh-CN" sz="1800">
                <a:solidFill>
                  <a:srgbClr val="009900"/>
                </a:solidFill>
              </a:rPr>
              <a:pPr eaLnBrk="1" hangingPunct="1"/>
              <a:t>4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6147" name="Text Box 6">
            <a:extLst>
              <a:ext uri="{FF2B5EF4-FFF2-40B4-BE49-F238E27FC236}">
                <a16:creationId xmlns:a16="http://schemas.microsoft.com/office/drawing/2014/main" id="{DCA8D458-77AE-4BA5-92B2-F1BE3D55927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000" u="sng">
                <a:effectLst/>
                <a:hlinkClick r:id="rId2" action="ppaction://hlinksldjump"/>
              </a:rPr>
              <a:t>目录</a:t>
            </a:r>
            <a:endParaRPr lang="zh-CN" altLang="en-US" sz="1000" u="sng">
              <a:effectLst/>
            </a:endParaRPr>
          </a:p>
        </p:txBody>
      </p:sp>
      <p:sp>
        <p:nvSpPr>
          <p:cNvPr id="6148" name="Rectangle 7">
            <a:extLst>
              <a:ext uri="{FF2B5EF4-FFF2-40B4-BE49-F238E27FC236}">
                <a16:creationId xmlns:a16="http://schemas.microsoft.com/office/drawing/2014/main" id="{FAAB4C13-4A9E-4DBC-A6ED-CDDCAAAF1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765175"/>
            <a:ext cx="68722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7.1</a:t>
            </a:r>
            <a:r>
              <a:rPr lang="zh-CN" altLang="en-US" sz="2800" b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　数组概述</a:t>
            </a:r>
          </a:p>
        </p:txBody>
      </p:sp>
      <p:sp>
        <p:nvSpPr>
          <p:cNvPr id="82019" name="Rectangle 99">
            <a:extLst>
              <a:ext uri="{FF2B5EF4-FFF2-40B4-BE49-F238E27FC236}">
                <a16:creationId xmlns:a16="http://schemas.microsoft.com/office/drawing/2014/main" id="{A2C5A9DB-9B81-4AEE-B87C-F865C538B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268413"/>
            <a:ext cx="79914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b="1">
                <a:effectLst/>
              </a:rPr>
              <a:t>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数组是常见的数据类型之一，适合于计算任务涉及大量的相关数据的存储，使得很多计算任务的实现变得实际可行。 </a:t>
            </a:r>
          </a:p>
        </p:txBody>
      </p:sp>
      <p:sp>
        <p:nvSpPr>
          <p:cNvPr id="82025" name="Rectangle 105">
            <a:extLst>
              <a:ext uri="{FF2B5EF4-FFF2-40B4-BE49-F238E27FC236}">
                <a16:creationId xmlns:a16="http://schemas.microsoft.com/office/drawing/2014/main" id="{EE05393F-1ABB-4DCA-8773-4DD9C43EF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060575"/>
            <a:ext cx="7991475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b="1">
                <a:effectLst/>
              </a:rPr>
              <a:t>      </a:t>
            </a:r>
            <a:r>
              <a:rPr lang="zh-CN" altLang="en-US" sz="2000" b="1">
                <a:effectLst/>
              </a:rPr>
              <a:t>例如，某课程考试成绩的总分计算问题。</a:t>
            </a:r>
          </a:p>
          <a:p>
            <a:pPr algn="ctr"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sz="2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100</a:t>
            </a:r>
            <a:r>
              <a:rPr lang="zh-CN" altLang="en-US" sz="2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55</a:t>
            </a:r>
            <a:r>
              <a:rPr lang="zh-CN" altLang="en-US" sz="2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68</a:t>
            </a:r>
            <a:r>
              <a:rPr lang="zh-CN" altLang="en-US" sz="2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80</a:t>
            </a:r>
            <a:r>
              <a:rPr lang="zh-CN" altLang="en-US" sz="2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90</a:t>
            </a:r>
          </a:p>
        </p:txBody>
      </p:sp>
      <p:sp>
        <p:nvSpPr>
          <p:cNvPr id="82026" name="Text Box 106">
            <a:extLst>
              <a:ext uri="{FF2B5EF4-FFF2-40B4-BE49-F238E27FC236}">
                <a16:creationId xmlns:a16="http://schemas.microsoft.com/office/drawing/2014/main" id="{9C065C1E-A8C1-41C0-A4C8-2135AFABA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3579813"/>
            <a:ext cx="6121400" cy="2225675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effectLst/>
              </a:rPr>
              <a:t>#include &lt;stdio.h&gt;</a:t>
            </a:r>
          </a:p>
          <a:p>
            <a:pPr eaLnBrk="1" hangingPunct="1"/>
            <a:r>
              <a:rPr lang="en-US" altLang="zh-CN" sz="2000">
                <a:effectLst/>
              </a:rPr>
              <a:t>void main(void){</a:t>
            </a:r>
          </a:p>
          <a:p>
            <a:pPr eaLnBrk="1" hangingPunct="1"/>
            <a:r>
              <a:rPr lang="en-US" altLang="zh-CN" sz="2000">
                <a:effectLst/>
              </a:rPr>
              <a:t>    int s=0,</a:t>
            </a:r>
            <a:r>
              <a:rPr lang="en-US" altLang="zh-CN" sz="2000">
                <a:solidFill>
                  <a:srgbClr val="9900FF"/>
                </a:solidFill>
                <a:effectLst/>
              </a:rPr>
              <a:t>a1</a:t>
            </a:r>
            <a:r>
              <a:rPr lang="en-US" altLang="zh-CN" sz="2000">
                <a:effectLst/>
              </a:rPr>
              <a:t>,</a:t>
            </a:r>
            <a:r>
              <a:rPr lang="en-US" altLang="zh-CN" sz="2000">
                <a:solidFill>
                  <a:srgbClr val="9900FF"/>
                </a:solidFill>
                <a:effectLst/>
              </a:rPr>
              <a:t>a2</a:t>
            </a:r>
            <a:r>
              <a:rPr lang="en-US" altLang="zh-CN" sz="2000">
                <a:effectLst/>
              </a:rPr>
              <a:t>,</a:t>
            </a:r>
            <a:r>
              <a:rPr lang="en-US" altLang="zh-CN" sz="2000">
                <a:solidFill>
                  <a:srgbClr val="9900FF"/>
                </a:solidFill>
                <a:effectLst/>
              </a:rPr>
              <a:t>a3</a:t>
            </a:r>
            <a:r>
              <a:rPr lang="en-US" altLang="zh-CN" sz="2000">
                <a:effectLst/>
              </a:rPr>
              <a:t>,</a:t>
            </a:r>
            <a:r>
              <a:rPr lang="en-US" altLang="zh-CN" sz="2000">
                <a:solidFill>
                  <a:srgbClr val="9900FF"/>
                </a:solidFill>
                <a:effectLst/>
              </a:rPr>
              <a:t>a4</a:t>
            </a:r>
            <a:r>
              <a:rPr lang="en-US" altLang="zh-CN" sz="2000">
                <a:effectLst/>
              </a:rPr>
              <a:t>,</a:t>
            </a:r>
            <a:r>
              <a:rPr lang="en-US" altLang="zh-CN" sz="2000">
                <a:solidFill>
                  <a:srgbClr val="9900FF"/>
                </a:solidFill>
                <a:effectLst/>
              </a:rPr>
              <a:t>a5</a:t>
            </a:r>
            <a:r>
              <a:rPr lang="en-US" altLang="zh-CN" sz="2000">
                <a:effectLst/>
              </a:rPr>
              <a:t>;</a:t>
            </a:r>
          </a:p>
          <a:p>
            <a:pPr eaLnBrk="1" hangingPunct="1"/>
            <a:r>
              <a:rPr lang="en-US" altLang="zh-CN" sz="2000">
                <a:effectLst/>
              </a:rPr>
              <a:t>    scanf(“%f%f%f%f%f”,&amp;</a:t>
            </a:r>
            <a:r>
              <a:rPr lang="en-US" altLang="zh-CN" sz="2000">
                <a:solidFill>
                  <a:srgbClr val="9900FF"/>
                </a:solidFill>
                <a:effectLst/>
              </a:rPr>
              <a:t>a1</a:t>
            </a:r>
            <a:r>
              <a:rPr lang="en-US" altLang="zh-CN" sz="2000">
                <a:effectLst/>
              </a:rPr>
              <a:t>,&amp;</a:t>
            </a:r>
            <a:r>
              <a:rPr lang="en-US" altLang="zh-CN" sz="2000">
                <a:solidFill>
                  <a:srgbClr val="9900FF"/>
                </a:solidFill>
                <a:effectLst/>
              </a:rPr>
              <a:t>a2</a:t>
            </a:r>
            <a:r>
              <a:rPr lang="en-US" altLang="zh-CN" sz="2000">
                <a:effectLst/>
              </a:rPr>
              <a:t>,&amp;</a:t>
            </a:r>
            <a:r>
              <a:rPr lang="en-US" altLang="zh-CN" sz="2000">
                <a:solidFill>
                  <a:srgbClr val="9900FF"/>
                </a:solidFill>
                <a:effectLst/>
              </a:rPr>
              <a:t>a3</a:t>
            </a:r>
            <a:r>
              <a:rPr lang="en-US" altLang="zh-CN" sz="2000">
                <a:effectLst/>
              </a:rPr>
              <a:t>,&amp;</a:t>
            </a:r>
            <a:r>
              <a:rPr lang="en-US" altLang="zh-CN" sz="2000">
                <a:solidFill>
                  <a:srgbClr val="9900FF"/>
                </a:solidFill>
                <a:effectLst/>
              </a:rPr>
              <a:t>a4</a:t>
            </a:r>
            <a:r>
              <a:rPr lang="en-US" altLang="zh-CN" sz="2000">
                <a:effectLst/>
              </a:rPr>
              <a:t>,&amp;</a:t>
            </a:r>
            <a:r>
              <a:rPr lang="en-US" altLang="zh-CN" sz="2000">
                <a:solidFill>
                  <a:srgbClr val="9900FF"/>
                </a:solidFill>
                <a:effectLst/>
              </a:rPr>
              <a:t>a5</a:t>
            </a:r>
            <a:r>
              <a:rPr lang="en-US" altLang="zh-CN" sz="2000">
                <a:effectLst/>
              </a:rPr>
              <a:t>);</a:t>
            </a:r>
          </a:p>
          <a:p>
            <a:pPr eaLnBrk="1" hangingPunct="1"/>
            <a:r>
              <a:rPr lang="en-US" altLang="zh-CN" sz="2000">
                <a:effectLst/>
              </a:rPr>
              <a:t>    s=</a:t>
            </a:r>
            <a:r>
              <a:rPr lang="en-US" altLang="zh-CN" sz="2000">
                <a:solidFill>
                  <a:srgbClr val="9900FF"/>
                </a:solidFill>
                <a:effectLst/>
              </a:rPr>
              <a:t>a1</a:t>
            </a:r>
            <a:r>
              <a:rPr lang="en-US" altLang="zh-CN" sz="2000">
                <a:effectLst/>
              </a:rPr>
              <a:t>+</a:t>
            </a:r>
            <a:r>
              <a:rPr lang="en-US" altLang="zh-CN" sz="2000">
                <a:solidFill>
                  <a:srgbClr val="9900FF"/>
                </a:solidFill>
                <a:effectLst/>
              </a:rPr>
              <a:t>a2</a:t>
            </a:r>
            <a:r>
              <a:rPr lang="en-US" altLang="zh-CN" sz="2000">
                <a:effectLst/>
              </a:rPr>
              <a:t>+</a:t>
            </a:r>
            <a:r>
              <a:rPr lang="en-US" altLang="zh-CN" sz="2000">
                <a:solidFill>
                  <a:srgbClr val="9900FF"/>
                </a:solidFill>
                <a:effectLst/>
              </a:rPr>
              <a:t>a3</a:t>
            </a:r>
            <a:r>
              <a:rPr lang="en-US" altLang="zh-CN" sz="2000">
                <a:effectLst/>
              </a:rPr>
              <a:t>+</a:t>
            </a:r>
            <a:r>
              <a:rPr lang="en-US" altLang="zh-CN" sz="2000">
                <a:solidFill>
                  <a:srgbClr val="9900FF"/>
                </a:solidFill>
                <a:effectLst/>
              </a:rPr>
              <a:t>a4</a:t>
            </a:r>
            <a:r>
              <a:rPr lang="en-US" altLang="zh-CN" sz="2000">
                <a:effectLst/>
              </a:rPr>
              <a:t>+</a:t>
            </a:r>
            <a:r>
              <a:rPr lang="en-US" altLang="zh-CN" sz="2000">
                <a:solidFill>
                  <a:srgbClr val="9900FF"/>
                </a:solidFill>
                <a:effectLst/>
              </a:rPr>
              <a:t>a5</a:t>
            </a:r>
            <a:r>
              <a:rPr lang="en-US" altLang="zh-CN" sz="2000">
                <a:effectLst/>
              </a:rPr>
              <a:t>;</a:t>
            </a:r>
          </a:p>
          <a:p>
            <a:pPr eaLnBrk="1" hangingPunct="1"/>
            <a:r>
              <a:rPr lang="en-US" altLang="zh-CN" sz="2000">
                <a:effectLst/>
              </a:rPr>
              <a:t>    printf(“%f %f %f %f %f\n”,</a:t>
            </a:r>
            <a:r>
              <a:rPr lang="en-US" altLang="zh-CN" sz="2000">
                <a:solidFill>
                  <a:srgbClr val="9900FF"/>
                </a:solidFill>
                <a:effectLst/>
              </a:rPr>
              <a:t>a1</a:t>
            </a:r>
            <a:r>
              <a:rPr lang="en-US" altLang="zh-CN" sz="2000">
                <a:effectLst/>
              </a:rPr>
              <a:t>,</a:t>
            </a:r>
            <a:r>
              <a:rPr lang="en-US" altLang="zh-CN" sz="2000">
                <a:solidFill>
                  <a:srgbClr val="9900FF"/>
                </a:solidFill>
                <a:effectLst/>
              </a:rPr>
              <a:t>a2</a:t>
            </a:r>
            <a:r>
              <a:rPr lang="en-US" altLang="zh-CN" sz="2000">
                <a:effectLst/>
              </a:rPr>
              <a:t>,</a:t>
            </a:r>
            <a:r>
              <a:rPr lang="en-US" altLang="zh-CN" sz="2000">
                <a:solidFill>
                  <a:srgbClr val="9900FF"/>
                </a:solidFill>
                <a:effectLst/>
              </a:rPr>
              <a:t>a3</a:t>
            </a:r>
            <a:r>
              <a:rPr lang="en-US" altLang="zh-CN" sz="2000">
                <a:effectLst/>
              </a:rPr>
              <a:t>,</a:t>
            </a:r>
            <a:r>
              <a:rPr lang="en-US" altLang="zh-CN" sz="2000">
                <a:solidFill>
                  <a:srgbClr val="9900FF"/>
                </a:solidFill>
                <a:effectLst/>
              </a:rPr>
              <a:t>a4</a:t>
            </a:r>
            <a:r>
              <a:rPr lang="en-US" altLang="zh-CN" sz="2000">
                <a:effectLst/>
              </a:rPr>
              <a:t>,</a:t>
            </a:r>
            <a:r>
              <a:rPr lang="en-US" altLang="zh-CN" sz="2000">
                <a:solidFill>
                  <a:srgbClr val="9900FF"/>
                </a:solidFill>
                <a:effectLst/>
              </a:rPr>
              <a:t>a5</a:t>
            </a:r>
            <a:r>
              <a:rPr lang="en-US" altLang="zh-CN" sz="2000">
                <a:effectLst/>
              </a:rPr>
              <a:t>,</a:t>
            </a:r>
            <a:r>
              <a:rPr lang="en-US" altLang="zh-CN" sz="2000">
                <a:solidFill>
                  <a:srgbClr val="9900FF"/>
                </a:solidFill>
                <a:effectLst/>
              </a:rPr>
              <a:t>s</a:t>
            </a:r>
            <a:r>
              <a:rPr lang="en-US" altLang="zh-CN" sz="2000">
                <a:effectLst/>
              </a:rPr>
              <a:t>);</a:t>
            </a:r>
          </a:p>
          <a:p>
            <a:pPr eaLnBrk="1" hangingPunct="1"/>
            <a:r>
              <a:rPr lang="en-US" altLang="zh-CN" sz="2000">
                <a:effectLst/>
              </a:rPr>
              <a:t>}</a:t>
            </a:r>
          </a:p>
        </p:txBody>
      </p:sp>
      <p:grpSp>
        <p:nvGrpSpPr>
          <p:cNvPr id="2" name="Group 118">
            <a:extLst>
              <a:ext uri="{FF2B5EF4-FFF2-40B4-BE49-F238E27FC236}">
                <a16:creationId xmlns:a16="http://schemas.microsoft.com/office/drawing/2014/main" id="{9F00E363-D2B1-47A9-ACB1-A22094830069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2852738"/>
            <a:ext cx="5113338" cy="498475"/>
            <a:chOff x="1292" y="1797"/>
            <a:chExt cx="3221" cy="314"/>
          </a:xfrm>
        </p:grpSpPr>
        <p:sp>
          <p:nvSpPr>
            <p:cNvPr id="82027" name="Rectangle 107">
              <a:extLst>
                <a:ext uri="{FF2B5EF4-FFF2-40B4-BE49-F238E27FC236}">
                  <a16:creationId xmlns:a16="http://schemas.microsoft.com/office/drawing/2014/main" id="{44033846-DCFD-4C6C-9070-12C93B49F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1921"/>
              <a:ext cx="317" cy="181"/>
            </a:xfrm>
            <a:prstGeom prst="rect">
              <a:avLst/>
            </a:prstGeom>
            <a:noFill/>
            <a:ln w="28575">
              <a:solidFill>
                <a:srgbClr val="4D4D4D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028" name="Text Box 108">
              <a:extLst>
                <a:ext uri="{FF2B5EF4-FFF2-40B4-BE49-F238E27FC236}">
                  <a16:creationId xmlns:a16="http://schemas.microsoft.com/office/drawing/2014/main" id="{693B63BD-F035-4A9A-940C-C0C430AF3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1797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b="1">
                  <a:solidFill>
                    <a:srgbClr val="99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a1</a:t>
              </a:r>
            </a:p>
          </p:txBody>
        </p:sp>
        <p:sp>
          <p:nvSpPr>
            <p:cNvPr id="82029" name="Rectangle 109">
              <a:extLst>
                <a:ext uri="{FF2B5EF4-FFF2-40B4-BE49-F238E27FC236}">
                  <a16:creationId xmlns:a16="http://schemas.microsoft.com/office/drawing/2014/main" id="{7003438F-9E43-4DF1-8541-436AF0FE2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1924"/>
              <a:ext cx="317" cy="181"/>
            </a:xfrm>
            <a:prstGeom prst="rect">
              <a:avLst/>
            </a:prstGeom>
            <a:noFill/>
            <a:ln w="28575">
              <a:solidFill>
                <a:srgbClr val="4D4D4D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030" name="Text Box 110">
              <a:extLst>
                <a:ext uri="{FF2B5EF4-FFF2-40B4-BE49-F238E27FC236}">
                  <a16:creationId xmlns:a16="http://schemas.microsoft.com/office/drawing/2014/main" id="{50329C44-A1CD-4B9A-9BBE-70F1B5667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9" y="1800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b="1">
                  <a:solidFill>
                    <a:srgbClr val="99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a2</a:t>
              </a:r>
            </a:p>
          </p:txBody>
        </p:sp>
        <p:sp>
          <p:nvSpPr>
            <p:cNvPr id="82031" name="Rectangle 111">
              <a:extLst>
                <a:ext uri="{FF2B5EF4-FFF2-40B4-BE49-F238E27FC236}">
                  <a16:creationId xmlns:a16="http://schemas.microsoft.com/office/drawing/2014/main" id="{8DB5AB3F-EAEA-4CDE-931F-4C1DA96F4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" y="1927"/>
              <a:ext cx="317" cy="181"/>
            </a:xfrm>
            <a:prstGeom prst="rect">
              <a:avLst/>
            </a:prstGeom>
            <a:noFill/>
            <a:ln w="28575">
              <a:solidFill>
                <a:srgbClr val="4D4D4D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032" name="Text Box 112">
              <a:extLst>
                <a:ext uri="{FF2B5EF4-FFF2-40B4-BE49-F238E27FC236}">
                  <a16:creationId xmlns:a16="http://schemas.microsoft.com/office/drawing/2014/main" id="{E1C901F6-6868-48E0-96E5-63D73844D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0" y="1803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b="1">
                  <a:solidFill>
                    <a:srgbClr val="99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a3</a:t>
              </a:r>
            </a:p>
          </p:txBody>
        </p:sp>
        <p:sp>
          <p:nvSpPr>
            <p:cNvPr id="82033" name="Rectangle 113">
              <a:extLst>
                <a:ext uri="{FF2B5EF4-FFF2-40B4-BE49-F238E27FC236}">
                  <a16:creationId xmlns:a16="http://schemas.microsoft.com/office/drawing/2014/main" id="{8B57DB6A-E814-4F52-BD82-A0E3B98CF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6" y="1927"/>
              <a:ext cx="317" cy="181"/>
            </a:xfrm>
            <a:prstGeom prst="rect">
              <a:avLst/>
            </a:prstGeom>
            <a:noFill/>
            <a:ln w="28575">
              <a:solidFill>
                <a:srgbClr val="4D4D4D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034" name="Text Box 114">
              <a:extLst>
                <a:ext uri="{FF2B5EF4-FFF2-40B4-BE49-F238E27FC236}">
                  <a16:creationId xmlns:a16="http://schemas.microsoft.com/office/drawing/2014/main" id="{ADE76302-5C0E-4233-985A-43EF53177E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5" y="1803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b="1">
                  <a:solidFill>
                    <a:srgbClr val="99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a4</a:t>
              </a:r>
            </a:p>
          </p:txBody>
        </p:sp>
        <p:sp>
          <p:nvSpPr>
            <p:cNvPr id="82035" name="Rectangle 115">
              <a:extLst>
                <a:ext uri="{FF2B5EF4-FFF2-40B4-BE49-F238E27FC236}">
                  <a16:creationId xmlns:a16="http://schemas.microsoft.com/office/drawing/2014/main" id="{B80BA95F-3E86-4437-BF67-D51453F28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1930"/>
              <a:ext cx="317" cy="181"/>
            </a:xfrm>
            <a:prstGeom prst="rect">
              <a:avLst/>
            </a:prstGeom>
            <a:noFill/>
            <a:ln w="28575">
              <a:solidFill>
                <a:srgbClr val="4D4D4D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036" name="Text Box 116">
              <a:extLst>
                <a:ext uri="{FF2B5EF4-FFF2-40B4-BE49-F238E27FC236}">
                  <a16:creationId xmlns:a16="http://schemas.microsoft.com/office/drawing/2014/main" id="{38A98DA6-74EE-4886-A129-0EB40B9BB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5" y="1806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b="1">
                  <a:solidFill>
                    <a:srgbClr val="99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a5</a:t>
              </a:r>
            </a:p>
          </p:txBody>
        </p:sp>
      </p:grpSp>
      <p:grpSp>
        <p:nvGrpSpPr>
          <p:cNvPr id="3" name="Group 124">
            <a:extLst>
              <a:ext uri="{FF2B5EF4-FFF2-40B4-BE49-F238E27FC236}">
                <a16:creationId xmlns:a16="http://schemas.microsoft.com/office/drawing/2014/main" id="{E56C46D1-001A-43EC-87BA-552954CDA260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3573463"/>
            <a:ext cx="2592387" cy="2530475"/>
            <a:chOff x="431" y="2290"/>
            <a:chExt cx="1633" cy="1594"/>
          </a:xfrm>
        </p:grpSpPr>
        <p:sp>
          <p:nvSpPr>
            <p:cNvPr id="82043" name="Rectangle 123">
              <a:extLst>
                <a:ext uri="{FF2B5EF4-FFF2-40B4-BE49-F238E27FC236}">
                  <a16:creationId xmlns:a16="http://schemas.microsoft.com/office/drawing/2014/main" id="{6B157D62-149F-4D5F-B35E-BDCA03801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3249"/>
              <a:ext cx="1088" cy="63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57" name="Text Box 120">
              <a:extLst>
                <a:ext uri="{FF2B5EF4-FFF2-40B4-BE49-F238E27FC236}">
                  <a16:creationId xmlns:a16="http://schemas.microsoft.com/office/drawing/2014/main" id="{5A3800A3-828A-4E59-AFC7-3BFED3BBF3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2290"/>
              <a:ext cx="1633" cy="1594"/>
            </a:xfrm>
            <a:prstGeom prst="rect">
              <a:avLst/>
            </a:prstGeom>
            <a:solidFill>
              <a:schemeClr val="accent1">
                <a:alpha val="1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effectLst/>
                </a:rPr>
                <a:t>#include &lt;stdio.h&gt;</a:t>
              </a:r>
            </a:p>
            <a:p>
              <a:pPr eaLnBrk="1" hangingPunct="1"/>
              <a:r>
                <a:rPr lang="en-US" altLang="zh-CN" sz="2000">
                  <a:effectLst/>
                </a:rPr>
                <a:t>void main(void){</a:t>
              </a:r>
            </a:p>
            <a:p>
              <a:pPr eaLnBrk="1" hangingPunct="1"/>
              <a:r>
                <a:rPr lang="en-US" altLang="zh-CN" sz="2000">
                  <a:effectLst/>
                </a:rPr>
                <a:t>    int s=0;</a:t>
              </a:r>
            </a:p>
            <a:p>
              <a:pPr eaLnBrk="1" hangingPunct="1"/>
              <a:r>
                <a:rPr lang="en-US" altLang="zh-CN" sz="2000">
                  <a:effectLst/>
                </a:rPr>
                <a:t>    int </a:t>
              </a:r>
              <a:r>
                <a:rPr lang="en-US" altLang="zh-CN" sz="2000">
                  <a:solidFill>
                    <a:srgbClr val="9900FF"/>
                  </a:solidFill>
                  <a:effectLst/>
                </a:rPr>
                <a:t>a1</a:t>
              </a:r>
              <a:r>
                <a:rPr lang="en-US" altLang="zh-CN" sz="2000">
                  <a:effectLst/>
                </a:rPr>
                <a:t>;</a:t>
              </a:r>
            </a:p>
            <a:p>
              <a:pPr eaLnBrk="1" hangingPunct="1"/>
              <a:r>
                <a:rPr lang="en-US" altLang="zh-CN" sz="2000">
                  <a:effectLst/>
                </a:rPr>
                <a:t>    int </a:t>
              </a:r>
              <a:r>
                <a:rPr lang="en-US" altLang="zh-CN" sz="2000">
                  <a:solidFill>
                    <a:srgbClr val="9900FF"/>
                  </a:solidFill>
                  <a:effectLst/>
                </a:rPr>
                <a:t>a2</a:t>
              </a:r>
              <a:r>
                <a:rPr lang="en-US" altLang="zh-CN" sz="2000">
                  <a:effectLst/>
                </a:rPr>
                <a:t>;</a:t>
              </a:r>
            </a:p>
            <a:p>
              <a:pPr eaLnBrk="1" hangingPunct="1"/>
              <a:r>
                <a:rPr lang="en-US" altLang="zh-CN" sz="2000">
                  <a:solidFill>
                    <a:srgbClr val="9900FF"/>
                  </a:solidFill>
                  <a:effectLst/>
                </a:rPr>
                <a:t>    </a:t>
              </a:r>
              <a:r>
                <a:rPr lang="en-US" altLang="zh-CN" sz="2000">
                  <a:effectLst/>
                </a:rPr>
                <a:t>int </a:t>
              </a:r>
              <a:r>
                <a:rPr lang="en-US" altLang="zh-CN" sz="2000">
                  <a:solidFill>
                    <a:srgbClr val="9900FF"/>
                  </a:solidFill>
                  <a:effectLst/>
                </a:rPr>
                <a:t>a3</a:t>
              </a:r>
              <a:r>
                <a:rPr lang="en-US" altLang="zh-CN" sz="2000">
                  <a:effectLst/>
                </a:rPr>
                <a:t>;</a:t>
              </a:r>
            </a:p>
            <a:p>
              <a:pPr eaLnBrk="1" hangingPunct="1"/>
              <a:r>
                <a:rPr lang="en-US" altLang="zh-CN" sz="2000">
                  <a:effectLst/>
                </a:rPr>
                <a:t>    int </a:t>
              </a:r>
              <a:r>
                <a:rPr lang="en-US" altLang="zh-CN" sz="2000">
                  <a:solidFill>
                    <a:srgbClr val="9900FF"/>
                  </a:solidFill>
                  <a:effectLst/>
                </a:rPr>
                <a:t>a4</a:t>
              </a:r>
              <a:r>
                <a:rPr lang="en-US" altLang="zh-CN" sz="2000">
                  <a:effectLst/>
                </a:rPr>
                <a:t>;</a:t>
              </a:r>
            </a:p>
            <a:p>
              <a:pPr eaLnBrk="1" hangingPunct="1"/>
              <a:r>
                <a:rPr lang="en-US" altLang="zh-CN" sz="2000">
                  <a:effectLst/>
                </a:rPr>
                <a:t>    int </a:t>
              </a:r>
              <a:r>
                <a:rPr lang="en-US" altLang="zh-CN" sz="2000">
                  <a:solidFill>
                    <a:srgbClr val="9900FF"/>
                  </a:solidFill>
                  <a:effectLst/>
                </a:rPr>
                <a:t>a5</a:t>
              </a:r>
              <a:r>
                <a:rPr lang="en-US" altLang="zh-CN" sz="2000">
                  <a:effectLst/>
                </a:rPr>
                <a:t>;</a:t>
              </a:r>
            </a:p>
          </p:txBody>
        </p:sp>
      </p:grpSp>
      <p:sp>
        <p:nvSpPr>
          <p:cNvPr id="82041" name="Text Box 121">
            <a:extLst>
              <a:ext uri="{FF2B5EF4-FFF2-40B4-BE49-F238E27FC236}">
                <a16:creationId xmlns:a16="http://schemas.microsoft.com/office/drawing/2014/main" id="{2E4E7F1F-DB54-48A4-8A2F-8E853BB7F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25" y="3597275"/>
            <a:ext cx="2592388" cy="2530475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effectLst/>
              </a:rPr>
              <a:t>    scanf(“%f”,&amp;</a:t>
            </a:r>
            <a:r>
              <a:rPr lang="en-US" altLang="zh-CN" sz="2000">
                <a:solidFill>
                  <a:srgbClr val="9900FF"/>
                </a:solidFill>
                <a:effectLst/>
              </a:rPr>
              <a:t>a1</a:t>
            </a:r>
            <a:r>
              <a:rPr lang="en-US" altLang="zh-CN" sz="2000">
                <a:effectLst/>
              </a:rPr>
              <a:t>);</a:t>
            </a:r>
          </a:p>
          <a:p>
            <a:pPr eaLnBrk="1" hangingPunct="1"/>
            <a:r>
              <a:rPr lang="en-US" altLang="zh-CN" sz="2000">
                <a:effectLst/>
              </a:rPr>
              <a:t>    scanf(“%f”,&amp;</a:t>
            </a:r>
            <a:r>
              <a:rPr lang="en-US" altLang="zh-CN" sz="2000">
                <a:solidFill>
                  <a:srgbClr val="9900FF"/>
                </a:solidFill>
                <a:effectLst/>
              </a:rPr>
              <a:t>a2</a:t>
            </a:r>
            <a:r>
              <a:rPr lang="en-US" altLang="zh-CN" sz="2000">
                <a:effectLst/>
              </a:rPr>
              <a:t>);</a:t>
            </a:r>
          </a:p>
          <a:p>
            <a:pPr eaLnBrk="1" hangingPunct="1"/>
            <a:r>
              <a:rPr lang="en-US" altLang="zh-CN" sz="2000">
                <a:effectLst/>
              </a:rPr>
              <a:t>    scanf(“%f”,&amp;</a:t>
            </a:r>
            <a:r>
              <a:rPr lang="en-US" altLang="zh-CN" sz="2000">
                <a:solidFill>
                  <a:srgbClr val="9900FF"/>
                </a:solidFill>
                <a:effectLst/>
              </a:rPr>
              <a:t>a3</a:t>
            </a:r>
            <a:r>
              <a:rPr lang="en-US" altLang="zh-CN" sz="2000">
                <a:effectLst/>
              </a:rPr>
              <a:t>);</a:t>
            </a:r>
          </a:p>
          <a:p>
            <a:pPr eaLnBrk="1" hangingPunct="1"/>
            <a:r>
              <a:rPr lang="en-US" altLang="zh-CN" sz="2000">
                <a:effectLst/>
              </a:rPr>
              <a:t>    scanf(“%f”,&amp;</a:t>
            </a:r>
            <a:r>
              <a:rPr lang="en-US" altLang="zh-CN" sz="2000">
                <a:solidFill>
                  <a:srgbClr val="9900FF"/>
                </a:solidFill>
                <a:effectLst/>
              </a:rPr>
              <a:t>a4</a:t>
            </a:r>
            <a:r>
              <a:rPr lang="en-US" altLang="zh-CN" sz="2000">
                <a:effectLst/>
              </a:rPr>
              <a:t>);</a:t>
            </a:r>
          </a:p>
          <a:p>
            <a:pPr eaLnBrk="1" hangingPunct="1"/>
            <a:r>
              <a:rPr lang="en-US" altLang="zh-CN" sz="2000">
                <a:effectLst/>
              </a:rPr>
              <a:t>    scanf(“%f”,&amp;</a:t>
            </a:r>
            <a:r>
              <a:rPr lang="en-US" altLang="zh-CN" sz="2000">
                <a:solidFill>
                  <a:srgbClr val="9900FF"/>
                </a:solidFill>
                <a:effectLst/>
              </a:rPr>
              <a:t>a5</a:t>
            </a:r>
            <a:r>
              <a:rPr lang="en-US" altLang="zh-CN" sz="2000">
                <a:effectLst/>
              </a:rPr>
              <a:t>);</a:t>
            </a:r>
          </a:p>
          <a:p>
            <a:pPr eaLnBrk="1" hangingPunct="1"/>
            <a:r>
              <a:rPr lang="en-US" altLang="zh-CN" sz="2000">
                <a:effectLst/>
              </a:rPr>
              <a:t>    s+=</a:t>
            </a:r>
            <a:r>
              <a:rPr lang="en-US" altLang="zh-CN" sz="2000">
                <a:solidFill>
                  <a:srgbClr val="9900FF"/>
                </a:solidFill>
                <a:effectLst/>
              </a:rPr>
              <a:t>a1</a:t>
            </a:r>
            <a:r>
              <a:rPr lang="en-US" altLang="zh-CN" sz="2000">
                <a:effectLst/>
              </a:rPr>
              <a:t>;</a:t>
            </a:r>
          </a:p>
          <a:p>
            <a:pPr eaLnBrk="1" hangingPunct="1"/>
            <a:r>
              <a:rPr lang="en-US" altLang="zh-CN" sz="2000">
                <a:effectLst/>
              </a:rPr>
              <a:t>    s+=</a:t>
            </a:r>
            <a:r>
              <a:rPr lang="en-US" altLang="zh-CN" sz="2000">
                <a:solidFill>
                  <a:srgbClr val="9900FF"/>
                </a:solidFill>
                <a:effectLst/>
              </a:rPr>
              <a:t>a2</a:t>
            </a:r>
            <a:r>
              <a:rPr lang="en-US" altLang="zh-CN" sz="2000">
                <a:effectLst/>
              </a:rPr>
              <a:t>;</a:t>
            </a:r>
          </a:p>
          <a:p>
            <a:pPr eaLnBrk="1" hangingPunct="1"/>
            <a:r>
              <a:rPr lang="en-US" altLang="zh-CN" sz="2000">
                <a:effectLst/>
              </a:rPr>
              <a:t>    s+=</a:t>
            </a:r>
            <a:r>
              <a:rPr lang="en-US" altLang="zh-CN" sz="2000">
                <a:solidFill>
                  <a:srgbClr val="9900FF"/>
                </a:solidFill>
                <a:effectLst/>
              </a:rPr>
              <a:t>a3</a:t>
            </a:r>
            <a:r>
              <a:rPr lang="en-US" altLang="zh-CN" sz="2000">
                <a:effectLst/>
              </a:rPr>
              <a:t>;</a:t>
            </a:r>
          </a:p>
        </p:txBody>
      </p:sp>
      <p:sp>
        <p:nvSpPr>
          <p:cNvPr id="82042" name="Text Box 122">
            <a:extLst>
              <a:ext uri="{FF2B5EF4-FFF2-40B4-BE49-F238E27FC236}">
                <a16:creationId xmlns:a16="http://schemas.microsoft.com/office/drawing/2014/main" id="{06C00595-C10D-4A28-A0DB-036F0211D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450" y="3606800"/>
            <a:ext cx="2592388" cy="2835275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effectLst/>
              </a:rPr>
              <a:t>    s+=</a:t>
            </a:r>
            <a:r>
              <a:rPr lang="en-US" altLang="zh-CN" sz="2000">
                <a:solidFill>
                  <a:srgbClr val="9900FF"/>
                </a:solidFill>
                <a:effectLst/>
              </a:rPr>
              <a:t>a4</a:t>
            </a:r>
            <a:r>
              <a:rPr lang="en-US" altLang="zh-CN" sz="2000">
                <a:effectLst/>
              </a:rPr>
              <a:t>;</a:t>
            </a:r>
          </a:p>
          <a:p>
            <a:pPr eaLnBrk="1" hangingPunct="1"/>
            <a:r>
              <a:rPr lang="en-US" altLang="zh-CN" sz="2000">
                <a:effectLst/>
              </a:rPr>
              <a:t>    s+=</a:t>
            </a:r>
            <a:r>
              <a:rPr lang="en-US" altLang="zh-CN" sz="2000">
                <a:solidFill>
                  <a:srgbClr val="9900FF"/>
                </a:solidFill>
                <a:effectLst/>
              </a:rPr>
              <a:t>a5</a:t>
            </a:r>
            <a:r>
              <a:rPr lang="en-US" altLang="zh-CN" sz="2000">
                <a:effectLst/>
              </a:rPr>
              <a:t>;</a:t>
            </a:r>
          </a:p>
          <a:p>
            <a:pPr eaLnBrk="1" hangingPunct="1"/>
            <a:r>
              <a:rPr lang="en-US" altLang="zh-CN" sz="2000">
                <a:effectLst/>
              </a:rPr>
              <a:t>    printf(“%f\n”,</a:t>
            </a:r>
            <a:r>
              <a:rPr lang="en-US" altLang="zh-CN" sz="2000">
                <a:solidFill>
                  <a:srgbClr val="9900FF"/>
                </a:solidFill>
                <a:effectLst/>
              </a:rPr>
              <a:t>a1</a:t>
            </a:r>
            <a:r>
              <a:rPr lang="en-US" altLang="zh-CN" sz="2000">
                <a:effectLst/>
              </a:rPr>
              <a:t>);</a:t>
            </a:r>
          </a:p>
          <a:p>
            <a:pPr eaLnBrk="1" hangingPunct="1"/>
            <a:r>
              <a:rPr lang="en-US" altLang="zh-CN" sz="2000">
                <a:effectLst/>
              </a:rPr>
              <a:t>    printf(“%f\n”,</a:t>
            </a:r>
            <a:r>
              <a:rPr lang="en-US" altLang="zh-CN" sz="2000">
                <a:solidFill>
                  <a:srgbClr val="9900FF"/>
                </a:solidFill>
                <a:effectLst/>
              </a:rPr>
              <a:t>a2</a:t>
            </a:r>
            <a:r>
              <a:rPr lang="en-US" altLang="zh-CN" sz="2000">
                <a:effectLst/>
              </a:rPr>
              <a:t>);</a:t>
            </a:r>
          </a:p>
          <a:p>
            <a:pPr eaLnBrk="1" hangingPunct="1"/>
            <a:r>
              <a:rPr lang="en-US" altLang="zh-CN" sz="2000">
                <a:effectLst/>
              </a:rPr>
              <a:t>    printf(“%f\n”,</a:t>
            </a:r>
            <a:r>
              <a:rPr lang="en-US" altLang="zh-CN" sz="2000">
                <a:solidFill>
                  <a:srgbClr val="9900FF"/>
                </a:solidFill>
                <a:effectLst/>
              </a:rPr>
              <a:t>a3</a:t>
            </a:r>
            <a:r>
              <a:rPr lang="en-US" altLang="zh-CN" sz="2000">
                <a:effectLst/>
              </a:rPr>
              <a:t>);</a:t>
            </a:r>
          </a:p>
          <a:p>
            <a:pPr eaLnBrk="1" hangingPunct="1"/>
            <a:r>
              <a:rPr lang="en-US" altLang="zh-CN" sz="2000">
                <a:effectLst/>
              </a:rPr>
              <a:t>    printf(“%f\n”,</a:t>
            </a:r>
            <a:r>
              <a:rPr lang="en-US" altLang="zh-CN" sz="2000">
                <a:solidFill>
                  <a:srgbClr val="9900FF"/>
                </a:solidFill>
                <a:effectLst/>
              </a:rPr>
              <a:t>a4</a:t>
            </a:r>
            <a:r>
              <a:rPr lang="en-US" altLang="zh-CN" sz="2000">
                <a:effectLst/>
              </a:rPr>
              <a:t>);</a:t>
            </a:r>
          </a:p>
          <a:p>
            <a:pPr eaLnBrk="1" hangingPunct="1"/>
            <a:r>
              <a:rPr lang="en-US" altLang="zh-CN" sz="2000">
                <a:effectLst/>
              </a:rPr>
              <a:t>    printf(“%f\n”,</a:t>
            </a:r>
            <a:r>
              <a:rPr lang="en-US" altLang="zh-CN" sz="2000">
                <a:solidFill>
                  <a:srgbClr val="9900FF"/>
                </a:solidFill>
                <a:effectLst/>
              </a:rPr>
              <a:t>a5</a:t>
            </a:r>
            <a:r>
              <a:rPr lang="en-US" altLang="zh-CN" sz="2000">
                <a:effectLst/>
              </a:rPr>
              <a:t>);</a:t>
            </a:r>
          </a:p>
          <a:p>
            <a:pPr eaLnBrk="1" hangingPunct="1"/>
            <a:r>
              <a:rPr lang="en-US" altLang="zh-CN" sz="2000">
                <a:effectLst/>
              </a:rPr>
              <a:t>    printf(</a:t>
            </a:r>
            <a:r>
              <a:rPr lang="en-US" altLang="zh-CN" sz="2000">
                <a:effectLst/>
                <a:latin typeface="Times New Roman" panose="02020603050405020304" pitchFamily="18" charset="0"/>
              </a:rPr>
              <a:t>“</a:t>
            </a:r>
            <a:r>
              <a:rPr lang="en-US" altLang="zh-CN" sz="2000">
                <a:effectLst/>
              </a:rPr>
              <a:t>%f\n</a:t>
            </a:r>
            <a:r>
              <a:rPr lang="en-US" altLang="zh-CN" sz="2000">
                <a:effectLst/>
                <a:latin typeface="Times New Roman" panose="02020603050405020304" pitchFamily="18" charset="0"/>
              </a:rPr>
              <a:t>”</a:t>
            </a:r>
            <a:r>
              <a:rPr lang="en-US" altLang="zh-CN" sz="2000">
                <a:effectLst/>
              </a:rPr>
              <a:t>,</a:t>
            </a:r>
            <a:r>
              <a:rPr lang="en-US" altLang="zh-CN" sz="2000">
                <a:solidFill>
                  <a:srgbClr val="9900FF"/>
                </a:solidFill>
                <a:effectLst/>
              </a:rPr>
              <a:t>s</a:t>
            </a:r>
            <a:r>
              <a:rPr lang="en-US" altLang="zh-CN" sz="2000">
                <a:effectLst/>
              </a:rPr>
              <a:t>);</a:t>
            </a:r>
          </a:p>
          <a:p>
            <a:pPr eaLnBrk="1" hangingPunct="1"/>
            <a:r>
              <a:rPr lang="en-US" altLang="zh-CN" sz="2000">
                <a:effectLst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2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2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8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5" dur="2000"/>
                                        <p:tgtEl>
                                          <p:spTgt spid="82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20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2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2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20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2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2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5" grpId="0"/>
      <p:bldP spid="82026" grpId="0" animBg="1"/>
      <p:bldP spid="82026" grpId="1" animBg="1"/>
      <p:bldP spid="82041" grpId="0" animBg="1"/>
      <p:bldP spid="8204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2">
            <a:extLst>
              <a:ext uri="{FF2B5EF4-FFF2-40B4-BE49-F238E27FC236}">
                <a16:creationId xmlns:a16="http://schemas.microsoft.com/office/drawing/2014/main" id="{4FAD5DA2-9150-4C6D-A5F4-DF23213F57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1C57E20-B279-4DDD-946B-4193CF5FB9D0}" type="slidenum">
              <a:rPr kumimoji="0" lang="en-US" altLang="zh-CN" sz="1800">
                <a:solidFill>
                  <a:srgbClr val="009900"/>
                </a:solidFill>
              </a:rPr>
              <a:pPr eaLnBrk="1" hangingPunct="1"/>
              <a:t>40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65570" name="AutoShape 3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762E2CF-ADA8-45F8-B798-27DF56555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675" y="64770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3012" name="Text Box 35">
            <a:extLst>
              <a:ext uri="{FF2B5EF4-FFF2-40B4-BE49-F238E27FC236}">
                <a16:creationId xmlns:a16="http://schemas.microsoft.com/office/drawing/2014/main" id="{89EF2FAB-04B4-4077-AC0F-6970B6004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68338"/>
            <a:ext cx="503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CC0099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7.5.4</a:t>
            </a:r>
            <a:r>
              <a:rPr lang="en-US" altLang="en-US" b="1">
                <a:solidFill>
                  <a:srgbClr val="CC0099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solidFill>
                  <a:srgbClr val="CC0099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　多维字符数组</a:t>
            </a:r>
            <a:r>
              <a:rPr lang="zh-CN" altLang="en-US">
                <a:effectLst/>
              </a:rPr>
              <a:t> </a:t>
            </a:r>
          </a:p>
        </p:txBody>
      </p:sp>
      <p:sp>
        <p:nvSpPr>
          <p:cNvPr id="65587" name="Text Box 51">
            <a:extLst>
              <a:ext uri="{FF2B5EF4-FFF2-40B4-BE49-F238E27FC236}">
                <a16:creationId xmlns:a16="http://schemas.microsoft.com/office/drawing/2014/main" id="{300BBF5B-4561-4EA8-9D66-FA01A951C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089025"/>
            <a:ext cx="748823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二维字符数组每个元素都是一个字符，其每一行都可以用于存放一个字符串。这样存储字符串的二维字符数组，又称为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字符串数组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  <p:sp>
        <p:nvSpPr>
          <p:cNvPr id="65589" name="Text Box 53">
            <a:extLst>
              <a:ext uri="{FF2B5EF4-FFF2-40B4-BE49-F238E27FC236}">
                <a16:creationId xmlns:a16="http://schemas.microsoft.com/office/drawing/2014/main" id="{7D98D3DB-89A8-441B-A3D1-B575F282E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349500"/>
            <a:ext cx="7488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char s[2][4]={’a’, ’b’, ’c’, ’</a:t>
            </a:r>
            <a:r>
              <a:rPr lang="pt-BR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\0</a:t>
            </a: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’, ’d’, ’e’, ’f’, ’</a:t>
            </a:r>
            <a:r>
              <a:rPr lang="pt-BR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\0</a:t>
            </a: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’};</a:t>
            </a:r>
            <a:endParaRPr lang="en-US" altLang="zh-CN" sz="20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65615" name="Group 79">
            <a:extLst>
              <a:ext uri="{FF2B5EF4-FFF2-40B4-BE49-F238E27FC236}">
                <a16:creationId xmlns:a16="http://schemas.microsoft.com/office/drawing/2014/main" id="{D0D2A636-EA11-4226-BBD8-7C23E44BF40D}"/>
              </a:ext>
            </a:extLst>
          </p:cNvPr>
          <p:cNvGraphicFramePr>
            <a:graphicFrameLocks noGrp="1"/>
          </p:cNvGraphicFramePr>
          <p:nvPr>
            <p:ph/>
          </p:nvPr>
        </p:nvGraphicFramePr>
        <p:xfrm>
          <a:off x="2268538" y="2997200"/>
          <a:ext cx="5005387" cy="396875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’a’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’b’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’c’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’</a:t>
                      </a: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\0</a:t>
                      </a: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’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’d’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’e’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’f’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’</a:t>
                      </a: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\0</a:t>
                      </a:r>
                      <a:r>
                        <a:rPr kumimoji="1" lang="pt-B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’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616" name="Text Box 80">
            <a:extLst>
              <a:ext uri="{FF2B5EF4-FFF2-40B4-BE49-F238E27FC236}">
                <a16:creationId xmlns:a16="http://schemas.microsoft.com/office/drawing/2014/main" id="{A9C8CDF7-E4E6-4D2E-ABB8-33974BE76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488" y="2824163"/>
            <a:ext cx="360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</a:p>
        </p:txBody>
      </p:sp>
      <p:sp>
        <p:nvSpPr>
          <p:cNvPr id="65617" name="Text Box 81">
            <a:extLst>
              <a:ext uri="{FF2B5EF4-FFF2-40B4-BE49-F238E27FC236}">
                <a16:creationId xmlns:a16="http://schemas.microsoft.com/office/drawing/2014/main" id="{A1E8CD20-CB2C-438A-9A43-6F80A5B67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638550"/>
            <a:ext cx="7488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char s[2][4]={{’a’, ’b’, ’c’, ’</a:t>
            </a:r>
            <a:r>
              <a:rPr lang="pt-BR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\0</a:t>
            </a: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’}, {’d’, ’e’, ’f’, ’</a:t>
            </a:r>
            <a:r>
              <a:rPr lang="pt-BR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\0</a:t>
            </a: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’}};</a:t>
            </a:r>
            <a:endParaRPr lang="en-US" altLang="zh-CN" sz="20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5618" name="Text Box 82">
            <a:extLst>
              <a:ext uri="{FF2B5EF4-FFF2-40B4-BE49-F238E27FC236}">
                <a16:creationId xmlns:a16="http://schemas.microsoft.com/office/drawing/2014/main" id="{AB6A5B69-56B6-44CD-8FA1-6743B92A3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05263"/>
            <a:ext cx="7488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</a:t>
            </a:r>
            <a:r>
              <a:rPr lang="pt-BR" altLang="zh-CN" sz="2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char s[2][4]={”abc”, ”def”};</a:t>
            </a:r>
            <a:endParaRPr lang="en-US" altLang="zh-CN" sz="20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5619" name="Text Box 83">
            <a:extLst>
              <a:ext uri="{FF2B5EF4-FFF2-40B4-BE49-F238E27FC236}">
                <a16:creationId xmlns:a16="http://schemas.microsoft.com/office/drawing/2014/main" id="{7A30C0F1-4033-4176-AD93-A5EB2C3B0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508500"/>
            <a:ext cx="7488238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printf(”%s”,</a:t>
            </a:r>
            <a:r>
              <a:rPr lang="pt-BR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s[0]</a:t>
            </a: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);           printf(”%s”,</a:t>
            </a:r>
            <a:r>
              <a:rPr lang="pt-BR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s[1]</a:t>
            </a: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120000"/>
              </a:lnSpc>
              <a:defRPr/>
            </a:pPr>
            <a:r>
              <a:rPr lang="zh-CN" altLang="pt-BR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</a:t>
            </a: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printf(”%s”, </a:t>
            </a:r>
            <a:r>
              <a:rPr lang="pt-BR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&amp;s[0][0]</a:t>
            </a: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);  printf(”%s”, </a:t>
            </a:r>
            <a:r>
              <a:rPr lang="pt-BR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&amp;s[1][0]</a:t>
            </a: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defRPr/>
            </a:pP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scanf(</a:t>
            </a: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%s</a:t>
            </a: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,s[0]);           scanf(</a:t>
            </a: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%s</a:t>
            </a: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,s[1]);</a:t>
            </a:r>
          </a:p>
          <a:p>
            <a:pPr>
              <a:defRPr/>
            </a:pPr>
            <a:r>
              <a:rPr lang="zh-CN" altLang="pt-BR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</a:t>
            </a: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scanf(</a:t>
            </a: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%s</a:t>
            </a: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,&amp;s[0][0]);   scanf(</a:t>
            </a: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%s</a:t>
            </a: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pt-BR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,&amp;s[1][0]);</a:t>
            </a:r>
            <a:endParaRPr lang="en-US" altLang="zh-CN" sz="20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5620" name="Freeform 84">
            <a:extLst>
              <a:ext uri="{FF2B5EF4-FFF2-40B4-BE49-F238E27FC236}">
                <a16:creationId xmlns:a16="http://schemas.microsoft.com/office/drawing/2014/main" id="{F48E4A79-2417-41A0-9272-9784E500AF79}"/>
              </a:ext>
            </a:extLst>
          </p:cNvPr>
          <p:cNvSpPr>
            <a:spLocks/>
          </p:cNvSpPr>
          <p:nvPr/>
        </p:nvSpPr>
        <p:spPr bwMode="auto">
          <a:xfrm>
            <a:off x="1187450" y="3068638"/>
            <a:ext cx="2076450" cy="1584325"/>
          </a:xfrm>
          <a:custGeom>
            <a:avLst/>
            <a:gdLst/>
            <a:ahLst/>
            <a:cxnLst>
              <a:cxn ang="0">
                <a:pos x="1308" y="998"/>
              </a:cxn>
              <a:cxn ang="0">
                <a:pos x="174" y="817"/>
              </a:cxn>
              <a:cxn ang="0">
                <a:pos x="265" y="318"/>
              </a:cxn>
              <a:cxn ang="0">
                <a:pos x="673" y="0"/>
              </a:cxn>
            </a:cxnLst>
            <a:rect l="0" t="0" r="r" b="b"/>
            <a:pathLst>
              <a:path w="1308" h="998">
                <a:moveTo>
                  <a:pt x="1308" y="998"/>
                </a:moveTo>
                <a:cubicBezTo>
                  <a:pt x="828" y="964"/>
                  <a:pt x="348" y="930"/>
                  <a:pt x="174" y="817"/>
                </a:cubicBezTo>
                <a:cubicBezTo>
                  <a:pt x="0" y="704"/>
                  <a:pt x="182" y="454"/>
                  <a:pt x="265" y="318"/>
                </a:cubicBezTo>
                <a:cubicBezTo>
                  <a:pt x="348" y="182"/>
                  <a:pt x="510" y="91"/>
                  <a:pt x="673" y="0"/>
                </a:cubicBezTo>
              </a:path>
            </a:pathLst>
          </a:custGeom>
          <a:noFill/>
          <a:ln w="38100" cap="flat" cmpd="sng">
            <a:solidFill>
              <a:srgbClr val="008080"/>
            </a:solidFill>
            <a:prstDash val="sysDot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65625" name="Freeform 89">
            <a:extLst>
              <a:ext uri="{FF2B5EF4-FFF2-40B4-BE49-F238E27FC236}">
                <a16:creationId xmlns:a16="http://schemas.microsoft.com/office/drawing/2014/main" id="{74CF39BB-4639-4127-9B2C-34D041BF2A04}"/>
              </a:ext>
            </a:extLst>
          </p:cNvPr>
          <p:cNvSpPr>
            <a:spLocks/>
          </p:cNvSpPr>
          <p:nvPr/>
        </p:nvSpPr>
        <p:spPr bwMode="auto">
          <a:xfrm>
            <a:off x="4859338" y="2565400"/>
            <a:ext cx="3565525" cy="2124075"/>
          </a:xfrm>
          <a:custGeom>
            <a:avLst/>
            <a:gdLst/>
            <a:ahLst/>
            <a:cxnLst>
              <a:cxn ang="0">
                <a:pos x="1089" y="1338"/>
              </a:cxn>
              <a:cxn ang="0">
                <a:pos x="1361" y="1111"/>
              </a:cxn>
              <a:cxn ang="0">
                <a:pos x="2178" y="1066"/>
              </a:cxn>
              <a:cxn ang="0">
                <a:pos x="1769" y="159"/>
              </a:cxn>
              <a:cxn ang="0">
                <a:pos x="635" y="113"/>
              </a:cxn>
              <a:cxn ang="0">
                <a:pos x="0" y="249"/>
              </a:cxn>
            </a:cxnLst>
            <a:rect l="0" t="0" r="r" b="b"/>
            <a:pathLst>
              <a:path w="2246" h="1338">
                <a:moveTo>
                  <a:pt x="1089" y="1338"/>
                </a:moveTo>
                <a:cubicBezTo>
                  <a:pt x="1134" y="1247"/>
                  <a:pt x="1180" y="1156"/>
                  <a:pt x="1361" y="1111"/>
                </a:cubicBezTo>
                <a:cubicBezTo>
                  <a:pt x="1542" y="1066"/>
                  <a:pt x="2110" y="1225"/>
                  <a:pt x="2178" y="1066"/>
                </a:cubicBezTo>
                <a:cubicBezTo>
                  <a:pt x="2246" y="907"/>
                  <a:pt x="2026" y="318"/>
                  <a:pt x="1769" y="159"/>
                </a:cubicBezTo>
                <a:cubicBezTo>
                  <a:pt x="1512" y="0"/>
                  <a:pt x="930" y="98"/>
                  <a:pt x="635" y="113"/>
                </a:cubicBezTo>
                <a:cubicBezTo>
                  <a:pt x="340" y="128"/>
                  <a:pt x="170" y="188"/>
                  <a:pt x="0" y="249"/>
                </a:cubicBezTo>
              </a:path>
            </a:pathLst>
          </a:custGeom>
          <a:noFill/>
          <a:ln w="38100" cap="flat" cmpd="sng">
            <a:solidFill>
              <a:srgbClr val="008080"/>
            </a:solidFill>
            <a:prstDash val="sysDot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5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6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5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5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6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5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5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6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5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5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6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6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5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5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6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5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5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1000"/>
                                        <p:tgtEl>
                                          <p:spTgt spid="6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" dur="1000"/>
                                        <p:tgtEl>
                                          <p:spTgt spid="6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8" dur="1000"/>
                                        <p:tgtEl>
                                          <p:spTgt spid="6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3" dur="1000"/>
                                        <p:tgtEl>
                                          <p:spTgt spid="6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89" grpId="0"/>
      <p:bldP spid="65616" grpId="0"/>
      <p:bldP spid="65617" grpId="0"/>
      <p:bldP spid="656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1">
            <a:extLst>
              <a:ext uri="{FF2B5EF4-FFF2-40B4-BE49-F238E27FC236}">
                <a16:creationId xmlns:a16="http://schemas.microsoft.com/office/drawing/2014/main" id="{6184A6F0-6CFA-402B-82D4-2D91B96490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505A38B-43B4-4FD0-B1C8-945076796D93}" type="slidenum">
              <a:rPr kumimoji="0" lang="en-US" altLang="zh-CN" sz="1800">
                <a:solidFill>
                  <a:srgbClr val="009900"/>
                </a:solidFill>
              </a:rPr>
              <a:pPr eaLnBrk="1" hangingPunct="1"/>
              <a:t>41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50636" name="Text Box 108">
            <a:extLst>
              <a:ext uri="{FF2B5EF4-FFF2-40B4-BE49-F238E27FC236}">
                <a16:creationId xmlns:a16="http://schemas.microsoft.com/office/drawing/2014/main" id="{0BE7FA2F-AA5E-4A6E-847E-25F4FD3CF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765175"/>
            <a:ext cx="7488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7.25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字符串数组的输入输出操作举例。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44036" name="Rectangle 109">
            <a:extLst>
              <a:ext uri="{FF2B5EF4-FFF2-40B4-BE49-F238E27FC236}">
                <a16:creationId xmlns:a16="http://schemas.microsoft.com/office/drawing/2014/main" id="{57D62F0D-48CA-464C-8113-2FA2E0ED6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075" y="1268413"/>
            <a:ext cx="6402388" cy="3749675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effectLst/>
              </a:rPr>
              <a:t>#include "stdio.h"</a:t>
            </a:r>
          </a:p>
          <a:p>
            <a:pPr eaLnBrk="1" hangingPunct="1"/>
            <a:r>
              <a:rPr lang="en-US" altLang="zh-CN" sz="2000">
                <a:effectLst/>
              </a:rPr>
              <a:t>void main(void){</a:t>
            </a:r>
          </a:p>
          <a:p>
            <a:pPr eaLnBrk="1" hangingPunct="1"/>
            <a:r>
              <a:rPr lang="en-US" altLang="zh-CN" sz="2000">
                <a:effectLst/>
              </a:rPr>
              <a:t>   int i;</a:t>
            </a:r>
          </a:p>
          <a:p>
            <a:pPr eaLnBrk="1" hangingPunct="1"/>
            <a:r>
              <a:rPr lang="en-US" altLang="zh-CN" sz="2000">
                <a:effectLst/>
              </a:rPr>
              <a:t>   char devices[3][12]={"hard disk","CRT","keyboard"};</a:t>
            </a:r>
          </a:p>
          <a:p>
            <a:pPr eaLnBrk="1" hangingPunct="1"/>
            <a:r>
              <a:rPr lang="en-US" altLang="zh-CN" sz="2000">
                <a:effectLst/>
              </a:rPr>
              <a:t>   devices[0][0]=’H’;  /* "hard disk"</a:t>
            </a:r>
            <a:r>
              <a:rPr lang="zh-CN" altLang="en-US" sz="2000">
                <a:effectLst/>
              </a:rPr>
              <a:t>变为</a:t>
            </a:r>
            <a:r>
              <a:rPr lang="en-US" altLang="zh-CN" sz="2000">
                <a:effectLst/>
              </a:rPr>
              <a:t>"Hard disk"*/</a:t>
            </a:r>
          </a:p>
          <a:p>
            <a:pPr eaLnBrk="1" hangingPunct="1"/>
            <a:r>
              <a:rPr lang="en-US" altLang="zh-CN" sz="2000">
                <a:effectLst/>
              </a:rPr>
              <a:t>   devices[2][0]=’K’;  /* "keyboard "</a:t>
            </a:r>
            <a:r>
              <a:rPr lang="zh-CN" altLang="en-US" sz="2000">
                <a:effectLst/>
              </a:rPr>
              <a:t>变为</a:t>
            </a:r>
            <a:r>
              <a:rPr lang="en-US" altLang="zh-CN" sz="2000">
                <a:effectLst/>
              </a:rPr>
              <a:t>"Keyboard "*/</a:t>
            </a:r>
          </a:p>
          <a:p>
            <a:pPr eaLnBrk="1" hangingPunct="1"/>
            <a:r>
              <a:rPr lang="en-US" altLang="zh-CN" sz="2000">
                <a:effectLst/>
              </a:rPr>
              <a:t>   for(i=0;i&lt;3;i++)</a:t>
            </a:r>
          </a:p>
          <a:p>
            <a:pPr eaLnBrk="1" hangingPunct="1"/>
            <a:r>
              <a:rPr lang="en-US" altLang="zh-CN" sz="2000">
                <a:effectLst/>
              </a:rPr>
              <a:t>      printf("%s\n", &amp;devices[i][0]);</a:t>
            </a:r>
          </a:p>
          <a:p>
            <a:pPr eaLnBrk="1" hangingPunct="1"/>
            <a:r>
              <a:rPr lang="en-US" altLang="zh-CN" sz="2000">
                <a:effectLst/>
              </a:rPr>
              <a:t>   scanf("%s",devices[1]);</a:t>
            </a:r>
          </a:p>
          <a:p>
            <a:pPr eaLnBrk="1" hangingPunct="1"/>
            <a:r>
              <a:rPr lang="en-US" altLang="zh-CN" sz="2000">
                <a:effectLst/>
              </a:rPr>
              <a:t>   for(i=0;i&lt;3;i++)</a:t>
            </a:r>
          </a:p>
          <a:p>
            <a:pPr eaLnBrk="1" hangingPunct="1"/>
            <a:r>
              <a:rPr lang="en-US" altLang="zh-CN" sz="2000">
                <a:effectLst/>
              </a:rPr>
              <a:t>      printf("%s\n", devices[i]);</a:t>
            </a:r>
          </a:p>
          <a:p>
            <a:pPr eaLnBrk="1" hangingPunct="1"/>
            <a:r>
              <a:rPr lang="en-US" altLang="zh-CN" sz="2000">
                <a:effectLst/>
              </a:rPr>
              <a:t>}</a:t>
            </a:r>
          </a:p>
        </p:txBody>
      </p:sp>
      <p:pic>
        <p:nvPicPr>
          <p:cNvPr id="150638" name="Picture 110" descr="图片1">
            <a:extLst>
              <a:ext uri="{FF2B5EF4-FFF2-40B4-BE49-F238E27FC236}">
                <a16:creationId xmlns:a16="http://schemas.microsoft.com/office/drawing/2014/main" id="{22613489-06D2-48F0-8010-12E19B854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789363"/>
            <a:ext cx="3313112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639" name="Text Box 111">
            <a:extLst>
              <a:ext uri="{FF2B5EF4-FFF2-40B4-BE49-F238E27FC236}">
                <a16:creationId xmlns:a16="http://schemas.microsoft.com/office/drawing/2014/main" id="{8C8D636C-C6C7-43FD-8E1F-F48369E07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75" y="3851275"/>
            <a:ext cx="1152525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16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Hard disk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16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CRT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16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Keyboard</a:t>
            </a:r>
          </a:p>
        </p:txBody>
      </p:sp>
      <p:sp>
        <p:nvSpPr>
          <p:cNvPr id="150640" name="Text Box 112">
            <a:extLst>
              <a:ext uri="{FF2B5EF4-FFF2-40B4-BE49-F238E27FC236}">
                <a16:creationId xmlns:a16="http://schemas.microsoft.com/office/drawing/2014/main" id="{49D50A76-61A7-4286-8582-1FA5381FF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4503738"/>
            <a:ext cx="1079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6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CPU↙</a:t>
            </a:r>
          </a:p>
        </p:txBody>
      </p:sp>
      <p:sp>
        <p:nvSpPr>
          <p:cNvPr id="150641" name="Text Box 113">
            <a:extLst>
              <a:ext uri="{FF2B5EF4-FFF2-40B4-BE49-F238E27FC236}">
                <a16:creationId xmlns:a16="http://schemas.microsoft.com/office/drawing/2014/main" id="{DB1BD22E-EAD8-4394-B35B-5E74FDC12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724400"/>
            <a:ext cx="1152525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16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Hard disk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16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CPU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16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Keyboard</a:t>
            </a:r>
          </a:p>
        </p:txBody>
      </p:sp>
      <p:sp>
        <p:nvSpPr>
          <p:cNvPr id="150642" name="AutoShape 114">
            <a:extLst>
              <a:ext uri="{FF2B5EF4-FFF2-40B4-BE49-F238E27FC236}">
                <a16:creationId xmlns:a16="http://schemas.microsoft.com/office/drawing/2014/main" id="{8CD6ECAB-5C5B-40A8-8A8A-7560CDEDA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276475"/>
            <a:ext cx="360362" cy="215900"/>
          </a:xfrm>
          <a:prstGeom prst="rightArrow">
            <a:avLst>
              <a:gd name="adj1" fmla="val 50000"/>
              <a:gd name="adj2" fmla="val 41728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01041 L -5.55556E-7 0.0472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06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04722 L -5.55556E-7 0.08935 " pathEditMode="relative" ptsTypes="AA">
                                      <p:cBhvr>
                                        <p:cTn id="14" dur="2000" fill="hold"/>
                                        <p:tgtEl>
                                          <p:spTgt spid="1506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08935 L -5.55556E-7 0.131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06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13125 L -5.55556E-7 0.2259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506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22592 L -5.55556E-7 0.26782 " pathEditMode="relative" ptsTypes="AA">
                                      <p:cBhvr>
                                        <p:cTn id="38" dur="2000" fill="hold"/>
                                        <p:tgtEl>
                                          <p:spTgt spid="1506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639" grpId="0"/>
      <p:bldP spid="150640" grpId="0"/>
      <p:bldP spid="150641" grpId="0"/>
      <p:bldP spid="150642" grpId="0" animBg="1"/>
      <p:bldP spid="150642" grpId="1" animBg="1"/>
      <p:bldP spid="150642" grpId="2" animBg="1"/>
      <p:bldP spid="150642" grpId="3" animBg="1"/>
      <p:bldP spid="150642" grpId="4" animBg="1"/>
      <p:bldP spid="150642" grpId="5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>
            <a:extLst>
              <a:ext uri="{FF2B5EF4-FFF2-40B4-BE49-F238E27FC236}">
                <a16:creationId xmlns:a16="http://schemas.microsoft.com/office/drawing/2014/main" id="{C9DE1632-3CBA-4985-B946-D9B2B8417F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CE731E4-4DAD-4B44-8F4A-1C72CE9946F7}" type="slidenum">
              <a:rPr kumimoji="0" lang="en-US" altLang="zh-CN" sz="1800">
                <a:solidFill>
                  <a:srgbClr val="009900"/>
                </a:solidFill>
              </a:rPr>
              <a:pPr eaLnBrk="1" hangingPunct="1"/>
              <a:t>42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67595" name="AutoShape 1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0A65C11-52B4-40B4-B1A9-7EFE63B99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675" y="64770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5060" name="Rectangle 12">
            <a:extLst>
              <a:ext uri="{FF2B5EF4-FFF2-40B4-BE49-F238E27FC236}">
                <a16:creationId xmlns:a16="http://schemas.microsoft.com/office/drawing/2014/main" id="{C46ADB90-1D5F-41BB-A1E2-ED61563DF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620713"/>
            <a:ext cx="68722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7.6</a:t>
            </a:r>
            <a:r>
              <a:rPr lang="zh-CN" altLang="en-US" sz="2800" b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　数组应用程序设计</a:t>
            </a:r>
          </a:p>
        </p:txBody>
      </p:sp>
      <p:sp>
        <p:nvSpPr>
          <p:cNvPr id="45061" name="Text Box 17">
            <a:extLst>
              <a:ext uri="{FF2B5EF4-FFF2-40B4-BE49-F238E27FC236}">
                <a16:creationId xmlns:a16="http://schemas.microsoft.com/office/drawing/2014/main" id="{71BB44BF-EE0B-4B92-A481-5D0D5B5347D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000" u="sng">
                <a:effectLst/>
                <a:hlinkClick r:id="rId2" action="ppaction://hlinksldjump"/>
              </a:rPr>
              <a:t>目录</a:t>
            </a:r>
            <a:endParaRPr lang="zh-CN" altLang="en-US" sz="1000" u="sng">
              <a:effectLst/>
            </a:endParaRPr>
          </a:p>
        </p:txBody>
      </p:sp>
      <p:sp>
        <p:nvSpPr>
          <p:cNvPr id="67602" name="Text Box 18">
            <a:extLst>
              <a:ext uri="{FF2B5EF4-FFF2-40B4-BE49-F238E27FC236}">
                <a16:creationId xmlns:a16="http://schemas.microsoft.com/office/drawing/2014/main" id="{4E5D51E8-3BEA-4D92-91D0-7E87D94A6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171575"/>
            <a:ext cx="7488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7.26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矩阵的乘法运算以及多维数组作为函数的参数举例。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5063" name="Rectangle 23">
            <a:extLst>
              <a:ext uri="{FF2B5EF4-FFF2-40B4-BE49-F238E27FC236}">
                <a16:creationId xmlns:a16="http://schemas.microsoft.com/office/drawing/2014/main" id="{10271FA8-3E16-4216-A46F-E885E28AF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773238"/>
            <a:ext cx="3983037" cy="3717925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cap="rnd">
            <a:solidFill>
              <a:srgbClr val="969696"/>
            </a:solidFill>
            <a:prstDash val="sysDot"/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effectLst/>
              </a:rPr>
              <a:t>#include "stdio.h"</a:t>
            </a:r>
          </a:p>
          <a:p>
            <a:pPr eaLnBrk="1" hangingPunct="1"/>
            <a:r>
              <a:rPr lang="en-US" altLang="zh-CN" sz="1400">
                <a:effectLst/>
              </a:rPr>
              <a:t>#define N 3</a:t>
            </a:r>
          </a:p>
          <a:p>
            <a:pPr eaLnBrk="1" hangingPunct="1"/>
            <a:r>
              <a:rPr lang="en-US" altLang="zh-CN" sz="1400">
                <a:effectLst/>
              </a:rPr>
              <a:t>#define K 4</a:t>
            </a:r>
          </a:p>
          <a:p>
            <a:pPr eaLnBrk="1" hangingPunct="1"/>
            <a:r>
              <a:rPr lang="en-US" altLang="zh-CN" sz="1400">
                <a:effectLst/>
              </a:rPr>
              <a:t>#define M 3</a:t>
            </a:r>
          </a:p>
          <a:p>
            <a:pPr eaLnBrk="1" hangingPunct="1"/>
            <a:r>
              <a:rPr lang="en-US" altLang="zh-CN" sz="1400">
                <a:effectLst/>
              </a:rPr>
              <a:t>void mul_matrix(int a[][K],int b[][M],</a:t>
            </a:r>
          </a:p>
          <a:p>
            <a:pPr eaLnBrk="1" hangingPunct="1"/>
            <a:r>
              <a:rPr lang="en-US" altLang="zh-CN" sz="1400">
                <a:effectLst/>
              </a:rPr>
              <a:t>                        int C[][M],int n,int k,int m);</a:t>
            </a:r>
          </a:p>
          <a:p>
            <a:pPr eaLnBrk="1" hangingPunct="1"/>
            <a:r>
              <a:rPr lang="en-US" altLang="zh-CN" sz="1400">
                <a:effectLst/>
              </a:rPr>
              <a:t>void main(void){</a:t>
            </a:r>
          </a:p>
          <a:p>
            <a:pPr eaLnBrk="1" hangingPunct="1"/>
            <a:r>
              <a:rPr lang="en-US" altLang="zh-CN" sz="1400">
                <a:effectLst/>
              </a:rPr>
              <a:t>  int A[N][K]={{1,2,3,4},{5,6,7,8},{9,0,1,2}};</a:t>
            </a:r>
          </a:p>
          <a:p>
            <a:pPr eaLnBrk="1" hangingPunct="1"/>
            <a:r>
              <a:rPr lang="en-US" altLang="zh-CN" sz="1400">
                <a:effectLst/>
              </a:rPr>
              <a:t>  int B[K][M]={{1,2,3},{4,5,6},{7,8,9},{0,1,2}};</a:t>
            </a:r>
          </a:p>
          <a:p>
            <a:pPr eaLnBrk="1" hangingPunct="1"/>
            <a:r>
              <a:rPr lang="en-US" altLang="zh-CN" sz="1400">
                <a:effectLst/>
              </a:rPr>
              <a:t>  int C[N][M];</a:t>
            </a:r>
          </a:p>
          <a:p>
            <a:pPr eaLnBrk="1" hangingPunct="1"/>
            <a:r>
              <a:rPr lang="en-US" altLang="zh-CN" sz="1400">
                <a:effectLst/>
              </a:rPr>
              <a:t>  int i,j;</a:t>
            </a:r>
          </a:p>
          <a:p>
            <a:pPr eaLnBrk="1" hangingPunct="1"/>
            <a:r>
              <a:rPr lang="en-US" altLang="zh-CN" sz="1400">
                <a:effectLst/>
              </a:rPr>
              <a:t>  </a:t>
            </a:r>
            <a:r>
              <a:rPr lang="pt-BR" altLang="zh-CN" sz="1400">
                <a:effectLst/>
              </a:rPr>
              <a:t>mul_matrix(A,B,C,N,K,M);</a:t>
            </a:r>
          </a:p>
          <a:p>
            <a:pPr eaLnBrk="1" hangingPunct="1"/>
            <a:r>
              <a:rPr lang="pt-BR" altLang="zh-CN" sz="1400">
                <a:effectLst/>
              </a:rPr>
              <a:t>  </a:t>
            </a:r>
            <a:r>
              <a:rPr lang="en-US" altLang="zh-CN" sz="1400">
                <a:effectLst/>
              </a:rPr>
              <a:t>for(i=0;i&lt;N;i++){</a:t>
            </a:r>
          </a:p>
          <a:p>
            <a:pPr eaLnBrk="1" hangingPunct="1"/>
            <a:r>
              <a:rPr lang="en-US" altLang="zh-CN" sz="1400">
                <a:effectLst/>
              </a:rPr>
              <a:t>     for(j=0;j&lt;M;j++) printf("%8d  ",C[i][j]);</a:t>
            </a:r>
          </a:p>
          <a:p>
            <a:pPr eaLnBrk="1" hangingPunct="1"/>
            <a:r>
              <a:rPr lang="en-US" altLang="zh-CN" sz="1400">
                <a:effectLst/>
              </a:rPr>
              <a:t>     printf("\n");</a:t>
            </a:r>
          </a:p>
          <a:p>
            <a:pPr eaLnBrk="1" hangingPunct="1"/>
            <a:r>
              <a:rPr lang="en-US" altLang="zh-CN" sz="1400">
                <a:effectLst/>
              </a:rPr>
              <a:t>  }</a:t>
            </a:r>
          </a:p>
          <a:p>
            <a:pPr eaLnBrk="1" hangingPunct="1"/>
            <a:r>
              <a:rPr lang="en-US" altLang="zh-CN" sz="1400">
                <a:effectLst/>
              </a:rPr>
              <a:t>}</a:t>
            </a:r>
          </a:p>
        </p:txBody>
      </p:sp>
      <p:sp>
        <p:nvSpPr>
          <p:cNvPr id="45064" name="Rectangle 24">
            <a:extLst>
              <a:ext uri="{FF2B5EF4-FFF2-40B4-BE49-F238E27FC236}">
                <a16:creationId xmlns:a16="http://schemas.microsoft.com/office/drawing/2014/main" id="{69E1AF47-3CEA-44C8-98E6-0511750DC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1773238"/>
            <a:ext cx="3917950" cy="2441575"/>
          </a:xfrm>
          <a:prstGeom prst="rect">
            <a:avLst/>
          </a:prstGeom>
          <a:noFill/>
          <a:ln w="9525" cap="rnd">
            <a:solidFill>
              <a:srgbClr val="96969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effectLst/>
              </a:rPr>
              <a:t>void mul_matrix(</a:t>
            </a:r>
            <a:r>
              <a:rPr lang="en-US" altLang="zh-CN" sz="1400">
                <a:solidFill>
                  <a:srgbClr val="006600"/>
                </a:solidFill>
                <a:effectLst/>
              </a:rPr>
              <a:t>int a[][K],int b[][M],int c[][M],</a:t>
            </a:r>
          </a:p>
          <a:p>
            <a:pPr eaLnBrk="1" hangingPunct="1"/>
            <a:r>
              <a:rPr lang="en-US" altLang="zh-CN" sz="1400">
                <a:solidFill>
                  <a:srgbClr val="006600"/>
                </a:solidFill>
                <a:effectLst/>
              </a:rPr>
              <a:t>                       int n,int k,int m</a:t>
            </a:r>
            <a:r>
              <a:rPr lang="en-US" altLang="zh-CN" sz="1400">
                <a:effectLst/>
              </a:rPr>
              <a:t>){</a:t>
            </a:r>
          </a:p>
          <a:p>
            <a:pPr eaLnBrk="1" hangingPunct="1"/>
            <a:r>
              <a:rPr lang="en-US" altLang="zh-CN" sz="1400">
                <a:effectLst/>
              </a:rPr>
              <a:t>    int i,j,p,sum;</a:t>
            </a:r>
          </a:p>
          <a:p>
            <a:pPr eaLnBrk="1" hangingPunct="1"/>
            <a:r>
              <a:rPr lang="en-US" altLang="zh-CN" sz="1400">
                <a:effectLst/>
              </a:rPr>
              <a:t>    for(i=0;i&lt;n;i++)</a:t>
            </a:r>
          </a:p>
          <a:p>
            <a:pPr eaLnBrk="1" hangingPunct="1"/>
            <a:r>
              <a:rPr lang="en-US" altLang="zh-CN" sz="1400">
                <a:effectLst/>
              </a:rPr>
              <a:t>       for(j=0;j&lt;m;j++){</a:t>
            </a:r>
          </a:p>
          <a:p>
            <a:pPr eaLnBrk="1" hangingPunct="1"/>
            <a:r>
              <a:rPr lang="en-US" altLang="zh-CN" sz="1400">
                <a:effectLst/>
              </a:rPr>
              <a:t>          sum=0;</a:t>
            </a:r>
          </a:p>
          <a:p>
            <a:pPr eaLnBrk="1" hangingPunct="1"/>
            <a:r>
              <a:rPr lang="en-US" altLang="zh-CN" sz="1400">
                <a:effectLst/>
              </a:rPr>
              <a:t>          for(p=0;p&lt;k;p++)</a:t>
            </a:r>
          </a:p>
          <a:p>
            <a:pPr eaLnBrk="1" hangingPunct="1"/>
            <a:r>
              <a:rPr lang="en-US" altLang="zh-CN" sz="1400">
                <a:effectLst/>
              </a:rPr>
              <a:t>                sum+=a[i][p]*b[p][j];</a:t>
            </a:r>
          </a:p>
          <a:p>
            <a:pPr eaLnBrk="1" hangingPunct="1"/>
            <a:r>
              <a:rPr lang="en-US" altLang="zh-CN" sz="1400">
                <a:effectLst/>
              </a:rPr>
              <a:t>         c[i][j]=sum;</a:t>
            </a:r>
          </a:p>
          <a:p>
            <a:pPr eaLnBrk="1" hangingPunct="1"/>
            <a:r>
              <a:rPr lang="en-US" altLang="zh-CN" sz="1400">
                <a:effectLst/>
              </a:rPr>
              <a:t>       }</a:t>
            </a:r>
          </a:p>
          <a:p>
            <a:pPr eaLnBrk="1" hangingPunct="1"/>
            <a:r>
              <a:rPr lang="en-US" altLang="zh-CN" sz="1400">
                <a:effectLst/>
              </a:rPr>
              <a:t>}</a:t>
            </a:r>
          </a:p>
        </p:txBody>
      </p:sp>
      <p:grpSp>
        <p:nvGrpSpPr>
          <p:cNvPr id="45065" name="Group 34">
            <a:extLst>
              <a:ext uri="{FF2B5EF4-FFF2-40B4-BE49-F238E27FC236}">
                <a16:creationId xmlns:a16="http://schemas.microsoft.com/office/drawing/2014/main" id="{181A951B-4366-46E5-9B58-050502FF5280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4318000"/>
            <a:ext cx="3819525" cy="1211263"/>
            <a:chOff x="3107" y="2720"/>
            <a:chExt cx="2406" cy="763"/>
          </a:xfrm>
        </p:grpSpPr>
        <p:sp>
          <p:nvSpPr>
            <p:cNvPr id="67617" name="Rectangle 33">
              <a:extLst>
                <a:ext uri="{FF2B5EF4-FFF2-40B4-BE49-F238E27FC236}">
                  <a16:creationId xmlns:a16="http://schemas.microsoft.com/office/drawing/2014/main" id="{F0D25AEA-EA83-4013-AC55-C7488E881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2750"/>
              <a:ext cx="2268" cy="725"/>
            </a:xfrm>
            <a:prstGeom prst="rect">
              <a:avLst/>
            </a:prstGeom>
            <a:solidFill>
              <a:schemeClr val="accent1">
                <a:alpha val="10001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7609" name="Text Box 25">
              <a:extLst>
                <a:ext uri="{FF2B5EF4-FFF2-40B4-BE49-F238E27FC236}">
                  <a16:creationId xmlns:a16="http://schemas.microsoft.com/office/drawing/2014/main" id="{68984464-504C-484C-BE4F-9E39E4B69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0" y="2720"/>
              <a:ext cx="1951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  <a:r>
                <a:rPr lang="en-US" altLang="zh-CN" b="1" baseline="-2500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n×m</a:t>
              </a:r>
              <a:r>
                <a:rPr lang="en-US" altLang="zh-CN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altLang="zh-CN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= </a:t>
              </a:r>
              <a:r>
                <a:rPr lang="en-US" altLang="zh-CN" dirty="0" err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en-US" altLang="zh-CN" b="1" baseline="-25000" dirty="0" err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n×k</a:t>
              </a:r>
              <a:r>
                <a:rPr lang="en-US" altLang="zh-CN" sz="1000" baseline="64000" dirty="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●   </a:t>
              </a:r>
              <a:r>
                <a:rPr lang="en-US" altLang="zh-CN" dirty="0" err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  <a:r>
                <a:rPr lang="en-US" altLang="zh-CN" b="1" baseline="-25000" dirty="0" err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k×m</a:t>
              </a:r>
              <a:endParaRPr lang="en-US" altLang="zh-CN" b="1" baseline="-250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>
                <a:spcBef>
                  <a:spcPct val="50000"/>
                </a:spcBef>
                <a:defRPr/>
              </a:pPr>
              <a:endParaRPr lang="en-US" altLang="zh-CN" sz="1000" baseline="6400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45068" name="Group 32">
              <a:extLst>
                <a:ext uri="{FF2B5EF4-FFF2-40B4-BE49-F238E27FC236}">
                  <a16:creationId xmlns:a16="http://schemas.microsoft.com/office/drawing/2014/main" id="{683B2597-98C0-4FA7-AB42-D26B027058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9" y="2986"/>
              <a:ext cx="2404" cy="497"/>
              <a:chOff x="3061" y="3024"/>
              <a:chExt cx="2404" cy="497"/>
            </a:xfrm>
          </p:grpSpPr>
          <p:sp>
            <p:nvSpPr>
              <p:cNvPr id="67613" name="Text Box 29">
                <a:extLst>
                  <a:ext uri="{FF2B5EF4-FFF2-40B4-BE49-F238E27FC236}">
                    <a16:creationId xmlns:a16="http://schemas.microsoft.com/office/drawing/2014/main" id="{6541E6FE-0E0C-4207-AEFE-167B622E18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1" y="3132"/>
                <a:ext cx="2404" cy="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其中，</a:t>
                </a:r>
                <a:r>
                  <a:rPr lang="en-US" altLang="zh-CN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c</a:t>
                </a:r>
                <a:r>
                  <a:rPr lang="en-US" altLang="zh-CN" b="1" baseline="-25000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i,j</a:t>
                </a:r>
                <a:r>
                  <a:rPr lang="en-US" altLang="zh-CN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n-US" altLang="zh-CN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= </a:t>
                </a:r>
                <a:r>
                  <a:rPr lang="en-US" altLang="zh-CN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∑ </a:t>
                </a:r>
                <a:r>
                  <a:rPr lang="en-US" altLang="zh-CN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</a:t>
                </a:r>
                <a:r>
                  <a:rPr lang="en-US" altLang="zh-CN" b="1" baseline="-25000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i×p</a:t>
                </a:r>
                <a:r>
                  <a:rPr lang="en-US" altLang="zh-CN" sz="1000" baseline="64000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●   </a:t>
                </a:r>
                <a:r>
                  <a:rPr lang="en-US" altLang="zh-CN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b</a:t>
                </a:r>
                <a:r>
                  <a:rPr lang="en-US" altLang="zh-CN" b="1" baseline="-25000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p×j</a:t>
                </a:r>
              </a:p>
              <a:p>
                <a:pPr algn="ctr">
                  <a:spcBef>
                    <a:spcPct val="50000"/>
                  </a:spcBef>
                  <a:defRPr/>
                </a:pPr>
                <a:endParaRPr lang="en-US" altLang="zh-CN" sz="1000" baseline="6400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67614" name="Text Box 30">
                <a:extLst>
                  <a:ext uri="{FF2B5EF4-FFF2-40B4-BE49-F238E27FC236}">
                    <a16:creationId xmlns:a16="http://schemas.microsoft.com/office/drawing/2014/main" id="{97A414EE-9210-4F7C-B483-45A5A65147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6" y="3304"/>
                <a:ext cx="40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1600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p=1</a:t>
                </a:r>
              </a:p>
            </p:txBody>
          </p:sp>
          <p:sp>
            <p:nvSpPr>
              <p:cNvPr id="67615" name="Text Box 31">
                <a:extLst>
                  <a:ext uri="{FF2B5EF4-FFF2-40B4-BE49-F238E27FC236}">
                    <a16:creationId xmlns:a16="http://schemas.microsoft.com/office/drawing/2014/main" id="{006AA68A-F68B-4531-98F4-63288C352B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57" y="3024"/>
                <a:ext cx="40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k</a:t>
                </a:r>
              </a:p>
            </p:txBody>
          </p:sp>
        </p:grpSp>
      </p:grp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1">
            <a:extLst>
              <a:ext uri="{FF2B5EF4-FFF2-40B4-BE49-F238E27FC236}">
                <a16:creationId xmlns:a16="http://schemas.microsoft.com/office/drawing/2014/main" id="{D9E9508F-17D3-4BBA-8ECB-D6E6876E48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037B8D-CC1B-4F4F-B198-1D1612410A06}" type="slidenum">
              <a:rPr kumimoji="0" lang="en-US" altLang="zh-CN" sz="1800">
                <a:solidFill>
                  <a:srgbClr val="009900"/>
                </a:solidFill>
              </a:rPr>
              <a:pPr eaLnBrk="1" hangingPunct="1"/>
              <a:t>43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53604" name="Text Box 4">
            <a:extLst>
              <a:ext uri="{FF2B5EF4-FFF2-40B4-BE49-F238E27FC236}">
                <a16:creationId xmlns:a16="http://schemas.microsoft.com/office/drawing/2014/main" id="{98325A2E-8118-48B0-A5C4-06184A02B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944563"/>
            <a:ext cx="7488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7.27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运用分治策略的有序序列二分查找函数。</a:t>
            </a:r>
            <a:endParaRPr lang="zh-CN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605" name="Text Box 5">
            <a:extLst>
              <a:ext uri="{FF2B5EF4-FFF2-40B4-BE49-F238E27FC236}">
                <a16:creationId xmlns:a16="http://schemas.microsoft.com/office/drawing/2014/main" id="{F07276D8-4222-422C-9D0C-0E24893BB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70025"/>
            <a:ext cx="770413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算法思想：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与处于查找表中间位置关键字比较，如果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等于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给定值，则查找成功，返回成功值；如果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大于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给定值，在表的左部折半法查找；如果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小于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给定值，在表的右部折半法查找；仅当左部或右部为空时候，查找失败，返回失败值。</a:t>
            </a:r>
          </a:p>
        </p:txBody>
      </p:sp>
      <p:grpSp>
        <p:nvGrpSpPr>
          <p:cNvPr id="46085" name="Group 6">
            <a:extLst>
              <a:ext uri="{FF2B5EF4-FFF2-40B4-BE49-F238E27FC236}">
                <a16:creationId xmlns:a16="http://schemas.microsoft.com/office/drawing/2014/main" id="{27C3DD20-5F2F-4092-8979-4A48BA310905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3068638"/>
            <a:ext cx="6911975" cy="1463675"/>
            <a:chOff x="839" y="2160"/>
            <a:chExt cx="4362" cy="922"/>
          </a:xfrm>
        </p:grpSpPr>
        <p:grpSp>
          <p:nvGrpSpPr>
            <p:cNvPr id="46107" name="Group 7">
              <a:extLst>
                <a:ext uri="{FF2B5EF4-FFF2-40B4-BE49-F238E27FC236}">
                  <a16:creationId xmlns:a16="http://schemas.microsoft.com/office/drawing/2014/main" id="{C1A26CB4-5A8B-4CC3-B45A-480E1F0375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9" y="2160"/>
              <a:ext cx="4264" cy="560"/>
              <a:chOff x="839" y="2160"/>
              <a:chExt cx="4264" cy="560"/>
            </a:xfrm>
          </p:grpSpPr>
          <p:sp>
            <p:nvSpPr>
              <p:cNvPr id="153608" name="Rectangle 8">
                <a:extLst>
                  <a:ext uri="{FF2B5EF4-FFF2-40B4-BE49-F238E27FC236}">
                    <a16:creationId xmlns:a16="http://schemas.microsoft.com/office/drawing/2014/main" id="{2ACFA01A-3379-41A6-818F-62769459B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2170"/>
                <a:ext cx="4264" cy="317"/>
              </a:xfrm>
              <a:prstGeom prst="rect">
                <a:avLst/>
              </a:prstGeom>
              <a:solidFill>
                <a:schemeClr val="accent1">
                  <a:alpha val="10001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3609" name="Text Box 9">
                <a:extLst>
                  <a:ext uri="{FF2B5EF4-FFF2-40B4-BE49-F238E27FC236}">
                    <a16:creationId xmlns:a16="http://schemas.microsoft.com/office/drawing/2014/main" id="{1EB484A3-93E6-4EEB-BE1E-13B0791056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9" y="2181"/>
                <a:ext cx="3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k</a:t>
                </a:r>
                <a:r>
                  <a:rPr lang="en-US" altLang="zh-CN" b="1" baseline="-4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153610" name="Text Box 10">
                <a:extLst>
                  <a:ext uri="{FF2B5EF4-FFF2-40B4-BE49-F238E27FC236}">
                    <a16:creationId xmlns:a16="http://schemas.microsoft.com/office/drawing/2014/main" id="{CA9FD96E-68A7-4C73-89D0-F2AF6C68CD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8" y="2182"/>
                <a:ext cx="346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k</a:t>
                </a:r>
                <a:r>
                  <a:rPr lang="en-US" altLang="zh-CN" b="1" baseline="-4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</a:t>
                </a:r>
              </a:p>
            </p:txBody>
          </p:sp>
          <p:sp>
            <p:nvSpPr>
              <p:cNvPr id="153611" name="Text Box 11">
                <a:extLst>
                  <a:ext uri="{FF2B5EF4-FFF2-40B4-BE49-F238E27FC236}">
                    <a16:creationId xmlns:a16="http://schemas.microsoft.com/office/drawing/2014/main" id="{9DA5A343-882F-4499-A550-507C1DCBE1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3" y="2182"/>
                <a:ext cx="3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k</a:t>
                </a:r>
                <a:r>
                  <a:rPr lang="en-US" altLang="zh-CN" b="1" baseline="-4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3</a:t>
                </a:r>
              </a:p>
            </p:txBody>
          </p:sp>
          <p:sp>
            <p:nvSpPr>
              <p:cNvPr id="153612" name="Text Box 12">
                <a:extLst>
                  <a:ext uri="{FF2B5EF4-FFF2-40B4-BE49-F238E27FC236}">
                    <a16:creationId xmlns:a16="http://schemas.microsoft.com/office/drawing/2014/main" id="{8D194B44-75BC-4B5A-BE4E-1CA0314C2C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5" y="2178"/>
                <a:ext cx="380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k</a:t>
                </a:r>
                <a:r>
                  <a:rPr lang="en-US" altLang="zh-CN" sz="2000" b="1" baseline="-4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m</a:t>
                </a:r>
              </a:p>
            </p:txBody>
          </p:sp>
          <p:sp>
            <p:nvSpPr>
              <p:cNvPr id="153613" name="Text Box 13">
                <a:extLst>
                  <a:ext uri="{FF2B5EF4-FFF2-40B4-BE49-F238E27FC236}">
                    <a16:creationId xmlns:a16="http://schemas.microsoft.com/office/drawing/2014/main" id="{36818C27-7710-409F-9956-F8BDA7779F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60" y="2160"/>
                <a:ext cx="49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/>
                  </a:rPr>
                  <a:t>…</a:t>
                </a:r>
                <a:endPara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53614" name="Text Box 14">
                <a:extLst>
                  <a:ext uri="{FF2B5EF4-FFF2-40B4-BE49-F238E27FC236}">
                    <a16:creationId xmlns:a16="http://schemas.microsoft.com/office/drawing/2014/main" id="{A2CC5431-B6D6-403C-936A-3C350E98D7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3" y="2182"/>
                <a:ext cx="3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k</a:t>
                </a:r>
                <a:r>
                  <a:rPr lang="en-US" altLang="zh-CN" b="1" baseline="-4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n</a:t>
                </a:r>
              </a:p>
            </p:txBody>
          </p:sp>
          <p:sp>
            <p:nvSpPr>
              <p:cNvPr id="153615" name="Text Box 15">
                <a:extLst>
                  <a:ext uri="{FF2B5EF4-FFF2-40B4-BE49-F238E27FC236}">
                    <a16:creationId xmlns:a16="http://schemas.microsoft.com/office/drawing/2014/main" id="{A4BA2A07-0B68-4FE8-9D43-3A04085AB2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9" y="2194"/>
                <a:ext cx="47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k</a:t>
                </a:r>
                <a:r>
                  <a:rPr lang="en-US" altLang="zh-CN" sz="1800" b="1" baseline="-4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n-1</a:t>
                </a:r>
              </a:p>
            </p:txBody>
          </p:sp>
          <p:sp>
            <p:nvSpPr>
              <p:cNvPr id="153616" name="Line 16">
                <a:extLst>
                  <a:ext uri="{FF2B5EF4-FFF2-40B4-BE49-F238E27FC236}">
                    <a16:creationId xmlns:a16="http://schemas.microsoft.com/office/drawing/2014/main" id="{87DC0095-5529-4ACC-AE7D-3D0770579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34" y="2167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3617" name="Text Box 17">
                <a:extLst>
                  <a:ext uri="{FF2B5EF4-FFF2-40B4-BE49-F238E27FC236}">
                    <a16:creationId xmlns:a16="http://schemas.microsoft.com/office/drawing/2014/main" id="{A188D368-9D1E-4519-83A3-E52186B2F9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2169"/>
                <a:ext cx="49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/>
                  </a:rPr>
                  <a:t>…</a:t>
                </a:r>
                <a:endPara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53618" name="Text Box 18">
                <a:extLst>
                  <a:ext uri="{FF2B5EF4-FFF2-40B4-BE49-F238E27FC236}">
                    <a16:creationId xmlns:a16="http://schemas.microsoft.com/office/drawing/2014/main" id="{36B57340-3D4A-4C9C-96F5-03E18C6442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9" y="2432"/>
                <a:ext cx="426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>
                    <a:effectLst/>
                  </a:rPr>
                  <a:t> </a:t>
                </a:r>
                <a:r>
                  <a:rPr lang="en-US" altLang="zh-CN" sz="2000">
                    <a:solidFill>
                      <a:srgbClr val="006600"/>
                    </a:solidFill>
                    <a:effectLst/>
                  </a:rPr>
                  <a:t>0</a:t>
                </a:r>
                <a:r>
                  <a:rPr lang="en-US" altLang="zh-CN" sz="2000">
                    <a:effectLst/>
                  </a:rPr>
                  <a:t>     1     2            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/>
                  </a:rPr>
                  <a:t>…</a:t>
                </a: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        </a:t>
                </a:r>
                <a:r>
                  <a:rPr lang="en-US" altLang="zh-CN" sz="2000">
                    <a:effectLst/>
                  </a:rPr>
                  <a:t>m        </a:t>
                </a:r>
                <a:r>
                  <a:rPr lang="en-US" altLang="zh-CN" sz="2000" b="1">
                    <a:effectLst/>
                  </a:rPr>
                  <a:t>     </a:t>
                </a:r>
                <a:r>
                  <a:rPr lang="en-US" altLang="zh-CN" sz="2000" b="1">
                    <a:effectLst/>
                    <a:latin typeface="Times New Roman"/>
                  </a:rPr>
                  <a:t>…</a:t>
                </a:r>
                <a:r>
                  <a:rPr lang="en-US" altLang="zh-CN" sz="2000">
                    <a:effectLst/>
                  </a:rPr>
                  <a:t>             n-2 </a:t>
                </a:r>
                <a:r>
                  <a:rPr lang="en-US" altLang="zh-CN" sz="2000">
                    <a:solidFill>
                      <a:srgbClr val="006600"/>
                    </a:solidFill>
                    <a:effectLst/>
                  </a:rPr>
                  <a:t>n-1</a:t>
                </a:r>
                <a:r>
                  <a:rPr lang="en-US" altLang="zh-CN" sz="2000">
                    <a:effectLst/>
                  </a:rPr>
                  <a:t>       </a:t>
                </a:r>
              </a:p>
            </p:txBody>
          </p:sp>
        </p:grpSp>
        <p:grpSp>
          <p:nvGrpSpPr>
            <p:cNvPr id="46108" name="Group 19">
              <a:extLst>
                <a:ext uri="{FF2B5EF4-FFF2-40B4-BE49-F238E27FC236}">
                  <a16:creationId xmlns:a16="http://schemas.microsoft.com/office/drawing/2014/main" id="{ED63696F-E4E4-4DBA-8938-0B953F612D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9" y="2659"/>
              <a:ext cx="409" cy="404"/>
              <a:chOff x="817" y="2795"/>
              <a:chExt cx="409" cy="404"/>
            </a:xfrm>
          </p:grpSpPr>
          <p:sp>
            <p:nvSpPr>
              <p:cNvPr id="153620" name="AutoShape 20">
                <a:extLst>
                  <a:ext uri="{FF2B5EF4-FFF2-40B4-BE49-F238E27FC236}">
                    <a16:creationId xmlns:a16="http://schemas.microsoft.com/office/drawing/2014/main" id="{C2068AE1-08F5-4BAA-A39C-A7345C22C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2795"/>
                <a:ext cx="73" cy="227"/>
              </a:xfrm>
              <a:prstGeom prst="upArrow">
                <a:avLst>
                  <a:gd name="adj1" fmla="val 50000"/>
                  <a:gd name="adj2" fmla="val 63056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3621" name="Text Box 21">
                <a:extLst>
                  <a:ext uri="{FF2B5EF4-FFF2-40B4-BE49-F238E27FC236}">
                    <a16:creationId xmlns:a16="http://schemas.microsoft.com/office/drawing/2014/main" id="{C7ED0B12-0340-49AE-AFB2-B4B2D4856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7" y="2949"/>
                <a:ext cx="4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low</a:t>
                </a:r>
              </a:p>
            </p:txBody>
          </p:sp>
        </p:grpSp>
        <p:grpSp>
          <p:nvGrpSpPr>
            <p:cNvPr id="46109" name="Group 22">
              <a:extLst>
                <a:ext uri="{FF2B5EF4-FFF2-40B4-BE49-F238E27FC236}">
                  <a16:creationId xmlns:a16="http://schemas.microsoft.com/office/drawing/2014/main" id="{2900FBEA-C9BB-4ED2-A8E7-4F0AB39AEC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9" y="2648"/>
              <a:ext cx="512" cy="434"/>
              <a:chOff x="4667" y="2784"/>
              <a:chExt cx="512" cy="434"/>
            </a:xfrm>
          </p:grpSpPr>
          <p:sp>
            <p:nvSpPr>
              <p:cNvPr id="153623" name="AutoShape 23">
                <a:extLst>
                  <a:ext uri="{FF2B5EF4-FFF2-40B4-BE49-F238E27FC236}">
                    <a16:creationId xmlns:a16="http://schemas.microsoft.com/office/drawing/2014/main" id="{C9E0EB90-DBDF-4331-BCB5-68DDAC313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" y="2784"/>
                <a:ext cx="73" cy="227"/>
              </a:xfrm>
              <a:prstGeom prst="upArrow">
                <a:avLst>
                  <a:gd name="adj1" fmla="val 50000"/>
                  <a:gd name="adj2" fmla="val 63056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3624" name="Text Box 24">
                <a:extLst>
                  <a:ext uri="{FF2B5EF4-FFF2-40B4-BE49-F238E27FC236}">
                    <a16:creationId xmlns:a16="http://schemas.microsoft.com/office/drawing/2014/main" id="{121147A0-C28B-4D55-93B2-E259947047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7" y="2968"/>
                <a:ext cx="51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high</a:t>
                </a:r>
              </a:p>
            </p:txBody>
          </p:sp>
        </p:grpSp>
        <p:grpSp>
          <p:nvGrpSpPr>
            <p:cNvPr id="46110" name="Group 25">
              <a:extLst>
                <a:ext uri="{FF2B5EF4-FFF2-40B4-BE49-F238E27FC236}">
                  <a16:creationId xmlns:a16="http://schemas.microsoft.com/office/drawing/2014/main" id="{34CB4ACB-5DA4-44FE-A16E-B5A055E689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1" y="2653"/>
              <a:ext cx="499" cy="428"/>
              <a:chOff x="2729" y="2789"/>
              <a:chExt cx="499" cy="428"/>
            </a:xfrm>
          </p:grpSpPr>
          <p:sp>
            <p:nvSpPr>
              <p:cNvPr id="153626" name="AutoShape 26">
                <a:extLst>
                  <a:ext uri="{FF2B5EF4-FFF2-40B4-BE49-F238E27FC236}">
                    <a16:creationId xmlns:a16="http://schemas.microsoft.com/office/drawing/2014/main" id="{B26C5B1C-C1FF-4DFF-96D0-6309F9396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7" y="2789"/>
                <a:ext cx="90" cy="227"/>
              </a:xfrm>
              <a:prstGeom prst="upArrow">
                <a:avLst>
                  <a:gd name="adj1" fmla="val 50000"/>
                  <a:gd name="adj2" fmla="val 63056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3627" name="Text Box 27">
                <a:extLst>
                  <a:ext uri="{FF2B5EF4-FFF2-40B4-BE49-F238E27FC236}">
                    <a16:creationId xmlns:a16="http://schemas.microsoft.com/office/drawing/2014/main" id="{ABE58F4C-32B5-40F1-AE19-0A209BDE3F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9" y="2967"/>
                <a:ext cx="51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mid</a:t>
                </a:r>
              </a:p>
            </p:txBody>
          </p:sp>
        </p:grpSp>
      </p:grpSp>
      <p:sp>
        <p:nvSpPr>
          <p:cNvPr id="153648" name="Text Box 48">
            <a:extLst>
              <a:ext uri="{FF2B5EF4-FFF2-40B4-BE49-F238E27FC236}">
                <a16:creationId xmlns:a16="http://schemas.microsoft.com/office/drawing/2014/main" id="{1AE060F0-27AF-42BC-ABC5-6C8CDEE5C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4806950"/>
            <a:ext cx="3960812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中间位置：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mid=(high+low)/2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失败条件： 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low&gt;high</a:t>
            </a:r>
          </a:p>
        </p:txBody>
      </p:sp>
      <p:grpSp>
        <p:nvGrpSpPr>
          <p:cNvPr id="7" name="Group 49">
            <a:extLst>
              <a:ext uri="{FF2B5EF4-FFF2-40B4-BE49-F238E27FC236}">
                <a16:creationId xmlns:a16="http://schemas.microsoft.com/office/drawing/2014/main" id="{F99A2646-E715-485C-84B5-1EE28E9F80D3}"/>
              </a:ext>
            </a:extLst>
          </p:cNvPr>
          <p:cNvGrpSpPr>
            <a:grpSpLocks/>
          </p:cNvGrpSpPr>
          <p:nvPr/>
        </p:nvGrpSpPr>
        <p:grpSpPr bwMode="auto">
          <a:xfrm>
            <a:off x="3808413" y="3846513"/>
            <a:ext cx="4427537" cy="703262"/>
            <a:chOff x="2405" y="2644"/>
            <a:chExt cx="2789" cy="443"/>
          </a:xfrm>
        </p:grpSpPr>
        <p:grpSp>
          <p:nvGrpSpPr>
            <p:cNvPr id="46101" name="Group 50">
              <a:extLst>
                <a:ext uri="{FF2B5EF4-FFF2-40B4-BE49-F238E27FC236}">
                  <a16:creationId xmlns:a16="http://schemas.microsoft.com/office/drawing/2014/main" id="{0966F60E-1067-433A-9D07-075A1652AD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2" y="2653"/>
              <a:ext cx="512" cy="434"/>
              <a:chOff x="3152" y="3521"/>
              <a:chExt cx="512" cy="434"/>
            </a:xfrm>
          </p:grpSpPr>
          <p:sp>
            <p:nvSpPr>
              <p:cNvPr id="153651" name="AutoShape 51">
                <a:extLst>
                  <a:ext uri="{FF2B5EF4-FFF2-40B4-BE49-F238E27FC236}">
                    <a16:creationId xmlns:a16="http://schemas.microsoft.com/office/drawing/2014/main" id="{611FA3BE-6378-4C89-ADE5-F8BCA30F9A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9" y="3521"/>
                <a:ext cx="90" cy="227"/>
              </a:xfrm>
              <a:prstGeom prst="upArrow">
                <a:avLst>
                  <a:gd name="adj1" fmla="val 50000"/>
                  <a:gd name="adj2" fmla="val 6305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3652" name="Text Box 52">
                <a:extLst>
                  <a:ext uri="{FF2B5EF4-FFF2-40B4-BE49-F238E27FC236}">
                    <a16:creationId xmlns:a16="http://schemas.microsoft.com/office/drawing/2014/main" id="{77C843A4-D665-4CE9-8D66-0C33C0AF57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2" y="3705"/>
                <a:ext cx="51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b="1">
                    <a:solidFill>
                      <a:srgbClr val="96969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high</a:t>
                </a:r>
              </a:p>
            </p:txBody>
          </p:sp>
        </p:grpSp>
        <p:grpSp>
          <p:nvGrpSpPr>
            <p:cNvPr id="46102" name="Group 53">
              <a:extLst>
                <a:ext uri="{FF2B5EF4-FFF2-40B4-BE49-F238E27FC236}">
                  <a16:creationId xmlns:a16="http://schemas.microsoft.com/office/drawing/2014/main" id="{745B4361-1F90-41CC-B4AF-AAFCE585A7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5" y="2644"/>
              <a:ext cx="512" cy="434"/>
              <a:chOff x="4667" y="2784"/>
              <a:chExt cx="512" cy="434"/>
            </a:xfrm>
          </p:grpSpPr>
          <p:sp>
            <p:nvSpPr>
              <p:cNvPr id="153654" name="AutoShape 54">
                <a:extLst>
                  <a:ext uri="{FF2B5EF4-FFF2-40B4-BE49-F238E27FC236}">
                    <a16:creationId xmlns:a16="http://schemas.microsoft.com/office/drawing/2014/main" id="{46E3834E-3AFF-4E78-ACF5-FDB4D010A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" y="2784"/>
                <a:ext cx="90" cy="227"/>
              </a:xfrm>
              <a:prstGeom prst="upArrow">
                <a:avLst>
                  <a:gd name="adj1" fmla="val 50000"/>
                  <a:gd name="adj2" fmla="val 63056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3655" name="Text Box 55">
                <a:extLst>
                  <a:ext uri="{FF2B5EF4-FFF2-40B4-BE49-F238E27FC236}">
                    <a16:creationId xmlns:a16="http://schemas.microsoft.com/office/drawing/2014/main" id="{EB502267-D6F2-415B-A556-5ADF4A5F27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7" y="2968"/>
                <a:ext cx="51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high</a:t>
                </a:r>
              </a:p>
            </p:txBody>
          </p:sp>
        </p:grpSp>
      </p:grpSp>
      <p:grpSp>
        <p:nvGrpSpPr>
          <p:cNvPr id="10" name="Group 56">
            <a:extLst>
              <a:ext uri="{FF2B5EF4-FFF2-40B4-BE49-F238E27FC236}">
                <a16:creationId xmlns:a16="http://schemas.microsoft.com/office/drawing/2014/main" id="{C60A9E3C-A813-483A-83E9-FBE3B339953C}"/>
              </a:ext>
            </a:extLst>
          </p:cNvPr>
          <p:cNvGrpSpPr>
            <a:grpSpLocks/>
          </p:cNvGrpSpPr>
          <p:nvPr/>
        </p:nvGrpSpPr>
        <p:grpSpPr bwMode="auto">
          <a:xfrm>
            <a:off x="1230313" y="3846513"/>
            <a:ext cx="7019925" cy="715962"/>
            <a:chOff x="778" y="3251"/>
            <a:chExt cx="4422" cy="451"/>
          </a:xfrm>
        </p:grpSpPr>
        <p:grpSp>
          <p:nvGrpSpPr>
            <p:cNvPr id="46089" name="Group 57">
              <a:extLst>
                <a:ext uri="{FF2B5EF4-FFF2-40B4-BE49-F238E27FC236}">
                  <a16:creationId xmlns:a16="http://schemas.microsoft.com/office/drawing/2014/main" id="{46970C61-C3B9-4F80-AC6A-914D4EEB99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5" y="3257"/>
              <a:ext cx="512" cy="434"/>
              <a:chOff x="3152" y="3521"/>
              <a:chExt cx="512" cy="434"/>
            </a:xfrm>
          </p:grpSpPr>
          <p:sp>
            <p:nvSpPr>
              <p:cNvPr id="153658" name="AutoShape 58">
                <a:extLst>
                  <a:ext uri="{FF2B5EF4-FFF2-40B4-BE49-F238E27FC236}">
                    <a16:creationId xmlns:a16="http://schemas.microsoft.com/office/drawing/2014/main" id="{70790B0A-CCDD-4F7F-BD61-96B1659E1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9" y="3521"/>
                <a:ext cx="90" cy="227"/>
              </a:xfrm>
              <a:prstGeom prst="upArrow">
                <a:avLst>
                  <a:gd name="adj1" fmla="val 50000"/>
                  <a:gd name="adj2" fmla="val 6305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3659" name="Text Box 59">
                <a:extLst>
                  <a:ext uri="{FF2B5EF4-FFF2-40B4-BE49-F238E27FC236}">
                    <a16:creationId xmlns:a16="http://schemas.microsoft.com/office/drawing/2014/main" id="{42D44688-47AD-47C7-B68B-AC7A5D5291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2" y="3705"/>
                <a:ext cx="51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b="1">
                    <a:solidFill>
                      <a:srgbClr val="96969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high</a:t>
                </a:r>
              </a:p>
            </p:txBody>
          </p:sp>
        </p:grpSp>
        <p:grpSp>
          <p:nvGrpSpPr>
            <p:cNvPr id="46090" name="Group 60">
              <a:extLst>
                <a:ext uri="{FF2B5EF4-FFF2-40B4-BE49-F238E27FC236}">
                  <a16:creationId xmlns:a16="http://schemas.microsoft.com/office/drawing/2014/main" id="{BA56BEC2-EDA3-48B3-8409-738BCFB241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8" y="3258"/>
              <a:ext cx="512" cy="434"/>
              <a:chOff x="4667" y="2784"/>
              <a:chExt cx="512" cy="434"/>
            </a:xfrm>
          </p:grpSpPr>
          <p:sp>
            <p:nvSpPr>
              <p:cNvPr id="153661" name="AutoShape 61">
                <a:extLst>
                  <a:ext uri="{FF2B5EF4-FFF2-40B4-BE49-F238E27FC236}">
                    <a16:creationId xmlns:a16="http://schemas.microsoft.com/office/drawing/2014/main" id="{66A3714A-94FE-4F12-A3EE-A989766BE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" y="2784"/>
                <a:ext cx="90" cy="227"/>
              </a:xfrm>
              <a:prstGeom prst="upArrow">
                <a:avLst>
                  <a:gd name="adj1" fmla="val 50000"/>
                  <a:gd name="adj2" fmla="val 63056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3662" name="Text Box 62">
                <a:extLst>
                  <a:ext uri="{FF2B5EF4-FFF2-40B4-BE49-F238E27FC236}">
                    <a16:creationId xmlns:a16="http://schemas.microsoft.com/office/drawing/2014/main" id="{1F3CA028-F8D0-4931-A701-DD6C98E678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7" y="2968"/>
                <a:ext cx="51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high</a:t>
                </a:r>
              </a:p>
            </p:txBody>
          </p:sp>
        </p:grpSp>
        <p:grpSp>
          <p:nvGrpSpPr>
            <p:cNvPr id="46091" name="Group 63">
              <a:extLst>
                <a:ext uri="{FF2B5EF4-FFF2-40B4-BE49-F238E27FC236}">
                  <a16:creationId xmlns:a16="http://schemas.microsoft.com/office/drawing/2014/main" id="{3FA08196-C2A4-47C3-B15B-E0C12E5491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2" y="3268"/>
              <a:ext cx="512" cy="434"/>
              <a:chOff x="4667" y="2784"/>
              <a:chExt cx="512" cy="434"/>
            </a:xfrm>
          </p:grpSpPr>
          <p:sp>
            <p:nvSpPr>
              <p:cNvPr id="153664" name="AutoShape 64">
                <a:extLst>
                  <a:ext uri="{FF2B5EF4-FFF2-40B4-BE49-F238E27FC236}">
                    <a16:creationId xmlns:a16="http://schemas.microsoft.com/office/drawing/2014/main" id="{E159F8BC-3254-47DA-B96F-1A5DC013BE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" y="2784"/>
                <a:ext cx="90" cy="227"/>
              </a:xfrm>
              <a:prstGeom prst="upArrow">
                <a:avLst>
                  <a:gd name="adj1" fmla="val 50000"/>
                  <a:gd name="adj2" fmla="val 63056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3665" name="Text Box 65">
                <a:extLst>
                  <a:ext uri="{FF2B5EF4-FFF2-40B4-BE49-F238E27FC236}">
                    <a16:creationId xmlns:a16="http://schemas.microsoft.com/office/drawing/2014/main" id="{7DDFA707-89D3-4533-9246-066BACC926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7" y="2968"/>
                <a:ext cx="51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low</a:t>
                </a:r>
              </a:p>
            </p:txBody>
          </p:sp>
        </p:grpSp>
        <p:grpSp>
          <p:nvGrpSpPr>
            <p:cNvPr id="46092" name="Group 66">
              <a:extLst>
                <a:ext uri="{FF2B5EF4-FFF2-40B4-BE49-F238E27FC236}">
                  <a16:creationId xmlns:a16="http://schemas.microsoft.com/office/drawing/2014/main" id="{DA415601-837A-49D4-BC67-C7F2AFCA02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8" y="3251"/>
              <a:ext cx="512" cy="434"/>
              <a:chOff x="3152" y="3521"/>
              <a:chExt cx="512" cy="434"/>
            </a:xfrm>
          </p:grpSpPr>
          <p:sp>
            <p:nvSpPr>
              <p:cNvPr id="153667" name="AutoShape 67">
                <a:extLst>
                  <a:ext uri="{FF2B5EF4-FFF2-40B4-BE49-F238E27FC236}">
                    <a16:creationId xmlns:a16="http://schemas.microsoft.com/office/drawing/2014/main" id="{C6670B1E-55A1-4EF7-BDCB-7358CEB64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9" y="3521"/>
                <a:ext cx="90" cy="227"/>
              </a:xfrm>
              <a:prstGeom prst="upArrow">
                <a:avLst>
                  <a:gd name="adj1" fmla="val 50000"/>
                  <a:gd name="adj2" fmla="val 6305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3668" name="Text Box 68">
                <a:extLst>
                  <a:ext uri="{FF2B5EF4-FFF2-40B4-BE49-F238E27FC236}">
                    <a16:creationId xmlns:a16="http://schemas.microsoft.com/office/drawing/2014/main" id="{AF553887-8F40-4FDC-A562-0D19F06461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2" y="3705"/>
                <a:ext cx="51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b="1">
                    <a:solidFill>
                      <a:srgbClr val="96969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low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1">
            <a:extLst>
              <a:ext uri="{FF2B5EF4-FFF2-40B4-BE49-F238E27FC236}">
                <a16:creationId xmlns:a16="http://schemas.microsoft.com/office/drawing/2014/main" id="{3F0C29F7-8296-4F3E-BCE2-397BB42C45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3CBBE58-F9D5-4583-A652-80F374DD6238}" type="slidenum">
              <a:rPr kumimoji="0" lang="en-US" altLang="zh-CN" sz="1800">
                <a:solidFill>
                  <a:srgbClr val="009900"/>
                </a:solidFill>
              </a:rPr>
              <a:pPr eaLnBrk="1" hangingPunct="1"/>
              <a:t>44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47107" name="Rectangle 4">
            <a:extLst>
              <a:ext uri="{FF2B5EF4-FFF2-40B4-BE49-F238E27FC236}">
                <a16:creationId xmlns:a16="http://schemas.microsoft.com/office/drawing/2014/main" id="{21914537-A3DB-4FDD-A34F-CB31DDA5D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63" y="836613"/>
            <a:ext cx="68008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ffectLst/>
              </a:rPr>
              <a:t>int </a:t>
            </a:r>
            <a:r>
              <a:rPr lang="en-US" altLang="zh-CN" sz="2000">
                <a:effectLst/>
              </a:rPr>
              <a:t>BinarySearch(int a[],int x,int n){</a:t>
            </a:r>
          </a:p>
          <a:p>
            <a:pPr eaLnBrk="1" hangingPunct="1"/>
            <a:r>
              <a:rPr lang="en-US" altLang="zh-CN" sz="2000">
                <a:effectLst/>
              </a:rPr>
              <a:t>    int low=0,high=n-1,mid;</a:t>
            </a:r>
          </a:p>
          <a:p>
            <a:pPr eaLnBrk="1" hangingPunct="1"/>
            <a:r>
              <a:rPr lang="en-US" altLang="zh-CN" sz="2000">
                <a:effectLst/>
              </a:rPr>
              <a:t>    while(low&lt;=high) {</a:t>
            </a:r>
          </a:p>
          <a:p>
            <a:pPr eaLnBrk="1" hangingPunct="1"/>
            <a:r>
              <a:rPr lang="en-US" altLang="zh-CN" sz="2000">
                <a:effectLst/>
              </a:rPr>
              <a:t>        mid=(low+high)/2; </a:t>
            </a:r>
            <a:r>
              <a:rPr lang="en-US" altLang="zh-CN" sz="2000">
                <a:solidFill>
                  <a:schemeClr val="folHlink"/>
                </a:solidFill>
                <a:effectLst/>
              </a:rPr>
              <a:t>/* </a:t>
            </a:r>
            <a:r>
              <a:rPr lang="zh-CN" altLang="en-US" sz="2000">
                <a:solidFill>
                  <a:schemeClr val="folHlink"/>
                </a:solidFill>
                <a:effectLst/>
              </a:rPr>
              <a:t>计算中间单元的下标 *</a:t>
            </a:r>
            <a:r>
              <a:rPr lang="en-US" altLang="zh-CN" sz="2000">
                <a:solidFill>
                  <a:schemeClr val="folHlink"/>
                </a:solidFill>
                <a:effectLst/>
              </a:rPr>
              <a:t>/</a:t>
            </a:r>
          </a:p>
          <a:p>
            <a:pPr eaLnBrk="1" hangingPunct="1"/>
            <a:r>
              <a:rPr lang="en-US" altLang="zh-CN" sz="2000">
                <a:effectLst/>
              </a:rPr>
              <a:t>        if(x&lt;a[mid])</a:t>
            </a:r>
          </a:p>
          <a:p>
            <a:pPr eaLnBrk="1" hangingPunct="1"/>
            <a:r>
              <a:rPr lang="en-US" altLang="zh-CN" sz="2000">
                <a:effectLst/>
              </a:rPr>
              <a:t>	   high=mid-1;  </a:t>
            </a:r>
          </a:p>
          <a:p>
            <a:pPr eaLnBrk="1" hangingPunct="1"/>
            <a:r>
              <a:rPr lang="en-US" altLang="zh-CN" sz="2000">
                <a:effectLst/>
              </a:rPr>
              <a:t>	else if(x&gt;a[mid])</a:t>
            </a:r>
          </a:p>
          <a:p>
            <a:pPr eaLnBrk="1" hangingPunct="1"/>
            <a:r>
              <a:rPr lang="en-US" altLang="zh-CN" sz="2000">
                <a:effectLst/>
              </a:rPr>
              <a:t>		 low=mid+1; </a:t>
            </a:r>
          </a:p>
          <a:p>
            <a:pPr eaLnBrk="1" hangingPunct="1"/>
            <a:r>
              <a:rPr lang="en-US" altLang="zh-CN" sz="2000">
                <a:effectLst/>
              </a:rPr>
              <a:t>	          else</a:t>
            </a:r>
          </a:p>
          <a:p>
            <a:pPr eaLnBrk="1" hangingPunct="1"/>
            <a:r>
              <a:rPr lang="en-US" altLang="zh-CN" sz="2000">
                <a:effectLst/>
              </a:rPr>
              <a:t>		 return (mid); </a:t>
            </a:r>
            <a:r>
              <a:rPr lang="en-US" altLang="zh-CN" sz="2000">
                <a:solidFill>
                  <a:schemeClr val="folHlink"/>
                </a:solidFill>
                <a:effectLst/>
              </a:rPr>
              <a:t>/* </a:t>
            </a:r>
            <a:r>
              <a:rPr lang="zh-CN" altLang="en-US" sz="2000">
                <a:solidFill>
                  <a:schemeClr val="folHlink"/>
                </a:solidFill>
                <a:effectLst/>
              </a:rPr>
              <a:t>找到返回所在单元下标 *</a:t>
            </a:r>
            <a:r>
              <a:rPr lang="en-US" altLang="zh-CN" sz="2000">
                <a:solidFill>
                  <a:schemeClr val="folHlink"/>
                </a:solidFill>
                <a:effectLst/>
              </a:rPr>
              <a:t>/</a:t>
            </a:r>
          </a:p>
          <a:p>
            <a:pPr eaLnBrk="1" hangingPunct="1"/>
            <a:r>
              <a:rPr lang="en-US" altLang="zh-CN" sz="2000">
                <a:effectLst/>
              </a:rPr>
              <a:t>    }</a:t>
            </a:r>
          </a:p>
          <a:p>
            <a:pPr eaLnBrk="1" hangingPunct="1"/>
            <a:r>
              <a:rPr lang="en-US" altLang="zh-CN" sz="2000">
                <a:effectLst/>
              </a:rPr>
              <a:t>    return -1;  </a:t>
            </a:r>
            <a:r>
              <a:rPr lang="en-US" altLang="zh-CN" sz="2000">
                <a:solidFill>
                  <a:schemeClr val="folHlink"/>
                </a:solidFill>
                <a:effectLst/>
              </a:rPr>
              <a:t>/* </a:t>
            </a:r>
            <a:r>
              <a:rPr lang="zh-CN" altLang="en-US" sz="2000">
                <a:solidFill>
                  <a:schemeClr val="folHlink"/>
                </a:solidFill>
                <a:effectLst/>
              </a:rPr>
              <a:t>没有找到，返回</a:t>
            </a:r>
            <a:r>
              <a:rPr lang="en-US" altLang="zh-CN" sz="2000">
                <a:solidFill>
                  <a:schemeClr val="folHlink"/>
                </a:solidFill>
                <a:effectLst/>
              </a:rPr>
              <a:t>-1 */</a:t>
            </a:r>
          </a:p>
          <a:p>
            <a:pPr eaLnBrk="1" hangingPunct="1"/>
            <a:r>
              <a:rPr lang="en-US" altLang="zh-CN" sz="2000">
                <a:effectLst/>
              </a:rPr>
              <a:t>}</a:t>
            </a:r>
          </a:p>
        </p:txBody>
      </p:sp>
      <p:sp>
        <p:nvSpPr>
          <p:cNvPr id="154629" name="Text Box 5">
            <a:extLst>
              <a:ext uri="{FF2B5EF4-FFF2-40B4-BE49-F238E27FC236}">
                <a16:creationId xmlns:a16="http://schemas.microsoft.com/office/drawing/2014/main" id="{A06F4098-8EBD-4C6E-A7DF-ACFA7327F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5013325"/>
            <a:ext cx="3960812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中间位置：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mid=(high+low)/2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失败条件： 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low&gt;high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1">
            <a:extLst>
              <a:ext uri="{FF2B5EF4-FFF2-40B4-BE49-F238E27FC236}">
                <a16:creationId xmlns:a16="http://schemas.microsoft.com/office/drawing/2014/main" id="{20307561-B77C-4B54-8747-64438A9F61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E8060C-952C-4625-9F01-8623426864AC}" type="slidenum">
              <a:rPr kumimoji="0" lang="en-US" altLang="zh-CN" sz="1800">
                <a:solidFill>
                  <a:srgbClr val="009900"/>
                </a:solidFill>
              </a:rPr>
              <a:pPr eaLnBrk="1" hangingPunct="1"/>
              <a:t>45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26981" name="Text Box 5">
            <a:extLst>
              <a:ext uri="{FF2B5EF4-FFF2-40B4-BE49-F238E27FC236}">
                <a16:creationId xmlns:a16="http://schemas.microsoft.com/office/drawing/2014/main" id="{71792143-77F6-44E1-BADF-5ECE263F8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41438"/>
            <a:ext cx="7974013" cy="38973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000" b="1">
                <a:effectLst/>
                <a:latin typeface="Times New Roman" pitchFamily="18" charset="0"/>
              </a:rPr>
              <a:t>　　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数组是相同数据类型数据的集合。通过数组名和下标可以访问数组中指定的元素。</a:t>
            </a:r>
          </a:p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一维数组主要涉及一维数组的声明、使用、初始化和一维数组的存储结构以及一维数组作为函数参数。</a:t>
            </a:r>
          </a:p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字符串是以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‘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\0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’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作为串结束标志方式，借用一维字符数组存储的。要重点掌握字符串处理函数的设计与编程，包括串操作函数的设计及使用和数字串与数之间转换的函数。</a:t>
            </a:r>
          </a:p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多维数组介绍了多维数组的说明与使用，多维数组的存储结构，多维数组的初始化。特别讨论了二维字符数组及其借用存储多个字符串的方法。</a:t>
            </a:r>
          </a:p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数组应用实例作为思考问题，课外可详加研究。</a:t>
            </a:r>
          </a:p>
        </p:txBody>
      </p:sp>
      <p:sp>
        <p:nvSpPr>
          <p:cNvPr id="126982" name="Rectangle 6">
            <a:extLst>
              <a:ext uri="{FF2B5EF4-FFF2-40B4-BE49-F238E27FC236}">
                <a16:creationId xmlns:a16="http://schemas.microsoft.com/office/drawing/2014/main" id="{D329FF52-91C5-412B-B210-E0C384106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92150"/>
            <a:ext cx="12938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小结</a:t>
            </a:r>
          </a:p>
        </p:txBody>
      </p:sp>
      <p:sp>
        <p:nvSpPr>
          <p:cNvPr id="48133" name="Text Box 7">
            <a:extLst>
              <a:ext uri="{FF2B5EF4-FFF2-40B4-BE49-F238E27FC236}">
                <a16:creationId xmlns:a16="http://schemas.microsoft.com/office/drawing/2014/main" id="{3F5E8C61-9503-4C57-B424-2F6DD13C66A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000" u="sng">
                <a:effectLst/>
                <a:hlinkClick r:id="rId2" action="ppaction://hlinksldjump"/>
              </a:rPr>
              <a:t>目录</a:t>
            </a:r>
            <a:endParaRPr lang="zh-CN" altLang="en-US" sz="1000" u="sng">
              <a:effectLst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1">
            <a:extLst>
              <a:ext uri="{FF2B5EF4-FFF2-40B4-BE49-F238E27FC236}">
                <a16:creationId xmlns:a16="http://schemas.microsoft.com/office/drawing/2014/main" id="{9ACB96F8-2150-4BC1-A31F-275C799FFC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F77FDEF-A24B-4A66-89A0-A75D2768C97A}" type="slidenum">
              <a:rPr kumimoji="0" lang="en-US" altLang="zh-CN" sz="1800">
                <a:solidFill>
                  <a:srgbClr val="009900"/>
                </a:solidFill>
              </a:rPr>
              <a:pPr eaLnBrk="1" hangingPunct="1"/>
              <a:t>46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28004" name="Text Box 4">
            <a:extLst>
              <a:ext uri="{FF2B5EF4-FFF2-40B4-BE49-F238E27FC236}">
                <a16:creationId xmlns:a16="http://schemas.microsoft.com/office/drawing/2014/main" id="{E56D4EED-D19F-445D-A0D2-856F2430A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836613"/>
            <a:ext cx="5616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作  业</a:t>
            </a:r>
          </a:p>
        </p:txBody>
      </p:sp>
      <p:sp>
        <p:nvSpPr>
          <p:cNvPr id="128005" name="Text Box 5">
            <a:extLst>
              <a:ext uri="{FF2B5EF4-FFF2-40B4-BE49-F238E27FC236}">
                <a16:creationId xmlns:a16="http://schemas.microsoft.com/office/drawing/2014/main" id="{61F4203C-EB29-4238-A316-463463A70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557338"/>
            <a:ext cx="74453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习题七</a:t>
            </a:r>
          </a:p>
          <a:p>
            <a:pPr>
              <a:defRPr/>
            </a:pPr>
            <a:r>
              <a:rPr lang="en-US" altLang="zh-CN" sz="2000" dirty="0"/>
              <a:t>	7.7</a:t>
            </a:r>
            <a:r>
              <a:rPr lang="zh-CN" altLang="zh-CN" sz="2000" dirty="0"/>
              <a:t>，</a:t>
            </a:r>
            <a:r>
              <a:rPr lang="en-US" altLang="zh-CN" sz="2000" dirty="0"/>
              <a:t>7.8</a:t>
            </a:r>
            <a:r>
              <a:rPr lang="zh-CN" altLang="zh-CN" sz="2000" dirty="0"/>
              <a:t>，</a:t>
            </a:r>
            <a:r>
              <a:rPr lang="en-US" altLang="zh-CN" sz="2000" dirty="0"/>
              <a:t>7.9</a:t>
            </a:r>
            <a:r>
              <a:rPr lang="zh-CN" altLang="zh-CN" sz="2000" dirty="0"/>
              <a:t>，</a:t>
            </a:r>
            <a:r>
              <a:rPr lang="en-US" altLang="zh-CN" sz="2000" dirty="0"/>
              <a:t>7.13</a:t>
            </a:r>
            <a:r>
              <a:rPr lang="zh-CN" altLang="zh-CN" sz="2000" dirty="0"/>
              <a:t>，</a:t>
            </a:r>
            <a:r>
              <a:rPr lang="en-US" altLang="zh-CN" sz="2000" dirty="0"/>
              <a:t>7.15</a:t>
            </a:r>
            <a:r>
              <a:rPr lang="zh-CN" altLang="zh-CN" sz="2000" dirty="0"/>
              <a:t>，</a:t>
            </a:r>
            <a:r>
              <a:rPr lang="en-US" altLang="zh-CN" sz="2000" dirty="0"/>
              <a:t>7.15</a:t>
            </a:r>
            <a:r>
              <a:rPr lang="zh-CN" altLang="zh-CN" sz="2000" dirty="0"/>
              <a:t>，</a:t>
            </a:r>
            <a:r>
              <a:rPr lang="en-US" altLang="zh-CN" sz="2000"/>
              <a:t>12.5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1">
            <a:extLst>
              <a:ext uri="{FF2B5EF4-FFF2-40B4-BE49-F238E27FC236}">
                <a16:creationId xmlns:a16="http://schemas.microsoft.com/office/drawing/2014/main" id="{91BC6876-AC8E-483B-BF58-C3A26A3843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F5EE3F6-CE41-47ED-AAA3-EB4C8F2E15C1}" type="slidenum">
              <a:rPr kumimoji="0" lang="en-US" altLang="zh-CN" sz="1800">
                <a:solidFill>
                  <a:srgbClr val="009900"/>
                </a:solidFill>
              </a:rPr>
              <a:pPr eaLnBrk="1" hangingPunct="1"/>
              <a:t>47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51556" name="Text Box 4">
            <a:extLst>
              <a:ext uri="{FF2B5EF4-FFF2-40B4-BE49-F238E27FC236}">
                <a16:creationId xmlns:a16="http://schemas.microsoft.com/office/drawing/2014/main" id="{FF6DDBDB-EA30-44A0-897E-D923C5BF4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836613"/>
            <a:ext cx="7488237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三维数组说明语句如下：</a:t>
            </a:r>
          </a:p>
          <a:p>
            <a:pPr algn="ctr">
              <a:spcBef>
                <a:spcPct val="40000"/>
              </a:spcBef>
              <a:defRPr/>
            </a:pPr>
            <a:r>
              <a:rPr lang="en-US" altLang="zh-CN" sz="18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8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sz="1800" b="1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[2]</a:t>
            </a: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[2]</a:t>
            </a:r>
            <a:r>
              <a:rPr lang="en-US" altLang="zh-CN" sz="1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[2]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={</a:t>
            </a:r>
            <a:r>
              <a:rPr lang="en-US" altLang="zh-CN" sz="1800" b="1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11,12</a:t>
            </a: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13,14</a:t>
            </a: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  <a:r>
              <a:rPr lang="en-US" altLang="zh-CN" sz="1800" b="1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altLang="zh-CN" sz="1800" b="1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15,16</a:t>
            </a: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17,18</a:t>
            </a: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  <a:r>
              <a:rPr lang="en-US" altLang="zh-CN" sz="1800" b="1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};</a:t>
            </a:r>
          </a:p>
        </p:txBody>
      </p:sp>
      <p:graphicFrame>
        <p:nvGraphicFramePr>
          <p:cNvPr id="151557" name="Group 5">
            <a:extLst>
              <a:ext uri="{FF2B5EF4-FFF2-40B4-BE49-F238E27FC236}">
                <a16:creationId xmlns:a16="http://schemas.microsoft.com/office/drawing/2014/main" id="{764DE12C-D173-40DC-9210-9066DB475B3D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1844675"/>
          <a:ext cx="8064500" cy="396875"/>
        </p:xfrm>
        <a:graphic>
          <a:graphicData uri="http://schemas.openxmlformats.org/drawingml/2006/table">
            <a:tbl>
              <a:tblPr/>
              <a:tblGrid>
                <a:gridCol w="100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1577" name="Text Box 25">
            <a:extLst>
              <a:ext uri="{FF2B5EF4-FFF2-40B4-BE49-F238E27FC236}">
                <a16:creationId xmlns:a16="http://schemas.microsoft.com/office/drawing/2014/main" id="{F116EF49-3AA2-4DD2-A5BF-14D2D367C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70180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</a:p>
        </p:txBody>
      </p:sp>
      <p:sp>
        <p:nvSpPr>
          <p:cNvPr id="151578" name="Rectangle 26">
            <a:extLst>
              <a:ext uri="{FF2B5EF4-FFF2-40B4-BE49-F238E27FC236}">
                <a16:creationId xmlns:a16="http://schemas.microsoft.com/office/drawing/2014/main" id="{B886B775-2F7B-4DC7-B8FF-259BFD88C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475" y="2846388"/>
            <a:ext cx="53546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40000"/>
              </a:spcBef>
              <a:defRPr/>
            </a:pPr>
            <a:r>
              <a:rPr lang="en-US" altLang="zh-CN" sz="18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8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sz="1800" b="1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[2]</a:t>
            </a: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[2]</a:t>
            </a:r>
            <a:r>
              <a:rPr lang="en-US" altLang="zh-CN" sz="1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[2]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={11,12,</a:t>
            </a: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13,14, 15,16,</a:t>
            </a:r>
            <a:r>
              <a:rPr lang="en-US" altLang="zh-CN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17,18};</a:t>
            </a:r>
          </a:p>
        </p:txBody>
      </p:sp>
      <p:sp>
        <p:nvSpPr>
          <p:cNvPr id="151579" name="Rectangle 27">
            <a:extLst>
              <a:ext uri="{FF2B5EF4-FFF2-40B4-BE49-F238E27FC236}">
                <a16:creationId xmlns:a16="http://schemas.microsoft.com/office/drawing/2014/main" id="{BB4A24F4-1054-40EE-B464-17D1183E0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8" y="2235200"/>
            <a:ext cx="1120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sz="1400" b="1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[0]</a:t>
            </a:r>
            <a:r>
              <a:rPr lang="en-US" altLang="zh-CN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[0]</a:t>
            </a:r>
            <a:r>
              <a:rPr lang="en-US" altLang="zh-CN" sz="14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[0]</a:t>
            </a:r>
          </a:p>
        </p:txBody>
      </p:sp>
      <p:sp>
        <p:nvSpPr>
          <p:cNvPr id="151580" name="Rectangle 28">
            <a:extLst>
              <a:ext uri="{FF2B5EF4-FFF2-40B4-BE49-F238E27FC236}">
                <a16:creationId xmlns:a16="http://schemas.microsoft.com/office/drawing/2014/main" id="{C7CC7737-B338-4F70-960A-5B783A977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650" y="2235200"/>
            <a:ext cx="1120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sz="1400" b="1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[0]</a:t>
            </a:r>
            <a:r>
              <a:rPr lang="en-US" altLang="zh-CN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[0]</a:t>
            </a:r>
            <a:r>
              <a:rPr lang="en-US" altLang="zh-CN" sz="14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[1]</a:t>
            </a:r>
          </a:p>
        </p:txBody>
      </p:sp>
      <p:sp>
        <p:nvSpPr>
          <p:cNvPr id="151581" name="Rectangle 29">
            <a:extLst>
              <a:ext uri="{FF2B5EF4-FFF2-40B4-BE49-F238E27FC236}">
                <a16:creationId xmlns:a16="http://schemas.microsoft.com/office/drawing/2014/main" id="{61647C09-93D4-4755-AFD9-905920949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9538" y="2238375"/>
            <a:ext cx="1120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sz="1400" b="1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[0]</a:t>
            </a:r>
            <a:r>
              <a:rPr lang="en-US" altLang="zh-CN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[1]</a:t>
            </a:r>
            <a:r>
              <a:rPr lang="en-US" altLang="zh-CN" sz="14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[0]</a:t>
            </a:r>
          </a:p>
        </p:txBody>
      </p:sp>
      <p:sp>
        <p:nvSpPr>
          <p:cNvPr id="151582" name="Rectangle 30">
            <a:extLst>
              <a:ext uri="{FF2B5EF4-FFF2-40B4-BE49-F238E27FC236}">
                <a16:creationId xmlns:a16="http://schemas.microsoft.com/office/drawing/2014/main" id="{430A7E45-5A6C-4F0E-8016-7187B95FF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2838" y="2238375"/>
            <a:ext cx="1120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sz="1400" b="1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[0]</a:t>
            </a:r>
            <a:r>
              <a:rPr lang="en-US" altLang="zh-CN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[1]</a:t>
            </a:r>
            <a:r>
              <a:rPr lang="en-US" altLang="zh-CN" sz="14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[1]</a:t>
            </a:r>
          </a:p>
        </p:txBody>
      </p:sp>
      <p:sp>
        <p:nvSpPr>
          <p:cNvPr id="151583" name="Rectangle 31">
            <a:extLst>
              <a:ext uri="{FF2B5EF4-FFF2-40B4-BE49-F238E27FC236}">
                <a16:creationId xmlns:a16="http://schemas.microsoft.com/office/drawing/2014/main" id="{8451C0C6-20F8-451E-8A0C-A71CA6012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2224088"/>
            <a:ext cx="1120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sz="1400" b="1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[1]</a:t>
            </a:r>
            <a:r>
              <a:rPr lang="en-US" altLang="zh-CN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[0]</a:t>
            </a:r>
            <a:r>
              <a:rPr lang="en-US" altLang="zh-CN" sz="14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[0]</a:t>
            </a:r>
          </a:p>
        </p:txBody>
      </p:sp>
      <p:sp>
        <p:nvSpPr>
          <p:cNvPr id="151584" name="Rectangle 32">
            <a:extLst>
              <a:ext uri="{FF2B5EF4-FFF2-40B4-BE49-F238E27FC236}">
                <a16:creationId xmlns:a16="http://schemas.microsoft.com/office/drawing/2014/main" id="{13EC9707-A8A7-4CEB-B047-C3EB30BD4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188" y="2224088"/>
            <a:ext cx="1120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sz="1400" b="1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[1]</a:t>
            </a:r>
            <a:r>
              <a:rPr lang="en-US" altLang="zh-CN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[0]</a:t>
            </a:r>
            <a:r>
              <a:rPr lang="en-US" altLang="zh-CN" sz="14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[1]</a:t>
            </a:r>
          </a:p>
        </p:txBody>
      </p:sp>
      <p:sp>
        <p:nvSpPr>
          <p:cNvPr id="151585" name="Rectangle 33">
            <a:extLst>
              <a:ext uri="{FF2B5EF4-FFF2-40B4-BE49-F238E27FC236}">
                <a16:creationId xmlns:a16="http://schemas.microsoft.com/office/drawing/2014/main" id="{3E344D67-0F77-46CC-94FC-62FEA7CB7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2205038"/>
            <a:ext cx="1120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sz="1400" b="1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[1]</a:t>
            </a:r>
            <a:r>
              <a:rPr lang="en-US" altLang="zh-CN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[1]</a:t>
            </a:r>
            <a:r>
              <a:rPr lang="en-US" altLang="zh-CN" sz="14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[0]</a:t>
            </a:r>
          </a:p>
        </p:txBody>
      </p:sp>
      <p:sp>
        <p:nvSpPr>
          <p:cNvPr id="151586" name="Rectangle 34">
            <a:extLst>
              <a:ext uri="{FF2B5EF4-FFF2-40B4-BE49-F238E27FC236}">
                <a16:creationId xmlns:a16="http://schemas.microsoft.com/office/drawing/2014/main" id="{E144D10F-0132-461E-A500-27CB66990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2205038"/>
            <a:ext cx="1120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sz="1400" b="1">
                <a:solidFill>
                  <a:srgbClr val="CC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[1]</a:t>
            </a:r>
            <a:r>
              <a:rPr lang="en-US" altLang="zh-CN" sz="1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[1]</a:t>
            </a:r>
            <a:r>
              <a:rPr lang="en-US" altLang="zh-CN" sz="14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[1]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1">
            <a:extLst>
              <a:ext uri="{FF2B5EF4-FFF2-40B4-BE49-F238E27FC236}">
                <a16:creationId xmlns:a16="http://schemas.microsoft.com/office/drawing/2014/main" id="{C9F2FBBB-77DB-4F16-8B36-3E82A8802D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0AB0FA8-8032-4418-92F1-7F3D52DAA649}" type="slidenum">
              <a:rPr kumimoji="0" lang="en-US" altLang="zh-CN" sz="1800">
                <a:solidFill>
                  <a:srgbClr val="009900"/>
                </a:solidFill>
              </a:rPr>
              <a:pPr eaLnBrk="1" hangingPunct="1"/>
              <a:t>5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29212" name="Rectangle 188">
            <a:extLst>
              <a:ext uri="{FF2B5EF4-FFF2-40B4-BE49-F238E27FC236}">
                <a16:creationId xmlns:a16="http://schemas.microsoft.com/office/drawing/2014/main" id="{A3A49CFB-8A55-4B41-AFC6-C5097A19D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2636838"/>
            <a:ext cx="6696075" cy="2447925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72" name="Text Box 8">
            <a:extLst>
              <a:ext uri="{FF2B5EF4-FFF2-40B4-BE49-F238E27FC236}">
                <a16:creationId xmlns:a16="http://schemas.microsoft.com/office/drawing/2014/main" id="{1C55D274-C8F3-4727-9359-6F68A1C0916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000" u="sng">
                <a:effectLst/>
                <a:hlinkClick r:id="rId2" action="ppaction://hlinksldjump"/>
              </a:rPr>
              <a:t>目录</a:t>
            </a:r>
            <a:endParaRPr lang="zh-CN" altLang="en-US" sz="1000" u="sng">
              <a:effectLst/>
            </a:endParaRPr>
          </a:p>
        </p:txBody>
      </p:sp>
      <p:sp>
        <p:nvSpPr>
          <p:cNvPr id="7173" name="Rectangle 9">
            <a:extLst>
              <a:ext uri="{FF2B5EF4-FFF2-40B4-BE49-F238E27FC236}">
                <a16:creationId xmlns:a16="http://schemas.microsoft.com/office/drawing/2014/main" id="{D02C274C-ABBC-45F1-8A47-360F84105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765175"/>
            <a:ext cx="68722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7.1</a:t>
            </a:r>
            <a:r>
              <a:rPr lang="zh-CN" altLang="en-US" sz="2800" b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　数组概述</a:t>
            </a:r>
          </a:p>
        </p:txBody>
      </p:sp>
      <p:sp>
        <p:nvSpPr>
          <p:cNvPr id="129034" name="Rectangle 10">
            <a:extLst>
              <a:ext uri="{FF2B5EF4-FFF2-40B4-BE49-F238E27FC236}">
                <a16:creationId xmlns:a16="http://schemas.microsoft.com/office/drawing/2014/main" id="{1CE2BB57-FE5D-4800-97FA-1EA822E0E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268413"/>
            <a:ext cx="79914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b="1">
                <a:effectLst/>
              </a:rPr>
              <a:t>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数组是常见的数据类型之一，适合于计算任务涉及大量的相关数据的存储，使得很多计算任务的实现变得实际可行。 </a:t>
            </a:r>
          </a:p>
        </p:txBody>
      </p:sp>
      <p:sp>
        <p:nvSpPr>
          <p:cNvPr id="129035" name="Rectangle 11">
            <a:extLst>
              <a:ext uri="{FF2B5EF4-FFF2-40B4-BE49-F238E27FC236}">
                <a16:creationId xmlns:a16="http://schemas.microsoft.com/office/drawing/2014/main" id="{E3DB52B9-9CC1-4762-852C-D7518835B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060575"/>
            <a:ext cx="79914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b="1">
                <a:effectLst/>
              </a:rPr>
              <a:t>      </a:t>
            </a:r>
            <a:r>
              <a:rPr lang="zh-CN" altLang="en-US" sz="2000" b="1">
                <a:effectLst/>
              </a:rPr>
              <a:t>例如，矩阵的计算问题。</a:t>
            </a:r>
          </a:p>
        </p:txBody>
      </p:sp>
      <p:graphicFrame>
        <p:nvGraphicFramePr>
          <p:cNvPr id="129157" name="Group 133">
            <a:extLst>
              <a:ext uri="{FF2B5EF4-FFF2-40B4-BE49-F238E27FC236}">
                <a16:creationId xmlns:a16="http://schemas.microsoft.com/office/drawing/2014/main" id="{A048E6CE-1809-414F-8118-D31626179CB1}"/>
              </a:ext>
            </a:extLst>
          </p:cNvPr>
          <p:cNvGraphicFramePr>
            <a:graphicFrameLocks noGrp="1"/>
          </p:cNvGraphicFramePr>
          <p:nvPr/>
        </p:nvGraphicFramePr>
        <p:xfrm>
          <a:off x="1897063" y="2681288"/>
          <a:ext cx="2184400" cy="2449512"/>
        </p:xfrm>
        <a:graphic>
          <a:graphicData uri="http://schemas.openxmlformats.org/drawingml/2006/table">
            <a:tbl>
              <a:tblPr/>
              <a:tblGrid>
                <a:gridCol w="54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9200" name="Group 176">
            <a:extLst>
              <a:ext uri="{FF2B5EF4-FFF2-40B4-BE49-F238E27FC236}">
                <a16:creationId xmlns:a16="http://schemas.microsoft.com/office/drawing/2014/main" id="{4999B300-30C7-4932-B6B2-ECF82E93C48F}"/>
              </a:ext>
            </a:extLst>
          </p:cNvPr>
          <p:cNvGraphicFramePr>
            <a:graphicFrameLocks noGrp="1"/>
          </p:cNvGraphicFramePr>
          <p:nvPr/>
        </p:nvGraphicFramePr>
        <p:xfrm>
          <a:off x="4819650" y="2927350"/>
          <a:ext cx="2705100" cy="1920875"/>
        </p:xfrm>
        <a:graphic>
          <a:graphicData uri="http://schemas.openxmlformats.org/drawingml/2006/table">
            <a:tbl>
              <a:tblPr/>
              <a:tblGrid>
                <a:gridCol w="54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9198" name="AutoShape 174">
            <a:extLst>
              <a:ext uri="{FF2B5EF4-FFF2-40B4-BE49-F238E27FC236}">
                <a16:creationId xmlns:a16="http://schemas.microsoft.com/office/drawing/2014/main" id="{97D4ACE8-B9EF-40D5-A691-EBE689825D86}"/>
              </a:ext>
            </a:extLst>
          </p:cNvPr>
          <p:cNvSpPr>
            <a:spLocks/>
          </p:cNvSpPr>
          <p:nvPr/>
        </p:nvSpPr>
        <p:spPr bwMode="auto">
          <a:xfrm>
            <a:off x="1835150" y="2773363"/>
            <a:ext cx="71438" cy="2160587"/>
          </a:xfrm>
          <a:prstGeom prst="leftBracket">
            <a:avLst>
              <a:gd name="adj" fmla="val 25203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9199" name="AutoShape 175">
            <a:extLst>
              <a:ext uri="{FF2B5EF4-FFF2-40B4-BE49-F238E27FC236}">
                <a16:creationId xmlns:a16="http://schemas.microsoft.com/office/drawing/2014/main" id="{9CE5BFAB-918B-4332-A397-9BF477E43405}"/>
              </a:ext>
            </a:extLst>
          </p:cNvPr>
          <p:cNvSpPr>
            <a:spLocks/>
          </p:cNvSpPr>
          <p:nvPr/>
        </p:nvSpPr>
        <p:spPr bwMode="auto">
          <a:xfrm flipH="1">
            <a:off x="4078288" y="2789238"/>
            <a:ext cx="71437" cy="2160587"/>
          </a:xfrm>
          <a:prstGeom prst="leftBracket">
            <a:avLst>
              <a:gd name="adj" fmla="val 252039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9201" name="AutoShape 177">
            <a:extLst>
              <a:ext uri="{FF2B5EF4-FFF2-40B4-BE49-F238E27FC236}">
                <a16:creationId xmlns:a16="http://schemas.microsoft.com/office/drawing/2014/main" id="{63100656-41B8-469C-8017-328657C603B9}"/>
              </a:ext>
            </a:extLst>
          </p:cNvPr>
          <p:cNvSpPr>
            <a:spLocks/>
          </p:cNvSpPr>
          <p:nvPr/>
        </p:nvSpPr>
        <p:spPr bwMode="auto">
          <a:xfrm>
            <a:off x="4799013" y="3027363"/>
            <a:ext cx="71437" cy="1619250"/>
          </a:xfrm>
          <a:prstGeom prst="leftBracket">
            <a:avLst>
              <a:gd name="adj" fmla="val 18889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9202" name="AutoShape 178">
            <a:extLst>
              <a:ext uri="{FF2B5EF4-FFF2-40B4-BE49-F238E27FC236}">
                <a16:creationId xmlns:a16="http://schemas.microsoft.com/office/drawing/2014/main" id="{F77BD993-3B8F-48BF-80A8-B9830E51B812}"/>
              </a:ext>
            </a:extLst>
          </p:cNvPr>
          <p:cNvSpPr>
            <a:spLocks/>
          </p:cNvSpPr>
          <p:nvPr/>
        </p:nvSpPr>
        <p:spPr bwMode="auto">
          <a:xfrm flipH="1">
            <a:off x="7493000" y="3041650"/>
            <a:ext cx="71438" cy="1619250"/>
          </a:xfrm>
          <a:prstGeom prst="leftBracket">
            <a:avLst>
              <a:gd name="adj" fmla="val 188888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9203" name="Text Box 179">
            <a:extLst>
              <a:ext uri="{FF2B5EF4-FFF2-40B4-BE49-F238E27FC236}">
                <a16:creationId xmlns:a16="http://schemas.microsoft.com/office/drawing/2014/main" id="{507A1826-82F1-4F58-8E69-E511C9E2C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4737100"/>
            <a:ext cx="688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>
                <a:effectLst/>
              </a:rPr>
              <a:t>5</a:t>
            </a:r>
            <a:r>
              <a:rPr lang="en-US" altLang="zh-CN" sz="1800" b="1">
                <a:effectLst/>
              </a:rPr>
              <a:t>×</a:t>
            </a:r>
            <a:r>
              <a:rPr lang="en-US" altLang="zh-CN" sz="1800">
                <a:effectLst/>
              </a:rPr>
              <a:t>4</a:t>
            </a:r>
          </a:p>
        </p:txBody>
      </p:sp>
      <p:sp>
        <p:nvSpPr>
          <p:cNvPr id="129204" name="Text Box 180">
            <a:extLst>
              <a:ext uri="{FF2B5EF4-FFF2-40B4-BE49-F238E27FC236}">
                <a16:creationId xmlns:a16="http://schemas.microsoft.com/office/drawing/2014/main" id="{521E8797-8196-4FC0-8C15-6918EE52B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3950" y="4465638"/>
            <a:ext cx="688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>
                <a:effectLst/>
              </a:rPr>
              <a:t>4</a:t>
            </a:r>
            <a:r>
              <a:rPr lang="en-US" altLang="zh-CN" sz="1800" b="1">
                <a:effectLst/>
              </a:rPr>
              <a:t>×</a:t>
            </a:r>
            <a:r>
              <a:rPr lang="en-US" altLang="zh-CN" sz="1800">
                <a:effectLst/>
              </a:rPr>
              <a:t>5</a:t>
            </a:r>
          </a:p>
        </p:txBody>
      </p:sp>
      <p:sp>
        <p:nvSpPr>
          <p:cNvPr id="129205" name="Text Box 181">
            <a:extLst>
              <a:ext uri="{FF2B5EF4-FFF2-40B4-BE49-F238E27FC236}">
                <a16:creationId xmlns:a16="http://schemas.microsoft.com/office/drawing/2014/main" id="{FC8A5B6B-9364-46C8-890B-A7C5B8A61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9888" y="3559175"/>
            <a:ext cx="576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×</a:t>
            </a:r>
          </a:p>
        </p:txBody>
      </p:sp>
      <p:sp>
        <p:nvSpPr>
          <p:cNvPr id="129206" name="Text Box 182">
            <a:extLst>
              <a:ext uri="{FF2B5EF4-FFF2-40B4-BE49-F238E27FC236}">
                <a16:creationId xmlns:a16="http://schemas.microsoft.com/office/drawing/2014/main" id="{24BD0ACF-6658-46AB-BCEB-2C2485905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2650" y="5238750"/>
            <a:ext cx="2543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这些数据如何存储？</a:t>
            </a:r>
          </a:p>
        </p:txBody>
      </p:sp>
      <p:sp>
        <p:nvSpPr>
          <p:cNvPr id="129208" name="AutoShape 184">
            <a:extLst>
              <a:ext uri="{FF2B5EF4-FFF2-40B4-BE49-F238E27FC236}">
                <a16:creationId xmlns:a16="http://schemas.microsoft.com/office/drawing/2014/main" id="{724E175C-145F-44AF-AF01-C0A1D7EF5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075" y="5176838"/>
            <a:ext cx="1296988" cy="503237"/>
          </a:xfrm>
          <a:prstGeom prst="smileyFace">
            <a:avLst>
              <a:gd name="adj" fmla="val 4653"/>
            </a:avLst>
          </a:prstGeom>
          <a:solidFill>
            <a:schemeClr val="accent1">
              <a:alpha val="20000"/>
            </a:schemeClr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9209" name="Text Box 185">
            <a:extLst>
              <a:ext uri="{FF2B5EF4-FFF2-40B4-BE49-F238E27FC236}">
                <a16:creationId xmlns:a16="http://schemas.microsoft.com/office/drawing/2014/main" id="{AB550A99-9E59-49A8-9B2E-AEA8B5F44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0638" y="5094288"/>
            <a:ext cx="3603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</a:p>
        </p:txBody>
      </p:sp>
      <p:sp>
        <p:nvSpPr>
          <p:cNvPr id="129211" name="Text Box 187">
            <a:extLst>
              <a:ext uri="{FF2B5EF4-FFF2-40B4-BE49-F238E27FC236}">
                <a16:creationId xmlns:a16="http://schemas.microsoft.com/office/drawing/2014/main" id="{CABC2F1B-B68E-4DDA-AC1B-8D4147DCA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75" y="5805488"/>
            <a:ext cx="5580063" cy="396875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这些应用实例的特点是相关数据属于相同类型！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9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9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2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2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9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9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129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9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9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12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9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9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129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9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9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12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9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9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12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9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9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1000"/>
                                        <p:tgtEl>
                                          <p:spTgt spid="12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9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9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1000"/>
                                        <p:tgtEl>
                                          <p:spTgt spid="12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9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9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" dur="1000"/>
                                        <p:tgtEl>
                                          <p:spTgt spid="12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9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9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12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9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9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" dur="1000"/>
                                        <p:tgtEl>
                                          <p:spTgt spid="12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0" fill="hold"/>
                                        <p:tgtEl>
                                          <p:spTgt spid="129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0" fill="hold"/>
                                        <p:tgtEl>
                                          <p:spTgt spid="129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9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9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4" dur="1000"/>
                                        <p:tgtEl>
                                          <p:spTgt spid="12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212" grpId="0" animBg="1"/>
      <p:bldP spid="129035" grpId="0"/>
      <p:bldP spid="129198" grpId="0" animBg="1"/>
      <p:bldP spid="129199" grpId="0" animBg="1"/>
      <p:bldP spid="129201" grpId="0" animBg="1"/>
      <p:bldP spid="129202" grpId="0" animBg="1"/>
      <p:bldP spid="129203" grpId="0"/>
      <p:bldP spid="129204" grpId="0"/>
      <p:bldP spid="129205" grpId="0"/>
      <p:bldP spid="129206" grpId="0"/>
      <p:bldP spid="129208" grpId="0" animBg="1"/>
      <p:bldP spid="129209" grpId="0"/>
      <p:bldP spid="1292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>
            <a:extLst>
              <a:ext uri="{FF2B5EF4-FFF2-40B4-BE49-F238E27FC236}">
                <a16:creationId xmlns:a16="http://schemas.microsoft.com/office/drawing/2014/main" id="{75F27AFA-C7F4-430C-8783-12B21BF304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215843-A434-460F-AE66-FB3A808C4CB3}" type="slidenum">
              <a:rPr kumimoji="0" lang="en-US" altLang="zh-CN" sz="1800">
                <a:solidFill>
                  <a:srgbClr val="009900"/>
                </a:solidFill>
              </a:rPr>
              <a:pPr eaLnBrk="1" hangingPunct="1"/>
              <a:t>6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8195" name="Rectangle 368">
            <a:extLst>
              <a:ext uri="{FF2B5EF4-FFF2-40B4-BE49-F238E27FC236}">
                <a16:creationId xmlns:a16="http://schemas.microsoft.com/office/drawing/2014/main" id="{30B2217F-0CBE-4F05-A03E-5AD858A2C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725" y="1647825"/>
            <a:ext cx="5989638" cy="349250"/>
          </a:xfrm>
          <a:prstGeom prst="rect">
            <a:avLst/>
          </a:prstGeom>
          <a:solidFill>
            <a:schemeClr val="accent1">
              <a:alpha val="1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effectLst/>
            </a:endParaRPr>
          </a:p>
        </p:txBody>
      </p:sp>
      <p:sp>
        <p:nvSpPr>
          <p:cNvPr id="87407" name="Text Box 367">
            <a:extLst>
              <a:ext uri="{FF2B5EF4-FFF2-40B4-BE49-F238E27FC236}">
                <a16:creationId xmlns:a16="http://schemas.microsoft.com/office/drawing/2014/main" id="{A235259B-E16C-4975-9B96-C5B96C831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96975"/>
            <a:ext cx="7967662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tabLst>
                <a:tab pos="361950" algn="l"/>
              </a:tabLst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一维数组变量说明语句的一般形式如下：</a:t>
            </a:r>
          </a:p>
          <a:p>
            <a:pPr algn="ctr">
              <a:lnSpc>
                <a:spcPct val="120000"/>
              </a:lnSpc>
              <a:tabLst>
                <a:tab pos="361950" algn="l"/>
              </a:tabLst>
              <a:defRPr/>
            </a:pP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存储类型 数据类型 </a:t>
            </a:r>
            <a:r>
              <a:rPr lang="zh-CN" altLang="en-US" sz="2000" b="1" dirty="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数组名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常量表达式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={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初值表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  <a:p>
            <a:pPr>
              <a:lnSpc>
                <a:spcPct val="120000"/>
              </a:lnSpc>
              <a:tabLst>
                <a:tab pos="361950" algn="l"/>
              </a:tabLst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其中，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[]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是数组类型的标识；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常量表达式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的值表示</a:t>
            </a:r>
            <a:r>
              <a:rPr lang="zh-CN" altLang="en-US" sz="2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数组元素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变量的个数；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数据类型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是数据元素的类型，可以为任意数据类型；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初值表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是数组元素的初值。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存储类型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={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初值表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可以缺省。</a:t>
            </a:r>
          </a:p>
          <a:p>
            <a:pPr>
              <a:lnSpc>
                <a:spcPct val="120000"/>
              </a:lnSpc>
              <a:tabLst>
                <a:tab pos="361950" algn="l"/>
              </a:tabLst>
              <a:defRPr/>
            </a:pP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数据类型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常量表达式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表示一维数组类型，称为</a:t>
            </a:r>
            <a:r>
              <a:rPr lang="zh-CN" altLang="en-US" sz="2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一维数据类型数组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  <a:r>
              <a:rPr lang="zh-CN" altLang="en-US" sz="2000" b="1" dirty="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数组名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是标识符，称为</a:t>
            </a:r>
            <a:r>
              <a:rPr lang="zh-CN" altLang="en-US" sz="2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数组变量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  <p:sp>
        <p:nvSpPr>
          <p:cNvPr id="8197" name="Rectangle 350">
            <a:extLst>
              <a:ext uri="{FF2B5EF4-FFF2-40B4-BE49-F238E27FC236}">
                <a16:creationId xmlns:a16="http://schemas.microsoft.com/office/drawing/2014/main" id="{7DE5E8E4-62C4-4DE4-9646-5D534B2A9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404813"/>
            <a:ext cx="68722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7.2</a:t>
            </a:r>
            <a:r>
              <a:rPr lang="zh-CN" altLang="en-US" sz="2800" b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　一维数组</a:t>
            </a:r>
          </a:p>
        </p:txBody>
      </p:sp>
      <p:sp>
        <p:nvSpPr>
          <p:cNvPr id="8198" name="Text Box 366">
            <a:extLst>
              <a:ext uri="{FF2B5EF4-FFF2-40B4-BE49-F238E27FC236}">
                <a16:creationId xmlns:a16="http://schemas.microsoft.com/office/drawing/2014/main" id="{C8BCBB9B-4560-47E3-91FD-CC2DE476855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000" u="sng">
                <a:effectLst/>
                <a:hlinkClick r:id="rId2" action="ppaction://hlinksldjump"/>
              </a:rPr>
              <a:t>目录</a:t>
            </a:r>
            <a:endParaRPr lang="zh-CN" altLang="en-US" sz="1000" u="sng">
              <a:effectLst/>
            </a:endParaRPr>
          </a:p>
        </p:txBody>
      </p:sp>
      <p:sp>
        <p:nvSpPr>
          <p:cNvPr id="87500" name="Rectangle 460">
            <a:extLst>
              <a:ext uri="{FF2B5EF4-FFF2-40B4-BE49-F238E27FC236}">
                <a16:creationId xmlns:a16="http://schemas.microsoft.com/office/drawing/2014/main" id="{F752D06F-B5B6-457B-A713-B38DF3AA4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860800"/>
            <a:ext cx="7848600" cy="2376488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7410" name="Text Box 370">
            <a:extLst>
              <a:ext uri="{FF2B5EF4-FFF2-40B4-BE49-F238E27FC236}">
                <a16:creationId xmlns:a16="http://schemas.microsoft.com/office/drawing/2014/main" id="{77A98AFE-861E-40CA-86E9-F224E004C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3860800"/>
            <a:ext cx="78692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例如，定义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auto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存储型的、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个数据元素为一维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型数组变量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之说明语句如下：</a:t>
            </a:r>
          </a:p>
          <a:p>
            <a:pPr algn="ctr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auto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="1" dirty="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[8];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87437" name="Group 397">
            <a:extLst>
              <a:ext uri="{FF2B5EF4-FFF2-40B4-BE49-F238E27FC236}">
                <a16:creationId xmlns:a16="http://schemas.microsoft.com/office/drawing/2014/main" id="{CAD8BC00-CFCB-4EFA-A884-270621D7CEA8}"/>
              </a:ext>
            </a:extLst>
          </p:cNvPr>
          <p:cNvGraphicFramePr>
            <a:graphicFrameLocks noGrp="1"/>
          </p:cNvGraphicFramePr>
          <p:nvPr/>
        </p:nvGraphicFramePr>
        <p:xfrm>
          <a:off x="1908175" y="5445125"/>
          <a:ext cx="6096000" cy="3048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472" name="Group 432">
            <a:extLst>
              <a:ext uri="{FF2B5EF4-FFF2-40B4-BE49-F238E27FC236}">
                <a16:creationId xmlns:a16="http://schemas.microsoft.com/office/drawing/2014/main" id="{02A278CB-DE96-47F0-8164-C2C5A3A7D456}"/>
              </a:ext>
            </a:extLst>
          </p:cNvPr>
          <p:cNvGraphicFramePr>
            <a:graphicFrameLocks noGrp="1"/>
          </p:cNvGraphicFramePr>
          <p:nvPr/>
        </p:nvGraphicFramePr>
        <p:xfrm>
          <a:off x="1908175" y="5700713"/>
          <a:ext cx="6096000" cy="3048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40569967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5045888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091999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6073261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4294356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7407525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372879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67622268"/>
                    </a:ext>
                  </a:extLst>
                </a:gridCol>
              </a:tblGrid>
              <a:tr h="2857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283888"/>
                  </a:ext>
                </a:extLst>
              </a:tr>
            </a:tbl>
          </a:graphicData>
        </a:graphic>
      </p:graphicFrame>
      <p:graphicFrame>
        <p:nvGraphicFramePr>
          <p:cNvPr id="87504" name="Group 464">
            <a:extLst>
              <a:ext uri="{FF2B5EF4-FFF2-40B4-BE49-F238E27FC236}">
                <a16:creationId xmlns:a16="http://schemas.microsoft.com/office/drawing/2014/main" id="{CE3E057F-5B61-4479-9841-2C258C5FE99E}"/>
              </a:ext>
            </a:extLst>
          </p:cNvPr>
          <p:cNvGraphicFramePr>
            <a:graphicFrameLocks noGrp="1"/>
          </p:cNvGraphicFramePr>
          <p:nvPr/>
        </p:nvGraphicFramePr>
        <p:xfrm>
          <a:off x="1908175" y="5445125"/>
          <a:ext cx="6070600" cy="30480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int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int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int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int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int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int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int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int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503" name="Text Box 463">
            <a:extLst>
              <a:ext uri="{FF2B5EF4-FFF2-40B4-BE49-F238E27FC236}">
                <a16:creationId xmlns:a16="http://schemas.microsoft.com/office/drawing/2014/main" id="{76C9CE40-1E80-4C75-A98A-2161EB986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4926013"/>
            <a:ext cx="7869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int[8]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是数据类型，称为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数组，其语义如下：</a:t>
            </a:r>
          </a:p>
        </p:txBody>
      </p:sp>
      <p:grpSp>
        <p:nvGrpSpPr>
          <p:cNvPr id="2" name="Group 503">
            <a:extLst>
              <a:ext uri="{FF2B5EF4-FFF2-40B4-BE49-F238E27FC236}">
                <a16:creationId xmlns:a16="http://schemas.microsoft.com/office/drawing/2014/main" id="{BAFB2F4B-9E2D-4F81-AB81-75569F41D614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1916113"/>
            <a:ext cx="3055938" cy="3817937"/>
            <a:chOff x="3594" y="1207"/>
            <a:chExt cx="1925" cy="2405"/>
          </a:xfrm>
        </p:grpSpPr>
        <p:grpSp>
          <p:nvGrpSpPr>
            <p:cNvPr id="8273" name="Group 467">
              <a:extLst>
                <a:ext uri="{FF2B5EF4-FFF2-40B4-BE49-F238E27FC236}">
                  <a16:creationId xmlns:a16="http://schemas.microsoft.com/office/drawing/2014/main" id="{DF32B192-7566-476B-8F3E-B97A6FFB66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3" y="1207"/>
              <a:ext cx="1596" cy="2205"/>
              <a:chOff x="3935" y="1253"/>
              <a:chExt cx="1596" cy="2205"/>
            </a:xfrm>
          </p:grpSpPr>
          <p:sp>
            <p:nvSpPr>
              <p:cNvPr id="87505" name="Oval 465">
                <a:extLst>
                  <a:ext uri="{FF2B5EF4-FFF2-40B4-BE49-F238E27FC236}">
                    <a16:creationId xmlns:a16="http://schemas.microsoft.com/office/drawing/2014/main" id="{EFA78258-AF09-43F0-B105-FEAC17C5B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1" y="1253"/>
                <a:ext cx="1043" cy="318"/>
              </a:xfrm>
              <a:prstGeom prst="ellipse">
                <a:avLst/>
              </a:prstGeom>
              <a:noFill/>
              <a:ln w="28575">
                <a:solidFill>
                  <a:srgbClr val="00808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7506" name="Freeform 466">
                <a:extLst>
                  <a:ext uri="{FF2B5EF4-FFF2-40B4-BE49-F238E27FC236}">
                    <a16:creationId xmlns:a16="http://schemas.microsoft.com/office/drawing/2014/main" id="{8DA72DED-E11C-43CB-8A44-CF87A3B25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5" y="1417"/>
                <a:ext cx="1596" cy="2041"/>
              </a:xfrm>
              <a:custGeom>
                <a:avLst/>
                <a:gdLst/>
                <a:ahLst/>
                <a:cxnLst>
                  <a:cxn ang="0">
                    <a:pos x="1452" y="0"/>
                  </a:cxn>
                  <a:cxn ang="0">
                    <a:pos x="1588" y="816"/>
                  </a:cxn>
                  <a:cxn ang="0">
                    <a:pos x="1406" y="1860"/>
                  </a:cxn>
                  <a:cxn ang="0">
                    <a:pos x="771" y="1542"/>
                  </a:cxn>
                  <a:cxn ang="0">
                    <a:pos x="0" y="2041"/>
                  </a:cxn>
                </a:cxnLst>
                <a:rect l="0" t="0" r="r" b="b"/>
                <a:pathLst>
                  <a:path w="1596" h="2041">
                    <a:moveTo>
                      <a:pt x="1452" y="0"/>
                    </a:moveTo>
                    <a:cubicBezTo>
                      <a:pt x="1524" y="253"/>
                      <a:pt x="1596" y="506"/>
                      <a:pt x="1588" y="816"/>
                    </a:cubicBezTo>
                    <a:cubicBezTo>
                      <a:pt x="1580" y="1126"/>
                      <a:pt x="1542" y="1739"/>
                      <a:pt x="1406" y="1860"/>
                    </a:cubicBezTo>
                    <a:cubicBezTo>
                      <a:pt x="1270" y="1981"/>
                      <a:pt x="1005" y="1512"/>
                      <a:pt x="771" y="1542"/>
                    </a:cubicBezTo>
                    <a:cubicBezTo>
                      <a:pt x="537" y="1572"/>
                      <a:pt x="268" y="1806"/>
                      <a:pt x="0" y="2041"/>
                    </a:cubicBezTo>
                  </a:path>
                </a:pathLst>
              </a:custGeom>
              <a:noFill/>
              <a:ln w="31750" cap="flat" cmpd="sng">
                <a:solidFill>
                  <a:srgbClr val="008080"/>
                </a:solidFill>
                <a:prstDash val="sysDot"/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87509" name="Line 469">
              <a:extLst>
                <a:ext uri="{FF2B5EF4-FFF2-40B4-BE49-F238E27FC236}">
                  <a16:creationId xmlns:a16="http://schemas.microsoft.com/office/drawing/2014/main" id="{8802C25F-8544-4E03-A35B-33AEC602FC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94" y="3430"/>
              <a:ext cx="43" cy="167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7510" name="Line 470">
              <a:extLst>
                <a:ext uri="{FF2B5EF4-FFF2-40B4-BE49-F238E27FC236}">
                  <a16:creationId xmlns:a16="http://schemas.microsoft.com/office/drawing/2014/main" id="{CD3FAE01-BE02-482F-AE04-C2F486B09D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33" y="3442"/>
              <a:ext cx="43" cy="167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7511" name="Line 471">
              <a:extLst>
                <a:ext uri="{FF2B5EF4-FFF2-40B4-BE49-F238E27FC236}">
                  <a16:creationId xmlns:a16="http://schemas.microsoft.com/office/drawing/2014/main" id="{147327B8-44D7-4041-8745-BD348B5101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76" y="3442"/>
              <a:ext cx="43" cy="167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7524" name="Line 484">
              <a:extLst>
                <a:ext uri="{FF2B5EF4-FFF2-40B4-BE49-F238E27FC236}">
                  <a16:creationId xmlns:a16="http://schemas.microsoft.com/office/drawing/2014/main" id="{D038DE7A-15EE-45DB-BF45-29B369625E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1" y="3442"/>
              <a:ext cx="43" cy="167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7525" name="Line 485">
              <a:extLst>
                <a:ext uri="{FF2B5EF4-FFF2-40B4-BE49-F238E27FC236}">
                  <a16:creationId xmlns:a16="http://schemas.microsoft.com/office/drawing/2014/main" id="{DD815F35-A86D-4E1A-8236-A2DCFF05C1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4" y="3442"/>
              <a:ext cx="43" cy="167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7526" name="Line 486">
              <a:extLst>
                <a:ext uri="{FF2B5EF4-FFF2-40B4-BE49-F238E27FC236}">
                  <a16:creationId xmlns:a16="http://schemas.microsoft.com/office/drawing/2014/main" id="{89637EDF-142F-4513-9A0A-E0DC604F60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09" y="3439"/>
              <a:ext cx="43" cy="167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7527" name="Line 487">
              <a:extLst>
                <a:ext uri="{FF2B5EF4-FFF2-40B4-BE49-F238E27FC236}">
                  <a16:creationId xmlns:a16="http://schemas.microsoft.com/office/drawing/2014/main" id="{40D0B53C-E0E0-414F-A18F-321D1E9A03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2" y="3439"/>
              <a:ext cx="43" cy="167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7528" name="Line 488">
              <a:extLst>
                <a:ext uri="{FF2B5EF4-FFF2-40B4-BE49-F238E27FC236}">
                  <a16:creationId xmlns:a16="http://schemas.microsoft.com/office/drawing/2014/main" id="{9F811159-B40E-418E-8979-9EE19F7CCD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1" y="3445"/>
              <a:ext cx="43" cy="167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7529" name="Line 489">
              <a:extLst>
                <a:ext uri="{FF2B5EF4-FFF2-40B4-BE49-F238E27FC236}">
                  <a16:creationId xmlns:a16="http://schemas.microsoft.com/office/drawing/2014/main" id="{586ED4B6-3675-4392-9F1B-50A5940E86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4" y="3445"/>
              <a:ext cx="43" cy="167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7530" name="Line 490">
              <a:extLst>
                <a:ext uri="{FF2B5EF4-FFF2-40B4-BE49-F238E27FC236}">
                  <a16:creationId xmlns:a16="http://schemas.microsoft.com/office/drawing/2014/main" id="{9BE884B9-3D58-49CD-8358-94EA9808B1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78" y="3445"/>
              <a:ext cx="43" cy="167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7531" name="Line 491">
              <a:extLst>
                <a:ext uri="{FF2B5EF4-FFF2-40B4-BE49-F238E27FC236}">
                  <a16:creationId xmlns:a16="http://schemas.microsoft.com/office/drawing/2014/main" id="{5483C5A7-1A9B-405D-B0F1-EF8EA6D482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1" y="3445"/>
              <a:ext cx="43" cy="167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87544" name="AutoShape 504">
            <a:extLst>
              <a:ext uri="{FF2B5EF4-FFF2-40B4-BE49-F238E27FC236}">
                <a16:creationId xmlns:a16="http://schemas.microsoft.com/office/drawing/2014/main" id="{A3086EE1-C59F-4959-9D7E-ED532E193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373688"/>
            <a:ext cx="863600" cy="431800"/>
          </a:xfrm>
          <a:prstGeom prst="wedgeRoundRectCallout">
            <a:avLst>
              <a:gd name="adj1" fmla="val 123347"/>
              <a:gd name="adj2" fmla="val 56616"/>
              <a:gd name="adj3" fmla="val 16667"/>
            </a:avLst>
          </a:prstGeom>
          <a:solidFill>
            <a:schemeClr val="bg1"/>
          </a:solidFill>
          <a:ln w="25400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18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下标</a:t>
            </a:r>
          </a:p>
        </p:txBody>
      </p:sp>
      <p:graphicFrame>
        <p:nvGraphicFramePr>
          <p:cNvPr id="87545" name="Group 505">
            <a:extLst>
              <a:ext uri="{FF2B5EF4-FFF2-40B4-BE49-F238E27FC236}">
                <a16:creationId xmlns:a16="http://schemas.microsoft.com/office/drawing/2014/main" id="{B9442F69-3FF4-4A06-B4BD-F11916623190}"/>
              </a:ext>
            </a:extLst>
          </p:cNvPr>
          <p:cNvGraphicFramePr>
            <a:graphicFrameLocks noGrp="1"/>
          </p:cNvGraphicFramePr>
          <p:nvPr/>
        </p:nvGraphicFramePr>
        <p:xfrm>
          <a:off x="1908175" y="5456238"/>
          <a:ext cx="6096000" cy="3048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593" name="Text Box 553">
            <a:extLst>
              <a:ext uri="{FF2B5EF4-FFF2-40B4-BE49-F238E27FC236}">
                <a16:creationId xmlns:a16="http://schemas.microsoft.com/office/drawing/2014/main" id="{448F7875-B919-4192-811C-C2AB20CAC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275" y="5167313"/>
            <a:ext cx="433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</a:p>
        </p:txBody>
      </p:sp>
      <p:graphicFrame>
        <p:nvGraphicFramePr>
          <p:cNvPr id="87623" name="Group 583">
            <a:extLst>
              <a:ext uri="{FF2B5EF4-FFF2-40B4-BE49-F238E27FC236}">
                <a16:creationId xmlns:a16="http://schemas.microsoft.com/office/drawing/2014/main" id="{4AB33FFE-7FC4-46F4-B39F-4AB91834677D}"/>
              </a:ext>
            </a:extLst>
          </p:cNvPr>
          <p:cNvGraphicFramePr>
            <a:graphicFrameLocks noGrp="1"/>
          </p:cNvGraphicFramePr>
          <p:nvPr/>
        </p:nvGraphicFramePr>
        <p:xfrm>
          <a:off x="1893888" y="5718175"/>
          <a:ext cx="6096000" cy="3048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[0]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[6]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[7]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72" name="Text Box 584">
            <a:extLst>
              <a:ext uri="{FF2B5EF4-FFF2-40B4-BE49-F238E27FC236}">
                <a16:creationId xmlns:a16="http://schemas.microsoft.com/office/drawing/2014/main" id="{976C6B34-75E9-4638-AD93-477164384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836613"/>
            <a:ext cx="503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CC0099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7.2.1</a:t>
            </a:r>
            <a:r>
              <a:rPr lang="en-US" altLang="en-US" b="1">
                <a:solidFill>
                  <a:srgbClr val="CC0099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solidFill>
                  <a:srgbClr val="CC0099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　一维数组的声明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7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7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7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8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7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7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87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7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7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87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7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7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8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7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7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87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74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7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7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7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7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87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6" dur="2000"/>
                                        <p:tgtEl>
                                          <p:spTgt spid="87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1.11111E-6 -4.44444E-6 L -0.00104 -0.1541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87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1945 " pathEditMode="relative" ptsTypes="AA">
                                      <p:cBhvr>
                                        <p:cTn id="90" dur="2000" fill="hold"/>
                                        <p:tgtEl>
                                          <p:spTgt spid="875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1945 " pathEditMode="relative" ptsTypes="AA">
                                      <p:cBhvr>
                                        <p:cTn id="92" dur="2000" fill="hold"/>
                                        <p:tgtEl>
                                          <p:spTgt spid="874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1945 " pathEditMode="relative" ptsTypes="AA">
                                      <p:cBhvr>
                                        <p:cTn id="94" dur="2000" fill="hold"/>
                                        <p:tgtEl>
                                          <p:spTgt spid="87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1945 " pathEditMode="relative" ptsTypes="AA">
                                      <p:cBhvr>
                                        <p:cTn id="96" dur="2000" fill="hold"/>
                                        <p:tgtEl>
                                          <p:spTgt spid="87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1945 " pathEditMode="relative" ptsTypes="AA">
                                      <p:cBhvr>
                                        <p:cTn id="98" dur="2000" fill="hold"/>
                                        <p:tgtEl>
                                          <p:spTgt spid="875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1945 " pathEditMode="relative" ptsTypes="AA">
                                      <p:cBhvr>
                                        <p:cTn id="100" dur="2000" fill="hold"/>
                                        <p:tgtEl>
                                          <p:spTgt spid="875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1945 " pathEditMode="relative" ptsTypes="AA">
                                      <p:cBhvr>
                                        <p:cTn id="102" dur="2000" fill="hold"/>
                                        <p:tgtEl>
                                          <p:spTgt spid="875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87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7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9" dur="1000"/>
                                        <p:tgtEl>
                                          <p:spTgt spid="87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7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7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4" dur="1000"/>
                                        <p:tgtEl>
                                          <p:spTgt spid="8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876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7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87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500" grpId="0" animBg="1"/>
      <p:bldP spid="87500" grpId="1" animBg="1"/>
      <p:bldP spid="87410" grpId="0"/>
      <p:bldP spid="87410" grpId="1"/>
      <p:bldP spid="87503" grpId="0"/>
      <p:bldP spid="87503" grpId="1"/>
      <p:bldP spid="87544" grpId="0" animBg="1"/>
      <p:bldP spid="87544" grpId="1" animBg="1"/>
      <p:bldP spid="875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1">
            <a:extLst>
              <a:ext uri="{FF2B5EF4-FFF2-40B4-BE49-F238E27FC236}">
                <a16:creationId xmlns:a16="http://schemas.microsoft.com/office/drawing/2014/main" id="{C70E95FC-1220-4AAA-A28F-6D40D6CA3D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DE66DCF-04DD-4EB0-B8CF-6D5975B93C0F}" type="slidenum">
              <a:rPr kumimoji="0" lang="en-US" altLang="zh-CN" sz="1800">
                <a:solidFill>
                  <a:srgbClr val="009900"/>
                </a:solidFill>
              </a:rPr>
              <a:pPr eaLnBrk="1" hangingPunct="1"/>
              <a:t>7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89192" name="Text Box 104">
            <a:extLst>
              <a:ext uri="{FF2B5EF4-FFF2-40B4-BE49-F238E27FC236}">
                <a16:creationId xmlns:a16="http://schemas.microsoft.com/office/drawing/2014/main" id="{F17A389E-64C8-49F5-911E-954E78C38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765175"/>
            <a:ext cx="7869238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7.1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具有基本数据类型的一维数组的声明。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#define SIZE 10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="1" dirty="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array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[5]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;                 </a:t>
            </a:r>
            <a:r>
              <a:rPr lang="en-US" altLang="zh-CN" sz="20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/* </a:t>
            </a:r>
            <a:r>
              <a:rPr lang="zh-CN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一维</a:t>
            </a:r>
            <a:r>
              <a:rPr lang="en-US" altLang="zh-CN" sz="1800" b="1" dirty="0" err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zh-CN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型数组变量</a:t>
            </a:r>
            <a:r>
              <a:rPr lang="en-US" altLang="zh-CN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array</a:t>
            </a:r>
            <a:r>
              <a:rPr lang="en-US" altLang="zh-CN" sz="20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*/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double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="1" dirty="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[5]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altLang="zh-CN" sz="2000" b="1" dirty="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[SIZE]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;  </a:t>
            </a:r>
            <a:r>
              <a:rPr lang="en-US" altLang="zh-CN" sz="20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/* </a:t>
            </a:r>
            <a:r>
              <a:rPr lang="zh-CN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一维</a:t>
            </a:r>
            <a:r>
              <a:rPr lang="en-US" altLang="zh-CN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double</a:t>
            </a:r>
            <a:r>
              <a:rPr lang="zh-CN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型数组变量</a:t>
            </a:r>
            <a:r>
              <a:rPr lang="en-US" altLang="zh-CN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zh-CN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en-US" altLang="zh-CN" sz="20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*/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char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="1" dirty="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name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[SIZE*5]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;   </a:t>
            </a:r>
            <a:r>
              <a:rPr lang="en-US" altLang="zh-CN" sz="20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/* </a:t>
            </a:r>
            <a:r>
              <a:rPr lang="zh-CN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一维</a:t>
            </a:r>
            <a:r>
              <a:rPr lang="en-US" altLang="zh-CN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char</a:t>
            </a:r>
            <a:r>
              <a:rPr lang="zh-CN" altLang="en-US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型数组变量</a:t>
            </a:r>
            <a:r>
              <a:rPr lang="en-US" altLang="zh-CN" sz="18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name</a:t>
            </a:r>
            <a:r>
              <a:rPr lang="en-US" altLang="zh-CN" sz="20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*/</a:t>
            </a:r>
          </a:p>
        </p:txBody>
      </p:sp>
      <p:graphicFrame>
        <p:nvGraphicFramePr>
          <p:cNvPr id="89329" name="Group 241">
            <a:extLst>
              <a:ext uri="{FF2B5EF4-FFF2-40B4-BE49-F238E27FC236}">
                <a16:creationId xmlns:a16="http://schemas.microsoft.com/office/drawing/2014/main" id="{46EA25E8-8C68-4A4F-8E66-36FCE372B8FD}"/>
              </a:ext>
            </a:extLst>
          </p:cNvPr>
          <p:cNvGraphicFramePr>
            <a:graphicFrameLocks noGrp="1"/>
          </p:cNvGraphicFramePr>
          <p:nvPr/>
        </p:nvGraphicFramePr>
        <p:xfrm>
          <a:off x="2220913" y="2794000"/>
          <a:ext cx="3048000" cy="376238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957574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570356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374910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971705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05954805"/>
                    </a:ext>
                  </a:extLst>
                </a:gridCol>
              </a:tblGrid>
              <a:tr h="3762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408532"/>
                  </a:ext>
                </a:extLst>
              </a:tr>
            </a:tbl>
          </a:graphicData>
        </a:graphic>
      </p:graphicFrame>
      <p:graphicFrame>
        <p:nvGraphicFramePr>
          <p:cNvPr id="89330" name="Group 242">
            <a:extLst>
              <a:ext uri="{FF2B5EF4-FFF2-40B4-BE49-F238E27FC236}">
                <a16:creationId xmlns:a16="http://schemas.microsoft.com/office/drawing/2014/main" id="{F56EE026-EE17-42B0-8AB2-3033EC51BA4C}"/>
              </a:ext>
            </a:extLst>
          </p:cNvPr>
          <p:cNvGraphicFramePr>
            <a:graphicFrameLocks noGrp="1"/>
          </p:cNvGraphicFramePr>
          <p:nvPr/>
        </p:nvGraphicFramePr>
        <p:xfrm>
          <a:off x="2220913" y="3586163"/>
          <a:ext cx="3048000" cy="376237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6677931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195322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835433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68805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01988643"/>
                    </a:ext>
                  </a:extLst>
                </a:gridCol>
              </a:tblGrid>
              <a:tr h="3762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81023"/>
                  </a:ext>
                </a:extLst>
              </a:tr>
            </a:tbl>
          </a:graphicData>
        </a:graphic>
      </p:graphicFrame>
      <p:graphicFrame>
        <p:nvGraphicFramePr>
          <p:cNvPr id="89281" name="Group 193">
            <a:extLst>
              <a:ext uri="{FF2B5EF4-FFF2-40B4-BE49-F238E27FC236}">
                <a16:creationId xmlns:a16="http://schemas.microsoft.com/office/drawing/2014/main" id="{85D6067B-C13D-46F5-AEF8-A5846FAF466B}"/>
              </a:ext>
            </a:extLst>
          </p:cNvPr>
          <p:cNvGraphicFramePr>
            <a:graphicFrameLocks noGrp="1"/>
          </p:cNvGraphicFramePr>
          <p:nvPr/>
        </p:nvGraphicFramePr>
        <p:xfrm>
          <a:off x="2230438" y="4370388"/>
          <a:ext cx="6096000" cy="376237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39765908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891519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145494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892799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179847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057337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372768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774675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355712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2765946"/>
                    </a:ext>
                  </a:extLst>
                </a:gridCol>
              </a:tblGrid>
              <a:tr h="3762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5110664"/>
                  </a:ext>
                </a:extLst>
              </a:tr>
            </a:tbl>
          </a:graphicData>
        </a:graphic>
      </p:graphicFrame>
      <p:graphicFrame>
        <p:nvGraphicFramePr>
          <p:cNvPr id="89370" name="Group 282">
            <a:extLst>
              <a:ext uri="{FF2B5EF4-FFF2-40B4-BE49-F238E27FC236}">
                <a16:creationId xmlns:a16="http://schemas.microsoft.com/office/drawing/2014/main" id="{3688A10D-6198-47BF-AC35-B24CACE69C33}"/>
              </a:ext>
            </a:extLst>
          </p:cNvPr>
          <p:cNvGraphicFramePr>
            <a:graphicFrameLocks noGrp="1"/>
          </p:cNvGraphicFramePr>
          <p:nvPr/>
        </p:nvGraphicFramePr>
        <p:xfrm>
          <a:off x="2224088" y="5226050"/>
          <a:ext cx="6096000" cy="376238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9736909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674196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931348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857383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462370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344773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3765047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774603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29927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96235367"/>
                    </a:ext>
                  </a:extLst>
                </a:gridCol>
              </a:tblGrid>
              <a:tr h="3762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894148"/>
                  </a:ext>
                </a:extLst>
              </a:tr>
            </a:tbl>
          </a:graphicData>
        </a:graphic>
      </p:graphicFrame>
      <p:grpSp>
        <p:nvGrpSpPr>
          <p:cNvPr id="2" name="Group 293">
            <a:extLst>
              <a:ext uri="{FF2B5EF4-FFF2-40B4-BE49-F238E27FC236}">
                <a16:creationId xmlns:a16="http://schemas.microsoft.com/office/drawing/2014/main" id="{4C691C75-4AC2-4E78-B905-EA25FCE40547}"/>
              </a:ext>
            </a:extLst>
          </p:cNvPr>
          <p:cNvGrpSpPr>
            <a:grpSpLocks/>
          </p:cNvGrpSpPr>
          <p:nvPr/>
        </p:nvGrpSpPr>
        <p:grpSpPr bwMode="auto">
          <a:xfrm>
            <a:off x="2147888" y="3140075"/>
            <a:ext cx="3144837" cy="258763"/>
            <a:chOff x="1353" y="1834"/>
            <a:chExt cx="1981" cy="163"/>
          </a:xfrm>
        </p:grpSpPr>
        <p:sp>
          <p:nvSpPr>
            <p:cNvPr id="89332" name="Text Box 244">
              <a:extLst>
                <a:ext uri="{FF2B5EF4-FFF2-40B4-BE49-F238E27FC236}">
                  <a16:creationId xmlns:a16="http://schemas.microsoft.com/office/drawing/2014/main" id="{71A9803D-5FAA-4E69-B43D-90921E694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3" y="1843"/>
              <a:ext cx="44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array[0]</a:t>
              </a:r>
            </a:p>
          </p:txBody>
        </p:sp>
        <p:sp>
          <p:nvSpPr>
            <p:cNvPr id="89333" name="Text Box 245">
              <a:extLst>
                <a:ext uri="{FF2B5EF4-FFF2-40B4-BE49-F238E27FC236}">
                  <a16:creationId xmlns:a16="http://schemas.microsoft.com/office/drawing/2014/main" id="{2010A1E1-808B-4797-A18E-4865E60418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3" y="1834"/>
              <a:ext cx="44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array[1]</a:t>
              </a:r>
            </a:p>
          </p:txBody>
        </p:sp>
        <p:sp>
          <p:nvSpPr>
            <p:cNvPr id="89334" name="Text Box 246">
              <a:extLst>
                <a:ext uri="{FF2B5EF4-FFF2-40B4-BE49-F238E27FC236}">
                  <a16:creationId xmlns:a16="http://schemas.microsoft.com/office/drawing/2014/main" id="{CDD53D80-BB44-4DB4-8F2B-3BC2C865F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9" y="1836"/>
              <a:ext cx="44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array[2]</a:t>
              </a:r>
            </a:p>
          </p:txBody>
        </p:sp>
        <p:sp>
          <p:nvSpPr>
            <p:cNvPr id="89335" name="Text Box 247">
              <a:extLst>
                <a:ext uri="{FF2B5EF4-FFF2-40B4-BE49-F238E27FC236}">
                  <a16:creationId xmlns:a16="http://schemas.microsoft.com/office/drawing/2014/main" id="{A0F33F13-8C4A-4452-ACF0-B36A8D444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0" y="1836"/>
              <a:ext cx="44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array[3]</a:t>
              </a:r>
            </a:p>
          </p:txBody>
        </p:sp>
        <p:sp>
          <p:nvSpPr>
            <p:cNvPr id="89336" name="Text Box 248">
              <a:extLst>
                <a:ext uri="{FF2B5EF4-FFF2-40B4-BE49-F238E27FC236}">
                  <a16:creationId xmlns:a16="http://schemas.microsoft.com/office/drawing/2014/main" id="{B9841AEF-1555-4FBE-8557-D0E6E911A9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3" y="1836"/>
              <a:ext cx="44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array[4]</a:t>
              </a:r>
            </a:p>
          </p:txBody>
        </p:sp>
      </p:grpSp>
      <p:sp>
        <p:nvSpPr>
          <p:cNvPr id="89340" name="Text Box 252">
            <a:extLst>
              <a:ext uri="{FF2B5EF4-FFF2-40B4-BE49-F238E27FC236}">
                <a16:creationId xmlns:a16="http://schemas.microsoft.com/office/drawing/2014/main" id="{3E64464F-F65F-488B-BAF4-C0BBA3208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3959225"/>
            <a:ext cx="7000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d[0]</a:t>
            </a:r>
          </a:p>
        </p:txBody>
      </p:sp>
      <p:sp>
        <p:nvSpPr>
          <p:cNvPr id="89341" name="Text Box 253">
            <a:extLst>
              <a:ext uri="{FF2B5EF4-FFF2-40B4-BE49-F238E27FC236}">
                <a16:creationId xmlns:a16="http://schemas.microsoft.com/office/drawing/2014/main" id="{B31F2C31-3809-40A8-97CC-A1604F813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0513" y="3944938"/>
            <a:ext cx="7000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d[1]</a:t>
            </a:r>
          </a:p>
        </p:txBody>
      </p:sp>
      <p:sp>
        <p:nvSpPr>
          <p:cNvPr id="89342" name="Text Box 254">
            <a:extLst>
              <a:ext uri="{FF2B5EF4-FFF2-40B4-BE49-F238E27FC236}">
                <a16:creationId xmlns:a16="http://schemas.microsoft.com/office/drawing/2014/main" id="{5B91F3B1-2807-4653-89E3-AF839236A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3288" y="3948113"/>
            <a:ext cx="7000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d[2]</a:t>
            </a:r>
          </a:p>
        </p:txBody>
      </p:sp>
      <p:sp>
        <p:nvSpPr>
          <p:cNvPr id="89343" name="Text Box 255">
            <a:extLst>
              <a:ext uri="{FF2B5EF4-FFF2-40B4-BE49-F238E27FC236}">
                <a16:creationId xmlns:a16="http://schemas.microsoft.com/office/drawing/2014/main" id="{2B597978-F739-45AE-9F75-DBB6280AD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0" y="3948113"/>
            <a:ext cx="700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d[3]</a:t>
            </a:r>
          </a:p>
        </p:txBody>
      </p:sp>
      <p:sp>
        <p:nvSpPr>
          <p:cNvPr id="89344" name="Text Box 256">
            <a:extLst>
              <a:ext uri="{FF2B5EF4-FFF2-40B4-BE49-F238E27FC236}">
                <a16:creationId xmlns:a16="http://schemas.microsoft.com/office/drawing/2014/main" id="{31043FF0-514D-4F35-854D-B13313DE2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263" y="3948113"/>
            <a:ext cx="7000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d[4]</a:t>
            </a:r>
          </a:p>
        </p:txBody>
      </p:sp>
      <p:grpSp>
        <p:nvGrpSpPr>
          <p:cNvPr id="3" name="Group 294">
            <a:extLst>
              <a:ext uri="{FF2B5EF4-FFF2-40B4-BE49-F238E27FC236}">
                <a16:creationId xmlns:a16="http://schemas.microsoft.com/office/drawing/2014/main" id="{2A0F9A29-6867-42FC-AE40-AB3B2752D6CB}"/>
              </a:ext>
            </a:extLst>
          </p:cNvPr>
          <p:cNvGrpSpPr>
            <a:grpSpLocks/>
          </p:cNvGrpSpPr>
          <p:nvPr/>
        </p:nvGrpSpPr>
        <p:grpSpPr bwMode="auto">
          <a:xfrm>
            <a:off x="2205038" y="4719638"/>
            <a:ext cx="6173787" cy="319087"/>
            <a:chOff x="1389" y="2829"/>
            <a:chExt cx="3889" cy="201"/>
          </a:xfrm>
        </p:grpSpPr>
        <p:sp>
          <p:nvSpPr>
            <p:cNvPr id="89345" name="Text Box 257">
              <a:extLst>
                <a:ext uri="{FF2B5EF4-FFF2-40B4-BE49-F238E27FC236}">
                  <a16:creationId xmlns:a16="http://schemas.microsoft.com/office/drawing/2014/main" id="{5ADE615F-A783-4C12-AEA3-5F0845111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9" y="2838"/>
              <a:ext cx="4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4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e[0]</a:t>
              </a:r>
            </a:p>
          </p:txBody>
        </p:sp>
        <p:sp>
          <p:nvSpPr>
            <p:cNvPr id="89346" name="Text Box 258">
              <a:extLst>
                <a:ext uri="{FF2B5EF4-FFF2-40B4-BE49-F238E27FC236}">
                  <a16:creationId xmlns:a16="http://schemas.microsoft.com/office/drawing/2014/main" id="{092DDEF7-73DA-43E9-ADF8-79E4A04C7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9" y="2829"/>
              <a:ext cx="4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4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e[1]</a:t>
              </a:r>
            </a:p>
          </p:txBody>
        </p:sp>
        <p:sp>
          <p:nvSpPr>
            <p:cNvPr id="89347" name="Text Box 259">
              <a:extLst>
                <a:ext uri="{FF2B5EF4-FFF2-40B4-BE49-F238E27FC236}">
                  <a16:creationId xmlns:a16="http://schemas.microsoft.com/office/drawing/2014/main" id="{DABC4D77-5060-4A0B-9C2A-AB06DCEA3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5" y="2831"/>
              <a:ext cx="4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4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 [2]</a:t>
              </a:r>
            </a:p>
          </p:txBody>
        </p:sp>
        <p:sp>
          <p:nvSpPr>
            <p:cNvPr id="89348" name="Text Box 260">
              <a:extLst>
                <a:ext uri="{FF2B5EF4-FFF2-40B4-BE49-F238E27FC236}">
                  <a16:creationId xmlns:a16="http://schemas.microsoft.com/office/drawing/2014/main" id="{C42649B4-22AD-48A7-8844-F136C5C5E7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6" y="2831"/>
              <a:ext cx="4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4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e[3]</a:t>
              </a:r>
            </a:p>
          </p:txBody>
        </p:sp>
        <p:sp>
          <p:nvSpPr>
            <p:cNvPr id="89349" name="Text Box 261">
              <a:extLst>
                <a:ext uri="{FF2B5EF4-FFF2-40B4-BE49-F238E27FC236}">
                  <a16:creationId xmlns:a16="http://schemas.microsoft.com/office/drawing/2014/main" id="{DE2897D0-CB8E-4E6C-AAC8-3C312E801F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9" y="2831"/>
              <a:ext cx="4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4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e[4]</a:t>
              </a:r>
            </a:p>
          </p:txBody>
        </p:sp>
        <p:sp>
          <p:nvSpPr>
            <p:cNvPr id="89350" name="Text Box 262">
              <a:extLst>
                <a:ext uri="{FF2B5EF4-FFF2-40B4-BE49-F238E27FC236}">
                  <a16:creationId xmlns:a16="http://schemas.microsoft.com/office/drawing/2014/main" id="{1C487C6F-FC89-4EB4-A005-07B9D9EC8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" y="2829"/>
              <a:ext cx="4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4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e[5]</a:t>
              </a:r>
            </a:p>
          </p:txBody>
        </p:sp>
        <p:sp>
          <p:nvSpPr>
            <p:cNvPr id="89351" name="Text Box 263">
              <a:extLst>
                <a:ext uri="{FF2B5EF4-FFF2-40B4-BE49-F238E27FC236}">
                  <a16:creationId xmlns:a16="http://schemas.microsoft.com/office/drawing/2014/main" id="{E80D4118-6CCF-4E60-A1C3-291503E42D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7" y="2832"/>
              <a:ext cx="4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4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e[6]</a:t>
              </a:r>
            </a:p>
          </p:txBody>
        </p:sp>
        <p:sp>
          <p:nvSpPr>
            <p:cNvPr id="89352" name="Text Box 264">
              <a:extLst>
                <a:ext uri="{FF2B5EF4-FFF2-40B4-BE49-F238E27FC236}">
                  <a16:creationId xmlns:a16="http://schemas.microsoft.com/office/drawing/2014/main" id="{CAA26EBC-8039-47CD-95A8-F9AF52366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3" y="2834"/>
              <a:ext cx="4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4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 [7]</a:t>
              </a:r>
            </a:p>
          </p:txBody>
        </p:sp>
        <p:sp>
          <p:nvSpPr>
            <p:cNvPr id="89353" name="Text Box 265">
              <a:extLst>
                <a:ext uri="{FF2B5EF4-FFF2-40B4-BE49-F238E27FC236}">
                  <a16:creationId xmlns:a16="http://schemas.microsoft.com/office/drawing/2014/main" id="{ECE297F7-0927-44F9-80F0-82636BCC7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4" y="2834"/>
              <a:ext cx="4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4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e[8]</a:t>
              </a:r>
            </a:p>
          </p:txBody>
        </p:sp>
        <p:sp>
          <p:nvSpPr>
            <p:cNvPr id="89354" name="Text Box 266">
              <a:extLst>
                <a:ext uri="{FF2B5EF4-FFF2-40B4-BE49-F238E27FC236}">
                  <a16:creationId xmlns:a16="http://schemas.microsoft.com/office/drawing/2014/main" id="{45A61087-E837-4746-8132-1444BF50D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7" y="2834"/>
              <a:ext cx="4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4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e[9]</a:t>
              </a:r>
            </a:p>
          </p:txBody>
        </p:sp>
      </p:grpSp>
      <p:grpSp>
        <p:nvGrpSpPr>
          <p:cNvPr id="4" name="Group 296">
            <a:extLst>
              <a:ext uri="{FF2B5EF4-FFF2-40B4-BE49-F238E27FC236}">
                <a16:creationId xmlns:a16="http://schemas.microsoft.com/office/drawing/2014/main" id="{A9607734-D398-4C37-850C-1FFB558D2F97}"/>
              </a:ext>
            </a:extLst>
          </p:cNvPr>
          <p:cNvGrpSpPr>
            <a:grpSpLocks/>
          </p:cNvGrpSpPr>
          <p:nvPr/>
        </p:nvGrpSpPr>
        <p:grpSpPr bwMode="auto">
          <a:xfrm>
            <a:off x="2182813" y="5572125"/>
            <a:ext cx="6234112" cy="257175"/>
            <a:chOff x="1357" y="3510"/>
            <a:chExt cx="3927" cy="162"/>
          </a:xfrm>
        </p:grpSpPr>
        <p:sp>
          <p:nvSpPr>
            <p:cNvPr id="89371" name="Text Box 283">
              <a:extLst>
                <a:ext uri="{FF2B5EF4-FFF2-40B4-BE49-F238E27FC236}">
                  <a16:creationId xmlns:a16="http://schemas.microsoft.com/office/drawing/2014/main" id="{3C5EE90D-F410-4E48-B198-B6B45A947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7" y="3510"/>
              <a:ext cx="44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name[0]</a:t>
              </a:r>
            </a:p>
          </p:txBody>
        </p:sp>
        <p:sp>
          <p:nvSpPr>
            <p:cNvPr id="89372" name="Text Box 284">
              <a:extLst>
                <a:ext uri="{FF2B5EF4-FFF2-40B4-BE49-F238E27FC236}">
                  <a16:creationId xmlns:a16="http://schemas.microsoft.com/office/drawing/2014/main" id="{1D089A6F-4906-4234-BD14-0F076EB0C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9" y="3513"/>
              <a:ext cx="44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name[1]</a:t>
              </a:r>
            </a:p>
          </p:txBody>
        </p:sp>
        <p:sp>
          <p:nvSpPr>
            <p:cNvPr id="89373" name="Text Box 285">
              <a:extLst>
                <a:ext uri="{FF2B5EF4-FFF2-40B4-BE49-F238E27FC236}">
                  <a16:creationId xmlns:a16="http://schemas.microsoft.com/office/drawing/2014/main" id="{AA341741-FE72-4705-BA38-69C636065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9" y="3515"/>
              <a:ext cx="46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name [2]</a:t>
              </a:r>
            </a:p>
          </p:txBody>
        </p:sp>
        <p:sp>
          <p:nvSpPr>
            <p:cNvPr id="89376" name="Text Box 288">
              <a:extLst>
                <a:ext uri="{FF2B5EF4-FFF2-40B4-BE49-F238E27FC236}">
                  <a16:creationId xmlns:a16="http://schemas.microsoft.com/office/drawing/2014/main" id="{7426A5F8-392F-4B98-885A-32CC614A5A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2" y="3513"/>
              <a:ext cx="44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/>
                </a:rPr>
                <a:t>…</a:t>
              </a:r>
              <a:endParaRPr lang="en-US" altLang="zh-CN" sz="1000" b="1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9379" name="Text Box 291">
              <a:extLst>
                <a:ext uri="{FF2B5EF4-FFF2-40B4-BE49-F238E27FC236}">
                  <a16:creationId xmlns:a16="http://schemas.microsoft.com/office/drawing/2014/main" id="{4223B516-75DD-4291-982A-D35F84E36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0" y="3518"/>
              <a:ext cx="49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name[48]</a:t>
              </a:r>
            </a:p>
          </p:txBody>
        </p:sp>
        <p:sp>
          <p:nvSpPr>
            <p:cNvPr id="89380" name="Text Box 292">
              <a:extLst>
                <a:ext uri="{FF2B5EF4-FFF2-40B4-BE49-F238E27FC236}">
                  <a16:creationId xmlns:a16="http://schemas.microsoft.com/office/drawing/2014/main" id="{40701FAC-8B48-4756-92AF-9810B388B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5" y="3518"/>
              <a:ext cx="47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name[49]</a:t>
              </a:r>
            </a:p>
          </p:txBody>
        </p:sp>
      </p:grpSp>
      <p:grpSp>
        <p:nvGrpSpPr>
          <p:cNvPr id="5" name="Group 300">
            <a:extLst>
              <a:ext uri="{FF2B5EF4-FFF2-40B4-BE49-F238E27FC236}">
                <a16:creationId xmlns:a16="http://schemas.microsoft.com/office/drawing/2014/main" id="{A525E27F-9370-4A45-B267-78CEFBE2AE6C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1773238"/>
            <a:ext cx="1152525" cy="1273175"/>
            <a:chOff x="839" y="1117"/>
            <a:chExt cx="726" cy="802"/>
          </a:xfrm>
        </p:grpSpPr>
        <p:sp>
          <p:nvSpPr>
            <p:cNvPr id="89331" name="Text Box 243">
              <a:extLst>
                <a:ext uri="{FF2B5EF4-FFF2-40B4-BE49-F238E27FC236}">
                  <a16:creationId xmlns:a16="http://schemas.microsoft.com/office/drawing/2014/main" id="{C2B86202-8A7D-43D1-B528-73733653DE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1669"/>
              <a:ext cx="5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array</a:t>
              </a:r>
            </a:p>
          </p:txBody>
        </p:sp>
        <p:sp>
          <p:nvSpPr>
            <p:cNvPr id="89387" name="Freeform 299">
              <a:extLst>
                <a:ext uri="{FF2B5EF4-FFF2-40B4-BE49-F238E27FC236}">
                  <a16:creationId xmlns:a16="http://schemas.microsoft.com/office/drawing/2014/main" id="{179414EF-A89A-4BE5-9EE0-F04FFE6CC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" y="1117"/>
              <a:ext cx="621" cy="635"/>
            </a:xfrm>
            <a:custGeom>
              <a:avLst/>
              <a:gdLst/>
              <a:ahLst/>
              <a:cxnLst>
                <a:cxn ang="0">
                  <a:pos x="621" y="0"/>
                </a:cxn>
                <a:cxn ang="0">
                  <a:pos x="76" y="136"/>
                </a:cxn>
                <a:cxn ang="0">
                  <a:pos x="167" y="635"/>
                </a:cxn>
              </a:cxnLst>
              <a:rect l="0" t="0" r="r" b="b"/>
              <a:pathLst>
                <a:path w="621" h="635">
                  <a:moveTo>
                    <a:pt x="621" y="0"/>
                  </a:moveTo>
                  <a:cubicBezTo>
                    <a:pt x="386" y="15"/>
                    <a:pt x="152" y="30"/>
                    <a:pt x="76" y="136"/>
                  </a:cubicBezTo>
                  <a:cubicBezTo>
                    <a:pt x="0" y="242"/>
                    <a:pt x="83" y="438"/>
                    <a:pt x="167" y="635"/>
                  </a:cubicBezTo>
                </a:path>
              </a:pathLst>
            </a:custGeom>
            <a:noFill/>
            <a:ln w="31750" cap="flat" cmpd="sng">
              <a:solidFill>
                <a:srgbClr val="008080"/>
              </a:solidFill>
              <a:prstDash val="sysDot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" name="Group 303">
            <a:extLst>
              <a:ext uri="{FF2B5EF4-FFF2-40B4-BE49-F238E27FC236}">
                <a16:creationId xmlns:a16="http://schemas.microsoft.com/office/drawing/2014/main" id="{282EDF15-909C-425B-838A-9189473B0CAC}"/>
              </a:ext>
            </a:extLst>
          </p:cNvPr>
          <p:cNvGrpSpPr>
            <a:grpSpLocks/>
          </p:cNvGrpSpPr>
          <p:nvPr/>
        </p:nvGrpSpPr>
        <p:grpSpPr bwMode="auto">
          <a:xfrm>
            <a:off x="1303338" y="2117725"/>
            <a:ext cx="1416050" cy="1682750"/>
            <a:chOff x="821" y="1334"/>
            <a:chExt cx="892" cy="1060"/>
          </a:xfrm>
        </p:grpSpPr>
        <p:sp>
          <p:nvSpPr>
            <p:cNvPr id="89337" name="Text Box 249">
              <a:extLst>
                <a:ext uri="{FF2B5EF4-FFF2-40B4-BE49-F238E27FC236}">
                  <a16:creationId xmlns:a16="http://schemas.microsoft.com/office/drawing/2014/main" id="{237F11B6-52E7-48B9-AB86-97407A1BC6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" y="2144"/>
              <a:ext cx="5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</a:t>
              </a:r>
            </a:p>
          </p:txBody>
        </p:sp>
        <p:sp>
          <p:nvSpPr>
            <p:cNvPr id="89390" name="Freeform 302">
              <a:extLst>
                <a:ext uri="{FF2B5EF4-FFF2-40B4-BE49-F238E27FC236}">
                  <a16:creationId xmlns:a16="http://schemas.microsoft.com/office/drawing/2014/main" id="{A11942EB-6568-44E5-A8B8-2BC6A6DCA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" y="1334"/>
              <a:ext cx="892" cy="953"/>
            </a:xfrm>
            <a:custGeom>
              <a:avLst/>
              <a:gdLst/>
              <a:ahLst/>
              <a:cxnLst>
                <a:cxn ang="0">
                  <a:pos x="892" y="0"/>
                </a:cxn>
                <a:cxn ang="0">
                  <a:pos x="257" y="91"/>
                </a:cxn>
                <a:cxn ang="0">
                  <a:pos x="30" y="318"/>
                </a:cxn>
                <a:cxn ang="0">
                  <a:pos x="75" y="771"/>
                </a:cxn>
                <a:cxn ang="0">
                  <a:pos x="211" y="953"/>
                </a:cxn>
              </a:cxnLst>
              <a:rect l="0" t="0" r="r" b="b"/>
              <a:pathLst>
                <a:path w="892" h="953">
                  <a:moveTo>
                    <a:pt x="892" y="0"/>
                  </a:moveTo>
                  <a:cubicBezTo>
                    <a:pt x="646" y="19"/>
                    <a:pt x="401" y="38"/>
                    <a:pt x="257" y="91"/>
                  </a:cubicBezTo>
                  <a:cubicBezTo>
                    <a:pt x="113" y="144"/>
                    <a:pt x="60" y="205"/>
                    <a:pt x="30" y="318"/>
                  </a:cubicBezTo>
                  <a:cubicBezTo>
                    <a:pt x="0" y="431"/>
                    <a:pt x="45" y="665"/>
                    <a:pt x="75" y="771"/>
                  </a:cubicBezTo>
                  <a:cubicBezTo>
                    <a:pt x="105" y="877"/>
                    <a:pt x="158" y="915"/>
                    <a:pt x="211" y="953"/>
                  </a:cubicBezTo>
                </a:path>
              </a:pathLst>
            </a:custGeom>
            <a:noFill/>
            <a:ln w="31750" cap="flat" cmpd="sng">
              <a:solidFill>
                <a:srgbClr val="008080"/>
              </a:solidFill>
              <a:prstDash val="sysDot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" name="Group 305">
            <a:extLst>
              <a:ext uri="{FF2B5EF4-FFF2-40B4-BE49-F238E27FC236}">
                <a16:creationId xmlns:a16="http://schemas.microsoft.com/office/drawing/2014/main" id="{FE1067C8-2219-4603-9EAA-A4C2F52458A4}"/>
              </a:ext>
            </a:extLst>
          </p:cNvPr>
          <p:cNvGrpSpPr>
            <a:grpSpLocks/>
          </p:cNvGrpSpPr>
          <p:nvPr/>
        </p:nvGrpSpPr>
        <p:grpSpPr bwMode="auto">
          <a:xfrm>
            <a:off x="1006475" y="2136775"/>
            <a:ext cx="2389188" cy="2470150"/>
            <a:chOff x="634" y="1346"/>
            <a:chExt cx="1505" cy="1556"/>
          </a:xfrm>
        </p:grpSpPr>
        <p:sp>
          <p:nvSpPr>
            <p:cNvPr id="89338" name="Text Box 250">
              <a:extLst>
                <a:ext uri="{FF2B5EF4-FFF2-40B4-BE49-F238E27FC236}">
                  <a16:creationId xmlns:a16="http://schemas.microsoft.com/office/drawing/2014/main" id="{DE3320FA-25EB-47C0-B9F9-27754230E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" y="2652"/>
              <a:ext cx="5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</a:t>
              </a:r>
            </a:p>
          </p:txBody>
        </p:sp>
        <p:sp>
          <p:nvSpPr>
            <p:cNvPr id="89392" name="Freeform 304">
              <a:extLst>
                <a:ext uri="{FF2B5EF4-FFF2-40B4-BE49-F238E27FC236}">
                  <a16:creationId xmlns:a16="http://schemas.microsoft.com/office/drawing/2014/main" id="{DC51A6A6-F2A2-4E2C-990A-E1A2ECF91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1346"/>
              <a:ext cx="1505" cy="1406"/>
            </a:xfrm>
            <a:custGeom>
              <a:avLst/>
              <a:gdLst/>
              <a:ahLst/>
              <a:cxnLst>
                <a:cxn ang="0">
                  <a:pos x="1505" y="0"/>
                </a:cxn>
                <a:cxn ang="0">
                  <a:pos x="734" y="136"/>
                </a:cxn>
                <a:cxn ang="0">
                  <a:pos x="53" y="590"/>
                </a:cxn>
                <a:cxn ang="0">
                  <a:pos x="416" y="1406"/>
                </a:cxn>
              </a:cxnLst>
              <a:rect l="0" t="0" r="r" b="b"/>
              <a:pathLst>
                <a:path w="1505" h="1406">
                  <a:moveTo>
                    <a:pt x="1505" y="0"/>
                  </a:moveTo>
                  <a:cubicBezTo>
                    <a:pt x="1240" y="19"/>
                    <a:pt x="976" y="38"/>
                    <a:pt x="734" y="136"/>
                  </a:cubicBezTo>
                  <a:cubicBezTo>
                    <a:pt x="492" y="234"/>
                    <a:pt x="106" y="378"/>
                    <a:pt x="53" y="590"/>
                  </a:cubicBezTo>
                  <a:cubicBezTo>
                    <a:pt x="0" y="802"/>
                    <a:pt x="208" y="1104"/>
                    <a:pt x="416" y="1406"/>
                  </a:cubicBezTo>
                </a:path>
              </a:pathLst>
            </a:custGeom>
            <a:noFill/>
            <a:ln w="31750" cap="flat" cmpd="sng">
              <a:solidFill>
                <a:srgbClr val="008080"/>
              </a:solidFill>
              <a:prstDash val="sysDot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" name="Group 307">
            <a:extLst>
              <a:ext uri="{FF2B5EF4-FFF2-40B4-BE49-F238E27FC236}">
                <a16:creationId xmlns:a16="http://schemas.microsoft.com/office/drawing/2014/main" id="{3FC98CFC-D8D5-46D3-AC08-7809032760D1}"/>
              </a:ext>
            </a:extLst>
          </p:cNvPr>
          <p:cNvGrpSpPr>
            <a:grpSpLocks/>
          </p:cNvGrpSpPr>
          <p:nvPr/>
        </p:nvGrpSpPr>
        <p:grpSpPr bwMode="auto">
          <a:xfrm>
            <a:off x="814388" y="2449513"/>
            <a:ext cx="1895475" cy="3035300"/>
            <a:chOff x="513" y="1543"/>
            <a:chExt cx="1194" cy="1912"/>
          </a:xfrm>
        </p:grpSpPr>
        <p:sp>
          <p:nvSpPr>
            <p:cNvPr id="89339" name="Text Box 251">
              <a:extLst>
                <a:ext uri="{FF2B5EF4-FFF2-40B4-BE49-F238E27FC236}">
                  <a16:creationId xmlns:a16="http://schemas.microsoft.com/office/drawing/2014/main" id="{E023C6EC-069F-4981-8C0D-7972BA6E3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" y="3205"/>
              <a:ext cx="5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0066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name</a:t>
              </a:r>
            </a:p>
          </p:txBody>
        </p:sp>
        <p:sp>
          <p:nvSpPr>
            <p:cNvPr id="89394" name="Freeform 306">
              <a:extLst>
                <a:ext uri="{FF2B5EF4-FFF2-40B4-BE49-F238E27FC236}">
                  <a16:creationId xmlns:a16="http://schemas.microsoft.com/office/drawing/2014/main" id="{C2E6FEB8-E0BE-4EF6-8523-579F23CDA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" y="1543"/>
              <a:ext cx="1194" cy="1724"/>
            </a:xfrm>
            <a:custGeom>
              <a:avLst/>
              <a:gdLst/>
              <a:ahLst/>
              <a:cxnLst>
                <a:cxn ang="0">
                  <a:pos x="1194" y="0"/>
                </a:cxn>
                <a:cxn ang="0">
                  <a:pos x="196" y="136"/>
                </a:cxn>
                <a:cxn ang="0">
                  <a:pos x="60" y="726"/>
                </a:cxn>
                <a:cxn ang="0">
                  <a:pos x="559" y="1724"/>
                </a:cxn>
              </a:cxnLst>
              <a:rect l="0" t="0" r="r" b="b"/>
              <a:pathLst>
                <a:path w="1194" h="1724">
                  <a:moveTo>
                    <a:pt x="1194" y="0"/>
                  </a:moveTo>
                  <a:cubicBezTo>
                    <a:pt x="789" y="7"/>
                    <a:pt x="385" y="15"/>
                    <a:pt x="196" y="136"/>
                  </a:cubicBezTo>
                  <a:cubicBezTo>
                    <a:pt x="7" y="257"/>
                    <a:pt x="0" y="461"/>
                    <a:pt x="60" y="726"/>
                  </a:cubicBezTo>
                  <a:cubicBezTo>
                    <a:pt x="120" y="991"/>
                    <a:pt x="339" y="1357"/>
                    <a:pt x="559" y="1724"/>
                  </a:cubicBezTo>
                </a:path>
              </a:pathLst>
            </a:custGeom>
            <a:noFill/>
            <a:ln w="31750" cap="flat" cmpd="sng">
              <a:solidFill>
                <a:srgbClr val="008080"/>
              </a:solidFill>
              <a:prstDash val="sysDot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89396" name="Text Box 308">
            <a:extLst>
              <a:ext uri="{FF2B5EF4-FFF2-40B4-BE49-F238E27FC236}">
                <a16:creationId xmlns:a16="http://schemas.microsoft.com/office/drawing/2014/main" id="{562CDC96-9E0F-49ED-8490-052ADE5DC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8" y="2636838"/>
            <a:ext cx="7869237" cy="273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7.2 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采用类型修饰符的一维数组的声明。</a:t>
            </a:r>
            <a:r>
              <a:rPr lang="zh-CN" altLang="en-US" sz="2000" dirty="0">
                <a:effectLst/>
              </a:rPr>
              <a:t> </a:t>
            </a:r>
            <a:endParaRPr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</a:t>
            </a:r>
            <a:r>
              <a:rPr lang="zh-CN" altLang="en-US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static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="1" dirty="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[10]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;        /* </a:t>
            </a:r>
            <a:r>
              <a:rPr lang="zh-CN" altLang="en-US" sz="20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一维静态</a:t>
            </a:r>
            <a:r>
              <a:rPr lang="en-US" altLang="zh-CN" sz="2000" b="1" dirty="0" err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zh-CN" altLang="en-US" sz="20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型数组变量</a:t>
            </a:r>
            <a:r>
              <a:rPr lang="en-US" altLang="zh-CN" sz="20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*/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extern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double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="1" dirty="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[2]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;  /* </a:t>
            </a:r>
            <a:r>
              <a:rPr lang="zh-CN" altLang="en-US" sz="20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一维外部</a:t>
            </a:r>
            <a:r>
              <a:rPr lang="en-US" altLang="zh-CN" sz="20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double</a:t>
            </a:r>
            <a:r>
              <a:rPr lang="zh-CN" altLang="en-US" sz="20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型数组变量</a:t>
            </a:r>
            <a:r>
              <a:rPr lang="en-US" altLang="zh-CN" sz="2000" b="1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*/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y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是有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个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型元素的、静态的一维数组变量，即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y[0]~y[9]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均为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static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型变量。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dirty="0">
                <a:effectLst/>
              </a:rPr>
              <a:t>      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是有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个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double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型元素的、外部的一维数组变量，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s[0]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s[1]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均为</a:t>
            </a:r>
            <a:r>
              <a:rPr lang="en-US" altLang="zh-CN" sz="2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extern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double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型变量。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9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9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9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9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9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8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9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9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8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9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9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8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9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9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" dur="1000"/>
                                        <p:tgtEl>
                                          <p:spTgt spid="8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9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9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89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9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9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" dur="1000"/>
                                        <p:tgtEl>
                                          <p:spTgt spid="89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9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9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8" dur="1000"/>
                                        <p:tgtEl>
                                          <p:spTgt spid="8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89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9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9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0" dur="1000"/>
                                        <p:tgtEl>
                                          <p:spTgt spid="8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04" dur="2000"/>
                                        <p:tgtEl>
                                          <p:spTgt spid="89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07" dur="2000"/>
                                        <p:tgtEl>
                                          <p:spTgt spid="89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0" dur="2000"/>
                                        <p:tgtEl>
                                          <p:spTgt spid="89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3" dur="2000"/>
                                        <p:tgtEl>
                                          <p:spTgt spid="89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9" dur="2000"/>
                                        <p:tgtEl>
                                          <p:spTgt spid="89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2" dur="2000"/>
                                        <p:tgtEl>
                                          <p:spTgt spid="89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5" dur="2000"/>
                                        <p:tgtEl>
                                          <p:spTgt spid="89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8" dur="2000"/>
                                        <p:tgtEl>
                                          <p:spTgt spid="89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31" dur="2000"/>
                                        <p:tgtEl>
                                          <p:spTgt spid="89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3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3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4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4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4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4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8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8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8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8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8" dur="1000"/>
                                        <p:tgtEl>
                                          <p:spTgt spid="8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8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8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5" dur="1000"/>
                                        <p:tgtEl>
                                          <p:spTgt spid="8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340" grpId="0"/>
      <p:bldP spid="89340" grpId="1"/>
      <p:bldP spid="89341" grpId="0"/>
      <p:bldP spid="89341" grpId="1"/>
      <p:bldP spid="89342" grpId="0"/>
      <p:bldP spid="89342" grpId="1"/>
      <p:bldP spid="89343" grpId="0"/>
      <p:bldP spid="89343" grpId="1"/>
      <p:bldP spid="89344" grpId="0"/>
      <p:bldP spid="8934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1">
            <a:extLst>
              <a:ext uri="{FF2B5EF4-FFF2-40B4-BE49-F238E27FC236}">
                <a16:creationId xmlns:a16="http://schemas.microsoft.com/office/drawing/2014/main" id="{67502B60-A60B-4A52-AEC3-F711D05FD2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AA8BCAC-312B-4010-B8FF-99B1A1A34007}" type="slidenum">
              <a:rPr kumimoji="0" lang="en-US" altLang="zh-CN" sz="1800">
                <a:solidFill>
                  <a:srgbClr val="009900"/>
                </a:solidFill>
              </a:rPr>
              <a:pPr eaLnBrk="1" hangingPunct="1"/>
              <a:t>8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55652" name="Text Box 4">
            <a:extLst>
              <a:ext uri="{FF2B5EF4-FFF2-40B4-BE49-F238E27FC236}">
                <a16:creationId xmlns:a16="http://schemas.microsoft.com/office/drawing/2014/main" id="{E0FACC01-1AEA-44CD-87A7-DBC677926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549275"/>
            <a:ext cx="7869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根据数组元素的数据类型，数组类型可划分为不同数据类型。            </a:t>
            </a:r>
            <a:endParaRPr lang="zh-CN" altLang="en-US" sz="2000" b="1">
              <a:solidFill>
                <a:srgbClr val="3333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5653" name="Text Box 5">
            <a:extLst>
              <a:ext uri="{FF2B5EF4-FFF2-40B4-BE49-F238E27FC236}">
                <a16:creationId xmlns:a16="http://schemas.microsoft.com/office/drawing/2014/main" id="{26D63634-EAF5-4C64-B757-C7090CCDC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738" y="1784350"/>
            <a:ext cx="1008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char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[]</a:t>
            </a:r>
          </a:p>
        </p:txBody>
      </p:sp>
      <p:sp>
        <p:nvSpPr>
          <p:cNvPr id="155654" name="Text Box 6">
            <a:extLst>
              <a:ext uri="{FF2B5EF4-FFF2-40B4-BE49-F238E27FC236}">
                <a16:creationId xmlns:a16="http://schemas.microsoft.com/office/drawing/2014/main" id="{047A6C67-F2BB-47C7-ADAC-2B77724C0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3313" y="3349625"/>
            <a:ext cx="11953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[]</a:t>
            </a:r>
          </a:p>
        </p:txBody>
      </p:sp>
      <p:sp>
        <p:nvSpPr>
          <p:cNvPr id="155655" name="Text Box 7">
            <a:extLst>
              <a:ext uri="{FF2B5EF4-FFF2-40B4-BE49-F238E27FC236}">
                <a16:creationId xmlns:a16="http://schemas.microsoft.com/office/drawing/2014/main" id="{9D36E89F-8BC4-4B6F-A2D4-AC1341454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738" y="4313238"/>
            <a:ext cx="11953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float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[]</a:t>
            </a:r>
          </a:p>
        </p:txBody>
      </p:sp>
      <p:sp>
        <p:nvSpPr>
          <p:cNvPr id="155656" name="Text Box 8">
            <a:extLst>
              <a:ext uri="{FF2B5EF4-FFF2-40B4-BE49-F238E27FC236}">
                <a16:creationId xmlns:a16="http://schemas.microsoft.com/office/drawing/2014/main" id="{26F1E2B8-01F2-4DCA-8B22-859364F61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450" y="5097463"/>
            <a:ext cx="1257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double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[]</a:t>
            </a:r>
          </a:p>
        </p:txBody>
      </p:sp>
      <p:sp>
        <p:nvSpPr>
          <p:cNvPr id="155657" name="Text Box 9">
            <a:extLst>
              <a:ext uri="{FF2B5EF4-FFF2-40B4-BE49-F238E27FC236}">
                <a16:creationId xmlns:a16="http://schemas.microsoft.com/office/drawing/2014/main" id="{8AAB1F32-ED14-4E3E-BAAE-5E2D350E3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3313" y="5781675"/>
            <a:ext cx="19161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long  double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[]</a:t>
            </a:r>
          </a:p>
        </p:txBody>
      </p:sp>
      <p:sp>
        <p:nvSpPr>
          <p:cNvPr id="155659" name="Text Box 11">
            <a:extLst>
              <a:ext uri="{FF2B5EF4-FFF2-40B4-BE49-F238E27FC236}">
                <a16:creationId xmlns:a16="http://schemas.microsoft.com/office/drawing/2014/main" id="{3B124CD9-91C0-4DE5-B68D-7547CA31C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4100" y="1495425"/>
            <a:ext cx="2016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signed char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[]</a:t>
            </a:r>
          </a:p>
        </p:txBody>
      </p:sp>
      <p:sp>
        <p:nvSpPr>
          <p:cNvPr id="155660" name="Text Box 12">
            <a:extLst>
              <a:ext uri="{FF2B5EF4-FFF2-40B4-BE49-F238E27FC236}">
                <a16:creationId xmlns:a16="http://schemas.microsoft.com/office/drawing/2014/main" id="{E98BA0F1-C325-48D6-9A34-AA3692AF5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3" y="1995488"/>
            <a:ext cx="2149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unsigned char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[]</a:t>
            </a:r>
          </a:p>
        </p:txBody>
      </p:sp>
      <p:sp>
        <p:nvSpPr>
          <p:cNvPr id="155661" name="Text Box 13">
            <a:extLst>
              <a:ext uri="{FF2B5EF4-FFF2-40B4-BE49-F238E27FC236}">
                <a16:creationId xmlns:a16="http://schemas.microsoft.com/office/drawing/2014/main" id="{8B92B3BC-2264-4CAD-8028-0872DEF55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863" y="2719388"/>
            <a:ext cx="2016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signed int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[]</a:t>
            </a:r>
          </a:p>
        </p:txBody>
      </p:sp>
      <p:sp>
        <p:nvSpPr>
          <p:cNvPr id="155662" name="Text Box 14">
            <a:extLst>
              <a:ext uri="{FF2B5EF4-FFF2-40B4-BE49-F238E27FC236}">
                <a16:creationId xmlns:a16="http://schemas.microsoft.com/office/drawing/2014/main" id="{CFE3E6DE-1031-4D67-998A-DEE430180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2675" y="3989388"/>
            <a:ext cx="2016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unsigned int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[]</a:t>
            </a:r>
          </a:p>
        </p:txBody>
      </p:sp>
      <p:grpSp>
        <p:nvGrpSpPr>
          <p:cNvPr id="10253" name="Group 15">
            <a:extLst>
              <a:ext uri="{FF2B5EF4-FFF2-40B4-BE49-F238E27FC236}">
                <a16:creationId xmlns:a16="http://schemas.microsoft.com/office/drawing/2014/main" id="{7565B996-61C6-4B98-B3C1-E81855B69029}"/>
              </a:ext>
            </a:extLst>
          </p:cNvPr>
          <p:cNvGrpSpPr>
            <a:grpSpLocks/>
          </p:cNvGrpSpPr>
          <p:nvPr/>
        </p:nvGrpSpPr>
        <p:grpSpPr bwMode="auto">
          <a:xfrm>
            <a:off x="5762625" y="2324100"/>
            <a:ext cx="2486025" cy="1260475"/>
            <a:chOff x="3945" y="981"/>
            <a:chExt cx="1566" cy="794"/>
          </a:xfrm>
        </p:grpSpPr>
        <p:sp>
          <p:nvSpPr>
            <p:cNvPr id="155664" name="Text Box 16">
              <a:extLst>
                <a:ext uri="{FF2B5EF4-FFF2-40B4-BE49-F238E27FC236}">
                  <a16:creationId xmlns:a16="http://schemas.microsoft.com/office/drawing/2014/main" id="{3923B529-33FA-4AE9-AD17-2C3A948D1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8" y="1525"/>
              <a:ext cx="15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signed long int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[]</a:t>
              </a:r>
            </a:p>
          </p:txBody>
        </p:sp>
        <p:sp>
          <p:nvSpPr>
            <p:cNvPr id="155665" name="Text Box 17">
              <a:extLst>
                <a:ext uri="{FF2B5EF4-FFF2-40B4-BE49-F238E27FC236}">
                  <a16:creationId xmlns:a16="http://schemas.microsoft.com/office/drawing/2014/main" id="{09A9D07F-1958-4ACE-9D6A-BE85D6D363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8" y="981"/>
              <a:ext cx="15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signed short int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[]</a:t>
              </a:r>
            </a:p>
          </p:txBody>
        </p:sp>
        <p:sp>
          <p:nvSpPr>
            <p:cNvPr id="155666" name="Text Box 18">
              <a:extLst>
                <a:ext uri="{FF2B5EF4-FFF2-40B4-BE49-F238E27FC236}">
                  <a16:creationId xmlns:a16="http://schemas.microsoft.com/office/drawing/2014/main" id="{147D16BD-403A-462C-AA25-CAB70A99B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5" y="1241"/>
              <a:ext cx="15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signed int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[]</a:t>
              </a:r>
            </a:p>
          </p:txBody>
        </p:sp>
      </p:grpSp>
      <p:grpSp>
        <p:nvGrpSpPr>
          <p:cNvPr id="10254" name="Group 19">
            <a:extLst>
              <a:ext uri="{FF2B5EF4-FFF2-40B4-BE49-F238E27FC236}">
                <a16:creationId xmlns:a16="http://schemas.microsoft.com/office/drawing/2014/main" id="{12039FB6-817B-4B69-8E82-A7F95FAE1DA4}"/>
              </a:ext>
            </a:extLst>
          </p:cNvPr>
          <p:cNvGrpSpPr>
            <a:grpSpLocks/>
          </p:cNvGrpSpPr>
          <p:nvPr/>
        </p:nvGrpSpPr>
        <p:grpSpPr bwMode="auto">
          <a:xfrm>
            <a:off x="5748338" y="3551238"/>
            <a:ext cx="2663825" cy="1260475"/>
            <a:chOff x="3969" y="1933"/>
            <a:chExt cx="1678" cy="794"/>
          </a:xfrm>
        </p:grpSpPr>
        <p:sp>
          <p:nvSpPr>
            <p:cNvPr id="155668" name="Text Box 20">
              <a:extLst>
                <a:ext uri="{FF2B5EF4-FFF2-40B4-BE49-F238E27FC236}">
                  <a16:creationId xmlns:a16="http://schemas.microsoft.com/office/drawing/2014/main" id="{AB70EF50-C0E1-44E3-A9D3-93E29BA6D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2" y="2477"/>
              <a:ext cx="163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unsigned long int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[]</a:t>
              </a:r>
            </a:p>
          </p:txBody>
        </p:sp>
        <p:sp>
          <p:nvSpPr>
            <p:cNvPr id="155669" name="Text Box 21">
              <a:extLst>
                <a:ext uri="{FF2B5EF4-FFF2-40B4-BE49-F238E27FC236}">
                  <a16:creationId xmlns:a16="http://schemas.microsoft.com/office/drawing/2014/main" id="{BDB2D775-57BD-45E3-B322-2C8DA515E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2" y="1933"/>
              <a:ext cx="16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unsigned short int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[]</a:t>
              </a:r>
            </a:p>
          </p:txBody>
        </p:sp>
        <p:sp>
          <p:nvSpPr>
            <p:cNvPr id="155670" name="Text Box 22">
              <a:extLst>
                <a:ext uri="{FF2B5EF4-FFF2-40B4-BE49-F238E27FC236}">
                  <a16:creationId xmlns:a16="http://schemas.microsoft.com/office/drawing/2014/main" id="{7386EF7E-F13A-4DB7-A3BF-5AA9AFB21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2193"/>
              <a:ext cx="15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unsigned int</a:t>
              </a:r>
              <a:r>
                <a:rPr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[]</a:t>
              </a:r>
            </a:p>
          </p:txBody>
        </p:sp>
      </p:grpSp>
      <p:sp>
        <p:nvSpPr>
          <p:cNvPr id="155671" name="AutoShape 23">
            <a:extLst>
              <a:ext uri="{FF2B5EF4-FFF2-40B4-BE49-F238E27FC236}">
                <a16:creationId xmlns:a16="http://schemas.microsoft.com/office/drawing/2014/main" id="{97DC70EA-0627-4FF9-8090-0578F36BAACA}"/>
              </a:ext>
            </a:extLst>
          </p:cNvPr>
          <p:cNvSpPr>
            <a:spLocks/>
          </p:cNvSpPr>
          <p:nvPr/>
        </p:nvSpPr>
        <p:spPr bwMode="auto">
          <a:xfrm>
            <a:off x="3340100" y="1692275"/>
            <a:ext cx="287338" cy="576263"/>
          </a:xfrm>
          <a:prstGeom prst="leftBrace">
            <a:avLst>
              <a:gd name="adj1" fmla="val 16713"/>
              <a:gd name="adj2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5672" name="AutoShape 24">
            <a:extLst>
              <a:ext uri="{FF2B5EF4-FFF2-40B4-BE49-F238E27FC236}">
                <a16:creationId xmlns:a16="http://schemas.microsoft.com/office/drawing/2014/main" id="{887C0E19-26AB-4EAA-BE99-538DC3B4E491}"/>
              </a:ext>
            </a:extLst>
          </p:cNvPr>
          <p:cNvSpPr>
            <a:spLocks/>
          </p:cNvSpPr>
          <p:nvPr/>
        </p:nvSpPr>
        <p:spPr bwMode="auto">
          <a:xfrm>
            <a:off x="3354388" y="2944813"/>
            <a:ext cx="287337" cy="1277937"/>
          </a:xfrm>
          <a:prstGeom prst="leftBrace">
            <a:avLst>
              <a:gd name="adj1" fmla="val 37063"/>
              <a:gd name="adj2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5673" name="AutoShape 25">
            <a:extLst>
              <a:ext uri="{FF2B5EF4-FFF2-40B4-BE49-F238E27FC236}">
                <a16:creationId xmlns:a16="http://schemas.microsoft.com/office/drawing/2014/main" id="{CADB743C-CCCC-456D-9F54-6DB3DB045841}"/>
              </a:ext>
            </a:extLst>
          </p:cNvPr>
          <p:cNvSpPr>
            <a:spLocks/>
          </p:cNvSpPr>
          <p:nvPr/>
        </p:nvSpPr>
        <p:spPr bwMode="auto">
          <a:xfrm>
            <a:off x="5530850" y="2505075"/>
            <a:ext cx="287338" cy="971550"/>
          </a:xfrm>
          <a:prstGeom prst="leftBrace">
            <a:avLst>
              <a:gd name="adj1" fmla="val 28177"/>
              <a:gd name="adj2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5674" name="AutoShape 26">
            <a:extLst>
              <a:ext uri="{FF2B5EF4-FFF2-40B4-BE49-F238E27FC236}">
                <a16:creationId xmlns:a16="http://schemas.microsoft.com/office/drawing/2014/main" id="{2C3FA196-6F55-43B4-B6B7-9FE710FD9979}"/>
              </a:ext>
            </a:extLst>
          </p:cNvPr>
          <p:cNvSpPr>
            <a:spLocks/>
          </p:cNvSpPr>
          <p:nvPr/>
        </p:nvSpPr>
        <p:spPr bwMode="auto">
          <a:xfrm>
            <a:off x="5530850" y="3729038"/>
            <a:ext cx="287338" cy="971550"/>
          </a:xfrm>
          <a:prstGeom prst="leftBrace">
            <a:avLst>
              <a:gd name="adj1" fmla="val 28177"/>
              <a:gd name="adj2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5676" name="AutoShape 28">
            <a:extLst>
              <a:ext uri="{FF2B5EF4-FFF2-40B4-BE49-F238E27FC236}">
                <a16:creationId xmlns:a16="http://schemas.microsoft.com/office/drawing/2014/main" id="{16106969-A22D-474A-A7EC-BEE071803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495425"/>
            <a:ext cx="2087563" cy="431800"/>
          </a:xfrm>
          <a:prstGeom prst="wedgeRoundRectCallout">
            <a:avLst>
              <a:gd name="adj1" fmla="val -55097"/>
              <a:gd name="adj2" fmla="val 141176"/>
              <a:gd name="adj3" fmla="val 16667"/>
            </a:avLst>
          </a:prstGeom>
          <a:solidFill>
            <a:schemeClr val="accent1">
              <a:alpha val="10001"/>
            </a:schemeClr>
          </a:solidFill>
          <a:ln w="28575">
            <a:solidFill>
              <a:srgbClr val="33CCCC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整型类型数组</a:t>
            </a:r>
          </a:p>
        </p:txBody>
      </p:sp>
      <p:sp>
        <p:nvSpPr>
          <p:cNvPr id="155677" name="AutoShape 29">
            <a:extLst>
              <a:ext uri="{FF2B5EF4-FFF2-40B4-BE49-F238E27FC236}">
                <a16:creationId xmlns:a16="http://schemas.microsoft.com/office/drawing/2014/main" id="{625ACB89-4383-437E-8B44-FEE5B7D91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0" y="2360613"/>
            <a:ext cx="2809875" cy="251936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33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5679" name="AutoShape 31">
            <a:extLst>
              <a:ext uri="{FF2B5EF4-FFF2-40B4-BE49-F238E27FC236}">
                <a16:creationId xmlns:a16="http://schemas.microsoft.com/office/drawing/2014/main" id="{D3B29661-4054-4B38-8B13-96DB0250B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175" y="5456238"/>
            <a:ext cx="2232025" cy="444500"/>
          </a:xfrm>
          <a:prstGeom prst="wedgeRoundRectCallout">
            <a:avLst>
              <a:gd name="adj1" fmla="val -74111"/>
              <a:gd name="adj2" fmla="val -110356"/>
              <a:gd name="adj3" fmla="val 16667"/>
            </a:avLst>
          </a:prstGeom>
          <a:solidFill>
            <a:schemeClr val="accent1">
              <a:alpha val="10001"/>
            </a:schemeClr>
          </a:solidFill>
          <a:ln w="28575">
            <a:solidFill>
              <a:srgbClr val="33CCCC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浮点类型数组</a:t>
            </a:r>
          </a:p>
        </p:txBody>
      </p:sp>
      <p:sp>
        <p:nvSpPr>
          <p:cNvPr id="155680" name="AutoShape 32">
            <a:extLst>
              <a:ext uri="{FF2B5EF4-FFF2-40B4-BE49-F238E27FC236}">
                <a16:creationId xmlns:a16="http://schemas.microsoft.com/office/drawing/2014/main" id="{7E5D4335-51FC-40C7-8201-8E76D6422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4303713"/>
            <a:ext cx="2017712" cy="194786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33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5681" name="AutoShape 33">
            <a:extLst>
              <a:ext uri="{FF2B5EF4-FFF2-40B4-BE49-F238E27FC236}">
                <a16:creationId xmlns:a16="http://schemas.microsoft.com/office/drawing/2014/main" id="{FCDE841B-2020-4FF8-B128-0380D8CB75B8}"/>
              </a:ext>
            </a:extLst>
          </p:cNvPr>
          <p:cNvSpPr>
            <a:spLocks/>
          </p:cNvSpPr>
          <p:nvPr/>
        </p:nvSpPr>
        <p:spPr bwMode="auto">
          <a:xfrm>
            <a:off x="2076450" y="2000250"/>
            <a:ext cx="287338" cy="4032250"/>
          </a:xfrm>
          <a:prstGeom prst="leftBrace">
            <a:avLst>
              <a:gd name="adj1" fmla="val 116943"/>
              <a:gd name="adj2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5683" name="AutoShape 35">
            <a:extLst>
              <a:ext uri="{FF2B5EF4-FFF2-40B4-BE49-F238E27FC236}">
                <a16:creationId xmlns:a16="http://schemas.microsoft.com/office/drawing/2014/main" id="{21B78A6D-3928-4A6A-BA75-8DDF2E613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350" y="1570038"/>
            <a:ext cx="720725" cy="22320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808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5684" name="AutoShape 36">
            <a:extLst>
              <a:ext uri="{FF2B5EF4-FFF2-40B4-BE49-F238E27FC236}">
                <a16:creationId xmlns:a16="http://schemas.microsoft.com/office/drawing/2014/main" id="{C15E14B3-64E9-42FC-9529-9E388398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350" y="4252913"/>
            <a:ext cx="2016125" cy="20701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808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5685" name="AutoShape 37">
            <a:extLst>
              <a:ext uri="{FF2B5EF4-FFF2-40B4-BE49-F238E27FC236}">
                <a16:creationId xmlns:a16="http://schemas.microsoft.com/office/drawing/2014/main" id="{A9F47AB0-C75F-435B-88BB-53C088DA5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88" y="1858963"/>
            <a:ext cx="504825" cy="1800225"/>
          </a:xfrm>
          <a:prstGeom prst="wedgeRoundRectCallout">
            <a:avLst>
              <a:gd name="adj1" fmla="val 183648"/>
              <a:gd name="adj2" fmla="val -21431"/>
              <a:gd name="adj3" fmla="val 16667"/>
            </a:avLst>
          </a:prstGeom>
          <a:solidFill>
            <a:schemeClr val="accent1">
              <a:alpha val="10001"/>
            </a:schemeClr>
          </a:solidFill>
          <a:ln w="28575">
            <a:solidFill>
              <a:srgbClr val="33CCCC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一组定点数</a:t>
            </a:r>
          </a:p>
        </p:txBody>
      </p:sp>
      <p:sp>
        <p:nvSpPr>
          <p:cNvPr id="155686" name="AutoShape 38">
            <a:extLst>
              <a:ext uri="{FF2B5EF4-FFF2-40B4-BE49-F238E27FC236}">
                <a16:creationId xmlns:a16="http://schemas.microsoft.com/office/drawing/2014/main" id="{C9D710B6-679A-4A95-909A-DC20C204D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88" y="4090988"/>
            <a:ext cx="503237" cy="1800225"/>
          </a:xfrm>
          <a:prstGeom prst="wedgeRoundRectCallout">
            <a:avLst>
              <a:gd name="adj1" fmla="val 191639"/>
              <a:gd name="adj2" fmla="val -33157"/>
              <a:gd name="adj3" fmla="val 16667"/>
            </a:avLst>
          </a:prstGeom>
          <a:solidFill>
            <a:schemeClr val="accent1">
              <a:alpha val="10001"/>
            </a:schemeClr>
          </a:solidFill>
          <a:ln w="28575">
            <a:solidFill>
              <a:srgbClr val="33CCCC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一组浮点数</a:t>
            </a:r>
          </a:p>
        </p:txBody>
      </p:sp>
      <p:sp>
        <p:nvSpPr>
          <p:cNvPr id="155687" name="AutoShape 39">
            <a:extLst>
              <a:ext uri="{FF2B5EF4-FFF2-40B4-BE49-F238E27FC236}">
                <a16:creationId xmlns:a16="http://schemas.microsoft.com/office/drawing/2014/main" id="{C9AF1A98-13CC-46EA-A3DD-539C130E5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1047750"/>
            <a:ext cx="2087563" cy="431800"/>
          </a:xfrm>
          <a:prstGeom prst="wedgeRoundRectCallout">
            <a:avLst>
              <a:gd name="adj1" fmla="val -75171"/>
              <a:gd name="adj2" fmla="val 66176"/>
              <a:gd name="adj3" fmla="val 16667"/>
            </a:avLst>
          </a:prstGeom>
          <a:solidFill>
            <a:schemeClr val="accent1">
              <a:alpha val="10001"/>
            </a:schemeClr>
          </a:solidFill>
          <a:ln w="28575">
            <a:solidFill>
              <a:srgbClr val="33CCCC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</a:rPr>
              <a:t>字符类型数组</a:t>
            </a:r>
          </a:p>
        </p:txBody>
      </p:sp>
      <p:sp>
        <p:nvSpPr>
          <p:cNvPr id="155688" name="AutoShape 40">
            <a:extLst>
              <a:ext uri="{FF2B5EF4-FFF2-40B4-BE49-F238E27FC236}">
                <a16:creationId xmlns:a16="http://schemas.microsoft.com/office/drawing/2014/main" id="{264815C6-E827-49B7-BC26-988326E54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3788" y="1570038"/>
            <a:ext cx="2162175" cy="79216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33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1">
            <a:extLst>
              <a:ext uri="{FF2B5EF4-FFF2-40B4-BE49-F238E27FC236}">
                <a16:creationId xmlns:a16="http://schemas.microsoft.com/office/drawing/2014/main" id="{2A1A8F90-B623-4034-8E00-7BE2A9C07D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A32CB34-D903-4265-A756-3B1ABC27D53E}" type="slidenum">
              <a:rPr kumimoji="0" lang="en-US" altLang="zh-CN" sz="1800">
                <a:solidFill>
                  <a:srgbClr val="009900"/>
                </a:solidFill>
              </a:rPr>
              <a:pPr eaLnBrk="1" hangingPunct="1"/>
              <a:t>9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131152" name="Rectangle 80">
            <a:extLst>
              <a:ext uri="{FF2B5EF4-FFF2-40B4-BE49-F238E27FC236}">
                <a16:creationId xmlns:a16="http://schemas.microsoft.com/office/drawing/2014/main" id="{3F05DD4A-1E5B-48EF-A78B-A5E650840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0" y="1504950"/>
            <a:ext cx="2087563" cy="358775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1077" name="Text Box 5">
            <a:extLst>
              <a:ext uri="{FF2B5EF4-FFF2-40B4-BE49-F238E27FC236}">
                <a16:creationId xmlns:a16="http://schemas.microsoft.com/office/drawing/2014/main" id="{E20A6817-2501-4576-A1A8-B2E03D2AF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062038"/>
            <a:ext cx="80645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访问一维数组元素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称为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下标变量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的一般形式如下：</a:t>
            </a:r>
          </a:p>
          <a:p>
            <a:pPr algn="ctr">
              <a:lnSpc>
                <a:spcPct val="120000"/>
              </a:lnSpc>
              <a:defRPr/>
            </a:pP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数组名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表达式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其中，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表达式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是整型表达式，其值称为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下标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；所以，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表达式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也称为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下标表达式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表达式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或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下标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取值范围的最小值称为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下标的下界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，最大值称为</a:t>
            </a:r>
            <a:r>
              <a:rPr lang="zh-CN" altLang="en-US" sz="2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下标的上界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语言下标下界约定为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，即下标取值范围是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0~</a:t>
            </a:r>
            <a:r>
              <a:rPr lang="zh-CN" altLang="en-US" sz="1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数组元素个数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-1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zh-CN" altLang="en-US" sz="20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是由数组变量说明语句所确定的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  <p:sp>
        <p:nvSpPr>
          <p:cNvPr id="131079" name="Text Box 7">
            <a:extLst>
              <a:ext uri="{FF2B5EF4-FFF2-40B4-BE49-F238E27FC236}">
                <a16:creationId xmlns:a16="http://schemas.microsoft.com/office/drawing/2014/main" id="{CB7016BB-F580-4AE3-9EB5-93165DA58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00" y="4086225"/>
            <a:ext cx="797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例如，声明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 a[5],j=2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，下列是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数组元素的引用表示：</a:t>
            </a:r>
            <a:r>
              <a:rPr lang="zh-CN" altLang="en-US" sz="2000">
                <a:effectLst/>
              </a:rPr>
              <a:t> </a:t>
            </a:r>
          </a:p>
        </p:txBody>
      </p:sp>
      <p:graphicFrame>
        <p:nvGraphicFramePr>
          <p:cNvPr id="131095" name="Group 23">
            <a:extLst>
              <a:ext uri="{FF2B5EF4-FFF2-40B4-BE49-F238E27FC236}">
                <a16:creationId xmlns:a16="http://schemas.microsoft.com/office/drawing/2014/main" id="{CBA0A0DA-AF88-4A96-BAE3-92165A1FDBF7}"/>
              </a:ext>
            </a:extLst>
          </p:cNvPr>
          <p:cNvGraphicFramePr>
            <a:graphicFrameLocks noGrp="1"/>
          </p:cNvGraphicFramePr>
          <p:nvPr/>
        </p:nvGraphicFramePr>
        <p:xfrm>
          <a:off x="1847850" y="4749800"/>
          <a:ext cx="6096000" cy="365125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41" marB="456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41" marB="456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121" name="Group 49">
            <a:extLst>
              <a:ext uri="{FF2B5EF4-FFF2-40B4-BE49-F238E27FC236}">
                <a16:creationId xmlns:a16="http://schemas.microsoft.com/office/drawing/2014/main" id="{B893CA17-0C99-4C25-A5CD-8BAA99D8B602}"/>
              </a:ext>
            </a:extLst>
          </p:cNvPr>
          <p:cNvGraphicFramePr>
            <a:graphicFrameLocks noGrp="1"/>
          </p:cNvGraphicFramePr>
          <p:nvPr/>
        </p:nvGraphicFramePr>
        <p:xfrm>
          <a:off x="1847850" y="4486275"/>
          <a:ext cx="6096000" cy="3048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8333534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779339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274113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773736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42059315"/>
                    </a:ext>
                  </a:extLst>
                </a:gridCol>
              </a:tblGrid>
              <a:tr h="215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942066"/>
                  </a:ext>
                </a:extLst>
              </a:tr>
            </a:tbl>
          </a:graphicData>
        </a:graphic>
      </p:graphicFrame>
      <p:sp>
        <p:nvSpPr>
          <p:cNvPr id="131122" name="Text Box 50">
            <a:extLst>
              <a:ext uri="{FF2B5EF4-FFF2-40B4-BE49-F238E27FC236}">
                <a16:creationId xmlns:a16="http://schemas.microsoft.com/office/drawing/2014/main" id="{7F6DF481-ABD6-4F40-8750-06EE5CFF6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557713"/>
            <a:ext cx="433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</a:p>
        </p:txBody>
      </p:sp>
      <p:graphicFrame>
        <p:nvGraphicFramePr>
          <p:cNvPr id="131141" name="Group 69">
            <a:extLst>
              <a:ext uri="{FF2B5EF4-FFF2-40B4-BE49-F238E27FC236}">
                <a16:creationId xmlns:a16="http://schemas.microsoft.com/office/drawing/2014/main" id="{B0F8B1F7-CDDE-406B-9B94-E98596365FF6}"/>
              </a:ext>
            </a:extLst>
          </p:cNvPr>
          <p:cNvGraphicFramePr>
            <a:graphicFrameLocks noGrp="1"/>
          </p:cNvGraphicFramePr>
          <p:nvPr/>
        </p:nvGraphicFramePr>
        <p:xfrm>
          <a:off x="1838325" y="5067300"/>
          <a:ext cx="6096000" cy="334963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a[0]</a:t>
                      </a: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a[1]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a[2]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a[3]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a[4]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1142" name="Rectangle 70">
            <a:extLst>
              <a:ext uri="{FF2B5EF4-FFF2-40B4-BE49-F238E27FC236}">
                <a16:creationId xmlns:a16="http://schemas.microsoft.com/office/drawing/2014/main" id="{58E6F3A0-225C-4DF7-BA41-FDA3C802E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138" y="5403850"/>
            <a:ext cx="6105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a[j]       a[j+2]      a[++j]       a[j--]      a[5*j-7]</a:t>
            </a:r>
          </a:p>
        </p:txBody>
      </p:sp>
      <p:sp>
        <p:nvSpPr>
          <p:cNvPr id="131144" name="Line 72">
            <a:extLst>
              <a:ext uri="{FF2B5EF4-FFF2-40B4-BE49-F238E27FC236}">
                <a16:creationId xmlns:a16="http://schemas.microsoft.com/office/drawing/2014/main" id="{8C06E838-41CC-4BF3-B15B-F17DD3F2F9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24113" y="5273675"/>
            <a:ext cx="2159000" cy="287338"/>
          </a:xfrm>
          <a:prstGeom prst="line">
            <a:avLst/>
          </a:prstGeom>
          <a:noFill/>
          <a:ln w="31750">
            <a:solidFill>
              <a:srgbClr val="008080"/>
            </a:solidFill>
            <a:prstDash val="sysDot"/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31145" name="Line 73">
            <a:extLst>
              <a:ext uri="{FF2B5EF4-FFF2-40B4-BE49-F238E27FC236}">
                <a16:creationId xmlns:a16="http://schemas.microsoft.com/office/drawing/2014/main" id="{24A9A036-7985-4035-BA99-019B437327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67138" y="5292725"/>
            <a:ext cx="3313112" cy="287338"/>
          </a:xfrm>
          <a:prstGeom prst="line">
            <a:avLst/>
          </a:prstGeom>
          <a:noFill/>
          <a:ln w="31750">
            <a:solidFill>
              <a:srgbClr val="008080"/>
            </a:solidFill>
            <a:prstDash val="sysDot"/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31146" name="Line 74">
            <a:extLst>
              <a:ext uri="{FF2B5EF4-FFF2-40B4-BE49-F238E27FC236}">
                <a16:creationId xmlns:a16="http://schemas.microsoft.com/office/drawing/2014/main" id="{67DEC13E-8999-4594-8FF2-9D917DFE25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26038" y="5292725"/>
            <a:ext cx="720725" cy="287338"/>
          </a:xfrm>
          <a:prstGeom prst="line">
            <a:avLst/>
          </a:prstGeom>
          <a:noFill/>
          <a:ln w="31750">
            <a:solidFill>
              <a:srgbClr val="008080"/>
            </a:solidFill>
            <a:prstDash val="sysDot"/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31147" name="Line 75">
            <a:extLst>
              <a:ext uri="{FF2B5EF4-FFF2-40B4-BE49-F238E27FC236}">
                <a16:creationId xmlns:a16="http://schemas.microsoft.com/office/drawing/2014/main" id="{2DB8F183-7080-4FC4-86A5-5A56F1A07F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87938" y="5238750"/>
            <a:ext cx="647700" cy="360363"/>
          </a:xfrm>
          <a:prstGeom prst="line">
            <a:avLst/>
          </a:prstGeom>
          <a:noFill/>
          <a:ln w="31750">
            <a:solidFill>
              <a:srgbClr val="008080"/>
            </a:solidFill>
            <a:prstDash val="sysDot"/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31148" name="Line 76">
            <a:extLst>
              <a:ext uri="{FF2B5EF4-FFF2-40B4-BE49-F238E27FC236}">
                <a16:creationId xmlns:a16="http://schemas.microsoft.com/office/drawing/2014/main" id="{871E58E2-9480-4C74-97DD-7304D11A45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11900" y="5238750"/>
            <a:ext cx="504825" cy="360363"/>
          </a:xfrm>
          <a:prstGeom prst="line">
            <a:avLst/>
          </a:prstGeom>
          <a:noFill/>
          <a:ln w="31750">
            <a:solidFill>
              <a:srgbClr val="008080"/>
            </a:solidFill>
            <a:prstDash val="sysDot"/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31149" name="Text Box 77">
            <a:extLst>
              <a:ext uri="{FF2B5EF4-FFF2-40B4-BE49-F238E27FC236}">
                <a16:creationId xmlns:a16="http://schemas.microsoft.com/office/drawing/2014/main" id="{2EC54B9E-E5F8-4554-9F1E-49AD8D8E6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5075238"/>
            <a:ext cx="7508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√</a:t>
            </a:r>
          </a:p>
        </p:txBody>
      </p:sp>
      <p:sp>
        <p:nvSpPr>
          <p:cNvPr id="131150" name="Rectangle 78">
            <a:extLst>
              <a:ext uri="{FF2B5EF4-FFF2-40B4-BE49-F238E27FC236}">
                <a16:creationId xmlns:a16="http://schemas.microsoft.com/office/drawing/2014/main" id="{2D758BB4-4ABE-4DC1-92EC-D7305D5D9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838" y="5959475"/>
            <a:ext cx="264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a[j-3]	    a[2*j+1] </a:t>
            </a:r>
          </a:p>
        </p:txBody>
      </p:sp>
      <p:sp>
        <p:nvSpPr>
          <p:cNvPr id="131151" name="Text Box 79">
            <a:extLst>
              <a:ext uri="{FF2B5EF4-FFF2-40B4-BE49-F238E27FC236}">
                <a16:creationId xmlns:a16="http://schemas.microsoft.com/office/drawing/2014/main" id="{6A37136B-316C-42CA-9B18-FF5C03E9D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5738" y="5737225"/>
            <a:ext cx="7508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×</a:t>
            </a:r>
          </a:p>
        </p:txBody>
      </p:sp>
      <p:sp>
        <p:nvSpPr>
          <p:cNvPr id="11306" name="Text Box 82">
            <a:extLst>
              <a:ext uri="{FF2B5EF4-FFF2-40B4-BE49-F238E27FC236}">
                <a16:creationId xmlns:a16="http://schemas.microsoft.com/office/drawing/2014/main" id="{78D7CEDA-95D3-4EBF-93A1-87A7748E9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92150"/>
            <a:ext cx="503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CC0099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7.2.2</a:t>
            </a:r>
            <a:r>
              <a:rPr lang="en-US" altLang="en-US" b="1">
                <a:solidFill>
                  <a:srgbClr val="CC0099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solidFill>
                  <a:srgbClr val="CC0099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　一维数组的引用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1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13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1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1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13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1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1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13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13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1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1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13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1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1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" dur="1000"/>
                                        <p:tgtEl>
                                          <p:spTgt spid="13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1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1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1000"/>
                                        <p:tgtEl>
                                          <p:spTgt spid="13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1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1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" dur="1000"/>
                                        <p:tgtEl>
                                          <p:spTgt spid="13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1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1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8" dur="1000"/>
                                        <p:tgtEl>
                                          <p:spTgt spid="13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1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1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5" dur="1000"/>
                                        <p:tgtEl>
                                          <p:spTgt spid="13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0" fill="hold"/>
                                        <p:tgtEl>
                                          <p:spTgt spid="131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0" fill="hold"/>
                                        <p:tgtEl>
                                          <p:spTgt spid="131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31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31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8" dur="1000"/>
                                        <p:tgtEl>
                                          <p:spTgt spid="13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0" fill="hold"/>
                                        <p:tgtEl>
                                          <p:spTgt spid="131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0" fill="hold"/>
                                        <p:tgtEl>
                                          <p:spTgt spid="131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9" grpId="0"/>
      <p:bldP spid="131122" grpId="0"/>
      <p:bldP spid="131142" grpId="0"/>
      <p:bldP spid="131149" grpId="0"/>
      <p:bldP spid="131150" grpId="0"/>
      <p:bldP spid="131151" grpId="0"/>
    </p:bldLst>
  </p:timing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CC0066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7276</TotalTime>
  <Words>8260</Words>
  <Application>Microsoft Office PowerPoint</Application>
  <PresentationFormat>全屏显示(4:3)</PresentationFormat>
  <Paragraphs>1210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6" baseType="lpstr">
      <vt:lpstr>Tahoma</vt:lpstr>
      <vt:lpstr>宋体</vt:lpstr>
      <vt:lpstr>Arial</vt:lpstr>
      <vt:lpstr>Wingdings</vt:lpstr>
      <vt:lpstr>Times New Roman</vt:lpstr>
      <vt:lpstr>楷体_GB2312</vt:lpstr>
      <vt:lpstr>黑体</vt:lpstr>
      <vt:lpstr>Symbol</vt:lpstr>
      <vt:lpstr>Blends</vt:lpstr>
      <vt:lpstr>第7章　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胡 沁心</cp:lastModifiedBy>
  <cp:revision>1362</cp:revision>
  <dcterms:created xsi:type="dcterms:W3CDTF">2006-07-11T01:51:13Z</dcterms:created>
  <dcterms:modified xsi:type="dcterms:W3CDTF">2023-12-18T13:18:11Z</dcterms:modified>
</cp:coreProperties>
</file>