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handoutMasterIdLst>
    <p:handoutMasterId r:id="rId41"/>
  </p:handoutMasterIdLst>
  <p:sldIdLst>
    <p:sldId id="256" r:id="rId2"/>
    <p:sldId id="296" r:id="rId3"/>
    <p:sldId id="303" r:id="rId4"/>
    <p:sldId id="321" r:id="rId5"/>
    <p:sldId id="322" r:id="rId6"/>
    <p:sldId id="323" r:id="rId7"/>
    <p:sldId id="325" r:id="rId8"/>
    <p:sldId id="326" r:id="rId9"/>
    <p:sldId id="327" r:id="rId10"/>
    <p:sldId id="328" r:id="rId11"/>
    <p:sldId id="329" r:id="rId12"/>
    <p:sldId id="300" r:id="rId13"/>
    <p:sldId id="330" r:id="rId14"/>
    <p:sldId id="331" r:id="rId15"/>
    <p:sldId id="334" r:id="rId16"/>
    <p:sldId id="333" r:id="rId17"/>
    <p:sldId id="335" r:id="rId18"/>
    <p:sldId id="336" r:id="rId19"/>
    <p:sldId id="337" r:id="rId20"/>
    <p:sldId id="338" r:id="rId21"/>
    <p:sldId id="341" r:id="rId22"/>
    <p:sldId id="339" r:id="rId23"/>
    <p:sldId id="340" r:id="rId24"/>
    <p:sldId id="342" r:id="rId25"/>
    <p:sldId id="343" r:id="rId26"/>
    <p:sldId id="344" r:id="rId27"/>
    <p:sldId id="345" r:id="rId28"/>
    <p:sldId id="346" r:id="rId29"/>
    <p:sldId id="347" r:id="rId30"/>
    <p:sldId id="352" r:id="rId31"/>
    <p:sldId id="304" r:id="rId32"/>
    <p:sldId id="305" r:id="rId33"/>
    <p:sldId id="306" r:id="rId34"/>
    <p:sldId id="349" r:id="rId35"/>
    <p:sldId id="350" r:id="rId36"/>
    <p:sldId id="272" r:id="rId37"/>
    <p:sldId id="265" r:id="rId38"/>
    <p:sldId id="351" r:id="rId39"/>
  </p:sldIdLst>
  <p:sldSz cx="9144000" cy="6858000" type="screen4x3"/>
  <p:notesSz cx="6858000" cy="9710738"/>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CC"/>
    <a:srgbClr val="9900CC"/>
    <a:srgbClr val="006600"/>
    <a:srgbClr val="4D4D4D"/>
    <a:srgbClr val="FF00FF"/>
    <a:srgbClr val="33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86"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364" y="-72"/>
      </p:cViewPr>
      <p:guideLst>
        <p:guide orient="horz" pos="305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11" name="Rectangle 3"/>
          <p:cNvSpPr>
            <a:spLocks noGrp="1" noChangeArrowheads="1"/>
          </p:cNvSpPr>
          <p:nvPr>
            <p:ph type="dt" sz="quarter"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p:cNvSpPr>
            <a:spLocks noGrp="1" noChangeArrowheads="1"/>
          </p:cNvSpPr>
          <p:nvPr>
            <p:ph type="ftr" sz="quarter" idx="2"/>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13" name="Rectangle 5"/>
          <p:cNvSpPr>
            <a:spLocks noGrp="1" noChangeArrowheads="1"/>
          </p:cNvSpPr>
          <p:nvPr>
            <p:ph type="sldNum" sz="quarter" idx="3"/>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3C8887B-79EB-4709-BA2B-FF40A58B6AF9}"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88620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001713" y="728663"/>
            <a:ext cx="4854575" cy="36417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613275"/>
            <a:ext cx="5029200" cy="436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886200" y="9224963"/>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B742BB-1153-4BF5-BBDD-3AC211B250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花"/>
          <p:cNvPicPr>
            <a:picLocks noChangeAspect="1" noChangeArrowheads="1"/>
          </p:cNvPicPr>
          <p:nvPr/>
        </p:nvPicPr>
        <p:blipFill>
          <a:blip r:embed="rId2" cstate="print"/>
          <a:srcRect/>
          <a:stretch>
            <a:fillRect/>
          </a:stretch>
        </p:blipFill>
        <p:spPr bwMode="auto">
          <a:xfrm>
            <a:off x="0" y="3394075"/>
            <a:ext cx="4800600" cy="3448050"/>
          </a:xfrm>
          <a:prstGeom prst="rect">
            <a:avLst/>
          </a:prstGeom>
          <a:noFill/>
          <a:ln w="9525">
            <a:noFill/>
            <a:miter lim="800000"/>
            <a:headEnd/>
            <a:tailEnd/>
          </a:ln>
        </p:spPr>
      </p:pic>
      <p:pic>
        <p:nvPicPr>
          <p:cNvPr id="5" name="Picture 17" descr="草"/>
          <p:cNvPicPr>
            <a:picLocks noChangeAspect="1" noChangeArrowheads="1"/>
          </p:cNvPicPr>
          <p:nvPr/>
        </p:nvPicPr>
        <p:blipFill>
          <a:blip r:embed="rId3" cstate="print"/>
          <a:srcRect/>
          <a:stretch>
            <a:fillRect/>
          </a:stretch>
        </p:blipFill>
        <p:spPr bwMode="auto">
          <a:xfrm>
            <a:off x="0" y="0"/>
            <a:ext cx="9144000" cy="968375"/>
          </a:xfrm>
          <a:prstGeom prst="rect">
            <a:avLst/>
          </a:prstGeom>
          <a:noFill/>
          <a:ln w="9525">
            <a:noFill/>
            <a:miter lim="800000"/>
            <a:headEnd/>
            <a:tailEnd/>
          </a:ln>
        </p:spPr>
      </p:pic>
      <p:pic>
        <p:nvPicPr>
          <p:cNvPr id="6" name="Picture 19" descr="logo001"/>
          <p:cNvPicPr>
            <a:picLocks noChangeAspect="1" noChangeArrowheads="1"/>
          </p:cNvPicPr>
          <p:nvPr/>
        </p:nvPicPr>
        <p:blipFill>
          <a:blip r:embed="rId4" cstate="print"/>
          <a:srcRect/>
          <a:stretch>
            <a:fillRect/>
          </a:stretch>
        </p:blipFill>
        <p:spPr bwMode="auto">
          <a:xfrm>
            <a:off x="5943600" y="228600"/>
            <a:ext cx="2933700" cy="703263"/>
          </a:xfrm>
          <a:prstGeom prst="rect">
            <a:avLst/>
          </a:prstGeom>
          <a:noFill/>
          <a:ln w="9525">
            <a:noFill/>
            <a:miter lim="800000"/>
            <a:headEnd/>
            <a:tailEnd/>
          </a:ln>
        </p:spPr>
      </p:pic>
      <p:sp>
        <p:nvSpPr>
          <p:cNvPr id="4108" name="Rectangle 12"/>
          <p:cNvSpPr>
            <a:spLocks noGrp="1" noChangeArrowheads="1"/>
          </p:cNvSpPr>
          <p:nvPr>
            <p:ph type="ctrTitle"/>
          </p:nvPr>
        </p:nvSpPr>
        <p:spPr>
          <a:xfrm>
            <a:off x="914400" y="1600200"/>
            <a:ext cx="7772400" cy="1143000"/>
          </a:xfrm>
        </p:spPr>
        <p:txBody>
          <a:bodyPr/>
          <a:lstStyle>
            <a:lvl1pPr>
              <a:defRPr>
                <a:solidFill>
                  <a:srgbClr val="006600"/>
                </a:solidFill>
              </a:defRPr>
            </a:lvl1pPr>
          </a:lstStyle>
          <a:p>
            <a:r>
              <a:rPr lang="zh-CN" altLang="en-US"/>
              <a:t>单击此处编辑母版标题样式</a:t>
            </a:r>
          </a:p>
        </p:txBody>
      </p:sp>
      <p:sp>
        <p:nvSpPr>
          <p:cNvPr id="4109" name="Rectangle 13"/>
          <p:cNvSpPr>
            <a:spLocks noGrp="1" noChangeArrowheads="1"/>
          </p:cNvSpPr>
          <p:nvPr>
            <p:ph type="subTitle" idx="1"/>
          </p:nvPr>
        </p:nvSpPr>
        <p:spPr>
          <a:xfrm>
            <a:off x="1600200" y="32766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6"/>
          <p:cNvSpPr>
            <a:spLocks noGrp="1" noChangeArrowheads="1"/>
          </p:cNvSpPr>
          <p:nvPr>
            <p:ph type="sldNum" sz="quarter" idx="10"/>
          </p:nvPr>
        </p:nvSpPr>
        <p:spPr>
          <a:xfrm>
            <a:off x="6858000" y="6248400"/>
            <a:ext cx="1905000" cy="457200"/>
          </a:xfrm>
        </p:spPr>
        <p:txBody>
          <a:bodyPr/>
          <a:lstStyle>
            <a:lvl1pPr>
              <a:defRPr sz="1400" b="0">
                <a:solidFill>
                  <a:schemeClr val="bg2"/>
                </a:solidFill>
              </a:defRPr>
            </a:lvl1pPr>
          </a:lstStyle>
          <a:p>
            <a:pPr>
              <a:defRPr/>
            </a:pPr>
            <a:fld id="{7AC4C546-0915-4DEB-8AD5-9B785FA68E91}"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p:cNvSpPr>
            <a:spLocks noGrp="1" noChangeArrowheads="1"/>
          </p:cNvSpPr>
          <p:nvPr>
            <p:ph type="sldNum" sz="quarter" idx="10"/>
          </p:nvPr>
        </p:nvSpPr>
        <p:spPr>
          <a:ln/>
        </p:spPr>
        <p:txBody>
          <a:bodyPr/>
          <a:lstStyle>
            <a:lvl1pPr>
              <a:defRPr/>
            </a:lvl1pPr>
          </a:lstStyle>
          <a:p>
            <a:pPr>
              <a:defRPr/>
            </a:pPr>
            <a:fld id="{922761EE-4FCE-4F19-875F-CBB8776F3D8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381000"/>
            <a:ext cx="19510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381000"/>
            <a:ext cx="5700712"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p:cNvSpPr>
            <a:spLocks noGrp="1" noChangeArrowheads="1"/>
          </p:cNvSpPr>
          <p:nvPr>
            <p:ph type="sldNum" sz="quarter" idx="10"/>
          </p:nvPr>
        </p:nvSpPr>
        <p:spPr>
          <a:ln/>
        </p:spPr>
        <p:txBody>
          <a:bodyPr/>
          <a:lstStyle>
            <a:lvl1pPr>
              <a:defRPr/>
            </a:lvl1pPr>
          </a:lstStyle>
          <a:p>
            <a:pPr>
              <a:defRPr/>
            </a:pPr>
            <a:fld id="{77D5D38A-860F-48F6-8543-31CF85E75921}"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7"/>
          <p:cNvSpPr>
            <a:spLocks noGrp="1" noChangeArrowheads="1"/>
          </p:cNvSpPr>
          <p:nvPr>
            <p:ph type="sldNum" sz="quarter" idx="10"/>
          </p:nvPr>
        </p:nvSpPr>
        <p:spPr>
          <a:ln/>
        </p:spPr>
        <p:txBody>
          <a:bodyPr/>
          <a:lstStyle>
            <a:lvl1pPr>
              <a:defRPr/>
            </a:lvl1pPr>
          </a:lstStyle>
          <a:p>
            <a:pPr>
              <a:defRPr/>
            </a:pPr>
            <a:fld id="{A8AFA027-451E-4B32-B5EC-646ABC46F6CA}"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p:cNvSpPr>
            <a:spLocks noGrp="1" noChangeArrowheads="1"/>
          </p:cNvSpPr>
          <p:nvPr>
            <p:ph type="sldNum" sz="quarter" idx="10"/>
          </p:nvPr>
        </p:nvSpPr>
        <p:spPr>
          <a:ln/>
        </p:spPr>
        <p:txBody>
          <a:bodyPr/>
          <a:lstStyle>
            <a:lvl1pPr>
              <a:defRPr/>
            </a:lvl1pPr>
          </a:lstStyle>
          <a:p>
            <a:pPr>
              <a:defRPr/>
            </a:pPr>
            <a:fld id="{3DBF56DF-4AB3-4D47-AF21-4A30285E250C}"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7"/>
          <p:cNvSpPr>
            <a:spLocks noGrp="1" noChangeArrowheads="1"/>
          </p:cNvSpPr>
          <p:nvPr>
            <p:ph type="sldNum" sz="quarter" idx="10"/>
          </p:nvPr>
        </p:nvSpPr>
        <p:spPr>
          <a:ln/>
        </p:spPr>
        <p:txBody>
          <a:bodyPr/>
          <a:lstStyle>
            <a:lvl1pPr>
              <a:defRPr/>
            </a:lvl1pPr>
          </a:lstStyle>
          <a:p>
            <a:pPr>
              <a:defRPr/>
            </a:pPr>
            <a:fld id="{AA4CADEB-0E53-48BF-A96C-904B424E1704}"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7"/>
          <p:cNvSpPr>
            <a:spLocks noGrp="1" noChangeArrowheads="1"/>
          </p:cNvSpPr>
          <p:nvPr>
            <p:ph type="sldNum" sz="quarter" idx="10"/>
          </p:nvPr>
        </p:nvSpPr>
        <p:spPr>
          <a:ln/>
        </p:spPr>
        <p:txBody>
          <a:bodyPr/>
          <a:lstStyle>
            <a:lvl1pPr>
              <a:defRPr/>
            </a:lvl1pPr>
          </a:lstStyle>
          <a:p>
            <a:pPr>
              <a:defRPr/>
            </a:pPr>
            <a:fld id="{25C49DC3-6D38-49AF-82A3-1463051C5F5C}"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p:cNvSpPr>
            <a:spLocks noGrp="1" noChangeArrowheads="1"/>
          </p:cNvSpPr>
          <p:nvPr>
            <p:ph type="sldNum" sz="quarter" idx="10"/>
          </p:nvPr>
        </p:nvSpPr>
        <p:spPr>
          <a:ln/>
        </p:spPr>
        <p:txBody>
          <a:bodyPr/>
          <a:lstStyle>
            <a:lvl1pPr>
              <a:defRPr/>
            </a:lvl1pPr>
          </a:lstStyle>
          <a:p>
            <a:pPr>
              <a:defRPr/>
            </a:pPr>
            <a:fld id="{EFCDE857-9A17-48CF-8091-90DBAF7E86D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C85E7571-C6D8-4191-9801-381FBB5C315E}"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p:cNvSpPr>
            <a:spLocks noGrp="1" noChangeArrowheads="1"/>
          </p:cNvSpPr>
          <p:nvPr>
            <p:ph type="sldNum" sz="quarter" idx="10"/>
          </p:nvPr>
        </p:nvSpPr>
        <p:spPr>
          <a:ln/>
        </p:spPr>
        <p:txBody>
          <a:bodyPr/>
          <a:lstStyle>
            <a:lvl1pPr>
              <a:defRPr/>
            </a:lvl1pPr>
          </a:lstStyle>
          <a:p>
            <a:pPr>
              <a:defRPr/>
            </a:pPr>
            <a:fld id="{B89FEACB-8065-4A99-A967-AF8A49EF60AB}"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p:cNvSpPr>
            <a:spLocks noGrp="1" noChangeArrowheads="1"/>
          </p:cNvSpPr>
          <p:nvPr>
            <p:ph type="sldNum" sz="quarter" idx="10"/>
          </p:nvPr>
        </p:nvSpPr>
        <p:spPr>
          <a:ln/>
        </p:spPr>
        <p:txBody>
          <a:bodyPr/>
          <a:lstStyle>
            <a:lvl1pPr>
              <a:defRPr/>
            </a:lvl1pPr>
          </a:lstStyle>
          <a:p>
            <a:pPr>
              <a:defRPr/>
            </a:pPr>
            <a:fld id="{453BD33B-C26B-4D8D-AE22-CF28C2D3113B}"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21"/>
          <p:cNvSpPr>
            <a:spLocks noChangeArrowheads="1"/>
          </p:cNvSpPr>
          <p:nvPr/>
        </p:nvSpPr>
        <p:spPr bwMode="auto">
          <a:xfrm>
            <a:off x="2438400" y="6315075"/>
            <a:ext cx="6705600" cy="533400"/>
          </a:xfrm>
          <a:prstGeom prst="rect">
            <a:avLst/>
          </a:prstGeom>
          <a:gradFill rotWithShape="0">
            <a:gsLst>
              <a:gs pos="0">
                <a:schemeClr val="bg1"/>
              </a:gs>
              <a:gs pos="100000">
                <a:srgbClr val="8CD32D"/>
              </a:gs>
            </a:gsLst>
            <a:lin ang="0" scaled="1"/>
          </a:gradFill>
          <a:ln w="9525">
            <a:noFill/>
            <a:miter lim="800000"/>
            <a:headEnd/>
            <a:tailEnd/>
          </a:ln>
          <a:effectLst/>
        </p:spPr>
        <p:txBody>
          <a:bodyPr wrap="none" anchor="ctr"/>
          <a:lstStyle/>
          <a:p>
            <a:pPr>
              <a:defRPr/>
            </a:pPr>
            <a:endParaRPr lang="zh-CN" altLang="en-US"/>
          </a:p>
        </p:txBody>
      </p:sp>
      <p:pic>
        <p:nvPicPr>
          <p:cNvPr id="1027" name="Picture 14" descr="花"/>
          <p:cNvPicPr>
            <a:picLocks noChangeAspect="1" noChangeArrowheads="1"/>
          </p:cNvPicPr>
          <p:nvPr/>
        </p:nvPicPr>
        <p:blipFill>
          <a:blip r:embed="rId13" cstate="print"/>
          <a:srcRect/>
          <a:stretch>
            <a:fillRect/>
          </a:stretch>
        </p:blipFill>
        <p:spPr bwMode="auto">
          <a:xfrm>
            <a:off x="0" y="5049838"/>
            <a:ext cx="2514600" cy="1808162"/>
          </a:xfrm>
          <a:prstGeom prst="rect">
            <a:avLst/>
          </a:prstGeom>
          <a:noFill/>
          <a:ln w="9525">
            <a:noFill/>
            <a:miter lim="800000"/>
            <a:headEnd/>
            <a:tailEnd/>
          </a:ln>
        </p:spPr>
      </p:pic>
      <p:sp>
        <p:nvSpPr>
          <p:cNvPr id="1028" name="Rectangle 9"/>
          <p:cNvSpPr>
            <a:spLocks noGrp="1" noChangeArrowheads="1"/>
          </p:cNvSpPr>
          <p:nvPr>
            <p:ph type="title"/>
          </p:nvPr>
        </p:nvSpPr>
        <p:spPr bwMode="auto">
          <a:xfrm>
            <a:off x="1150938" y="3810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p:cNvSpPr>
            <a:spLocks noGrp="1" noChangeArrowheads="1"/>
          </p:cNvSpPr>
          <p:nvPr>
            <p:ph type="body" idx="1"/>
          </p:nvPr>
        </p:nvSpPr>
        <p:spPr bwMode="auto">
          <a:xfrm>
            <a:off x="1182688" y="1752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15" descr="草"/>
          <p:cNvPicPr>
            <a:picLocks noChangeAspect="1" noChangeArrowheads="1"/>
          </p:cNvPicPr>
          <p:nvPr/>
        </p:nvPicPr>
        <p:blipFill>
          <a:blip r:embed="rId14" cstate="print"/>
          <a:srcRect/>
          <a:stretch>
            <a:fillRect/>
          </a:stretch>
        </p:blipFill>
        <p:spPr bwMode="auto">
          <a:xfrm>
            <a:off x="0" y="0"/>
            <a:ext cx="9144000" cy="685800"/>
          </a:xfrm>
          <a:prstGeom prst="rect">
            <a:avLst/>
          </a:prstGeom>
          <a:noFill/>
          <a:ln w="9525">
            <a:noFill/>
            <a:miter lim="800000"/>
            <a:headEnd/>
            <a:tailEnd/>
          </a:ln>
        </p:spPr>
      </p:pic>
      <p:sp>
        <p:nvSpPr>
          <p:cNvPr id="3089" name="Rectangle 17"/>
          <p:cNvSpPr>
            <a:spLocks noGrp="1" noChangeArrowheads="1"/>
          </p:cNvSpPr>
          <p:nvPr>
            <p:ph type="sldNum" sz="quarter" idx="4"/>
          </p:nvPr>
        </p:nvSpPr>
        <p:spPr bwMode="auto">
          <a:xfrm>
            <a:off x="6858000" y="6353175"/>
            <a:ext cx="1905000"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800" b="1">
                <a:solidFill>
                  <a:srgbClr val="009900"/>
                </a:solidFill>
              </a:defRPr>
            </a:lvl1pPr>
          </a:lstStyle>
          <a:p>
            <a:pPr>
              <a:defRPr/>
            </a:pPr>
            <a:fld id="{42751F5C-E8DB-488F-97CD-135556A1B8B8}" type="slidenum">
              <a:rPr lang="en-US" altLang="zh-CN"/>
              <a:pPr>
                <a:defRPr/>
              </a:pPr>
              <a:t>‹#›</a:t>
            </a:fld>
            <a:endParaRPr lang="en-US" altLang="zh-CN"/>
          </a:p>
        </p:txBody>
      </p:sp>
      <p:sp>
        <p:nvSpPr>
          <p:cNvPr id="3094" name="Rectangle 22"/>
          <p:cNvSpPr>
            <a:spLocks noChangeArrowheads="1"/>
          </p:cNvSpPr>
          <p:nvPr/>
        </p:nvSpPr>
        <p:spPr bwMode="auto">
          <a:xfrm>
            <a:off x="2333625" y="6372225"/>
            <a:ext cx="2698750" cy="366713"/>
          </a:xfrm>
          <a:prstGeom prst="rect">
            <a:avLst/>
          </a:prstGeom>
          <a:noFill/>
          <a:ln w="9525">
            <a:noFill/>
            <a:miter lim="800000"/>
            <a:headEnd/>
            <a:tailEnd/>
          </a:ln>
          <a:effectLst/>
        </p:spPr>
        <p:txBody>
          <a:bodyPr wrap="none">
            <a:spAutoFit/>
          </a:bodyPr>
          <a:lstStyle/>
          <a:p>
            <a:pPr>
              <a:defRPr/>
            </a:pPr>
            <a:r>
              <a:rPr lang="zh-CN" altLang="en-US" sz="1800" b="1">
                <a:solidFill>
                  <a:srgbClr val="069406"/>
                </a:solidFill>
                <a:latin typeface="Times New Roman" pitchFamily="18" charset="0"/>
                <a:ea typeface="楷体_GB2312" pitchFamily="49" charset="-122"/>
              </a:rPr>
              <a:t>华中科技大学计算机学院</a:t>
            </a:r>
          </a:p>
        </p:txBody>
      </p:sp>
      <p:sp>
        <p:nvSpPr>
          <p:cNvPr id="3095" name="Rectangle 23"/>
          <p:cNvSpPr>
            <a:spLocks noChangeArrowheads="1"/>
          </p:cNvSpPr>
          <p:nvPr/>
        </p:nvSpPr>
        <p:spPr bwMode="auto">
          <a:xfrm>
            <a:off x="57150" y="69850"/>
            <a:ext cx="1878013" cy="396875"/>
          </a:xfrm>
          <a:prstGeom prst="rect">
            <a:avLst/>
          </a:prstGeom>
          <a:noFill/>
          <a:ln w="9525">
            <a:noFill/>
            <a:miter lim="800000"/>
            <a:headEnd/>
            <a:tailEnd/>
          </a:ln>
          <a:effectLst/>
        </p:spPr>
        <p:txBody>
          <a:bodyPr wrap="none">
            <a:spAutoFit/>
          </a:bodyPr>
          <a:lstStyle/>
          <a:p>
            <a:pPr>
              <a:defRPr/>
            </a:pPr>
            <a:r>
              <a:rPr lang="en-US" altLang="zh-CN" sz="2000" b="1">
                <a:solidFill>
                  <a:srgbClr val="006600"/>
                </a:solidFill>
                <a:ea typeface="楷体_GB2312" pitchFamily="49" charset="-122"/>
              </a:rPr>
              <a:t>C</a:t>
            </a:r>
            <a:r>
              <a:rPr lang="zh-CN" altLang="en-US" sz="2000" b="1">
                <a:solidFill>
                  <a:srgbClr val="006600"/>
                </a:solidFill>
                <a:latin typeface="Times New Roman" pitchFamily="18" charset="0"/>
                <a:ea typeface="楷体_GB2312" pitchFamily="49" charset="-122"/>
              </a:rPr>
              <a:t>语言程序设计</a:t>
            </a:r>
          </a:p>
        </p:txBody>
      </p:sp>
      <p:pic>
        <p:nvPicPr>
          <p:cNvPr id="1034" name="Picture 24" descr="logo001"/>
          <p:cNvPicPr>
            <a:picLocks noChangeAspect="1" noChangeArrowheads="1"/>
          </p:cNvPicPr>
          <p:nvPr/>
        </p:nvPicPr>
        <p:blipFill>
          <a:blip r:embed="rId15" cstate="print"/>
          <a:srcRect/>
          <a:stretch>
            <a:fillRect/>
          </a:stretch>
        </p:blipFill>
        <p:spPr bwMode="auto">
          <a:xfrm>
            <a:off x="6705600" y="0"/>
            <a:ext cx="2438400" cy="58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31532;10&#31456;&#12288;&#25991;&#20214;&#30340;&#36755;&#20837;&#19982;&#36755;&#20986;%20-%20&#25991;&#20214;IO&#25805;&#20316;&#30340;&#27493;&#39588;.pp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31532;10&#31456;&#12288;&#25991;&#20214;&#30340;&#36755;&#20837;&#19982;&#36755;&#20986;%20-%20&#25991;&#20214;IO&#25805;&#20316;&#30340;&#27493;&#39588;.ppt" TargetMode="Externa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31532;10&#31456;&#12288;&#25991;&#20214;&#30340;&#36755;&#20837;&#19982;&#36755;&#20986;%20-%20&#25991;&#20214;IO&#25805;&#20316;&#30340;&#27493;&#39588;.ppt"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31532;11&#31456;&#12288;&#25991;&#20214;&#30340;&#36755;&#20837;&#19982;&#36755;&#20986;%20-%20&#25991;&#20214;IO&#25805;&#20316;&#30340;&#27493;&#39588;.pp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08175" y="2492375"/>
            <a:ext cx="6408738" cy="838200"/>
          </a:xfrm>
        </p:spPr>
        <p:txBody>
          <a:bodyPr/>
          <a:lstStyle/>
          <a:p>
            <a:pPr algn="ctr" eaLnBrk="1" hangingPunct="1"/>
            <a:r>
              <a:rPr lang="zh-CN" altLang="en-US" sz="4000" b="1">
                <a:latin typeface="黑体" pitchFamily="49" charset="-122"/>
                <a:ea typeface="黑体" pitchFamily="49" charset="-122"/>
              </a:rPr>
              <a:t>第</a:t>
            </a:r>
            <a:r>
              <a:rPr lang="en-US" altLang="zh-CN" sz="4000" b="1">
                <a:latin typeface="Times New Roman" pitchFamily="18" charset="0"/>
                <a:ea typeface="黑体" pitchFamily="49" charset="-122"/>
              </a:rPr>
              <a:t>10</a:t>
            </a:r>
            <a:r>
              <a:rPr lang="zh-CN" altLang="en-US" sz="4000" b="1">
                <a:latin typeface="黑体" pitchFamily="49" charset="-122"/>
                <a:ea typeface="黑体" pitchFamily="49" charset="-122"/>
              </a:rPr>
              <a:t>章　文件的输入与输出</a:t>
            </a:r>
          </a:p>
        </p:txBody>
      </p:sp>
      <p:sp>
        <p:nvSpPr>
          <p:cNvPr id="3075" name="Rectangle 4"/>
          <p:cNvSpPr>
            <a:spLocks noChangeArrowheads="1"/>
          </p:cNvSpPr>
          <p:nvPr/>
        </p:nvSpPr>
        <p:spPr bwMode="auto">
          <a:xfrm>
            <a:off x="685800" y="1371600"/>
            <a:ext cx="3381375" cy="641350"/>
          </a:xfrm>
          <a:prstGeom prst="rect">
            <a:avLst/>
          </a:prstGeom>
          <a:noFill/>
          <a:ln w="9525">
            <a:noFill/>
            <a:miter lim="800000"/>
            <a:headEnd/>
            <a:tailEnd/>
          </a:ln>
        </p:spPr>
        <p:txBody>
          <a:bodyPr>
            <a:spAutoFit/>
          </a:bodyPr>
          <a:lstStyle/>
          <a:p>
            <a:r>
              <a:rPr lang="en-US" altLang="zh-CN" sz="3600" b="1">
                <a:solidFill>
                  <a:schemeClr val="tx2"/>
                </a:solidFill>
              </a:rPr>
              <a:t>C</a:t>
            </a:r>
            <a:r>
              <a:rPr lang="zh-CN" altLang="en-US" sz="3600" b="1">
                <a:solidFill>
                  <a:schemeClr val="tx2"/>
                </a:solidFill>
                <a:latin typeface="Times New Roman" pitchFamily="18" charset="0"/>
                <a:ea typeface="黑体" pitchFamily="49" charset="-122"/>
              </a:rPr>
              <a:t>语言程序设计</a:t>
            </a:r>
          </a:p>
        </p:txBody>
      </p:sp>
      <p:sp>
        <p:nvSpPr>
          <p:cNvPr id="3076" name="Rectangle 6"/>
          <p:cNvSpPr>
            <a:spLocks noChangeArrowheads="1"/>
          </p:cNvSpPr>
          <p:nvPr/>
        </p:nvSpPr>
        <p:spPr bwMode="auto">
          <a:xfrm>
            <a:off x="5353050" y="5105400"/>
            <a:ext cx="2711450" cy="457200"/>
          </a:xfrm>
          <a:prstGeom prst="rect">
            <a:avLst/>
          </a:prstGeom>
          <a:noFill/>
          <a:ln w="9525">
            <a:noFill/>
            <a:miter lim="800000"/>
            <a:headEnd/>
            <a:tailEnd/>
          </a:ln>
        </p:spPr>
        <p:txBody>
          <a:bodyPr wrap="none">
            <a:spAutoFit/>
          </a:bodyPr>
          <a:lstStyle/>
          <a:p>
            <a:r>
              <a:rPr lang="zh-CN" altLang="en-US" b="1"/>
              <a:t>主讲教师：祝建华 </a:t>
            </a:r>
          </a:p>
        </p:txBody>
      </p:sp>
      <p:pic>
        <p:nvPicPr>
          <p:cNvPr id="3077" name="Picture 11" descr="struct_intro"/>
          <p:cNvPicPr>
            <a:picLocks noChangeAspect="1" noChangeArrowheads="1"/>
          </p:cNvPicPr>
          <p:nvPr/>
        </p:nvPicPr>
        <p:blipFill>
          <a:blip r:embed="rId2" cstate="print"/>
          <a:srcRect/>
          <a:stretch>
            <a:fillRect/>
          </a:stretch>
        </p:blipFill>
        <p:spPr bwMode="auto">
          <a:xfrm>
            <a:off x="7308850" y="981075"/>
            <a:ext cx="1008063" cy="1008063"/>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p>
            <a:fld id="{EB670E2D-12AA-415C-9BA0-C74E5A60063B}" type="slidenum">
              <a:rPr lang="en-US" altLang="zh-CN" smtClean="0"/>
              <a:pPr/>
              <a:t>10</a:t>
            </a:fld>
            <a:endParaRPr lang="en-US" altLang="zh-CN"/>
          </a:p>
        </p:txBody>
      </p:sp>
      <p:sp>
        <p:nvSpPr>
          <p:cNvPr id="137220" name="Rectangle 4"/>
          <p:cNvSpPr>
            <a:spLocks noChangeArrowheads="1"/>
          </p:cNvSpPr>
          <p:nvPr/>
        </p:nvSpPr>
        <p:spPr bwMode="auto">
          <a:xfrm>
            <a:off x="684213" y="658813"/>
            <a:ext cx="7991475" cy="1096962"/>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rgbClr val="FF9900"/>
                </a:solidFill>
                <a:effectLst>
                  <a:outerShdw blurRad="38100" dist="38100" dir="2700000" algn="tl">
                    <a:srgbClr val="C0C0C0"/>
                  </a:outerShdw>
                </a:effectLst>
              </a:rPr>
              <a:t>顺序读写方式</a:t>
            </a:r>
            <a:r>
              <a:rPr kumimoji="0" lang="zh-CN" altLang="en-US" sz="2000" b="1">
                <a:effectLst>
                  <a:outerShdw blurRad="38100" dist="38100" dir="2700000" algn="tl">
                    <a:srgbClr val="C0C0C0"/>
                  </a:outerShdw>
                </a:effectLst>
              </a:rPr>
              <a:t>：打开文件时文件读写指针指向文件头或文件尾，读写一个</a:t>
            </a:r>
            <a:r>
              <a:rPr kumimoji="0" lang="zh-CN" altLang="en-US" sz="8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数据</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8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后，读写指针自动指向下一个</a:t>
            </a:r>
            <a:r>
              <a:rPr kumimoji="0" lang="zh-CN" altLang="en-US" sz="8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数据</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8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或文件尾。</a:t>
            </a:r>
            <a:r>
              <a:rPr kumimoji="0" lang="zh-CN" altLang="en-US" sz="2000" b="1">
                <a:solidFill>
                  <a:srgbClr val="006600"/>
                </a:solidFill>
                <a:effectLst>
                  <a:outerShdw blurRad="38100" dist="38100" dir="2700000" algn="tl">
                    <a:srgbClr val="C0C0C0"/>
                  </a:outerShdw>
                </a:effectLst>
              </a:rPr>
              <a:t>程序无法修改文件读写指针，文件指针始终往文件尾方向移动。</a:t>
            </a:r>
          </a:p>
        </p:txBody>
      </p:sp>
      <p:grpSp>
        <p:nvGrpSpPr>
          <p:cNvPr id="2" name="Group 58"/>
          <p:cNvGrpSpPr>
            <a:grpSpLocks/>
          </p:cNvGrpSpPr>
          <p:nvPr/>
        </p:nvGrpSpPr>
        <p:grpSpPr bwMode="auto">
          <a:xfrm>
            <a:off x="1168400" y="2405063"/>
            <a:ext cx="7127875" cy="936625"/>
            <a:chOff x="736" y="1558"/>
            <a:chExt cx="4490" cy="590"/>
          </a:xfrm>
        </p:grpSpPr>
        <p:sp>
          <p:nvSpPr>
            <p:cNvPr id="15380" name="Rectangle 6"/>
            <p:cNvSpPr>
              <a:spLocks noChangeArrowheads="1"/>
            </p:cNvSpPr>
            <p:nvPr/>
          </p:nvSpPr>
          <p:spPr bwMode="auto">
            <a:xfrm>
              <a:off x="736" y="1558"/>
              <a:ext cx="4490" cy="590"/>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5381" name="Text Box 7" descr="羊皮纸"/>
            <p:cNvSpPr txBox="1">
              <a:spLocks noChangeArrowheads="1"/>
            </p:cNvSpPr>
            <p:nvPr/>
          </p:nvSpPr>
          <p:spPr bwMode="auto">
            <a:xfrm>
              <a:off x="780" y="1596"/>
              <a:ext cx="4400" cy="256"/>
            </a:xfrm>
            <a:prstGeom prst="rect">
              <a:avLst/>
            </a:prstGeom>
            <a:blipFill dpi="0" rotWithShape="1">
              <a:blip r:embed="rId2" cstate="print"/>
              <a:srcRect/>
              <a:tile tx="0" ty="0" sx="100000" sy="100000" flip="none" algn="tl"/>
            </a:blipFill>
            <a:ln w="9525">
              <a:solidFill>
                <a:schemeClr val="tx1"/>
              </a:solidFill>
              <a:miter lim="800000"/>
              <a:headEnd/>
              <a:tailEnd/>
            </a:ln>
          </p:spPr>
          <p:txBody>
            <a:bodyPr>
              <a:spAutoFit/>
            </a:bodyPr>
            <a:lstStyle/>
            <a:p>
              <a:pPr eaLnBrk="0" hangingPunct="0">
                <a:spcBef>
                  <a:spcPct val="50000"/>
                </a:spcBef>
              </a:pPr>
              <a:r>
                <a:rPr kumimoji="0" lang="en-US" altLang="zh-CN" sz="2000" b="1">
                  <a:latin typeface="Arial" charset="0"/>
                </a:rPr>
                <a:t>        </a:t>
              </a:r>
              <a:r>
                <a:rPr kumimoji="0" lang="en-US" altLang="zh-CN" sz="2000" b="1">
                  <a:solidFill>
                    <a:schemeClr val="tx2"/>
                  </a:solidFill>
                  <a:latin typeface="Arial" charset="0"/>
                </a:rPr>
                <a:t>data</a:t>
              </a:r>
              <a:r>
                <a:rPr kumimoji="0" lang="en-US" altLang="zh-CN" sz="2000" b="1" baseline="-10000">
                  <a:solidFill>
                    <a:schemeClr val="tx2"/>
                  </a:solidFill>
                  <a:latin typeface="Arial" charset="0"/>
                </a:rPr>
                <a:t>1</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2</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3</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4</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n-1</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n</a:t>
              </a:r>
            </a:p>
          </p:txBody>
        </p:sp>
        <p:sp>
          <p:nvSpPr>
            <p:cNvPr id="137226" name="Text Box 10"/>
            <p:cNvSpPr txBox="1">
              <a:spLocks noChangeArrowheads="1"/>
            </p:cNvSpPr>
            <p:nvPr/>
          </p:nvSpPr>
          <p:spPr bwMode="auto">
            <a:xfrm>
              <a:off x="3127" y="1610"/>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5383" name="Line 12"/>
            <p:cNvSpPr>
              <a:spLocks noChangeShapeType="1"/>
            </p:cNvSpPr>
            <p:nvPr/>
          </p:nvSpPr>
          <p:spPr bwMode="auto">
            <a:xfrm flipH="1">
              <a:off x="1178" y="1590"/>
              <a:ext cx="1" cy="261"/>
            </a:xfrm>
            <a:prstGeom prst="line">
              <a:avLst/>
            </a:prstGeom>
            <a:noFill/>
            <a:ln w="9525">
              <a:solidFill>
                <a:schemeClr val="tx1"/>
              </a:solidFill>
              <a:prstDash val="sysDot"/>
              <a:round/>
              <a:headEnd/>
              <a:tailEnd/>
            </a:ln>
          </p:spPr>
          <p:txBody>
            <a:bodyPr/>
            <a:lstStyle/>
            <a:p>
              <a:endParaRPr lang="zh-CN" altLang="en-US"/>
            </a:p>
          </p:txBody>
        </p:sp>
        <p:sp>
          <p:nvSpPr>
            <p:cNvPr id="137263" name="Text Box 47"/>
            <p:cNvSpPr txBox="1">
              <a:spLocks noChangeArrowheads="1"/>
            </p:cNvSpPr>
            <p:nvPr/>
          </p:nvSpPr>
          <p:spPr bwMode="auto">
            <a:xfrm>
              <a:off x="798" y="1611"/>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37264" name="Text Box 48"/>
            <p:cNvSpPr txBox="1">
              <a:spLocks noChangeArrowheads="1"/>
            </p:cNvSpPr>
            <p:nvPr/>
          </p:nvSpPr>
          <p:spPr bwMode="auto">
            <a:xfrm>
              <a:off x="4731" y="1608"/>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5386" name="Line 49"/>
            <p:cNvSpPr>
              <a:spLocks noChangeShapeType="1"/>
            </p:cNvSpPr>
            <p:nvPr/>
          </p:nvSpPr>
          <p:spPr bwMode="auto">
            <a:xfrm flipH="1">
              <a:off x="4741" y="1594"/>
              <a:ext cx="1" cy="261"/>
            </a:xfrm>
            <a:prstGeom prst="line">
              <a:avLst/>
            </a:prstGeom>
            <a:noFill/>
            <a:ln w="9525">
              <a:solidFill>
                <a:schemeClr val="tx1"/>
              </a:solidFill>
              <a:prstDash val="sysDot"/>
              <a:round/>
              <a:headEnd/>
              <a:tailEnd/>
            </a:ln>
          </p:spPr>
          <p:txBody>
            <a:bodyPr/>
            <a:lstStyle/>
            <a:p>
              <a:endParaRPr lang="zh-CN" altLang="en-US"/>
            </a:p>
          </p:txBody>
        </p:sp>
        <p:sp>
          <p:nvSpPr>
            <p:cNvPr id="15387" name="Line 50"/>
            <p:cNvSpPr>
              <a:spLocks noChangeShapeType="1"/>
            </p:cNvSpPr>
            <p:nvPr/>
          </p:nvSpPr>
          <p:spPr bwMode="auto">
            <a:xfrm flipH="1">
              <a:off x="5177" y="1596"/>
              <a:ext cx="1" cy="254"/>
            </a:xfrm>
            <a:prstGeom prst="line">
              <a:avLst/>
            </a:prstGeom>
            <a:noFill/>
            <a:ln w="28575">
              <a:solidFill>
                <a:schemeClr val="bg1"/>
              </a:solidFill>
              <a:round/>
              <a:headEnd/>
              <a:tailEnd/>
            </a:ln>
          </p:spPr>
          <p:txBody>
            <a:bodyPr/>
            <a:lstStyle/>
            <a:p>
              <a:endParaRPr lang="zh-CN" altLang="en-US"/>
            </a:p>
          </p:txBody>
        </p:sp>
        <p:sp>
          <p:nvSpPr>
            <p:cNvPr id="15388" name="Line 51"/>
            <p:cNvSpPr>
              <a:spLocks noChangeShapeType="1"/>
            </p:cNvSpPr>
            <p:nvPr/>
          </p:nvSpPr>
          <p:spPr bwMode="auto">
            <a:xfrm flipH="1">
              <a:off x="779" y="1594"/>
              <a:ext cx="1" cy="254"/>
            </a:xfrm>
            <a:prstGeom prst="line">
              <a:avLst/>
            </a:prstGeom>
            <a:noFill/>
            <a:ln w="28575">
              <a:solidFill>
                <a:schemeClr val="bg1"/>
              </a:solidFill>
              <a:round/>
              <a:headEnd/>
              <a:tailEnd/>
            </a:ln>
          </p:spPr>
          <p:txBody>
            <a:bodyPr/>
            <a:lstStyle/>
            <a:p>
              <a:endParaRPr lang="zh-CN" altLang="en-US"/>
            </a:p>
          </p:txBody>
        </p:sp>
        <p:sp>
          <p:nvSpPr>
            <p:cNvPr id="137268" name="Text Box 52"/>
            <p:cNvSpPr txBox="1">
              <a:spLocks noChangeArrowheads="1"/>
            </p:cNvSpPr>
            <p:nvPr/>
          </p:nvSpPr>
          <p:spPr bwMode="auto">
            <a:xfrm>
              <a:off x="2028" y="1888"/>
              <a:ext cx="1769" cy="250"/>
            </a:xfrm>
            <a:prstGeom prst="rect">
              <a:avLst/>
            </a:prstGeom>
            <a:noFill/>
            <a:ln w="9525">
              <a:noFill/>
              <a:miter lim="800000"/>
              <a:headEnd/>
              <a:tailEnd/>
            </a:ln>
            <a:effectLst/>
          </p:spPr>
          <p:txBody>
            <a:bodyPr>
              <a:spAutoFit/>
            </a:bodyPr>
            <a:lstStyle/>
            <a:p>
              <a:pPr algn="ctr">
                <a:spcBef>
                  <a:spcPct val="50000"/>
                </a:spcBef>
                <a:defRPr/>
              </a:pPr>
              <a:r>
                <a:rPr lang="zh-CN" altLang="en-US" sz="2000" b="1">
                  <a:solidFill>
                    <a:schemeClr val="tx2"/>
                  </a:solidFill>
                  <a:effectLst>
                    <a:outerShdw blurRad="38100" dist="38100" dir="2700000" algn="tl">
                      <a:srgbClr val="C0C0C0"/>
                    </a:outerShdw>
                  </a:effectLst>
                </a:rPr>
                <a:t>顺序读文件过程示意</a:t>
              </a:r>
            </a:p>
          </p:txBody>
        </p:sp>
      </p:grpSp>
      <p:sp>
        <p:nvSpPr>
          <p:cNvPr id="137269" name="AutoShape 53"/>
          <p:cNvSpPr>
            <a:spLocks noChangeArrowheads="1"/>
          </p:cNvSpPr>
          <p:nvPr/>
        </p:nvSpPr>
        <p:spPr bwMode="auto">
          <a:xfrm>
            <a:off x="3492500" y="1892300"/>
            <a:ext cx="4679950" cy="360363"/>
          </a:xfrm>
          <a:prstGeom prst="wedgeRoundRectCallout">
            <a:avLst>
              <a:gd name="adj1" fmla="val -71505"/>
              <a:gd name="adj2" fmla="val 112995"/>
              <a:gd name="adj3" fmla="val 16667"/>
            </a:avLst>
          </a:prstGeom>
          <a:noFill/>
          <a:ln w="19050">
            <a:solidFill>
              <a:srgbClr val="008080"/>
            </a:solidFill>
            <a:miter lim="800000"/>
            <a:headEnd/>
            <a:tailEnd/>
          </a:ln>
          <a:effectLst/>
        </p:spPr>
        <p:txBody>
          <a:bodyPr/>
          <a:lstStyle/>
          <a:p>
            <a:pPr algn="ctr">
              <a:lnSpc>
                <a:spcPct val="80000"/>
              </a:lnSpc>
              <a:defRPr/>
            </a:pPr>
            <a:r>
              <a:rPr kumimoji="0" lang="zh-CN" altLang="en-US" sz="1800" b="1">
                <a:solidFill>
                  <a:srgbClr val="FF00FF"/>
                </a:solidFill>
                <a:effectLst>
                  <a:outerShdw blurRad="38100" dist="38100" dir="2700000" algn="tl">
                    <a:srgbClr val="C0C0C0"/>
                  </a:outerShdw>
                </a:effectLst>
              </a:rPr>
              <a:t>数据的划分取决于读写方式和转换格式！</a:t>
            </a:r>
          </a:p>
        </p:txBody>
      </p:sp>
      <p:sp>
        <p:nvSpPr>
          <p:cNvPr id="137271" name="AutoShape 55"/>
          <p:cNvSpPr>
            <a:spLocks noChangeArrowheads="1"/>
          </p:cNvSpPr>
          <p:nvPr/>
        </p:nvSpPr>
        <p:spPr bwMode="auto">
          <a:xfrm>
            <a:off x="1835150" y="2855913"/>
            <a:ext cx="144463" cy="360362"/>
          </a:xfrm>
          <a:prstGeom prst="upArrow">
            <a:avLst>
              <a:gd name="adj1" fmla="val 50000"/>
              <a:gd name="adj2" fmla="val 62362"/>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7275" name="Rectangle 59"/>
          <p:cNvSpPr>
            <a:spLocks noChangeArrowheads="1"/>
          </p:cNvSpPr>
          <p:nvPr/>
        </p:nvSpPr>
        <p:spPr bwMode="auto">
          <a:xfrm>
            <a:off x="684213" y="3543300"/>
            <a:ext cx="7991475" cy="1431925"/>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rgbClr val="FF9900"/>
                </a:solidFill>
                <a:effectLst>
                  <a:outerShdw blurRad="38100" dist="38100" dir="2700000" algn="tl">
                    <a:srgbClr val="C0C0C0"/>
                  </a:outerShdw>
                </a:effectLst>
              </a:rPr>
              <a:t>随机读写方式</a:t>
            </a:r>
            <a:r>
              <a:rPr kumimoji="0" lang="zh-CN" altLang="en-US" sz="2000" b="1">
                <a:effectLst>
                  <a:outerShdw blurRad="38100" dist="38100" dir="2700000" algn="tl">
                    <a:srgbClr val="C0C0C0"/>
                  </a:outerShdw>
                </a:effectLst>
              </a:rPr>
              <a:t>：以</a:t>
            </a:r>
            <a:r>
              <a:rPr kumimoji="0" lang="zh-CN" altLang="en-US" sz="2000" b="1">
                <a:solidFill>
                  <a:srgbClr val="FF00FF"/>
                </a:solidFill>
                <a:effectLst>
                  <a:outerShdw blurRad="38100" dist="38100" dir="2700000" algn="tl">
                    <a:srgbClr val="C0C0C0"/>
                  </a:outerShdw>
                </a:effectLst>
              </a:rPr>
              <a:t>二进制格式</a:t>
            </a:r>
            <a:r>
              <a:rPr kumimoji="0" lang="zh-CN" altLang="en-US" sz="2000" b="1">
                <a:effectLst>
                  <a:outerShdw blurRad="38100" dist="38100" dir="2700000" algn="tl">
                    <a:srgbClr val="C0C0C0"/>
                  </a:outerShdw>
                </a:effectLst>
              </a:rPr>
              <a:t>打开文件时，文件读写指针指向文件头或文件尾，读写一个</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数据</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后读写指针自动指向下一个</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数据</a:t>
            </a:r>
            <a:r>
              <a:rPr kumimoji="0" lang="zh-CN" altLang="en-US" sz="2000" b="1">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effectLst>
                  <a:outerShdw blurRad="38100" dist="38100" dir="2700000" algn="tl">
                    <a:srgbClr val="C0C0C0"/>
                  </a:outerShdw>
                </a:effectLst>
              </a:rPr>
              <a:t>或文件尾。</a:t>
            </a:r>
            <a:r>
              <a:rPr kumimoji="0" lang="zh-CN" altLang="en-US" sz="2000" b="1">
                <a:solidFill>
                  <a:srgbClr val="006600"/>
                </a:solidFill>
                <a:effectLst>
                  <a:outerShdw blurRad="38100" dist="38100" dir="2700000" algn="tl">
                    <a:srgbClr val="C0C0C0"/>
                  </a:outerShdw>
                </a:effectLst>
              </a:rPr>
              <a:t>程序可以修改文件读写指针，文件指针可在头尾两个方向往返移动。</a:t>
            </a:r>
          </a:p>
        </p:txBody>
      </p:sp>
      <p:grpSp>
        <p:nvGrpSpPr>
          <p:cNvPr id="3" name="Group 60"/>
          <p:cNvGrpSpPr>
            <a:grpSpLocks/>
          </p:cNvGrpSpPr>
          <p:nvPr/>
        </p:nvGrpSpPr>
        <p:grpSpPr bwMode="auto">
          <a:xfrm>
            <a:off x="1168400" y="5084763"/>
            <a:ext cx="7127875" cy="936625"/>
            <a:chOff x="736" y="1558"/>
            <a:chExt cx="4490" cy="590"/>
          </a:xfrm>
        </p:grpSpPr>
        <p:sp>
          <p:nvSpPr>
            <p:cNvPr id="15370" name="Rectangle 61"/>
            <p:cNvSpPr>
              <a:spLocks noChangeArrowheads="1"/>
            </p:cNvSpPr>
            <p:nvPr/>
          </p:nvSpPr>
          <p:spPr bwMode="auto">
            <a:xfrm>
              <a:off x="736" y="1558"/>
              <a:ext cx="4490" cy="590"/>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5371" name="Text Box 62" descr="羊皮纸"/>
            <p:cNvSpPr txBox="1">
              <a:spLocks noChangeArrowheads="1"/>
            </p:cNvSpPr>
            <p:nvPr/>
          </p:nvSpPr>
          <p:spPr bwMode="auto">
            <a:xfrm>
              <a:off x="780" y="1596"/>
              <a:ext cx="4400" cy="256"/>
            </a:xfrm>
            <a:prstGeom prst="rect">
              <a:avLst/>
            </a:prstGeom>
            <a:blipFill dpi="0" rotWithShape="1">
              <a:blip r:embed="rId2" cstate="print"/>
              <a:srcRect/>
              <a:tile tx="0" ty="0" sx="100000" sy="100000" flip="none" algn="tl"/>
            </a:blipFill>
            <a:ln w="9525">
              <a:solidFill>
                <a:schemeClr val="tx1"/>
              </a:solidFill>
              <a:miter lim="800000"/>
              <a:headEnd/>
              <a:tailEnd/>
            </a:ln>
          </p:spPr>
          <p:txBody>
            <a:bodyPr>
              <a:spAutoFit/>
            </a:bodyPr>
            <a:lstStyle/>
            <a:p>
              <a:pPr eaLnBrk="0" hangingPunct="0">
                <a:spcBef>
                  <a:spcPct val="50000"/>
                </a:spcBef>
              </a:pPr>
              <a:r>
                <a:rPr kumimoji="0" lang="en-US" altLang="zh-CN" sz="2000" b="1">
                  <a:latin typeface="Arial" charset="0"/>
                </a:rPr>
                <a:t>        </a:t>
              </a:r>
              <a:r>
                <a:rPr kumimoji="0" lang="en-US" altLang="zh-CN" sz="2000" b="1">
                  <a:solidFill>
                    <a:schemeClr val="tx2"/>
                  </a:solidFill>
                  <a:latin typeface="Arial" charset="0"/>
                </a:rPr>
                <a:t>data</a:t>
              </a:r>
              <a:r>
                <a:rPr kumimoji="0" lang="en-US" altLang="zh-CN" sz="2000" b="1" baseline="-10000">
                  <a:solidFill>
                    <a:schemeClr val="tx2"/>
                  </a:solidFill>
                  <a:latin typeface="Arial" charset="0"/>
                </a:rPr>
                <a:t>1</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2</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3</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4</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n-1</a:t>
              </a:r>
              <a:r>
                <a:rPr kumimoji="0" lang="en-US" altLang="zh-CN" sz="2000" b="1">
                  <a:solidFill>
                    <a:schemeClr val="tx2"/>
                  </a:solidFill>
                  <a:latin typeface="Arial" charset="0"/>
                </a:rPr>
                <a:t> data</a:t>
              </a:r>
              <a:r>
                <a:rPr kumimoji="0" lang="en-US" altLang="zh-CN" sz="2000" b="1" baseline="-10000">
                  <a:solidFill>
                    <a:schemeClr val="tx2"/>
                  </a:solidFill>
                  <a:latin typeface="Arial" charset="0"/>
                </a:rPr>
                <a:t>n</a:t>
              </a:r>
            </a:p>
          </p:txBody>
        </p:sp>
        <p:sp>
          <p:nvSpPr>
            <p:cNvPr id="137279" name="Text Box 63"/>
            <p:cNvSpPr txBox="1">
              <a:spLocks noChangeArrowheads="1"/>
            </p:cNvSpPr>
            <p:nvPr/>
          </p:nvSpPr>
          <p:spPr bwMode="auto">
            <a:xfrm>
              <a:off x="3127" y="1610"/>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5373" name="Line 64"/>
            <p:cNvSpPr>
              <a:spLocks noChangeShapeType="1"/>
            </p:cNvSpPr>
            <p:nvPr/>
          </p:nvSpPr>
          <p:spPr bwMode="auto">
            <a:xfrm flipH="1">
              <a:off x="1178" y="1590"/>
              <a:ext cx="1" cy="261"/>
            </a:xfrm>
            <a:prstGeom prst="line">
              <a:avLst/>
            </a:prstGeom>
            <a:noFill/>
            <a:ln w="9525">
              <a:solidFill>
                <a:schemeClr val="tx1"/>
              </a:solidFill>
              <a:prstDash val="sysDot"/>
              <a:round/>
              <a:headEnd/>
              <a:tailEnd/>
            </a:ln>
          </p:spPr>
          <p:txBody>
            <a:bodyPr/>
            <a:lstStyle/>
            <a:p>
              <a:endParaRPr lang="zh-CN" altLang="en-US"/>
            </a:p>
          </p:txBody>
        </p:sp>
        <p:sp>
          <p:nvSpPr>
            <p:cNvPr id="137281" name="Text Box 65"/>
            <p:cNvSpPr txBox="1">
              <a:spLocks noChangeArrowheads="1"/>
            </p:cNvSpPr>
            <p:nvPr/>
          </p:nvSpPr>
          <p:spPr bwMode="auto">
            <a:xfrm>
              <a:off x="798" y="1611"/>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37282" name="Text Box 66"/>
            <p:cNvSpPr txBox="1">
              <a:spLocks noChangeArrowheads="1"/>
            </p:cNvSpPr>
            <p:nvPr/>
          </p:nvSpPr>
          <p:spPr bwMode="auto">
            <a:xfrm>
              <a:off x="4731" y="1608"/>
              <a:ext cx="409" cy="212"/>
            </a:xfrm>
            <a:prstGeom prst="rect">
              <a:avLst/>
            </a:prstGeom>
            <a:noFill/>
            <a:ln w="9525">
              <a:noFill/>
              <a:miter lim="800000"/>
              <a:headEnd/>
              <a:tailEnd/>
            </a:ln>
            <a:effectLst/>
          </p:spPr>
          <p:txBody>
            <a:bodyPr>
              <a:spAutoFit/>
            </a:bodyPr>
            <a:lstStyle/>
            <a:p>
              <a:pPr algn="ctr" eaLnBrk="0" hangingPunct="0">
                <a:lnSpc>
                  <a:spcPct val="80000"/>
                </a:lnSpc>
                <a:defRPr/>
              </a:pPr>
              <a:r>
                <a:rPr kumimoji="0" lang="en-US" altLang="zh-CN" sz="2000" b="1">
                  <a:solidFill>
                    <a:schemeClr val="folHlink"/>
                  </a:solidFill>
                  <a:effectLst>
                    <a:outerShdw blurRad="38100" dist="38100" dir="2700000" algn="tl">
                      <a:srgbClr val="C0C0C0"/>
                    </a:outerShdw>
                  </a:effectLst>
                  <a:latin typeface="Arial" charset="0"/>
                </a:rPr>
                <a:t>…</a:t>
              </a:r>
            </a:p>
          </p:txBody>
        </p:sp>
        <p:sp>
          <p:nvSpPr>
            <p:cNvPr id="15376" name="Line 67"/>
            <p:cNvSpPr>
              <a:spLocks noChangeShapeType="1"/>
            </p:cNvSpPr>
            <p:nvPr/>
          </p:nvSpPr>
          <p:spPr bwMode="auto">
            <a:xfrm flipH="1">
              <a:off x="4741" y="1594"/>
              <a:ext cx="1" cy="261"/>
            </a:xfrm>
            <a:prstGeom prst="line">
              <a:avLst/>
            </a:prstGeom>
            <a:noFill/>
            <a:ln w="9525">
              <a:solidFill>
                <a:schemeClr val="tx1"/>
              </a:solidFill>
              <a:prstDash val="sysDot"/>
              <a:round/>
              <a:headEnd/>
              <a:tailEnd/>
            </a:ln>
          </p:spPr>
          <p:txBody>
            <a:bodyPr/>
            <a:lstStyle/>
            <a:p>
              <a:endParaRPr lang="zh-CN" altLang="en-US"/>
            </a:p>
          </p:txBody>
        </p:sp>
        <p:sp>
          <p:nvSpPr>
            <p:cNvPr id="15377" name="Line 68"/>
            <p:cNvSpPr>
              <a:spLocks noChangeShapeType="1"/>
            </p:cNvSpPr>
            <p:nvPr/>
          </p:nvSpPr>
          <p:spPr bwMode="auto">
            <a:xfrm flipH="1">
              <a:off x="5177" y="1596"/>
              <a:ext cx="1" cy="254"/>
            </a:xfrm>
            <a:prstGeom prst="line">
              <a:avLst/>
            </a:prstGeom>
            <a:noFill/>
            <a:ln w="28575">
              <a:solidFill>
                <a:schemeClr val="bg1"/>
              </a:solidFill>
              <a:round/>
              <a:headEnd/>
              <a:tailEnd/>
            </a:ln>
          </p:spPr>
          <p:txBody>
            <a:bodyPr/>
            <a:lstStyle/>
            <a:p>
              <a:endParaRPr lang="zh-CN" altLang="en-US"/>
            </a:p>
          </p:txBody>
        </p:sp>
        <p:sp>
          <p:nvSpPr>
            <p:cNvPr id="15378" name="Line 69"/>
            <p:cNvSpPr>
              <a:spLocks noChangeShapeType="1"/>
            </p:cNvSpPr>
            <p:nvPr/>
          </p:nvSpPr>
          <p:spPr bwMode="auto">
            <a:xfrm flipH="1">
              <a:off x="779" y="1594"/>
              <a:ext cx="1" cy="254"/>
            </a:xfrm>
            <a:prstGeom prst="line">
              <a:avLst/>
            </a:prstGeom>
            <a:noFill/>
            <a:ln w="28575">
              <a:solidFill>
                <a:schemeClr val="bg1"/>
              </a:solidFill>
              <a:round/>
              <a:headEnd/>
              <a:tailEnd/>
            </a:ln>
          </p:spPr>
          <p:txBody>
            <a:bodyPr/>
            <a:lstStyle/>
            <a:p>
              <a:endParaRPr lang="zh-CN" altLang="en-US"/>
            </a:p>
          </p:txBody>
        </p:sp>
        <p:sp>
          <p:nvSpPr>
            <p:cNvPr id="137286" name="Text Box 70"/>
            <p:cNvSpPr txBox="1">
              <a:spLocks noChangeArrowheads="1"/>
            </p:cNvSpPr>
            <p:nvPr/>
          </p:nvSpPr>
          <p:spPr bwMode="auto">
            <a:xfrm>
              <a:off x="2028" y="1888"/>
              <a:ext cx="1769" cy="250"/>
            </a:xfrm>
            <a:prstGeom prst="rect">
              <a:avLst/>
            </a:prstGeom>
            <a:noFill/>
            <a:ln w="9525">
              <a:noFill/>
              <a:miter lim="800000"/>
              <a:headEnd/>
              <a:tailEnd/>
            </a:ln>
            <a:effectLst/>
          </p:spPr>
          <p:txBody>
            <a:bodyPr>
              <a:spAutoFit/>
            </a:bodyPr>
            <a:lstStyle/>
            <a:p>
              <a:pPr algn="ctr">
                <a:spcBef>
                  <a:spcPct val="50000"/>
                </a:spcBef>
                <a:defRPr/>
              </a:pPr>
              <a:r>
                <a:rPr lang="zh-CN" altLang="en-US" sz="2000" b="1">
                  <a:solidFill>
                    <a:schemeClr val="tx2"/>
                  </a:solidFill>
                  <a:effectLst>
                    <a:outerShdw blurRad="38100" dist="38100" dir="2700000" algn="tl">
                      <a:srgbClr val="C0C0C0"/>
                    </a:outerShdw>
                  </a:effectLst>
                </a:rPr>
                <a:t>随机读文件过程示意</a:t>
              </a:r>
            </a:p>
          </p:txBody>
        </p:sp>
      </p:grpSp>
      <p:sp>
        <p:nvSpPr>
          <p:cNvPr id="137288" name="AutoShape 72"/>
          <p:cNvSpPr>
            <a:spLocks noChangeArrowheads="1"/>
          </p:cNvSpPr>
          <p:nvPr/>
        </p:nvSpPr>
        <p:spPr bwMode="auto">
          <a:xfrm>
            <a:off x="1835150" y="5541963"/>
            <a:ext cx="144463" cy="360362"/>
          </a:xfrm>
          <a:prstGeom prst="upArrow">
            <a:avLst>
              <a:gd name="adj1" fmla="val 50000"/>
              <a:gd name="adj2" fmla="val 62362"/>
            </a:avLst>
          </a:prstGeom>
          <a:solidFill>
            <a:schemeClr val="hlink"/>
          </a:solidFill>
          <a:ln w="9525">
            <a:solidFill>
              <a:schemeClr val="tx1"/>
            </a:solidFill>
            <a:miter lim="800000"/>
            <a:headEnd/>
            <a:tailEnd/>
          </a:ln>
        </p:spPr>
        <p:txBody>
          <a:bodyPr vert="eaVert"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37271"/>
                                        </p:tgtEl>
                                        <p:attrNameLst>
                                          <p:attrName>style.visibility</p:attrName>
                                        </p:attrNameLst>
                                      </p:cBhvr>
                                      <p:to>
                                        <p:strVal val="visible"/>
                                      </p:to>
                                    </p:set>
                                    <p:anim calcmode="lin" valueType="num">
                                      <p:cBhvr>
                                        <p:cTn id="14" dur="1000" fill="hold"/>
                                        <p:tgtEl>
                                          <p:spTgt spid="137271"/>
                                        </p:tgtEl>
                                        <p:attrNameLst>
                                          <p:attrName>ppt_x</p:attrName>
                                        </p:attrNameLst>
                                      </p:cBhvr>
                                      <p:tavLst>
                                        <p:tav tm="0">
                                          <p:val>
                                            <p:strVal val="#ppt_x-.2"/>
                                          </p:val>
                                        </p:tav>
                                        <p:tav tm="100000">
                                          <p:val>
                                            <p:strVal val="#ppt_x"/>
                                          </p:val>
                                        </p:tav>
                                      </p:tavLst>
                                    </p:anim>
                                    <p:anim calcmode="lin" valueType="num">
                                      <p:cBhvr>
                                        <p:cTn id="15" dur="1000" fill="hold"/>
                                        <p:tgtEl>
                                          <p:spTgt spid="13727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7271"/>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2.77778E-6 -7.40741E-7 L 0.07882 -7.40741E-7 " pathEditMode="relative" ptsTypes="AA">
                                      <p:cBhvr>
                                        <p:cTn id="20" dur="2000" fill="hold"/>
                                        <p:tgtEl>
                                          <p:spTgt spid="137271"/>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0.07882 -7.40741E-7 L 0.15764 -7.40741E-7 " pathEditMode="relative" ptsTypes="AA">
                                      <p:cBhvr>
                                        <p:cTn id="24" dur="2000" fill="hold"/>
                                        <p:tgtEl>
                                          <p:spTgt spid="137271"/>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3" nodeType="clickEffect">
                                  <p:stCondLst>
                                    <p:cond delay="0"/>
                                  </p:stCondLst>
                                  <p:childTnLst>
                                    <p:animMotion origin="layout" path="M 0.15764 -1.11111E-6 L 0.2342 -1.11111E-6 " pathEditMode="relative" rAng="0" ptsTypes="AA">
                                      <p:cBhvr>
                                        <p:cTn id="28" dur="2000" fill="hold"/>
                                        <p:tgtEl>
                                          <p:spTgt spid="137271"/>
                                        </p:tgtEl>
                                        <p:attrNameLst>
                                          <p:attrName>ppt_x</p:attrName>
                                          <p:attrName>ppt_y</p:attrName>
                                        </p:attrNameLst>
                                      </p:cBhvr>
                                      <p:rCtr x="38" y="0"/>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4" nodeType="clickEffect">
                                  <p:stCondLst>
                                    <p:cond delay="0"/>
                                  </p:stCondLst>
                                  <p:childTnLst>
                                    <p:animMotion origin="layout" path="M 0.2342 -7.40741E-6 L 0.30503 -7.40741E-6 " pathEditMode="relative" ptsTypes="AA">
                                      <p:cBhvr>
                                        <p:cTn id="32" dur="2000" fill="hold"/>
                                        <p:tgtEl>
                                          <p:spTgt spid="137271"/>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5" nodeType="clickEffect">
                                  <p:stCondLst>
                                    <p:cond delay="0"/>
                                  </p:stCondLst>
                                  <p:childTnLst>
                                    <p:animMotion origin="layout" path="M 0.30503 -7.40741E-6 L 0.45468 -7.40741E-6 " pathEditMode="relative" ptsTypes="AA">
                                      <p:cBhvr>
                                        <p:cTn id="36" dur="2000" fill="hold"/>
                                        <p:tgtEl>
                                          <p:spTgt spid="137271"/>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6" nodeType="clickEffect">
                                  <p:stCondLst>
                                    <p:cond delay="0"/>
                                  </p:stCondLst>
                                  <p:childTnLst>
                                    <p:animMotion origin="layout" path="M 0.45468 -7.40741E-6 L 0.54913 -7.40741E-6 " pathEditMode="relative" ptsTypes="AA">
                                      <p:cBhvr>
                                        <p:cTn id="40" dur="2000" fill="hold"/>
                                        <p:tgtEl>
                                          <p:spTgt spid="137271"/>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7" nodeType="clickEffect">
                                  <p:stCondLst>
                                    <p:cond delay="0"/>
                                  </p:stCondLst>
                                  <p:childTnLst>
                                    <p:animMotion origin="layout" path="M 0.54913 -7.40741E-6 L 0.61996 -7.40741E-6 " pathEditMode="relative" ptsTypes="AA">
                                      <p:cBhvr>
                                        <p:cTn id="44" dur="2000" fill="hold"/>
                                        <p:tgtEl>
                                          <p:spTgt spid="137271"/>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137269"/>
                                        </p:tgtEl>
                                        <p:attrNameLst>
                                          <p:attrName>style.visibility</p:attrName>
                                        </p:attrNameLst>
                                      </p:cBhvr>
                                      <p:to>
                                        <p:strVal val="visible"/>
                                      </p:to>
                                    </p:set>
                                    <p:anim calcmode="lin" valueType="num">
                                      <p:cBhvr>
                                        <p:cTn id="49" dur="1000" fill="hold"/>
                                        <p:tgtEl>
                                          <p:spTgt spid="137269"/>
                                        </p:tgtEl>
                                        <p:attrNameLst>
                                          <p:attrName>ppt_x</p:attrName>
                                        </p:attrNameLst>
                                      </p:cBhvr>
                                      <p:tavLst>
                                        <p:tav tm="0">
                                          <p:val>
                                            <p:strVal val="#ppt_x-.2"/>
                                          </p:val>
                                        </p:tav>
                                        <p:tav tm="100000">
                                          <p:val>
                                            <p:strVal val="#ppt_x"/>
                                          </p:val>
                                        </p:tav>
                                      </p:tavLst>
                                    </p:anim>
                                    <p:anim calcmode="lin" valueType="num">
                                      <p:cBhvr>
                                        <p:cTn id="50" dur="1000" fill="hold"/>
                                        <p:tgtEl>
                                          <p:spTgt spid="137269"/>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3726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37275"/>
                                        </p:tgtEl>
                                        <p:attrNameLst>
                                          <p:attrName>style.visibility</p:attrName>
                                        </p:attrNameLst>
                                      </p:cBhvr>
                                      <p:to>
                                        <p:strVal val="visible"/>
                                      </p:to>
                                    </p:set>
                                    <p:animEffect transition="in" filter="blinds(horizontal)">
                                      <p:cBhvr>
                                        <p:cTn id="56" dur="500"/>
                                        <p:tgtEl>
                                          <p:spTgt spid="13727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1000" fill="hold"/>
                                        <p:tgtEl>
                                          <p:spTgt spid="3"/>
                                        </p:tgtEl>
                                        <p:attrNameLst>
                                          <p:attrName>ppt_x</p:attrName>
                                        </p:attrNameLst>
                                      </p:cBhvr>
                                      <p:tavLst>
                                        <p:tav tm="0">
                                          <p:val>
                                            <p:strVal val="#ppt_x-.2"/>
                                          </p:val>
                                        </p:tav>
                                        <p:tav tm="100000">
                                          <p:val>
                                            <p:strVal val="#ppt_x"/>
                                          </p:val>
                                        </p:tav>
                                      </p:tavLst>
                                    </p:anim>
                                    <p:anim calcmode="lin" valueType="num">
                                      <p:cBhvr>
                                        <p:cTn id="6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63" dur="10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29" presetClass="entr" presetSubtype="0" fill="hold" grpId="0" nodeType="clickEffect">
                                  <p:stCondLst>
                                    <p:cond delay="0"/>
                                  </p:stCondLst>
                                  <p:childTnLst>
                                    <p:set>
                                      <p:cBhvr>
                                        <p:cTn id="67" dur="1" fill="hold">
                                          <p:stCondLst>
                                            <p:cond delay="0"/>
                                          </p:stCondLst>
                                        </p:cTn>
                                        <p:tgtEl>
                                          <p:spTgt spid="137288"/>
                                        </p:tgtEl>
                                        <p:attrNameLst>
                                          <p:attrName>style.visibility</p:attrName>
                                        </p:attrNameLst>
                                      </p:cBhvr>
                                      <p:to>
                                        <p:strVal val="visible"/>
                                      </p:to>
                                    </p:set>
                                    <p:anim calcmode="lin" valueType="num">
                                      <p:cBhvr>
                                        <p:cTn id="68" dur="1000" fill="hold"/>
                                        <p:tgtEl>
                                          <p:spTgt spid="137288"/>
                                        </p:tgtEl>
                                        <p:attrNameLst>
                                          <p:attrName>ppt_x</p:attrName>
                                        </p:attrNameLst>
                                      </p:cBhvr>
                                      <p:tavLst>
                                        <p:tav tm="0">
                                          <p:val>
                                            <p:strVal val="#ppt_x-.2"/>
                                          </p:val>
                                        </p:tav>
                                        <p:tav tm="100000">
                                          <p:val>
                                            <p:strVal val="#ppt_x"/>
                                          </p:val>
                                        </p:tav>
                                      </p:tavLst>
                                    </p:anim>
                                    <p:anim calcmode="lin" valueType="num">
                                      <p:cBhvr>
                                        <p:cTn id="69" dur="1000" fill="hold"/>
                                        <p:tgtEl>
                                          <p:spTgt spid="137288"/>
                                        </p:tgtEl>
                                        <p:attrNameLst>
                                          <p:attrName>ppt_y</p:attrName>
                                        </p:attrNameLst>
                                      </p:cBhvr>
                                      <p:tavLst>
                                        <p:tav tm="0">
                                          <p:val>
                                            <p:strVal val="#ppt_y"/>
                                          </p:val>
                                        </p:tav>
                                        <p:tav tm="100000">
                                          <p:val>
                                            <p:strVal val="#ppt_y"/>
                                          </p:val>
                                        </p:tav>
                                      </p:tavLst>
                                    </p:anim>
                                    <p:animEffect transition="in" filter="wipe(right)" prLst="gradientSize: 0.1">
                                      <p:cBhvr>
                                        <p:cTn id="70" dur="1000"/>
                                        <p:tgtEl>
                                          <p:spTgt spid="137288"/>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7.40741E-7 L 0.07882 -7.40741E-7 " pathEditMode="relative" ptsTypes="AA">
                                      <p:cBhvr>
                                        <p:cTn id="74" dur="2000" fill="hold"/>
                                        <p:tgtEl>
                                          <p:spTgt spid="13728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2" nodeType="clickEffect">
                                  <p:stCondLst>
                                    <p:cond delay="0"/>
                                  </p:stCondLst>
                                  <p:childTnLst>
                                    <p:animMotion origin="layout" path="M 0.07882 -7.40741E-7 L 0.15764 -7.40741E-7 " pathEditMode="relative" ptsTypes="AA">
                                      <p:cBhvr>
                                        <p:cTn id="78" dur="2000" fill="hold"/>
                                        <p:tgtEl>
                                          <p:spTgt spid="137288"/>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5764 -1.11111E-6 L 0.2342 -1.11111E-6 " pathEditMode="relative" rAng="0" ptsTypes="AA">
                                      <p:cBhvr>
                                        <p:cTn id="82" dur="2000" fill="hold"/>
                                        <p:tgtEl>
                                          <p:spTgt spid="137288"/>
                                        </p:tgtEl>
                                        <p:attrNameLst>
                                          <p:attrName>ppt_x</p:attrName>
                                          <p:attrName>ppt_y</p:attrName>
                                        </p:attrNameLst>
                                      </p:cBhvr>
                                      <p:rCtr x="38" y="0"/>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342 -7.40741E-6 L 0.30503 -7.40741E-6 " pathEditMode="relative" ptsTypes="AA">
                                      <p:cBhvr>
                                        <p:cTn id="86" dur="2000" fill="hold"/>
                                        <p:tgtEl>
                                          <p:spTgt spid="137288"/>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0503 2.59259E-6 L 0.07656 2.59259E-6 " pathEditMode="relative" ptsTypes="AA">
                                      <p:cBhvr>
                                        <p:cTn id="90" dur="2000" fill="hold"/>
                                        <p:tgtEl>
                                          <p:spTgt spid="137288"/>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6" nodeType="clickEffect">
                                  <p:stCondLst>
                                    <p:cond delay="0"/>
                                  </p:stCondLst>
                                  <p:childTnLst>
                                    <p:animMotion origin="layout" path="M 0.07882 2.59259E-6 L 0.15764 2.59259E-6 " pathEditMode="relative" ptsTypes="AA">
                                      <p:cBhvr>
                                        <p:cTn id="94" dur="2000" fill="hold"/>
                                        <p:tgtEl>
                                          <p:spTgt spid="137288"/>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7" nodeType="clickEffect">
                                  <p:stCondLst>
                                    <p:cond delay="0"/>
                                  </p:stCondLst>
                                  <p:childTnLst>
                                    <p:animMotion origin="layout" path="M 0.15764 2.59259E-6 L 0.54357 2.59259E-6 " pathEditMode="relative" ptsTypes="AA">
                                      <p:cBhvr>
                                        <p:cTn id="98" dur="2000" fill="hold"/>
                                        <p:tgtEl>
                                          <p:spTgt spid="13728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69" grpId="0" animBg="1"/>
      <p:bldP spid="137271" grpId="0" animBg="1"/>
      <p:bldP spid="137271" grpId="1" animBg="1"/>
      <p:bldP spid="137271" grpId="2" animBg="1"/>
      <p:bldP spid="137271" grpId="3" animBg="1"/>
      <p:bldP spid="137271" grpId="4" animBg="1"/>
      <p:bldP spid="137271" grpId="5" animBg="1"/>
      <p:bldP spid="137271" grpId="6" animBg="1"/>
      <p:bldP spid="137271" grpId="7" animBg="1"/>
      <p:bldP spid="137275" grpId="0"/>
      <p:bldP spid="137288" grpId="0" animBg="1"/>
      <p:bldP spid="137288" grpId="1" animBg="1"/>
      <p:bldP spid="137288" grpId="2" animBg="1"/>
      <p:bldP spid="137288" grpId="3" animBg="1"/>
      <p:bldP spid="137288" grpId="4" animBg="1"/>
      <p:bldP spid="137288" grpId="5" animBg="1"/>
      <p:bldP spid="137288" grpId="6" animBg="1"/>
      <p:bldP spid="137288" grpId="7"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p>
            <a:fld id="{64704411-6324-48C4-B514-92B3FF49A881}" type="slidenum">
              <a:rPr lang="en-US" altLang="zh-CN" smtClean="0"/>
              <a:pPr/>
              <a:t>11</a:t>
            </a:fld>
            <a:endParaRPr lang="en-US" altLang="zh-CN"/>
          </a:p>
        </p:txBody>
      </p:sp>
      <p:sp>
        <p:nvSpPr>
          <p:cNvPr id="138276" name="Rectangle 36"/>
          <p:cNvSpPr>
            <a:spLocks noChangeArrowheads="1"/>
          </p:cNvSpPr>
          <p:nvPr/>
        </p:nvSpPr>
        <p:spPr bwMode="auto">
          <a:xfrm>
            <a:off x="584200" y="1843088"/>
            <a:ext cx="7991475" cy="1096962"/>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solidFill>
                  <a:srgbClr val="FF0066"/>
                </a:solidFill>
                <a:effectLst>
                  <a:outerShdw blurRad="38100" dist="38100" dir="2700000" algn="tl">
                    <a:srgbClr val="C0C0C0"/>
                  </a:outerShdw>
                </a:effectLst>
              </a:rPr>
              <a:t>       </a:t>
            </a:r>
            <a:r>
              <a:rPr kumimoji="0" lang="zh-CN" altLang="en-US" sz="2000" b="1">
                <a:solidFill>
                  <a:srgbClr val="FF0066"/>
                </a:solidFill>
                <a:effectLst>
                  <a:outerShdw blurRad="38100" dist="38100" dir="2700000" algn="tl">
                    <a:srgbClr val="C0C0C0"/>
                  </a:outerShdw>
                </a:effectLst>
              </a:rPr>
              <a:t>标准</a:t>
            </a:r>
            <a:r>
              <a:rPr kumimoji="0" lang="en-US" altLang="zh-CN" sz="2000" b="1">
                <a:solidFill>
                  <a:srgbClr val="FF0066"/>
                </a:solidFill>
                <a:effectLst>
                  <a:outerShdw blurRad="38100" dist="38100" dir="2700000" algn="tl">
                    <a:srgbClr val="C0C0C0"/>
                  </a:outerShdw>
                </a:effectLst>
              </a:rPr>
              <a:t>I/O</a:t>
            </a:r>
            <a:r>
              <a:rPr kumimoji="0" lang="zh-CN" altLang="en-US" sz="2000" b="1">
                <a:solidFill>
                  <a:srgbClr val="FF0066"/>
                </a:solidFill>
                <a:effectLst>
                  <a:outerShdw blurRad="38100" dist="38100" dir="2700000" algn="tl">
                    <a:srgbClr val="C0C0C0"/>
                  </a:outerShdw>
                </a:effectLst>
              </a:rPr>
              <a:t>函数</a:t>
            </a:r>
            <a:r>
              <a:rPr kumimoji="0" lang="zh-CN" altLang="en-US" sz="2000" b="1">
                <a:solidFill>
                  <a:srgbClr val="003300"/>
                </a:solidFill>
                <a:effectLst>
                  <a:outerShdw blurRad="38100" dist="38100" dir="2700000" algn="tl">
                    <a:srgbClr val="C0C0C0"/>
                  </a:outerShdw>
                </a:effectLst>
              </a:rPr>
              <a:t>是基于</a:t>
            </a:r>
            <a:r>
              <a:rPr kumimoji="0" lang="en-US" altLang="zh-CN" sz="2000" b="1">
                <a:solidFill>
                  <a:srgbClr val="003300"/>
                </a:solidFill>
                <a:effectLst>
                  <a:outerShdw blurRad="38100" dist="38100" dir="2700000" algn="tl">
                    <a:srgbClr val="C0C0C0"/>
                  </a:outerShdw>
                </a:effectLst>
              </a:rPr>
              <a:t>I/O</a:t>
            </a:r>
            <a:r>
              <a:rPr kumimoji="0" lang="zh-CN" altLang="en-US" sz="2000" b="1">
                <a:solidFill>
                  <a:srgbClr val="003300"/>
                </a:solidFill>
                <a:effectLst>
                  <a:outerShdw blurRad="38100" dist="38100" dir="2700000" algn="tl">
                    <a:srgbClr val="C0C0C0"/>
                  </a:outerShdw>
                </a:effectLst>
              </a:rPr>
              <a:t>流的操作。</a:t>
            </a:r>
            <a:r>
              <a:rPr kumimoji="0" lang="zh-CN" altLang="en-US" sz="2000" b="1">
                <a:solidFill>
                  <a:srgbClr val="FF9900"/>
                </a:solidFill>
                <a:effectLst>
                  <a:outerShdw blurRad="38100" dist="38100" dir="2700000" algn="tl">
                    <a:srgbClr val="C0C0C0"/>
                  </a:outerShdw>
                </a:effectLst>
              </a:rPr>
              <a:t>流</a:t>
            </a:r>
            <a:r>
              <a:rPr kumimoji="0" lang="zh-CN" altLang="en-US" sz="2000" b="1"/>
              <a:t>是从源点到终点方向流动的数据。</a:t>
            </a:r>
            <a:r>
              <a:rPr kumimoji="0" lang="zh-CN" altLang="en-US" sz="2000" b="1">
                <a:solidFill>
                  <a:srgbClr val="FF9900"/>
                </a:solidFill>
                <a:effectLst>
                  <a:outerShdw blurRad="38100" dist="38100" dir="2700000" algn="tl">
                    <a:srgbClr val="C0C0C0"/>
                  </a:outerShdw>
                </a:effectLst>
              </a:rPr>
              <a:t>文件</a:t>
            </a:r>
            <a:r>
              <a:rPr kumimoji="0" lang="zh-CN" altLang="en-US" sz="2000" b="1"/>
              <a:t>是</a:t>
            </a:r>
            <a:r>
              <a:rPr kumimoji="0" lang="zh-CN" altLang="en-US" sz="2000" b="1">
                <a:latin typeface="Times New Roman"/>
              </a:rPr>
              <a:t>“</a:t>
            </a:r>
            <a:r>
              <a:rPr kumimoji="0" lang="zh-CN" altLang="en-US" sz="2000" b="1"/>
              <a:t>存储</a:t>
            </a:r>
            <a:r>
              <a:rPr kumimoji="0" lang="zh-CN" altLang="en-US" sz="2000" b="1">
                <a:latin typeface="Times New Roman"/>
              </a:rPr>
              <a:t>”</a:t>
            </a:r>
            <a:r>
              <a:rPr kumimoji="0" lang="zh-CN" altLang="en-US" sz="2000" b="1"/>
              <a:t>在</a:t>
            </a:r>
            <a:r>
              <a:rPr kumimoji="0" lang="en-US" altLang="zh-CN" sz="2000" b="1"/>
              <a:t>I/O</a:t>
            </a:r>
            <a:r>
              <a:rPr kumimoji="0" lang="zh-CN" altLang="en-US" sz="2000" b="1"/>
              <a:t>设备上的数据的抽象；</a:t>
            </a:r>
            <a:r>
              <a:rPr kumimoji="0" lang="zh-CN" altLang="en-US" sz="2000" b="1">
                <a:solidFill>
                  <a:srgbClr val="FF9900"/>
                </a:solidFill>
                <a:effectLst>
                  <a:outerShdw blurRad="38100" dist="38100" dir="2700000" algn="tl">
                    <a:srgbClr val="C0C0C0"/>
                  </a:outerShdw>
                </a:effectLst>
              </a:rPr>
              <a:t>流</a:t>
            </a:r>
            <a:r>
              <a:rPr kumimoji="0" lang="zh-CN" altLang="en-US" sz="2000" b="1"/>
              <a:t>是内存与</a:t>
            </a:r>
            <a:r>
              <a:rPr kumimoji="0" lang="en-US" altLang="zh-CN" sz="2000" b="1"/>
              <a:t>I/O</a:t>
            </a:r>
            <a:r>
              <a:rPr kumimoji="0" lang="zh-CN" altLang="en-US" sz="2000" b="1"/>
              <a:t>设备之间流动的数据的抽象。实现时，</a:t>
            </a:r>
            <a:r>
              <a:rPr kumimoji="0" lang="zh-CN" altLang="en-US" sz="2000" b="1">
                <a:solidFill>
                  <a:srgbClr val="FF9900"/>
                </a:solidFill>
                <a:effectLst>
                  <a:outerShdw blurRad="38100" dist="38100" dir="2700000" algn="tl">
                    <a:srgbClr val="C0C0C0"/>
                  </a:outerShdw>
                </a:effectLst>
              </a:rPr>
              <a:t>流</a:t>
            </a:r>
            <a:r>
              <a:rPr kumimoji="0" lang="zh-CN" altLang="en-US" sz="2000" b="1"/>
              <a:t>存储在</a:t>
            </a:r>
            <a:r>
              <a:rPr kumimoji="0" lang="en-US" altLang="zh-CN" sz="2000" b="1"/>
              <a:t>I/O</a:t>
            </a:r>
            <a:r>
              <a:rPr kumimoji="0" lang="zh-CN" altLang="en-US" sz="2000" b="1"/>
              <a:t>缓冲区中。</a:t>
            </a:r>
          </a:p>
        </p:txBody>
      </p:sp>
      <p:sp>
        <p:nvSpPr>
          <p:cNvPr id="138244" name="Rectangle 4"/>
          <p:cNvSpPr>
            <a:spLocks noChangeArrowheads="1"/>
          </p:cNvSpPr>
          <p:nvPr/>
        </p:nvSpPr>
        <p:spPr bwMode="auto">
          <a:xfrm>
            <a:off x="549275" y="635000"/>
            <a:ext cx="7991475" cy="427038"/>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实现</a:t>
            </a:r>
            <a:r>
              <a:rPr kumimoji="0" lang="en-US" altLang="zh-CN" sz="2000" b="1">
                <a:effectLst>
                  <a:outerShdw blurRad="38100" dist="38100" dir="2700000" algn="tl">
                    <a:srgbClr val="C0C0C0"/>
                  </a:outerShdw>
                </a:effectLst>
              </a:rPr>
              <a:t>C</a:t>
            </a:r>
            <a:r>
              <a:rPr kumimoji="0" lang="zh-CN" altLang="en-US" sz="2000" b="1">
                <a:effectLst>
                  <a:outerShdw blurRad="38100" dist="38100" dir="2700000" algn="tl">
                    <a:srgbClr val="C0C0C0"/>
                  </a:outerShdw>
                </a:effectLst>
              </a:rPr>
              <a:t>语言应用程序的</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运算之两种方法：</a:t>
            </a:r>
            <a:endParaRPr kumimoji="0" lang="zh-CN" altLang="en-US" sz="2000" b="1">
              <a:solidFill>
                <a:srgbClr val="003300"/>
              </a:solidFill>
              <a:effectLst>
                <a:outerShdw blurRad="38100" dist="38100" dir="2700000" algn="tl">
                  <a:srgbClr val="C0C0C0"/>
                </a:outerShdw>
              </a:effectLst>
            </a:endParaRPr>
          </a:p>
        </p:txBody>
      </p:sp>
      <p:grpSp>
        <p:nvGrpSpPr>
          <p:cNvPr id="2" name="Group 28"/>
          <p:cNvGrpSpPr>
            <a:grpSpLocks/>
          </p:cNvGrpSpPr>
          <p:nvPr/>
        </p:nvGrpSpPr>
        <p:grpSpPr bwMode="auto">
          <a:xfrm>
            <a:off x="827088" y="2997200"/>
            <a:ext cx="7640637" cy="2085975"/>
            <a:chOff x="521" y="1842"/>
            <a:chExt cx="4813" cy="1314"/>
          </a:xfrm>
        </p:grpSpPr>
        <p:sp>
          <p:nvSpPr>
            <p:cNvPr id="16400" name="Rectangle 6"/>
            <p:cNvSpPr>
              <a:spLocks noChangeArrowheads="1"/>
            </p:cNvSpPr>
            <p:nvPr/>
          </p:nvSpPr>
          <p:spPr bwMode="auto">
            <a:xfrm>
              <a:off x="521" y="1842"/>
              <a:ext cx="4813" cy="1314"/>
            </a:xfrm>
            <a:prstGeom prst="rect">
              <a:avLst/>
            </a:prstGeom>
            <a:solidFill>
              <a:srgbClr val="CCFFFF">
                <a:alpha val="89803"/>
              </a:srgbClr>
            </a:solidFill>
            <a:ln w="9525">
              <a:noFill/>
              <a:miter lim="800000"/>
              <a:headEnd/>
              <a:tailEnd/>
            </a:ln>
          </p:spPr>
          <p:txBody>
            <a:bodyPr wrap="none" anchor="ctr"/>
            <a:lstStyle/>
            <a:p>
              <a:endParaRPr lang="zh-CN" altLang="en-US"/>
            </a:p>
          </p:txBody>
        </p:sp>
        <p:sp>
          <p:nvSpPr>
            <p:cNvPr id="138247" name="Text Box 7"/>
            <p:cNvSpPr txBox="1">
              <a:spLocks noChangeArrowheads="1"/>
            </p:cNvSpPr>
            <p:nvPr/>
          </p:nvSpPr>
          <p:spPr bwMode="auto">
            <a:xfrm>
              <a:off x="793" y="2307"/>
              <a:ext cx="816" cy="262"/>
            </a:xfrm>
            <a:prstGeom prst="rect">
              <a:avLst/>
            </a:prstGeom>
            <a:noFill/>
            <a:ln w="19050">
              <a:solidFill>
                <a:schemeClr val="tx1"/>
              </a:solidFill>
              <a:miter lim="800000"/>
              <a:headEnd/>
              <a:tailEnd/>
            </a:ln>
            <a:effectLst/>
          </p:spPr>
          <p:txBody>
            <a:bodyPr>
              <a:spAutoFit/>
            </a:bodyPr>
            <a:lstStyle/>
            <a:p>
              <a:pPr algn="ctr" eaLnBrk="0" hangingPunct="0">
                <a:spcBef>
                  <a:spcPct val="50000"/>
                </a:spcBef>
                <a:defRPr/>
              </a:pPr>
              <a:r>
                <a:rPr kumimoji="0" lang="zh-CN" altLang="en-US" sz="2000" b="1">
                  <a:effectLst>
                    <a:outerShdw blurRad="38100" dist="38100" dir="2700000" algn="tl">
                      <a:srgbClr val="C0C0C0"/>
                    </a:outerShdw>
                  </a:effectLst>
                  <a:latin typeface="Arial" charset="0"/>
                </a:rPr>
                <a:t>内存</a:t>
              </a:r>
            </a:p>
          </p:txBody>
        </p:sp>
        <p:sp>
          <p:nvSpPr>
            <p:cNvPr id="138248" name="Text Box 8"/>
            <p:cNvSpPr txBox="1">
              <a:spLocks noChangeArrowheads="1"/>
            </p:cNvSpPr>
            <p:nvPr/>
          </p:nvSpPr>
          <p:spPr bwMode="auto">
            <a:xfrm>
              <a:off x="4114" y="2307"/>
              <a:ext cx="852" cy="262"/>
            </a:xfrm>
            <a:prstGeom prst="rect">
              <a:avLst/>
            </a:prstGeom>
            <a:noFill/>
            <a:ln w="19050">
              <a:solidFill>
                <a:schemeClr val="tx1"/>
              </a:solid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I/O</a:t>
              </a:r>
              <a:r>
                <a:rPr kumimoji="0" lang="zh-CN" altLang="en-US" sz="2000" b="1">
                  <a:effectLst>
                    <a:outerShdw blurRad="38100" dist="38100" dir="2700000" algn="tl">
                      <a:srgbClr val="C0C0C0"/>
                    </a:outerShdw>
                  </a:effectLst>
                  <a:latin typeface="Arial" charset="0"/>
                </a:rPr>
                <a:t>设备</a:t>
              </a:r>
            </a:p>
          </p:txBody>
        </p:sp>
        <p:sp>
          <p:nvSpPr>
            <p:cNvPr id="138249" name="Text Box 9"/>
            <p:cNvSpPr txBox="1">
              <a:spLocks noChangeArrowheads="1"/>
            </p:cNvSpPr>
            <p:nvPr/>
          </p:nvSpPr>
          <p:spPr bwMode="auto">
            <a:xfrm>
              <a:off x="2009" y="2312"/>
              <a:ext cx="1633" cy="268"/>
            </a:xfrm>
            <a:prstGeom prst="rect">
              <a:avLst/>
            </a:prstGeom>
            <a:noFill/>
            <a:ln w="28575">
              <a:solidFill>
                <a:schemeClr val="tx1"/>
              </a:solidFill>
              <a:prstDash val="dash"/>
              <a:miter lim="800000"/>
              <a:headEnd/>
              <a:tailEnd/>
            </a:ln>
            <a:effectLst/>
          </p:spPr>
          <p:txBody>
            <a:bodyPr>
              <a:spAutoFit/>
            </a:bodyPr>
            <a:lstStyle/>
            <a:p>
              <a:pPr algn="ctr" eaLnBrk="0" hangingPunct="0">
                <a:spcBef>
                  <a:spcPct val="50000"/>
                </a:spcBef>
                <a:defRPr/>
              </a:pPr>
              <a:r>
                <a:rPr kumimoji="0" lang="en-US" altLang="zh-CN" sz="2000" b="1">
                  <a:solidFill>
                    <a:srgbClr val="FF0066"/>
                  </a:solidFill>
                  <a:effectLst>
                    <a:outerShdw blurRad="38100" dist="38100" dir="2700000" algn="tl">
                      <a:srgbClr val="C0C0C0"/>
                    </a:outerShdw>
                  </a:effectLst>
                  <a:latin typeface="Times New Roman" pitchFamily="18" charset="0"/>
                </a:rPr>
                <a:t>I/O</a:t>
              </a:r>
              <a:r>
                <a:rPr kumimoji="0" lang="zh-CN" altLang="en-US" sz="2000" b="1">
                  <a:solidFill>
                    <a:srgbClr val="FF0066"/>
                  </a:solidFill>
                  <a:effectLst>
                    <a:outerShdw blurRad="38100" dist="38100" dir="2700000" algn="tl">
                      <a:srgbClr val="C0C0C0"/>
                    </a:outerShdw>
                  </a:effectLst>
                  <a:latin typeface="Times New Roman" pitchFamily="18" charset="0"/>
                </a:rPr>
                <a:t>缓冲区</a:t>
              </a:r>
            </a:p>
          </p:txBody>
        </p:sp>
        <p:sp>
          <p:nvSpPr>
            <p:cNvPr id="16404" name="AutoShape 10"/>
            <p:cNvSpPr>
              <a:spLocks noChangeArrowheads="1"/>
            </p:cNvSpPr>
            <p:nvPr/>
          </p:nvSpPr>
          <p:spPr bwMode="auto">
            <a:xfrm>
              <a:off x="1337" y="2184"/>
              <a:ext cx="907" cy="101"/>
            </a:xfrm>
            <a:prstGeom prst="curvedDownArrow">
              <a:avLst>
                <a:gd name="adj1" fmla="val 179604"/>
                <a:gd name="adj2" fmla="val 359208"/>
                <a:gd name="adj3" fmla="val 33333"/>
              </a:avLst>
            </a:prstGeom>
            <a:solidFill>
              <a:srgbClr val="FF9900"/>
            </a:solidFill>
            <a:ln w="9525">
              <a:solidFill>
                <a:schemeClr val="tx1"/>
              </a:solidFill>
              <a:miter lim="800000"/>
              <a:headEnd/>
              <a:tailEnd/>
            </a:ln>
          </p:spPr>
          <p:txBody>
            <a:bodyPr wrap="none" anchor="ctr"/>
            <a:lstStyle/>
            <a:p>
              <a:endParaRPr lang="zh-CN" altLang="en-US"/>
            </a:p>
          </p:txBody>
        </p:sp>
        <p:sp>
          <p:nvSpPr>
            <p:cNvPr id="16405" name="AutoShape 11"/>
            <p:cNvSpPr>
              <a:spLocks noChangeArrowheads="1"/>
            </p:cNvSpPr>
            <p:nvPr/>
          </p:nvSpPr>
          <p:spPr bwMode="auto">
            <a:xfrm>
              <a:off x="3469" y="2191"/>
              <a:ext cx="907" cy="101"/>
            </a:xfrm>
            <a:prstGeom prst="curvedDownArrow">
              <a:avLst>
                <a:gd name="adj1" fmla="val 179604"/>
                <a:gd name="adj2" fmla="val 359208"/>
                <a:gd name="adj3" fmla="val 33333"/>
              </a:avLst>
            </a:prstGeom>
            <a:solidFill>
              <a:srgbClr val="FF9900"/>
            </a:solidFill>
            <a:ln w="9525">
              <a:solidFill>
                <a:schemeClr val="tx1"/>
              </a:solidFill>
              <a:miter lim="800000"/>
              <a:headEnd/>
              <a:tailEnd/>
            </a:ln>
          </p:spPr>
          <p:txBody>
            <a:bodyPr wrap="none" anchor="ctr"/>
            <a:lstStyle/>
            <a:p>
              <a:endParaRPr lang="zh-CN" altLang="en-US"/>
            </a:p>
          </p:txBody>
        </p:sp>
        <p:sp>
          <p:nvSpPr>
            <p:cNvPr id="16406" name="AutoShape 12"/>
            <p:cNvSpPr>
              <a:spLocks noChangeArrowheads="1"/>
            </p:cNvSpPr>
            <p:nvPr/>
          </p:nvSpPr>
          <p:spPr bwMode="auto">
            <a:xfrm flipH="1" flipV="1">
              <a:off x="3412" y="2528"/>
              <a:ext cx="907" cy="101"/>
            </a:xfrm>
            <a:prstGeom prst="curvedDownArrow">
              <a:avLst>
                <a:gd name="adj1" fmla="val 179604"/>
                <a:gd name="adj2" fmla="val 359208"/>
                <a:gd name="adj3" fmla="val 33333"/>
              </a:avLst>
            </a:prstGeom>
            <a:solidFill>
              <a:srgbClr val="800000"/>
            </a:solidFill>
            <a:ln w="9525">
              <a:solidFill>
                <a:schemeClr val="tx1"/>
              </a:solidFill>
              <a:miter lim="800000"/>
              <a:headEnd/>
              <a:tailEnd/>
            </a:ln>
          </p:spPr>
          <p:txBody>
            <a:bodyPr wrap="none" anchor="ctr"/>
            <a:lstStyle/>
            <a:p>
              <a:endParaRPr lang="zh-CN" altLang="en-US"/>
            </a:p>
          </p:txBody>
        </p:sp>
        <p:sp>
          <p:nvSpPr>
            <p:cNvPr id="16407" name="AutoShape 13"/>
            <p:cNvSpPr>
              <a:spLocks noChangeArrowheads="1"/>
            </p:cNvSpPr>
            <p:nvPr/>
          </p:nvSpPr>
          <p:spPr bwMode="auto">
            <a:xfrm flipH="1" flipV="1">
              <a:off x="1277" y="2537"/>
              <a:ext cx="907" cy="101"/>
            </a:xfrm>
            <a:prstGeom prst="curvedDownArrow">
              <a:avLst>
                <a:gd name="adj1" fmla="val 179604"/>
                <a:gd name="adj2" fmla="val 359208"/>
                <a:gd name="adj3" fmla="val 33333"/>
              </a:avLst>
            </a:prstGeom>
            <a:solidFill>
              <a:srgbClr val="800000"/>
            </a:solidFill>
            <a:ln w="9525">
              <a:solidFill>
                <a:schemeClr val="tx1"/>
              </a:solidFill>
              <a:miter lim="800000"/>
              <a:headEnd/>
              <a:tailEnd/>
            </a:ln>
          </p:spPr>
          <p:txBody>
            <a:bodyPr wrap="none" anchor="ctr"/>
            <a:lstStyle/>
            <a:p>
              <a:endParaRPr lang="zh-CN" altLang="en-US"/>
            </a:p>
          </p:txBody>
        </p:sp>
        <p:sp>
          <p:nvSpPr>
            <p:cNvPr id="138254" name="AutoShape 14"/>
            <p:cNvSpPr>
              <a:spLocks noChangeArrowheads="1"/>
            </p:cNvSpPr>
            <p:nvPr/>
          </p:nvSpPr>
          <p:spPr bwMode="auto">
            <a:xfrm>
              <a:off x="4534" y="2027"/>
              <a:ext cx="590" cy="203"/>
            </a:xfrm>
            <a:prstGeom prst="wedgeRoundRectCallout">
              <a:avLst>
                <a:gd name="adj1" fmla="val -61019"/>
                <a:gd name="adj2" fmla="val 108088"/>
                <a:gd name="adj3" fmla="val 16667"/>
              </a:avLst>
            </a:prstGeom>
            <a:solidFill>
              <a:schemeClr val="bg1"/>
            </a:solidFill>
            <a:ln w="9525">
              <a:no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宋体" pitchFamily="2" charset="-122"/>
                </a:rPr>
                <a:t>文件</a:t>
              </a:r>
              <a:endParaRPr kumimoji="0" lang="zh-CN" altLang="en-US" sz="2000" b="1">
                <a:effectLst>
                  <a:outerShdw blurRad="38100" dist="38100" dir="2700000" algn="tl">
                    <a:srgbClr val="C0C0C0"/>
                  </a:outerShdw>
                </a:effectLst>
                <a:latin typeface="宋体" pitchFamily="2" charset="-122"/>
              </a:endParaRPr>
            </a:p>
          </p:txBody>
        </p:sp>
        <p:sp>
          <p:nvSpPr>
            <p:cNvPr id="138255" name="AutoShape 15"/>
            <p:cNvSpPr>
              <a:spLocks noChangeArrowheads="1"/>
            </p:cNvSpPr>
            <p:nvPr/>
          </p:nvSpPr>
          <p:spPr bwMode="auto">
            <a:xfrm>
              <a:off x="2630" y="2005"/>
              <a:ext cx="544" cy="202"/>
            </a:xfrm>
            <a:prstGeom prst="wedgeRoundRectCallout">
              <a:avLst>
                <a:gd name="adj1" fmla="val -61949"/>
                <a:gd name="adj2" fmla="val 108088"/>
                <a:gd name="adj3" fmla="val 16667"/>
              </a:avLst>
            </a:prstGeom>
            <a:solidFill>
              <a:schemeClr val="bg1"/>
            </a:solidFill>
            <a:ln w="9525">
              <a:no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宋体" pitchFamily="2" charset="-122"/>
                </a:rPr>
                <a:t>流</a:t>
              </a:r>
              <a:endParaRPr kumimoji="0" lang="zh-CN" altLang="en-US" sz="2000" b="1">
                <a:effectLst>
                  <a:outerShdw blurRad="38100" dist="38100" dir="2700000" algn="tl">
                    <a:srgbClr val="C0C0C0"/>
                  </a:outerShdw>
                </a:effectLst>
                <a:latin typeface="宋体" pitchFamily="2" charset="-122"/>
              </a:endParaRPr>
            </a:p>
          </p:txBody>
        </p:sp>
        <p:sp>
          <p:nvSpPr>
            <p:cNvPr id="16410" name="Arc 16"/>
            <p:cNvSpPr>
              <a:spLocks/>
            </p:cNvSpPr>
            <p:nvPr/>
          </p:nvSpPr>
          <p:spPr bwMode="auto">
            <a:xfrm>
              <a:off x="1210" y="1943"/>
              <a:ext cx="3221" cy="416"/>
            </a:xfrm>
            <a:custGeom>
              <a:avLst/>
              <a:gdLst>
                <a:gd name="T0" fmla="*/ 0 w 42201"/>
                <a:gd name="T1" fmla="*/ 6 h 21600"/>
                <a:gd name="T2" fmla="*/ 246 w 42201"/>
                <a:gd name="T3" fmla="*/ 7 h 21600"/>
                <a:gd name="T4" fmla="*/ 122 w 42201"/>
                <a:gd name="T5" fmla="*/ 8 h 21600"/>
                <a:gd name="T6" fmla="*/ 0 60000 65536"/>
                <a:gd name="T7" fmla="*/ 0 60000 65536"/>
                <a:gd name="T8" fmla="*/ 0 60000 65536"/>
                <a:gd name="T9" fmla="*/ 0 w 42201"/>
                <a:gd name="T10" fmla="*/ 0 h 21600"/>
                <a:gd name="T11" fmla="*/ 42201 w 42201"/>
                <a:gd name="T12" fmla="*/ 21600 h 21600"/>
              </a:gdLst>
              <a:ahLst/>
              <a:cxnLst>
                <a:cxn ang="T6">
                  <a:pos x="T0" y="T1"/>
                </a:cxn>
                <a:cxn ang="T7">
                  <a:pos x="T2" y="T3"/>
                </a:cxn>
                <a:cxn ang="T8">
                  <a:pos x="T4" y="T5"/>
                </a:cxn>
              </a:cxnLst>
              <a:rect l="T9" t="T10" r="T11" b="T12"/>
              <a:pathLst>
                <a:path w="42201" h="21600" fill="none" extrusionOk="0">
                  <a:moveTo>
                    <a:pt x="0" y="16339"/>
                  </a:moveTo>
                  <a:cubicBezTo>
                    <a:pt x="2412" y="6734"/>
                    <a:pt x="11046" y="-1"/>
                    <a:pt x="20950" y="0"/>
                  </a:cubicBezTo>
                  <a:cubicBezTo>
                    <a:pt x="31387" y="0"/>
                    <a:pt x="40331" y="7462"/>
                    <a:pt x="42200" y="17731"/>
                  </a:cubicBezTo>
                </a:path>
                <a:path w="42201" h="21600" stroke="0" extrusionOk="0">
                  <a:moveTo>
                    <a:pt x="0" y="16339"/>
                  </a:moveTo>
                  <a:cubicBezTo>
                    <a:pt x="2412" y="6734"/>
                    <a:pt x="11046" y="-1"/>
                    <a:pt x="20950" y="0"/>
                  </a:cubicBezTo>
                  <a:cubicBezTo>
                    <a:pt x="31387" y="0"/>
                    <a:pt x="40331" y="7462"/>
                    <a:pt x="42200" y="17731"/>
                  </a:cubicBezTo>
                  <a:lnTo>
                    <a:pt x="20950" y="21600"/>
                  </a:lnTo>
                  <a:close/>
                </a:path>
              </a:pathLst>
            </a:custGeom>
            <a:noFill/>
            <a:ln w="76200">
              <a:solidFill>
                <a:srgbClr val="FF9900"/>
              </a:solidFill>
              <a:prstDash val="sysDot"/>
              <a:round/>
              <a:headEnd type="diamond" w="med" len="med"/>
              <a:tailEnd type="stealth" w="med" len="med"/>
            </a:ln>
          </p:spPr>
          <p:txBody>
            <a:bodyPr wrap="none" anchor="ctr"/>
            <a:lstStyle/>
            <a:p>
              <a:endParaRPr lang="zh-CN" altLang="en-US"/>
            </a:p>
          </p:txBody>
        </p:sp>
        <p:sp>
          <p:nvSpPr>
            <p:cNvPr id="16411" name="Arc 17"/>
            <p:cNvSpPr>
              <a:spLocks/>
            </p:cNvSpPr>
            <p:nvPr/>
          </p:nvSpPr>
          <p:spPr bwMode="auto">
            <a:xfrm flipH="1" flipV="1">
              <a:off x="1202" y="2496"/>
              <a:ext cx="3221" cy="363"/>
            </a:xfrm>
            <a:custGeom>
              <a:avLst/>
              <a:gdLst>
                <a:gd name="T0" fmla="*/ 0 w 42201"/>
                <a:gd name="T1" fmla="*/ 5 h 21600"/>
                <a:gd name="T2" fmla="*/ 246 w 42201"/>
                <a:gd name="T3" fmla="*/ 5 h 21600"/>
                <a:gd name="T4" fmla="*/ 122 w 42201"/>
                <a:gd name="T5" fmla="*/ 6 h 21600"/>
                <a:gd name="T6" fmla="*/ 0 60000 65536"/>
                <a:gd name="T7" fmla="*/ 0 60000 65536"/>
                <a:gd name="T8" fmla="*/ 0 60000 65536"/>
                <a:gd name="T9" fmla="*/ 0 w 42201"/>
                <a:gd name="T10" fmla="*/ 0 h 21600"/>
                <a:gd name="T11" fmla="*/ 42201 w 42201"/>
                <a:gd name="T12" fmla="*/ 21600 h 21600"/>
              </a:gdLst>
              <a:ahLst/>
              <a:cxnLst>
                <a:cxn ang="T6">
                  <a:pos x="T0" y="T1"/>
                </a:cxn>
                <a:cxn ang="T7">
                  <a:pos x="T2" y="T3"/>
                </a:cxn>
                <a:cxn ang="T8">
                  <a:pos x="T4" y="T5"/>
                </a:cxn>
              </a:cxnLst>
              <a:rect l="T9" t="T10" r="T11" b="T12"/>
              <a:pathLst>
                <a:path w="42201" h="21600" fill="none" extrusionOk="0">
                  <a:moveTo>
                    <a:pt x="0" y="16339"/>
                  </a:moveTo>
                  <a:cubicBezTo>
                    <a:pt x="2412" y="6734"/>
                    <a:pt x="11046" y="-1"/>
                    <a:pt x="20950" y="0"/>
                  </a:cubicBezTo>
                  <a:cubicBezTo>
                    <a:pt x="31387" y="0"/>
                    <a:pt x="40331" y="7462"/>
                    <a:pt x="42200" y="17731"/>
                  </a:cubicBezTo>
                </a:path>
                <a:path w="42201" h="21600" stroke="0" extrusionOk="0">
                  <a:moveTo>
                    <a:pt x="0" y="16339"/>
                  </a:moveTo>
                  <a:cubicBezTo>
                    <a:pt x="2412" y="6734"/>
                    <a:pt x="11046" y="-1"/>
                    <a:pt x="20950" y="0"/>
                  </a:cubicBezTo>
                  <a:cubicBezTo>
                    <a:pt x="31387" y="0"/>
                    <a:pt x="40331" y="7462"/>
                    <a:pt x="42200" y="17731"/>
                  </a:cubicBezTo>
                  <a:lnTo>
                    <a:pt x="20950" y="21600"/>
                  </a:lnTo>
                  <a:close/>
                </a:path>
              </a:pathLst>
            </a:custGeom>
            <a:noFill/>
            <a:ln w="76200">
              <a:solidFill>
                <a:srgbClr val="800000"/>
              </a:solidFill>
              <a:prstDash val="sysDot"/>
              <a:round/>
              <a:headEnd type="diamond" w="med" len="med"/>
              <a:tailEnd type="stealth" w="med" len="med"/>
            </a:ln>
          </p:spPr>
          <p:txBody>
            <a:bodyPr wrap="none" anchor="ctr"/>
            <a:lstStyle/>
            <a:p>
              <a:endParaRPr lang="zh-CN" altLang="en-US"/>
            </a:p>
          </p:txBody>
        </p:sp>
        <p:sp>
          <p:nvSpPr>
            <p:cNvPr id="138258" name="AutoShape 18"/>
            <p:cNvSpPr>
              <a:spLocks noChangeArrowheads="1"/>
            </p:cNvSpPr>
            <p:nvPr/>
          </p:nvSpPr>
          <p:spPr bwMode="auto">
            <a:xfrm>
              <a:off x="4560" y="2648"/>
              <a:ext cx="723" cy="236"/>
            </a:xfrm>
            <a:prstGeom prst="wedgeRoundRectCallout">
              <a:avLst>
                <a:gd name="adj1" fmla="val -125102"/>
                <a:gd name="adj2" fmla="val 8676"/>
                <a:gd name="adj3" fmla="val 16667"/>
              </a:avLst>
            </a:prstGeom>
            <a:solidFill>
              <a:schemeClr val="bg1"/>
            </a:solidFill>
            <a:ln w="9525">
              <a:no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宋体" pitchFamily="2" charset="-122"/>
                </a:rPr>
                <a:t>输入流</a:t>
              </a:r>
              <a:endParaRPr kumimoji="0" lang="zh-CN" altLang="en-US" sz="2000" b="1">
                <a:effectLst>
                  <a:outerShdw blurRad="38100" dist="38100" dir="2700000" algn="tl">
                    <a:srgbClr val="C0C0C0"/>
                  </a:outerShdw>
                </a:effectLst>
                <a:latin typeface="宋体" pitchFamily="2" charset="-122"/>
              </a:endParaRPr>
            </a:p>
          </p:txBody>
        </p:sp>
        <p:sp>
          <p:nvSpPr>
            <p:cNvPr id="138259" name="AutoShape 19"/>
            <p:cNvSpPr>
              <a:spLocks noChangeArrowheads="1"/>
            </p:cNvSpPr>
            <p:nvPr/>
          </p:nvSpPr>
          <p:spPr bwMode="auto">
            <a:xfrm>
              <a:off x="560" y="1934"/>
              <a:ext cx="685" cy="199"/>
            </a:xfrm>
            <a:prstGeom prst="wedgeRoundRectCallout">
              <a:avLst>
                <a:gd name="adj1" fmla="val 135986"/>
                <a:gd name="adj2" fmla="val -20037"/>
                <a:gd name="adj3" fmla="val 16667"/>
              </a:avLst>
            </a:prstGeom>
            <a:solidFill>
              <a:schemeClr val="bg1"/>
            </a:solidFill>
            <a:ln w="9525">
              <a:no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宋体" pitchFamily="2" charset="-122"/>
                </a:rPr>
                <a:t>输入流</a:t>
              </a:r>
              <a:endParaRPr kumimoji="0" lang="zh-CN" altLang="en-US" sz="2000" b="1">
                <a:effectLst>
                  <a:outerShdw blurRad="38100" dist="38100" dir="2700000" algn="tl">
                    <a:srgbClr val="C0C0C0"/>
                  </a:outerShdw>
                </a:effectLst>
                <a:latin typeface="宋体" pitchFamily="2" charset="-122"/>
              </a:endParaRPr>
            </a:p>
          </p:txBody>
        </p:sp>
        <p:sp>
          <p:nvSpPr>
            <p:cNvPr id="138260" name="Rectangle 20"/>
            <p:cNvSpPr>
              <a:spLocks noChangeArrowheads="1"/>
            </p:cNvSpPr>
            <p:nvPr/>
          </p:nvSpPr>
          <p:spPr bwMode="auto">
            <a:xfrm>
              <a:off x="1304" y="2880"/>
              <a:ext cx="3257" cy="250"/>
            </a:xfrm>
            <a:prstGeom prst="rect">
              <a:avLst/>
            </a:prstGeom>
            <a:noFill/>
            <a:ln w="9525">
              <a:noFill/>
              <a:miter lim="800000"/>
              <a:headEnd/>
              <a:tailEnd/>
            </a:ln>
            <a:effectLst/>
          </p:spPr>
          <p:txBody>
            <a:bodyPr>
              <a:spAutoFit/>
            </a:bodyPr>
            <a:lstStyle/>
            <a:p>
              <a:pPr algn="ctr" eaLnBrk="0" hangingPunct="0">
                <a:defRPr/>
              </a:pPr>
              <a:r>
                <a:rPr kumimoji="0" lang="en-US" altLang="zh-CN" sz="2000" b="1" u="sng">
                  <a:solidFill>
                    <a:schemeClr val="tx2"/>
                  </a:solidFill>
                  <a:effectLst>
                    <a:outerShdw blurRad="38100" dist="38100" dir="2700000" algn="tl">
                      <a:srgbClr val="C0C0C0"/>
                    </a:outerShdw>
                  </a:effectLst>
                  <a:latin typeface="Arial" charset="0"/>
                </a:rPr>
                <a:t>C</a:t>
              </a:r>
              <a:r>
                <a:rPr kumimoji="0" lang="zh-CN" altLang="en-US" sz="2000" b="1" u="sng">
                  <a:solidFill>
                    <a:schemeClr val="tx2"/>
                  </a:solidFill>
                  <a:effectLst>
                    <a:outerShdw blurRad="38100" dist="38100" dir="2700000" algn="tl">
                      <a:srgbClr val="C0C0C0"/>
                    </a:outerShdw>
                  </a:effectLst>
                  <a:latin typeface="Arial" charset="0"/>
                </a:rPr>
                <a:t>语言标准</a:t>
              </a:r>
              <a:r>
                <a:rPr kumimoji="0" lang="en-US" altLang="zh-CN" sz="2000" b="1" u="sng">
                  <a:solidFill>
                    <a:schemeClr val="tx2"/>
                  </a:solidFill>
                  <a:effectLst>
                    <a:outerShdw blurRad="38100" dist="38100" dir="2700000" algn="tl">
                      <a:srgbClr val="C0C0C0"/>
                    </a:outerShdw>
                  </a:effectLst>
                  <a:latin typeface="Arial" charset="0"/>
                </a:rPr>
                <a:t>I/O</a:t>
              </a:r>
              <a:r>
                <a:rPr kumimoji="0" lang="zh-CN" altLang="en-US" sz="2000" b="1" u="sng">
                  <a:solidFill>
                    <a:schemeClr val="tx2"/>
                  </a:solidFill>
                  <a:effectLst>
                    <a:outerShdw blurRad="38100" dist="38100" dir="2700000" algn="tl">
                      <a:srgbClr val="C0C0C0"/>
                    </a:outerShdw>
                  </a:effectLst>
                  <a:latin typeface="Arial" charset="0"/>
                </a:rPr>
                <a:t>函数实现模型</a:t>
              </a:r>
            </a:p>
          </p:txBody>
        </p:sp>
      </p:grpSp>
      <p:sp>
        <p:nvSpPr>
          <p:cNvPr id="138263" name="Rectangle 23"/>
          <p:cNvSpPr>
            <a:spLocks noChangeArrowheads="1"/>
          </p:cNvSpPr>
          <p:nvPr/>
        </p:nvSpPr>
        <p:spPr bwMode="auto">
          <a:xfrm>
            <a:off x="588963" y="1843088"/>
            <a:ext cx="7991475" cy="1096962"/>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rgbClr val="FF0066"/>
                </a:solidFill>
                <a:effectLst>
                  <a:outerShdw blurRad="38100" dist="38100" dir="2700000" algn="tl">
                    <a:srgbClr val="C0C0C0"/>
                  </a:outerShdw>
                </a:effectLst>
              </a:rPr>
              <a:t>标准</a:t>
            </a:r>
            <a:r>
              <a:rPr kumimoji="0" lang="en-US" altLang="zh-CN" sz="2000" b="1">
                <a:solidFill>
                  <a:srgbClr val="FF0066"/>
                </a:solidFill>
                <a:effectLst>
                  <a:outerShdw blurRad="38100" dist="38100" dir="2700000" algn="tl">
                    <a:srgbClr val="C0C0C0"/>
                  </a:outerShdw>
                </a:effectLst>
              </a:rPr>
              <a:t>I/O</a:t>
            </a:r>
            <a:r>
              <a:rPr kumimoji="0" lang="zh-CN" altLang="en-US" sz="2000" b="1">
                <a:solidFill>
                  <a:srgbClr val="FF0066"/>
                </a:solidFill>
                <a:effectLst>
                  <a:outerShdw blurRad="38100" dist="38100" dir="2700000" algn="tl">
                    <a:srgbClr val="C0C0C0"/>
                  </a:outerShdw>
                </a:effectLst>
              </a:rPr>
              <a:t>函数</a:t>
            </a:r>
            <a:r>
              <a:rPr kumimoji="0" lang="zh-CN" altLang="en-US" sz="2000" b="1">
                <a:solidFill>
                  <a:srgbClr val="003300"/>
                </a:solidFill>
                <a:effectLst>
                  <a:outerShdw blurRad="38100" dist="38100" dir="2700000" algn="tl">
                    <a:srgbClr val="C0C0C0"/>
                  </a:outerShdw>
                </a:effectLst>
              </a:rPr>
              <a:t>是基于</a:t>
            </a:r>
            <a:r>
              <a:rPr kumimoji="0" lang="en-US" altLang="zh-CN" sz="2000" b="1">
                <a:solidFill>
                  <a:srgbClr val="003300"/>
                </a:solidFill>
                <a:effectLst>
                  <a:outerShdw blurRad="38100" dist="38100" dir="2700000" algn="tl">
                    <a:srgbClr val="C0C0C0"/>
                  </a:outerShdw>
                </a:effectLst>
              </a:rPr>
              <a:t>I/O</a:t>
            </a:r>
            <a:r>
              <a:rPr kumimoji="0" lang="zh-CN" altLang="en-US" sz="2000" b="1">
                <a:solidFill>
                  <a:srgbClr val="003300"/>
                </a:solidFill>
                <a:effectLst>
                  <a:outerShdw blurRad="38100" dist="38100" dir="2700000" algn="tl">
                    <a:srgbClr val="C0C0C0"/>
                  </a:outerShdw>
                </a:effectLst>
              </a:rPr>
              <a:t>流的操作。 </a:t>
            </a:r>
            <a:r>
              <a:rPr kumimoji="0" lang="en-US" altLang="zh-CN" sz="2000" b="1">
                <a:effectLst>
                  <a:outerShdw blurRad="38100" dist="38100" dir="2700000" algn="tl">
                    <a:srgbClr val="C0C0C0"/>
                  </a:outerShdw>
                </a:effectLst>
              </a:rPr>
              <a:t>C </a:t>
            </a:r>
            <a:r>
              <a:rPr kumimoji="0" lang="zh-CN" altLang="en-US" sz="2000" b="1">
                <a:effectLst>
                  <a:outerShdw blurRad="38100" dist="38100" dir="2700000" algn="tl">
                    <a:srgbClr val="C0C0C0"/>
                  </a:outerShdw>
                </a:effectLst>
              </a:rPr>
              <a:t>语言实现</a:t>
            </a:r>
            <a:r>
              <a:rPr kumimoji="0" lang="zh-CN" altLang="en-US" sz="2000" b="1">
                <a:effectLst>
                  <a:outerShdw blurRad="38100" dist="38100" dir="2700000" algn="tl">
                    <a:srgbClr val="C0C0C0"/>
                  </a:outerShdw>
                </a:effectLst>
                <a:latin typeface="Times New Roman"/>
              </a:rPr>
              <a:t>“</a:t>
            </a:r>
            <a:r>
              <a:rPr kumimoji="0" lang="zh-CN" altLang="en-US" sz="2000" b="1">
                <a:solidFill>
                  <a:srgbClr val="FF00FF"/>
                </a:solidFill>
                <a:effectLst>
                  <a:outerShdw blurRad="38100" dist="38100" dir="2700000" algn="tl">
                    <a:srgbClr val="C0C0C0"/>
                  </a:outerShdw>
                </a:effectLst>
              </a:rPr>
              <a:t>字符流和</a:t>
            </a:r>
            <a:r>
              <a:rPr kumimoji="0" lang="en-US" altLang="zh-CN" sz="2000" b="1">
                <a:solidFill>
                  <a:srgbClr val="FF00FF"/>
                </a:solidFill>
                <a:effectLst>
                  <a:outerShdw blurRad="38100" dist="38100" dir="2700000" algn="tl">
                    <a:srgbClr val="C0C0C0"/>
                  </a:outerShdw>
                </a:effectLst>
              </a:rPr>
              <a:t>BIT</a:t>
            </a:r>
            <a:r>
              <a:rPr kumimoji="0" lang="zh-CN" altLang="en-US" sz="2000" b="1">
                <a:solidFill>
                  <a:srgbClr val="FF00FF"/>
                </a:solidFill>
                <a:effectLst>
                  <a:outerShdw blurRad="38100" dist="38100" dir="2700000" algn="tl">
                    <a:srgbClr val="C0C0C0"/>
                  </a:outerShdw>
                </a:effectLst>
              </a:rPr>
              <a:t>流</a:t>
            </a:r>
            <a:r>
              <a:rPr kumimoji="0" lang="zh-CN" altLang="en-US" sz="2000" b="1">
                <a:solidFill>
                  <a:srgbClr val="FF00FF"/>
                </a:solidFill>
                <a:effectLst>
                  <a:outerShdw blurRad="38100" dist="38100" dir="2700000" algn="tl">
                    <a:srgbClr val="C0C0C0"/>
                  </a:outerShdw>
                </a:effectLst>
                <a:sym typeface="Symbol" pitchFamily="18" charset="2"/>
              </a:rPr>
              <a:t></a:t>
            </a:r>
            <a:r>
              <a:rPr kumimoji="0" lang="zh-CN" altLang="en-US" sz="2000" b="1">
                <a:solidFill>
                  <a:srgbClr val="FF00FF"/>
                </a:solidFill>
                <a:effectLst>
                  <a:outerShdw blurRad="38100" dist="38100" dir="2700000" algn="tl">
                    <a:srgbClr val="C0C0C0"/>
                  </a:outerShdw>
                </a:effectLst>
              </a:rPr>
              <a:t>特性差异的</a:t>
            </a:r>
            <a:r>
              <a:rPr kumimoji="0" lang="en-US" altLang="zh-CN" sz="2000" b="1">
                <a:solidFill>
                  <a:srgbClr val="FF00FF"/>
                </a:solidFill>
                <a:effectLst>
                  <a:outerShdw blurRad="38100" dist="38100" dir="2700000" algn="tl">
                    <a:srgbClr val="C0C0C0"/>
                  </a:outerShdw>
                </a:effectLst>
              </a:rPr>
              <a:t>I/O</a:t>
            </a:r>
            <a:r>
              <a:rPr kumimoji="0" lang="zh-CN" altLang="en-US" sz="2000" b="1">
                <a:solidFill>
                  <a:srgbClr val="FF00FF"/>
                </a:solidFill>
                <a:effectLst>
                  <a:outerShdw blurRad="38100" dist="38100" dir="2700000" algn="tl">
                    <a:srgbClr val="C0C0C0"/>
                  </a:outerShdw>
                </a:effectLst>
              </a:rPr>
              <a:t>设备</a:t>
            </a:r>
            <a:r>
              <a:rPr kumimoji="0" lang="zh-CN" altLang="en-US" sz="2000" b="1">
                <a:effectLst>
                  <a:outerShdw blurRad="38100" dist="38100" dir="2700000" algn="tl">
                    <a:srgbClr val="C0C0C0"/>
                  </a:outerShdw>
                </a:effectLst>
                <a:latin typeface="Times New Roman"/>
              </a:rPr>
              <a:t>”</a:t>
            </a:r>
            <a:r>
              <a:rPr kumimoji="0" lang="zh-CN" altLang="en-US" sz="2000" b="1">
                <a:effectLst>
                  <a:outerShdw blurRad="38100" dist="38100" dir="2700000" algn="tl">
                    <a:srgbClr val="C0C0C0"/>
                  </a:outerShdw>
                </a:effectLst>
              </a:rPr>
              <a:t>之间的转换，即各种</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设备的差异对于应用程序是透明的。基于</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流</a:t>
            </a:r>
            <a:r>
              <a:rPr kumimoji="0" lang="zh-CN" altLang="en-US" sz="2000" b="1">
                <a:solidFill>
                  <a:srgbClr val="003300"/>
                </a:solidFill>
                <a:effectLst>
                  <a:outerShdw blurRad="38100" dist="38100" dir="2700000" algn="tl">
                    <a:srgbClr val="C0C0C0"/>
                  </a:outerShdw>
                </a:effectLst>
              </a:rPr>
              <a:t>操作的文件称为</a:t>
            </a:r>
            <a:r>
              <a:rPr kumimoji="0" lang="zh-CN" altLang="en-US" sz="2000" b="1">
                <a:solidFill>
                  <a:srgbClr val="FF9900"/>
                </a:solidFill>
                <a:effectLst>
                  <a:outerShdw blurRad="38100" dist="38100" dir="2700000" algn="tl">
                    <a:srgbClr val="C0C0C0"/>
                  </a:outerShdw>
                </a:effectLst>
              </a:rPr>
              <a:t>流式文件</a:t>
            </a:r>
            <a:r>
              <a:rPr kumimoji="0" lang="zh-CN" altLang="en-US" sz="2000" b="1">
                <a:solidFill>
                  <a:srgbClr val="003300"/>
                </a:solidFill>
                <a:effectLst>
                  <a:outerShdw blurRad="38100" dist="38100" dir="2700000" algn="tl">
                    <a:srgbClr val="C0C0C0"/>
                  </a:outerShdw>
                </a:effectLst>
              </a:rPr>
              <a:t>。</a:t>
            </a:r>
          </a:p>
        </p:txBody>
      </p:sp>
      <p:grpSp>
        <p:nvGrpSpPr>
          <p:cNvPr id="16391" name="Group 26"/>
          <p:cNvGrpSpPr>
            <a:grpSpLocks/>
          </p:cNvGrpSpPr>
          <p:nvPr/>
        </p:nvGrpSpPr>
        <p:grpSpPr bwMode="auto">
          <a:xfrm>
            <a:off x="2214563" y="971550"/>
            <a:ext cx="5021262" cy="822325"/>
            <a:chOff x="1395" y="690"/>
            <a:chExt cx="3163" cy="518"/>
          </a:xfrm>
        </p:grpSpPr>
        <p:sp>
          <p:nvSpPr>
            <p:cNvPr id="138264" name="Rectangle 24"/>
            <p:cNvSpPr>
              <a:spLocks noChangeArrowheads="1"/>
            </p:cNvSpPr>
            <p:nvPr/>
          </p:nvSpPr>
          <p:spPr bwMode="auto">
            <a:xfrm>
              <a:off x="1519" y="690"/>
              <a:ext cx="3039" cy="518"/>
            </a:xfrm>
            <a:prstGeom prst="rect">
              <a:avLst/>
            </a:prstGeom>
            <a:noFill/>
            <a:ln w="9525">
              <a:noFill/>
              <a:miter lim="800000"/>
              <a:headEnd/>
              <a:tailEnd/>
            </a:ln>
            <a:effectLst/>
          </p:spPr>
          <p:txBody>
            <a:bodyPr anchor="ctr">
              <a:spAutoFit/>
            </a:bodyPr>
            <a:lstStyle/>
            <a:p>
              <a:pPr eaLnBrk="0" hangingPunct="0">
                <a:lnSpc>
                  <a:spcPct val="120000"/>
                </a:lnSpc>
                <a:defRPr/>
              </a:pPr>
              <a:r>
                <a:rPr kumimoji="0" lang="zh-CN" altLang="en-US" sz="2000" b="1">
                  <a:effectLst>
                    <a:outerShdw blurRad="38100" dist="38100" dir="2700000" algn="tl">
                      <a:srgbClr val="C0C0C0"/>
                    </a:outerShdw>
                  </a:effectLst>
                </a:rPr>
                <a:t>调用 </a:t>
              </a:r>
              <a:r>
                <a:rPr kumimoji="0" lang="zh-CN" altLang="en-US" sz="1000" b="1">
                  <a:effectLst>
                    <a:outerShdw blurRad="38100" dist="38100" dir="2700000" algn="tl">
                      <a:srgbClr val="C0C0C0"/>
                    </a:outerShdw>
                  </a:effectLst>
                </a:rPr>
                <a:t> </a:t>
              </a:r>
              <a:r>
                <a:rPr kumimoji="0" lang="en-US" altLang="zh-CN" sz="2000" b="1">
                  <a:solidFill>
                    <a:srgbClr val="003300"/>
                  </a:solidFill>
                  <a:effectLst>
                    <a:outerShdw blurRad="38100" dist="38100" dir="2700000" algn="tl">
                      <a:srgbClr val="C0C0C0"/>
                    </a:outerShdw>
                  </a:effectLst>
                </a:rPr>
                <a:t>C </a:t>
              </a:r>
              <a:r>
                <a:rPr kumimoji="0" lang="zh-CN" altLang="en-US" sz="2000" b="1">
                  <a:solidFill>
                    <a:srgbClr val="003300"/>
                  </a:solidFill>
                  <a:effectLst>
                    <a:outerShdw blurRad="38100" dist="38100" dir="2700000" algn="tl">
                      <a:srgbClr val="C0C0C0"/>
                    </a:outerShdw>
                  </a:effectLst>
                </a:rPr>
                <a:t>提供的</a:t>
              </a:r>
              <a:r>
                <a:rPr kumimoji="0" lang="en-US" altLang="zh-CN" sz="2000" b="1">
                  <a:solidFill>
                    <a:srgbClr val="003300"/>
                  </a:solidFill>
                  <a:effectLst>
                    <a:outerShdw blurRad="38100" dist="38100" dir="2700000" algn="tl">
                      <a:srgbClr val="C0C0C0"/>
                    </a:outerShdw>
                  </a:effectLst>
                </a:rPr>
                <a:t>I/O</a:t>
              </a:r>
              <a:r>
                <a:rPr kumimoji="0" lang="zh-CN" altLang="en-US" sz="2000" b="1">
                  <a:solidFill>
                    <a:srgbClr val="003300"/>
                  </a:solidFill>
                  <a:effectLst>
                    <a:outerShdw blurRad="38100" dist="38100" dir="2700000" algn="tl">
                      <a:srgbClr val="C0C0C0"/>
                    </a:outerShdw>
                  </a:effectLst>
                </a:rPr>
                <a:t>函数－－</a:t>
              </a:r>
              <a:r>
                <a:rPr kumimoji="0" lang="zh-CN" altLang="en-US" sz="2000" b="1">
                  <a:solidFill>
                    <a:srgbClr val="FF0066"/>
                  </a:solidFill>
                  <a:effectLst>
                    <a:outerShdw blurRad="38100" dist="38100" dir="2700000" algn="tl">
                      <a:srgbClr val="C0C0C0"/>
                    </a:outerShdw>
                  </a:effectLst>
                </a:rPr>
                <a:t>标准</a:t>
              </a:r>
              <a:r>
                <a:rPr kumimoji="0" lang="en-US" altLang="zh-CN" sz="2000" b="1">
                  <a:solidFill>
                    <a:srgbClr val="FF0066"/>
                  </a:solidFill>
                  <a:effectLst>
                    <a:outerShdw blurRad="38100" dist="38100" dir="2700000" algn="tl">
                      <a:srgbClr val="C0C0C0"/>
                    </a:outerShdw>
                  </a:effectLst>
                </a:rPr>
                <a:t>I/O</a:t>
              </a:r>
              <a:r>
                <a:rPr kumimoji="0" lang="zh-CN" altLang="en-US" sz="2000" b="1">
                  <a:solidFill>
                    <a:srgbClr val="FF0066"/>
                  </a:solidFill>
                  <a:effectLst>
                    <a:outerShdw blurRad="38100" dist="38100" dir="2700000" algn="tl">
                      <a:srgbClr val="C0C0C0"/>
                    </a:outerShdw>
                  </a:effectLst>
                </a:rPr>
                <a:t>函数</a:t>
              </a:r>
            </a:p>
            <a:p>
              <a:pPr eaLnBrk="0" hangingPunct="0">
                <a:lnSpc>
                  <a:spcPct val="120000"/>
                </a:lnSpc>
                <a:defRPr/>
              </a:pPr>
              <a:r>
                <a:rPr kumimoji="0" lang="zh-CN" altLang="en-US" sz="2000" b="1">
                  <a:effectLst>
                    <a:outerShdw blurRad="38100" dist="38100" dir="2700000" algn="tl">
                      <a:srgbClr val="C0C0C0"/>
                    </a:outerShdw>
                  </a:effectLst>
                </a:rPr>
                <a:t>调用</a:t>
              </a:r>
              <a:r>
                <a:rPr kumimoji="0" lang="en-US" altLang="zh-CN" sz="2000" b="1">
                  <a:effectLst>
                    <a:outerShdw blurRad="38100" dist="38100" dir="2700000" algn="tl">
                      <a:srgbClr val="C0C0C0"/>
                    </a:outerShdw>
                  </a:effectLst>
                </a:rPr>
                <a:t>OS</a:t>
              </a:r>
              <a:r>
                <a:rPr kumimoji="0" lang="zh-CN" altLang="en-US" sz="2000" b="1">
                  <a:solidFill>
                    <a:srgbClr val="003300"/>
                  </a:solidFill>
                  <a:effectLst>
                    <a:outerShdw blurRad="38100" dist="38100" dir="2700000" algn="tl">
                      <a:srgbClr val="C0C0C0"/>
                    </a:outerShdw>
                  </a:effectLst>
                </a:rPr>
                <a:t>提供的</a:t>
              </a:r>
              <a:r>
                <a:rPr kumimoji="0" lang="en-US" altLang="zh-CN" sz="2000" b="1">
                  <a:solidFill>
                    <a:srgbClr val="003300"/>
                  </a:solidFill>
                  <a:effectLst>
                    <a:outerShdw blurRad="38100" dist="38100" dir="2700000" algn="tl">
                      <a:srgbClr val="C0C0C0"/>
                    </a:outerShdw>
                  </a:effectLst>
                </a:rPr>
                <a:t>I/O</a:t>
              </a:r>
              <a:r>
                <a:rPr kumimoji="0" lang="zh-CN" altLang="en-US" sz="2000" b="1">
                  <a:solidFill>
                    <a:srgbClr val="003300"/>
                  </a:solidFill>
                  <a:effectLst>
                    <a:outerShdw blurRad="38100" dist="38100" dir="2700000" algn="tl">
                      <a:srgbClr val="C0C0C0"/>
                    </a:outerShdw>
                  </a:effectLst>
                </a:rPr>
                <a:t>函数－－</a:t>
              </a:r>
              <a:r>
                <a:rPr kumimoji="0" lang="zh-CN" altLang="en-US" sz="2000" b="1">
                  <a:solidFill>
                    <a:srgbClr val="FF0066"/>
                  </a:solidFill>
                  <a:effectLst>
                    <a:outerShdw blurRad="38100" dist="38100" dir="2700000" algn="tl">
                      <a:srgbClr val="C0C0C0"/>
                    </a:outerShdw>
                  </a:effectLst>
                </a:rPr>
                <a:t>底层</a:t>
              </a:r>
              <a:r>
                <a:rPr kumimoji="0" lang="en-US" altLang="zh-CN" sz="2000" b="1">
                  <a:solidFill>
                    <a:srgbClr val="FF0066"/>
                  </a:solidFill>
                  <a:effectLst>
                    <a:outerShdw blurRad="38100" dist="38100" dir="2700000" algn="tl">
                      <a:srgbClr val="C0C0C0"/>
                    </a:outerShdw>
                  </a:effectLst>
                </a:rPr>
                <a:t>I/O</a:t>
              </a:r>
              <a:r>
                <a:rPr kumimoji="0" lang="zh-CN" altLang="en-US" sz="2000" b="1">
                  <a:solidFill>
                    <a:srgbClr val="FF0066"/>
                  </a:solidFill>
                  <a:effectLst>
                    <a:outerShdw blurRad="38100" dist="38100" dir="2700000" algn="tl">
                      <a:srgbClr val="C0C0C0"/>
                    </a:outerShdw>
                  </a:effectLst>
                </a:rPr>
                <a:t>函数</a:t>
              </a:r>
            </a:p>
          </p:txBody>
        </p:sp>
        <p:sp>
          <p:nvSpPr>
            <p:cNvPr id="16399" name="AutoShape 25"/>
            <p:cNvSpPr>
              <a:spLocks/>
            </p:cNvSpPr>
            <p:nvPr/>
          </p:nvSpPr>
          <p:spPr bwMode="auto">
            <a:xfrm>
              <a:off x="1395" y="811"/>
              <a:ext cx="136" cy="318"/>
            </a:xfrm>
            <a:prstGeom prst="leftBrace">
              <a:avLst>
                <a:gd name="adj1" fmla="val 19485"/>
                <a:gd name="adj2" fmla="val 50000"/>
              </a:avLst>
            </a:prstGeom>
            <a:noFill/>
            <a:ln w="22225">
              <a:solidFill>
                <a:schemeClr val="tx1"/>
              </a:solidFill>
              <a:miter lim="800000"/>
              <a:headEnd/>
              <a:tailEnd/>
            </a:ln>
          </p:spPr>
          <p:txBody>
            <a:bodyPr wrap="none" anchor="ctr"/>
            <a:lstStyle/>
            <a:p>
              <a:endParaRPr lang="zh-CN" altLang="en-US"/>
            </a:p>
          </p:txBody>
        </p:sp>
      </p:grpSp>
      <p:grpSp>
        <p:nvGrpSpPr>
          <p:cNvPr id="4" name="Group 30"/>
          <p:cNvGrpSpPr>
            <a:grpSpLocks/>
          </p:cNvGrpSpPr>
          <p:nvPr/>
        </p:nvGrpSpPr>
        <p:grpSpPr bwMode="auto">
          <a:xfrm>
            <a:off x="601663" y="5013325"/>
            <a:ext cx="7996237" cy="1096963"/>
            <a:chOff x="383" y="3207"/>
            <a:chExt cx="5037" cy="691"/>
          </a:xfrm>
        </p:grpSpPr>
        <p:sp>
          <p:nvSpPr>
            <p:cNvPr id="16396" name="Oval 29"/>
            <p:cNvSpPr>
              <a:spLocks noChangeArrowheads="1"/>
            </p:cNvSpPr>
            <p:nvPr/>
          </p:nvSpPr>
          <p:spPr bwMode="auto">
            <a:xfrm>
              <a:off x="383" y="3249"/>
              <a:ext cx="272" cy="81"/>
            </a:xfrm>
            <a:prstGeom prst="ellipse">
              <a:avLst/>
            </a:prstGeom>
            <a:solidFill>
              <a:schemeClr val="bg1">
                <a:alpha val="70195"/>
              </a:schemeClr>
            </a:solidFill>
            <a:ln w="9525">
              <a:noFill/>
              <a:miter lim="800000"/>
              <a:headEnd/>
              <a:tailEnd/>
            </a:ln>
          </p:spPr>
          <p:txBody>
            <a:bodyPr wrap="none" anchor="ctr"/>
            <a:lstStyle/>
            <a:p>
              <a:endParaRPr lang="zh-CN" altLang="en-US"/>
            </a:p>
          </p:txBody>
        </p:sp>
        <p:sp>
          <p:nvSpPr>
            <p:cNvPr id="138267" name="Rectangle 27"/>
            <p:cNvSpPr>
              <a:spLocks noChangeArrowheads="1"/>
            </p:cNvSpPr>
            <p:nvPr/>
          </p:nvSpPr>
          <p:spPr bwMode="auto">
            <a:xfrm>
              <a:off x="386" y="3207"/>
              <a:ext cx="5034" cy="691"/>
            </a:xfrm>
            <a:prstGeom prst="rect">
              <a:avLst/>
            </a:prstGeom>
            <a:solidFill>
              <a:schemeClr val="bg1">
                <a:alpha val="70000"/>
              </a:schemeClr>
            </a:solid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rgbClr val="FF0000"/>
                  </a:solidFill>
                  <a:effectLst>
                    <a:outerShdw blurRad="38100" dist="38100" dir="2700000" algn="tl">
                      <a:srgbClr val="C0C0C0"/>
                    </a:outerShdw>
                  </a:effectLst>
                </a:rPr>
                <a:t>底层</a:t>
              </a:r>
              <a:r>
                <a:rPr kumimoji="0" lang="en-US" altLang="zh-CN" sz="2000" b="1">
                  <a:solidFill>
                    <a:srgbClr val="FF0000"/>
                  </a:solidFill>
                  <a:effectLst>
                    <a:outerShdw blurRad="38100" dist="38100" dir="2700000" algn="tl">
                      <a:srgbClr val="C0C0C0"/>
                    </a:outerShdw>
                  </a:effectLst>
                </a:rPr>
                <a:t>I/O</a:t>
              </a:r>
              <a:r>
                <a:rPr kumimoji="0" lang="zh-CN" altLang="en-US" sz="2000" b="1">
                  <a:solidFill>
                    <a:srgbClr val="FF0000"/>
                  </a:solidFill>
                  <a:effectLst>
                    <a:outerShdw blurRad="38100" dist="38100" dir="2700000" algn="tl">
                      <a:srgbClr val="C0C0C0"/>
                    </a:outerShdw>
                  </a:effectLst>
                </a:rPr>
                <a:t>函数</a:t>
              </a:r>
              <a:r>
                <a:rPr kumimoji="0" lang="zh-CN" altLang="en-US" sz="2000" b="1">
                  <a:solidFill>
                    <a:srgbClr val="003300"/>
                  </a:solidFill>
                  <a:effectLst>
                    <a:outerShdw blurRad="38100" dist="38100" dir="2700000" algn="tl">
                      <a:srgbClr val="C0C0C0"/>
                    </a:outerShdw>
                  </a:effectLst>
                </a:rPr>
                <a:t>是非缓冲的非基于</a:t>
              </a:r>
              <a:r>
                <a:rPr kumimoji="0" lang="en-US" altLang="zh-CN" sz="2000" b="1">
                  <a:solidFill>
                    <a:srgbClr val="003300"/>
                  </a:solidFill>
                  <a:effectLst>
                    <a:outerShdw blurRad="38100" dist="38100" dir="2700000" algn="tl">
                      <a:srgbClr val="C0C0C0"/>
                    </a:outerShdw>
                  </a:effectLst>
                </a:rPr>
                <a:t>I/O</a:t>
              </a:r>
              <a:r>
                <a:rPr kumimoji="0" lang="zh-CN" altLang="en-US" sz="2000" b="1">
                  <a:solidFill>
                    <a:srgbClr val="003300"/>
                  </a:solidFill>
                  <a:effectLst>
                    <a:outerShdw blurRad="38100" dist="38100" dir="2700000" algn="tl">
                      <a:srgbClr val="C0C0C0"/>
                    </a:outerShdw>
                  </a:effectLst>
                </a:rPr>
                <a:t>流的操作，</a:t>
              </a:r>
              <a:r>
                <a:rPr kumimoji="0" lang="zh-CN" altLang="en-US" sz="2000" b="1">
                  <a:effectLst>
                    <a:outerShdw blurRad="38100" dist="38100" dir="2700000" algn="tl">
                      <a:srgbClr val="C0C0C0"/>
                    </a:outerShdw>
                  </a:effectLst>
                </a:rPr>
                <a:t>基于非</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流</a:t>
              </a:r>
              <a:r>
                <a:rPr kumimoji="0" lang="zh-CN" altLang="en-US" sz="2000" b="1">
                  <a:solidFill>
                    <a:srgbClr val="003300"/>
                  </a:solidFill>
                  <a:effectLst>
                    <a:outerShdw blurRad="38100" dist="38100" dir="2700000" algn="tl">
                      <a:srgbClr val="C0C0C0"/>
                    </a:outerShdw>
                  </a:effectLst>
                </a:rPr>
                <a:t>操作的文件称为</a:t>
              </a:r>
              <a:r>
                <a:rPr kumimoji="0" lang="zh-CN" altLang="en-US" sz="2000" b="1">
                  <a:solidFill>
                    <a:srgbClr val="FF9900"/>
                  </a:solidFill>
                  <a:effectLst>
                    <a:outerShdw blurRad="38100" dist="38100" dir="2700000" algn="tl">
                      <a:srgbClr val="C0C0C0"/>
                    </a:outerShdw>
                  </a:effectLst>
                </a:rPr>
                <a:t>非流式文件</a:t>
              </a:r>
              <a:r>
                <a:rPr kumimoji="0" lang="zh-CN" altLang="en-US" sz="2000" b="1">
                  <a:solidFill>
                    <a:srgbClr val="003300"/>
                  </a:solidFill>
                  <a:effectLst>
                    <a:outerShdw blurRad="38100" dist="38100" dir="2700000" algn="tl">
                      <a:srgbClr val="C0C0C0"/>
                    </a:outerShdw>
                  </a:effectLst>
                </a:rPr>
                <a:t>。</a:t>
              </a:r>
              <a:r>
                <a:rPr kumimoji="0" lang="zh-CN" altLang="en-US" sz="2000" b="1">
                  <a:solidFill>
                    <a:srgbClr val="003300"/>
                  </a:solidFill>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在非流式文件中，通过由操作系统分配提供的</a:t>
              </a:r>
              <a:r>
                <a:rPr kumimoji="0" lang="zh-CN" altLang="en-US" sz="2000" b="1">
                  <a:solidFill>
                    <a:srgbClr val="FF9900"/>
                  </a:solidFill>
                  <a:effectLst>
                    <a:outerShdw blurRad="38100" dist="38100" dir="2700000" algn="tl">
                      <a:srgbClr val="C0C0C0"/>
                    </a:outerShdw>
                  </a:effectLst>
                </a:rPr>
                <a:t>文件描述符</a:t>
              </a:r>
              <a:r>
                <a:rPr kumimoji="0" lang="en-US" altLang="zh-CN" sz="2000" b="1">
                  <a:effectLst>
                    <a:outerShdw blurRad="38100" dist="38100" dir="2700000" algn="tl">
                      <a:srgbClr val="C0C0C0"/>
                    </a:outerShdw>
                  </a:effectLst>
                  <a:latin typeface="宋体" pitchFamily="2" charset="-122"/>
                </a:rPr>
                <a:t>(</a:t>
              </a:r>
              <a:r>
                <a:rPr kumimoji="0" lang="zh-CN" altLang="en-US" sz="2000" b="1">
                  <a:solidFill>
                    <a:srgbClr val="FF9900"/>
                  </a:solidFill>
                  <a:effectLst>
                    <a:outerShdw blurRad="38100" dist="38100" dir="2700000" algn="tl">
                      <a:srgbClr val="C0C0C0"/>
                    </a:outerShdw>
                  </a:effectLst>
                </a:rPr>
                <a:t>描述字</a:t>
              </a:r>
              <a:r>
                <a:rPr kumimoji="0" lang="zh-CN" altLang="en-US" sz="2000" b="1">
                  <a:effectLst>
                    <a:outerShdw blurRad="38100" dist="38100" dir="2700000" algn="tl">
                      <a:srgbClr val="C0C0C0"/>
                    </a:outerShdw>
                  </a:effectLst>
                </a:rPr>
                <a:t>或</a:t>
              </a:r>
              <a:r>
                <a:rPr kumimoji="0" lang="zh-CN" altLang="en-US" sz="2000" b="1">
                  <a:solidFill>
                    <a:srgbClr val="FF9900"/>
                  </a:solidFill>
                  <a:effectLst>
                    <a:outerShdw blurRad="38100" dist="38100" dir="2700000" algn="tl">
                      <a:srgbClr val="C0C0C0"/>
                    </a:outerShdw>
                  </a:effectLst>
                </a:rPr>
                <a:t>句柄</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进行</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操作。</a:t>
              </a:r>
            </a:p>
          </p:txBody>
        </p:sp>
      </p:grpSp>
      <p:grpSp>
        <p:nvGrpSpPr>
          <p:cNvPr id="5" name="Group 33"/>
          <p:cNvGrpSpPr>
            <a:grpSpLocks/>
          </p:cNvGrpSpPr>
          <p:nvPr/>
        </p:nvGrpSpPr>
        <p:grpSpPr bwMode="auto">
          <a:xfrm>
            <a:off x="611188" y="4149725"/>
            <a:ext cx="7991475" cy="1858963"/>
            <a:chOff x="407" y="2614"/>
            <a:chExt cx="5034" cy="1171"/>
          </a:xfrm>
        </p:grpSpPr>
        <p:sp>
          <p:nvSpPr>
            <p:cNvPr id="16394" name="Rectangle 34"/>
            <p:cNvSpPr>
              <a:spLocks noChangeArrowheads="1"/>
            </p:cNvSpPr>
            <p:nvPr/>
          </p:nvSpPr>
          <p:spPr bwMode="auto">
            <a:xfrm>
              <a:off x="793" y="3110"/>
              <a:ext cx="4400" cy="671"/>
            </a:xfrm>
            <a:prstGeom prst="rect">
              <a:avLst/>
            </a:prstGeom>
            <a:solidFill>
              <a:schemeClr val="accent1">
                <a:alpha val="39999"/>
              </a:schemeClr>
            </a:solidFill>
            <a:ln w="9525">
              <a:noFill/>
              <a:miter lim="800000"/>
              <a:headEnd/>
              <a:tailEnd/>
            </a:ln>
          </p:spPr>
          <p:txBody>
            <a:bodyPr wrap="none" anchor="ctr"/>
            <a:lstStyle/>
            <a:p>
              <a:endParaRPr lang="zh-CN" altLang="en-US"/>
            </a:p>
          </p:txBody>
        </p:sp>
        <p:sp>
          <p:nvSpPr>
            <p:cNvPr id="138275" name="Rectangle 35"/>
            <p:cNvSpPr>
              <a:spLocks noChangeArrowheads="1"/>
            </p:cNvSpPr>
            <p:nvPr/>
          </p:nvSpPr>
          <p:spPr bwMode="auto">
            <a:xfrm>
              <a:off x="407" y="2614"/>
              <a:ext cx="5034" cy="1171"/>
            </a:xfrm>
            <a:prstGeom prst="rect">
              <a:avLst/>
            </a:prstGeom>
            <a:solidFill>
              <a:schemeClr val="bg1">
                <a:alpha val="80000"/>
              </a:schemeClr>
            </a:solidFill>
            <a:ln w="9525">
              <a:noFill/>
              <a:miter lim="800000"/>
              <a:headEnd/>
              <a:tailEnd/>
            </a:ln>
            <a:effectLst/>
          </p:spPr>
          <p:txBody>
            <a:bodyPr anchor="ctr">
              <a:spAutoFit/>
            </a:bodyPr>
            <a:lstStyle/>
            <a:p>
              <a:pPr>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无论是缓冲或者非缓冲的文件，其</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操作的步骤如下，打开文件时，确定了文件读写格式和读写方式！</a:t>
              </a:r>
            </a:p>
            <a:p>
              <a:pPr>
                <a:lnSpc>
                  <a:spcPct val="140000"/>
                </a:lnSpc>
                <a:defRPr/>
              </a:pPr>
              <a:r>
                <a:rPr kumimoji="0" lang="zh-CN" altLang="en-US" sz="2000" b="1">
                  <a:effectLst>
                    <a:outerShdw blurRad="38100" dist="38100" dir="2700000" algn="tl">
                      <a:srgbClr val="C0C0C0"/>
                    </a:outerShdw>
                  </a:effectLst>
                </a:rPr>
                <a:t>          </a:t>
              </a:r>
              <a:r>
                <a:rPr kumimoji="0" lang="zh-CN" altLang="en-US" sz="2000" b="1">
                  <a:solidFill>
                    <a:schemeClr val="folHlink"/>
                  </a:solidFill>
                  <a:effectLst>
                    <a:outerShdw blurRad="38100" dist="38100" dir="2700000" algn="tl">
                      <a:srgbClr val="C0C0C0"/>
                    </a:outerShdw>
                  </a:effectLst>
                </a:rPr>
                <a:t>⑴ 打开文件</a:t>
              </a:r>
              <a:r>
                <a:rPr kumimoji="0" lang="en-US" altLang="en-US" sz="2000" b="1">
                  <a:solidFill>
                    <a:schemeClr val="folHlink"/>
                  </a:solidFill>
                  <a:effectLst>
                    <a:outerShdw blurRad="38100" dist="38100" dir="2700000" algn="tl">
                      <a:srgbClr val="C0C0C0"/>
                    </a:outerShdw>
                  </a:effectLst>
                  <a:latin typeface="Times New Roman"/>
                </a:rPr>
                <a:t>——</a:t>
              </a:r>
              <a:r>
                <a:rPr kumimoji="0" lang="zh-CN" altLang="en-US" sz="2000" b="1">
                  <a:solidFill>
                    <a:schemeClr val="folHlink"/>
                  </a:solidFill>
                  <a:effectLst>
                    <a:outerShdw blurRad="38100" dist="38100" dir="2700000" algn="tl">
                      <a:srgbClr val="C0C0C0"/>
                    </a:outerShdw>
                  </a:effectLst>
                </a:rPr>
                <a:t>建立文件指针或文件描述符与文件间联系；</a:t>
              </a:r>
            </a:p>
            <a:p>
              <a:pPr>
                <a:lnSpc>
                  <a:spcPct val="110000"/>
                </a:lnSpc>
                <a:defRPr/>
              </a:pPr>
              <a:r>
                <a:rPr kumimoji="0" lang="zh-CN" altLang="en-US" sz="2000" b="1">
                  <a:solidFill>
                    <a:schemeClr val="folHlink"/>
                  </a:solidFill>
                  <a:effectLst>
                    <a:outerShdw blurRad="38100" dist="38100" dir="2700000" algn="tl">
                      <a:srgbClr val="C0C0C0"/>
                    </a:outerShdw>
                  </a:effectLst>
                </a:rPr>
                <a:t>          ⑵ 对文件进行读写操作；</a:t>
              </a:r>
            </a:p>
            <a:p>
              <a:pPr>
                <a:lnSpc>
                  <a:spcPct val="110000"/>
                </a:lnSpc>
                <a:defRPr/>
              </a:pPr>
              <a:r>
                <a:rPr kumimoji="0" lang="zh-CN" altLang="en-US" sz="2000" b="1">
                  <a:solidFill>
                    <a:schemeClr val="folHlink"/>
                  </a:solidFill>
                  <a:effectLst>
                    <a:outerShdw blurRad="38100" dist="38100" dir="2700000" algn="tl">
                      <a:srgbClr val="C0C0C0"/>
                    </a:outerShdw>
                  </a:effectLst>
                </a:rPr>
                <a:t>          ⑶ 关闭文件</a:t>
              </a:r>
              <a:r>
                <a:rPr kumimoji="0" lang="en-US" altLang="en-US" sz="2000" b="1">
                  <a:solidFill>
                    <a:schemeClr val="folHlink"/>
                  </a:solidFill>
                  <a:effectLst>
                    <a:outerShdw blurRad="38100" dist="38100" dir="2700000" algn="tl">
                      <a:srgbClr val="C0C0C0"/>
                    </a:outerShdw>
                  </a:effectLst>
                  <a:latin typeface="Times New Roman"/>
                </a:rPr>
                <a:t>——</a:t>
              </a:r>
              <a:r>
                <a:rPr kumimoji="0" lang="zh-CN" altLang="en-US" sz="2000" b="1">
                  <a:solidFill>
                    <a:schemeClr val="folHlink"/>
                  </a:solidFill>
                  <a:effectLst>
                    <a:outerShdw blurRad="38100" dist="38100" dir="2700000" algn="tl">
                      <a:srgbClr val="C0C0C0"/>
                    </a:outerShdw>
                  </a:effectLst>
                </a:rPr>
                <a:t>取消文件指针或文件描述符与文件间联系。</a:t>
              </a:r>
              <a:r>
                <a:rPr kumimoji="0" lang="zh-CN" altLang="en-US" sz="2000" b="1">
                  <a:solidFill>
                    <a:srgbClr val="FF00FF"/>
                  </a:solidFill>
                  <a:effectLst>
                    <a:outerShdw blurRad="38100" dist="38100" dir="2700000" algn="tl">
                      <a:srgbClr val="C0C0C0"/>
                    </a:outerShdw>
                  </a:effectLst>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8276"/>
                                        </p:tgtEl>
                                        <p:attrNameLst>
                                          <p:attrName>style.visibility</p:attrName>
                                        </p:attrNameLst>
                                      </p:cBhvr>
                                      <p:to>
                                        <p:strVal val="visible"/>
                                      </p:to>
                                    </p:set>
                                    <p:anim calcmode="lin" valueType="num">
                                      <p:cBhvr>
                                        <p:cTn id="7" dur="1000" fill="hold"/>
                                        <p:tgtEl>
                                          <p:spTgt spid="138276"/>
                                        </p:tgtEl>
                                        <p:attrNameLst>
                                          <p:attrName>ppt_x</p:attrName>
                                        </p:attrNameLst>
                                      </p:cBhvr>
                                      <p:tavLst>
                                        <p:tav tm="0">
                                          <p:val>
                                            <p:strVal val="#ppt_x-.2"/>
                                          </p:val>
                                        </p:tav>
                                        <p:tav tm="100000">
                                          <p:val>
                                            <p:strVal val="#ppt_x"/>
                                          </p:val>
                                        </p:tav>
                                      </p:tavLst>
                                    </p:anim>
                                    <p:anim calcmode="lin" valueType="num">
                                      <p:cBhvr>
                                        <p:cTn id="8" dur="1000" fill="hold"/>
                                        <p:tgtEl>
                                          <p:spTgt spid="13827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8276"/>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xit" presetSubtype="16" fill="hold" grpId="1" nodeType="clickEffect">
                                  <p:stCondLst>
                                    <p:cond delay="0"/>
                                  </p:stCondLst>
                                  <p:childTnLst>
                                    <p:animEffect transition="out" filter="diamond(in)">
                                      <p:cBhvr>
                                        <p:cTn id="20" dur="2000"/>
                                        <p:tgtEl>
                                          <p:spTgt spid="138276"/>
                                        </p:tgtEl>
                                      </p:cBhvr>
                                    </p:animEffect>
                                    <p:set>
                                      <p:cBhvr>
                                        <p:cTn id="21" dur="1" fill="hold">
                                          <p:stCondLst>
                                            <p:cond delay="1999"/>
                                          </p:stCondLst>
                                        </p:cTn>
                                        <p:tgtEl>
                                          <p:spTgt spid="13827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8263"/>
                                        </p:tgtEl>
                                        <p:attrNameLst>
                                          <p:attrName>style.visibility</p:attrName>
                                        </p:attrNameLst>
                                      </p:cBhvr>
                                      <p:to>
                                        <p:strVal val="visible"/>
                                      </p:to>
                                    </p:set>
                                    <p:animEffect transition="in" filter="blinds(horizontal)">
                                      <p:cBhvr>
                                        <p:cTn id="26" dur="500"/>
                                        <p:tgtEl>
                                          <p:spTgt spid="13826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xit" presetSubtype="16" fill="hold" nodeType="clickEffect">
                                  <p:stCondLst>
                                    <p:cond delay="0"/>
                                  </p:stCondLst>
                                  <p:childTnLst>
                                    <p:animEffect transition="out" filter="diamond(in)">
                                      <p:cBhvr>
                                        <p:cTn id="35" dur="2000"/>
                                        <p:tgtEl>
                                          <p:spTgt spid="2"/>
                                        </p:tgtEl>
                                      </p:cBhvr>
                                    </p:animEffect>
                                    <p:set>
                                      <p:cBhvr>
                                        <p:cTn id="36" dur="1" fill="hold">
                                          <p:stCondLst>
                                            <p:cond delay="1999"/>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3.05556E-6 -2.22222E-6 L -3.05556E-6 -0.3118 " pathEditMode="relative" rAng="0" ptsTypes="AA">
                                      <p:cBhvr>
                                        <p:cTn id="40" dur="2000" fill="hold"/>
                                        <p:tgtEl>
                                          <p:spTgt spid="4"/>
                                        </p:tgtEl>
                                        <p:attrNameLst>
                                          <p:attrName>ppt_x</p:attrName>
                                          <p:attrName>ppt_y</p:attrName>
                                        </p:attrNameLst>
                                      </p:cBhvr>
                                      <p:rCtr x="0" y="-156"/>
                                    </p:animMotion>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ppt_x</p:attrName>
                                        </p:attrNameLst>
                                      </p:cBhvr>
                                      <p:tavLst>
                                        <p:tav tm="0">
                                          <p:val>
                                            <p:strVal val="#ppt_x-.2"/>
                                          </p:val>
                                        </p:tav>
                                        <p:tav tm="100000">
                                          <p:val>
                                            <p:strVal val="#ppt_x"/>
                                          </p:val>
                                        </p:tav>
                                      </p:tavLst>
                                    </p:anim>
                                    <p:anim calcmode="lin" valueType="num">
                                      <p:cBhvr>
                                        <p:cTn id="4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6" grpId="0"/>
      <p:bldP spid="138276" grpId="1"/>
      <p:bldP spid="1382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p>
            <a:fld id="{9D0F5A78-7E19-423A-B055-97611ACBFE74}" type="slidenum">
              <a:rPr lang="en-US" altLang="zh-CN" smtClean="0"/>
              <a:pPr/>
              <a:t>12</a:t>
            </a:fld>
            <a:endParaRPr lang="en-US" altLang="zh-CN"/>
          </a:p>
        </p:txBody>
      </p:sp>
      <p:sp>
        <p:nvSpPr>
          <p:cNvPr id="17411" name="Rectangle 350"/>
          <p:cNvSpPr>
            <a:spLocks noChangeArrowheads="1"/>
          </p:cNvSpPr>
          <p:nvPr/>
        </p:nvSpPr>
        <p:spPr bwMode="auto">
          <a:xfrm>
            <a:off x="723900" y="765175"/>
            <a:ext cx="6872288" cy="533400"/>
          </a:xfrm>
          <a:prstGeom prst="rect">
            <a:avLst/>
          </a:prstGeom>
          <a:noFill/>
          <a:ln w="9525">
            <a:noFill/>
            <a:miter lim="800000"/>
            <a:headEnd/>
            <a:tailEnd/>
          </a:ln>
        </p:spPr>
        <p:txBody>
          <a:bodyPr anchor="b"/>
          <a:lstStyle/>
          <a:p>
            <a:r>
              <a:rPr lang="en-US" altLang="zh-CN" sz="2800" b="1">
                <a:solidFill>
                  <a:srgbClr val="0000FF"/>
                </a:solidFill>
                <a:latin typeface="Times New Roman" pitchFamily="18" charset="0"/>
                <a:ea typeface="黑体" pitchFamily="49" charset="-122"/>
              </a:rPr>
              <a:t>10.2</a:t>
            </a:r>
            <a:r>
              <a:rPr lang="zh-CN" altLang="en-US" sz="2800" b="1">
                <a:solidFill>
                  <a:srgbClr val="0000FF"/>
                </a:solidFill>
                <a:latin typeface="Times New Roman" pitchFamily="18" charset="0"/>
                <a:ea typeface="黑体" pitchFamily="49" charset="-122"/>
              </a:rPr>
              <a:t>　</a:t>
            </a:r>
            <a:r>
              <a:rPr lang="en-US" altLang="zh-CN" sz="2800" b="1">
                <a:solidFill>
                  <a:srgbClr val="0000FF"/>
                </a:solidFill>
                <a:ea typeface="黑体" pitchFamily="49" charset="-122"/>
              </a:rPr>
              <a:t>FILE</a:t>
            </a:r>
            <a:r>
              <a:rPr lang="zh-CN" altLang="en-US" sz="2800" b="1">
                <a:solidFill>
                  <a:srgbClr val="0000FF"/>
                </a:solidFill>
                <a:latin typeface="Times New Roman" pitchFamily="18" charset="0"/>
                <a:ea typeface="黑体" pitchFamily="49" charset="-122"/>
              </a:rPr>
              <a:t>指针和标准流式文件</a:t>
            </a:r>
            <a:r>
              <a:rPr lang="zh-CN" altLang="en-US" sz="4400">
                <a:solidFill>
                  <a:schemeClr val="tx2"/>
                </a:solidFill>
              </a:rPr>
              <a:t> </a:t>
            </a:r>
          </a:p>
        </p:txBody>
      </p:sp>
      <p:sp>
        <p:nvSpPr>
          <p:cNvPr id="17412" name="Text Box 366"/>
          <p:cNvSpPr txBox="1">
            <a:spLocks noChangeArrowheads="1"/>
          </p:cNvSpPr>
          <p:nvPr/>
        </p:nvSpPr>
        <p:spPr bwMode="auto">
          <a:xfrm flipH="1">
            <a:off x="8480425" y="5999163"/>
            <a:ext cx="511175" cy="244475"/>
          </a:xfrm>
          <a:prstGeom prst="rect">
            <a:avLst/>
          </a:prstGeom>
          <a:noFill/>
          <a:ln w="9525">
            <a:noFill/>
            <a:miter lim="800000"/>
            <a:headEnd/>
            <a:tailEnd/>
          </a:ln>
        </p:spPr>
        <p:txBody>
          <a:bodyPr>
            <a:spAutoFit/>
          </a:bodyPr>
          <a:lstStyle/>
          <a:p>
            <a:pPr>
              <a:spcBef>
                <a:spcPct val="50000"/>
              </a:spcBef>
            </a:pPr>
            <a:r>
              <a:rPr lang="zh-CN" altLang="en-US" sz="1000" u="sng">
                <a:hlinkClick r:id="rId2" action="ppaction://hlinksldjump"/>
              </a:rPr>
              <a:t>目录</a:t>
            </a:r>
            <a:endParaRPr lang="zh-CN" altLang="en-US" sz="1000" u="sng"/>
          </a:p>
        </p:txBody>
      </p:sp>
      <p:sp>
        <p:nvSpPr>
          <p:cNvPr id="87407" name="Rectangle 367"/>
          <p:cNvSpPr>
            <a:spLocks noChangeArrowheads="1"/>
          </p:cNvSpPr>
          <p:nvPr/>
        </p:nvSpPr>
        <p:spPr bwMode="auto">
          <a:xfrm>
            <a:off x="684213" y="1268413"/>
            <a:ext cx="7991475" cy="1431925"/>
          </a:xfrm>
          <a:prstGeom prst="rect">
            <a:avLst/>
          </a:prstGeom>
          <a:noFill/>
          <a:ln w="9525">
            <a:noFill/>
            <a:miter lim="800000"/>
            <a:headEnd/>
            <a:tailEnd/>
          </a:ln>
          <a:effectLst/>
        </p:spPr>
        <p:txBody>
          <a:bodyPr anchor="ctr">
            <a:spAutoFit/>
          </a:bodyPr>
          <a:lstStyle/>
          <a:p>
            <a:pPr>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en-US" altLang="zh-CN" sz="2000" b="1"/>
              <a:t>FILE</a:t>
            </a:r>
            <a:r>
              <a:rPr kumimoji="0" lang="zh-CN" altLang="en-US" sz="2000" b="1"/>
              <a:t>是</a:t>
            </a:r>
            <a:r>
              <a:rPr kumimoji="0" lang="en-US" altLang="zh-CN" sz="2000" b="1"/>
              <a:t>C</a:t>
            </a:r>
            <a:r>
              <a:rPr kumimoji="0" lang="zh-CN" altLang="en-US" sz="2000" b="1"/>
              <a:t>语言标准中定义的一种结构类型名称。 </a:t>
            </a:r>
            <a:r>
              <a:rPr kumimoji="0" lang="en-US" altLang="zh-CN" sz="2000" b="1"/>
              <a:t>FILE</a:t>
            </a:r>
            <a:r>
              <a:rPr kumimoji="0" lang="zh-CN" altLang="en-US" sz="2000" b="1"/>
              <a:t>类型的结构变量记载关于流的控制方面的全部信息。</a:t>
            </a:r>
          </a:p>
          <a:p>
            <a:pPr>
              <a:lnSpc>
                <a:spcPct val="110000"/>
              </a:lnSpc>
              <a:defRPr/>
            </a:pPr>
            <a:r>
              <a:rPr kumimoji="0" lang="zh-CN" altLang="en-US" sz="2000" b="1">
                <a:latin typeface="宋体" pitchFamily="2" charset="-122"/>
              </a:rPr>
              <a:t>    </a:t>
            </a:r>
            <a:r>
              <a:rPr kumimoji="0" lang="zh-CN" altLang="en-US" sz="2000" b="1"/>
              <a:t>不同的 </a:t>
            </a:r>
            <a:r>
              <a:rPr kumimoji="0" lang="en-US" altLang="zh-CN" sz="2000" b="1"/>
              <a:t>C</a:t>
            </a:r>
            <a:r>
              <a:rPr kumimoji="0" lang="zh-CN" altLang="en-US" sz="2000" b="1"/>
              <a:t>编译器关于</a:t>
            </a:r>
            <a:r>
              <a:rPr kumimoji="0" lang="en-US" altLang="zh-CN" sz="2000" b="1"/>
              <a:t>FILE</a:t>
            </a:r>
            <a:r>
              <a:rPr kumimoji="0" lang="zh-CN" altLang="en-US" sz="2000" b="1"/>
              <a:t>结构类型的定义会略有差异，但提供的库函数原型都是满足</a:t>
            </a:r>
            <a:r>
              <a:rPr kumimoji="0" lang="en-US" altLang="zh-CN" sz="2000" b="1"/>
              <a:t>C</a:t>
            </a:r>
            <a:r>
              <a:rPr kumimoji="0" lang="zh-CN" altLang="en-US" sz="2000" b="1"/>
              <a:t>语言标准。</a:t>
            </a:r>
          </a:p>
        </p:txBody>
      </p:sp>
      <p:grpSp>
        <p:nvGrpSpPr>
          <p:cNvPr id="17414" name="Group 370"/>
          <p:cNvGrpSpPr>
            <a:grpSpLocks/>
          </p:cNvGrpSpPr>
          <p:nvPr/>
        </p:nvGrpSpPr>
        <p:grpSpPr bwMode="auto">
          <a:xfrm>
            <a:off x="1597025" y="2770188"/>
            <a:ext cx="6192838" cy="3444875"/>
            <a:chOff x="1066" y="1721"/>
            <a:chExt cx="3901" cy="2170"/>
          </a:xfrm>
        </p:grpSpPr>
        <p:sp>
          <p:nvSpPr>
            <p:cNvPr id="17415" name="Rectangle 369"/>
            <p:cNvSpPr>
              <a:spLocks noChangeArrowheads="1"/>
            </p:cNvSpPr>
            <p:nvPr/>
          </p:nvSpPr>
          <p:spPr bwMode="auto">
            <a:xfrm>
              <a:off x="1066" y="3339"/>
              <a:ext cx="635" cy="545"/>
            </a:xfrm>
            <a:prstGeom prst="rect">
              <a:avLst/>
            </a:prstGeom>
            <a:solidFill>
              <a:schemeClr val="bg1">
                <a:alpha val="59999"/>
              </a:schemeClr>
            </a:solidFill>
            <a:ln w="9525">
              <a:noFill/>
              <a:miter lim="800000"/>
              <a:headEnd/>
              <a:tailEnd/>
            </a:ln>
          </p:spPr>
          <p:txBody>
            <a:bodyPr wrap="none" anchor="ctr"/>
            <a:lstStyle/>
            <a:p>
              <a:endParaRPr lang="zh-CN" altLang="en-US"/>
            </a:p>
          </p:txBody>
        </p:sp>
        <p:sp>
          <p:nvSpPr>
            <p:cNvPr id="87408" name="Rectangle 368"/>
            <p:cNvSpPr>
              <a:spLocks noChangeArrowheads="1"/>
            </p:cNvSpPr>
            <p:nvPr/>
          </p:nvSpPr>
          <p:spPr bwMode="auto">
            <a:xfrm>
              <a:off x="1067" y="1721"/>
              <a:ext cx="3900" cy="2170"/>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effectLst>
                    <a:outerShdw blurRad="38100" dist="38100" dir="2700000" algn="tl">
                      <a:srgbClr val="FFFFFF"/>
                    </a:outerShdw>
                  </a:effectLst>
                  <a:latin typeface="Arial" charset="0"/>
                </a:rPr>
                <a:t>typedef struct  {</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short </a:t>
              </a:r>
              <a:r>
                <a:rPr kumimoji="0" lang="en-US" altLang="zh-CN" sz="2000" b="1">
                  <a:solidFill>
                    <a:schemeClr val="tx2"/>
                  </a:solidFill>
                  <a:effectLst>
                    <a:outerShdw blurRad="38100" dist="38100" dir="2700000" algn="tl">
                      <a:srgbClr val="000000"/>
                    </a:outerShdw>
                  </a:effectLst>
                  <a:latin typeface="Arial" charset="0"/>
                </a:rPr>
                <a:t>                  level;       </a:t>
              </a:r>
              <a:r>
                <a:rPr kumimoji="0" lang="en-US" altLang="zh-CN" sz="2000" b="1">
                  <a:solidFill>
                    <a:srgbClr val="4D4D4D"/>
                  </a:solidFill>
                  <a:latin typeface="Arial" charset="0"/>
                </a:rPr>
                <a:t>/* </a:t>
              </a:r>
              <a:r>
                <a:rPr kumimoji="0" lang="zh-CN" altLang="en-US" sz="2000" b="1">
                  <a:solidFill>
                    <a:srgbClr val="4D4D4D"/>
                  </a:solidFill>
                  <a:latin typeface="Arial" charset="0"/>
                </a:rPr>
                <a:t>缓冲区空满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unsigned</a:t>
              </a:r>
              <a:r>
                <a:rPr kumimoji="0" lang="en-US" altLang="zh-CN" sz="2000" b="1">
                  <a:solidFill>
                    <a:schemeClr val="tx2"/>
                  </a:solidFill>
                  <a:effectLst>
                    <a:outerShdw blurRad="38100" dist="38100" dir="2700000" algn="tl">
                      <a:srgbClr val="000000"/>
                    </a:outerShdw>
                  </a:effectLst>
                  <a:latin typeface="Arial" charset="0"/>
                </a:rPr>
                <a:t>            flags;       </a:t>
              </a:r>
              <a:r>
                <a:rPr kumimoji="0" lang="en-US" altLang="zh-CN" sz="2000" b="1">
                  <a:solidFill>
                    <a:srgbClr val="4D4D4D"/>
                  </a:solidFill>
                  <a:latin typeface="Arial" charset="0"/>
                </a:rPr>
                <a:t>/* </a:t>
              </a:r>
              <a:r>
                <a:rPr kumimoji="0" lang="zh-CN" altLang="en-US" sz="2000" b="1">
                  <a:solidFill>
                    <a:srgbClr val="4D4D4D"/>
                  </a:solidFill>
                  <a:latin typeface="Arial" charset="0"/>
                </a:rPr>
                <a:t>文件状态标志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char</a:t>
              </a:r>
              <a:r>
                <a:rPr kumimoji="0" lang="en-US" altLang="zh-CN" sz="2000" b="1">
                  <a:solidFill>
                    <a:schemeClr val="tx2"/>
                  </a:solidFill>
                  <a:effectLst>
                    <a:outerShdw blurRad="38100" dist="38100" dir="2700000" algn="tl">
                      <a:srgbClr val="000000"/>
                    </a:outerShdw>
                  </a:effectLst>
                  <a:latin typeface="Arial" charset="0"/>
                </a:rPr>
                <a:t>                    fd;            </a:t>
              </a:r>
              <a:r>
                <a:rPr kumimoji="0" lang="en-US" altLang="zh-CN" sz="2000" b="1">
                  <a:solidFill>
                    <a:srgbClr val="4D4D4D"/>
                  </a:solidFill>
                  <a:latin typeface="Arial" charset="0"/>
                </a:rPr>
                <a:t>/* </a:t>
              </a:r>
              <a:r>
                <a:rPr kumimoji="0" lang="zh-CN" altLang="en-US" sz="2000" b="1">
                  <a:solidFill>
                    <a:srgbClr val="4D4D4D"/>
                  </a:solidFill>
                  <a:latin typeface="Arial" charset="0"/>
                </a:rPr>
                <a:t>文件描述符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unsigned char</a:t>
              </a:r>
              <a:r>
                <a:rPr kumimoji="0" lang="en-US" altLang="zh-CN" sz="2000" b="1">
                  <a:solidFill>
                    <a:schemeClr val="tx2"/>
                  </a:solidFill>
                  <a:effectLst>
                    <a:outerShdw blurRad="38100" dist="38100" dir="2700000" algn="tl">
                      <a:srgbClr val="000000"/>
                    </a:outerShdw>
                  </a:effectLst>
                  <a:latin typeface="Arial" charset="0"/>
                </a:rPr>
                <a:t>    hold;      </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rgbClr val="4D4D4D"/>
                  </a:solidFill>
                  <a:latin typeface="Arial" charset="0"/>
                </a:rPr>
                <a:t>/* </a:t>
              </a:r>
              <a:r>
                <a:rPr kumimoji="0" lang="zh-CN" altLang="en-US" sz="2000" b="1">
                  <a:solidFill>
                    <a:srgbClr val="4D4D4D"/>
                  </a:solidFill>
                  <a:latin typeface="Arial" charset="0"/>
                </a:rPr>
                <a:t>非缓冲回送字符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short</a:t>
              </a:r>
              <a:r>
                <a:rPr kumimoji="0" lang="en-US" altLang="zh-CN" sz="2000" b="1">
                  <a:solidFill>
                    <a:schemeClr val="tx2"/>
                  </a:solidFill>
                  <a:effectLst>
                    <a:outerShdw blurRad="38100" dist="38100" dir="2700000" algn="tl">
                      <a:srgbClr val="000000"/>
                    </a:outerShdw>
                  </a:effectLst>
                  <a:latin typeface="Arial" charset="0"/>
                </a:rPr>
                <a:t>                   bsize;     </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rgbClr val="4D4D4D"/>
                  </a:solidFill>
                  <a:latin typeface="Arial" charset="0"/>
                </a:rPr>
                <a:t>/* </a:t>
              </a:r>
              <a:r>
                <a:rPr kumimoji="0" lang="zh-CN" altLang="en-US" sz="2000" b="1">
                  <a:solidFill>
                    <a:srgbClr val="4D4D4D"/>
                  </a:solidFill>
                  <a:latin typeface="Arial" charset="0"/>
                </a:rPr>
                <a:t>缓冲区大小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unsigned char *</a:t>
              </a:r>
              <a:r>
                <a:rPr kumimoji="0" lang="en-US" altLang="zh-CN" sz="2000" b="1">
                  <a:solidFill>
                    <a:schemeClr val="tx2"/>
                  </a:solidFill>
                  <a:effectLst>
                    <a:outerShdw blurRad="38100" dist="38100" dir="2700000" algn="tl">
                      <a:srgbClr val="000000"/>
                    </a:outerShdw>
                  </a:effectLst>
                  <a:latin typeface="Arial" charset="0"/>
                </a:rPr>
                <a:t> buffer;    </a:t>
              </a:r>
              <a:r>
                <a:rPr kumimoji="0" lang="en-US" altLang="zh-CN" sz="2000" b="1">
                  <a:solidFill>
                    <a:srgbClr val="4D4D4D"/>
                  </a:solidFill>
                  <a:latin typeface="Arial" charset="0"/>
                </a:rPr>
                <a:t>/* </a:t>
              </a:r>
              <a:r>
                <a:rPr kumimoji="0" lang="zh-CN" altLang="en-US" sz="2000" b="1">
                  <a:solidFill>
                    <a:srgbClr val="4D4D4D"/>
                  </a:solidFill>
                  <a:latin typeface="Arial" charset="0"/>
                </a:rPr>
                <a:t>指向缓冲区指针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unsigned char *</a:t>
              </a:r>
              <a:r>
                <a:rPr kumimoji="0" lang="en-US" altLang="zh-CN" sz="2000" b="1">
                  <a:solidFill>
                    <a:schemeClr val="tx2"/>
                  </a:solidFill>
                  <a:effectLst>
                    <a:outerShdw blurRad="38100" dist="38100" dir="2700000" algn="tl">
                      <a:srgbClr val="000000"/>
                    </a:outerShdw>
                  </a:effectLst>
                  <a:latin typeface="Arial" charset="0"/>
                </a:rPr>
                <a:t> curp;       </a:t>
              </a:r>
              <a:r>
                <a:rPr kumimoji="0" lang="en-US" altLang="zh-CN" sz="2000" b="1">
                  <a:solidFill>
                    <a:srgbClr val="4D4D4D"/>
                  </a:solidFill>
                  <a:latin typeface="Arial" charset="0"/>
                </a:rPr>
                <a:t>/* </a:t>
              </a:r>
              <a:r>
                <a:rPr kumimoji="0" lang="zh-CN" altLang="en-US" sz="2000" b="1">
                  <a:solidFill>
                    <a:srgbClr val="4D4D4D"/>
                  </a:solidFill>
                  <a:latin typeface="Arial" charset="0"/>
                </a:rPr>
                <a:t>当前读写位置指针*</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unsigned </a:t>
              </a:r>
              <a:r>
                <a:rPr kumimoji="0" lang="en-US" altLang="zh-CN" sz="2000" b="1">
                  <a:solidFill>
                    <a:schemeClr val="tx2"/>
                  </a:solidFill>
                  <a:effectLst>
                    <a:outerShdw blurRad="38100" dist="38100" dir="2700000" algn="tl">
                      <a:srgbClr val="000000"/>
                    </a:outerShdw>
                  </a:effectLst>
                  <a:latin typeface="Arial" charset="0"/>
                </a:rPr>
                <a:t>            istemp;   </a:t>
              </a:r>
              <a:r>
                <a:rPr kumimoji="0" lang="en-US" altLang="zh-CN" sz="2000" b="1">
                  <a:solidFill>
                    <a:srgbClr val="4D4D4D"/>
                  </a:solidFill>
                  <a:latin typeface="Arial" charset="0"/>
                </a:rPr>
                <a:t>/* </a:t>
              </a:r>
              <a:r>
                <a:rPr kumimoji="0" lang="zh-CN" altLang="en-US" sz="2000" b="1">
                  <a:solidFill>
                    <a:srgbClr val="4D4D4D"/>
                  </a:solidFill>
                  <a:latin typeface="Arial" charset="0"/>
                </a:rPr>
                <a:t>临时文件描述符   *</a:t>
              </a:r>
              <a:r>
                <a:rPr kumimoji="0" lang="en-US" altLang="zh-CN" sz="2000" b="1">
                  <a:solidFill>
                    <a:srgbClr val="4D4D4D"/>
                  </a:solidFill>
                  <a:latin typeface="Arial" charset="0"/>
                </a:rPr>
                <a:t>/</a:t>
              </a:r>
            </a:p>
            <a:p>
              <a:pPr eaLnBrk="0" hangingPunct="0">
                <a:defRPr/>
              </a:pP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effectLst>
                    <a:outerShdw blurRad="38100" dist="38100" dir="2700000" algn="tl">
                      <a:srgbClr val="FFFFFF"/>
                    </a:outerShdw>
                  </a:effectLst>
                  <a:latin typeface="Arial" charset="0"/>
                </a:rPr>
                <a:t> short </a:t>
              </a:r>
              <a:r>
                <a:rPr kumimoji="0" lang="en-US" altLang="zh-CN" sz="2000" b="1">
                  <a:solidFill>
                    <a:schemeClr val="tx2"/>
                  </a:solidFill>
                  <a:effectLst>
                    <a:outerShdw blurRad="38100" dist="38100" dir="2700000" algn="tl">
                      <a:srgbClr val="000000"/>
                    </a:outerShdw>
                  </a:effectLst>
                  <a:latin typeface="Arial" charset="0"/>
                </a:rPr>
                <a:t>                  token;     </a:t>
              </a:r>
              <a:r>
                <a:rPr kumimoji="0" lang="en-US" altLang="zh-CN" sz="2000" b="1">
                  <a:solidFill>
                    <a:srgbClr val="4D4D4D"/>
                  </a:solidFill>
                  <a:latin typeface="Arial" charset="0"/>
                </a:rPr>
                <a:t>/* </a:t>
              </a:r>
              <a:r>
                <a:rPr kumimoji="0" lang="zh-CN" altLang="en-US" sz="2000" b="1">
                  <a:solidFill>
                    <a:srgbClr val="4D4D4D"/>
                  </a:solidFill>
                  <a:latin typeface="Arial" charset="0"/>
                </a:rPr>
                <a:t>有效性检验标志    *</a:t>
              </a:r>
              <a:r>
                <a:rPr kumimoji="0" lang="en-US" altLang="zh-CN" sz="2000" b="1">
                  <a:solidFill>
                    <a:srgbClr val="4D4D4D"/>
                  </a:solidFill>
                  <a:latin typeface="Arial" charset="0"/>
                </a:rPr>
                <a:t>/</a:t>
              </a:r>
            </a:p>
            <a:p>
              <a:pPr eaLnBrk="0" hangingPunct="0">
                <a:defRPr/>
              </a:pPr>
              <a:r>
                <a:rPr kumimoji="0" lang="en-US" altLang="zh-CN" sz="2000" b="1">
                  <a:effectLst>
                    <a:outerShdw blurRad="38100" dist="38100" dir="2700000" algn="tl">
                      <a:srgbClr val="FFFFFF"/>
                    </a:outerShdw>
                  </a:effectLst>
                  <a:latin typeface="Arial" charset="0"/>
                </a:rPr>
                <a:t>}</a:t>
              </a:r>
              <a:r>
                <a:rPr kumimoji="0" lang="en-US" altLang="zh-CN" sz="2000" b="1">
                  <a:solidFill>
                    <a:schemeClr val="tx2"/>
                  </a:solidFill>
                  <a:effectLst>
                    <a:outerShdw blurRad="38100" dist="38100" dir="2700000" algn="tl">
                      <a:srgbClr val="000000"/>
                    </a:outerShdw>
                  </a:effectLst>
                  <a:latin typeface="Arial" charset="0"/>
                </a:rPr>
                <a:t> FILE</a:t>
              </a:r>
              <a:r>
                <a:rPr kumimoji="0" lang="en-US" altLang="zh-CN" sz="2000" b="1">
                  <a:effectLst>
                    <a:outerShdw blurRad="38100" dist="38100" dir="2700000" algn="tl">
                      <a:srgbClr val="FFFFFF"/>
                    </a:outerShdw>
                  </a:effectLst>
                  <a:latin typeface="Arial" charset="0"/>
                </a:rPr>
                <a:t>; </a:t>
              </a:r>
              <a:r>
                <a:rPr kumimoji="0" lang="en-US" altLang="zh-CN" sz="2000" b="1">
                  <a:solidFill>
                    <a:schemeClr val="tx2"/>
                  </a:solidFill>
                  <a:effectLst>
                    <a:outerShdw blurRad="38100" dist="38100" dir="2700000" algn="tl">
                      <a:srgbClr val="000000"/>
                    </a:outerShdw>
                  </a:effectLst>
                  <a:latin typeface="Arial" charset="0"/>
                </a:rPr>
                <a:t>                                    </a:t>
              </a:r>
              <a:r>
                <a:rPr kumimoji="0" lang="en-US" altLang="zh-CN" sz="2000" b="1">
                  <a:solidFill>
                    <a:srgbClr val="4D4D4D"/>
                  </a:solidFill>
                  <a:latin typeface="Arial" charset="0"/>
                </a:rPr>
                <a:t>/* </a:t>
              </a:r>
              <a:r>
                <a:rPr kumimoji="0" lang="zh-CN" altLang="en-US" sz="2000" b="1">
                  <a:solidFill>
                    <a:srgbClr val="4D4D4D"/>
                  </a:solidFill>
                  <a:latin typeface="Arial" charset="0"/>
                </a:rPr>
                <a:t>结构类型命名        *</a:t>
              </a:r>
              <a:r>
                <a:rPr kumimoji="0" lang="en-US" altLang="zh-CN" sz="2000" b="1">
                  <a:solidFill>
                    <a:srgbClr val="4D4D4D"/>
                  </a:solidFill>
                  <a:latin typeface="Arial" charset="0"/>
                </a:rPr>
                <a:t>/</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p>
            <a:fld id="{36EA18BA-1494-4BA2-ACD3-54D56A7A3E9C}" type="slidenum">
              <a:rPr lang="en-US" altLang="zh-CN" smtClean="0"/>
              <a:pPr/>
              <a:t>13</a:t>
            </a:fld>
            <a:endParaRPr lang="en-US" altLang="zh-CN"/>
          </a:p>
        </p:txBody>
      </p:sp>
      <p:sp>
        <p:nvSpPr>
          <p:cNvPr id="140292" name="Rectangle 4"/>
          <p:cNvSpPr>
            <a:spLocks noChangeArrowheads="1"/>
          </p:cNvSpPr>
          <p:nvPr/>
        </p:nvSpPr>
        <p:spPr bwMode="auto">
          <a:xfrm>
            <a:off x="684213" y="692150"/>
            <a:ext cx="7991475" cy="1096963"/>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rPr>
              <a:t>_streams[]</a:t>
            </a:r>
            <a:r>
              <a:rPr kumimoji="0" lang="zh-CN" altLang="en-US" sz="2000" b="1">
                <a:effectLst>
                  <a:outerShdw blurRad="38100" dist="38100" dir="2700000" algn="tl">
                    <a:srgbClr val="C0C0C0"/>
                  </a:outerShdw>
                </a:effectLst>
              </a:rPr>
              <a:t>是在头文件</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中定义的、由系统创建、赋值和更新</a:t>
            </a:r>
            <a:r>
              <a:rPr kumimoji="0" lang="en-US" altLang="zh-CN" sz="2000" b="1">
                <a:effectLst>
                  <a:outerShdw blurRad="38100" dist="38100" dir="2700000" algn="tl">
                    <a:srgbClr val="C0C0C0"/>
                  </a:outerShdw>
                </a:effectLst>
              </a:rPr>
              <a:t>FILE</a:t>
            </a:r>
            <a:r>
              <a:rPr kumimoji="0" lang="zh-CN" altLang="en-US" sz="2000" b="1">
                <a:effectLst>
                  <a:outerShdw blurRad="38100" dist="38100" dir="2700000" algn="tl">
                    <a:srgbClr val="C0C0C0"/>
                  </a:outerShdw>
                </a:effectLst>
              </a:rPr>
              <a:t>类型的数组变量，其数组元素个数是由系统宏定义的、可同时打开的文件数目。</a:t>
            </a:r>
          </a:p>
        </p:txBody>
      </p:sp>
      <p:sp>
        <p:nvSpPr>
          <p:cNvPr id="140293" name="Rectangle 5"/>
          <p:cNvSpPr>
            <a:spLocks noChangeArrowheads="1"/>
          </p:cNvSpPr>
          <p:nvPr/>
        </p:nvSpPr>
        <p:spPr bwMode="auto">
          <a:xfrm>
            <a:off x="2482850" y="1916113"/>
            <a:ext cx="4176713" cy="762000"/>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effectLst>
                  <a:outerShdw blurRad="38100" dist="38100" dir="2700000" algn="tl">
                    <a:srgbClr val="FFFFFF"/>
                  </a:outerShdw>
                </a:effectLst>
              </a:rPr>
              <a:t>#define </a:t>
            </a:r>
            <a:r>
              <a:rPr kumimoji="0" lang="en-US" altLang="zh-CN" sz="2000" b="1">
                <a:solidFill>
                  <a:schemeClr val="tx2"/>
                </a:solidFill>
                <a:effectLst>
                  <a:outerShdw blurRad="38100" dist="38100" dir="2700000" algn="tl">
                    <a:srgbClr val="000000"/>
                  </a:outerShdw>
                </a:effectLst>
              </a:rPr>
              <a:t>OPEN_MAX</a:t>
            </a:r>
            <a:r>
              <a:rPr kumimoji="0" lang="en-US" altLang="zh-CN" sz="2000" b="1">
                <a:effectLst>
                  <a:outerShdw blurRad="38100" dist="38100" dir="2700000" algn="tl">
                    <a:srgbClr val="FFFFFF"/>
                  </a:outerShdw>
                </a:effectLst>
              </a:rPr>
              <a:t> 20</a:t>
            </a:r>
            <a:r>
              <a:rPr kumimoji="0" lang="en-US" altLang="zh-CN" b="1">
                <a:solidFill>
                  <a:schemeClr val="tx2"/>
                </a:solidFill>
                <a:latin typeface="Times New Roman" pitchFamily="18" charset="0"/>
              </a:rPr>
              <a:t> </a:t>
            </a:r>
          </a:p>
          <a:p>
            <a:pPr eaLnBrk="0" hangingPunct="0">
              <a:defRPr/>
            </a:pPr>
            <a:r>
              <a:rPr kumimoji="0" lang="en-US" altLang="zh-CN" sz="2000" b="1">
                <a:effectLst>
                  <a:outerShdw blurRad="38100" dist="38100" dir="2700000" algn="tl">
                    <a:srgbClr val="FFFFFF"/>
                  </a:outerShdw>
                </a:effectLst>
              </a:rPr>
              <a:t>extern FILE _Cdecl</a:t>
            </a:r>
            <a:r>
              <a:rPr kumimoji="0" lang="en-US" altLang="zh-CN" sz="2000" b="1">
                <a:solidFill>
                  <a:schemeClr val="tx2"/>
                </a:solidFill>
              </a:rPr>
              <a:t> </a:t>
            </a:r>
            <a:r>
              <a:rPr kumimoji="0" lang="en-US" altLang="zh-CN" sz="2000" b="1">
                <a:solidFill>
                  <a:schemeClr val="tx2"/>
                </a:solidFill>
                <a:effectLst>
                  <a:outerShdw blurRad="38100" dist="38100" dir="2700000" algn="tl">
                    <a:srgbClr val="000000"/>
                  </a:outerShdw>
                </a:effectLst>
              </a:rPr>
              <a:t>_streams[]</a:t>
            </a:r>
            <a:r>
              <a:rPr kumimoji="0" lang="en-US" altLang="zh-CN" sz="2000" b="1">
                <a:effectLst>
                  <a:outerShdw blurRad="38100" dist="38100" dir="2700000" algn="tl">
                    <a:srgbClr val="FFFFFF"/>
                  </a:outerShdw>
                </a:effectLst>
              </a:rPr>
              <a:t>;</a:t>
            </a:r>
          </a:p>
        </p:txBody>
      </p:sp>
      <p:sp>
        <p:nvSpPr>
          <p:cNvPr id="140343" name="Rectangle 55"/>
          <p:cNvSpPr>
            <a:spLocks noChangeArrowheads="1"/>
          </p:cNvSpPr>
          <p:nvPr/>
        </p:nvSpPr>
        <p:spPr bwMode="auto">
          <a:xfrm>
            <a:off x="577850" y="2708275"/>
            <a:ext cx="1598613" cy="396875"/>
          </a:xfrm>
          <a:prstGeom prst="rect">
            <a:avLst/>
          </a:prstGeom>
          <a:noFill/>
          <a:ln w="9525">
            <a:noFill/>
            <a:miter lim="800000"/>
            <a:headEnd/>
            <a:tailEnd/>
          </a:ln>
          <a:effectLst/>
        </p:spPr>
        <p:txBody>
          <a:bodyPr wrap="none">
            <a:spAutoFit/>
          </a:bodyPr>
          <a:lstStyle/>
          <a:p>
            <a:pPr>
              <a:defRPr/>
            </a:pPr>
            <a:r>
              <a:rPr kumimoji="0" lang="en-US" altLang="zh-CN" sz="2000" b="1">
                <a:solidFill>
                  <a:schemeClr val="tx2"/>
                </a:solidFill>
                <a:effectLst>
                  <a:outerShdw blurRad="38100" dist="38100" dir="2700000" algn="tl">
                    <a:srgbClr val="C0C0C0"/>
                  </a:outerShdw>
                </a:effectLst>
              </a:rPr>
              <a:t>_streams[]</a:t>
            </a:r>
          </a:p>
        </p:txBody>
      </p:sp>
      <p:sp>
        <p:nvSpPr>
          <p:cNvPr id="140353" name="Rectangle 65"/>
          <p:cNvSpPr>
            <a:spLocks noChangeArrowheads="1"/>
          </p:cNvSpPr>
          <p:nvPr/>
        </p:nvSpPr>
        <p:spPr bwMode="auto">
          <a:xfrm>
            <a:off x="2484438" y="4729163"/>
            <a:ext cx="5543550" cy="396875"/>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effectLst>
                  <a:outerShdw blurRad="38100" dist="38100" dir="2700000" algn="tl">
                    <a:srgbClr val="FFFFFF"/>
                  </a:outerShdw>
                </a:effectLst>
              </a:rPr>
              <a:t>FILE * </a:t>
            </a:r>
            <a:r>
              <a:rPr kumimoji="0" lang="en-US" altLang="zh-CN" sz="2000" b="1">
                <a:solidFill>
                  <a:schemeClr val="tx2"/>
                </a:solidFill>
                <a:effectLst>
                  <a:outerShdw blurRad="38100" dist="38100" dir="2700000" algn="tl">
                    <a:srgbClr val="000000"/>
                  </a:outerShdw>
                </a:effectLst>
              </a:rPr>
              <a:t>fp</a:t>
            </a:r>
            <a:r>
              <a:rPr kumimoji="0" lang="en-US" altLang="zh-CN" sz="2000" b="1">
                <a:effectLst>
                  <a:outerShdw blurRad="38100" dist="38100" dir="2700000" algn="tl">
                    <a:srgbClr val="FFFFFF"/>
                  </a:outerShdw>
                </a:effectLst>
              </a:rPr>
              <a:t>;</a:t>
            </a:r>
          </a:p>
        </p:txBody>
      </p:sp>
      <p:graphicFrame>
        <p:nvGraphicFramePr>
          <p:cNvPr id="140378" name="Group 90"/>
          <p:cNvGraphicFramePr>
            <a:graphicFrameLocks noGrp="1"/>
          </p:cNvGraphicFramePr>
          <p:nvPr/>
        </p:nvGraphicFramePr>
        <p:xfrm>
          <a:off x="611188" y="3128963"/>
          <a:ext cx="7993062" cy="365760"/>
        </p:xfrm>
        <a:graphic>
          <a:graphicData uri="http://schemas.openxmlformats.org/drawingml/2006/table">
            <a:tbl>
              <a:tblPr/>
              <a:tblGrid>
                <a:gridCol w="1331912">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gridCol w="1331913">
                  <a:extLst>
                    <a:ext uri="{9D8B030D-6E8A-4147-A177-3AD203B41FA5}">
                      <a16:colId xmlns:a16="http://schemas.microsoft.com/office/drawing/2014/main" val="20004"/>
                    </a:ext>
                  </a:extLst>
                </a:gridCol>
                <a:gridCol w="1331912">
                  <a:extLst>
                    <a:ext uri="{9D8B030D-6E8A-4147-A177-3AD203B41FA5}">
                      <a16:colId xmlns:a16="http://schemas.microsoft.com/office/drawing/2014/main" val="20005"/>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en-US" sz="1800" b="1" i="0" u="none" strike="noStrike" cap="none" normalizeH="0" baseline="0">
                          <a:ln>
                            <a:noFill/>
                          </a:ln>
                          <a:solidFill>
                            <a:srgbClr val="FF9933"/>
                          </a:solidFill>
                          <a:effectLst>
                            <a:outerShdw blurRad="38100" dist="38100" dir="2700000" algn="tl">
                              <a:srgbClr val="C0C0C0"/>
                            </a:outerShdw>
                          </a:effectLst>
                          <a:latin typeface="Times New Roman"/>
                          <a:ea typeface="宋体" pitchFamily="2" charset="-122"/>
                        </a:rPr>
                        <a:t>…</a:t>
                      </a:r>
                      <a:endPar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en-US" sz="1800" b="1" i="0" u="none" strike="noStrike" cap="none" normalizeH="0" baseline="0">
                          <a:ln>
                            <a:noFill/>
                          </a:ln>
                          <a:solidFill>
                            <a:srgbClr val="FF9933"/>
                          </a:solidFill>
                          <a:effectLst>
                            <a:outerShdw blurRad="38100" dist="38100" dir="2700000" algn="tl">
                              <a:srgbClr val="C0C0C0"/>
                            </a:outerShdw>
                          </a:effectLst>
                          <a:latin typeface="Times New Roman"/>
                          <a:ea typeface="宋体" pitchFamily="2" charset="-122"/>
                        </a:rPr>
                        <a:t>…</a:t>
                      </a:r>
                      <a:endPar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0374" name="Rectangle 86"/>
          <p:cNvSpPr>
            <a:spLocks noChangeArrowheads="1"/>
          </p:cNvSpPr>
          <p:nvPr/>
        </p:nvSpPr>
        <p:spPr bwMode="auto">
          <a:xfrm>
            <a:off x="684213" y="4224338"/>
            <a:ext cx="7991475" cy="427037"/>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程序中仅使用</a:t>
            </a:r>
            <a:r>
              <a:rPr kumimoji="0" lang="en-US" altLang="zh-CN" sz="2000" b="1">
                <a:effectLst>
                  <a:outerShdw blurRad="38100" dist="38100" dir="2700000" algn="tl">
                    <a:srgbClr val="C0C0C0"/>
                  </a:outerShdw>
                </a:effectLst>
              </a:rPr>
              <a:t>FILE * </a:t>
            </a:r>
            <a:r>
              <a:rPr kumimoji="0" lang="zh-CN" altLang="en-US" sz="2000" b="1">
                <a:effectLst>
                  <a:outerShdw blurRad="38100" dist="38100" dir="2700000" algn="tl">
                    <a:srgbClr val="C0C0C0"/>
                  </a:outerShdw>
                </a:effectLst>
              </a:rPr>
              <a:t>型变量，通常简称为</a:t>
            </a:r>
            <a:r>
              <a:rPr kumimoji="0" lang="en-US" altLang="zh-CN" sz="2000" b="1">
                <a:solidFill>
                  <a:srgbClr val="FF9900"/>
                </a:solidFill>
                <a:effectLst>
                  <a:outerShdw blurRad="38100" dist="38100" dir="2700000" algn="tl">
                    <a:srgbClr val="C0C0C0"/>
                  </a:outerShdw>
                </a:effectLst>
              </a:rPr>
              <a:t>FILE</a:t>
            </a:r>
            <a:r>
              <a:rPr kumimoji="0" lang="zh-CN" altLang="en-US" sz="2000" b="1">
                <a:solidFill>
                  <a:srgbClr val="FF9900"/>
                </a:solidFill>
                <a:effectLst>
                  <a:outerShdw blurRad="38100" dist="38100" dir="2700000" algn="tl">
                    <a:srgbClr val="C0C0C0"/>
                  </a:outerShdw>
                </a:effectLst>
              </a:rPr>
              <a:t>指针</a:t>
            </a:r>
            <a:r>
              <a:rPr kumimoji="0" lang="zh-CN" altLang="en-US" sz="2000" b="1">
                <a:effectLst>
                  <a:outerShdw blurRad="38100" dist="38100" dir="2700000" algn="tl">
                    <a:srgbClr val="C0C0C0"/>
                  </a:outerShdw>
                </a:effectLst>
              </a:rPr>
              <a:t>。</a:t>
            </a:r>
          </a:p>
        </p:txBody>
      </p:sp>
      <p:graphicFrame>
        <p:nvGraphicFramePr>
          <p:cNvPr id="140409" name="Group 121"/>
          <p:cNvGraphicFramePr>
            <a:graphicFrameLocks noGrp="1"/>
          </p:cNvGraphicFramePr>
          <p:nvPr/>
        </p:nvGraphicFramePr>
        <p:xfrm>
          <a:off x="611188" y="3451225"/>
          <a:ext cx="7993062" cy="274320"/>
        </p:xfrm>
        <a:graphic>
          <a:graphicData uri="http://schemas.openxmlformats.org/drawingml/2006/table">
            <a:tbl>
              <a:tblPr/>
              <a:tblGrid>
                <a:gridCol w="1331912">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gridCol w="1331913">
                  <a:extLst>
                    <a:ext uri="{9D8B030D-6E8A-4147-A177-3AD203B41FA5}">
                      <a16:colId xmlns:a16="http://schemas.microsoft.com/office/drawing/2014/main" val="20004"/>
                    </a:ext>
                  </a:extLst>
                </a:gridCol>
                <a:gridCol w="1331912">
                  <a:extLst>
                    <a:ext uri="{9D8B030D-6E8A-4147-A177-3AD203B41FA5}">
                      <a16:colId xmlns:a16="http://schemas.microsoft.com/office/drawing/2014/main" val="20005"/>
                    </a:ext>
                  </a:extLst>
                </a:gridCol>
              </a:tblGrid>
              <a:tr h="196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en-US" sz="1200" b="1" i="0" u="none" strike="noStrike" cap="none" normalizeH="0" baseline="0">
                          <a:ln>
                            <a:noFill/>
                          </a:ln>
                          <a:solidFill>
                            <a:srgbClr val="006600"/>
                          </a:solidFill>
                          <a:effectLst>
                            <a:outerShdw blurRad="38100" dist="38100" dir="2700000" algn="tl">
                              <a:srgbClr val="C0C0C0"/>
                            </a:outerShdw>
                          </a:effectLst>
                          <a:latin typeface="Times New Roman"/>
                          <a:ea typeface="宋体" pitchFamily="2" charset="-122"/>
                        </a:rPr>
                        <a:t>…</a:t>
                      </a:r>
                      <a:endPar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K</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en-US" sz="1200" b="1" i="0" u="none" strike="noStrike" cap="none" normalizeH="0" baseline="0">
                          <a:ln>
                            <a:noFill/>
                          </a:ln>
                          <a:solidFill>
                            <a:srgbClr val="006600"/>
                          </a:solidFill>
                          <a:effectLst>
                            <a:outerShdw blurRad="38100" dist="38100" dir="2700000" algn="tl">
                              <a:srgbClr val="C0C0C0"/>
                            </a:outerShdw>
                          </a:effectLst>
                          <a:latin typeface="Times New Roman"/>
                          <a:ea typeface="宋体" pitchFamily="2" charset="-122"/>
                        </a:rPr>
                        <a:t>…</a:t>
                      </a:r>
                      <a:endPar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OPEN_MAX-1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0410" name="Rectangle 122"/>
          <p:cNvSpPr>
            <a:spLocks noChangeArrowheads="1"/>
          </p:cNvSpPr>
          <p:nvPr/>
        </p:nvSpPr>
        <p:spPr bwMode="auto">
          <a:xfrm>
            <a:off x="2498725" y="5160963"/>
            <a:ext cx="5529263" cy="396875"/>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000000"/>
                  </a:outerShdw>
                </a:effectLst>
              </a:rPr>
              <a:t>fp=</a:t>
            </a:r>
            <a:r>
              <a:rPr kumimoji="0" lang="en-US" altLang="zh-CN" sz="2000" b="1">
                <a:effectLst>
                  <a:outerShdw blurRad="38100" dist="38100" dir="2700000" algn="tl">
                    <a:srgbClr val="FFFFFF"/>
                  </a:outerShdw>
                </a:effectLst>
              </a:rPr>
              <a:t>fopen(</a:t>
            </a:r>
            <a:r>
              <a:rPr kumimoji="0" lang="en-US" altLang="zh-CN" sz="2000" b="1">
                <a:effectLst>
                  <a:outerShdw blurRad="38100" dist="38100" dir="2700000" algn="tl">
                    <a:srgbClr val="FFFFFF"/>
                  </a:outerShdw>
                </a:effectLst>
                <a:latin typeface="Times New Roman"/>
              </a:rPr>
              <a:t>…</a:t>
            </a:r>
            <a:r>
              <a:rPr kumimoji="0" lang="en-US" altLang="zh-CN" sz="2000" b="1">
                <a:effectLst>
                  <a:outerShdw blurRad="38100" dist="38100" dir="2700000" algn="tl">
                    <a:srgbClr val="FFFFFF"/>
                  </a:outerShdw>
                </a:effectLst>
              </a:rPr>
              <a:t>, </a:t>
            </a:r>
            <a:r>
              <a:rPr kumimoji="0" lang="en-US" altLang="zh-CN" sz="2000" b="1">
                <a:effectLst>
                  <a:outerShdw blurRad="38100" dist="38100" dir="2700000" algn="tl">
                    <a:srgbClr val="FFFFFF"/>
                  </a:outerShdw>
                </a:effectLst>
                <a:latin typeface="Times New Roman"/>
              </a:rPr>
              <a:t>…</a:t>
            </a:r>
            <a:r>
              <a:rPr kumimoji="0" lang="en-US" altLang="zh-CN" sz="2000" b="1">
                <a:effectLst>
                  <a:outerShdw blurRad="38100" dist="38100" dir="2700000" algn="tl">
                    <a:srgbClr val="FFFFFF"/>
                  </a:outerShdw>
                </a:effectLst>
              </a:rPr>
              <a:t>); /*</a:t>
            </a:r>
            <a:r>
              <a:rPr kumimoji="0" lang="en-US" altLang="zh-CN" sz="2000"/>
              <a:t>fopen()</a:t>
            </a:r>
            <a:r>
              <a:rPr kumimoji="0" lang="zh-CN" altLang="en-US" sz="2000" b="1">
                <a:effectLst>
                  <a:outerShdw blurRad="38100" dist="38100" dir="2700000" algn="tl">
                    <a:srgbClr val="FFFFFF"/>
                  </a:outerShdw>
                </a:effectLst>
              </a:rPr>
              <a:t>打开文件函数*</a:t>
            </a:r>
            <a:r>
              <a:rPr kumimoji="0" lang="en-US" altLang="zh-CN" sz="2000" b="1">
                <a:effectLst>
                  <a:outerShdw blurRad="38100" dist="38100" dir="2700000" algn="tl">
                    <a:srgbClr val="FFFFFF"/>
                  </a:outerShdw>
                </a:effectLst>
              </a:rPr>
              <a:t>/</a:t>
            </a:r>
          </a:p>
        </p:txBody>
      </p:sp>
      <p:grpSp>
        <p:nvGrpSpPr>
          <p:cNvPr id="2" name="Group 127"/>
          <p:cNvGrpSpPr>
            <a:grpSpLocks/>
          </p:cNvGrpSpPr>
          <p:nvPr/>
        </p:nvGrpSpPr>
        <p:grpSpPr bwMode="auto">
          <a:xfrm>
            <a:off x="1836738" y="3633788"/>
            <a:ext cx="1366837" cy="469900"/>
            <a:chOff x="1157" y="2289"/>
            <a:chExt cx="861" cy="296"/>
          </a:xfrm>
        </p:grpSpPr>
        <p:grpSp>
          <p:nvGrpSpPr>
            <p:cNvPr id="18468" name="Group 85"/>
            <p:cNvGrpSpPr>
              <a:grpSpLocks/>
            </p:cNvGrpSpPr>
            <p:nvPr/>
          </p:nvGrpSpPr>
          <p:grpSpPr bwMode="auto">
            <a:xfrm>
              <a:off x="1157" y="2289"/>
              <a:ext cx="861" cy="296"/>
              <a:chOff x="2200" y="2544"/>
              <a:chExt cx="861" cy="296"/>
            </a:xfrm>
          </p:grpSpPr>
          <p:sp>
            <p:nvSpPr>
              <p:cNvPr id="18470" name="Rectangle 67"/>
              <p:cNvSpPr>
                <a:spLocks noChangeArrowheads="1"/>
              </p:cNvSpPr>
              <p:nvPr/>
            </p:nvSpPr>
            <p:spPr bwMode="auto">
              <a:xfrm>
                <a:off x="2472" y="2659"/>
                <a:ext cx="589" cy="181"/>
              </a:xfrm>
              <a:prstGeom prst="rect">
                <a:avLst/>
              </a:prstGeom>
              <a:noFill/>
              <a:ln w="28575">
                <a:solidFill>
                  <a:schemeClr val="tx1"/>
                </a:solidFill>
                <a:miter lim="800000"/>
                <a:headEnd/>
                <a:tailEnd/>
              </a:ln>
            </p:spPr>
            <p:txBody>
              <a:bodyPr wrap="none" anchor="ctr"/>
              <a:lstStyle/>
              <a:p>
                <a:endParaRPr lang="zh-CN" altLang="en-US"/>
              </a:p>
            </p:txBody>
          </p:sp>
          <p:sp>
            <p:nvSpPr>
              <p:cNvPr id="140356" name="Text Box 68"/>
              <p:cNvSpPr txBox="1">
                <a:spLocks noChangeArrowheads="1"/>
              </p:cNvSpPr>
              <p:nvPr/>
            </p:nvSpPr>
            <p:spPr bwMode="auto">
              <a:xfrm>
                <a:off x="2200" y="2544"/>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fp</a:t>
                </a:r>
              </a:p>
            </p:txBody>
          </p:sp>
        </p:grpSp>
        <p:sp>
          <p:nvSpPr>
            <p:cNvPr id="140411" name="Text Box 123"/>
            <p:cNvSpPr txBox="1">
              <a:spLocks noChangeArrowheads="1"/>
            </p:cNvSpPr>
            <p:nvPr/>
          </p:nvSpPr>
          <p:spPr bwMode="auto">
            <a:xfrm>
              <a:off x="1498" y="2409"/>
              <a:ext cx="453" cy="173"/>
            </a:xfrm>
            <a:prstGeom prst="rect">
              <a:avLst/>
            </a:prstGeom>
            <a:noFill/>
            <a:ln w="9525">
              <a:noFill/>
              <a:miter lim="800000"/>
              <a:headEnd/>
              <a:tailEnd/>
            </a:ln>
            <a:effectLst/>
          </p:spPr>
          <p:txBody>
            <a:bodyPr>
              <a:spAutoFit/>
            </a:bodyPr>
            <a:lstStyle/>
            <a:p>
              <a:pPr algn="ctr">
                <a:spcBef>
                  <a:spcPct val="50000"/>
                </a:spcBef>
                <a:defRPr/>
              </a:pPr>
              <a:r>
                <a:rPr kumimoji="0" lang="en-US" altLang="zh-CN" sz="1200" b="1">
                  <a:solidFill>
                    <a:srgbClr val="FF9900"/>
                  </a:solidFill>
                  <a:effectLst>
                    <a:outerShdw blurRad="38100" dist="38100" dir="2700000" algn="tl">
                      <a:srgbClr val="C0C0C0"/>
                    </a:outerShdw>
                  </a:effectLst>
                </a:rPr>
                <a:t>FILE *</a:t>
              </a:r>
            </a:p>
          </p:txBody>
        </p:sp>
      </p:grpSp>
      <p:sp>
        <p:nvSpPr>
          <p:cNvPr id="140412" name="Freeform 124"/>
          <p:cNvSpPr>
            <a:spLocks/>
          </p:cNvSpPr>
          <p:nvPr/>
        </p:nvSpPr>
        <p:spPr bwMode="auto">
          <a:xfrm>
            <a:off x="2762250" y="3517900"/>
            <a:ext cx="1920875" cy="503238"/>
          </a:xfrm>
          <a:custGeom>
            <a:avLst/>
            <a:gdLst>
              <a:gd name="T0" fmla="*/ 0 w 1301"/>
              <a:gd name="T1" fmla="*/ 431800 h 317"/>
              <a:gd name="T2" fmla="*/ 1607866 w 1301"/>
              <a:gd name="T3" fmla="*/ 431800 h 317"/>
              <a:gd name="T4" fmla="*/ 1875105 w 1301"/>
              <a:gd name="T5" fmla="*/ 0 h 317"/>
              <a:gd name="T6" fmla="*/ 0 60000 65536"/>
              <a:gd name="T7" fmla="*/ 0 60000 65536"/>
              <a:gd name="T8" fmla="*/ 0 60000 65536"/>
              <a:gd name="T9" fmla="*/ 0 w 1301"/>
              <a:gd name="T10" fmla="*/ 0 h 317"/>
              <a:gd name="T11" fmla="*/ 1301 w 1301"/>
              <a:gd name="T12" fmla="*/ 317 h 317"/>
            </a:gdLst>
            <a:ahLst/>
            <a:cxnLst>
              <a:cxn ang="T6">
                <a:pos x="T0" y="T1"/>
              </a:cxn>
              <a:cxn ang="T7">
                <a:pos x="T2" y="T3"/>
              </a:cxn>
              <a:cxn ang="T8">
                <a:pos x="T4" y="T5"/>
              </a:cxn>
            </a:cxnLst>
            <a:rect l="T9" t="T10" r="T11" b="T12"/>
            <a:pathLst>
              <a:path w="1301" h="317">
                <a:moveTo>
                  <a:pt x="0" y="272"/>
                </a:moveTo>
                <a:cubicBezTo>
                  <a:pt x="438" y="294"/>
                  <a:pt x="877" y="317"/>
                  <a:pt x="1089" y="272"/>
                </a:cubicBezTo>
                <a:cubicBezTo>
                  <a:pt x="1301" y="227"/>
                  <a:pt x="1285" y="113"/>
                  <a:pt x="1270" y="0"/>
                </a:cubicBezTo>
              </a:path>
            </a:pathLst>
          </a:custGeom>
          <a:noFill/>
          <a:ln w="31750" cap="flat" cmpd="sng">
            <a:solidFill>
              <a:srgbClr val="993300"/>
            </a:solidFill>
            <a:prstDash val="solid"/>
            <a:miter lim="800000"/>
            <a:headEnd type="oval" w="med" len="med"/>
            <a:tailEnd type="triangle" w="med" len="med"/>
          </a:ln>
        </p:spPr>
        <p:txBody>
          <a:bodyPr wrap="none"/>
          <a:lstStyle/>
          <a:p>
            <a:endParaRPr lang="zh-CN" altLang="en-US"/>
          </a:p>
        </p:txBody>
      </p:sp>
      <p:sp>
        <p:nvSpPr>
          <p:cNvPr id="140413" name="Rectangle 125"/>
          <p:cNvSpPr>
            <a:spLocks noChangeArrowheads="1"/>
          </p:cNvSpPr>
          <p:nvPr/>
        </p:nvSpPr>
        <p:spPr bwMode="auto">
          <a:xfrm>
            <a:off x="2508250" y="5651500"/>
            <a:ext cx="5529263" cy="396875"/>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effectLst>
                  <a:outerShdw blurRad="38100" dist="38100" dir="2700000" algn="tl">
                    <a:srgbClr val="FFFFFF"/>
                  </a:outerShdw>
                </a:effectLst>
              </a:rPr>
              <a:t>fclose(</a:t>
            </a:r>
            <a:r>
              <a:rPr kumimoji="0" lang="en-US" altLang="zh-CN" sz="2000" b="1">
                <a:solidFill>
                  <a:schemeClr val="tx2"/>
                </a:solidFill>
                <a:effectLst>
                  <a:outerShdw blurRad="38100" dist="38100" dir="2700000" algn="tl">
                    <a:srgbClr val="000000"/>
                  </a:outerShdw>
                </a:effectLst>
              </a:rPr>
              <a:t>fp</a:t>
            </a:r>
            <a:r>
              <a:rPr kumimoji="0" lang="en-US" altLang="zh-CN" sz="2000" b="1">
                <a:effectLst>
                  <a:outerShdw blurRad="38100" dist="38100" dir="2700000" algn="tl">
                    <a:srgbClr val="FFFFFF"/>
                  </a:outerShdw>
                </a:effectLst>
              </a:rPr>
              <a:t>); /*</a:t>
            </a:r>
            <a:r>
              <a:rPr kumimoji="0" lang="en-US" altLang="zh-CN" sz="2000"/>
              <a:t>fclose()</a:t>
            </a:r>
            <a:r>
              <a:rPr kumimoji="0" lang="zh-CN" altLang="en-US" sz="2000" b="1">
                <a:effectLst>
                  <a:outerShdw blurRad="38100" dist="38100" dir="2700000" algn="tl">
                    <a:srgbClr val="FFFFFF"/>
                  </a:outerShdw>
                </a:effectLst>
              </a:rPr>
              <a:t>关闭文件函数*</a:t>
            </a:r>
            <a:r>
              <a:rPr kumimoji="0" lang="en-US" altLang="zh-CN" sz="2000" b="1">
                <a:effectLst>
                  <a:outerShdw blurRad="38100" dist="38100" dir="2700000" algn="tl">
                    <a:srgbClr val="FFFFFF"/>
                  </a:outerShdw>
                </a:effectLst>
              </a:rPr>
              <a:t>/</a:t>
            </a:r>
          </a:p>
        </p:txBody>
      </p:sp>
      <p:sp>
        <p:nvSpPr>
          <p:cNvPr id="140414" name="Text Box 126"/>
          <p:cNvSpPr txBox="1">
            <a:spLocks noChangeArrowheads="1"/>
          </p:cNvSpPr>
          <p:nvPr/>
        </p:nvSpPr>
        <p:spPr bwMode="auto">
          <a:xfrm>
            <a:off x="6823075" y="409575"/>
            <a:ext cx="1944688" cy="366713"/>
          </a:xfrm>
          <a:prstGeom prst="rect">
            <a:avLst/>
          </a:prstGeom>
          <a:noFill/>
          <a:ln w="9525">
            <a:noFill/>
            <a:miter lim="800000"/>
            <a:headEnd/>
            <a:tailEnd/>
          </a:ln>
          <a:effectLst/>
        </p:spPr>
        <p:txBody>
          <a:bodyPr>
            <a:spAutoFit/>
          </a:bodyPr>
          <a:lstStyle/>
          <a:p>
            <a:pPr algn="ctr">
              <a:spcBef>
                <a:spcPct val="50000"/>
              </a:spcBef>
              <a:defRPr/>
            </a:pPr>
            <a:r>
              <a:rPr lang="zh-CN" altLang="en-US" sz="1800" b="1" dirty="0">
                <a:solidFill>
                  <a:srgbClr val="4D4D4D"/>
                </a:solidFill>
                <a:effectLst>
                  <a:outerShdw blurRad="38100" dist="38100" dir="2700000" algn="tl">
                    <a:srgbClr val="C0C0C0"/>
                  </a:outerShdw>
                </a:effectLst>
                <a:hlinkClick r:id="rId2" action="ppaction://hlinkpres?slideindex=1&amp;slidetitle="/>
              </a:rPr>
              <a:t>文件</a:t>
            </a:r>
            <a:r>
              <a:rPr lang="en-US" altLang="zh-CN" sz="1800" b="1" dirty="0">
                <a:solidFill>
                  <a:srgbClr val="4D4D4D"/>
                </a:solidFill>
                <a:effectLst>
                  <a:outerShdw blurRad="38100" dist="38100" dir="2700000" algn="tl">
                    <a:srgbClr val="C0C0C0"/>
                  </a:outerShdw>
                </a:effectLst>
                <a:hlinkClick r:id="rId2" action="ppaction://hlinkpres?slideindex=1&amp;slidetitle="/>
              </a:rPr>
              <a:t>IO</a:t>
            </a:r>
            <a:r>
              <a:rPr lang="zh-CN" altLang="en-US" sz="1800" b="1" dirty="0">
                <a:solidFill>
                  <a:srgbClr val="4D4D4D"/>
                </a:solidFill>
                <a:effectLst>
                  <a:outerShdw blurRad="38100" dist="38100" dir="2700000" algn="tl">
                    <a:srgbClr val="C0C0C0"/>
                  </a:outerShdw>
                </a:effectLst>
                <a:hlinkClick r:id="rId2" action="ppaction://hlinkpres?slideindex=1&amp;slidetitle="/>
              </a:rPr>
              <a:t>操作步骤</a:t>
            </a:r>
            <a:endParaRPr lang="zh-CN" altLang="en-US" sz="1800" b="1" dirty="0">
              <a:solidFill>
                <a:srgbClr val="4D4D4D"/>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40343"/>
                                        </p:tgtEl>
                                        <p:attrNameLst>
                                          <p:attrName>style.visibility</p:attrName>
                                        </p:attrNameLst>
                                      </p:cBhvr>
                                      <p:to>
                                        <p:strVal val="visible"/>
                                      </p:to>
                                    </p:set>
                                    <p:anim calcmode="lin" valueType="num">
                                      <p:cBhvr>
                                        <p:cTn id="12" dur="1000" fill="hold"/>
                                        <p:tgtEl>
                                          <p:spTgt spid="140343"/>
                                        </p:tgtEl>
                                        <p:attrNameLst>
                                          <p:attrName>ppt_x</p:attrName>
                                        </p:attrNameLst>
                                      </p:cBhvr>
                                      <p:tavLst>
                                        <p:tav tm="0">
                                          <p:val>
                                            <p:strVal val="#ppt_x-.2"/>
                                          </p:val>
                                        </p:tav>
                                        <p:tav tm="100000">
                                          <p:val>
                                            <p:strVal val="#ppt_x"/>
                                          </p:val>
                                        </p:tav>
                                      </p:tavLst>
                                    </p:anim>
                                    <p:anim calcmode="lin" valueType="num">
                                      <p:cBhvr>
                                        <p:cTn id="13" dur="1000" fill="hold"/>
                                        <p:tgtEl>
                                          <p:spTgt spid="14034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0343"/>
                                        </p:tgtEl>
                                      </p:cBhvr>
                                    </p:animEffect>
                                  </p:childTnLst>
                                </p:cTn>
                              </p:par>
                              <p:par>
                                <p:cTn id="15" presetID="29" presetClass="entr" presetSubtype="0" fill="hold" nodeType="withEffect">
                                  <p:stCondLst>
                                    <p:cond delay="0"/>
                                  </p:stCondLst>
                                  <p:childTnLst>
                                    <p:set>
                                      <p:cBhvr>
                                        <p:cTn id="16" dur="1" fill="hold">
                                          <p:stCondLst>
                                            <p:cond delay="0"/>
                                          </p:stCondLst>
                                        </p:cTn>
                                        <p:tgtEl>
                                          <p:spTgt spid="140378"/>
                                        </p:tgtEl>
                                        <p:attrNameLst>
                                          <p:attrName>style.visibility</p:attrName>
                                        </p:attrNameLst>
                                      </p:cBhvr>
                                      <p:to>
                                        <p:strVal val="visible"/>
                                      </p:to>
                                    </p:set>
                                    <p:anim calcmode="lin" valueType="num">
                                      <p:cBhvr>
                                        <p:cTn id="17" dur="1000" fill="hold"/>
                                        <p:tgtEl>
                                          <p:spTgt spid="140378"/>
                                        </p:tgtEl>
                                        <p:attrNameLst>
                                          <p:attrName>ppt_x</p:attrName>
                                        </p:attrNameLst>
                                      </p:cBhvr>
                                      <p:tavLst>
                                        <p:tav tm="0">
                                          <p:val>
                                            <p:strVal val="#ppt_x-.2"/>
                                          </p:val>
                                        </p:tav>
                                        <p:tav tm="100000">
                                          <p:val>
                                            <p:strVal val="#ppt_x"/>
                                          </p:val>
                                        </p:tav>
                                      </p:tavLst>
                                    </p:anim>
                                    <p:anim calcmode="lin" valueType="num">
                                      <p:cBhvr>
                                        <p:cTn id="18" dur="1000" fill="hold"/>
                                        <p:tgtEl>
                                          <p:spTgt spid="14037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0378"/>
                                        </p:tgtEl>
                                      </p:cBhvr>
                                    </p:animEffect>
                                  </p:childTnLst>
                                </p:cTn>
                              </p:par>
                              <p:par>
                                <p:cTn id="20" presetID="29" presetClass="entr" presetSubtype="0" fill="hold" nodeType="withEffect">
                                  <p:stCondLst>
                                    <p:cond delay="0"/>
                                  </p:stCondLst>
                                  <p:childTnLst>
                                    <p:set>
                                      <p:cBhvr>
                                        <p:cTn id="21" dur="1" fill="hold">
                                          <p:stCondLst>
                                            <p:cond delay="0"/>
                                          </p:stCondLst>
                                        </p:cTn>
                                        <p:tgtEl>
                                          <p:spTgt spid="140409"/>
                                        </p:tgtEl>
                                        <p:attrNameLst>
                                          <p:attrName>style.visibility</p:attrName>
                                        </p:attrNameLst>
                                      </p:cBhvr>
                                      <p:to>
                                        <p:strVal val="visible"/>
                                      </p:to>
                                    </p:set>
                                    <p:anim calcmode="lin" valueType="num">
                                      <p:cBhvr>
                                        <p:cTn id="22" dur="1000" fill="hold"/>
                                        <p:tgtEl>
                                          <p:spTgt spid="140409"/>
                                        </p:tgtEl>
                                        <p:attrNameLst>
                                          <p:attrName>ppt_x</p:attrName>
                                        </p:attrNameLst>
                                      </p:cBhvr>
                                      <p:tavLst>
                                        <p:tav tm="0">
                                          <p:val>
                                            <p:strVal val="#ppt_x-.2"/>
                                          </p:val>
                                        </p:tav>
                                        <p:tav tm="100000">
                                          <p:val>
                                            <p:strVal val="#ppt_x"/>
                                          </p:val>
                                        </p:tav>
                                      </p:tavLst>
                                    </p:anim>
                                    <p:anim calcmode="lin" valueType="num">
                                      <p:cBhvr>
                                        <p:cTn id="23" dur="1000" fill="hold"/>
                                        <p:tgtEl>
                                          <p:spTgt spid="14040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040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0374"/>
                                        </p:tgtEl>
                                        <p:attrNameLst>
                                          <p:attrName>style.visibility</p:attrName>
                                        </p:attrNameLst>
                                      </p:cBhvr>
                                      <p:to>
                                        <p:strVal val="visible"/>
                                      </p:to>
                                    </p:set>
                                    <p:animEffect transition="in" filter="blinds(horizontal)">
                                      <p:cBhvr>
                                        <p:cTn id="29" dur="500"/>
                                        <p:tgtEl>
                                          <p:spTgt spid="14037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0353"/>
                                        </p:tgtEl>
                                        <p:attrNameLst>
                                          <p:attrName>style.visibility</p:attrName>
                                        </p:attrNameLst>
                                      </p:cBhvr>
                                      <p:to>
                                        <p:strVal val="visible"/>
                                      </p:to>
                                    </p:set>
                                    <p:animEffect transition="in" filter="blinds(horizontal)">
                                      <p:cBhvr>
                                        <p:cTn id="34" dur="500"/>
                                        <p:tgtEl>
                                          <p:spTgt spid="140353"/>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ppt_x</p:attrName>
                                        </p:attrNameLst>
                                      </p:cBhvr>
                                      <p:tavLst>
                                        <p:tav tm="0">
                                          <p:val>
                                            <p:strVal val="#ppt_x-.2"/>
                                          </p:val>
                                        </p:tav>
                                        <p:tav tm="100000">
                                          <p:val>
                                            <p:strVal val="#ppt_x"/>
                                          </p:val>
                                        </p:tav>
                                      </p:tavLst>
                                    </p:anim>
                                    <p:anim calcmode="lin" valueType="num">
                                      <p:cBhvr>
                                        <p:cTn id="4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0410"/>
                                        </p:tgtEl>
                                        <p:attrNameLst>
                                          <p:attrName>style.visibility</p:attrName>
                                        </p:attrNameLst>
                                      </p:cBhvr>
                                      <p:to>
                                        <p:strVal val="visible"/>
                                      </p:to>
                                    </p:set>
                                    <p:animEffect transition="in" filter="blinds(horizontal)">
                                      <p:cBhvr>
                                        <p:cTn id="46" dur="500"/>
                                        <p:tgtEl>
                                          <p:spTgt spid="140410"/>
                                        </p:tgtEl>
                                      </p:cBhvr>
                                    </p:animEffect>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140412"/>
                                        </p:tgtEl>
                                        <p:attrNameLst>
                                          <p:attrName>style.visibility</p:attrName>
                                        </p:attrNameLst>
                                      </p:cBhvr>
                                      <p:to>
                                        <p:strVal val="visible"/>
                                      </p:to>
                                    </p:set>
                                    <p:anim calcmode="lin" valueType="num">
                                      <p:cBhvr>
                                        <p:cTn id="51" dur="1000" fill="hold"/>
                                        <p:tgtEl>
                                          <p:spTgt spid="140412"/>
                                        </p:tgtEl>
                                        <p:attrNameLst>
                                          <p:attrName>ppt_x</p:attrName>
                                        </p:attrNameLst>
                                      </p:cBhvr>
                                      <p:tavLst>
                                        <p:tav tm="0">
                                          <p:val>
                                            <p:strVal val="#ppt_x-.2"/>
                                          </p:val>
                                        </p:tav>
                                        <p:tav tm="100000">
                                          <p:val>
                                            <p:strVal val="#ppt_x"/>
                                          </p:val>
                                        </p:tav>
                                      </p:tavLst>
                                    </p:anim>
                                    <p:anim calcmode="lin" valueType="num">
                                      <p:cBhvr>
                                        <p:cTn id="52" dur="1000" fill="hold"/>
                                        <p:tgtEl>
                                          <p:spTgt spid="140412"/>
                                        </p:tgtEl>
                                        <p:attrNameLst>
                                          <p:attrName>ppt_y</p:attrName>
                                        </p:attrNameLst>
                                      </p:cBhvr>
                                      <p:tavLst>
                                        <p:tav tm="0">
                                          <p:val>
                                            <p:strVal val="#ppt_y"/>
                                          </p:val>
                                        </p:tav>
                                        <p:tav tm="100000">
                                          <p:val>
                                            <p:strVal val="#ppt_y"/>
                                          </p:val>
                                        </p:tav>
                                      </p:tavLst>
                                    </p:anim>
                                    <p:animEffect transition="in" filter="wipe(right)" prLst="gradientSize: 0.1">
                                      <p:cBhvr>
                                        <p:cTn id="53" dur="1000"/>
                                        <p:tgtEl>
                                          <p:spTgt spid="1404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40413"/>
                                        </p:tgtEl>
                                        <p:attrNameLst>
                                          <p:attrName>style.visibility</p:attrName>
                                        </p:attrNameLst>
                                      </p:cBhvr>
                                      <p:to>
                                        <p:strVal val="visible"/>
                                      </p:to>
                                    </p:set>
                                    <p:animEffect transition="in" filter="blinds(horizontal)">
                                      <p:cBhvr>
                                        <p:cTn id="58" dur="500"/>
                                        <p:tgtEl>
                                          <p:spTgt spid="140413"/>
                                        </p:tgtEl>
                                      </p:cBhvr>
                                    </p:animEffect>
                                  </p:childTnLst>
                                </p:cTn>
                              </p:par>
                            </p:childTnLst>
                          </p:cTn>
                        </p:par>
                      </p:childTnLst>
                    </p:cTn>
                  </p:par>
                  <p:par>
                    <p:cTn id="59" fill="hold">
                      <p:stCondLst>
                        <p:cond delay="indefinite"/>
                      </p:stCondLst>
                      <p:childTnLst>
                        <p:par>
                          <p:cTn id="60" fill="hold">
                            <p:stCondLst>
                              <p:cond delay="0"/>
                            </p:stCondLst>
                            <p:childTnLst>
                              <p:par>
                                <p:cTn id="61" presetID="8" presetClass="exit" presetSubtype="16" fill="hold" grpId="1" nodeType="clickEffect">
                                  <p:stCondLst>
                                    <p:cond delay="0"/>
                                  </p:stCondLst>
                                  <p:childTnLst>
                                    <p:animEffect transition="out" filter="diamond(in)">
                                      <p:cBhvr>
                                        <p:cTn id="62" dur="2000"/>
                                        <p:tgtEl>
                                          <p:spTgt spid="140412"/>
                                        </p:tgtEl>
                                      </p:cBhvr>
                                    </p:animEffect>
                                    <p:set>
                                      <p:cBhvr>
                                        <p:cTn id="63" dur="1" fill="hold">
                                          <p:stCondLst>
                                            <p:cond delay="1999"/>
                                          </p:stCondLst>
                                        </p:cTn>
                                        <p:tgtEl>
                                          <p:spTgt spid="1404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nimBg="1"/>
      <p:bldP spid="140343" grpId="0"/>
      <p:bldP spid="140353" grpId="0" animBg="1"/>
      <p:bldP spid="140374" grpId="0"/>
      <p:bldP spid="140410" grpId="0" animBg="1"/>
      <p:bldP spid="140412" grpId="0" animBg="1"/>
      <p:bldP spid="140412" grpId="1" animBg="1"/>
      <p:bldP spid="1404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p>
            <a:fld id="{7C8743EA-388F-4DCB-A29C-76EB7198A24B}" type="slidenum">
              <a:rPr lang="en-US" altLang="zh-CN" smtClean="0"/>
              <a:pPr/>
              <a:t>14</a:t>
            </a:fld>
            <a:endParaRPr lang="en-US" altLang="zh-CN"/>
          </a:p>
        </p:txBody>
      </p:sp>
      <p:sp>
        <p:nvSpPr>
          <p:cNvPr id="141316" name="Rectangle 4"/>
          <p:cNvSpPr>
            <a:spLocks noChangeArrowheads="1"/>
          </p:cNvSpPr>
          <p:nvPr/>
        </p:nvSpPr>
        <p:spPr bwMode="auto">
          <a:xfrm>
            <a:off x="577850" y="3860800"/>
            <a:ext cx="1598613" cy="396875"/>
          </a:xfrm>
          <a:prstGeom prst="rect">
            <a:avLst/>
          </a:prstGeom>
          <a:noFill/>
          <a:ln w="9525">
            <a:noFill/>
            <a:miter lim="800000"/>
            <a:headEnd/>
            <a:tailEnd/>
          </a:ln>
          <a:effectLst/>
        </p:spPr>
        <p:txBody>
          <a:bodyPr wrap="none">
            <a:spAutoFit/>
          </a:bodyPr>
          <a:lstStyle/>
          <a:p>
            <a:pPr>
              <a:defRPr/>
            </a:pPr>
            <a:r>
              <a:rPr kumimoji="0" lang="en-US" altLang="zh-CN" sz="2000" b="1">
                <a:solidFill>
                  <a:schemeClr val="tx2"/>
                </a:solidFill>
                <a:effectLst>
                  <a:outerShdw blurRad="38100" dist="38100" dir="2700000" algn="tl">
                    <a:srgbClr val="C0C0C0"/>
                  </a:outerShdw>
                </a:effectLst>
              </a:rPr>
              <a:t>_streams[]</a:t>
            </a:r>
          </a:p>
        </p:txBody>
      </p:sp>
      <p:graphicFrame>
        <p:nvGraphicFramePr>
          <p:cNvPr id="141317" name="Group 5"/>
          <p:cNvGraphicFramePr>
            <a:graphicFrameLocks noGrp="1"/>
          </p:cNvGraphicFramePr>
          <p:nvPr/>
        </p:nvGraphicFramePr>
        <p:xfrm>
          <a:off x="611188" y="4243388"/>
          <a:ext cx="7993062" cy="365760"/>
        </p:xfrm>
        <a:graphic>
          <a:graphicData uri="http://schemas.openxmlformats.org/drawingml/2006/table">
            <a:tbl>
              <a:tblPr/>
              <a:tblGrid>
                <a:gridCol w="1331912">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gridCol w="1331913">
                  <a:extLst>
                    <a:ext uri="{9D8B030D-6E8A-4147-A177-3AD203B41FA5}">
                      <a16:colId xmlns:a16="http://schemas.microsoft.com/office/drawing/2014/main" val="20004"/>
                    </a:ext>
                  </a:extLst>
                </a:gridCol>
                <a:gridCol w="1331912">
                  <a:extLst>
                    <a:ext uri="{9D8B030D-6E8A-4147-A177-3AD203B41FA5}">
                      <a16:colId xmlns:a16="http://schemas.microsoft.com/office/drawing/2014/main" val="20005"/>
                    </a:ext>
                  </a:extLst>
                </a:gridCol>
              </a:tblGrid>
              <a:tr h="355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rPr>
                        <a:t>FILE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1800" b="1" i="0" u="none" strike="noStrike" cap="none" normalizeH="0" baseline="0">
                          <a:ln>
                            <a:noFill/>
                          </a:ln>
                          <a:solidFill>
                            <a:srgbClr val="FF9933"/>
                          </a:solidFill>
                          <a:effectLst>
                            <a:outerShdw blurRad="38100" dist="38100" dir="2700000" algn="tl">
                              <a:srgbClr val="C0C0C0"/>
                            </a:outerShdw>
                          </a:effectLst>
                          <a:latin typeface="Times New Roman"/>
                          <a:ea typeface="宋体" pitchFamily="2" charset="-122"/>
                        </a:rPr>
                        <a:t>…</a:t>
                      </a:r>
                      <a:endParaRPr kumimoji="1" lang="en-US" altLang="zh-CN" sz="1800" b="1" i="0" u="none" strike="noStrike" cap="none" normalizeH="0" baseline="0">
                        <a:ln>
                          <a:noFill/>
                        </a:ln>
                        <a:solidFill>
                          <a:srgbClr val="FF9933"/>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1333" name="Group 21"/>
          <p:cNvGraphicFramePr>
            <a:graphicFrameLocks noGrp="1"/>
          </p:cNvGraphicFramePr>
          <p:nvPr/>
        </p:nvGraphicFramePr>
        <p:xfrm>
          <a:off x="611188" y="4565650"/>
          <a:ext cx="7993062" cy="274320"/>
        </p:xfrm>
        <a:graphic>
          <a:graphicData uri="http://schemas.openxmlformats.org/drawingml/2006/table">
            <a:tbl>
              <a:tblPr/>
              <a:tblGrid>
                <a:gridCol w="1331912">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gridCol w="1331913">
                  <a:extLst>
                    <a:ext uri="{9D8B030D-6E8A-4147-A177-3AD203B41FA5}">
                      <a16:colId xmlns:a16="http://schemas.microsoft.com/office/drawing/2014/main" val="20004"/>
                    </a:ext>
                  </a:extLst>
                </a:gridCol>
                <a:gridCol w="1331912">
                  <a:extLst>
                    <a:ext uri="{9D8B030D-6E8A-4147-A177-3AD203B41FA5}">
                      <a16:colId xmlns:a16="http://schemas.microsoft.com/office/drawing/2014/main" val="20005"/>
                    </a:ext>
                  </a:extLst>
                </a:gridCol>
              </a:tblGrid>
              <a:tr h="196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2</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rPr>
                        <a:t>4</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1200" b="1" i="0" u="none" strike="noStrike" cap="none" normalizeH="0" baseline="0">
                          <a:ln>
                            <a:noFill/>
                          </a:ln>
                          <a:solidFill>
                            <a:srgbClr val="006600"/>
                          </a:solidFill>
                          <a:effectLst>
                            <a:outerShdw blurRad="38100" dist="38100" dir="2700000" algn="tl">
                              <a:srgbClr val="C0C0C0"/>
                            </a:outerShdw>
                          </a:effectLst>
                          <a:latin typeface="Times New Roman"/>
                          <a:ea typeface="宋体" pitchFamily="2" charset="-122"/>
                        </a:rPr>
                        <a:t>…</a:t>
                      </a:r>
                      <a:endPar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1354" name="Text Box 42"/>
          <p:cNvSpPr txBox="1">
            <a:spLocks noChangeArrowheads="1"/>
          </p:cNvSpPr>
          <p:nvPr/>
        </p:nvSpPr>
        <p:spPr bwMode="auto">
          <a:xfrm>
            <a:off x="900113" y="1835150"/>
            <a:ext cx="7516812" cy="1917700"/>
          </a:xfrm>
          <a:prstGeom prst="rect">
            <a:avLst/>
          </a:prstGeom>
          <a:solidFill>
            <a:schemeClr val="accent1">
              <a:alpha val="10001"/>
            </a:schemeClr>
          </a:solidFill>
          <a:ln w="9525">
            <a:noFill/>
            <a:miter lim="800000"/>
            <a:headEnd/>
            <a:tailEnd/>
          </a:ln>
          <a:effectLst/>
        </p:spPr>
        <p:txBody>
          <a:bodyPr>
            <a:spAutoFit/>
          </a:bodyPr>
          <a:lstStyle/>
          <a:p>
            <a:pPr eaLnBrk="0" hangingPunct="0">
              <a:lnSpc>
                <a:spcPct val="120000"/>
              </a:lnSpc>
              <a:defRPr/>
            </a:pPr>
            <a:r>
              <a:rPr kumimoji="0" lang="en-US" altLang="zh-CN" sz="2000" b="1">
                <a:effectLst>
                  <a:outerShdw blurRad="38100" dist="38100" dir="2700000" algn="tl">
                    <a:srgbClr val="FFFFFF"/>
                  </a:outerShdw>
                </a:effectLst>
                <a:latin typeface="Times New Roman" pitchFamily="18" charset="0"/>
              </a:rPr>
              <a:t>#define </a:t>
            </a:r>
            <a:r>
              <a:rPr kumimoji="0" lang="en-US" altLang="zh-CN" sz="2000" b="1">
                <a:solidFill>
                  <a:schemeClr val="hlink"/>
                </a:solidFill>
                <a:effectLst>
                  <a:outerShdw blurRad="38100" dist="38100" dir="2700000" algn="tl">
                    <a:srgbClr val="000000"/>
                  </a:outerShdw>
                </a:effectLst>
                <a:latin typeface="Times New Roman" pitchFamily="18" charset="0"/>
              </a:rPr>
              <a:t>stdin</a:t>
            </a:r>
            <a:r>
              <a:rPr kumimoji="0" lang="en-US" altLang="zh-CN" sz="2000" b="1">
                <a:effectLst>
                  <a:outerShdw blurRad="38100" dist="38100" dir="2700000" algn="tl">
                    <a:srgbClr val="FFFFFF"/>
                  </a:outerShdw>
                </a:effectLst>
                <a:latin typeface="Times New Roman" pitchFamily="18" charset="0"/>
              </a:rPr>
              <a:t>     (&amp;_streams[0])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标准输入设备，通常是键盘 *</a:t>
            </a:r>
            <a:r>
              <a:rPr kumimoji="0" lang="en-US" altLang="zh-CN" sz="2000" b="1">
                <a:effectLst>
                  <a:outerShdw blurRad="38100" dist="38100" dir="2700000" algn="tl">
                    <a:srgbClr val="FFFFFF"/>
                  </a:outerShdw>
                </a:effectLst>
                <a:latin typeface="Arial" charset="0"/>
              </a:rPr>
              <a:t>/</a:t>
            </a:r>
          </a:p>
          <a:p>
            <a:pPr eaLnBrk="0" hangingPunct="0">
              <a:lnSpc>
                <a:spcPct val="120000"/>
              </a:lnSpc>
              <a:defRPr/>
            </a:pPr>
            <a:r>
              <a:rPr kumimoji="0" lang="en-US" altLang="zh-CN" sz="2000" b="1">
                <a:effectLst>
                  <a:outerShdw blurRad="38100" dist="38100" dir="2700000" algn="tl">
                    <a:srgbClr val="FFFFFF"/>
                  </a:outerShdw>
                </a:effectLst>
                <a:latin typeface="Times New Roman" pitchFamily="18" charset="0"/>
              </a:rPr>
              <a:t>#define </a:t>
            </a:r>
            <a:r>
              <a:rPr kumimoji="0" lang="en-US" altLang="zh-CN" sz="2000" b="1">
                <a:solidFill>
                  <a:schemeClr val="hlink"/>
                </a:solidFill>
                <a:effectLst>
                  <a:outerShdw blurRad="38100" dist="38100" dir="2700000" algn="tl">
                    <a:srgbClr val="000000"/>
                  </a:outerShdw>
                </a:effectLst>
                <a:latin typeface="Times New Roman" pitchFamily="18" charset="0"/>
              </a:rPr>
              <a:t>stdout</a:t>
            </a:r>
            <a:r>
              <a:rPr kumimoji="0" lang="en-US" altLang="zh-CN" sz="2000" b="1">
                <a:effectLst>
                  <a:outerShdw blurRad="38100" dist="38100" dir="2700000" algn="tl">
                    <a:srgbClr val="FFFFFF"/>
                  </a:outerShdw>
                </a:effectLst>
                <a:latin typeface="Times New Roman" pitchFamily="18" charset="0"/>
              </a:rPr>
              <a:t>   (&amp;_streams[1])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标准输出设备，通常是显示器</a:t>
            </a:r>
            <a:r>
              <a:rPr kumimoji="0" lang="zh-CN" altLang="en-US" sz="2000">
                <a:latin typeface="Arial" charset="0"/>
              </a:rPr>
              <a:t>  </a:t>
            </a:r>
            <a:r>
              <a:rPr kumimoji="0" lang="zh-CN" altLang="en-US" sz="2000" b="1">
                <a:effectLst>
                  <a:outerShdw blurRad="38100" dist="38100" dir="2700000" algn="tl">
                    <a:srgbClr val="FFFFFF"/>
                  </a:outerShdw>
                </a:effectLst>
                <a:latin typeface="Arial" charset="0"/>
              </a:rPr>
              <a:t>*</a:t>
            </a:r>
            <a:r>
              <a:rPr kumimoji="0" lang="en-US" altLang="zh-CN" sz="2000" b="1">
                <a:effectLst>
                  <a:outerShdw blurRad="38100" dist="38100" dir="2700000" algn="tl">
                    <a:srgbClr val="FFFFFF"/>
                  </a:outerShdw>
                </a:effectLst>
                <a:latin typeface="Arial" charset="0"/>
              </a:rPr>
              <a:t>/</a:t>
            </a:r>
            <a:endParaRPr kumimoji="0" lang="en-US" altLang="zh-CN" sz="2000" b="1">
              <a:effectLst>
                <a:outerShdw blurRad="38100" dist="38100" dir="2700000" algn="tl">
                  <a:srgbClr val="FFFFFF"/>
                </a:outerShdw>
              </a:effectLst>
              <a:latin typeface="Times New Roman" pitchFamily="18" charset="0"/>
            </a:endParaRPr>
          </a:p>
          <a:p>
            <a:pPr eaLnBrk="0" hangingPunct="0">
              <a:lnSpc>
                <a:spcPct val="120000"/>
              </a:lnSpc>
              <a:defRPr/>
            </a:pPr>
            <a:r>
              <a:rPr kumimoji="0" lang="en-US" altLang="zh-CN" sz="2000" b="1">
                <a:effectLst>
                  <a:outerShdw blurRad="38100" dist="38100" dir="2700000" algn="tl">
                    <a:srgbClr val="FFFFFF"/>
                  </a:outerShdw>
                </a:effectLst>
                <a:latin typeface="Times New Roman" pitchFamily="18" charset="0"/>
              </a:rPr>
              <a:t>#define </a:t>
            </a:r>
            <a:r>
              <a:rPr kumimoji="0" lang="en-US" altLang="zh-CN" sz="2000" b="1">
                <a:solidFill>
                  <a:schemeClr val="hlink"/>
                </a:solidFill>
                <a:effectLst>
                  <a:outerShdw blurRad="38100" dist="38100" dir="2700000" algn="tl">
                    <a:srgbClr val="000000"/>
                  </a:outerShdw>
                </a:effectLst>
                <a:latin typeface="Times New Roman" pitchFamily="18" charset="0"/>
              </a:rPr>
              <a:t>stderr</a:t>
            </a:r>
            <a:r>
              <a:rPr kumimoji="0" lang="en-US" altLang="zh-CN" sz="2000" b="1">
                <a:effectLst>
                  <a:outerShdw blurRad="38100" dist="38100" dir="2700000" algn="tl">
                    <a:srgbClr val="FFFFFF"/>
                  </a:outerShdw>
                </a:effectLst>
                <a:latin typeface="Times New Roman" pitchFamily="18" charset="0"/>
              </a:rPr>
              <a:t>   (&amp;_streams[2])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标准出错设备－－显示器</a:t>
            </a:r>
            <a:r>
              <a:rPr kumimoji="0" lang="zh-CN" altLang="en-US" sz="2000">
                <a:latin typeface="Arial" charset="0"/>
              </a:rPr>
              <a:t> </a:t>
            </a:r>
            <a:r>
              <a:rPr kumimoji="0" lang="zh-CN" altLang="en-US" sz="2000" b="1">
                <a:effectLst>
                  <a:outerShdw blurRad="38100" dist="38100" dir="2700000" algn="tl">
                    <a:srgbClr val="FFFFFF"/>
                  </a:outerShdw>
                </a:effectLst>
                <a:latin typeface="Arial" charset="0"/>
              </a:rPr>
              <a:t>*</a:t>
            </a:r>
            <a:r>
              <a:rPr kumimoji="0" lang="en-US" altLang="zh-CN" sz="2000" b="1">
                <a:effectLst>
                  <a:outerShdw blurRad="38100" dist="38100" dir="2700000" algn="tl">
                    <a:srgbClr val="FFFFFF"/>
                  </a:outerShdw>
                </a:effectLst>
                <a:latin typeface="Arial" charset="0"/>
              </a:rPr>
              <a:t>/</a:t>
            </a:r>
            <a:endParaRPr kumimoji="0" lang="en-US" altLang="zh-CN" sz="2000" b="1">
              <a:effectLst>
                <a:outerShdw blurRad="38100" dist="38100" dir="2700000" algn="tl">
                  <a:srgbClr val="FFFFFF"/>
                </a:outerShdw>
              </a:effectLst>
              <a:latin typeface="Times New Roman" pitchFamily="18" charset="0"/>
            </a:endParaRPr>
          </a:p>
          <a:p>
            <a:pPr eaLnBrk="0" hangingPunct="0">
              <a:lnSpc>
                <a:spcPct val="120000"/>
              </a:lnSpc>
              <a:defRPr/>
            </a:pPr>
            <a:r>
              <a:rPr kumimoji="0" lang="en-US" altLang="zh-CN" sz="2000" b="1">
                <a:effectLst>
                  <a:outerShdw blurRad="38100" dist="38100" dir="2700000" algn="tl">
                    <a:srgbClr val="FFFFFF"/>
                  </a:outerShdw>
                </a:effectLst>
                <a:latin typeface="Times New Roman" pitchFamily="18" charset="0"/>
              </a:rPr>
              <a:t>#define </a:t>
            </a:r>
            <a:r>
              <a:rPr kumimoji="0" lang="en-US" altLang="zh-CN" sz="2000" b="1">
                <a:solidFill>
                  <a:schemeClr val="hlink"/>
                </a:solidFill>
                <a:effectLst>
                  <a:outerShdw blurRad="38100" dist="38100" dir="2700000" algn="tl">
                    <a:srgbClr val="000000"/>
                  </a:outerShdw>
                </a:effectLst>
                <a:latin typeface="Times New Roman" pitchFamily="18" charset="0"/>
              </a:rPr>
              <a:t>stdaux</a:t>
            </a:r>
            <a:r>
              <a:rPr kumimoji="0" lang="en-US" altLang="zh-CN" sz="2000" b="1">
                <a:effectLst>
                  <a:outerShdw blurRad="38100" dist="38100" dir="2700000" algn="tl">
                    <a:srgbClr val="FFFFFF"/>
                  </a:outerShdw>
                </a:effectLst>
                <a:latin typeface="Times New Roman" pitchFamily="18" charset="0"/>
              </a:rPr>
              <a:t>  (&amp;_streams[3])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标准辅助设备</a:t>
            </a:r>
            <a:r>
              <a:rPr kumimoji="0" lang="zh-CN" altLang="en-US" sz="2000">
                <a:latin typeface="Arial" charset="0"/>
              </a:rPr>
              <a:t> </a:t>
            </a:r>
            <a:r>
              <a:rPr kumimoji="0" lang="zh-CN" altLang="en-US" sz="2000" b="1">
                <a:effectLst>
                  <a:outerShdw blurRad="38100" dist="38100" dir="2700000" algn="tl">
                    <a:srgbClr val="FFFFFF"/>
                  </a:outerShdw>
                </a:effectLst>
                <a:latin typeface="Arial" charset="0"/>
              </a:rPr>
              <a:t>*</a:t>
            </a:r>
            <a:r>
              <a:rPr kumimoji="0" lang="en-US" altLang="zh-CN" sz="2000" b="1">
                <a:effectLst>
                  <a:outerShdw blurRad="38100" dist="38100" dir="2700000" algn="tl">
                    <a:srgbClr val="FFFFFF"/>
                  </a:outerShdw>
                </a:effectLst>
                <a:latin typeface="Arial" charset="0"/>
              </a:rPr>
              <a:t>/</a:t>
            </a:r>
            <a:endParaRPr kumimoji="0" lang="en-US" altLang="zh-CN" sz="2000" b="1">
              <a:effectLst>
                <a:outerShdw blurRad="38100" dist="38100" dir="2700000" algn="tl">
                  <a:srgbClr val="FFFFFF"/>
                </a:outerShdw>
              </a:effectLst>
              <a:latin typeface="Times New Roman" pitchFamily="18" charset="0"/>
            </a:endParaRPr>
          </a:p>
          <a:p>
            <a:pPr eaLnBrk="0" hangingPunct="0">
              <a:lnSpc>
                <a:spcPct val="120000"/>
              </a:lnSpc>
              <a:defRPr/>
            </a:pPr>
            <a:r>
              <a:rPr kumimoji="0" lang="en-US" altLang="zh-CN" sz="2000" b="1">
                <a:effectLst>
                  <a:outerShdw blurRad="38100" dist="38100" dir="2700000" algn="tl">
                    <a:srgbClr val="FFFFFF"/>
                  </a:outerShdw>
                </a:effectLst>
                <a:latin typeface="Times New Roman" pitchFamily="18" charset="0"/>
              </a:rPr>
              <a:t>#define </a:t>
            </a:r>
            <a:r>
              <a:rPr kumimoji="0" lang="en-US" altLang="zh-CN" sz="2000" b="1">
                <a:solidFill>
                  <a:schemeClr val="hlink"/>
                </a:solidFill>
                <a:effectLst>
                  <a:outerShdw blurRad="38100" dist="38100" dir="2700000" algn="tl">
                    <a:srgbClr val="000000"/>
                  </a:outerShdw>
                </a:effectLst>
                <a:latin typeface="Times New Roman" pitchFamily="18" charset="0"/>
              </a:rPr>
              <a:t>stdprn</a:t>
            </a:r>
            <a:r>
              <a:rPr kumimoji="0" lang="en-US" altLang="zh-CN" sz="2000" b="1">
                <a:effectLst>
                  <a:outerShdw blurRad="38100" dist="38100" dir="2700000" algn="tl">
                    <a:srgbClr val="FFFFFF"/>
                  </a:outerShdw>
                </a:effectLst>
                <a:latin typeface="Times New Roman" pitchFamily="18" charset="0"/>
              </a:rPr>
              <a:t>  (&amp;_streams[4])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标准打印设备</a:t>
            </a:r>
            <a:r>
              <a:rPr kumimoji="0" lang="zh-CN" altLang="en-US" sz="2000">
                <a:latin typeface="Arial" charset="0"/>
              </a:rPr>
              <a:t> </a:t>
            </a:r>
            <a:r>
              <a:rPr kumimoji="0" lang="zh-CN" altLang="en-US" sz="2000" b="1">
                <a:effectLst>
                  <a:outerShdw blurRad="38100" dist="38100" dir="2700000" algn="tl">
                    <a:srgbClr val="FFFFFF"/>
                  </a:outerShdw>
                </a:effectLst>
                <a:latin typeface="Arial" charset="0"/>
              </a:rPr>
              <a:t>*</a:t>
            </a:r>
            <a:r>
              <a:rPr kumimoji="0" lang="en-US" altLang="zh-CN" sz="2000" b="1">
                <a:effectLst>
                  <a:outerShdw blurRad="38100" dist="38100" dir="2700000" algn="tl">
                    <a:srgbClr val="FFFFFF"/>
                  </a:outerShdw>
                </a:effectLst>
                <a:latin typeface="Arial" charset="0"/>
              </a:rPr>
              <a:t>/</a:t>
            </a:r>
          </a:p>
        </p:txBody>
      </p:sp>
      <p:sp>
        <p:nvSpPr>
          <p:cNvPr id="141355" name="Rectangle 43"/>
          <p:cNvSpPr>
            <a:spLocks noChangeArrowheads="1"/>
          </p:cNvSpPr>
          <p:nvPr/>
        </p:nvSpPr>
        <p:spPr bwMode="auto">
          <a:xfrm>
            <a:off x="684213" y="620713"/>
            <a:ext cx="7991475" cy="1096962"/>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2000" b="1">
                <a:effectLst>
                  <a:outerShdw blurRad="38100" dist="38100" dir="2700000" algn="tl">
                    <a:srgbClr val="C0C0C0"/>
                  </a:outerShdw>
                </a:effectLst>
              </a:rPr>
              <a:t>Turbo C</a:t>
            </a:r>
            <a:r>
              <a:rPr kumimoji="0" lang="zh-CN" altLang="en-US" sz="2000" b="1">
                <a:effectLst>
                  <a:outerShdw blurRad="38100" dist="38100" dir="2700000" algn="tl">
                    <a:srgbClr val="C0C0C0"/>
                  </a:outerShdw>
                </a:effectLst>
              </a:rPr>
              <a:t>中已经定义了多个系统的标准流式文件，其声明如下。</a:t>
            </a:r>
            <a:r>
              <a:rPr kumimoji="0" lang="en-US" altLang="zh-CN" sz="2000" b="1">
                <a:solidFill>
                  <a:srgbClr val="0000FF"/>
                </a:solidFill>
                <a:effectLst>
                  <a:outerShdw blurRad="38100" dist="38100" dir="2700000" algn="tl">
                    <a:srgbClr val="C0C0C0"/>
                  </a:outerShdw>
                </a:effectLst>
              </a:rPr>
              <a:t>getchar</a:t>
            </a:r>
            <a:r>
              <a:rPr kumimoji="0" lang="zh-CN" altLang="en-US" sz="2000" b="1">
                <a:solidFill>
                  <a:schemeClr val="tx2"/>
                </a:solidFill>
              </a:rPr>
              <a:t>、</a:t>
            </a:r>
            <a:r>
              <a:rPr kumimoji="0" lang="en-US" altLang="zh-CN" sz="2000" b="1">
                <a:solidFill>
                  <a:srgbClr val="0000FF"/>
                </a:solidFill>
                <a:effectLst>
                  <a:outerShdw blurRad="38100" dist="38100" dir="2700000" algn="tl">
                    <a:srgbClr val="C0C0C0"/>
                  </a:outerShdw>
                </a:effectLst>
              </a:rPr>
              <a:t>gets</a:t>
            </a:r>
            <a:r>
              <a:rPr kumimoji="0" lang="zh-CN" altLang="en-US" sz="2000" b="1">
                <a:solidFill>
                  <a:schemeClr val="tx2"/>
                </a:solidFill>
                <a:effectLst>
                  <a:outerShdw blurRad="38100" dist="38100" dir="2700000" algn="tl">
                    <a:srgbClr val="C0C0C0"/>
                  </a:outerShdw>
                </a:effectLst>
              </a:rPr>
              <a:t>和</a:t>
            </a:r>
            <a:r>
              <a:rPr kumimoji="0" lang="en-US" altLang="zh-CN" sz="2000" b="1">
                <a:solidFill>
                  <a:srgbClr val="0000FF"/>
                </a:solidFill>
                <a:effectLst>
                  <a:outerShdw blurRad="38100" dist="38100" dir="2700000" algn="tl">
                    <a:srgbClr val="C0C0C0"/>
                  </a:outerShdw>
                </a:effectLst>
              </a:rPr>
              <a:t>scanf</a:t>
            </a:r>
            <a:r>
              <a:rPr kumimoji="0" lang="zh-CN" altLang="en-US" sz="2000" b="1">
                <a:effectLst>
                  <a:outerShdw blurRad="38100" dist="38100" dir="2700000" algn="tl">
                    <a:srgbClr val="C0C0C0"/>
                  </a:outerShdw>
                </a:effectLst>
              </a:rPr>
              <a:t>函数是从</a:t>
            </a:r>
            <a:r>
              <a:rPr kumimoji="0" lang="en-US" altLang="zh-CN" sz="2000" b="1">
                <a:solidFill>
                  <a:schemeClr val="hlink"/>
                </a:solidFill>
                <a:effectLst>
                  <a:outerShdw blurRad="38100" dist="38100" dir="2700000" algn="tl">
                    <a:srgbClr val="C0C0C0"/>
                  </a:outerShdw>
                </a:effectLst>
              </a:rPr>
              <a:t>stdin</a:t>
            </a:r>
            <a:r>
              <a:rPr kumimoji="0" lang="zh-CN" altLang="en-US" sz="2000" b="1">
                <a:effectLst>
                  <a:outerShdw blurRad="38100" dist="38100" dir="2700000" algn="tl">
                    <a:srgbClr val="C0C0C0"/>
                  </a:outerShdw>
                </a:effectLst>
              </a:rPr>
              <a:t>文件读数据；</a:t>
            </a:r>
            <a:r>
              <a:rPr kumimoji="0" lang="en-US" altLang="zh-CN" sz="2000" b="1">
                <a:solidFill>
                  <a:srgbClr val="0000FF"/>
                </a:solidFill>
                <a:effectLst>
                  <a:outerShdw blurRad="38100" dist="38100" dir="2700000" algn="tl">
                    <a:srgbClr val="C0C0C0"/>
                  </a:outerShdw>
                </a:effectLst>
              </a:rPr>
              <a:t>putchar</a:t>
            </a:r>
            <a:r>
              <a:rPr kumimoji="0" lang="zh-CN" altLang="en-US" sz="2000" b="1">
                <a:solidFill>
                  <a:schemeClr val="tx2"/>
                </a:solidFill>
              </a:rPr>
              <a:t>、</a:t>
            </a:r>
            <a:r>
              <a:rPr kumimoji="0" lang="en-US" altLang="zh-CN" sz="2000" b="1">
                <a:solidFill>
                  <a:srgbClr val="0000FF"/>
                </a:solidFill>
                <a:effectLst>
                  <a:outerShdw blurRad="38100" dist="38100" dir="2700000" algn="tl">
                    <a:srgbClr val="C0C0C0"/>
                  </a:outerShdw>
                </a:effectLst>
              </a:rPr>
              <a:t>puts</a:t>
            </a:r>
            <a:r>
              <a:rPr kumimoji="0" lang="zh-CN" altLang="en-US" sz="2000" b="1">
                <a:effectLst>
                  <a:outerShdw blurRad="38100" dist="38100" dir="2700000" algn="tl">
                    <a:srgbClr val="C0C0C0"/>
                  </a:outerShdw>
                </a:effectLst>
              </a:rPr>
              <a:t>和</a:t>
            </a:r>
            <a:r>
              <a:rPr kumimoji="0" lang="en-US" altLang="zh-CN" sz="2000" b="1">
                <a:solidFill>
                  <a:srgbClr val="0000FF"/>
                </a:solidFill>
                <a:effectLst>
                  <a:outerShdw blurRad="38100" dist="38100" dir="2700000" algn="tl">
                    <a:srgbClr val="C0C0C0"/>
                  </a:outerShdw>
                </a:effectLst>
              </a:rPr>
              <a:t>printf</a:t>
            </a:r>
            <a:r>
              <a:rPr kumimoji="0" lang="zh-CN" altLang="en-US" sz="2000" b="1">
                <a:effectLst>
                  <a:outerShdw blurRad="38100" dist="38100" dir="2700000" algn="tl">
                    <a:srgbClr val="C0C0C0"/>
                  </a:outerShdw>
                </a:effectLst>
              </a:rPr>
              <a:t>函数则是向</a:t>
            </a:r>
            <a:r>
              <a:rPr kumimoji="0" lang="en-US" altLang="zh-CN" sz="2000" b="1">
                <a:solidFill>
                  <a:schemeClr val="hlink"/>
                </a:solidFill>
                <a:effectLst>
                  <a:outerShdw blurRad="38100" dist="38100" dir="2700000" algn="tl">
                    <a:srgbClr val="C0C0C0"/>
                  </a:outerShdw>
                </a:effectLst>
              </a:rPr>
              <a:t>stdout</a:t>
            </a:r>
            <a:r>
              <a:rPr kumimoji="0" lang="en-US" altLang="zh-CN" sz="2000"/>
              <a:t> </a:t>
            </a:r>
            <a:r>
              <a:rPr kumimoji="0" lang="zh-CN" altLang="en-US" sz="2000" b="1">
                <a:effectLst>
                  <a:outerShdw blurRad="38100" dist="38100" dir="2700000" algn="tl">
                    <a:srgbClr val="C0C0C0"/>
                  </a:outerShdw>
                </a:effectLst>
              </a:rPr>
              <a:t>文件写数据。</a:t>
            </a:r>
            <a:endParaRPr kumimoji="0" lang="zh-CN" altLang="en-US" sz="2000">
              <a:effectLst>
                <a:outerShdw blurRad="38100" dist="38100" dir="2700000" algn="tl">
                  <a:srgbClr val="C0C0C0"/>
                </a:outerShdw>
              </a:effectLst>
            </a:endParaRPr>
          </a:p>
        </p:txBody>
      </p:sp>
      <p:graphicFrame>
        <p:nvGraphicFramePr>
          <p:cNvPr id="141383" name="Group 71"/>
          <p:cNvGraphicFramePr>
            <a:graphicFrameLocks noGrp="1"/>
          </p:cNvGraphicFramePr>
          <p:nvPr/>
        </p:nvGraphicFramePr>
        <p:xfrm>
          <a:off x="611188" y="4781550"/>
          <a:ext cx="7993062" cy="365760"/>
        </p:xfrm>
        <a:graphic>
          <a:graphicData uri="http://schemas.openxmlformats.org/drawingml/2006/table">
            <a:tbl>
              <a:tblPr/>
              <a:tblGrid>
                <a:gridCol w="1331912">
                  <a:extLst>
                    <a:ext uri="{9D8B030D-6E8A-4147-A177-3AD203B41FA5}">
                      <a16:colId xmlns:a16="http://schemas.microsoft.com/office/drawing/2014/main" val="20000"/>
                    </a:ext>
                  </a:extLst>
                </a:gridCol>
                <a:gridCol w="1331913">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1912">
                  <a:extLst>
                    <a:ext uri="{9D8B030D-6E8A-4147-A177-3AD203B41FA5}">
                      <a16:colId xmlns:a16="http://schemas.microsoft.com/office/drawing/2014/main" val="20003"/>
                    </a:ext>
                  </a:extLst>
                </a:gridCol>
                <a:gridCol w="1331913">
                  <a:extLst>
                    <a:ext uri="{9D8B030D-6E8A-4147-A177-3AD203B41FA5}">
                      <a16:colId xmlns:a16="http://schemas.microsoft.com/office/drawing/2014/main" val="20004"/>
                    </a:ext>
                  </a:extLst>
                </a:gridCol>
                <a:gridCol w="1331912">
                  <a:extLst>
                    <a:ext uri="{9D8B030D-6E8A-4147-A177-3AD203B41FA5}">
                      <a16:colId xmlns:a16="http://schemas.microsoft.com/office/drawing/2014/main" val="20005"/>
                    </a:ext>
                  </a:extLst>
                </a:gridCol>
              </a:tblGrid>
              <a:tr h="196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outerShdw blurRad="38100" dist="38100" dir="2700000" algn="tl">
                              <a:srgbClr val="C0C0C0"/>
                            </a:outerShdw>
                          </a:effectLst>
                          <a:latin typeface="Tahoma" pitchFamily="34" charset="0"/>
                          <a:ea typeface="宋体" pitchFamily="2" charset="-122"/>
                        </a:rPr>
                        <a:t>stdin</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outerShdw blurRad="38100" dist="38100" dir="2700000" algn="tl">
                              <a:srgbClr val="C0C0C0"/>
                            </a:outerShdw>
                          </a:effectLst>
                          <a:latin typeface="Tahoma" pitchFamily="34" charset="0"/>
                          <a:ea typeface="宋体" pitchFamily="2" charset="-122"/>
                        </a:rPr>
                        <a:t>stdout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outerShdw blurRad="38100" dist="38100" dir="2700000" algn="tl">
                              <a:srgbClr val="C0C0C0"/>
                            </a:outerShdw>
                          </a:effectLst>
                          <a:latin typeface="Tahoma" pitchFamily="34" charset="0"/>
                          <a:ea typeface="宋体" pitchFamily="2" charset="-122"/>
                        </a:rPr>
                        <a:t>stderr</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outerShdw blurRad="38100" dist="38100" dir="2700000" algn="tl">
                              <a:srgbClr val="C0C0C0"/>
                            </a:outerShdw>
                          </a:effectLst>
                          <a:latin typeface="Tahoma" pitchFamily="34" charset="0"/>
                          <a:ea typeface="宋体" pitchFamily="2" charset="-122"/>
                        </a:rPr>
                        <a:t>stdaux</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outerShdw blurRad="38100" dist="38100" dir="2700000" algn="tl">
                              <a:srgbClr val="C0C0C0"/>
                            </a:outerShdw>
                          </a:effectLst>
                          <a:latin typeface="Tahoma" pitchFamily="34" charset="0"/>
                          <a:ea typeface="宋体" pitchFamily="2" charset="-122"/>
                        </a:rPr>
                        <a:t>stdprn</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1200" b="1" i="0" u="none" strike="noStrike" cap="none" normalizeH="0" baseline="0">
                          <a:ln>
                            <a:noFill/>
                          </a:ln>
                          <a:solidFill>
                            <a:srgbClr val="006600"/>
                          </a:solidFill>
                          <a:effectLst>
                            <a:outerShdw blurRad="38100" dist="38100" dir="2700000" algn="tl">
                              <a:srgbClr val="C0C0C0"/>
                            </a:outerShdw>
                          </a:effectLst>
                          <a:latin typeface="Times New Roman"/>
                          <a:ea typeface="宋体" pitchFamily="2" charset="-122"/>
                        </a:rPr>
                        <a:t>…</a:t>
                      </a:r>
                      <a:endParaRPr kumimoji="1" lang="en-US" altLang="zh-CN" sz="1200" b="1" i="0" u="none" strike="noStrike" cap="none" normalizeH="0" baseline="0">
                        <a:ln>
                          <a:noFill/>
                        </a:ln>
                        <a:solidFill>
                          <a:srgbClr val="006600"/>
                        </a:solidFill>
                        <a:effectLst>
                          <a:outerShdw blurRad="38100" dist="38100" dir="2700000" algn="tl">
                            <a:srgbClr val="C0C0C0"/>
                          </a:outerShdw>
                        </a:effectLst>
                        <a:latin typeface="Tahoma" pitchFamily="34"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72"/>
          <p:cNvGrpSpPr>
            <a:grpSpLocks/>
          </p:cNvGrpSpPr>
          <p:nvPr/>
        </p:nvGrpSpPr>
        <p:grpSpPr bwMode="auto">
          <a:xfrm>
            <a:off x="619125" y="4633913"/>
            <a:ext cx="5465763" cy="204787"/>
            <a:chOff x="390" y="2807"/>
            <a:chExt cx="3443" cy="129"/>
          </a:xfrm>
        </p:grpSpPr>
        <p:sp>
          <p:nvSpPr>
            <p:cNvPr id="19494" name="Line 65"/>
            <p:cNvSpPr>
              <a:spLocks noChangeShapeType="1"/>
            </p:cNvSpPr>
            <p:nvPr/>
          </p:nvSpPr>
          <p:spPr bwMode="auto">
            <a:xfrm flipH="1" flipV="1">
              <a:off x="390" y="2808"/>
              <a:ext cx="86" cy="123"/>
            </a:xfrm>
            <a:prstGeom prst="line">
              <a:avLst/>
            </a:prstGeom>
            <a:noFill/>
            <a:ln w="28575">
              <a:solidFill>
                <a:srgbClr val="993300"/>
              </a:solidFill>
              <a:miter lim="800000"/>
              <a:headEnd type="oval" w="med" len="med"/>
              <a:tailEnd type="triangle" w="med" len="med"/>
            </a:ln>
          </p:spPr>
          <p:txBody>
            <a:bodyPr wrap="none"/>
            <a:lstStyle/>
            <a:p>
              <a:endParaRPr lang="zh-CN" altLang="en-US"/>
            </a:p>
          </p:txBody>
        </p:sp>
        <p:sp>
          <p:nvSpPr>
            <p:cNvPr id="19495" name="Line 66"/>
            <p:cNvSpPr>
              <a:spLocks noChangeShapeType="1"/>
            </p:cNvSpPr>
            <p:nvPr/>
          </p:nvSpPr>
          <p:spPr bwMode="auto">
            <a:xfrm flipH="1" flipV="1">
              <a:off x="1240" y="2807"/>
              <a:ext cx="86" cy="123"/>
            </a:xfrm>
            <a:prstGeom prst="line">
              <a:avLst/>
            </a:prstGeom>
            <a:noFill/>
            <a:ln w="28575">
              <a:solidFill>
                <a:srgbClr val="993300"/>
              </a:solidFill>
              <a:miter lim="800000"/>
              <a:headEnd type="oval" w="med" len="med"/>
              <a:tailEnd type="triangle" w="med" len="med"/>
            </a:ln>
          </p:spPr>
          <p:txBody>
            <a:bodyPr wrap="none"/>
            <a:lstStyle/>
            <a:p>
              <a:endParaRPr lang="zh-CN" altLang="en-US"/>
            </a:p>
          </p:txBody>
        </p:sp>
        <p:sp>
          <p:nvSpPr>
            <p:cNvPr id="19496" name="Line 67"/>
            <p:cNvSpPr>
              <a:spLocks noChangeShapeType="1"/>
            </p:cNvSpPr>
            <p:nvPr/>
          </p:nvSpPr>
          <p:spPr bwMode="auto">
            <a:xfrm flipH="1" flipV="1">
              <a:off x="2072" y="2810"/>
              <a:ext cx="86" cy="123"/>
            </a:xfrm>
            <a:prstGeom prst="line">
              <a:avLst/>
            </a:prstGeom>
            <a:noFill/>
            <a:ln w="28575">
              <a:solidFill>
                <a:srgbClr val="993300"/>
              </a:solidFill>
              <a:miter lim="800000"/>
              <a:headEnd type="oval" w="med" len="med"/>
              <a:tailEnd type="triangle" w="med" len="med"/>
            </a:ln>
          </p:spPr>
          <p:txBody>
            <a:bodyPr wrap="none"/>
            <a:lstStyle/>
            <a:p>
              <a:endParaRPr lang="zh-CN" altLang="en-US"/>
            </a:p>
          </p:txBody>
        </p:sp>
        <p:sp>
          <p:nvSpPr>
            <p:cNvPr id="19497" name="Line 68"/>
            <p:cNvSpPr>
              <a:spLocks noChangeShapeType="1"/>
            </p:cNvSpPr>
            <p:nvPr/>
          </p:nvSpPr>
          <p:spPr bwMode="auto">
            <a:xfrm flipH="1" flipV="1">
              <a:off x="2903" y="2813"/>
              <a:ext cx="86" cy="123"/>
            </a:xfrm>
            <a:prstGeom prst="line">
              <a:avLst/>
            </a:prstGeom>
            <a:noFill/>
            <a:ln w="28575">
              <a:solidFill>
                <a:srgbClr val="993300"/>
              </a:solidFill>
              <a:miter lim="800000"/>
              <a:headEnd type="oval" w="med" len="med"/>
              <a:tailEnd type="triangle" w="med" len="med"/>
            </a:ln>
          </p:spPr>
          <p:txBody>
            <a:bodyPr wrap="none"/>
            <a:lstStyle/>
            <a:p>
              <a:endParaRPr lang="zh-CN" altLang="en-US"/>
            </a:p>
          </p:txBody>
        </p:sp>
        <p:sp>
          <p:nvSpPr>
            <p:cNvPr id="19498" name="Line 69"/>
            <p:cNvSpPr>
              <a:spLocks noChangeShapeType="1"/>
            </p:cNvSpPr>
            <p:nvPr/>
          </p:nvSpPr>
          <p:spPr bwMode="auto">
            <a:xfrm flipH="1" flipV="1">
              <a:off x="3747" y="2807"/>
              <a:ext cx="86" cy="123"/>
            </a:xfrm>
            <a:prstGeom prst="line">
              <a:avLst/>
            </a:prstGeom>
            <a:noFill/>
            <a:ln w="28575">
              <a:solidFill>
                <a:srgbClr val="993300"/>
              </a:solidFill>
              <a:miter lim="800000"/>
              <a:headEnd type="oval" w="med" len="med"/>
              <a:tailEnd type="triangle" w="med" len="med"/>
            </a:ln>
          </p:spPr>
          <p:txBody>
            <a:bodyPr wrap="none"/>
            <a:lstStyle/>
            <a:p>
              <a:endParaRPr lang="zh-CN" altLang="en-US"/>
            </a:p>
          </p:txBody>
        </p:sp>
      </p:grpSp>
      <p:sp>
        <p:nvSpPr>
          <p:cNvPr id="141385" name="Rectangle 73"/>
          <p:cNvSpPr>
            <a:spLocks noChangeArrowheads="1"/>
          </p:cNvSpPr>
          <p:nvPr/>
        </p:nvSpPr>
        <p:spPr bwMode="auto">
          <a:xfrm>
            <a:off x="2625725" y="5205413"/>
            <a:ext cx="5761038" cy="1006475"/>
          </a:xfrm>
          <a:prstGeom prst="rect">
            <a:avLst/>
          </a:prstGeom>
          <a:noFill/>
          <a:ln w="9525">
            <a:noFill/>
            <a:miter lim="800000"/>
            <a:headEnd/>
            <a:tailEnd/>
          </a:ln>
          <a:effectLst/>
        </p:spPr>
        <p:txBody>
          <a:bodyPr anchor="ctr">
            <a:spAutoFit/>
          </a:bodyPr>
          <a:lstStyle/>
          <a:p>
            <a:pPr>
              <a:defRPr/>
            </a:pPr>
            <a:r>
              <a:rPr lang="en-US" altLang="zh-CN" sz="2000" b="1">
                <a:solidFill>
                  <a:srgbClr val="006600"/>
                </a:solidFill>
                <a:effectLst>
                  <a:outerShdw blurRad="38100" dist="38100" dir="2700000" algn="tl">
                    <a:srgbClr val="C0C0C0"/>
                  </a:outerShdw>
                </a:effectLst>
              </a:rPr>
              <a:t>       C</a:t>
            </a:r>
            <a:r>
              <a:rPr lang="zh-CN" altLang="en-US" sz="2000" b="1">
                <a:solidFill>
                  <a:srgbClr val="006600"/>
                </a:solidFill>
                <a:effectLst>
                  <a:outerShdw blurRad="38100" dist="38100" dir="2700000" algn="tl">
                    <a:srgbClr val="C0C0C0"/>
                  </a:outerShdw>
                </a:effectLst>
              </a:rPr>
              <a:t>标准规定，标准输入、标准输出和标准出错三个标准文件</a:t>
            </a:r>
            <a:r>
              <a:rPr lang="en-US" altLang="zh-CN" sz="2000" b="1">
                <a:solidFill>
                  <a:srgbClr val="006600"/>
                </a:solidFill>
                <a:effectLst>
                  <a:outerShdw blurRad="38100" dist="38100" dir="2700000" algn="tl">
                    <a:srgbClr val="C0C0C0"/>
                  </a:outerShdw>
                </a:effectLst>
                <a:latin typeface="宋体" pitchFamily="2" charset="-122"/>
              </a:rPr>
              <a:t>(</a:t>
            </a:r>
            <a:r>
              <a:rPr lang="zh-CN" altLang="en-US" sz="2000" b="1">
                <a:solidFill>
                  <a:srgbClr val="006600"/>
                </a:solidFill>
                <a:effectLst>
                  <a:outerShdw blurRad="38100" dist="38100" dir="2700000" algn="tl">
                    <a:srgbClr val="C0C0C0"/>
                  </a:outerShdw>
                </a:effectLst>
              </a:rPr>
              <a:t>文本流</a:t>
            </a:r>
            <a:r>
              <a:rPr lang="en-US" altLang="zh-CN" sz="2000" b="1">
                <a:solidFill>
                  <a:srgbClr val="006600"/>
                </a:solidFill>
                <a:effectLst>
                  <a:outerShdw blurRad="38100" dist="38100" dir="2700000" algn="tl">
                    <a:srgbClr val="C0C0C0"/>
                  </a:outerShdw>
                </a:effectLst>
                <a:latin typeface="宋体" pitchFamily="2" charset="-122"/>
              </a:rPr>
              <a:t>)</a:t>
            </a:r>
            <a:r>
              <a:rPr lang="zh-CN" altLang="en-US" sz="2000" b="1">
                <a:solidFill>
                  <a:srgbClr val="006600"/>
                </a:solidFill>
                <a:effectLst>
                  <a:outerShdw blurRad="38100" dist="38100" dir="2700000" algn="tl">
                    <a:srgbClr val="C0C0C0"/>
                  </a:outerShdw>
                </a:effectLst>
                <a:latin typeface="宋体" pitchFamily="2" charset="-122"/>
              </a:rPr>
              <a:t>，</a:t>
            </a:r>
            <a:r>
              <a:rPr lang="zh-CN" altLang="en-US" sz="2000" b="1">
                <a:solidFill>
                  <a:srgbClr val="006600"/>
                </a:solidFill>
                <a:effectLst>
                  <a:outerShdw blurRad="38100" dist="38100" dir="2700000" algn="tl">
                    <a:srgbClr val="C0C0C0"/>
                  </a:outerShdw>
                </a:effectLst>
              </a:rPr>
              <a:t>在</a:t>
            </a:r>
            <a:r>
              <a:rPr lang="en-US" altLang="zh-CN" sz="2000" b="1">
                <a:solidFill>
                  <a:srgbClr val="006600"/>
                </a:solidFill>
                <a:effectLst>
                  <a:outerShdw blurRad="38100" dist="38100" dir="2700000" algn="tl">
                    <a:srgbClr val="C0C0C0"/>
                  </a:outerShdw>
                </a:effectLst>
              </a:rPr>
              <a:t>C</a:t>
            </a:r>
            <a:r>
              <a:rPr lang="zh-CN" altLang="en-US" sz="2000" b="1">
                <a:solidFill>
                  <a:srgbClr val="006600"/>
                </a:solidFill>
                <a:effectLst>
                  <a:outerShdw blurRad="38100" dist="38100" dir="2700000" algn="tl">
                    <a:srgbClr val="C0C0C0"/>
                  </a:outerShdw>
                </a:effectLst>
              </a:rPr>
              <a:t>程序开始运行时，由系统自动打开。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p:cTn id="7" dur="1000" fill="hold"/>
                                        <p:tgtEl>
                                          <p:spTgt spid="141316"/>
                                        </p:tgtEl>
                                        <p:attrNameLst>
                                          <p:attrName>ppt_x</p:attrName>
                                        </p:attrNameLst>
                                      </p:cBhvr>
                                      <p:tavLst>
                                        <p:tav tm="0">
                                          <p:val>
                                            <p:strVal val="#ppt_x-.2"/>
                                          </p:val>
                                        </p:tav>
                                        <p:tav tm="100000">
                                          <p:val>
                                            <p:strVal val="#ppt_x"/>
                                          </p:val>
                                        </p:tav>
                                      </p:tavLst>
                                    </p:anim>
                                    <p:anim calcmode="lin" valueType="num">
                                      <p:cBhvr>
                                        <p:cTn id="8" dur="1000" fill="hold"/>
                                        <p:tgtEl>
                                          <p:spTgt spid="1413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316"/>
                                        </p:tgtEl>
                                      </p:cBhvr>
                                    </p:animEffect>
                                  </p:childTnLst>
                                </p:cTn>
                              </p:par>
                              <p:par>
                                <p:cTn id="10" presetID="29" presetClass="entr" presetSubtype="0" fill="hold" nodeType="withEffect">
                                  <p:stCondLst>
                                    <p:cond delay="0"/>
                                  </p:stCondLst>
                                  <p:childTnLst>
                                    <p:set>
                                      <p:cBhvr>
                                        <p:cTn id="11" dur="1" fill="hold">
                                          <p:stCondLst>
                                            <p:cond delay="0"/>
                                          </p:stCondLst>
                                        </p:cTn>
                                        <p:tgtEl>
                                          <p:spTgt spid="141317"/>
                                        </p:tgtEl>
                                        <p:attrNameLst>
                                          <p:attrName>style.visibility</p:attrName>
                                        </p:attrNameLst>
                                      </p:cBhvr>
                                      <p:to>
                                        <p:strVal val="visible"/>
                                      </p:to>
                                    </p:set>
                                    <p:anim calcmode="lin" valueType="num">
                                      <p:cBhvr>
                                        <p:cTn id="12" dur="1000" fill="hold"/>
                                        <p:tgtEl>
                                          <p:spTgt spid="141317"/>
                                        </p:tgtEl>
                                        <p:attrNameLst>
                                          <p:attrName>ppt_x</p:attrName>
                                        </p:attrNameLst>
                                      </p:cBhvr>
                                      <p:tavLst>
                                        <p:tav tm="0">
                                          <p:val>
                                            <p:strVal val="#ppt_x-.2"/>
                                          </p:val>
                                        </p:tav>
                                        <p:tav tm="100000">
                                          <p:val>
                                            <p:strVal val="#ppt_x"/>
                                          </p:val>
                                        </p:tav>
                                      </p:tavLst>
                                    </p:anim>
                                    <p:anim calcmode="lin" valueType="num">
                                      <p:cBhvr>
                                        <p:cTn id="13" dur="1000" fill="hold"/>
                                        <p:tgtEl>
                                          <p:spTgt spid="1413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1317"/>
                                        </p:tgtEl>
                                      </p:cBhvr>
                                    </p:animEffect>
                                  </p:childTnLst>
                                </p:cTn>
                              </p:par>
                              <p:par>
                                <p:cTn id="15" presetID="29" presetClass="entr" presetSubtype="0" fill="hold" nodeType="withEffect">
                                  <p:stCondLst>
                                    <p:cond delay="0"/>
                                  </p:stCondLst>
                                  <p:childTnLst>
                                    <p:set>
                                      <p:cBhvr>
                                        <p:cTn id="16" dur="1" fill="hold">
                                          <p:stCondLst>
                                            <p:cond delay="0"/>
                                          </p:stCondLst>
                                        </p:cTn>
                                        <p:tgtEl>
                                          <p:spTgt spid="141333"/>
                                        </p:tgtEl>
                                        <p:attrNameLst>
                                          <p:attrName>style.visibility</p:attrName>
                                        </p:attrNameLst>
                                      </p:cBhvr>
                                      <p:to>
                                        <p:strVal val="visible"/>
                                      </p:to>
                                    </p:set>
                                    <p:anim calcmode="lin" valueType="num">
                                      <p:cBhvr>
                                        <p:cTn id="17" dur="1000" fill="hold"/>
                                        <p:tgtEl>
                                          <p:spTgt spid="141333"/>
                                        </p:tgtEl>
                                        <p:attrNameLst>
                                          <p:attrName>ppt_x</p:attrName>
                                        </p:attrNameLst>
                                      </p:cBhvr>
                                      <p:tavLst>
                                        <p:tav tm="0">
                                          <p:val>
                                            <p:strVal val="#ppt_x-.2"/>
                                          </p:val>
                                        </p:tav>
                                        <p:tav tm="100000">
                                          <p:val>
                                            <p:strVal val="#ppt_x"/>
                                          </p:val>
                                        </p:tav>
                                      </p:tavLst>
                                    </p:anim>
                                    <p:anim calcmode="lin" valueType="num">
                                      <p:cBhvr>
                                        <p:cTn id="18" dur="1000" fill="hold"/>
                                        <p:tgtEl>
                                          <p:spTgt spid="141333"/>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1333"/>
                                        </p:tgtEl>
                                      </p:cBhvr>
                                    </p:animEffect>
                                  </p:childTnLst>
                                </p:cTn>
                              </p:par>
                              <p:par>
                                <p:cTn id="20" presetID="29" presetClass="entr" presetSubtype="0" fill="hold" nodeType="withEffect">
                                  <p:stCondLst>
                                    <p:cond delay="0"/>
                                  </p:stCondLst>
                                  <p:childTnLst>
                                    <p:set>
                                      <p:cBhvr>
                                        <p:cTn id="21" dur="1" fill="hold">
                                          <p:stCondLst>
                                            <p:cond delay="0"/>
                                          </p:stCondLst>
                                        </p:cTn>
                                        <p:tgtEl>
                                          <p:spTgt spid="141383"/>
                                        </p:tgtEl>
                                        <p:attrNameLst>
                                          <p:attrName>style.visibility</p:attrName>
                                        </p:attrNameLst>
                                      </p:cBhvr>
                                      <p:to>
                                        <p:strVal val="visible"/>
                                      </p:to>
                                    </p:set>
                                    <p:anim calcmode="lin" valueType="num">
                                      <p:cBhvr>
                                        <p:cTn id="22" dur="1000" fill="hold"/>
                                        <p:tgtEl>
                                          <p:spTgt spid="141383"/>
                                        </p:tgtEl>
                                        <p:attrNameLst>
                                          <p:attrName>ppt_x</p:attrName>
                                        </p:attrNameLst>
                                      </p:cBhvr>
                                      <p:tavLst>
                                        <p:tav tm="0">
                                          <p:val>
                                            <p:strVal val="#ppt_x-.2"/>
                                          </p:val>
                                        </p:tav>
                                        <p:tav tm="100000">
                                          <p:val>
                                            <p:strVal val="#ppt_x"/>
                                          </p:val>
                                        </p:tav>
                                      </p:tavLst>
                                    </p:anim>
                                    <p:anim calcmode="lin" valueType="num">
                                      <p:cBhvr>
                                        <p:cTn id="23" dur="1000" fill="hold"/>
                                        <p:tgtEl>
                                          <p:spTgt spid="14138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41383"/>
                                        </p:tgtEl>
                                      </p:cBhvr>
                                    </p:animEffect>
                                  </p:childTnLst>
                                </p:cTn>
                              </p:par>
                              <p:par>
                                <p:cTn id="25" presetID="29"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ppt_x</p:attrName>
                                        </p:attrNameLst>
                                      </p:cBhvr>
                                      <p:tavLst>
                                        <p:tav tm="0">
                                          <p:val>
                                            <p:strVal val="#ppt_x-.2"/>
                                          </p:val>
                                        </p:tav>
                                        <p:tav tm="100000">
                                          <p:val>
                                            <p:strVal val="#ppt_x"/>
                                          </p:val>
                                        </p:tav>
                                      </p:tavLst>
                                    </p:anim>
                                    <p:anim calcmode="lin" valueType="num">
                                      <p:cBhvr>
                                        <p:cTn id="2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1385"/>
                                        </p:tgtEl>
                                        <p:attrNameLst>
                                          <p:attrName>style.visibility</p:attrName>
                                        </p:attrNameLst>
                                      </p:cBhvr>
                                      <p:to>
                                        <p:strVal val="visible"/>
                                      </p:to>
                                    </p:set>
                                    <p:animEffect transition="in" filter="blinds(horizontal)">
                                      <p:cBhvr>
                                        <p:cTn id="34" dur="500"/>
                                        <p:tgtEl>
                                          <p:spTgt spid="14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a:noFill/>
        </p:spPr>
        <p:txBody>
          <a:bodyPr/>
          <a:lstStyle/>
          <a:p>
            <a:fld id="{C114B4FB-3670-4A18-B8CC-BB25D8CC3C43}" type="slidenum">
              <a:rPr lang="en-US" altLang="zh-CN" smtClean="0"/>
              <a:pPr/>
              <a:t>15</a:t>
            </a:fld>
            <a:endParaRPr lang="en-US" altLang="zh-CN"/>
          </a:p>
        </p:txBody>
      </p:sp>
      <p:sp>
        <p:nvSpPr>
          <p:cNvPr id="20483" name="Rectangle 4"/>
          <p:cNvSpPr>
            <a:spLocks noChangeArrowheads="1"/>
          </p:cNvSpPr>
          <p:nvPr/>
        </p:nvSpPr>
        <p:spPr bwMode="auto">
          <a:xfrm>
            <a:off x="723900" y="765175"/>
            <a:ext cx="6872288" cy="533400"/>
          </a:xfrm>
          <a:prstGeom prst="rect">
            <a:avLst/>
          </a:prstGeom>
          <a:noFill/>
          <a:ln w="9525">
            <a:noFill/>
            <a:miter lim="800000"/>
            <a:headEnd/>
            <a:tailEnd/>
          </a:ln>
        </p:spPr>
        <p:txBody>
          <a:bodyPr anchor="b"/>
          <a:lstStyle/>
          <a:p>
            <a:r>
              <a:rPr lang="en-US" altLang="zh-CN" sz="2800" b="1">
                <a:solidFill>
                  <a:srgbClr val="0000FF"/>
                </a:solidFill>
                <a:latin typeface="Times New Roman" pitchFamily="18" charset="0"/>
                <a:ea typeface="黑体" pitchFamily="49" charset="-122"/>
              </a:rPr>
              <a:t>10.3</a:t>
            </a:r>
            <a:r>
              <a:rPr lang="zh-CN" altLang="en-US" sz="2800" b="1">
                <a:solidFill>
                  <a:srgbClr val="0000FF"/>
                </a:solidFill>
                <a:latin typeface="Times New Roman" pitchFamily="18" charset="0"/>
                <a:ea typeface="黑体" pitchFamily="49" charset="-122"/>
              </a:rPr>
              <a:t>　流式文件的顺序输入输出</a:t>
            </a:r>
            <a:r>
              <a:rPr lang="zh-CN" altLang="en-US" sz="4400">
                <a:solidFill>
                  <a:schemeClr val="tx2"/>
                </a:solidFill>
              </a:rPr>
              <a:t> </a:t>
            </a:r>
          </a:p>
        </p:txBody>
      </p:sp>
      <p:sp>
        <p:nvSpPr>
          <p:cNvPr id="20484" name="Text Box 5"/>
          <p:cNvSpPr txBox="1">
            <a:spLocks noChangeArrowheads="1"/>
          </p:cNvSpPr>
          <p:nvPr/>
        </p:nvSpPr>
        <p:spPr bwMode="auto">
          <a:xfrm flipH="1">
            <a:off x="8480425" y="5999163"/>
            <a:ext cx="511175" cy="244475"/>
          </a:xfrm>
          <a:prstGeom prst="rect">
            <a:avLst/>
          </a:prstGeom>
          <a:noFill/>
          <a:ln w="9525">
            <a:noFill/>
            <a:miter lim="800000"/>
            <a:headEnd/>
            <a:tailEnd/>
          </a:ln>
        </p:spPr>
        <p:txBody>
          <a:bodyPr>
            <a:spAutoFit/>
          </a:bodyPr>
          <a:lstStyle/>
          <a:p>
            <a:pPr>
              <a:spcBef>
                <a:spcPct val="50000"/>
              </a:spcBef>
            </a:pPr>
            <a:r>
              <a:rPr lang="zh-CN" altLang="en-US" sz="1000" u="sng">
                <a:hlinkClick r:id="rId2" action="ppaction://hlinksldjump"/>
              </a:rPr>
              <a:t>目录</a:t>
            </a:r>
            <a:endParaRPr lang="zh-CN" altLang="en-US" sz="1000" u="sng"/>
          </a:p>
        </p:txBody>
      </p:sp>
      <p:grpSp>
        <p:nvGrpSpPr>
          <p:cNvPr id="20485" name="Group 7"/>
          <p:cNvGrpSpPr>
            <a:grpSpLocks/>
          </p:cNvGrpSpPr>
          <p:nvPr/>
        </p:nvGrpSpPr>
        <p:grpSpPr bwMode="auto">
          <a:xfrm>
            <a:off x="684213" y="1700213"/>
            <a:ext cx="7991475" cy="1590675"/>
            <a:chOff x="431" y="1092"/>
            <a:chExt cx="5034" cy="1002"/>
          </a:xfrm>
        </p:grpSpPr>
        <p:sp>
          <p:nvSpPr>
            <p:cNvPr id="20507" name="Rectangle 8"/>
            <p:cNvSpPr>
              <a:spLocks noChangeArrowheads="1"/>
            </p:cNvSpPr>
            <p:nvPr/>
          </p:nvSpPr>
          <p:spPr bwMode="auto">
            <a:xfrm>
              <a:off x="567" y="1816"/>
              <a:ext cx="4763" cy="27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44393" name="Rectangle 9"/>
            <p:cNvSpPr>
              <a:spLocks noChangeArrowheads="1"/>
            </p:cNvSpPr>
            <p:nvPr/>
          </p:nvSpPr>
          <p:spPr bwMode="auto">
            <a:xfrm>
              <a:off x="431" y="1092"/>
              <a:ext cx="5034" cy="1002"/>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latin typeface="宋体" pitchFamily="2" charset="-122"/>
                </a:rPr>
                <a:t>文件打开函数</a:t>
              </a:r>
              <a:r>
                <a:rPr kumimoji="0" lang="zh-CN" altLang="en-US" sz="1000" b="1">
                  <a:effectLst>
                    <a:outerShdw blurRad="38100" dist="38100" dir="2700000" algn="tl">
                      <a:srgbClr val="C0C0C0"/>
                    </a:outerShdw>
                  </a:effectLst>
                  <a:latin typeface="宋体" pitchFamily="2" charset="-122"/>
                </a:rPr>
                <a:t> </a:t>
              </a:r>
              <a:r>
                <a:rPr kumimoji="0" lang="en-US" altLang="zh-CN" sz="2000" b="1">
                  <a:effectLst>
                    <a:outerShdw blurRad="38100" dist="38100" dir="2700000" algn="tl">
                      <a:srgbClr val="C0C0C0"/>
                    </a:outerShdw>
                  </a:effectLst>
                </a:rPr>
                <a:t>fopen()</a:t>
              </a:r>
              <a:r>
                <a:rPr kumimoji="0" lang="en-US" altLang="zh-CN" sz="1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声明如下，功能是按照参数</a:t>
              </a:r>
              <a:r>
                <a:rPr kumimoji="0" lang="zh-CN" altLang="en-US" sz="1000" b="1">
                  <a:effectLst>
                    <a:outerShdw blurRad="38100" dist="38100" dir="2700000" algn="tl">
                      <a:srgbClr val="C0C0C0"/>
                    </a:outerShdw>
                  </a:effectLst>
                </a:rPr>
                <a:t> </a:t>
              </a:r>
              <a:r>
                <a:rPr kumimoji="0" lang="en-US" altLang="zh-CN" sz="2000" b="1">
                  <a:solidFill>
                    <a:srgbClr val="FF00FF"/>
                  </a:solidFill>
                  <a:effectLst>
                    <a:outerShdw blurRad="38100" dist="38100" dir="2700000" algn="tl">
                      <a:srgbClr val="C0C0C0"/>
                    </a:outerShdw>
                  </a:effectLst>
                </a:rPr>
                <a:t>mode</a:t>
              </a:r>
              <a:r>
                <a:rPr kumimoji="0" lang="en-US" altLang="zh-CN" sz="1000" b="1">
                  <a:solidFill>
                    <a:srgbClr val="FF00FF"/>
                  </a:solidFill>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指定方式</a:t>
              </a:r>
              <a:r>
                <a:rPr kumimoji="0" lang="zh-CN" altLang="en-US" sz="2000" b="1">
                  <a:solidFill>
                    <a:schemeClr val="tx2"/>
                  </a:solidFill>
                  <a:effectLst>
                    <a:outerShdw blurRad="38100" dist="38100" dir="2700000" algn="tl">
                      <a:srgbClr val="C0C0C0"/>
                    </a:outerShdw>
                  </a:effectLst>
                </a:rPr>
                <a:t>，</a:t>
              </a:r>
              <a:r>
                <a:rPr kumimoji="0" lang="zh-CN" altLang="en-US" sz="2000" b="1">
                  <a:effectLst>
                    <a:outerShdw blurRad="38100" dist="38100" dir="2700000" algn="tl">
                      <a:srgbClr val="C0C0C0"/>
                    </a:outerShdw>
                  </a:effectLst>
                </a:rPr>
                <a:t>打开参数</a:t>
              </a:r>
              <a:r>
                <a:rPr kumimoji="0" lang="zh-CN" altLang="en-US" sz="1000" b="1">
                  <a:effectLst>
                    <a:outerShdw blurRad="38100" dist="38100" dir="2700000" algn="tl">
                      <a:srgbClr val="C0C0C0"/>
                    </a:outerShdw>
                  </a:effectLst>
                </a:rPr>
                <a:t> </a:t>
              </a:r>
              <a:r>
                <a:rPr kumimoji="0" lang="en-US" altLang="zh-CN" sz="2000" b="1">
                  <a:solidFill>
                    <a:srgbClr val="FF00FF"/>
                  </a:solidFill>
                  <a:effectLst>
                    <a:outerShdw blurRad="38100" dist="38100" dir="2700000" algn="tl">
                      <a:srgbClr val="C0C0C0"/>
                    </a:outerShdw>
                  </a:effectLst>
                </a:rPr>
                <a:t>filename</a:t>
              </a:r>
              <a:r>
                <a:rPr kumimoji="0" lang="en-US" altLang="zh-CN" sz="1000" b="1">
                  <a:solidFill>
                    <a:srgbClr val="FF00FF"/>
                  </a:solidFill>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指定文件</a:t>
              </a:r>
              <a:r>
                <a:rPr kumimoji="0" lang="zh-CN" altLang="en-US" sz="2000" b="1">
                  <a:solidFill>
                    <a:schemeClr val="tx2"/>
                  </a:solidFill>
                  <a:effectLst>
                    <a:outerShdw blurRad="38100" dist="38100" dir="2700000" algn="tl">
                      <a:srgbClr val="C0C0C0"/>
                    </a:outerShdw>
                  </a:effectLst>
                </a:rPr>
                <a:t>，</a:t>
              </a:r>
              <a:r>
                <a:rPr kumimoji="0" lang="zh-CN" altLang="en-US" sz="2000" b="1">
                  <a:effectLst>
                    <a:outerShdw blurRad="38100" dist="38100" dir="2700000" algn="tl">
                      <a:srgbClr val="C0C0C0"/>
                    </a:outerShdw>
                  </a:effectLst>
                </a:rPr>
                <a:t>返回</a:t>
              </a:r>
              <a:r>
                <a:rPr kumimoji="0" lang="zh-CN" altLang="en-US" sz="1000" b="1">
                  <a:effectLst>
                    <a:outerShdw blurRad="38100" dist="38100" dir="2700000" algn="tl">
                      <a:srgbClr val="C0C0C0"/>
                    </a:outerShdw>
                  </a:effectLst>
                </a:rPr>
                <a:t> </a:t>
              </a:r>
              <a:r>
                <a:rPr kumimoji="0" lang="en-US" altLang="zh-CN" sz="2000" b="1">
                  <a:solidFill>
                    <a:srgbClr val="FF00FF"/>
                  </a:solidFill>
                  <a:effectLst>
                    <a:outerShdw blurRad="38100" dist="38100" dir="2700000" algn="tl">
                      <a:srgbClr val="C0C0C0"/>
                    </a:outerShdw>
                  </a:effectLst>
                </a:rPr>
                <a:t>filename</a:t>
              </a:r>
              <a:r>
                <a:rPr kumimoji="0" lang="en-US" altLang="zh-CN" sz="1000" b="1">
                  <a:solidFill>
                    <a:srgbClr val="FF0066"/>
                  </a:solidFill>
                  <a:effectLst>
                    <a:outerShdw blurRad="38100" dist="38100" dir="2700000" algn="tl">
                      <a:srgbClr val="C0C0C0"/>
                    </a:outerShdw>
                  </a:effectLst>
                </a:rPr>
                <a:t> </a:t>
              </a:r>
              <a:r>
                <a:rPr kumimoji="0" lang="zh-CN" altLang="en-US" sz="2000" b="1">
                  <a:effectLst>
                    <a:outerShdw blurRad="38100" dist="38100" dir="2700000" algn="tl">
                      <a:srgbClr val="C0C0C0"/>
                    </a:outerShdw>
                  </a:effectLst>
                </a:rPr>
                <a:t>的文件指针。如果失败返回</a:t>
              </a:r>
              <a:r>
                <a:rPr kumimoji="0" lang="en-US" altLang="zh-CN" sz="2000" b="1">
                  <a:solidFill>
                    <a:srgbClr val="006600"/>
                  </a:solidFill>
                  <a:effectLst>
                    <a:outerShdw blurRad="38100" dist="38100" dir="2700000" algn="tl">
                      <a:srgbClr val="C0C0C0"/>
                    </a:outerShdw>
                  </a:effectLst>
                </a:rPr>
                <a:t>NULL</a:t>
              </a:r>
              <a:r>
                <a:rPr kumimoji="0" lang="zh-CN" altLang="en-US" sz="2000" b="1">
                  <a:effectLst>
                    <a:outerShdw blurRad="38100" dist="38100" dir="2700000" algn="tl">
                      <a:srgbClr val="C0C0C0"/>
                    </a:outerShdw>
                  </a:effectLst>
                </a:rPr>
                <a:t>。</a:t>
              </a:r>
            </a:p>
            <a:p>
              <a:pPr algn="ctr">
                <a:lnSpc>
                  <a:spcPct val="180000"/>
                </a:lnSpc>
                <a:tabLst>
                  <a:tab pos="1076325" algn="l"/>
                </a:tabLst>
                <a:defRPr/>
              </a:pPr>
              <a:r>
                <a:rPr kumimoji="0" lang="en-US" altLang="zh-CN" sz="1800" b="1"/>
                <a:t>FILE * _Cdecl fopen(const char * </a:t>
              </a:r>
              <a:r>
                <a:rPr kumimoji="0" lang="en-US" altLang="zh-CN" sz="1800" b="1">
                  <a:solidFill>
                    <a:srgbClr val="FF00FF"/>
                  </a:solidFill>
                  <a:effectLst>
                    <a:outerShdw blurRad="38100" dist="38100" dir="2700000" algn="tl">
                      <a:srgbClr val="C0C0C0"/>
                    </a:outerShdw>
                  </a:effectLst>
                </a:rPr>
                <a:t>filename</a:t>
              </a:r>
              <a:r>
                <a:rPr kumimoji="0" lang="en-US" altLang="zh-CN" sz="1800" b="1"/>
                <a:t>, const char * </a:t>
              </a:r>
              <a:r>
                <a:rPr kumimoji="0" lang="en-US" altLang="zh-CN" sz="1800" b="1">
                  <a:solidFill>
                    <a:srgbClr val="FF00FF"/>
                  </a:solidFill>
                  <a:effectLst>
                    <a:outerShdw blurRad="38100" dist="38100" dir="2700000" algn="tl">
                      <a:srgbClr val="C0C0C0"/>
                    </a:outerShdw>
                  </a:effectLst>
                </a:rPr>
                <a:t>mode</a:t>
              </a:r>
              <a:r>
                <a:rPr kumimoji="0" lang="en-US" altLang="zh-CN" sz="1800" b="1"/>
                <a:t>);</a:t>
              </a:r>
            </a:p>
          </p:txBody>
        </p:sp>
      </p:grpSp>
      <p:sp>
        <p:nvSpPr>
          <p:cNvPr id="144394" name="Text Box 10"/>
          <p:cNvSpPr txBox="1">
            <a:spLocks noChangeArrowheads="1"/>
          </p:cNvSpPr>
          <p:nvPr/>
        </p:nvSpPr>
        <p:spPr bwMode="auto">
          <a:xfrm>
            <a:off x="6823075" y="604838"/>
            <a:ext cx="1944688" cy="366712"/>
          </a:xfrm>
          <a:prstGeom prst="rect">
            <a:avLst/>
          </a:prstGeom>
          <a:noFill/>
          <a:ln w="9525">
            <a:noFill/>
            <a:miter lim="800000"/>
            <a:headEnd/>
            <a:tailEnd/>
          </a:ln>
          <a:effectLst/>
        </p:spPr>
        <p:txBody>
          <a:bodyPr>
            <a:spAutoFit/>
          </a:bodyPr>
          <a:lstStyle/>
          <a:p>
            <a:pPr algn="ctr">
              <a:spcBef>
                <a:spcPct val="50000"/>
              </a:spcBef>
              <a:defRPr/>
            </a:pPr>
            <a:r>
              <a:rPr lang="zh-CN" altLang="en-US" sz="1800" b="1" dirty="0">
                <a:solidFill>
                  <a:srgbClr val="4D4D4D"/>
                </a:solidFill>
                <a:effectLst>
                  <a:outerShdw blurRad="38100" dist="38100" dir="2700000" algn="tl">
                    <a:srgbClr val="C0C0C0"/>
                  </a:outerShdw>
                </a:effectLst>
                <a:hlinkClick r:id="rId3" action="ppaction://hlinkpres?slideindex=1&amp;slidetitle="/>
              </a:rPr>
              <a:t>文件</a:t>
            </a:r>
            <a:r>
              <a:rPr lang="en-US" altLang="zh-CN" sz="1800" b="1" dirty="0">
                <a:solidFill>
                  <a:srgbClr val="4D4D4D"/>
                </a:solidFill>
                <a:effectLst>
                  <a:outerShdw blurRad="38100" dist="38100" dir="2700000" algn="tl">
                    <a:srgbClr val="C0C0C0"/>
                  </a:outerShdw>
                </a:effectLst>
                <a:hlinkClick r:id="rId3" action="ppaction://hlinkpres?slideindex=1&amp;slidetitle="/>
              </a:rPr>
              <a:t>IO</a:t>
            </a:r>
            <a:r>
              <a:rPr lang="zh-CN" altLang="en-US" sz="1800" b="1" dirty="0">
                <a:solidFill>
                  <a:srgbClr val="4D4D4D"/>
                </a:solidFill>
                <a:effectLst>
                  <a:outerShdw blurRad="38100" dist="38100" dir="2700000" algn="tl">
                    <a:srgbClr val="C0C0C0"/>
                  </a:outerShdw>
                </a:effectLst>
                <a:hlinkClick r:id="rId3" action="ppaction://hlinkpres?slideindex=1&amp;slidetitle="/>
              </a:rPr>
              <a:t>操作步骤</a:t>
            </a:r>
            <a:endParaRPr lang="zh-CN" altLang="en-US" sz="1800" b="1" dirty="0">
              <a:solidFill>
                <a:srgbClr val="4D4D4D"/>
              </a:solidFill>
              <a:effectLst>
                <a:outerShdw blurRad="38100" dist="38100" dir="2700000" algn="tl">
                  <a:srgbClr val="C0C0C0"/>
                </a:outerShdw>
              </a:effectLst>
            </a:endParaRPr>
          </a:p>
        </p:txBody>
      </p:sp>
      <p:sp>
        <p:nvSpPr>
          <p:cNvPr id="144395" name="Rectangle 11"/>
          <p:cNvSpPr>
            <a:spLocks noChangeArrowheads="1"/>
          </p:cNvSpPr>
          <p:nvPr/>
        </p:nvSpPr>
        <p:spPr bwMode="auto">
          <a:xfrm>
            <a:off x="827088" y="3500438"/>
            <a:ext cx="7702550" cy="10064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latin typeface="宋体" pitchFamily="2" charset="-122"/>
              </a:rPr>
              <a:t>   </a:t>
            </a:r>
            <a:r>
              <a:rPr kumimoji="0" lang="zh-CN" altLang="en-US" sz="2000" b="1">
                <a:effectLst>
                  <a:outerShdw blurRad="38100" dist="38100" dir="2700000" algn="tl">
                    <a:srgbClr val="C0C0C0"/>
                  </a:outerShdw>
                </a:effectLst>
                <a:latin typeface="宋体" pitchFamily="2" charset="-122"/>
              </a:rPr>
              <a:t>例如，按文本格式、顺序写方式打开文件</a:t>
            </a:r>
            <a:r>
              <a:rPr kumimoji="0" lang="en-US" altLang="zh-CN" sz="2000" b="1"/>
              <a:t>c:\test.dat</a:t>
            </a:r>
            <a:r>
              <a:rPr kumimoji="0" lang="zh-CN" altLang="en-US" sz="2000" b="1">
                <a:latin typeface="宋体" pitchFamily="2" charset="-122"/>
              </a:rPr>
              <a:t>。</a:t>
            </a:r>
            <a:r>
              <a:rPr kumimoji="0" lang="zh-CN" altLang="en-US" sz="2000" b="1">
                <a:solidFill>
                  <a:schemeClr val="tx2"/>
                </a:solidFill>
                <a:latin typeface="宋体" pitchFamily="2" charset="-122"/>
              </a:rPr>
              <a:t>  </a:t>
            </a:r>
          </a:p>
          <a:p>
            <a:pPr eaLnBrk="0" hangingPunct="0">
              <a:defRPr/>
            </a:pPr>
            <a:r>
              <a:rPr kumimoji="0" lang="zh-CN" altLang="en-US" sz="2000" b="1">
                <a:solidFill>
                  <a:schemeClr val="tx2"/>
                </a:solidFill>
                <a:latin typeface="宋体" pitchFamily="2" charset="-122"/>
              </a:rPr>
              <a:t>                </a:t>
            </a:r>
            <a:r>
              <a:rPr kumimoji="0" lang="en-US" altLang="zh-CN" sz="2000" b="1">
                <a:solidFill>
                  <a:schemeClr val="tx2"/>
                </a:solidFill>
              </a:rPr>
              <a:t>FILE</a:t>
            </a:r>
            <a:r>
              <a:rPr kumimoji="0" lang="en-US" altLang="zh-CN" sz="2000" b="1">
                <a:solidFill>
                  <a:schemeClr val="tx2"/>
                </a:solidFill>
                <a:latin typeface="Arial" charset="0"/>
              </a:rPr>
              <a:t> </a:t>
            </a:r>
            <a:r>
              <a:rPr kumimoji="0" lang="en-US" altLang="zh-CN" sz="2000" b="1">
                <a:solidFill>
                  <a:schemeClr val="tx2"/>
                </a:solidFill>
              </a:rPr>
              <a:t>*</a:t>
            </a:r>
            <a:r>
              <a:rPr kumimoji="0" lang="en-US" altLang="zh-CN" sz="2000" b="1">
                <a:solidFill>
                  <a:schemeClr val="tx2"/>
                </a:solidFill>
                <a:latin typeface="Arial" charset="0"/>
              </a:rPr>
              <a:t> </a:t>
            </a:r>
            <a:r>
              <a:rPr kumimoji="0" lang="en-US" altLang="zh-CN" sz="2000" b="1">
                <a:solidFill>
                  <a:schemeClr val="tx2"/>
                </a:solidFill>
              </a:rPr>
              <a:t>fp</a:t>
            </a:r>
            <a:r>
              <a:rPr kumimoji="0" lang="en-US" altLang="zh-CN" sz="2000" b="1">
                <a:solidFill>
                  <a:schemeClr val="tx2"/>
                </a:solidFill>
                <a:latin typeface="Arial" charset="0"/>
              </a:rPr>
              <a:t>;</a:t>
            </a:r>
          </a:p>
          <a:p>
            <a:pPr eaLnBrk="0" hangingPunct="0">
              <a:defRPr/>
            </a:pPr>
            <a:r>
              <a:rPr kumimoji="0" lang="en-US" altLang="zh-CN" sz="2000" b="1">
                <a:solidFill>
                  <a:schemeClr val="tx2"/>
                </a:solidFill>
                <a:latin typeface="宋体" pitchFamily="2" charset="-122"/>
              </a:rPr>
              <a:t>                </a:t>
            </a:r>
            <a:r>
              <a:rPr kumimoji="0" lang="en-US" altLang="zh-CN" sz="2000" b="1">
                <a:solidFill>
                  <a:schemeClr val="tx2"/>
                </a:solidFill>
              </a:rPr>
              <a:t>fp=fopen</a:t>
            </a:r>
            <a:r>
              <a:rPr kumimoji="0" lang="en-US" altLang="zh-CN" sz="2000" b="1">
                <a:solidFill>
                  <a:schemeClr val="tx2"/>
                </a:solidFill>
                <a:latin typeface="Arial" charset="0"/>
              </a:rPr>
              <a:t>(“</a:t>
            </a:r>
            <a:r>
              <a:rPr kumimoji="0" lang="en-US" altLang="zh-CN" sz="2000" b="1">
                <a:solidFill>
                  <a:srgbClr val="FF00FF"/>
                </a:solidFill>
              </a:rPr>
              <a:t>c:\\test.dat</a:t>
            </a:r>
            <a:r>
              <a:rPr kumimoji="0" lang="en-US" altLang="zh-CN" sz="2000" b="1">
                <a:solidFill>
                  <a:schemeClr val="tx2"/>
                </a:solidFill>
                <a:latin typeface="Arial" charset="0"/>
              </a:rPr>
              <a:t>”,”</a:t>
            </a:r>
            <a:r>
              <a:rPr kumimoji="0" lang="en-US" altLang="zh-CN" sz="2000" b="1">
                <a:solidFill>
                  <a:srgbClr val="FF00FF"/>
                </a:solidFill>
              </a:rPr>
              <a:t>w</a:t>
            </a:r>
            <a:r>
              <a:rPr kumimoji="0" lang="en-US" altLang="zh-CN" sz="2000" b="1">
                <a:solidFill>
                  <a:schemeClr val="tx2"/>
                </a:solidFill>
                <a:latin typeface="Arial" charset="0"/>
              </a:rPr>
              <a:t>”);</a:t>
            </a:r>
          </a:p>
        </p:txBody>
      </p:sp>
      <p:grpSp>
        <p:nvGrpSpPr>
          <p:cNvPr id="3" name="Group 31"/>
          <p:cNvGrpSpPr>
            <a:grpSpLocks/>
          </p:cNvGrpSpPr>
          <p:nvPr/>
        </p:nvGrpSpPr>
        <p:grpSpPr bwMode="auto">
          <a:xfrm>
            <a:off x="900113" y="4652963"/>
            <a:ext cx="7339012" cy="1458912"/>
            <a:chOff x="567" y="2931"/>
            <a:chExt cx="4623" cy="919"/>
          </a:xfrm>
        </p:grpSpPr>
        <p:sp>
          <p:nvSpPr>
            <p:cNvPr id="20490" name="Rectangle 13"/>
            <p:cNvSpPr>
              <a:spLocks noChangeArrowheads="1"/>
            </p:cNvSpPr>
            <p:nvPr/>
          </p:nvSpPr>
          <p:spPr bwMode="auto">
            <a:xfrm>
              <a:off x="884" y="3040"/>
              <a:ext cx="454" cy="227"/>
            </a:xfrm>
            <a:prstGeom prst="rect">
              <a:avLst/>
            </a:prstGeom>
            <a:blipFill dpi="0" rotWithShape="1">
              <a:blip r:embed="rId4" cstate="print"/>
              <a:srcRect/>
              <a:tile tx="0" ty="0" sx="100000" sy="100000" flip="none" algn="tl"/>
            </a:blipFill>
            <a:ln w="28575">
              <a:solidFill>
                <a:schemeClr val="tx1"/>
              </a:solidFill>
              <a:miter lim="800000"/>
              <a:headEnd/>
              <a:tailEnd/>
            </a:ln>
          </p:spPr>
          <p:txBody>
            <a:bodyPr wrap="none" anchor="ctr"/>
            <a:lstStyle/>
            <a:p>
              <a:endParaRPr lang="zh-CN" altLang="en-US"/>
            </a:p>
          </p:txBody>
        </p:sp>
        <p:sp>
          <p:nvSpPr>
            <p:cNvPr id="20491" name="Rectangle 14"/>
            <p:cNvSpPr>
              <a:spLocks noChangeArrowheads="1"/>
            </p:cNvSpPr>
            <p:nvPr/>
          </p:nvSpPr>
          <p:spPr bwMode="auto">
            <a:xfrm>
              <a:off x="2427" y="3067"/>
              <a:ext cx="1270" cy="681"/>
            </a:xfrm>
            <a:prstGeom prst="rect">
              <a:avLst/>
            </a:prstGeom>
            <a:noFill/>
            <a:ln w="28575">
              <a:solidFill>
                <a:schemeClr val="tx1"/>
              </a:solidFill>
              <a:miter lim="800000"/>
              <a:headEnd/>
              <a:tailEnd/>
            </a:ln>
          </p:spPr>
          <p:txBody>
            <a:bodyPr wrap="none" anchor="ctr"/>
            <a:lstStyle/>
            <a:p>
              <a:endParaRPr lang="zh-CN" altLang="en-US"/>
            </a:p>
          </p:txBody>
        </p:sp>
        <p:sp>
          <p:nvSpPr>
            <p:cNvPr id="20492" name="Line 15"/>
            <p:cNvSpPr>
              <a:spLocks noChangeShapeType="1"/>
            </p:cNvSpPr>
            <p:nvPr/>
          </p:nvSpPr>
          <p:spPr bwMode="auto">
            <a:xfrm>
              <a:off x="2427" y="3372"/>
              <a:ext cx="1270" cy="0"/>
            </a:xfrm>
            <a:prstGeom prst="line">
              <a:avLst/>
            </a:prstGeom>
            <a:noFill/>
            <a:ln w="9525">
              <a:solidFill>
                <a:schemeClr val="tx1"/>
              </a:solidFill>
              <a:round/>
              <a:headEnd/>
              <a:tailEnd/>
            </a:ln>
          </p:spPr>
          <p:txBody>
            <a:bodyPr/>
            <a:lstStyle/>
            <a:p>
              <a:endParaRPr lang="zh-CN" altLang="en-US"/>
            </a:p>
          </p:txBody>
        </p:sp>
        <p:sp>
          <p:nvSpPr>
            <p:cNvPr id="20493" name="Line 16"/>
            <p:cNvSpPr>
              <a:spLocks noChangeShapeType="1"/>
            </p:cNvSpPr>
            <p:nvPr/>
          </p:nvSpPr>
          <p:spPr bwMode="auto">
            <a:xfrm>
              <a:off x="2427" y="3524"/>
              <a:ext cx="1270" cy="0"/>
            </a:xfrm>
            <a:prstGeom prst="line">
              <a:avLst/>
            </a:prstGeom>
            <a:noFill/>
            <a:ln w="9525">
              <a:solidFill>
                <a:schemeClr val="tx1"/>
              </a:solidFill>
              <a:round/>
              <a:headEnd/>
              <a:tailEnd/>
            </a:ln>
          </p:spPr>
          <p:txBody>
            <a:bodyPr/>
            <a:lstStyle/>
            <a:p>
              <a:endParaRPr lang="zh-CN" altLang="en-US"/>
            </a:p>
          </p:txBody>
        </p:sp>
        <p:sp>
          <p:nvSpPr>
            <p:cNvPr id="20494" name="Oval 17"/>
            <p:cNvSpPr>
              <a:spLocks noChangeArrowheads="1"/>
            </p:cNvSpPr>
            <p:nvPr/>
          </p:nvSpPr>
          <p:spPr bwMode="auto">
            <a:xfrm>
              <a:off x="4283" y="3034"/>
              <a:ext cx="907" cy="816"/>
            </a:xfrm>
            <a:prstGeom prst="ellipse">
              <a:avLst/>
            </a:prstGeom>
            <a:noFill/>
            <a:ln w="28575">
              <a:solidFill>
                <a:schemeClr val="tx1"/>
              </a:solidFill>
              <a:round/>
              <a:headEnd/>
              <a:tailEnd/>
            </a:ln>
          </p:spPr>
          <p:txBody>
            <a:bodyPr wrap="none" anchor="ctr"/>
            <a:lstStyle/>
            <a:p>
              <a:endParaRPr lang="zh-CN" altLang="en-US"/>
            </a:p>
          </p:txBody>
        </p:sp>
        <p:sp>
          <p:nvSpPr>
            <p:cNvPr id="144402" name="Text Box 18"/>
            <p:cNvSpPr txBox="1">
              <a:spLocks noChangeArrowheads="1"/>
            </p:cNvSpPr>
            <p:nvPr/>
          </p:nvSpPr>
          <p:spPr bwMode="auto">
            <a:xfrm>
              <a:off x="567" y="2949"/>
              <a:ext cx="362"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fp</a:t>
              </a:r>
            </a:p>
          </p:txBody>
        </p:sp>
        <p:sp>
          <p:nvSpPr>
            <p:cNvPr id="144403" name="Text Box 19"/>
            <p:cNvSpPr txBox="1">
              <a:spLocks noChangeArrowheads="1"/>
            </p:cNvSpPr>
            <p:nvPr/>
          </p:nvSpPr>
          <p:spPr bwMode="auto">
            <a:xfrm>
              <a:off x="1525" y="2931"/>
              <a:ext cx="953"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_streams[</a:t>
              </a:r>
              <a:r>
                <a:rPr kumimoji="0" lang="en-US" altLang="zh-CN" sz="1000" b="1">
                  <a:solidFill>
                    <a:schemeClr val="tx2"/>
                  </a:solidFill>
                  <a:effectLst>
                    <a:outerShdw blurRad="38100" dist="38100" dir="2700000" algn="tl">
                      <a:srgbClr val="C0C0C0"/>
                    </a:outerShdw>
                  </a:effectLst>
                  <a:latin typeface="Arial" charset="0"/>
                </a:rPr>
                <a:t> </a:t>
              </a:r>
              <a:r>
                <a:rPr kumimoji="0" lang="en-US" altLang="zh-CN" sz="2000" b="1">
                  <a:solidFill>
                    <a:schemeClr val="tx2"/>
                  </a:solidFill>
                  <a:effectLst>
                    <a:outerShdw blurRad="38100" dist="38100" dir="2700000" algn="tl">
                      <a:srgbClr val="C0C0C0"/>
                    </a:outerShdw>
                  </a:effectLst>
                  <a:latin typeface="Arial" charset="0"/>
                </a:rPr>
                <a:t>]</a:t>
              </a:r>
            </a:p>
          </p:txBody>
        </p:sp>
        <p:sp>
          <p:nvSpPr>
            <p:cNvPr id="144404" name="Text Box 20"/>
            <p:cNvSpPr txBox="1">
              <a:spLocks noChangeArrowheads="1"/>
            </p:cNvSpPr>
            <p:nvPr/>
          </p:nvSpPr>
          <p:spPr bwMode="auto">
            <a:xfrm>
              <a:off x="3977" y="2943"/>
              <a:ext cx="463"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disk</a:t>
              </a:r>
            </a:p>
          </p:txBody>
        </p:sp>
        <p:sp>
          <p:nvSpPr>
            <p:cNvPr id="20498" name="Line 21"/>
            <p:cNvSpPr>
              <a:spLocks noChangeShapeType="1"/>
            </p:cNvSpPr>
            <p:nvPr/>
          </p:nvSpPr>
          <p:spPr bwMode="auto">
            <a:xfrm>
              <a:off x="1111" y="3158"/>
              <a:ext cx="0" cy="227"/>
            </a:xfrm>
            <a:prstGeom prst="line">
              <a:avLst/>
            </a:prstGeom>
            <a:noFill/>
            <a:ln w="28575">
              <a:solidFill>
                <a:srgbClr val="993300"/>
              </a:solidFill>
              <a:round/>
              <a:headEnd type="oval" w="med" len="med"/>
              <a:tailEnd/>
            </a:ln>
          </p:spPr>
          <p:txBody>
            <a:bodyPr/>
            <a:lstStyle/>
            <a:p>
              <a:endParaRPr lang="zh-CN" altLang="en-US"/>
            </a:p>
          </p:txBody>
        </p:sp>
        <p:sp>
          <p:nvSpPr>
            <p:cNvPr id="20499" name="Line 22"/>
            <p:cNvSpPr>
              <a:spLocks noChangeShapeType="1"/>
            </p:cNvSpPr>
            <p:nvPr/>
          </p:nvSpPr>
          <p:spPr bwMode="auto">
            <a:xfrm>
              <a:off x="1111" y="3385"/>
              <a:ext cx="1315" cy="0"/>
            </a:xfrm>
            <a:prstGeom prst="line">
              <a:avLst/>
            </a:prstGeom>
            <a:noFill/>
            <a:ln w="28575">
              <a:solidFill>
                <a:srgbClr val="993300"/>
              </a:solidFill>
              <a:round/>
              <a:headEnd/>
              <a:tailEnd type="triangle" w="med" len="med"/>
            </a:ln>
          </p:spPr>
          <p:txBody>
            <a:bodyPr/>
            <a:lstStyle/>
            <a:p>
              <a:endParaRPr lang="zh-CN" altLang="en-US"/>
            </a:p>
          </p:txBody>
        </p:sp>
        <p:sp>
          <p:nvSpPr>
            <p:cNvPr id="144407" name="Text Box 23"/>
            <p:cNvSpPr txBox="1">
              <a:spLocks noChangeArrowheads="1"/>
            </p:cNvSpPr>
            <p:nvPr/>
          </p:nvSpPr>
          <p:spPr bwMode="auto">
            <a:xfrm>
              <a:off x="2789" y="3430"/>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144408" name="Text Box 24"/>
            <p:cNvSpPr txBox="1">
              <a:spLocks noChangeArrowheads="1"/>
            </p:cNvSpPr>
            <p:nvPr/>
          </p:nvSpPr>
          <p:spPr bwMode="auto">
            <a:xfrm>
              <a:off x="2801" y="3028"/>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0502" name="Rectangle 25"/>
            <p:cNvSpPr>
              <a:spLocks noChangeArrowheads="1"/>
            </p:cNvSpPr>
            <p:nvPr/>
          </p:nvSpPr>
          <p:spPr bwMode="auto">
            <a:xfrm>
              <a:off x="2450" y="3376"/>
              <a:ext cx="1225" cy="136"/>
            </a:xfrm>
            <a:prstGeom prst="rect">
              <a:avLst/>
            </a:prstGeom>
            <a:blipFill dpi="0" rotWithShape="1">
              <a:blip r:embed="rId4" cstate="print"/>
              <a:srcRect/>
              <a:tile tx="0" ty="0" sx="100000" sy="100000" flip="none" algn="tl"/>
            </a:blipFill>
            <a:ln w="9525">
              <a:noFill/>
              <a:miter lim="800000"/>
              <a:headEnd/>
              <a:tailEnd/>
            </a:ln>
          </p:spPr>
          <p:txBody>
            <a:bodyPr wrap="none" anchor="ctr"/>
            <a:lstStyle/>
            <a:p>
              <a:endParaRPr lang="zh-CN" altLang="en-US"/>
            </a:p>
          </p:txBody>
        </p:sp>
        <p:sp>
          <p:nvSpPr>
            <p:cNvPr id="20503" name="Line 26"/>
            <p:cNvSpPr>
              <a:spLocks noChangeShapeType="1"/>
            </p:cNvSpPr>
            <p:nvPr/>
          </p:nvSpPr>
          <p:spPr bwMode="auto">
            <a:xfrm>
              <a:off x="2835" y="3384"/>
              <a:ext cx="0" cy="136"/>
            </a:xfrm>
            <a:prstGeom prst="line">
              <a:avLst/>
            </a:prstGeom>
            <a:noFill/>
            <a:ln w="9525">
              <a:solidFill>
                <a:schemeClr val="tx1"/>
              </a:solidFill>
              <a:round/>
              <a:headEnd/>
              <a:tailEnd/>
            </a:ln>
          </p:spPr>
          <p:txBody>
            <a:bodyPr/>
            <a:lstStyle/>
            <a:p>
              <a:endParaRPr lang="zh-CN" altLang="en-US"/>
            </a:p>
          </p:txBody>
        </p:sp>
        <p:sp>
          <p:nvSpPr>
            <p:cNvPr id="20504" name="Line 27"/>
            <p:cNvSpPr>
              <a:spLocks noChangeShapeType="1"/>
            </p:cNvSpPr>
            <p:nvPr/>
          </p:nvSpPr>
          <p:spPr bwMode="auto">
            <a:xfrm>
              <a:off x="3016" y="3384"/>
              <a:ext cx="0" cy="136"/>
            </a:xfrm>
            <a:prstGeom prst="line">
              <a:avLst/>
            </a:prstGeom>
            <a:noFill/>
            <a:ln w="9525">
              <a:solidFill>
                <a:schemeClr val="tx1"/>
              </a:solidFill>
              <a:round/>
              <a:headEnd/>
              <a:tailEnd/>
            </a:ln>
          </p:spPr>
          <p:txBody>
            <a:bodyPr/>
            <a:lstStyle/>
            <a:p>
              <a:endParaRPr lang="zh-CN" altLang="en-US"/>
            </a:p>
          </p:txBody>
        </p:sp>
        <p:sp>
          <p:nvSpPr>
            <p:cNvPr id="144412" name="Text Box 28"/>
            <p:cNvSpPr txBox="1">
              <a:spLocks noChangeArrowheads="1"/>
            </p:cNvSpPr>
            <p:nvPr/>
          </p:nvSpPr>
          <p:spPr bwMode="auto">
            <a:xfrm>
              <a:off x="4350" y="3309"/>
              <a:ext cx="771" cy="262"/>
            </a:xfrm>
            <a:prstGeom prst="rect">
              <a:avLst/>
            </a:prstGeom>
            <a:noFill/>
            <a:ln w="19050">
              <a:solidFill>
                <a:schemeClr val="tx1"/>
              </a:solidFill>
              <a:prstDash val="dash"/>
              <a:miter lim="800000"/>
              <a:headEnd/>
              <a:tailEnd/>
            </a:ln>
            <a:effectLst/>
          </p:spPr>
          <p:txBody>
            <a:bodyPr>
              <a:spAutoFit/>
            </a:bodyPr>
            <a:lstStyle/>
            <a:p>
              <a:pPr algn="ctr" eaLnBrk="0" hangingPunct="0">
                <a:spcBef>
                  <a:spcPct val="50000"/>
                </a:spcBef>
                <a:defRPr/>
              </a:pPr>
              <a:r>
                <a:rPr kumimoji="0" lang="en-US" altLang="zh-CN" sz="2000" b="1">
                  <a:solidFill>
                    <a:srgbClr val="FF00FF"/>
                  </a:solidFill>
                  <a:effectLst>
                    <a:outerShdw blurRad="38100" dist="38100" dir="2700000" algn="tl">
                      <a:srgbClr val="C0C0C0"/>
                    </a:outerShdw>
                  </a:effectLst>
                  <a:latin typeface="Arial" charset="0"/>
                </a:rPr>
                <a:t>test.dat</a:t>
              </a:r>
            </a:p>
          </p:txBody>
        </p:sp>
        <p:sp>
          <p:nvSpPr>
            <p:cNvPr id="20506" name="Line 29"/>
            <p:cNvSpPr>
              <a:spLocks noChangeShapeType="1"/>
            </p:cNvSpPr>
            <p:nvPr/>
          </p:nvSpPr>
          <p:spPr bwMode="auto">
            <a:xfrm>
              <a:off x="2925" y="3442"/>
              <a:ext cx="1406" cy="0"/>
            </a:xfrm>
            <a:prstGeom prst="line">
              <a:avLst/>
            </a:prstGeom>
            <a:noFill/>
            <a:ln w="28575">
              <a:solidFill>
                <a:srgbClr val="993300"/>
              </a:solidFill>
              <a:prstDash val="dash"/>
              <a:round/>
              <a:headEnd type="diamond" w="med" len="med"/>
              <a:tailEnd type="triangle" w="med" len="med"/>
            </a:ln>
          </p:spPr>
          <p:txBody>
            <a:bodyPr/>
            <a:lstStyle/>
            <a:p>
              <a:endParaRPr lang="zh-CN" altLang="en-US"/>
            </a:p>
          </p:txBody>
        </p:sp>
      </p:grpSp>
      <p:sp>
        <p:nvSpPr>
          <p:cNvPr id="20489" name="Text Box 30"/>
          <p:cNvSpPr txBox="1">
            <a:spLocks noChangeArrowheads="1"/>
          </p:cNvSpPr>
          <p:nvPr/>
        </p:nvSpPr>
        <p:spPr bwMode="auto">
          <a:xfrm>
            <a:off x="762000" y="1243013"/>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10.3.1</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文件的打开与关闭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95"/>
                                        </p:tgtEl>
                                        <p:attrNameLst>
                                          <p:attrName>style.visibility</p:attrName>
                                        </p:attrNameLst>
                                      </p:cBhvr>
                                      <p:to>
                                        <p:strVal val="visible"/>
                                      </p:to>
                                    </p:set>
                                    <p:animEffect transition="in" filter="blinds(horizontal)">
                                      <p:cBhvr>
                                        <p:cTn id="7" dur="500"/>
                                        <p:tgtEl>
                                          <p:spTgt spid="144395"/>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p>
            <a:fld id="{424DFE04-2FDE-4D6E-A25F-1DFEB7D15C16}" type="slidenum">
              <a:rPr lang="en-US" altLang="zh-CN" smtClean="0"/>
              <a:pPr/>
              <a:t>16</a:t>
            </a:fld>
            <a:endParaRPr lang="en-US" altLang="zh-CN"/>
          </a:p>
        </p:txBody>
      </p:sp>
      <p:sp>
        <p:nvSpPr>
          <p:cNvPr id="143366" name="Rectangle 6"/>
          <p:cNvSpPr>
            <a:spLocks noChangeArrowheads="1"/>
          </p:cNvSpPr>
          <p:nvPr/>
        </p:nvSpPr>
        <p:spPr bwMode="auto">
          <a:xfrm>
            <a:off x="611188" y="698500"/>
            <a:ext cx="7991475" cy="149225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latin typeface="宋体" pitchFamily="2" charset="-122"/>
              </a:rPr>
              <a:t>可以选择的文件</a:t>
            </a:r>
            <a:r>
              <a:rPr kumimoji="0" lang="zh-CN" altLang="en-US" sz="2000" b="1">
                <a:effectLst>
                  <a:outerShdw blurRad="38100" dist="38100" dir="2700000" algn="tl">
                    <a:srgbClr val="C0C0C0"/>
                  </a:outerShdw>
                </a:effectLst>
              </a:rPr>
              <a:t>打开方式</a:t>
            </a:r>
            <a:r>
              <a:rPr kumimoji="0" lang="en-US" altLang="zh-CN" sz="2000" b="1">
                <a:solidFill>
                  <a:srgbClr val="FF00FF"/>
                </a:solidFill>
                <a:effectLst>
                  <a:outerShdw blurRad="38100" dist="38100" dir="2700000" algn="tl">
                    <a:srgbClr val="C0C0C0"/>
                  </a:outerShdw>
                </a:effectLst>
              </a:rPr>
              <a:t>mode</a:t>
            </a:r>
            <a:r>
              <a:rPr kumimoji="0" lang="zh-CN" altLang="en-US" sz="2000" b="1">
                <a:effectLst>
                  <a:outerShdw blurRad="38100" dist="38100" dir="2700000" algn="tl">
                    <a:srgbClr val="C0C0C0"/>
                  </a:outerShdw>
                </a:effectLst>
              </a:rPr>
              <a:t>如下。其中，</a:t>
            </a:r>
            <a:r>
              <a:rPr kumimoji="0" lang="en-US" altLang="zh-CN" sz="2000" b="1">
                <a:solidFill>
                  <a:schemeClr val="tx2"/>
                </a:solidFill>
                <a:effectLst>
                  <a:outerShdw blurRad="38100" dist="38100" dir="2700000" algn="tl">
                    <a:srgbClr val="C0C0C0"/>
                  </a:outerShdw>
                </a:effectLst>
              </a:rPr>
              <a:t>r</a:t>
            </a:r>
            <a:r>
              <a:rPr kumimoji="0" lang="zh-CN" altLang="en-US" sz="2000" b="1">
                <a:effectLst>
                  <a:outerShdw blurRad="38100" dist="38100" dir="2700000" algn="tl">
                    <a:srgbClr val="C0C0C0"/>
                  </a:outerShdw>
                </a:effectLst>
              </a:rPr>
              <a:t>表示只读，</a:t>
            </a:r>
            <a:r>
              <a:rPr kumimoji="0" lang="en-US" altLang="zh-CN" sz="2000" b="1">
                <a:solidFill>
                  <a:schemeClr val="tx2"/>
                </a:solidFill>
                <a:effectLst>
                  <a:outerShdw blurRad="38100" dist="38100" dir="2700000" algn="tl">
                    <a:srgbClr val="C0C0C0"/>
                  </a:outerShdw>
                </a:effectLst>
              </a:rPr>
              <a:t>w</a:t>
            </a:r>
            <a:r>
              <a:rPr kumimoji="0" lang="zh-CN" altLang="en-US" sz="2000" b="1">
                <a:effectLst>
                  <a:outerShdw blurRad="38100" dist="38100" dir="2700000" algn="tl">
                    <a:srgbClr val="C0C0C0"/>
                  </a:outerShdw>
                </a:effectLst>
              </a:rPr>
              <a:t>表示只写，</a:t>
            </a:r>
            <a:r>
              <a:rPr kumimoji="0" lang="en-US" altLang="zh-CN" sz="2000" b="1">
                <a:solidFill>
                  <a:schemeClr val="tx2"/>
                </a:solidFill>
                <a:effectLst>
                  <a:outerShdw blurRad="38100" dist="38100" dir="2700000" algn="tl">
                    <a:srgbClr val="C0C0C0"/>
                  </a:outerShdw>
                </a:effectLst>
              </a:rPr>
              <a:t>a</a:t>
            </a:r>
            <a:r>
              <a:rPr kumimoji="0" lang="zh-CN" altLang="en-US" sz="2000" b="1">
                <a:effectLst>
                  <a:outerShdw blurRad="38100" dist="38100" dir="2700000" algn="tl">
                    <a:srgbClr val="C0C0C0"/>
                  </a:outerShdw>
                </a:effectLst>
              </a:rPr>
              <a:t>表示添加，</a:t>
            </a:r>
            <a:r>
              <a:rPr kumimoji="0" lang="en-US" altLang="zh-CN" sz="2000" b="1">
                <a:solidFill>
                  <a:schemeClr val="tx2"/>
                </a:solidFill>
                <a:effectLst>
                  <a:outerShdw blurRad="38100" dist="38100" dir="2700000" algn="tl">
                    <a:srgbClr val="C0C0C0"/>
                  </a:outerShdw>
                </a:effectLst>
              </a:rPr>
              <a:t>+</a:t>
            </a:r>
            <a:r>
              <a:rPr kumimoji="0" lang="zh-CN" altLang="en-US" sz="2000" b="1">
                <a:effectLst>
                  <a:outerShdw blurRad="38100" dist="38100" dir="2700000" algn="tl">
                    <a:srgbClr val="C0C0C0"/>
                  </a:outerShdw>
                </a:effectLst>
              </a:rPr>
              <a:t>表示更新，</a:t>
            </a:r>
            <a:r>
              <a:rPr kumimoji="0" lang="en-US" altLang="zh-CN" sz="2000" b="1">
                <a:solidFill>
                  <a:schemeClr val="tx2"/>
                </a:solidFill>
                <a:effectLst>
                  <a:outerShdw blurRad="38100" dist="38100" dir="2700000" algn="tl">
                    <a:srgbClr val="C0C0C0"/>
                  </a:outerShdw>
                </a:effectLst>
              </a:rPr>
              <a:t>b</a:t>
            </a:r>
            <a:r>
              <a:rPr kumimoji="0" lang="zh-CN" altLang="en-US" sz="2000" b="1">
                <a:effectLst>
                  <a:outerShdw blurRad="38100" dist="38100" dir="2700000" algn="tl">
                    <a:srgbClr val="C0C0C0"/>
                  </a:outerShdw>
                </a:effectLst>
              </a:rPr>
              <a:t>表示二进制文件。</a:t>
            </a:r>
          </a:p>
          <a:p>
            <a:pPr>
              <a:lnSpc>
                <a:spcPct val="110000"/>
              </a:lnSpc>
              <a:spcBef>
                <a:spcPct val="20000"/>
              </a:spcBef>
              <a:tabLst>
                <a:tab pos="1076325" algn="l"/>
              </a:tabLst>
              <a:defRPr/>
            </a:pPr>
            <a:r>
              <a:rPr kumimoji="0" lang="zh-CN" altLang="en-US" sz="2000" b="1">
                <a:solidFill>
                  <a:srgbClr val="008000"/>
                </a:solidFill>
                <a:effectLst>
                  <a:outerShdw blurRad="38100" dist="38100" dir="2700000" algn="tl">
                    <a:srgbClr val="C0C0C0"/>
                  </a:outerShdw>
                </a:effectLst>
                <a:latin typeface="宋体" pitchFamily="2" charset="-122"/>
              </a:rPr>
              <a:t>    </a:t>
            </a:r>
            <a:r>
              <a:rPr kumimoji="0" lang="zh-CN" altLang="en-US" sz="2000" b="1">
                <a:solidFill>
                  <a:srgbClr val="008000"/>
                </a:solidFill>
                <a:effectLst>
                  <a:outerShdw blurRad="38100" dist="38100" dir="2700000" algn="tl">
                    <a:srgbClr val="C0C0C0"/>
                  </a:outerShdw>
                </a:effectLst>
              </a:rPr>
              <a:t>如果文件打开方式中不含有</a:t>
            </a:r>
            <a:r>
              <a:rPr kumimoji="0" lang="zh-CN" altLang="en-US" sz="1000" b="1">
                <a:solidFill>
                  <a:srgbClr val="008000"/>
                </a:solidFill>
                <a:effectLst>
                  <a:outerShdw blurRad="38100" dist="38100" dir="2700000" algn="tl">
                    <a:srgbClr val="C0C0C0"/>
                  </a:outerShdw>
                </a:effectLst>
                <a:latin typeface="宋体" pitchFamily="2" charset="-122"/>
              </a:rPr>
              <a:t> </a:t>
            </a:r>
            <a:r>
              <a:rPr kumimoji="0" lang="zh-CN" altLang="en-US" sz="2000" b="1">
                <a:solidFill>
                  <a:srgbClr val="008000"/>
                </a:solidFill>
                <a:effectLst>
                  <a:outerShdw blurRad="38100" dist="38100" dir="2700000" algn="tl">
                    <a:srgbClr val="C0C0C0"/>
                  </a:outerShdw>
                </a:effectLst>
                <a:latin typeface="Arial" charset="0"/>
              </a:rPr>
              <a:t>“</a:t>
            </a:r>
            <a:r>
              <a:rPr kumimoji="0" lang="en-US" altLang="zh-CN" sz="2000" b="1">
                <a:solidFill>
                  <a:srgbClr val="008000"/>
                </a:solidFill>
                <a:effectLst>
                  <a:outerShdw blurRad="38100" dist="38100" dir="2700000" algn="tl">
                    <a:srgbClr val="C0C0C0"/>
                  </a:outerShdw>
                </a:effectLst>
              </a:rPr>
              <a:t>b</a:t>
            </a:r>
            <a:r>
              <a:rPr kumimoji="0" lang="en-US" altLang="zh-CN" sz="2000" b="1">
                <a:solidFill>
                  <a:srgbClr val="008000"/>
                </a:solidFill>
                <a:effectLst>
                  <a:outerShdw blurRad="38100" dist="38100" dir="2700000" algn="tl">
                    <a:srgbClr val="C0C0C0"/>
                  </a:outerShdw>
                </a:effectLst>
                <a:latin typeface="Arial" charset="0"/>
              </a:rPr>
              <a:t>”</a:t>
            </a:r>
            <a:r>
              <a:rPr kumimoji="0" lang="en-US" altLang="zh-CN" sz="1000" b="1">
                <a:solidFill>
                  <a:srgbClr val="008000"/>
                </a:solidFill>
                <a:effectLst>
                  <a:outerShdw blurRad="38100" dist="38100" dir="2700000" algn="tl">
                    <a:srgbClr val="C0C0C0"/>
                  </a:outerShdw>
                </a:effectLst>
                <a:latin typeface="宋体" pitchFamily="2" charset="-122"/>
              </a:rPr>
              <a:t> </a:t>
            </a:r>
            <a:r>
              <a:rPr kumimoji="0" lang="zh-CN" altLang="en-US" sz="2000" b="1">
                <a:solidFill>
                  <a:srgbClr val="008000"/>
                </a:solidFill>
                <a:effectLst>
                  <a:outerShdw blurRad="38100" dist="38100" dir="2700000" algn="tl">
                    <a:srgbClr val="C0C0C0"/>
                  </a:outerShdw>
                </a:effectLst>
              </a:rPr>
              <a:t>，则表示以</a:t>
            </a:r>
            <a:r>
              <a:rPr lang="zh-CN" altLang="en-US" sz="2000" b="1">
                <a:solidFill>
                  <a:srgbClr val="FF9933"/>
                </a:solidFill>
                <a:effectLst>
                  <a:outerShdw blurRad="38100" dist="38100" dir="2700000" algn="tl">
                    <a:srgbClr val="C0C0C0"/>
                  </a:outerShdw>
                </a:effectLst>
              </a:rPr>
              <a:t>文本格式</a:t>
            </a:r>
            <a:r>
              <a:rPr kumimoji="0" lang="zh-CN" altLang="en-US" sz="2000" b="1">
                <a:solidFill>
                  <a:srgbClr val="008000"/>
                </a:solidFill>
                <a:effectLst>
                  <a:outerShdw blurRad="38100" dist="38100" dir="2700000" algn="tl">
                    <a:srgbClr val="C0C0C0"/>
                  </a:outerShdw>
                </a:effectLst>
              </a:rPr>
              <a:t>打开。以</a:t>
            </a:r>
            <a:r>
              <a:rPr kumimoji="0" lang="zh-CN" altLang="en-US" sz="2000" b="1">
                <a:solidFill>
                  <a:srgbClr val="008000"/>
                </a:solidFill>
                <a:effectLst>
                  <a:outerShdw blurRad="38100" dist="38100" dir="2700000" algn="tl">
                    <a:srgbClr val="C0C0C0"/>
                  </a:outerShdw>
                </a:effectLst>
                <a:latin typeface="Times New Roman"/>
              </a:rPr>
              <a:t>”</a:t>
            </a:r>
            <a:r>
              <a:rPr kumimoji="0" lang="en-US" altLang="zh-CN" sz="2000" b="1">
                <a:solidFill>
                  <a:srgbClr val="008000"/>
                </a:solidFill>
                <a:effectLst>
                  <a:outerShdw blurRad="38100" dist="38100" dir="2700000" algn="tl">
                    <a:srgbClr val="C0C0C0"/>
                  </a:outerShdw>
                </a:effectLst>
              </a:rPr>
              <a:t>w</a:t>
            </a:r>
            <a:r>
              <a:rPr kumimoji="0" lang="en-US" altLang="zh-CN" sz="2000" b="1">
                <a:solidFill>
                  <a:srgbClr val="008000"/>
                </a:solidFill>
                <a:effectLst>
                  <a:outerShdw blurRad="38100" dist="38100" dir="2700000" algn="tl">
                    <a:srgbClr val="C0C0C0"/>
                  </a:outerShdw>
                </a:effectLst>
                <a:latin typeface="Times New Roman"/>
              </a:rPr>
              <a:t>”</a:t>
            </a:r>
            <a:r>
              <a:rPr kumimoji="0" lang="zh-CN" altLang="en-US" sz="2000" b="1">
                <a:solidFill>
                  <a:srgbClr val="008000"/>
                </a:solidFill>
                <a:effectLst>
                  <a:outerShdw blurRad="38100" dist="38100" dir="2700000" algn="tl">
                    <a:srgbClr val="C0C0C0"/>
                  </a:outerShdw>
                </a:effectLst>
              </a:rPr>
              <a:t>创建文件时，如果创建文件已经存在，则内容被清空。</a:t>
            </a:r>
            <a:r>
              <a:rPr kumimoji="0" lang="zh-CN" altLang="en-US" sz="2000"/>
              <a:t> </a:t>
            </a:r>
          </a:p>
        </p:txBody>
      </p:sp>
      <p:sp>
        <p:nvSpPr>
          <p:cNvPr id="143367" name="Rectangle 7"/>
          <p:cNvSpPr>
            <a:spLocks noChangeArrowheads="1"/>
          </p:cNvSpPr>
          <p:nvPr/>
        </p:nvSpPr>
        <p:spPr bwMode="auto">
          <a:xfrm>
            <a:off x="1258888" y="2343150"/>
            <a:ext cx="6838950" cy="3749675"/>
          </a:xfrm>
          <a:prstGeom prst="rect">
            <a:avLst/>
          </a:prstGeom>
          <a:solidFill>
            <a:schemeClr val="bg1">
              <a:alpha val="80000"/>
            </a:schemeClr>
          </a:solidFill>
          <a:ln w="9525">
            <a:noFill/>
            <a:miter lim="800000"/>
            <a:headEnd/>
            <a:tailEnd/>
          </a:ln>
          <a:effectLst/>
        </p:spPr>
        <p:txBody>
          <a:bodyPr wrap="none" anchor="ctr">
            <a:spAutoFit/>
          </a:bodyPr>
          <a:lstStyle/>
          <a:p>
            <a:pPr>
              <a:defRPr/>
            </a:pPr>
            <a:r>
              <a:rPr lang="en-US" altLang="zh-CN" sz="2000" b="1">
                <a:effectLst>
                  <a:outerShdw blurRad="38100" dist="38100" dir="2700000" algn="tl">
                    <a:srgbClr val="C0C0C0"/>
                  </a:outerShdw>
                </a:effectLst>
              </a:rPr>
              <a:t>r  		</a:t>
            </a:r>
            <a:r>
              <a:rPr lang="zh-CN" altLang="en-US" sz="2000" b="1">
                <a:solidFill>
                  <a:srgbClr val="4D4D4D"/>
                </a:solidFill>
                <a:effectLst>
                  <a:outerShdw blurRad="38100" dist="38100" dir="2700000" algn="tl">
                    <a:srgbClr val="C0C0C0"/>
                  </a:outerShdw>
                </a:effectLst>
              </a:rPr>
              <a:t>以只读方式文本格式打开</a:t>
            </a:r>
          </a:p>
          <a:p>
            <a:pPr>
              <a:defRPr/>
            </a:pPr>
            <a:r>
              <a:rPr lang="en-US" altLang="zh-CN" sz="2000" b="1">
                <a:effectLst>
                  <a:outerShdw blurRad="38100" dist="38100" dir="2700000" algn="tl">
                    <a:srgbClr val="C0C0C0"/>
                  </a:outerShdw>
                </a:effectLst>
              </a:rPr>
              <a:t>w  		</a:t>
            </a:r>
            <a:r>
              <a:rPr lang="zh-CN" altLang="en-US" sz="2000" b="1">
                <a:solidFill>
                  <a:srgbClr val="4D4D4D"/>
                </a:solidFill>
                <a:effectLst>
                  <a:outerShdw blurRad="38100" dist="38100" dir="2700000" algn="tl">
                    <a:srgbClr val="C0C0C0"/>
                  </a:outerShdw>
                </a:effectLst>
              </a:rPr>
              <a:t>以只写方式文本格式打开或创建</a:t>
            </a:r>
          </a:p>
          <a:p>
            <a:pPr>
              <a:defRPr/>
            </a:pPr>
            <a:r>
              <a:rPr lang="en-US" altLang="zh-CN" sz="2000" b="1">
                <a:effectLst>
                  <a:outerShdw blurRad="38100" dist="38100" dir="2700000" algn="tl">
                    <a:srgbClr val="C0C0C0"/>
                  </a:outerShdw>
                </a:effectLst>
              </a:rPr>
              <a:t>a  		</a:t>
            </a:r>
            <a:r>
              <a:rPr lang="zh-CN" altLang="en-US" sz="2000" b="1">
                <a:solidFill>
                  <a:srgbClr val="4D4D4D"/>
                </a:solidFill>
                <a:effectLst>
                  <a:outerShdw blurRad="38100" dist="38100" dir="2700000" algn="tl">
                    <a:srgbClr val="C0C0C0"/>
                  </a:outerShdw>
                </a:effectLst>
              </a:rPr>
              <a:t>以尾部添加只写方式文本格式打开或创建</a:t>
            </a:r>
          </a:p>
          <a:p>
            <a:pPr>
              <a:defRPr/>
            </a:pPr>
            <a:r>
              <a:rPr lang="en-US" altLang="zh-CN" sz="2000" b="1">
                <a:effectLst>
                  <a:outerShdw blurRad="38100" dist="38100" dir="2700000" algn="tl">
                    <a:srgbClr val="C0C0C0"/>
                  </a:outerShdw>
                </a:effectLst>
              </a:rPr>
              <a:t>rb 		</a:t>
            </a:r>
            <a:r>
              <a:rPr lang="zh-CN" altLang="en-US" sz="2000" b="1">
                <a:solidFill>
                  <a:srgbClr val="4D4D4D"/>
                </a:solidFill>
                <a:effectLst>
                  <a:outerShdw blurRad="38100" dist="38100" dir="2700000" algn="tl">
                    <a:srgbClr val="C0C0C0"/>
                  </a:outerShdw>
                </a:effectLst>
              </a:rPr>
              <a:t>以只读方式二进制格式打开</a:t>
            </a:r>
          </a:p>
          <a:p>
            <a:pPr>
              <a:defRPr/>
            </a:pPr>
            <a:r>
              <a:rPr lang="en-US" altLang="zh-CN" sz="2000" b="1">
                <a:effectLst>
                  <a:outerShdw blurRad="38100" dist="38100" dir="2700000" algn="tl">
                    <a:srgbClr val="C0C0C0"/>
                  </a:outerShdw>
                </a:effectLst>
              </a:rPr>
              <a:t>wb 		</a:t>
            </a:r>
            <a:r>
              <a:rPr lang="zh-CN" altLang="en-US" sz="2000" b="1">
                <a:solidFill>
                  <a:srgbClr val="4D4D4D"/>
                </a:solidFill>
                <a:effectLst>
                  <a:outerShdw blurRad="38100" dist="38100" dir="2700000" algn="tl">
                    <a:srgbClr val="C0C0C0"/>
                  </a:outerShdw>
                </a:effectLst>
              </a:rPr>
              <a:t>以只写方式二进制格式打开或创建</a:t>
            </a:r>
          </a:p>
          <a:p>
            <a:pPr>
              <a:defRPr/>
            </a:pPr>
            <a:r>
              <a:rPr lang="en-US" altLang="zh-CN" sz="2000" b="1">
                <a:effectLst>
                  <a:outerShdw blurRad="38100" dist="38100" dir="2700000" algn="tl">
                    <a:srgbClr val="C0C0C0"/>
                  </a:outerShdw>
                </a:effectLst>
              </a:rPr>
              <a:t>ab 		</a:t>
            </a:r>
            <a:r>
              <a:rPr lang="zh-CN" altLang="en-US" sz="2000" b="1">
                <a:solidFill>
                  <a:srgbClr val="4D4D4D"/>
                </a:solidFill>
                <a:effectLst>
                  <a:outerShdw blurRad="38100" dist="38100" dir="2700000" algn="tl">
                    <a:srgbClr val="C0C0C0"/>
                  </a:outerShdw>
                </a:effectLst>
              </a:rPr>
              <a:t>以尾部添加只写方式二进制格式打开或创建</a:t>
            </a:r>
          </a:p>
          <a:p>
            <a:pPr>
              <a:defRPr/>
            </a:pPr>
            <a:r>
              <a:rPr lang="en-US" altLang="zh-CN" sz="2000" b="1">
                <a:effectLst>
                  <a:outerShdw blurRad="38100" dist="38100" dir="2700000" algn="tl">
                    <a:srgbClr val="C0C0C0"/>
                  </a:outerShdw>
                </a:effectLst>
              </a:rPr>
              <a:t>r+ 		</a:t>
            </a:r>
            <a:r>
              <a:rPr lang="zh-CN" altLang="en-US" sz="2000" b="1">
                <a:solidFill>
                  <a:srgbClr val="4D4D4D"/>
                </a:solidFill>
                <a:effectLst>
                  <a:outerShdw blurRad="38100" dist="38100" dir="2700000" algn="tl">
                    <a:srgbClr val="C0C0C0"/>
                  </a:outerShdw>
                </a:effectLst>
              </a:rPr>
              <a:t>以更新</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读写</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方式文本格式打开</a:t>
            </a:r>
          </a:p>
          <a:p>
            <a:pPr>
              <a:defRPr/>
            </a:pPr>
            <a:r>
              <a:rPr lang="en-US" altLang="zh-CN" sz="2000" b="1">
                <a:effectLst>
                  <a:outerShdw blurRad="38100" dist="38100" dir="2700000" algn="tl">
                    <a:srgbClr val="C0C0C0"/>
                  </a:outerShdw>
                </a:effectLst>
              </a:rPr>
              <a:t>w+ 		</a:t>
            </a:r>
            <a:r>
              <a:rPr lang="zh-CN" altLang="en-US" sz="2000" b="1">
                <a:solidFill>
                  <a:srgbClr val="4D4D4D"/>
                </a:solidFill>
                <a:effectLst>
                  <a:outerShdw blurRad="38100" dist="38100" dir="2700000" algn="tl">
                    <a:srgbClr val="C0C0C0"/>
                  </a:outerShdw>
                </a:effectLst>
              </a:rPr>
              <a:t>以更新</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读写</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方式文本格式打开或创建</a:t>
            </a:r>
          </a:p>
          <a:p>
            <a:pPr>
              <a:defRPr/>
            </a:pPr>
            <a:r>
              <a:rPr lang="en-US" altLang="zh-CN" sz="2000" b="1">
                <a:effectLst>
                  <a:outerShdw blurRad="38100" dist="38100" dir="2700000" algn="tl">
                    <a:srgbClr val="C0C0C0"/>
                  </a:outerShdw>
                </a:effectLst>
              </a:rPr>
              <a:t>a+ 		</a:t>
            </a:r>
            <a:r>
              <a:rPr lang="zh-CN" altLang="en-US" sz="2000" b="1">
                <a:solidFill>
                  <a:srgbClr val="4D4D4D"/>
                </a:solidFill>
                <a:effectLst>
                  <a:outerShdw blurRad="38100" dist="38100" dir="2700000" algn="tl">
                    <a:srgbClr val="C0C0C0"/>
                  </a:outerShdw>
                </a:effectLst>
              </a:rPr>
              <a:t>以尾部添加、更新方式文本格式打开或创建</a:t>
            </a:r>
          </a:p>
          <a:p>
            <a:pPr>
              <a:defRPr/>
            </a:pPr>
            <a:r>
              <a:rPr lang="en-US" altLang="zh-CN" sz="2000" b="1">
                <a:effectLst>
                  <a:outerShdw blurRad="38100" dist="38100" dir="2700000" algn="tl">
                    <a:srgbClr val="C0C0C0"/>
                  </a:outerShdw>
                </a:effectLst>
              </a:rPr>
              <a:t>r+b </a:t>
            </a:r>
            <a:r>
              <a:rPr lang="zh-CN" altLang="en-US" sz="2000" b="1">
                <a:effectLst>
                  <a:outerShdw blurRad="38100" dist="38100" dir="2700000" algn="tl">
                    <a:srgbClr val="C0C0C0"/>
                  </a:outerShdw>
                </a:effectLst>
              </a:rPr>
              <a:t>或 </a:t>
            </a:r>
            <a:r>
              <a:rPr lang="en-US" altLang="zh-CN" sz="2000" b="1">
                <a:effectLst>
                  <a:outerShdw blurRad="38100" dist="38100" dir="2700000" algn="tl">
                    <a:srgbClr val="C0C0C0"/>
                  </a:outerShdw>
                </a:effectLst>
              </a:rPr>
              <a:t>rb+  	</a:t>
            </a:r>
            <a:r>
              <a:rPr lang="zh-CN" altLang="en-US" sz="2000" b="1">
                <a:solidFill>
                  <a:srgbClr val="4D4D4D"/>
                </a:solidFill>
                <a:effectLst>
                  <a:outerShdw blurRad="38100" dist="38100" dir="2700000" algn="tl">
                    <a:srgbClr val="C0C0C0"/>
                  </a:outerShdw>
                </a:effectLst>
              </a:rPr>
              <a:t>以更新</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读写</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方式二进制格式打开</a:t>
            </a:r>
          </a:p>
          <a:p>
            <a:pPr>
              <a:defRPr/>
            </a:pPr>
            <a:r>
              <a:rPr lang="en-US" altLang="zh-CN" sz="2000" b="1">
                <a:effectLst>
                  <a:outerShdw blurRad="38100" dist="38100" dir="2700000" algn="tl">
                    <a:srgbClr val="C0C0C0"/>
                  </a:outerShdw>
                </a:effectLst>
              </a:rPr>
              <a:t>w+b </a:t>
            </a:r>
            <a:r>
              <a:rPr lang="zh-CN" altLang="en-US" sz="2000" b="1">
                <a:effectLst>
                  <a:outerShdw blurRad="38100" dist="38100" dir="2700000" algn="tl">
                    <a:srgbClr val="C0C0C0"/>
                  </a:outerShdw>
                </a:effectLst>
              </a:rPr>
              <a:t>或 </a:t>
            </a:r>
            <a:r>
              <a:rPr lang="en-US" altLang="zh-CN" sz="2000" b="1">
                <a:effectLst>
                  <a:outerShdw blurRad="38100" dist="38100" dir="2700000" algn="tl">
                    <a:srgbClr val="C0C0C0"/>
                  </a:outerShdw>
                </a:effectLst>
              </a:rPr>
              <a:t>wb+  	</a:t>
            </a:r>
            <a:r>
              <a:rPr lang="zh-CN" altLang="en-US" sz="2000" b="1">
                <a:solidFill>
                  <a:srgbClr val="4D4D4D"/>
                </a:solidFill>
                <a:effectLst>
                  <a:outerShdw blurRad="38100" dist="38100" dir="2700000" algn="tl">
                    <a:srgbClr val="C0C0C0"/>
                  </a:outerShdw>
                </a:effectLst>
              </a:rPr>
              <a:t>以更新</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读写</a:t>
            </a:r>
            <a:r>
              <a:rPr lang="en-US" altLang="zh-CN" sz="2000" b="1">
                <a:solidFill>
                  <a:srgbClr val="4D4D4D"/>
                </a:solidFill>
                <a:effectLst>
                  <a:outerShdw blurRad="38100" dist="38100" dir="2700000" algn="tl">
                    <a:srgbClr val="C0C0C0"/>
                  </a:outerShdw>
                </a:effectLst>
              </a:rPr>
              <a:t>)</a:t>
            </a:r>
            <a:r>
              <a:rPr lang="zh-CN" altLang="en-US" sz="2000" b="1">
                <a:solidFill>
                  <a:srgbClr val="4D4D4D"/>
                </a:solidFill>
                <a:effectLst>
                  <a:outerShdw blurRad="38100" dist="38100" dir="2700000" algn="tl">
                    <a:srgbClr val="C0C0C0"/>
                  </a:outerShdw>
                </a:effectLst>
              </a:rPr>
              <a:t>方式二进制格式打开或创建</a:t>
            </a:r>
          </a:p>
          <a:p>
            <a:pPr>
              <a:defRPr/>
            </a:pPr>
            <a:r>
              <a:rPr lang="en-US" altLang="zh-CN" sz="2000" b="1">
                <a:effectLst>
                  <a:outerShdw blurRad="38100" dist="38100" dir="2700000" algn="tl">
                    <a:srgbClr val="C0C0C0"/>
                  </a:outerShdw>
                </a:effectLst>
              </a:rPr>
              <a:t>a+b </a:t>
            </a:r>
            <a:r>
              <a:rPr lang="zh-CN" altLang="en-US" sz="2000" b="1">
                <a:effectLst>
                  <a:outerShdw blurRad="38100" dist="38100" dir="2700000" algn="tl">
                    <a:srgbClr val="C0C0C0"/>
                  </a:outerShdw>
                </a:effectLst>
              </a:rPr>
              <a:t>或 </a:t>
            </a:r>
            <a:r>
              <a:rPr lang="en-US" altLang="zh-CN" sz="2000" b="1">
                <a:effectLst>
                  <a:outerShdw blurRad="38100" dist="38100" dir="2700000" algn="tl">
                    <a:srgbClr val="C0C0C0"/>
                  </a:outerShdw>
                </a:effectLst>
              </a:rPr>
              <a:t>ab+  	</a:t>
            </a:r>
            <a:r>
              <a:rPr lang="zh-CN" altLang="en-US" sz="2000" b="1">
                <a:solidFill>
                  <a:srgbClr val="4D4D4D"/>
                </a:solidFill>
                <a:effectLst>
                  <a:outerShdw blurRad="38100" dist="38100" dir="2700000" algn="tl">
                    <a:srgbClr val="C0C0C0"/>
                  </a:outerShdw>
                </a:effectLst>
              </a:rPr>
              <a:t>以尾部添加、更新方式文本格式打开或创建</a:t>
            </a:r>
          </a:p>
        </p:txBody>
      </p:sp>
      <p:graphicFrame>
        <p:nvGraphicFramePr>
          <p:cNvPr id="143405" name="Group 45"/>
          <p:cNvGraphicFramePr>
            <a:graphicFrameLocks noGrp="1"/>
          </p:cNvGraphicFramePr>
          <p:nvPr/>
        </p:nvGraphicFramePr>
        <p:xfrm>
          <a:off x="1258888" y="2366963"/>
          <a:ext cx="6946900" cy="3744913"/>
        </p:xfrm>
        <a:graphic>
          <a:graphicData uri="http://schemas.openxmlformats.org/drawingml/2006/table">
            <a:tbl>
              <a:tblPr/>
              <a:tblGrid>
                <a:gridCol w="1736725">
                  <a:extLst>
                    <a:ext uri="{9D8B030D-6E8A-4147-A177-3AD203B41FA5}">
                      <a16:colId xmlns:a16="http://schemas.microsoft.com/office/drawing/2014/main" val="20000"/>
                    </a:ext>
                  </a:extLst>
                </a:gridCol>
                <a:gridCol w="5210175">
                  <a:extLst>
                    <a:ext uri="{9D8B030D-6E8A-4147-A177-3AD203B41FA5}">
                      <a16:colId xmlns:a16="http://schemas.microsoft.com/office/drawing/2014/main" val="20001"/>
                    </a:ext>
                  </a:extLst>
                </a:gridCol>
              </a:tblGrid>
              <a:tr h="3744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p:spPr>
        <p:txBody>
          <a:bodyPr/>
          <a:lstStyle/>
          <a:p>
            <a:fld id="{9A693F8A-5548-4104-80E1-085E10497643}" type="slidenum">
              <a:rPr lang="en-US" altLang="zh-CN" smtClean="0"/>
              <a:pPr/>
              <a:t>17</a:t>
            </a:fld>
            <a:endParaRPr lang="en-US" altLang="zh-CN"/>
          </a:p>
        </p:txBody>
      </p:sp>
      <p:sp>
        <p:nvSpPr>
          <p:cNvPr id="22531" name="Rectangle 6"/>
          <p:cNvSpPr>
            <a:spLocks noChangeArrowheads="1"/>
          </p:cNvSpPr>
          <p:nvPr/>
        </p:nvSpPr>
        <p:spPr bwMode="auto">
          <a:xfrm>
            <a:off x="2197100" y="1851025"/>
            <a:ext cx="4967288" cy="431800"/>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45415" name="Rectangle 7"/>
          <p:cNvSpPr>
            <a:spLocks noChangeArrowheads="1"/>
          </p:cNvSpPr>
          <p:nvPr/>
        </p:nvSpPr>
        <p:spPr bwMode="auto">
          <a:xfrm>
            <a:off x="684213" y="981075"/>
            <a:ext cx="7991475" cy="1311275"/>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latin typeface="宋体" pitchFamily="2" charset="-122"/>
              </a:rPr>
              <a:t>文件关闭函数</a:t>
            </a:r>
            <a:r>
              <a:rPr kumimoji="0" lang="en-US" altLang="zh-CN" sz="2000" b="1">
                <a:effectLst>
                  <a:outerShdw blurRad="38100" dist="38100" dir="2700000" algn="tl">
                    <a:srgbClr val="C0C0C0"/>
                  </a:outerShdw>
                </a:effectLst>
              </a:rPr>
              <a:t>fclose()</a:t>
            </a:r>
            <a:r>
              <a:rPr kumimoji="0" lang="zh-CN" altLang="en-US" sz="2000" b="1">
                <a:effectLst>
                  <a:outerShdw blurRad="38100" dist="38100" dir="2700000" algn="tl">
                    <a:srgbClr val="C0C0C0"/>
                  </a:outerShdw>
                </a:effectLst>
              </a:rPr>
              <a:t>声明如下，功能是关闭</a:t>
            </a:r>
            <a:r>
              <a:rPr kumimoji="0" lang="en-US" altLang="zh-CN" sz="2000" b="1">
                <a:solidFill>
                  <a:srgbClr val="FF00FF"/>
                </a:solidFill>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文件指针</a:t>
            </a:r>
            <a:r>
              <a:rPr kumimoji="0" lang="zh-CN" altLang="en-US" sz="2000" b="1">
                <a:solidFill>
                  <a:srgbClr val="FF00FF"/>
                </a:solidFill>
                <a:effectLst>
                  <a:outerShdw blurRad="38100" dist="38100" dir="2700000" algn="tl">
                    <a:srgbClr val="C0C0C0"/>
                  </a:outerShdw>
                </a:effectLst>
              </a:rPr>
              <a:t> </a:t>
            </a:r>
            <a:r>
              <a:rPr kumimoji="0" lang="zh-CN" altLang="en-US" sz="2000" b="1">
                <a:effectLst>
                  <a:outerShdw blurRad="38100" dist="38100" dir="2700000" algn="tl">
                    <a:srgbClr val="C0C0C0"/>
                  </a:outerShdw>
                </a:effectLst>
                <a:latin typeface="Arial" charset="0"/>
              </a:rPr>
              <a:t>“</a:t>
            </a:r>
            <a:r>
              <a:rPr kumimoji="0" lang="zh-CN" altLang="en-US" sz="2000" b="1">
                <a:effectLst>
                  <a:outerShdw blurRad="38100" dist="38100" dir="2700000" algn="tl">
                    <a:srgbClr val="C0C0C0"/>
                  </a:outerShdw>
                </a:effectLst>
              </a:rPr>
              <a:t>指向</a:t>
            </a:r>
            <a:r>
              <a:rPr kumimoji="0" lang="zh-CN" altLang="en-US" sz="2000" b="1">
                <a:effectLst>
                  <a:outerShdw blurRad="38100" dist="38100" dir="2700000" algn="tl">
                    <a:srgbClr val="C0C0C0"/>
                  </a:outerShdw>
                </a:effectLst>
                <a:latin typeface="Arial" charset="0"/>
              </a:rPr>
              <a:t>”</a:t>
            </a:r>
            <a:r>
              <a:rPr kumimoji="0" lang="zh-CN" altLang="en-US" sz="2000" b="1">
                <a:effectLst>
                  <a:outerShdw blurRad="38100" dist="38100" dir="2700000" algn="tl">
                    <a:srgbClr val="C0C0C0"/>
                  </a:outerShdw>
                </a:effectLst>
              </a:rPr>
              <a:t>的文件，返回值</a:t>
            </a:r>
            <a:r>
              <a:rPr kumimoji="0" lang="en-US" altLang="zh-CN" sz="2000" b="1">
                <a:solidFill>
                  <a:srgbClr val="0066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表示正确执行，</a:t>
            </a:r>
            <a:r>
              <a:rPr kumimoji="0" lang="en-US" altLang="zh-CN" sz="2000" b="1">
                <a:solidFill>
                  <a:srgbClr val="006600"/>
                </a:solidFill>
                <a:effectLst>
                  <a:outerShdw blurRad="38100" dist="38100" dir="2700000" algn="tl">
                    <a:srgbClr val="C0C0C0"/>
                  </a:outerShdw>
                </a:effectLst>
              </a:rPr>
              <a:t>EOF</a:t>
            </a:r>
            <a:r>
              <a:rPr kumimoji="0" lang="zh-CN" altLang="en-US" sz="2000" b="1">
                <a:effectLst>
                  <a:outerShdw blurRad="38100" dist="38100" dir="2700000" algn="tl">
                    <a:srgbClr val="C0C0C0"/>
                  </a:outerShdw>
                </a:effectLst>
              </a:rPr>
              <a:t>表示出错。</a:t>
            </a:r>
          </a:p>
          <a:p>
            <a:pPr algn="ctr" eaLnBrk="0" hangingPunct="0">
              <a:lnSpc>
                <a:spcPct val="180000"/>
              </a:lnSpc>
              <a:tabLst>
                <a:tab pos="1076325" algn="l"/>
              </a:tabLst>
              <a:defRPr/>
            </a:pPr>
            <a:r>
              <a:rPr kumimoji="0" lang="en-US" altLang="zh-CN" sz="2000" b="1"/>
              <a:t>int    _Cdecl  fclose(FILE *</a:t>
            </a:r>
            <a:r>
              <a:rPr kumimoji="0" lang="en-US" altLang="zh-CN" sz="2000" b="1">
                <a:solidFill>
                  <a:srgbClr val="FF00FF"/>
                </a:solidFill>
                <a:effectLst>
                  <a:outerShdw blurRad="38100" dist="38100" dir="2700000" algn="tl">
                    <a:srgbClr val="C0C0C0"/>
                  </a:outerShdw>
                </a:effectLst>
              </a:rPr>
              <a:t>stream</a:t>
            </a:r>
            <a:r>
              <a:rPr kumimoji="0" lang="en-US" altLang="zh-CN" sz="2000" b="1"/>
              <a:t>);</a:t>
            </a:r>
          </a:p>
        </p:txBody>
      </p:sp>
      <p:sp>
        <p:nvSpPr>
          <p:cNvPr id="145416" name="Text Box 8"/>
          <p:cNvSpPr txBox="1">
            <a:spLocks noChangeArrowheads="1"/>
          </p:cNvSpPr>
          <p:nvPr/>
        </p:nvSpPr>
        <p:spPr bwMode="auto">
          <a:xfrm>
            <a:off x="6823075" y="604838"/>
            <a:ext cx="1944688" cy="366712"/>
          </a:xfrm>
          <a:prstGeom prst="rect">
            <a:avLst/>
          </a:prstGeom>
          <a:noFill/>
          <a:ln w="9525">
            <a:noFill/>
            <a:miter lim="800000"/>
            <a:headEnd/>
            <a:tailEnd/>
          </a:ln>
          <a:effectLst/>
        </p:spPr>
        <p:txBody>
          <a:bodyPr>
            <a:spAutoFit/>
          </a:bodyPr>
          <a:lstStyle/>
          <a:p>
            <a:pPr algn="ctr">
              <a:spcBef>
                <a:spcPct val="50000"/>
              </a:spcBef>
              <a:defRPr/>
            </a:pPr>
            <a:r>
              <a:rPr lang="zh-CN" altLang="en-US" sz="1800" b="1" dirty="0">
                <a:solidFill>
                  <a:srgbClr val="4D4D4D"/>
                </a:solidFill>
                <a:effectLst>
                  <a:outerShdw blurRad="38100" dist="38100" dir="2700000" algn="tl">
                    <a:srgbClr val="C0C0C0"/>
                  </a:outerShdw>
                </a:effectLst>
                <a:hlinkClick r:id="rId2" action="ppaction://hlinkpres?slideindex=1&amp;slidetitle="/>
              </a:rPr>
              <a:t>文件</a:t>
            </a:r>
            <a:r>
              <a:rPr lang="en-US" altLang="zh-CN" sz="1800" b="1" dirty="0">
                <a:solidFill>
                  <a:srgbClr val="4D4D4D"/>
                </a:solidFill>
                <a:effectLst>
                  <a:outerShdw blurRad="38100" dist="38100" dir="2700000" algn="tl">
                    <a:srgbClr val="C0C0C0"/>
                  </a:outerShdw>
                </a:effectLst>
                <a:hlinkClick r:id="rId2" action="ppaction://hlinkpres?slideindex=1&amp;slidetitle="/>
              </a:rPr>
              <a:t>IO</a:t>
            </a:r>
            <a:r>
              <a:rPr lang="zh-CN" altLang="en-US" sz="1800" b="1" dirty="0">
                <a:solidFill>
                  <a:srgbClr val="4D4D4D"/>
                </a:solidFill>
                <a:effectLst>
                  <a:outerShdw blurRad="38100" dist="38100" dir="2700000" algn="tl">
                    <a:srgbClr val="C0C0C0"/>
                  </a:outerShdw>
                </a:effectLst>
                <a:hlinkClick r:id="rId2" action="ppaction://hlinkpres?slideindex=1&amp;slidetitle="/>
              </a:rPr>
              <a:t>操作步骤</a:t>
            </a:r>
            <a:endParaRPr lang="zh-CN" altLang="en-US" sz="1800" b="1" dirty="0">
              <a:solidFill>
                <a:srgbClr val="4D4D4D"/>
              </a:solidFill>
              <a:effectLst>
                <a:outerShdw blurRad="38100" dist="38100" dir="2700000" algn="tl">
                  <a:srgbClr val="C0C0C0"/>
                </a:outerShdw>
              </a:effectLst>
            </a:endParaRPr>
          </a:p>
        </p:txBody>
      </p:sp>
      <p:sp>
        <p:nvSpPr>
          <p:cNvPr id="145417" name="Rectangle 9"/>
          <p:cNvSpPr>
            <a:spLocks noChangeArrowheads="1"/>
          </p:cNvSpPr>
          <p:nvPr/>
        </p:nvSpPr>
        <p:spPr bwMode="auto">
          <a:xfrm>
            <a:off x="827088" y="2719388"/>
            <a:ext cx="7702550" cy="16160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latin typeface="宋体" pitchFamily="2" charset="-122"/>
              </a:rPr>
              <a:t>    </a:t>
            </a:r>
            <a:r>
              <a:rPr kumimoji="0" lang="zh-CN" altLang="en-US" sz="2000" b="1">
                <a:effectLst>
                  <a:outerShdw blurRad="38100" dist="38100" dir="2700000" algn="tl">
                    <a:srgbClr val="C0C0C0"/>
                  </a:outerShdw>
                </a:effectLst>
                <a:latin typeface="宋体" pitchFamily="2" charset="-122"/>
              </a:rPr>
              <a:t>例如，按文本格式、顺序写方式打开文件</a:t>
            </a:r>
            <a:r>
              <a:rPr kumimoji="0" lang="en-US" altLang="zh-CN" sz="2000" b="1"/>
              <a:t>c:\test.dat</a:t>
            </a:r>
            <a:r>
              <a:rPr kumimoji="0" lang="zh-CN" altLang="en-US" sz="2000" b="1"/>
              <a:t>，</a:t>
            </a:r>
            <a:r>
              <a:rPr kumimoji="0" lang="zh-CN" altLang="en-US" sz="2000" b="1">
                <a:effectLst>
                  <a:outerShdw blurRad="38100" dist="38100" dir="2700000" algn="tl">
                    <a:srgbClr val="C0C0C0"/>
                  </a:outerShdw>
                </a:effectLst>
              </a:rPr>
              <a:t>之后关闭该文件</a:t>
            </a:r>
            <a:r>
              <a:rPr kumimoji="0" lang="zh-CN" altLang="en-US" sz="2000" b="1">
                <a:effectLst>
                  <a:outerShdw blurRad="38100" dist="38100" dir="2700000" algn="tl">
                    <a:srgbClr val="C0C0C0"/>
                  </a:outerShdw>
                </a:effectLst>
                <a:latin typeface="宋体" pitchFamily="2" charset="-122"/>
              </a:rPr>
              <a:t>。</a:t>
            </a:r>
            <a:r>
              <a:rPr kumimoji="0" lang="zh-CN" altLang="en-US" sz="2000" b="1">
                <a:solidFill>
                  <a:schemeClr val="tx2"/>
                </a:solidFill>
                <a:effectLst>
                  <a:outerShdw blurRad="38100" dist="38100" dir="2700000" algn="tl">
                    <a:srgbClr val="C0C0C0"/>
                  </a:outerShdw>
                </a:effectLst>
                <a:latin typeface="宋体" pitchFamily="2" charset="-122"/>
              </a:rPr>
              <a:t>  </a:t>
            </a:r>
          </a:p>
          <a:p>
            <a:pPr eaLnBrk="0" hangingPunct="0">
              <a:defRPr/>
            </a:pPr>
            <a:r>
              <a:rPr kumimoji="0" lang="zh-CN" altLang="en-US" sz="2000" b="1">
                <a:solidFill>
                  <a:schemeClr val="tx2"/>
                </a:solidFill>
                <a:latin typeface="宋体" pitchFamily="2" charset="-122"/>
              </a:rPr>
              <a:t>                </a:t>
            </a:r>
            <a:r>
              <a:rPr kumimoji="0" lang="en-US" altLang="zh-CN" sz="2000" b="1">
                <a:solidFill>
                  <a:schemeClr val="tx2"/>
                </a:solidFill>
              </a:rPr>
              <a:t>FILE</a:t>
            </a:r>
            <a:r>
              <a:rPr kumimoji="0" lang="en-US" altLang="zh-CN" sz="2000" b="1">
                <a:solidFill>
                  <a:schemeClr val="tx2"/>
                </a:solidFill>
                <a:latin typeface="Arial" charset="0"/>
              </a:rPr>
              <a:t> </a:t>
            </a:r>
            <a:r>
              <a:rPr kumimoji="0" lang="en-US" altLang="zh-CN" sz="2000" b="1">
                <a:solidFill>
                  <a:schemeClr val="tx2"/>
                </a:solidFill>
              </a:rPr>
              <a:t>*</a:t>
            </a:r>
            <a:r>
              <a:rPr kumimoji="0" lang="en-US" altLang="zh-CN" sz="2000" b="1">
                <a:solidFill>
                  <a:schemeClr val="tx2"/>
                </a:solidFill>
                <a:latin typeface="Arial" charset="0"/>
              </a:rPr>
              <a:t> </a:t>
            </a:r>
            <a:r>
              <a:rPr kumimoji="0" lang="en-US" altLang="zh-CN" sz="2000" b="1">
                <a:solidFill>
                  <a:schemeClr val="tx2"/>
                </a:solidFill>
              </a:rPr>
              <a:t>fp</a:t>
            </a:r>
            <a:r>
              <a:rPr kumimoji="0" lang="en-US" altLang="zh-CN" sz="2000" b="1">
                <a:solidFill>
                  <a:schemeClr val="tx2"/>
                </a:solidFill>
                <a:latin typeface="Arial" charset="0"/>
              </a:rPr>
              <a:t>;</a:t>
            </a:r>
          </a:p>
          <a:p>
            <a:pPr eaLnBrk="0" hangingPunct="0">
              <a:defRPr/>
            </a:pPr>
            <a:r>
              <a:rPr kumimoji="0" lang="en-US" altLang="zh-CN" sz="2000" b="1">
                <a:solidFill>
                  <a:schemeClr val="tx2"/>
                </a:solidFill>
                <a:latin typeface="宋体" pitchFamily="2" charset="-122"/>
              </a:rPr>
              <a:t>                </a:t>
            </a:r>
            <a:r>
              <a:rPr kumimoji="0" lang="en-US" altLang="zh-CN" sz="2000" b="1">
                <a:solidFill>
                  <a:schemeClr val="tx2"/>
                </a:solidFill>
              </a:rPr>
              <a:t>fp=fopen</a:t>
            </a:r>
            <a:r>
              <a:rPr kumimoji="0" lang="en-US" altLang="zh-CN" sz="2000" b="1">
                <a:solidFill>
                  <a:schemeClr val="tx2"/>
                </a:solidFill>
                <a:latin typeface="Arial" charset="0"/>
              </a:rPr>
              <a:t>(“</a:t>
            </a:r>
            <a:r>
              <a:rPr kumimoji="0" lang="en-US" altLang="zh-CN" sz="2000" b="1">
                <a:solidFill>
                  <a:srgbClr val="FF00FF"/>
                </a:solidFill>
              </a:rPr>
              <a:t>c:\\test.dat</a:t>
            </a:r>
            <a:r>
              <a:rPr kumimoji="0" lang="en-US" altLang="zh-CN" sz="2000" b="1">
                <a:solidFill>
                  <a:schemeClr val="tx2"/>
                </a:solidFill>
                <a:latin typeface="Arial" charset="0"/>
              </a:rPr>
              <a:t>”,”</a:t>
            </a:r>
            <a:r>
              <a:rPr kumimoji="0" lang="en-US" altLang="zh-CN" sz="2000" b="1">
                <a:solidFill>
                  <a:srgbClr val="FF00FF"/>
                </a:solidFill>
              </a:rPr>
              <a:t>w</a:t>
            </a:r>
            <a:r>
              <a:rPr kumimoji="0" lang="en-US" altLang="zh-CN" sz="2000" b="1">
                <a:solidFill>
                  <a:schemeClr val="tx2"/>
                </a:solidFill>
                <a:latin typeface="Arial" charset="0"/>
              </a:rPr>
              <a:t>”);</a:t>
            </a:r>
          </a:p>
          <a:p>
            <a:pPr eaLnBrk="0" hangingPunct="0">
              <a:defRPr/>
            </a:pPr>
            <a:r>
              <a:rPr kumimoji="0" lang="en-US" altLang="zh-CN" sz="2000" b="1">
                <a:solidFill>
                  <a:schemeClr val="tx2"/>
                </a:solidFill>
                <a:latin typeface="宋体" pitchFamily="2" charset="-122"/>
              </a:rPr>
              <a:t>                </a:t>
            </a:r>
            <a:r>
              <a:rPr kumimoji="0" lang="en-US" altLang="zh-CN" sz="2000" b="1">
                <a:solidFill>
                  <a:schemeClr val="tx2"/>
                </a:solidFill>
                <a:effectLst>
                  <a:outerShdw blurRad="38100" dist="38100" dir="2700000" algn="tl">
                    <a:srgbClr val="C0C0C0"/>
                  </a:outerShdw>
                </a:effectLst>
              </a:rPr>
              <a:t>fclose</a:t>
            </a:r>
            <a:r>
              <a:rPr kumimoji="0" lang="en-US" altLang="zh-CN" sz="2000" b="1">
                <a:solidFill>
                  <a:schemeClr val="tx2"/>
                </a:solidFill>
                <a:latin typeface="Arial" charset="0"/>
              </a:rPr>
              <a:t>(</a:t>
            </a:r>
            <a:r>
              <a:rPr kumimoji="0" lang="en-US" altLang="zh-CN" sz="2000" b="1">
                <a:solidFill>
                  <a:schemeClr val="tx2"/>
                </a:solidFill>
                <a:effectLst>
                  <a:outerShdw blurRad="38100" dist="38100" dir="2700000" algn="tl">
                    <a:srgbClr val="C0C0C0"/>
                  </a:outerShdw>
                </a:effectLst>
              </a:rPr>
              <a:t>fp</a:t>
            </a:r>
            <a:r>
              <a:rPr kumimoji="0" lang="en-US" altLang="zh-CN" sz="2000" b="1">
                <a:solidFill>
                  <a:schemeClr val="tx2"/>
                </a:solidFill>
                <a:latin typeface="Arial" charset="0"/>
              </a:rPr>
              <a:t>);</a:t>
            </a:r>
          </a:p>
        </p:txBody>
      </p:sp>
      <p:grpSp>
        <p:nvGrpSpPr>
          <p:cNvPr id="2" name="Group 28"/>
          <p:cNvGrpSpPr>
            <a:grpSpLocks/>
          </p:cNvGrpSpPr>
          <p:nvPr/>
        </p:nvGrpSpPr>
        <p:grpSpPr bwMode="auto">
          <a:xfrm>
            <a:off x="900113" y="4470400"/>
            <a:ext cx="7339012" cy="1458913"/>
            <a:chOff x="567" y="2958"/>
            <a:chExt cx="4623" cy="919"/>
          </a:xfrm>
        </p:grpSpPr>
        <p:sp>
          <p:nvSpPr>
            <p:cNvPr id="22540" name="Rectangle 11"/>
            <p:cNvSpPr>
              <a:spLocks noChangeArrowheads="1"/>
            </p:cNvSpPr>
            <p:nvPr/>
          </p:nvSpPr>
          <p:spPr bwMode="auto">
            <a:xfrm>
              <a:off x="884" y="3067"/>
              <a:ext cx="454" cy="227"/>
            </a:xfrm>
            <a:prstGeom prst="rect">
              <a:avLst/>
            </a:prstGeom>
            <a:blipFill dpi="0" rotWithShape="1">
              <a:blip r:embed="rId3" cstate="print"/>
              <a:srcRect/>
              <a:tile tx="0" ty="0" sx="100000" sy="100000" flip="none" algn="tl"/>
            </a:blipFill>
            <a:ln w="28575">
              <a:solidFill>
                <a:schemeClr val="tx1"/>
              </a:solidFill>
              <a:miter lim="800000"/>
              <a:headEnd/>
              <a:tailEnd/>
            </a:ln>
          </p:spPr>
          <p:txBody>
            <a:bodyPr wrap="none" anchor="ctr"/>
            <a:lstStyle/>
            <a:p>
              <a:endParaRPr lang="zh-CN" altLang="en-US"/>
            </a:p>
          </p:txBody>
        </p:sp>
        <p:sp>
          <p:nvSpPr>
            <p:cNvPr id="22541" name="Rectangle 12"/>
            <p:cNvSpPr>
              <a:spLocks noChangeArrowheads="1"/>
            </p:cNvSpPr>
            <p:nvPr/>
          </p:nvSpPr>
          <p:spPr bwMode="auto">
            <a:xfrm>
              <a:off x="2427" y="3094"/>
              <a:ext cx="1270" cy="681"/>
            </a:xfrm>
            <a:prstGeom prst="rect">
              <a:avLst/>
            </a:prstGeom>
            <a:noFill/>
            <a:ln w="28575">
              <a:solidFill>
                <a:schemeClr val="tx1"/>
              </a:solidFill>
              <a:miter lim="800000"/>
              <a:headEnd/>
              <a:tailEnd/>
            </a:ln>
          </p:spPr>
          <p:txBody>
            <a:bodyPr wrap="none" anchor="ctr"/>
            <a:lstStyle/>
            <a:p>
              <a:endParaRPr lang="zh-CN" altLang="en-US"/>
            </a:p>
          </p:txBody>
        </p:sp>
        <p:sp>
          <p:nvSpPr>
            <p:cNvPr id="22542" name="Line 13"/>
            <p:cNvSpPr>
              <a:spLocks noChangeShapeType="1"/>
            </p:cNvSpPr>
            <p:nvPr/>
          </p:nvSpPr>
          <p:spPr bwMode="auto">
            <a:xfrm>
              <a:off x="2427" y="3399"/>
              <a:ext cx="1270" cy="0"/>
            </a:xfrm>
            <a:prstGeom prst="line">
              <a:avLst/>
            </a:prstGeom>
            <a:noFill/>
            <a:ln w="9525">
              <a:solidFill>
                <a:schemeClr val="tx1"/>
              </a:solidFill>
              <a:round/>
              <a:headEnd/>
              <a:tailEnd/>
            </a:ln>
          </p:spPr>
          <p:txBody>
            <a:bodyPr/>
            <a:lstStyle/>
            <a:p>
              <a:endParaRPr lang="zh-CN" altLang="en-US"/>
            </a:p>
          </p:txBody>
        </p:sp>
        <p:sp>
          <p:nvSpPr>
            <p:cNvPr id="22543" name="Line 14"/>
            <p:cNvSpPr>
              <a:spLocks noChangeShapeType="1"/>
            </p:cNvSpPr>
            <p:nvPr/>
          </p:nvSpPr>
          <p:spPr bwMode="auto">
            <a:xfrm>
              <a:off x="2427" y="3551"/>
              <a:ext cx="1270" cy="0"/>
            </a:xfrm>
            <a:prstGeom prst="line">
              <a:avLst/>
            </a:prstGeom>
            <a:noFill/>
            <a:ln w="9525">
              <a:solidFill>
                <a:schemeClr val="tx1"/>
              </a:solidFill>
              <a:round/>
              <a:headEnd/>
              <a:tailEnd/>
            </a:ln>
          </p:spPr>
          <p:txBody>
            <a:bodyPr/>
            <a:lstStyle/>
            <a:p>
              <a:endParaRPr lang="zh-CN" altLang="en-US"/>
            </a:p>
          </p:txBody>
        </p:sp>
        <p:sp>
          <p:nvSpPr>
            <p:cNvPr id="22544" name="Oval 15"/>
            <p:cNvSpPr>
              <a:spLocks noChangeArrowheads="1"/>
            </p:cNvSpPr>
            <p:nvPr/>
          </p:nvSpPr>
          <p:spPr bwMode="auto">
            <a:xfrm>
              <a:off x="4283" y="3061"/>
              <a:ext cx="907" cy="816"/>
            </a:xfrm>
            <a:prstGeom prst="ellipse">
              <a:avLst/>
            </a:prstGeom>
            <a:noFill/>
            <a:ln w="28575">
              <a:solidFill>
                <a:schemeClr val="tx1"/>
              </a:solidFill>
              <a:round/>
              <a:headEnd/>
              <a:tailEnd/>
            </a:ln>
          </p:spPr>
          <p:txBody>
            <a:bodyPr wrap="none" anchor="ctr"/>
            <a:lstStyle/>
            <a:p>
              <a:endParaRPr lang="zh-CN" altLang="en-US"/>
            </a:p>
          </p:txBody>
        </p:sp>
        <p:sp>
          <p:nvSpPr>
            <p:cNvPr id="145424" name="Text Box 16"/>
            <p:cNvSpPr txBox="1">
              <a:spLocks noChangeArrowheads="1"/>
            </p:cNvSpPr>
            <p:nvPr/>
          </p:nvSpPr>
          <p:spPr bwMode="auto">
            <a:xfrm>
              <a:off x="567" y="2976"/>
              <a:ext cx="362"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fp</a:t>
              </a:r>
            </a:p>
          </p:txBody>
        </p:sp>
        <p:sp>
          <p:nvSpPr>
            <p:cNvPr id="145425" name="Text Box 17"/>
            <p:cNvSpPr txBox="1">
              <a:spLocks noChangeArrowheads="1"/>
            </p:cNvSpPr>
            <p:nvPr/>
          </p:nvSpPr>
          <p:spPr bwMode="auto">
            <a:xfrm>
              <a:off x="1525" y="2958"/>
              <a:ext cx="953"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_streams[</a:t>
              </a:r>
              <a:r>
                <a:rPr kumimoji="0" lang="en-US" altLang="zh-CN" sz="1000" b="1">
                  <a:solidFill>
                    <a:schemeClr val="tx2"/>
                  </a:solidFill>
                  <a:effectLst>
                    <a:outerShdw blurRad="38100" dist="38100" dir="2700000" algn="tl">
                      <a:srgbClr val="C0C0C0"/>
                    </a:outerShdw>
                  </a:effectLst>
                  <a:latin typeface="Arial" charset="0"/>
                </a:rPr>
                <a:t> </a:t>
              </a:r>
              <a:r>
                <a:rPr kumimoji="0" lang="en-US" altLang="zh-CN" sz="2000" b="1">
                  <a:solidFill>
                    <a:schemeClr val="tx2"/>
                  </a:solidFill>
                  <a:effectLst>
                    <a:outerShdw blurRad="38100" dist="38100" dir="2700000" algn="tl">
                      <a:srgbClr val="C0C0C0"/>
                    </a:outerShdw>
                  </a:effectLst>
                  <a:latin typeface="Arial" charset="0"/>
                </a:rPr>
                <a:t>]</a:t>
              </a:r>
            </a:p>
          </p:txBody>
        </p:sp>
        <p:sp>
          <p:nvSpPr>
            <p:cNvPr id="145426" name="Text Box 18"/>
            <p:cNvSpPr txBox="1">
              <a:spLocks noChangeArrowheads="1"/>
            </p:cNvSpPr>
            <p:nvPr/>
          </p:nvSpPr>
          <p:spPr bwMode="auto">
            <a:xfrm>
              <a:off x="3977" y="2970"/>
              <a:ext cx="463"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disk</a:t>
              </a:r>
            </a:p>
          </p:txBody>
        </p:sp>
        <p:sp>
          <p:nvSpPr>
            <p:cNvPr id="145429" name="Text Box 21"/>
            <p:cNvSpPr txBox="1">
              <a:spLocks noChangeArrowheads="1"/>
            </p:cNvSpPr>
            <p:nvPr/>
          </p:nvSpPr>
          <p:spPr bwMode="auto">
            <a:xfrm>
              <a:off x="2789" y="3457"/>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145430" name="Text Box 22"/>
            <p:cNvSpPr txBox="1">
              <a:spLocks noChangeArrowheads="1"/>
            </p:cNvSpPr>
            <p:nvPr/>
          </p:nvSpPr>
          <p:spPr bwMode="auto">
            <a:xfrm>
              <a:off x="2801" y="3055"/>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2550" name="Rectangle 23"/>
            <p:cNvSpPr>
              <a:spLocks noChangeArrowheads="1"/>
            </p:cNvSpPr>
            <p:nvPr/>
          </p:nvSpPr>
          <p:spPr bwMode="auto">
            <a:xfrm>
              <a:off x="2450" y="3403"/>
              <a:ext cx="1225" cy="136"/>
            </a:xfrm>
            <a:prstGeom prst="rect">
              <a:avLst/>
            </a:prstGeom>
            <a:blipFill dpi="0" rotWithShape="1">
              <a:blip r:embed="rId3" cstate="print"/>
              <a:srcRect/>
              <a:tile tx="0" ty="0" sx="100000" sy="100000" flip="none" algn="tl"/>
            </a:blipFill>
            <a:ln w="9525">
              <a:noFill/>
              <a:miter lim="800000"/>
              <a:headEnd/>
              <a:tailEnd/>
            </a:ln>
          </p:spPr>
          <p:txBody>
            <a:bodyPr wrap="none" anchor="ctr"/>
            <a:lstStyle/>
            <a:p>
              <a:endParaRPr lang="zh-CN" altLang="en-US"/>
            </a:p>
          </p:txBody>
        </p:sp>
        <p:sp>
          <p:nvSpPr>
            <p:cNvPr id="22551" name="Line 24"/>
            <p:cNvSpPr>
              <a:spLocks noChangeShapeType="1"/>
            </p:cNvSpPr>
            <p:nvPr/>
          </p:nvSpPr>
          <p:spPr bwMode="auto">
            <a:xfrm>
              <a:off x="2835" y="3411"/>
              <a:ext cx="0" cy="136"/>
            </a:xfrm>
            <a:prstGeom prst="line">
              <a:avLst/>
            </a:prstGeom>
            <a:noFill/>
            <a:ln w="9525">
              <a:solidFill>
                <a:schemeClr val="tx1"/>
              </a:solidFill>
              <a:round/>
              <a:headEnd/>
              <a:tailEnd/>
            </a:ln>
          </p:spPr>
          <p:txBody>
            <a:bodyPr/>
            <a:lstStyle/>
            <a:p>
              <a:endParaRPr lang="zh-CN" altLang="en-US"/>
            </a:p>
          </p:txBody>
        </p:sp>
        <p:sp>
          <p:nvSpPr>
            <p:cNvPr id="22552" name="Line 25"/>
            <p:cNvSpPr>
              <a:spLocks noChangeShapeType="1"/>
            </p:cNvSpPr>
            <p:nvPr/>
          </p:nvSpPr>
          <p:spPr bwMode="auto">
            <a:xfrm>
              <a:off x="3016" y="3411"/>
              <a:ext cx="0" cy="136"/>
            </a:xfrm>
            <a:prstGeom prst="line">
              <a:avLst/>
            </a:prstGeom>
            <a:noFill/>
            <a:ln w="9525">
              <a:solidFill>
                <a:schemeClr val="tx1"/>
              </a:solidFill>
              <a:round/>
              <a:headEnd/>
              <a:tailEnd/>
            </a:ln>
          </p:spPr>
          <p:txBody>
            <a:bodyPr/>
            <a:lstStyle/>
            <a:p>
              <a:endParaRPr lang="zh-CN" altLang="en-US"/>
            </a:p>
          </p:txBody>
        </p:sp>
        <p:sp>
          <p:nvSpPr>
            <p:cNvPr id="145434" name="Text Box 26"/>
            <p:cNvSpPr txBox="1">
              <a:spLocks noChangeArrowheads="1"/>
            </p:cNvSpPr>
            <p:nvPr/>
          </p:nvSpPr>
          <p:spPr bwMode="auto">
            <a:xfrm>
              <a:off x="4350" y="3336"/>
              <a:ext cx="771" cy="262"/>
            </a:xfrm>
            <a:prstGeom prst="rect">
              <a:avLst/>
            </a:prstGeom>
            <a:noFill/>
            <a:ln w="19050">
              <a:solidFill>
                <a:schemeClr val="tx1"/>
              </a:solidFill>
              <a:prstDash val="dash"/>
              <a:miter lim="800000"/>
              <a:headEnd/>
              <a:tailEnd/>
            </a:ln>
            <a:effectLst/>
          </p:spPr>
          <p:txBody>
            <a:bodyPr>
              <a:spAutoFit/>
            </a:bodyPr>
            <a:lstStyle/>
            <a:p>
              <a:pPr algn="ctr" eaLnBrk="0" hangingPunct="0">
                <a:spcBef>
                  <a:spcPct val="50000"/>
                </a:spcBef>
                <a:defRPr/>
              </a:pPr>
              <a:r>
                <a:rPr kumimoji="0" lang="en-US" altLang="zh-CN" sz="2000" b="1">
                  <a:solidFill>
                    <a:srgbClr val="FF00FF"/>
                  </a:solidFill>
                  <a:effectLst>
                    <a:outerShdw blurRad="38100" dist="38100" dir="2700000" algn="tl">
                      <a:srgbClr val="C0C0C0"/>
                    </a:outerShdw>
                  </a:effectLst>
                  <a:latin typeface="Arial" charset="0"/>
                </a:rPr>
                <a:t>test.dat</a:t>
              </a:r>
            </a:p>
          </p:txBody>
        </p:sp>
      </p:grpSp>
      <p:grpSp>
        <p:nvGrpSpPr>
          <p:cNvPr id="3" name="Group 29"/>
          <p:cNvGrpSpPr>
            <a:grpSpLocks/>
          </p:cNvGrpSpPr>
          <p:nvPr/>
        </p:nvGrpSpPr>
        <p:grpSpPr bwMode="auto">
          <a:xfrm>
            <a:off x="1763713" y="4868863"/>
            <a:ext cx="5140325" cy="431800"/>
            <a:chOff x="1111" y="3203"/>
            <a:chExt cx="3238" cy="272"/>
          </a:xfrm>
        </p:grpSpPr>
        <p:sp>
          <p:nvSpPr>
            <p:cNvPr id="22537" name="Line 27"/>
            <p:cNvSpPr>
              <a:spLocks noChangeShapeType="1"/>
            </p:cNvSpPr>
            <p:nvPr/>
          </p:nvSpPr>
          <p:spPr bwMode="auto">
            <a:xfrm>
              <a:off x="2943" y="3475"/>
              <a:ext cx="1406" cy="0"/>
            </a:xfrm>
            <a:prstGeom prst="line">
              <a:avLst/>
            </a:prstGeom>
            <a:noFill/>
            <a:ln w="28575">
              <a:solidFill>
                <a:srgbClr val="993300"/>
              </a:solidFill>
              <a:prstDash val="dash"/>
              <a:round/>
              <a:headEnd type="diamond" w="med" len="med"/>
              <a:tailEnd type="triangle" w="med" len="med"/>
            </a:ln>
          </p:spPr>
          <p:txBody>
            <a:bodyPr/>
            <a:lstStyle/>
            <a:p>
              <a:endParaRPr lang="zh-CN" altLang="en-US"/>
            </a:p>
          </p:txBody>
        </p:sp>
        <p:sp>
          <p:nvSpPr>
            <p:cNvPr id="22538" name="Line 19"/>
            <p:cNvSpPr>
              <a:spLocks noChangeShapeType="1"/>
            </p:cNvSpPr>
            <p:nvPr/>
          </p:nvSpPr>
          <p:spPr bwMode="auto">
            <a:xfrm>
              <a:off x="1111" y="3203"/>
              <a:ext cx="0" cy="227"/>
            </a:xfrm>
            <a:prstGeom prst="line">
              <a:avLst/>
            </a:prstGeom>
            <a:noFill/>
            <a:ln w="28575">
              <a:solidFill>
                <a:srgbClr val="993300"/>
              </a:solidFill>
              <a:round/>
              <a:headEnd type="oval" w="med" len="med"/>
              <a:tailEnd/>
            </a:ln>
          </p:spPr>
          <p:txBody>
            <a:bodyPr/>
            <a:lstStyle/>
            <a:p>
              <a:endParaRPr lang="zh-CN" altLang="en-US"/>
            </a:p>
          </p:txBody>
        </p:sp>
        <p:sp>
          <p:nvSpPr>
            <p:cNvPr id="22539" name="Line 20"/>
            <p:cNvSpPr>
              <a:spLocks noChangeShapeType="1"/>
            </p:cNvSpPr>
            <p:nvPr/>
          </p:nvSpPr>
          <p:spPr bwMode="auto">
            <a:xfrm>
              <a:off x="1111" y="3430"/>
              <a:ext cx="1315" cy="0"/>
            </a:xfrm>
            <a:prstGeom prst="line">
              <a:avLst/>
            </a:prstGeom>
            <a:noFill/>
            <a:ln w="28575">
              <a:solidFill>
                <a:srgbClr val="993300"/>
              </a:solidFill>
              <a:round/>
              <a:headE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5417">
                                            <p:txEl>
                                              <p:pRg st="0" end="0"/>
                                            </p:txEl>
                                          </p:spTgt>
                                        </p:tgtEl>
                                        <p:attrNameLst>
                                          <p:attrName>style.visibility</p:attrName>
                                        </p:attrNameLst>
                                      </p:cBhvr>
                                      <p:to>
                                        <p:strVal val="visible"/>
                                      </p:to>
                                    </p:set>
                                    <p:anim calcmode="lin" valueType="num">
                                      <p:cBhvr>
                                        <p:cTn id="7" dur="1000" fill="hold"/>
                                        <p:tgtEl>
                                          <p:spTgt spid="14541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541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417">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45417">
                                            <p:txEl>
                                              <p:pRg st="1" end="1"/>
                                            </p:txEl>
                                          </p:spTgt>
                                        </p:tgtEl>
                                        <p:attrNameLst>
                                          <p:attrName>style.visibility</p:attrName>
                                        </p:attrNameLst>
                                      </p:cBhvr>
                                      <p:to>
                                        <p:strVal val="visible"/>
                                      </p:to>
                                    </p:set>
                                    <p:anim calcmode="lin" valueType="num">
                                      <p:cBhvr>
                                        <p:cTn id="12" dur="1000" fill="hold"/>
                                        <p:tgtEl>
                                          <p:spTgt spid="145417">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14541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5417">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45417">
                                            <p:txEl>
                                              <p:pRg st="2" end="2"/>
                                            </p:txEl>
                                          </p:spTgt>
                                        </p:tgtEl>
                                        <p:attrNameLst>
                                          <p:attrName>style.visibility</p:attrName>
                                        </p:attrNameLst>
                                      </p:cBhvr>
                                      <p:to>
                                        <p:strVal val="visible"/>
                                      </p:to>
                                    </p:set>
                                    <p:anim calcmode="lin" valueType="num">
                                      <p:cBhvr>
                                        <p:cTn id="17" dur="1000" fill="hold"/>
                                        <p:tgtEl>
                                          <p:spTgt spid="14541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4541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541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ppt_x</p:attrName>
                                        </p:attrNameLst>
                                      </p:cBhvr>
                                      <p:tavLst>
                                        <p:tav tm="0">
                                          <p:val>
                                            <p:strVal val="#ppt_x-.2"/>
                                          </p:val>
                                        </p:tav>
                                        <p:tav tm="100000">
                                          <p:val>
                                            <p:strVal val="#ppt_x"/>
                                          </p:val>
                                        </p:tav>
                                      </p:tavLst>
                                    </p:anim>
                                    <p:anim calcmode="lin" valueType="num">
                                      <p:cBhvr>
                                        <p:cTn id="2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
                                        </p:tgtEl>
                                      </p:cBhvr>
                                    </p:animEffect>
                                  </p:childTnLst>
                                </p:cTn>
                              </p:par>
                              <p:par>
                                <p:cTn id="27" presetID="29"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ppt_x</p:attrName>
                                        </p:attrNameLst>
                                      </p:cBhvr>
                                      <p:tavLst>
                                        <p:tav tm="0">
                                          <p:val>
                                            <p:strVal val="#ppt_x-.2"/>
                                          </p:val>
                                        </p:tav>
                                        <p:tav tm="100000">
                                          <p:val>
                                            <p:strVal val="#ppt_x"/>
                                          </p:val>
                                        </p:tav>
                                      </p:tavLst>
                                    </p:anim>
                                    <p:anim calcmode="lin" valueType="num">
                                      <p:cBhvr>
                                        <p:cTn id="30"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childTnLst>
                                    <p:set>
                                      <p:cBhvr>
                                        <p:cTn id="35" dur="1" fill="hold">
                                          <p:stCondLst>
                                            <p:cond delay="0"/>
                                          </p:stCondLst>
                                        </p:cTn>
                                        <p:tgtEl>
                                          <p:spTgt spid="145417">
                                            <p:txEl>
                                              <p:pRg st="3" end="3"/>
                                            </p:txEl>
                                          </p:spTgt>
                                        </p:tgtEl>
                                        <p:attrNameLst>
                                          <p:attrName>style.visibility</p:attrName>
                                        </p:attrNameLst>
                                      </p:cBhvr>
                                      <p:to>
                                        <p:strVal val="visible"/>
                                      </p:to>
                                    </p:set>
                                    <p:anim calcmode="lin" valueType="num">
                                      <p:cBhvr>
                                        <p:cTn id="36" dur="1000" fill="hold"/>
                                        <p:tgtEl>
                                          <p:spTgt spid="145417">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14541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4541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xit" presetSubtype="16" fill="hold" nodeType="clickEffect">
                                  <p:stCondLst>
                                    <p:cond delay="0"/>
                                  </p:stCondLst>
                                  <p:childTnLst>
                                    <p:animEffect transition="out" filter="diamond(in)">
                                      <p:cBhvr>
                                        <p:cTn id="42" dur="2000"/>
                                        <p:tgtEl>
                                          <p:spTgt spid="3"/>
                                        </p:tgtEl>
                                      </p:cBhvr>
                                    </p:animEffect>
                                    <p:set>
                                      <p:cBhvr>
                                        <p:cTn id="43"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p>
            <a:fld id="{A4863186-684B-46B2-B87D-3EB2A4F8F94A}" type="slidenum">
              <a:rPr lang="en-US" altLang="zh-CN" smtClean="0"/>
              <a:pPr/>
              <a:t>18</a:t>
            </a:fld>
            <a:endParaRPr lang="en-US" altLang="zh-CN"/>
          </a:p>
        </p:txBody>
      </p:sp>
      <p:sp>
        <p:nvSpPr>
          <p:cNvPr id="146436" name="Rectangle 4"/>
          <p:cNvSpPr>
            <a:spLocks noChangeArrowheads="1"/>
          </p:cNvSpPr>
          <p:nvPr/>
        </p:nvSpPr>
        <p:spPr bwMode="auto">
          <a:xfrm>
            <a:off x="684213" y="731838"/>
            <a:ext cx="7907337" cy="1006475"/>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10.</a:t>
            </a:r>
            <a:r>
              <a:rPr lang="en-US" altLang="zh-CN" sz="2000" b="1" dirty="0">
                <a:effectLst>
                  <a:outerShdw blurRad="38100" dist="38100" dir="2700000" algn="tl">
                    <a:srgbClr val="C0C0C0"/>
                  </a:outerShdw>
                </a:effectLst>
              </a:rPr>
              <a:t>3</a:t>
            </a:r>
            <a:r>
              <a:rPr lang="en-US" altLang="zh-CN" sz="2000" b="1" dirty="0">
                <a:effectLst>
                  <a:outerShdw blurRad="38100" dist="38100" dir="2700000" algn="tl">
                    <a:srgbClr val="C0C0C0"/>
                  </a:outerShdw>
                </a:effectLst>
                <a:latin typeface="宋体" pitchFamily="2" charset="-122"/>
              </a:rPr>
              <a:t> </a:t>
            </a:r>
            <a:r>
              <a:rPr lang="en-US" altLang="zh-CN" sz="1000" b="1" dirty="0">
                <a:effectLst>
                  <a:outerShdw blurRad="38100" dist="38100" dir="2700000" algn="tl">
                    <a:srgbClr val="C0C0C0"/>
                  </a:outerShdw>
                </a:effectLst>
                <a:latin typeface="宋体" pitchFamily="2" charset="-122"/>
              </a:rPr>
              <a:t> </a:t>
            </a:r>
            <a:r>
              <a:rPr lang="zh-CN" altLang="en-US" sz="2000" b="1" dirty="0">
                <a:effectLst>
                  <a:outerShdw blurRad="38100" dist="38100" dir="2700000" algn="tl">
                    <a:srgbClr val="C0C0C0"/>
                  </a:outerShdw>
                </a:effectLst>
              </a:rPr>
              <a:t>文件打开、关闭、以及读写操作举例。文件以文本文件格式创建，以二进制文件的形式读取，目的是观察文本文件在磁盘中的存储方式。</a:t>
            </a:r>
            <a:r>
              <a:rPr lang="zh-CN" altLang="en-US" sz="2000" dirty="0"/>
              <a:t>  </a:t>
            </a:r>
          </a:p>
        </p:txBody>
      </p:sp>
      <p:sp>
        <p:nvSpPr>
          <p:cNvPr id="146437" name="Rectangle 5"/>
          <p:cNvSpPr>
            <a:spLocks noChangeArrowheads="1"/>
          </p:cNvSpPr>
          <p:nvPr/>
        </p:nvSpPr>
        <p:spPr bwMode="auto">
          <a:xfrm>
            <a:off x="1249363" y="1773238"/>
            <a:ext cx="6872287" cy="4221162"/>
          </a:xfrm>
          <a:prstGeom prst="rect">
            <a:avLst/>
          </a:prstGeom>
          <a:solidFill>
            <a:schemeClr val="bg1">
              <a:alpha val="70000"/>
            </a:schemeClr>
          </a:solidFill>
          <a:ln w="9525" cap="rnd">
            <a:solidFill>
              <a:srgbClr val="969696"/>
            </a:solidFill>
            <a:prstDash val="sysDot"/>
            <a:miter lim="800000"/>
            <a:headEnd/>
            <a:tailEnd/>
          </a:ln>
          <a:effectLst/>
        </p:spPr>
        <p:txBody>
          <a:bodyPr wrap="none" anchor="ctr">
            <a:spAutoFit/>
          </a:bodyPr>
          <a:lstStyle/>
          <a:p>
            <a:pPr>
              <a:defRPr/>
            </a:pPr>
            <a:r>
              <a:rPr lang="en-US" altLang="zh-CN" sz="1800" b="1" dirty="0">
                <a:effectLst>
                  <a:outerShdw blurRad="38100" dist="38100" dir="2700000" algn="tl">
                    <a:srgbClr val="C0C0C0"/>
                  </a:outerShdw>
                </a:effectLst>
              </a:rPr>
              <a:t>#include "</a:t>
            </a:r>
            <a:r>
              <a:rPr lang="en-US" altLang="zh-CN" sz="1800" b="1" dirty="0" err="1">
                <a:effectLst>
                  <a:outerShdw blurRad="38100" dist="38100" dir="2700000" algn="tl">
                    <a:srgbClr val="C0C0C0"/>
                  </a:outerShdw>
                </a:effectLst>
              </a:rPr>
              <a:t>stdio.h</a:t>
            </a:r>
            <a:r>
              <a:rPr lang="en-US" altLang="zh-CN" sz="1800" b="1" dirty="0">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void main(void){</a:t>
            </a:r>
          </a:p>
          <a:p>
            <a:pPr>
              <a:defRPr/>
            </a:pPr>
            <a:r>
              <a:rPr lang="en-US" altLang="zh-CN" sz="1800" b="1" dirty="0">
                <a:effectLst>
                  <a:outerShdw blurRad="38100" dist="38100" dir="2700000" algn="tl">
                    <a:srgbClr val="C0C0C0"/>
                  </a:outerShdw>
                </a:effectLst>
              </a:rPr>
              <a:t>   char a[20]; unsigned char </a:t>
            </a:r>
            <a:r>
              <a:rPr lang="en-US" altLang="zh-CN" sz="1800" b="1" dirty="0" err="1">
                <a:effectLst>
                  <a:outerShdw blurRad="38100" dist="38100" dir="2700000" algn="tl">
                    <a:srgbClr val="C0C0C0"/>
                  </a:outerShdw>
                </a:effectLst>
              </a:rPr>
              <a:t>u,i</a:t>
            </a:r>
            <a:r>
              <a:rPr lang="en-US" altLang="zh-CN" sz="1800" b="1" dirty="0">
                <a:effectLst>
                  <a:outerShdw blurRad="38100" dist="38100" dir="2700000" algn="tl">
                    <a:srgbClr val="C0C0C0"/>
                  </a:outerShdw>
                </a:effectLst>
              </a:rPr>
              <a:t>=0; </a:t>
            </a:r>
          </a:p>
          <a:p>
            <a:pPr>
              <a:defRPr/>
            </a:pPr>
            <a:r>
              <a:rPr lang="en-US" altLang="zh-CN" sz="1800" b="1" dirty="0">
                <a:effectLst>
                  <a:outerShdw blurRad="38100" dist="38100" dir="2700000" algn="tl">
                    <a:srgbClr val="C0C0C0"/>
                  </a:outerShdw>
                </a:effectLst>
              </a:rPr>
              <a:t>   </a:t>
            </a:r>
            <a:r>
              <a:rPr lang="en-US" altLang="zh-CN" sz="1800" b="1" dirty="0">
                <a:solidFill>
                  <a:srgbClr val="FF00FF"/>
                </a:solidFill>
                <a:effectLst>
                  <a:outerShdw blurRad="38100" dist="38100" dir="2700000" algn="tl">
                    <a:srgbClr val="C0C0C0"/>
                  </a:outerShdw>
                </a:effectLst>
              </a:rPr>
              <a:t>FILE *fin,*</a:t>
            </a:r>
            <a:r>
              <a:rPr lang="en-US" altLang="zh-CN" sz="1800" b="1" dirty="0" err="1">
                <a:solidFill>
                  <a:srgbClr val="FF00FF"/>
                </a:solidFill>
                <a:effectLst>
                  <a:outerShdw blurRad="38100" dist="38100" dir="2700000" algn="tl">
                    <a:srgbClr val="C0C0C0"/>
                  </a:outerShdw>
                </a:effectLst>
              </a:rPr>
              <a:t>fout</a:t>
            </a:r>
            <a:r>
              <a:rPr lang="en-US" altLang="zh-CN" sz="1800" b="1" dirty="0">
                <a:solidFill>
                  <a:srgbClr val="FF00FF"/>
                </a:solidFill>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a:t>
            </a:r>
            <a:r>
              <a:rPr lang="en-US" altLang="zh-CN" sz="1800" b="1" dirty="0" err="1">
                <a:solidFill>
                  <a:srgbClr val="FF00FF"/>
                </a:solidFill>
                <a:effectLst>
                  <a:outerShdw blurRad="38100" dist="38100" dir="2700000" algn="tl">
                    <a:srgbClr val="C0C0C0"/>
                  </a:outerShdw>
                </a:effectLst>
              </a:rPr>
              <a:t>fout</a:t>
            </a:r>
            <a:r>
              <a:rPr lang="en-US" altLang="zh-CN" sz="1800" b="1" dirty="0">
                <a:solidFill>
                  <a:srgbClr val="FF00FF"/>
                </a:solidFill>
                <a:effectLst>
                  <a:outerShdw blurRad="38100" dist="38100" dir="2700000" algn="tl">
                    <a:srgbClr val="C0C0C0"/>
                  </a:outerShdw>
                </a:effectLst>
              </a:rPr>
              <a:t>=</a:t>
            </a:r>
            <a:r>
              <a:rPr lang="en-US" altLang="zh-CN" sz="1800" b="1" dirty="0" err="1">
                <a:solidFill>
                  <a:srgbClr val="FF00FF"/>
                </a:solidFill>
                <a:effectLst>
                  <a:outerShdw blurRad="38100" dist="38100" dir="2700000" algn="tl">
                    <a:srgbClr val="C0C0C0"/>
                  </a:outerShdw>
                </a:effectLst>
              </a:rPr>
              <a:t>fopen</a:t>
            </a:r>
            <a:r>
              <a:rPr lang="en-US" altLang="zh-CN" sz="1800" b="1" dirty="0">
                <a:solidFill>
                  <a:srgbClr val="FF00FF"/>
                </a:solidFill>
                <a:effectLst>
                  <a:outerShdw blurRad="38100" dist="38100" dir="2700000" algn="tl">
                    <a:srgbClr val="C0C0C0"/>
                  </a:outerShdw>
                </a:effectLst>
              </a:rPr>
              <a:t>("c:\\abc.dat","w+");</a:t>
            </a:r>
          </a:p>
          <a:p>
            <a:pPr>
              <a:defRPr/>
            </a:pPr>
            <a:r>
              <a:rPr lang="en-US" altLang="zh-CN" sz="1800" b="1" dirty="0">
                <a:effectLst>
                  <a:outerShdw blurRad="38100" dist="38100" dir="2700000" algn="tl">
                    <a:srgbClr val="C0C0C0"/>
                  </a:outerShdw>
                </a:effectLst>
              </a:rPr>
              <a:t>   while(gets(a)!=NULL) </a:t>
            </a:r>
            <a:r>
              <a:rPr lang="en-US" altLang="zh-CN" sz="1800" b="1" dirty="0" err="1">
                <a:effectLst>
                  <a:outerShdw blurRad="38100" dist="38100" dir="2700000" algn="tl">
                    <a:srgbClr val="C0C0C0"/>
                  </a:outerShdw>
                </a:effectLst>
              </a:rPr>
              <a:t>fprintf</a:t>
            </a:r>
            <a:r>
              <a:rPr lang="en-US" altLang="zh-CN" sz="1800" b="1" dirty="0">
                <a:effectLst>
                  <a:outerShdw blurRad="38100" dist="38100" dir="2700000" algn="tl">
                    <a:srgbClr val="C0C0C0"/>
                  </a:outerShdw>
                </a:effectLst>
              </a:rPr>
              <a:t>(</a:t>
            </a:r>
            <a:r>
              <a:rPr lang="en-US" altLang="zh-CN" sz="1800" b="1" dirty="0" err="1">
                <a:effectLst>
                  <a:outerShdw blurRad="38100" dist="38100" dir="2700000" algn="tl">
                    <a:srgbClr val="C0C0C0"/>
                  </a:outerShdw>
                </a:effectLst>
              </a:rPr>
              <a:t>fout</a:t>
            </a:r>
            <a:r>
              <a:rPr lang="en-US" altLang="zh-CN" sz="1800" b="1" dirty="0">
                <a:effectLst>
                  <a:outerShdw blurRad="38100" dist="38100" dir="2700000" algn="tl">
                    <a:srgbClr val="C0C0C0"/>
                  </a:outerShdw>
                </a:effectLst>
              </a:rPr>
              <a:t>,"%</a:t>
            </a:r>
            <a:r>
              <a:rPr lang="en-US" altLang="zh-CN" sz="1800" b="1" dirty="0" err="1">
                <a:effectLst>
                  <a:outerShdw blurRad="38100" dist="38100" dir="2700000" algn="tl">
                    <a:srgbClr val="C0C0C0"/>
                  </a:outerShdw>
                </a:effectLst>
              </a:rPr>
              <a:t>s",a</a:t>
            </a:r>
            <a:r>
              <a:rPr lang="en-US" altLang="zh-CN" sz="1800" b="1" dirty="0">
                <a:effectLst>
                  <a:outerShdw blurRad="38100" dist="38100" dir="2700000" algn="tl">
                    <a:srgbClr val="C0C0C0"/>
                  </a:outerShdw>
                </a:effectLst>
              </a:rPr>
              <a:t>); </a:t>
            </a:r>
            <a:r>
              <a:rPr lang="en-US" altLang="zh-CN" sz="1800" b="1" dirty="0" err="1">
                <a:solidFill>
                  <a:srgbClr val="FF00FF"/>
                </a:solidFill>
                <a:effectLst>
                  <a:outerShdw blurRad="38100" dist="38100" dir="2700000" algn="tl">
                    <a:srgbClr val="C0C0C0"/>
                  </a:outerShdw>
                </a:effectLst>
              </a:rPr>
              <a:t>fclose</a:t>
            </a:r>
            <a:r>
              <a:rPr lang="en-US" altLang="zh-CN" sz="1800" b="1" dirty="0">
                <a:solidFill>
                  <a:srgbClr val="FF00FF"/>
                </a:solidFill>
                <a:effectLst>
                  <a:outerShdw blurRad="38100" dist="38100" dir="2700000" algn="tl">
                    <a:srgbClr val="C0C0C0"/>
                  </a:outerShdw>
                </a:effectLst>
              </a:rPr>
              <a:t>(</a:t>
            </a:r>
            <a:r>
              <a:rPr lang="en-US" altLang="zh-CN" sz="1800" b="1" dirty="0" err="1">
                <a:solidFill>
                  <a:srgbClr val="FF00FF"/>
                </a:solidFill>
                <a:effectLst>
                  <a:outerShdw blurRad="38100" dist="38100" dir="2700000" algn="tl">
                    <a:srgbClr val="C0C0C0"/>
                  </a:outerShdw>
                </a:effectLst>
              </a:rPr>
              <a:t>fout</a:t>
            </a:r>
            <a:r>
              <a:rPr lang="en-US" altLang="zh-CN" sz="1800" b="1" dirty="0">
                <a:solidFill>
                  <a:srgbClr val="FF00FF"/>
                </a:solidFill>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a:t>
            </a:r>
            <a:r>
              <a:rPr lang="en-US" altLang="zh-CN" sz="1800" b="1" dirty="0">
                <a:solidFill>
                  <a:srgbClr val="FF00FF"/>
                </a:solidFill>
                <a:effectLst>
                  <a:outerShdw blurRad="38100" dist="38100" dir="2700000" algn="tl">
                    <a:srgbClr val="C0C0C0"/>
                  </a:outerShdw>
                </a:effectLst>
              </a:rPr>
              <a:t>fin=</a:t>
            </a:r>
            <a:r>
              <a:rPr lang="en-US" altLang="zh-CN" sz="1800" b="1" dirty="0" err="1">
                <a:solidFill>
                  <a:srgbClr val="FF00FF"/>
                </a:solidFill>
                <a:effectLst>
                  <a:outerShdw blurRad="38100" dist="38100" dir="2700000" algn="tl">
                    <a:srgbClr val="C0C0C0"/>
                  </a:outerShdw>
                </a:effectLst>
              </a:rPr>
              <a:t>fopen</a:t>
            </a:r>
            <a:r>
              <a:rPr lang="en-US" altLang="zh-CN" sz="1800" b="1" dirty="0">
                <a:solidFill>
                  <a:srgbClr val="FF00FF"/>
                </a:solidFill>
                <a:effectLst>
                  <a:outerShdw blurRad="38100" dist="38100" dir="2700000" algn="tl">
                    <a:srgbClr val="C0C0C0"/>
                  </a:outerShdw>
                </a:effectLst>
              </a:rPr>
              <a:t>("c:\\abc.dat","r+b");</a:t>
            </a:r>
          </a:p>
          <a:p>
            <a:pPr>
              <a:defRPr/>
            </a:pPr>
            <a:r>
              <a:rPr lang="en-US" altLang="zh-CN" sz="1800" b="1" dirty="0">
                <a:effectLst>
                  <a:outerShdw blurRad="38100" dist="38100" dir="2700000" algn="tl">
                    <a:srgbClr val="C0C0C0"/>
                  </a:outerShdw>
                </a:effectLst>
              </a:rPr>
              <a:t>   while(!</a:t>
            </a:r>
            <a:r>
              <a:rPr lang="en-US" altLang="zh-CN" sz="1800" b="1" dirty="0" err="1">
                <a:effectLst>
                  <a:outerShdw blurRad="38100" dist="38100" dir="2700000" algn="tl">
                    <a:srgbClr val="C0C0C0"/>
                  </a:outerShdw>
                </a:effectLst>
              </a:rPr>
              <a:t>feof</a:t>
            </a:r>
            <a:r>
              <a:rPr lang="en-US" altLang="zh-CN" sz="1800" b="1" dirty="0">
                <a:effectLst>
                  <a:outerShdw blurRad="38100" dist="38100" dir="2700000" algn="tl">
                    <a:srgbClr val="C0C0C0"/>
                  </a:outerShdw>
                </a:effectLst>
              </a:rPr>
              <a:t>(fin)){</a:t>
            </a:r>
          </a:p>
          <a:p>
            <a:pPr>
              <a:defRPr/>
            </a:pP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fread</a:t>
            </a:r>
            <a:r>
              <a:rPr lang="en-US" altLang="zh-CN" sz="1800" b="1" dirty="0">
                <a:effectLst>
                  <a:outerShdw blurRad="38100" dist="38100" dir="2700000" algn="tl">
                    <a:srgbClr val="C0C0C0"/>
                  </a:outerShdw>
                </a:effectLst>
              </a:rPr>
              <a:t>(&amp;</a:t>
            </a:r>
            <a:r>
              <a:rPr lang="en-US" altLang="zh-CN" sz="1800" b="1" dirty="0" err="1">
                <a:effectLst>
                  <a:outerShdw blurRad="38100" dist="38100" dir="2700000" algn="tl">
                    <a:srgbClr val="C0C0C0"/>
                  </a:outerShdw>
                </a:effectLst>
              </a:rPr>
              <a:t>u,sizeof</a:t>
            </a:r>
            <a:r>
              <a:rPr lang="en-US" altLang="zh-CN" sz="1800" b="1" dirty="0">
                <a:effectLst>
                  <a:outerShdw blurRad="38100" dist="38100" dir="2700000" algn="tl">
                    <a:srgbClr val="C0C0C0"/>
                  </a:outerShdw>
                </a:effectLst>
              </a:rPr>
              <a:t>(unsigned char),1,fin);</a:t>
            </a:r>
          </a:p>
          <a:p>
            <a:pPr>
              <a:defRPr/>
            </a:pPr>
            <a:r>
              <a:rPr lang="en-US" altLang="zh-CN" sz="1800" b="1" dirty="0">
                <a:effectLst>
                  <a:outerShdw blurRad="38100" dist="38100" dir="2700000" algn="tl">
                    <a:srgbClr val="C0C0C0"/>
                  </a:outerShdw>
                </a:effectLst>
              </a:rPr>
              <a:t>       if(!</a:t>
            </a:r>
            <a:r>
              <a:rPr lang="en-US" altLang="zh-CN" sz="1800" b="1" dirty="0" err="1">
                <a:effectLst>
                  <a:outerShdw blurRad="38100" dist="38100" dir="2700000" algn="tl">
                    <a:srgbClr val="C0C0C0"/>
                  </a:outerShdw>
                </a:effectLst>
              </a:rPr>
              <a:t>feof</a:t>
            </a:r>
            <a:r>
              <a:rPr lang="en-US" altLang="zh-CN" sz="1800" b="1" dirty="0">
                <a:effectLst>
                  <a:outerShdw blurRad="38100" dist="38100" dir="2700000" algn="tl">
                    <a:srgbClr val="C0C0C0"/>
                  </a:outerShdw>
                </a:effectLst>
              </a:rPr>
              <a:t>(fin)){ </a:t>
            </a:r>
            <a:r>
              <a:rPr lang="en-US" altLang="zh-CN" sz="1800" b="1" dirty="0" err="1">
                <a:effectLst>
                  <a:outerShdw blurRad="38100" dist="38100" dir="2700000" algn="tl">
                    <a:srgbClr val="C0C0C0"/>
                  </a:outerShdw>
                </a:effectLst>
              </a:rPr>
              <a:t>printf</a:t>
            </a:r>
            <a:r>
              <a:rPr lang="en-US" altLang="zh-CN" sz="1800" b="1" dirty="0">
                <a:effectLst>
                  <a:outerShdw blurRad="38100" dist="38100" dir="2700000" algn="tl">
                    <a:srgbClr val="C0C0C0"/>
                  </a:outerShdw>
                </a:effectLst>
              </a:rPr>
              <a:t>("%04X  %04X\t",</a:t>
            </a:r>
            <a:r>
              <a:rPr lang="en-US" altLang="zh-CN" sz="1800" b="1" dirty="0" err="1">
                <a:effectLst>
                  <a:outerShdw blurRad="38100" dist="38100" dir="2700000" algn="tl">
                    <a:srgbClr val="C0C0C0"/>
                  </a:outerShdw>
                </a:effectLst>
              </a:rPr>
              <a:t>i</a:t>
            </a:r>
            <a:r>
              <a:rPr lang="en-US" altLang="zh-CN" sz="1800" b="1" dirty="0">
                <a:effectLst>
                  <a:outerShdw blurRad="38100" dist="38100" dir="2700000" algn="tl">
                    <a:srgbClr val="C0C0C0"/>
                  </a:outerShdw>
                </a:effectLst>
              </a:rPr>
              <a:t>++,u);</a:t>
            </a:r>
          </a:p>
          <a:p>
            <a:pPr>
              <a:defRPr/>
            </a:pPr>
            <a:r>
              <a:rPr lang="en-US" altLang="zh-CN" sz="1800" b="1" dirty="0">
                <a:effectLst>
                  <a:outerShdw blurRad="38100" dist="38100" dir="2700000" algn="tl">
                    <a:srgbClr val="C0C0C0"/>
                  </a:outerShdw>
                </a:effectLst>
              </a:rPr>
              <a:t>                               if(i%4==0) </a:t>
            </a:r>
            <a:r>
              <a:rPr lang="en-US" altLang="zh-CN" sz="1800" b="1" dirty="0" err="1">
                <a:effectLst>
                  <a:outerShdw blurRad="38100" dist="38100" dir="2700000" algn="tl">
                    <a:srgbClr val="C0C0C0"/>
                  </a:outerShdw>
                </a:effectLst>
              </a:rPr>
              <a:t>printf</a:t>
            </a:r>
            <a:r>
              <a:rPr lang="en-US" altLang="zh-CN" sz="1800" b="1" dirty="0">
                <a:effectLst>
                  <a:outerShdw blurRad="38100" dist="38100" dir="2700000" algn="tl">
                    <a:srgbClr val="C0C0C0"/>
                  </a:outerShdw>
                </a:effectLst>
              </a:rPr>
              <a:t>("\n"); }</a:t>
            </a:r>
          </a:p>
          <a:p>
            <a:pPr>
              <a:defRPr/>
            </a:pPr>
            <a:r>
              <a:rPr lang="en-US" altLang="zh-CN" sz="1800" b="1" dirty="0">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printf</a:t>
            </a:r>
            <a:r>
              <a:rPr lang="en-US" altLang="zh-CN" sz="1800" b="1" dirty="0">
                <a:effectLst>
                  <a:outerShdw blurRad="38100" dist="38100" dir="2700000" algn="tl">
                    <a:srgbClr val="C0C0C0"/>
                  </a:outerShdw>
                </a:effectLst>
              </a:rPr>
              <a:t>("\n");</a:t>
            </a:r>
          </a:p>
          <a:p>
            <a:pPr>
              <a:defRPr/>
            </a:pPr>
            <a:r>
              <a:rPr lang="en-US" altLang="zh-CN" sz="1800" b="1" dirty="0">
                <a:effectLst>
                  <a:outerShdw blurRad="38100" dist="38100" dir="2700000" algn="tl">
                    <a:srgbClr val="C0C0C0"/>
                  </a:outerShdw>
                </a:effectLst>
              </a:rPr>
              <a:t>   </a:t>
            </a:r>
            <a:r>
              <a:rPr lang="en-US" altLang="zh-CN" sz="1800" b="1" dirty="0" err="1">
                <a:solidFill>
                  <a:srgbClr val="FF00FF"/>
                </a:solidFill>
                <a:effectLst>
                  <a:outerShdw blurRad="38100" dist="38100" dir="2700000" algn="tl">
                    <a:srgbClr val="C0C0C0"/>
                  </a:outerShdw>
                </a:effectLst>
              </a:rPr>
              <a:t>fclose</a:t>
            </a:r>
            <a:r>
              <a:rPr lang="en-US" altLang="zh-CN" sz="1800" b="1" dirty="0">
                <a:solidFill>
                  <a:srgbClr val="FF00FF"/>
                </a:solidFill>
                <a:effectLst>
                  <a:outerShdw blurRad="38100" dist="38100" dir="2700000" algn="tl">
                    <a:srgbClr val="C0C0C0"/>
                  </a:outerShdw>
                </a:effectLst>
              </a:rPr>
              <a:t>(fin);</a:t>
            </a:r>
          </a:p>
          <a:p>
            <a:pPr>
              <a:defRPr/>
            </a:pPr>
            <a:r>
              <a:rPr lang="en-US" altLang="zh-CN" sz="1800" b="1" dirty="0">
                <a:effectLst>
                  <a:outerShdw blurRad="38100" dist="38100" dir="2700000" algn="tl">
                    <a:srgbClr val="C0C0C0"/>
                  </a:outerShdw>
                </a:effectLst>
              </a:rPr>
              <a:t>}</a:t>
            </a:r>
          </a:p>
        </p:txBody>
      </p:sp>
      <p:sp>
        <p:nvSpPr>
          <p:cNvPr id="146438" name="Text Box 6"/>
          <p:cNvSpPr txBox="1">
            <a:spLocks noChangeArrowheads="1"/>
          </p:cNvSpPr>
          <p:nvPr/>
        </p:nvSpPr>
        <p:spPr bwMode="auto">
          <a:xfrm>
            <a:off x="6823075" y="5994400"/>
            <a:ext cx="1944688" cy="366713"/>
          </a:xfrm>
          <a:prstGeom prst="rect">
            <a:avLst/>
          </a:prstGeom>
          <a:noFill/>
          <a:ln w="9525">
            <a:noFill/>
            <a:miter lim="800000"/>
            <a:headEnd/>
            <a:tailEnd/>
          </a:ln>
          <a:effectLst/>
        </p:spPr>
        <p:txBody>
          <a:bodyPr>
            <a:spAutoFit/>
          </a:bodyPr>
          <a:lstStyle/>
          <a:p>
            <a:pPr algn="ctr">
              <a:spcBef>
                <a:spcPct val="50000"/>
              </a:spcBef>
              <a:defRPr/>
            </a:pPr>
            <a:r>
              <a:rPr lang="zh-CN" altLang="en-US" sz="1800" b="1">
                <a:solidFill>
                  <a:srgbClr val="4D4D4D"/>
                </a:solidFill>
                <a:effectLst>
                  <a:outerShdw blurRad="38100" dist="38100" dir="2700000" algn="tl">
                    <a:srgbClr val="C0C0C0"/>
                  </a:outerShdw>
                </a:effectLst>
                <a:hlinkClick r:id="rId2" action="ppaction://hlinkpres?slideindex=1&amp;slidetitle="/>
              </a:rPr>
              <a:t>文件</a:t>
            </a:r>
            <a:r>
              <a:rPr lang="en-US" altLang="zh-CN" sz="1800" b="1">
                <a:solidFill>
                  <a:srgbClr val="4D4D4D"/>
                </a:solidFill>
                <a:effectLst>
                  <a:outerShdw blurRad="38100" dist="38100" dir="2700000" algn="tl">
                    <a:srgbClr val="C0C0C0"/>
                  </a:outerShdw>
                </a:effectLst>
                <a:hlinkClick r:id="rId2" action="ppaction://hlinkpres?slideindex=1&amp;slidetitle="/>
              </a:rPr>
              <a:t>IO</a:t>
            </a:r>
            <a:r>
              <a:rPr lang="zh-CN" altLang="en-US" sz="1800" b="1">
                <a:solidFill>
                  <a:srgbClr val="4D4D4D"/>
                </a:solidFill>
                <a:effectLst>
                  <a:outerShdw blurRad="38100" dist="38100" dir="2700000" algn="tl">
                    <a:srgbClr val="C0C0C0"/>
                  </a:outerShdw>
                </a:effectLst>
                <a:hlinkClick r:id="rId2" action="ppaction://hlinkpres?slideindex=1&amp;slidetitle="/>
              </a:rPr>
              <a:t>操作步骤</a:t>
            </a:r>
            <a:endParaRPr lang="zh-CN" altLang="en-US" sz="1800" b="1">
              <a:solidFill>
                <a:srgbClr val="4D4D4D"/>
              </a:solidFill>
              <a:effectLst>
                <a:outerShdw blurRad="38100" dist="38100" dir="2700000" algn="tl">
                  <a:srgbClr val="C0C0C0"/>
                </a:outerShdw>
              </a:effectLs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p:spPr>
        <p:txBody>
          <a:bodyPr/>
          <a:lstStyle/>
          <a:p>
            <a:fld id="{15467B33-4C88-4FA0-83BC-884AC42159C7}" type="slidenum">
              <a:rPr lang="en-US" altLang="zh-CN" smtClean="0"/>
              <a:pPr/>
              <a:t>19</a:t>
            </a:fld>
            <a:endParaRPr lang="en-US" altLang="zh-CN"/>
          </a:p>
        </p:txBody>
      </p:sp>
      <p:sp>
        <p:nvSpPr>
          <p:cNvPr id="24579" name="Text Box 4"/>
          <p:cNvSpPr txBox="1">
            <a:spLocks noChangeArrowheads="1"/>
          </p:cNvSpPr>
          <p:nvPr/>
        </p:nvSpPr>
        <p:spPr bwMode="auto">
          <a:xfrm>
            <a:off x="762000" y="668338"/>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10.3.2</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文件的重定向</a:t>
            </a:r>
          </a:p>
        </p:txBody>
      </p:sp>
      <p:sp>
        <p:nvSpPr>
          <p:cNvPr id="147464" name="Rectangle 8"/>
          <p:cNvSpPr>
            <a:spLocks noChangeArrowheads="1"/>
          </p:cNvSpPr>
          <p:nvPr/>
        </p:nvSpPr>
        <p:spPr bwMode="auto">
          <a:xfrm>
            <a:off x="684213" y="1125538"/>
            <a:ext cx="7991475" cy="1096962"/>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文件的重定向函数</a:t>
            </a:r>
            <a:r>
              <a:rPr kumimoji="0" lang="en-US" altLang="zh-CN" sz="2000" b="1">
                <a:effectLst>
                  <a:outerShdw blurRad="38100" dist="38100" dir="2700000" algn="tl">
                    <a:srgbClr val="C0C0C0"/>
                  </a:outerShdw>
                </a:effectLst>
              </a:rPr>
              <a:t>freopen()</a:t>
            </a:r>
            <a:r>
              <a:rPr kumimoji="0" lang="zh-CN" altLang="en-US" sz="2000" b="1">
                <a:effectLst>
                  <a:outerShdw blurRad="38100" dist="38100" dir="2700000" algn="tl">
                    <a:srgbClr val="C0C0C0"/>
                  </a:outerShdw>
                </a:effectLst>
              </a:rPr>
              <a:t>声明如下，功能是在关闭</a:t>
            </a:r>
            <a:r>
              <a:rPr kumimoji="0" lang="en-US" altLang="zh-CN" sz="2000" b="1">
                <a:solidFill>
                  <a:srgbClr val="FF00FF"/>
                </a:solidFill>
                <a:effectLst>
                  <a:outerShdw blurRad="38100" dist="38100" dir="2700000" algn="tl">
                    <a:srgbClr val="C0C0C0"/>
                  </a:outerShdw>
                </a:effectLst>
              </a:rPr>
              <a:t>fp</a:t>
            </a:r>
            <a:r>
              <a:rPr kumimoji="0" lang="zh-CN" altLang="en-US" sz="2000" b="1">
                <a:effectLst>
                  <a:outerShdw blurRad="38100" dist="38100" dir="2700000" algn="tl">
                    <a:srgbClr val="C0C0C0"/>
                  </a:outerShdw>
                </a:effectLst>
              </a:rPr>
              <a:t>指向的文件之后，</a:t>
            </a:r>
            <a:r>
              <a:rPr kumimoji="0" lang="en-US" altLang="zh-CN" sz="2000" b="1">
                <a:solidFill>
                  <a:srgbClr val="FF00FF"/>
                </a:solidFill>
                <a:effectLst>
                  <a:outerShdw blurRad="38100" dist="38100" dir="2700000" algn="tl">
                    <a:srgbClr val="C0C0C0"/>
                  </a:outerShdw>
                </a:effectLst>
              </a:rPr>
              <a:t>fp</a:t>
            </a:r>
            <a:r>
              <a:rPr kumimoji="0" lang="zh-CN" altLang="en-US" sz="2000" b="1">
                <a:effectLst>
                  <a:outerShdw blurRad="38100" dist="38100" dir="2700000" algn="tl">
                    <a:srgbClr val="C0C0C0"/>
                  </a:outerShdw>
                </a:effectLst>
              </a:rPr>
              <a:t>重指向按照</a:t>
            </a:r>
            <a:r>
              <a:rPr kumimoji="0" lang="en-US" altLang="zh-CN" sz="2000" b="1">
                <a:solidFill>
                  <a:srgbClr val="FF00FF"/>
                </a:solidFill>
                <a:effectLst>
                  <a:outerShdw blurRad="38100" dist="38100" dir="2700000" algn="tl">
                    <a:srgbClr val="C0C0C0"/>
                  </a:outerShdw>
                </a:effectLst>
              </a:rPr>
              <a:t>mode</a:t>
            </a:r>
            <a:r>
              <a:rPr kumimoji="0" lang="zh-CN" altLang="en-US" sz="2000" b="1">
                <a:effectLst>
                  <a:outerShdw blurRad="38100" dist="38100" dir="2700000" algn="tl">
                    <a:srgbClr val="C0C0C0"/>
                  </a:outerShdw>
                </a:effectLst>
              </a:rPr>
              <a:t>方式打开的、</a:t>
            </a:r>
            <a:r>
              <a:rPr kumimoji="0" lang="en-US" altLang="zh-CN" sz="2000" b="1">
                <a:solidFill>
                  <a:srgbClr val="FF00FF"/>
                </a:solidFill>
                <a:effectLst>
                  <a:outerShdw blurRad="38100" dist="38100" dir="2700000" algn="tl">
                    <a:srgbClr val="C0C0C0"/>
                  </a:outerShdw>
                </a:effectLst>
              </a:rPr>
              <a:t>filename</a:t>
            </a:r>
            <a:r>
              <a:rPr kumimoji="0" lang="zh-CN" altLang="en-US" sz="2000" b="1">
                <a:effectLst>
                  <a:outerShdw blurRad="38100" dist="38100" dir="2700000" algn="tl">
                    <a:srgbClr val="C0C0C0"/>
                  </a:outerShdw>
                </a:effectLst>
              </a:rPr>
              <a:t>指定的文件，函数返回新打开的文件指针。如果失败返回</a:t>
            </a:r>
            <a:r>
              <a:rPr kumimoji="0" lang="en-US" altLang="zh-CN" sz="2000" b="1">
                <a:solidFill>
                  <a:srgbClr val="008000"/>
                </a:solidFill>
                <a:effectLst>
                  <a:outerShdw blurRad="38100" dist="38100" dir="2700000" algn="tl">
                    <a:srgbClr val="C0C0C0"/>
                  </a:outerShdw>
                </a:effectLst>
              </a:rPr>
              <a:t>NULL</a:t>
            </a:r>
            <a:r>
              <a:rPr kumimoji="0" lang="zh-CN" altLang="en-US" sz="2000" b="1">
                <a:effectLst>
                  <a:outerShdw blurRad="38100" dist="38100" dir="2700000" algn="tl">
                    <a:srgbClr val="C0C0C0"/>
                  </a:outerShdw>
                </a:effectLst>
              </a:rPr>
              <a:t>。</a:t>
            </a:r>
            <a:endParaRPr kumimoji="0" lang="zh-CN" altLang="en-US" sz="1800" b="1"/>
          </a:p>
        </p:txBody>
      </p:sp>
      <p:sp>
        <p:nvSpPr>
          <p:cNvPr id="147465" name="Rectangle 9"/>
          <p:cNvSpPr>
            <a:spLocks noChangeArrowheads="1"/>
          </p:cNvSpPr>
          <p:nvPr/>
        </p:nvSpPr>
        <p:spPr bwMode="auto">
          <a:xfrm>
            <a:off x="233363" y="2320925"/>
            <a:ext cx="8783637" cy="393700"/>
          </a:xfrm>
          <a:prstGeom prst="rect">
            <a:avLst/>
          </a:prstGeom>
          <a:solidFill>
            <a:schemeClr val="accent1">
              <a:alpha val="10001"/>
            </a:schemeClr>
          </a:solidFill>
          <a:ln w="9525">
            <a:noFill/>
            <a:miter lim="800000"/>
            <a:headEnd/>
            <a:tailEnd/>
          </a:ln>
          <a:effectLst/>
        </p:spPr>
        <p:txBody>
          <a:bodyPr anchor="ctr">
            <a:spAutoFit/>
          </a:bodyPr>
          <a:lstStyle/>
          <a:p>
            <a:pPr algn="ctr">
              <a:lnSpc>
                <a:spcPct val="110000"/>
              </a:lnSpc>
              <a:tabLst>
                <a:tab pos="1076325" algn="l"/>
              </a:tabLst>
              <a:defRPr/>
            </a:pPr>
            <a:r>
              <a:rPr kumimoji="0" lang="en-US" altLang="zh-CN" sz="1800" b="1"/>
              <a:t>FILE * _Cdecl refopen(const char * </a:t>
            </a:r>
            <a:r>
              <a:rPr kumimoji="0" lang="en-US" altLang="zh-CN" sz="1800" b="1">
                <a:solidFill>
                  <a:srgbClr val="FF00FF"/>
                </a:solidFill>
                <a:effectLst>
                  <a:outerShdw blurRad="38100" dist="38100" dir="2700000" algn="tl">
                    <a:srgbClr val="000000"/>
                  </a:outerShdw>
                </a:effectLst>
              </a:rPr>
              <a:t>filename</a:t>
            </a:r>
            <a:r>
              <a:rPr kumimoji="0" lang="en-US" altLang="zh-CN" sz="1800" b="1"/>
              <a:t>, const char * </a:t>
            </a:r>
            <a:r>
              <a:rPr kumimoji="0" lang="en-US" altLang="zh-CN" sz="1800" b="1">
                <a:solidFill>
                  <a:srgbClr val="FF00FF"/>
                </a:solidFill>
                <a:effectLst>
                  <a:outerShdw blurRad="38100" dist="38100" dir="2700000" algn="tl">
                    <a:srgbClr val="000000"/>
                  </a:outerShdw>
                </a:effectLst>
              </a:rPr>
              <a:t>mode</a:t>
            </a:r>
            <a:r>
              <a:rPr kumimoji="0" lang="en-US" altLang="zh-CN" sz="1800" b="1"/>
              <a:t>,FILE *</a:t>
            </a:r>
            <a:r>
              <a:rPr kumimoji="0" lang="en-US" altLang="zh-CN" sz="1800" b="1">
                <a:solidFill>
                  <a:srgbClr val="FF00FF"/>
                </a:solidFill>
                <a:effectLst>
                  <a:outerShdw blurRad="38100" dist="38100" dir="2700000" algn="tl">
                    <a:srgbClr val="000000"/>
                  </a:outerShdw>
                </a:effectLst>
              </a:rPr>
              <a:t>fp</a:t>
            </a:r>
            <a:r>
              <a:rPr kumimoji="0" lang="en-US" altLang="zh-CN" sz="1800" b="1"/>
              <a:t>);</a:t>
            </a:r>
          </a:p>
        </p:txBody>
      </p:sp>
      <p:grpSp>
        <p:nvGrpSpPr>
          <p:cNvPr id="2" name="Group 39"/>
          <p:cNvGrpSpPr>
            <a:grpSpLocks/>
          </p:cNvGrpSpPr>
          <p:nvPr/>
        </p:nvGrpSpPr>
        <p:grpSpPr bwMode="auto">
          <a:xfrm>
            <a:off x="1096963" y="4437063"/>
            <a:ext cx="7291387" cy="1438275"/>
            <a:chOff x="691" y="2795"/>
            <a:chExt cx="4593" cy="906"/>
          </a:xfrm>
        </p:grpSpPr>
        <p:sp>
          <p:nvSpPr>
            <p:cNvPr id="24586" name="Rectangle 12"/>
            <p:cNvSpPr>
              <a:spLocks noChangeArrowheads="1"/>
            </p:cNvSpPr>
            <p:nvPr/>
          </p:nvSpPr>
          <p:spPr bwMode="auto">
            <a:xfrm>
              <a:off x="978" y="2891"/>
              <a:ext cx="454" cy="227"/>
            </a:xfrm>
            <a:prstGeom prst="rect">
              <a:avLst/>
            </a:prstGeom>
            <a:blipFill dpi="0" rotWithShape="1">
              <a:blip r:embed="rId2" cstate="print"/>
              <a:srcRect/>
              <a:tile tx="0" ty="0" sx="100000" sy="100000" flip="none" algn="tl"/>
            </a:blipFill>
            <a:ln w="28575">
              <a:solidFill>
                <a:schemeClr val="tx1"/>
              </a:solidFill>
              <a:miter lim="800000"/>
              <a:headEnd/>
              <a:tailEnd/>
            </a:ln>
          </p:spPr>
          <p:txBody>
            <a:bodyPr wrap="none" anchor="ctr"/>
            <a:lstStyle/>
            <a:p>
              <a:endParaRPr lang="zh-CN" altLang="en-US"/>
            </a:p>
          </p:txBody>
        </p:sp>
        <p:sp>
          <p:nvSpPr>
            <p:cNvPr id="24587" name="Rectangle 13"/>
            <p:cNvSpPr>
              <a:spLocks noChangeArrowheads="1"/>
            </p:cNvSpPr>
            <p:nvPr/>
          </p:nvSpPr>
          <p:spPr bwMode="auto">
            <a:xfrm>
              <a:off x="2521" y="2918"/>
              <a:ext cx="1270" cy="681"/>
            </a:xfrm>
            <a:prstGeom prst="rect">
              <a:avLst/>
            </a:prstGeom>
            <a:noFill/>
            <a:ln w="28575">
              <a:solidFill>
                <a:schemeClr val="tx1"/>
              </a:solidFill>
              <a:miter lim="800000"/>
              <a:headEnd/>
              <a:tailEnd/>
            </a:ln>
          </p:spPr>
          <p:txBody>
            <a:bodyPr wrap="none" anchor="ctr"/>
            <a:lstStyle/>
            <a:p>
              <a:endParaRPr lang="zh-CN" altLang="en-US"/>
            </a:p>
          </p:txBody>
        </p:sp>
        <p:sp>
          <p:nvSpPr>
            <p:cNvPr id="24588" name="Line 14"/>
            <p:cNvSpPr>
              <a:spLocks noChangeShapeType="1"/>
            </p:cNvSpPr>
            <p:nvPr/>
          </p:nvSpPr>
          <p:spPr bwMode="auto">
            <a:xfrm>
              <a:off x="2521" y="3223"/>
              <a:ext cx="1270" cy="0"/>
            </a:xfrm>
            <a:prstGeom prst="line">
              <a:avLst/>
            </a:prstGeom>
            <a:noFill/>
            <a:ln w="9525">
              <a:solidFill>
                <a:schemeClr val="tx1"/>
              </a:solidFill>
              <a:round/>
              <a:headEnd/>
              <a:tailEnd/>
            </a:ln>
          </p:spPr>
          <p:txBody>
            <a:bodyPr/>
            <a:lstStyle/>
            <a:p>
              <a:endParaRPr lang="zh-CN" altLang="en-US"/>
            </a:p>
          </p:txBody>
        </p:sp>
        <p:sp>
          <p:nvSpPr>
            <p:cNvPr id="24589" name="Line 15"/>
            <p:cNvSpPr>
              <a:spLocks noChangeShapeType="1"/>
            </p:cNvSpPr>
            <p:nvPr/>
          </p:nvSpPr>
          <p:spPr bwMode="auto">
            <a:xfrm>
              <a:off x="2521" y="3375"/>
              <a:ext cx="1270" cy="0"/>
            </a:xfrm>
            <a:prstGeom prst="line">
              <a:avLst/>
            </a:prstGeom>
            <a:noFill/>
            <a:ln w="9525">
              <a:solidFill>
                <a:schemeClr val="tx1"/>
              </a:solidFill>
              <a:round/>
              <a:headEnd/>
              <a:tailEnd/>
            </a:ln>
          </p:spPr>
          <p:txBody>
            <a:bodyPr/>
            <a:lstStyle/>
            <a:p>
              <a:endParaRPr lang="zh-CN" altLang="en-US"/>
            </a:p>
          </p:txBody>
        </p:sp>
        <p:sp>
          <p:nvSpPr>
            <p:cNvPr id="24590" name="Oval 16"/>
            <p:cNvSpPr>
              <a:spLocks noChangeArrowheads="1"/>
            </p:cNvSpPr>
            <p:nvPr/>
          </p:nvSpPr>
          <p:spPr bwMode="auto">
            <a:xfrm>
              <a:off x="4377" y="2885"/>
              <a:ext cx="907" cy="816"/>
            </a:xfrm>
            <a:prstGeom prst="ellipse">
              <a:avLst/>
            </a:prstGeom>
            <a:noFill/>
            <a:ln w="28575">
              <a:solidFill>
                <a:schemeClr val="tx1"/>
              </a:solidFill>
              <a:round/>
              <a:headEnd/>
              <a:tailEnd/>
            </a:ln>
          </p:spPr>
          <p:txBody>
            <a:bodyPr wrap="none" anchor="ctr"/>
            <a:lstStyle/>
            <a:p>
              <a:endParaRPr lang="zh-CN" altLang="en-US"/>
            </a:p>
          </p:txBody>
        </p:sp>
        <p:sp>
          <p:nvSpPr>
            <p:cNvPr id="147473" name="Text Box 17"/>
            <p:cNvSpPr txBox="1">
              <a:spLocks noChangeArrowheads="1"/>
            </p:cNvSpPr>
            <p:nvPr/>
          </p:nvSpPr>
          <p:spPr bwMode="auto">
            <a:xfrm>
              <a:off x="691" y="2800"/>
              <a:ext cx="362"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rgbClr val="FF00FF"/>
                  </a:solidFill>
                  <a:effectLst>
                    <a:outerShdw blurRad="38100" dist="38100" dir="2700000" algn="tl">
                      <a:srgbClr val="C0C0C0"/>
                    </a:outerShdw>
                  </a:effectLst>
                  <a:latin typeface="Arial" charset="0"/>
                </a:rPr>
                <a:t>fp</a:t>
              </a:r>
            </a:p>
          </p:txBody>
        </p:sp>
        <p:sp>
          <p:nvSpPr>
            <p:cNvPr id="147474" name="Text Box 18"/>
            <p:cNvSpPr txBox="1">
              <a:spLocks noChangeArrowheads="1"/>
            </p:cNvSpPr>
            <p:nvPr/>
          </p:nvSpPr>
          <p:spPr bwMode="auto">
            <a:xfrm>
              <a:off x="1704" y="2795"/>
              <a:ext cx="861"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_streams</a:t>
              </a:r>
            </a:p>
          </p:txBody>
        </p:sp>
        <p:sp>
          <p:nvSpPr>
            <p:cNvPr id="147475" name="Text Box 19"/>
            <p:cNvSpPr txBox="1">
              <a:spLocks noChangeArrowheads="1"/>
            </p:cNvSpPr>
            <p:nvPr/>
          </p:nvSpPr>
          <p:spPr bwMode="auto">
            <a:xfrm>
              <a:off x="3947" y="2824"/>
              <a:ext cx="545"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disk</a:t>
              </a:r>
            </a:p>
          </p:txBody>
        </p:sp>
        <p:grpSp>
          <p:nvGrpSpPr>
            <p:cNvPr id="24594" name="Group 37"/>
            <p:cNvGrpSpPr>
              <a:grpSpLocks/>
            </p:cNvGrpSpPr>
            <p:nvPr/>
          </p:nvGrpSpPr>
          <p:grpSpPr bwMode="auto">
            <a:xfrm>
              <a:off x="1205" y="3027"/>
              <a:ext cx="1315" cy="227"/>
              <a:chOff x="1060" y="2449"/>
              <a:chExt cx="1315" cy="227"/>
            </a:xfrm>
          </p:grpSpPr>
          <p:sp>
            <p:nvSpPr>
              <p:cNvPr id="24604" name="Line 20"/>
              <p:cNvSpPr>
                <a:spLocks noChangeShapeType="1"/>
              </p:cNvSpPr>
              <p:nvPr/>
            </p:nvSpPr>
            <p:spPr bwMode="auto">
              <a:xfrm>
                <a:off x="1060" y="2449"/>
                <a:ext cx="0" cy="227"/>
              </a:xfrm>
              <a:prstGeom prst="line">
                <a:avLst/>
              </a:prstGeom>
              <a:noFill/>
              <a:ln w="28575">
                <a:solidFill>
                  <a:srgbClr val="993300"/>
                </a:solidFill>
                <a:round/>
                <a:headEnd type="oval" w="med" len="med"/>
                <a:tailEnd/>
              </a:ln>
            </p:spPr>
            <p:txBody>
              <a:bodyPr/>
              <a:lstStyle/>
              <a:p>
                <a:endParaRPr lang="zh-CN" altLang="en-US"/>
              </a:p>
            </p:txBody>
          </p:sp>
          <p:sp>
            <p:nvSpPr>
              <p:cNvPr id="24605" name="Line 21"/>
              <p:cNvSpPr>
                <a:spLocks noChangeShapeType="1"/>
              </p:cNvSpPr>
              <p:nvPr/>
            </p:nvSpPr>
            <p:spPr bwMode="auto">
              <a:xfrm>
                <a:off x="1060" y="2676"/>
                <a:ext cx="1315" cy="0"/>
              </a:xfrm>
              <a:prstGeom prst="line">
                <a:avLst/>
              </a:prstGeom>
              <a:noFill/>
              <a:ln w="28575">
                <a:solidFill>
                  <a:srgbClr val="993300"/>
                </a:solidFill>
                <a:round/>
                <a:headEnd/>
                <a:tailEnd type="triangle" w="med" len="med"/>
              </a:ln>
            </p:spPr>
            <p:txBody>
              <a:bodyPr/>
              <a:lstStyle/>
              <a:p>
                <a:endParaRPr lang="zh-CN" altLang="en-US"/>
              </a:p>
            </p:txBody>
          </p:sp>
        </p:grpSp>
        <p:sp>
          <p:nvSpPr>
            <p:cNvPr id="147478" name="Text Box 22"/>
            <p:cNvSpPr txBox="1">
              <a:spLocks noChangeArrowheads="1"/>
            </p:cNvSpPr>
            <p:nvPr/>
          </p:nvSpPr>
          <p:spPr bwMode="auto">
            <a:xfrm>
              <a:off x="2883" y="3281"/>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4596" name="Rectangle 23"/>
            <p:cNvSpPr>
              <a:spLocks noChangeArrowheads="1"/>
            </p:cNvSpPr>
            <p:nvPr/>
          </p:nvSpPr>
          <p:spPr bwMode="auto">
            <a:xfrm>
              <a:off x="2536" y="3226"/>
              <a:ext cx="1225" cy="136"/>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en-US"/>
            </a:p>
          </p:txBody>
        </p:sp>
        <p:sp>
          <p:nvSpPr>
            <p:cNvPr id="147480" name="Text Box 24"/>
            <p:cNvSpPr txBox="1">
              <a:spLocks noChangeArrowheads="1"/>
            </p:cNvSpPr>
            <p:nvPr/>
          </p:nvSpPr>
          <p:spPr bwMode="auto">
            <a:xfrm>
              <a:off x="2895" y="2879"/>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4598" name="Line 25"/>
            <p:cNvSpPr>
              <a:spLocks noChangeShapeType="1"/>
            </p:cNvSpPr>
            <p:nvPr/>
          </p:nvSpPr>
          <p:spPr bwMode="auto">
            <a:xfrm>
              <a:off x="2879" y="3230"/>
              <a:ext cx="0" cy="136"/>
            </a:xfrm>
            <a:prstGeom prst="line">
              <a:avLst/>
            </a:prstGeom>
            <a:noFill/>
            <a:ln w="9525">
              <a:solidFill>
                <a:schemeClr val="tx1"/>
              </a:solidFill>
              <a:round/>
              <a:headEnd/>
              <a:tailEnd/>
            </a:ln>
          </p:spPr>
          <p:txBody>
            <a:bodyPr/>
            <a:lstStyle/>
            <a:p>
              <a:endParaRPr lang="zh-CN" altLang="en-US"/>
            </a:p>
          </p:txBody>
        </p:sp>
        <p:sp>
          <p:nvSpPr>
            <p:cNvPr id="24599" name="Line 26"/>
            <p:cNvSpPr>
              <a:spLocks noChangeShapeType="1"/>
            </p:cNvSpPr>
            <p:nvPr/>
          </p:nvSpPr>
          <p:spPr bwMode="auto">
            <a:xfrm>
              <a:off x="3060" y="3230"/>
              <a:ext cx="0" cy="136"/>
            </a:xfrm>
            <a:prstGeom prst="line">
              <a:avLst/>
            </a:prstGeom>
            <a:noFill/>
            <a:ln w="9525">
              <a:solidFill>
                <a:schemeClr val="tx1"/>
              </a:solidFill>
              <a:round/>
              <a:headEnd/>
              <a:tailEnd/>
            </a:ln>
          </p:spPr>
          <p:txBody>
            <a:bodyPr/>
            <a:lstStyle/>
            <a:p>
              <a:endParaRPr lang="zh-CN" altLang="en-US"/>
            </a:p>
          </p:txBody>
        </p:sp>
        <p:sp>
          <p:nvSpPr>
            <p:cNvPr id="147483" name="Text Box 27"/>
            <p:cNvSpPr txBox="1">
              <a:spLocks noChangeArrowheads="1"/>
            </p:cNvSpPr>
            <p:nvPr/>
          </p:nvSpPr>
          <p:spPr bwMode="auto">
            <a:xfrm>
              <a:off x="4431" y="3019"/>
              <a:ext cx="771" cy="262"/>
            </a:xfrm>
            <a:prstGeom prst="rect">
              <a:avLst/>
            </a:prstGeom>
            <a:noFill/>
            <a:ln w="19050">
              <a:solidFill>
                <a:schemeClr val="tx1"/>
              </a:solidFill>
              <a:prstDash val="dash"/>
              <a:miter lim="800000"/>
              <a:headEnd/>
              <a:tailEnd/>
            </a:ln>
            <a:effectLst/>
          </p:spPr>
          <p:txBody>
            <a:bodyPr>
              <a:spAutoFit/>
            </a:bodyPr>
            <a:lstStyle/>
            <a:p>
              <a:pPr algn="ctr" eaLnBrk="0" hangingPunct="0">
                <a:spcBef>
                  <a:spcPct val="50000"/>
                </a:spcBef>
                <a:defRPr/>
              </a:pPr>
              <a:r>
                <a:rPr kumimoji="0" lang="en-US" altLang="zh-CN" sz="2000" b="1">
                  <a:solidFill>
                    <a:schemeClr val="folHlink"/>
                  </a:solidFill>
                  <a:effectLst>
                    <a:outerShdw blurRad="38100" dist="38100" dir="2700000" algn="tl">
                      <a:srgbClr val="C0C0C0"/>
                    </a:outerShdw>
                  </a:effectLst>
                  <a:latin typeface="Arial" charset="0"/>
                </a:rPr>
                <a:t>oldfile</a:t>
              </a:r>
            </a:p>
          </p:txBody>
        </p:sp>
        <p:sp>
          <p:nvSpPr>
            <p:cNvPr id="24601" name="Line 29"/>
            <p:cNvSpPr>
              <a:spLocks noChangeShapeType="1"/>
            </p:cNvSpPr>
            <p:nvPr/>
          </p:nvSpPr>
          <p:spPr bwMode="auto">
            <a:xfrm>
              <a:off x="3323" y="3226"/>
              <a:ext cx="0" cy="136"/>
            </a:xfrm>
            <a:prstGeom prst="line">
              <a:avLst/>
            </a:prstGeom>
            <a:noFill/>
            <a:ln w="9525">
              <a:solidFill>
                <a:schemeClr val="tx1"/>
              </a:solidFill>
              <a:round/>
              <a:headEnd/>
              <a:tailEnd/>
            </a:ln>
          </p:spPr>
          <p:txBody>
            <a:bodyPr/>
            <a:lstStyle/>
            <a:p>
              <a:endParaRPr lang="zh-CN" altLang="en-US"/>
            </a:p>
          </p:txBody>
        </p:sp>
        <p:sp>
          <p:nvSpPr>
            <p:cNvPr id="24602" name="Line 30"/>
            <p:cNvSpPr>
              <a:spLocks noChangeShapeType="1"/>
            </p:cNvSpPr>
            <p:nvPr/>
          </p:nvSpPr>
          <p:spPr bwMode="auto">
            <a:xfrm>
              <a:off x="3504" y="3226"/>
              <a:ext cx="0" cy="136"/>
            </a:xfrm>
            <a:prstGeom prst="line">
              <a:avLst/>
            </a:prstGeom>
            <a:noFill/>
            <a:ln w="9525">
              <a:solidFill>
                <a:schemeClr val="tx1"/>
              </a:solidFill>
              <a:round/>
              <a:headEnd/>
              <a:tailEnd/>
            </a:ln>
          </p:spPr>
          <p:txBody>
            <a:bodyPr/>
            <a:lstStyle/>
            <a:p>
              <a:endParaRPr lang="zh-CN" altLang="en-US"/>
            </a:p>
          </p:txBody>
        </p:sp>
        <p:sp>
          <p:nvSpPr>
            <p:cNvPr id="147488" name="Text Box 32"/>
            <p:cNvSpPr txBox="1">
              <a:spLocks noChangeArrowheads="1"/>
            </p:cNvSpPr>
            <p:nvPr/>
          </p:nvSpPr>
          <p:spPr bwMode="auto">
            <a:xfrm>
              <a:off x="4431" y="3334"/>
              <a:ext cx="771" cy="262"/>
            </a:xfrm>
            <a:prstGeom prst="rect">
              <a:avLst/>
            </a:prstGeom>
            <a:noFill/>
            <a:ln w="19050">
              <a:solidFill>
                <a:schemeClr val="tx1"/>
              </a:solidFill>
              <a:prstDash val="dash"/>
              <a:miter lim="800000"/>
              <a:headEnd/>
              <a:tailEnd/>
            </a:ln>
            <a:effectLst/>
          </p:spPr>
          <p:txBody>
            <a:bodyPr>
              <a:spAutoFit/>
            </a:bodyPr>
            <a:lstStyle/>
            <a:p>
              <a:pPr algn="ctr" eaLnBrk="0" hangingPunct="0">
                <a:spcBef>
                  <a:spcPct val="50000"/>
                </a:spcBef>
                <a:defRPr/>
              </a:pPr>
              <a:r>
                <a:rPr kumimoji="0" lang="en-US" altLang="zh-CN" sz="2000" b="1">
                  <a:solidFill>
                    <a:srgbClr val="FF00FF"/>
                  </a:solidFill>
                  <a:effectLst>
                    <a:outerShdw blurRad="38100" dist="38100" dir="2700000" algn="tl">
                      <a:srgbClr val="C0C0C0"/>
                    </a:outerShdw>
                  </a:effectLst>
                  <a:latin typeface="Arial" charset="0"/>
                </a:rPr>
                <a:t>newfile</a:t>
              </a:r>
            </a:p>
          </p:txBody>
        </p:sp>
      </p:grpSp>
      <p:sp>
        <p:nvSpPr>
          <p:cNvPr id="147490" name="Line 34"/>
          <p:cNvSpPr>
            <a:spLocks noChangeShapeType="1"/>
          </p:cNvSpPr>
          <p:nvPr/>
        </p:nvSpPr>
        <p:spPr bwMode="auto">
          <a:xfrm>
            <a:off x="5435600" y="5229225"/>
            <a:ext cx="1746250" cy="134938"/>
          </a:xfrm>
          <a:prstGeom prst="line">
            <a:avLst/>
          </a:prstGeom>
          <a:noFill/>
          <a:ln w="28575">
            <a:solidFill>
              <a:srgbClr val="993300"/>
            </a:solidFill>
            <a:prstDash val="dash"/>
            <a:round/>
            <a:headEnd type="oval" w="med" len="med"/>
            <a:tailEnd type="triangle" w="med" len="med"/>
          </a:ln>
        </p:spPr>
        <p:txBody>
          <a:bodyPr/>
          <a:lstStyle/>
          <a:p>
            <a:endParaRPr lang="zh-CN" altLang="en-US"/>
          </a:p>
        </p:txBody>
      </p:sp>
      <p:sp>
        <p:nvSpPr>
          <p:cNvPr id="147494" name="Rectangle 38"/>
          <p:cNvSpPr>
            <a:spLocks noChangeArrowheads="1"/>
          </p:cNvSpPr>
          <p:nvPr/>
        </p:nvSpPr>
        <p:spPr bwMode="auto">
          <a:xfrm>
            <a:off x="827088" y="3022600"/>
            <a:ext cx="7702550" cy="1311275"/>
          </a:xfrm>
          <a:prstGeom prst="rect">
            <a:avLst/>
          </a:prstGeom>
          <a:noFill/>
          <a:ln w="9525">
            <a:noFill/>
            <a:miter lim="800000"/>
            <a:headEnd/>
            <a:tailEnd/>
          </a:ln>
          <a:effectLst/>
        </p:spPr>
        <p:txBody>
          <a:bodyPr>
            <a:spAutoFit/>
          </a:bodyPr>
          <a:lstStyle/>
          <a:p>
            <a:pPr eaLnBrk="0" hangingPunct="0">
              <a:defRPr/>
            </a:pPr>
            <a:r>
              <a:rPr kumimoji="0" lang="en-US" altLang="zh-CN" sz="2000" b="1" dirty="0">
                <a:solidFill>
                  <a:schemeClr val="tx2"/>
                </a:solidFill>
                <a:latin typeface="宋体" pitchFamily="2" charset="-122"/>
              </a:rPr>
              <a:t>   </a:t>
            </a:r>
            <a:r>
              <a:rPr kumimoji="0" lang="zh-CN" altLang="en-US" sz="2000" b="1" dirty="0">
                <a:effectLst>
                  <a:outerShdw blurRad="38100" dist="38100" dir="2700000" algn="tl">
                    <a:srgbClr val="C0C0C0"/>
                  </a:outerShdw>
                </a:effectLst>
                <a:latin typeface="宋体" pitchFamily="2" charset="-122"/>
              </a:rPr>
              <a:t>例如，按文本格式、顺序写方式打开文件</a:t>
            </a:r>
            <a:r>
              <a:rPr kumimoji="0" lang="en-US" altLang="zh-CN" sz="2000" b="1" dirty="0"/>
              <a:t>c:\test.dat</a:t>
            </a:r>
            <a:r>
              <a:rPr kumimoji="0" lang="zh-CN" altLang="en-US" sz="2000" b="1" dirty="0">
                <a:latin typeface="宋体" pitchFamily="2" charset="-122"/>
              </a:rPr>
              <a:t>。</a:t>
            </a:r>
            <a:r>
              <a:rPr kumimoji="0" lang="zh-CN" altLang="en-US" sz="2000" b="1" dirty="0">
                <a:solidFill>
                  <a:schemeClr val="tx2"/>
                </a:solidFill>
                <a:latin typeface="宋体" pitchFamily="2" charset="-122"/>
              </a:rPr>
              <a:t>  </a:t>
            </a:r>
          </a:p>
          <a:p>
            <a:pPr eaLnBrk="0" hangingPunct="0">
              <a:defRPr/>
            </a:pPr>
            <a:r>
              <a:rPr kumimoji="0" lang="zh-CN" altLang="en-US" sz="2000" b="1" dirty="0">
                <a:solidFill>
                  <a:schemeClr val="tx2"/>
                </a:solidFill>
                <a:latin typeface="宋体" pitchFamily="2" charset="-122"/>
              </a:rPr>
              <a:t>                </a:t>
            </a:r>
            <a:r>
              <a:rPr kumimoji="0" lang="en-US" altLang="zh-CN" sz="2000" b="1" dirty="0">
                <a:solidFill>
                  <a:schemeClr val="tx2"/>
                </a:solidFill>
              </a:rPr>
              <a:t>FILE</a:t>
            </a:r>
            <a:r>
              <a:rPr kumimoji="0" lang="en-US" altLang="zh-CN" sz="2000" b="1" dirty="0">
                <a:solidFill>
                  <a:schemeClr val="tx2"/>
                </a:solidFill>
                <a:latin typeface="Arial" charset="0"/>
              </a:rPr>
              <a:t> </a:t>
            </a:r>
            <a:r>
              <a:rPr kumimoji="0" lang="en-US" altLang="zh-CN" sz="2000" b="1" dirty="0">
                <a:solidFill>
                  <a:schemeClr val="tx2"/>
                </a:solidFill>
              </a:rPr>
              <a:t>*</a:t>
            </a:r>
            <a:r>
              <a:rPr kumimoji="0" lang="en-US" altLang="zh-CN" sz="2000" b="1" dirty="0">
                <a:solidFill>
                  <a:schemeClr val="tx2"/>
                </a:solidFill>
                <a:latin typeface="Arial" charset="0"/>
              </a:rPr>
              <a:t> </a:t>
            </a:r>
            <a:r>
              <a:rPr kumimoji="0" lang="en-US" altLang="zh-CN" sz="2000" b="1" dirty="0" err="1">
                <a:solidFill>
                  <a:schemeClr val="tx2"/>
                </a:solidFill>
              </a:rPr>
              <a:t>fp</a:t>
            </a:r>
            <a:r>
              <a:rPr kumimoji="0" lang="en-US" altLang="zh-CN" sz="2000" b="1" dirty="0">
                <a:solidFill>
                  <a:schemeClr val="tx2"/>
                </a:solidFill>
                <a:latin typeface="Arial" charset="0"/>
              </a:rPr>
              <a:t>;</a:t>
            </a:r>
          </a:p>
          <a:p>
            <a:pPr eaLnBrk="0" hangingPunct="0">
              <a:defRPr/>
            </a:pPr>
            <a:r>
              <a:rPr kumimoji="0" lang="en-US" altLang="zh-CN" sz="2000" b="1" dirty="0">
                <a:solidFill>
                  <a:schemeClr val="tx2"/>
                </a:solidFill>
                <a:latin typeface="宋体" pitchFamily="2" charset="-122"/>
              </a:rPr>
              <a:t>                </a:t>
            </a:r>
            <a:r>
              <a:rPr kumimoji="0" lang="en-US" altLang="zh-CN" sz="2000" b="1" dirty="0" err="1">
                <a:solidFill>
                  <a:schemeClr val="tx2"/>
                </a:solidFill>
              </a:rPr>
              <a:t>fp</a:t>
            </a:r>
            <a:r>
              <a:rPr kumimoji="0" lang="en-US" altLang="zh-CN" sz="2000" b="1" dirty="0">
                <a:solidFill>
                  <a:schemeClr val="tx2"/>
                </a:solidFill>
              </a:rPr>
              <a:t>=</a:t>
            </a:r>
            <a:r>
              <a:rPr kumimoji="0" lang="en-US" altLang="zh-CN" sz="2000" b="1" dirty="0" err="1">
                <a:solidFill>
                  <a:schemeClr val="tx2"/>
                </a:solidFill>
              </a:rPr>
              <a:t>fopen</a:t>
            </a:r>
            <a:r>
              <a:rPr kumimoji="0" lang="en-US" altLang="zh-CN" sz="2000" b="1" dirty="0">
                <a:solidFill>
                  <a:schemeClr val="tx2"/>
                </a:solidFill>
                <a:latin typeface="Arial" charset="0"/>
              </a:rPr>
              <a:t>(“</a:t>
            </a:r>
            <a:r>
              <a:rPr kumimoji="0" lang="en-US" altLang="zh-CN" sz="2000" b="1" dirty="0">
                <a:solidFill>
                  <a:schemeClr val="folHlink"/>
                </a:solidFill>
              </a:rPr>
              <a:t>c:\\</a:t>
            </a:r>
            <a:r>
              <a:rPr kumimoji="0" lang="en-US" altLang="zh-CN" sz="2000" b="1" dirty="0" err="1">
                <a:solidFill>
                  <a:schemeClr val="folHlink"/>
                </a:solidFill>
              </a:rPr>
              <a:t>oldfile</a:t>
            </a:r>
            <a:r>
              <a:rPr kumimoji="0" lang="en-US" altLang="zh-CN" sz="2000" b="1" dirty="0" err="1">
                <a:solidFill>
                  <a:schemeClr val="tx2"/>
                </a:solidFill>
                <a:latin typeface="Arial" charset="0"/>
              </a:rPr>
              <a:t>”,”</a:t>
            </a:r>
            <a:r>
              <a:rPr kumimoji="0" lang="en-US" altLang="zh-CN" sz="2000" b="1" dirty="0" err="1">
                <a:solidFill>
                  <a:schemeClr val="folHlink"/>
                </a:solidFill>
              </a:rPr>
              <a:t>r</a:t>
            </a:r>
            <a:r>
              <a:rPr kumimoji="0" lang="en-US" altLang="zh-CN" sz="2000" b="1" dirty="0">
                <a:solidFill>
                  <a:schemeClr val="tx2"/>
                </a:solidFill>
                <a:latin typeface="Arial" charset="0"/>
              </a:rPr>
              <a:t>”);</a:t>
            </a:r>
          </a:p>
          <a:p>
            <a:pPr eaLnBrk="0" hangingPunct="0">
              <a:defRPr/>
            </a:pPr>
            <a:r>
              <a:rPr kumimoji="0" lang="en-US" altLang="zh-CN" sz="2000" dirty="0">
                <a:latin typeface="宋体" pitchFamily="2" charset="-122"/>
              </a:rPr>
              <a:t>                </a:t>
            </a:r>
            <a:r>
              <a:rPr kumimoji="0" lang="en-US" altLang="zh-CN" sz="2000" b="1" dirty="0" err="1">
                <a:solidFill>
                  <a:schemeClr val="tx2"/>
                </a:solidFill>
              </a:rPr>
              <a:t>refopen</a:t>
            </a:r>
            <a:r>
              <a:rPr kumimoji="0" lang="en-US" altLang="zh-CN" sz="2000" b="1" dirty="0">
                <a:solidFill>
                  <a:schemeClr val="tx2"/>
                </a:solidFill>
              </a:rPr>
              <a:t>(</a:t>
            </a:r>
            <a:r>
              <a:rPr kumimoji="0" lang="en-US" altLang="zh-CN" sz="2000" b="1" dirty="0">
                <a:solidFill>
                  <a:schemeClr val="tx2"/>
                </a:solidFill>
                <a:latin typeface="Times New Roman"/>
              </a:rPr>
              <a:t>“</a:t>
            </a:r>
            <a:r>
              <a:rPr kumimoji="0" lang="en-US" altLang="zh-CN" sz="2000" b="1" dirty="0">
                <a:solidFill>
                  <a:srgbClr val="FF00FF"/>
                </a:solidFill>
              </a:rPr>
              <a:t>c:\\</a:t>
            </a:r>
            <a:r>
              <a:rPr kumimoji="0" lang="en-US" altLang="zh-CN" sz="2000" b="1" dirty="0" err="1">
                <a:solidFill>
                  <a:srgbClr val="FF00FF"/>
                </a:solidFill>
              </a:rPr>
              <a:t>newfile</a:t>
            </a:r>
            <a:r>
              <a:rPr kumimoji="0" lang="en-US" altLang="zh-CN" sz="2000" b="1" dirty="0" err="1">
                <a:solidFill>
                  <a:schemeClr val="tx2"/>
                </a:solidFill>
                <a:latin typeface="Times New Roman"/>
              </a:rPr>
              <a:t>”</a:t>
            </a:r>
            <a:r>
              <a:rPr kumimoji="0" lang="en-US" altLang="zh-CN" sz="2000" b="1" dirty="0" err="1">
                <a:solidFill>
                  <a:schemeClr val="tx2"/>
                </a:solidFill>
              </a:rPr>
              <a:t>,</a:t>
            </a:r>
            <a:r>
              <a:rPr kumimoji="0" lang="en-US" altLang="zh-CN" sz="2000" b="1" dirty="0" err="1">
                <a:solidFill>
                  <a:schemeClr val="tx2"/>
                </a:solidFill>
                <a:latin typeface="Times New Roman"/>
              </a:rPr>
              <a:t>”</a:t>
            </a:r>
            <a:r>
              <a:rPr kumimoji="0" lang="en-US" altLang="zh-CN" sz="2000" b="1" dirty="0" err="1">
                <a:solidFill>
                  <a:schemeClr val="folHlink"/>
                </a:solidFill>
              </a:rPr>
              <a:t>w</a:t>
            </a:r>
            <a:r>
              <a:rPr kumimoji="0" lang="en-US" altLang="zh-CN" sz="2000" b="1" dirty="0" err="1">
                <a:solidFill>
                  <a:schemeClr val="tx2"/>
                </a:solidFill>
                <a:latin typeface="Times New Roman"/>
              </a:rPr>
              <a:t>”</a:t>
            </a:r>
            <a:r>
              <a:rPr kumimoji="0" lang="en-US" altLang="zh-CN" sz="2000" b="1" dirty="0" err="1">
                <a:solidFill>
                  <a:schemeClr val="tx2"/>
                </a:solidFill>
              </a:rPr>
              <a:t>,</a:t>
            </a:r>
            <a:r>
              <a:rPr kumimoji="0" lang="en-US" altLang="zh-CN" sz="2000" b="1" dirty="0" err="1">
                <a:solidFill>
                  <a:schemeClr val="folHlink"/>
                </a:solidFill>
              </a:rPr>
              <a:t>fp</a:t>
            </a:r>
            <a:r>
              <a:rPr kumimoji="0" lang="en-US" altLang="zh-CN" sz="2000" b="1" dirty="0">
                <a:solidFill>
                  <a:schemeClr val="tx2"/>
                </a:solidFill>
              </a:rPr>
              <a:t>);</a:t>
            </a:r>
            <a:endParaRPr kumimoji="0" lang="en-US" altLang="zh-CN" sz="2000" b="1" dirty="0">
              <a:solidFill>
                <a:schemeClr val="tx2"/>
              </a:solidFill>
              <a:latin typeface="Arial" charset="0"/>
            </a:endParaRPr>
          </a:p>
        </p:txBody>
      </p:sp>
      <p:sp>
        <p:nvSpPr>
          <p:cNvPr id="147484" name="Line 28"/>
          <p:cNvSpPr>
            <a:spLocks noChangeShapeType="1"/>
          </p:cNvSpPr>
          <p:nvPr/>
        </p:nvSpPr>
        <p:spPr bwMode="auto">
          <a:xfrm flipV="1">
            <a:off x="5435600" y="4922838"/>
            <a:ext cx="1755775" cy="323850"/>
          </a:xfrm>
          <a:prstGeom prst="line">
            <a:avLst/>
          </a:prstGeom>
          <a:noFill/>
          <a:ln w="28575">
            <a:solidFill>
              <a:srgbClr val="993300"/>
            </a:solidFill>
            <a:prstDash val="dash"/>
            <a:round/>
            <a:headEnd type="diamond"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7494">
                                            <p:txEl>
                                              <p:pRg st="0" end="0"/>
                                            </p:txEl>
                                          </p:spTgt>
                                        </p:tgtEl>
                                        <p:attrNameLst>
                                          <p:attrName>style.visibility</p:attrName>
                                        </p:attrNameLst>
                                      </p:cBhvr>
                                      <p:to>
                                        <p:strVal val="visible"/>
                                      </p:to>
                                    </p:set>
                                    <p:anim calcmode="lin" valueType="num">
                                      <p:cBhvr>
                                        <p:cTn id="7" dur="1000" fill="hold"/>
                                        <p:tgtEl>
                                          <p:spTgt spid="14749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749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7494">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47494">
                                            <p:txEl>
                                              <p:pRg st="1" end="1"/>
                                            </p:txEl>
                                          </p:spTgt>
                                        </p:tgtEl>
                                        <p:attrNameLst>
                                          <p:attrName>style.visibility</p:attrName>
                                        </p:attrNameLst>
                                      </p:cBhvr>
                                      <p:to>
                                        <p:strVal val="visible"/>
                                      </p:to>
                                    </p:set>
                                    <p:anim calcmode="lin" valueType="num">
                                      <p:cBhvr>
                                        <p:cTn id="12" dur="1000" fill="hold"/>
                                        <p:tgtEl>
                                          <p:spTgt spid="147494">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14749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47494">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47494">
                                            <p:txEl>
                                              <p:pRg st="2" end="2"/>
                                            </p:txEl>
                                          </p:spTgt>
                                        </p:tgtEl>
                                        <p:attrNameLst>
                                          <p:attrName>style.visibility</p:attrName>
                                        </p:attrNameLst>
                                      </p:cBhvr>
                                      <p:to>
                                        <p:strVal val="visible"/>
                                      </p:to>
                                    </p:set>
                                    <p:anim calcmode="lin" valueType="num">
                                      <p:cBhvr>
                                        <p:cTn id="17" dur="1000" fill="hold"/>
                                        <p:tgtEl>
                                          <p:spTgt spid="147494">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474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4749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ppt_x</p:attrName>
                                        </p:attrNameLst>
                                      </p:cBhvr>
                                      <p:tavLst>
                                        <p:tav tm="0">
                                          <p:val>
                                            <p:strVal val="#ppt_x-.2"/>
                                          </p:val>
                                        </p:tav>
                                        <p:tav tm="100000">
                                          <p:val>
                                            <p:strVal val="#ppt_x"/>
                                          </p:val>
                                        </p:tav>
                                      </p:tavLst>
                                    </p:anim>
                                    <p:anim calcmode="lin" valueType="num">
                                      <p:cBhvr>
                                        <p:cTn id="2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47484"/>
                                        </p:tgtEl>
                                        <p:attrNameLst>
                                          <p:attrName>style.visibility</p:attrName>
                                        </p:attrNameLst>
                                      </p:cBhvr>
                                      <p:to>
                                        <p:strVal val="visible"/>
                                      </p:to>
                                    </p:set>
                                    <p:anim calcmode="lin" valueType="num">
                                      <p:cBhvr>
                                        <p:cTn id="29" dur="1000" fill="hold"/>
                                        <p:tgtEl>
                                          <p:spTgt spid="147484"/>
                                        </p:tgtEl>
                                        <p:attrNameLst>
                                          <p:attrName>ppt_x</p:attrName>
                                        </p:attrNameLst>
                                      </p:cBhvr>
                                      <p:tavLst>
                                        <p:tav tm="0">
                                          <p:val>
                                            <p:strVal val="#ppt_x-.2"/>
                                          </p:val>
                                        </p:tav>
                                        <p:tav tm="100000">
                                          <p:val>
                                            <p:strVal val="#ppt_x"/>
                                          </p:val>
                                        </p:tav>
                                      </p:tavLst>
                                    </p:anim>
                                    <p:anim calcmode="lin" valueType="num">
                                      <p:cBhvr>
                                        <p:cTn id="30" dur="1000" fill="hold"/>
                                        <p:tgtEl>
                                          <p:spTgt spid="14748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47484"/>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iterate type="lt">
                                    <p:tmPct val="0"/>
                                  </p:iterate>
                                  <p:childTnLst>
                                    <p:set>
                                      <p:cBhvr>
                                        <p:cTn id="35" dur="1" fill="hold">
                                          <p:stCondLst>
                                            <p:cond delay="0"/>
                                          </p:stCondLst>
                                        </p:cTn>
                                        <p:tgtEl>
                                          <p:spTgt spid="147494">
                                            <p:txEl>
                                              <p:pRg st="3" end="3"/>
                                            </p:txEl>
                                          </p:spTgt>
                                        </p:tgtEl>
                                        <p:attrNameLst>
                                          <p:attrName>style.visibility</p:attrName>
                                        </p:attrNameLst>
                                      </p:cBhvr>
                                      <p:to>
                                        <p:strVal val="visible"/>
                                      </p:to>
                                    </p:set>
                                    <p:anim calcmode="lin" valueType="num">
                                      <p:cBhvr>
                                        <p:cTn id="36" dur="1000" fill="hold"/>
                                        <p:tgtEl>
                                          <p:spTgt spid="147494">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1474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4749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4" presetClass="emph" presetSubtype="0" fill="hold" nodeType="clickEffect">
                                  <p:stCondLst>
                                    <p:cond delay="0"/>
                                  </p:stCondLst>
                                  <p:iterate type="lt">
                                    <p:tmPct val="10000"/>
                                  </p:iterate>
                                  <p:childTnLst>
                                    <p:animMotion origin="layout" path="M 0.0 0.0 L 0.0 -0.07213" pathEditMode="relative" ptsTypes="">
                                      <p:cBhvr>
                                        <p:cTn id="42" dur="250" accel="50000" decel="50000" autoRev="1" fill="hold">
                                          <p:stCondLst>
                                            <p:cond delay="0"/>
                                          </p:stCondLst>
                                        </p:cTn>
                                        <p:tgtEl>
                                          <p:spTgt spid="147494">
                                            <p:txEl>
                                              <p:pRg st="3" end="3"/>
                                            </p:txEl>
                                          </p:spTgt>
                                        </p:tgtEl>
                                        <p:attrNameLst>
                                          <p:attrName>ppt_x</p:attrName>
                                          <p:attrName>ppt_y</p:attrName>
                                        </p:attrNameLst>
                                      </p:cBhvr>
                                    </p:animMotion>
                                    <p:animRot by="1500000">
                                      <p:cBhvr>
                                        <p:cTn id="43" dur="125" fill="hold">
                                          <p:stCondLst>
                                            <p:cond delay="0"/>
                                          </p:stCondLst>
                                        </p:cTn>
                                        <p:tgtEl>
                                          <p:spTgt spid="147494">
                                            <p:txEl>
                                              <p:pRg st="3" end="3"/>
                                            </p:txEl>
                                          </p:spTgt>
                                        </p:tgtEl>
                                        <p:attrNameLst>
                                          <p:attrName>r</p:attrName>
                                        </p:attrNameLst>
                                      </p:cBhvr>
                                    </p:animRot>
                                    <p:animRot by="-1500000">
                                      <p:cBhvr>
                                        <p:cTn id="44" dur="125" fill="hold">
                                          <p:stCondLst>
                                            <p:cond delay="125"/>
                                          </p:stCondLst>
                                        </p:cTn>
                                        <p:tgtEl>
                                          <p:spTgt spid="147494">
                                            <p:txEl>
                                              <p:pRg st="3" end="3"/>
                                            </p:txEl>
                                          </p:spTgt>
                                        </p:tgtEl>
                                        <p:attrNameLst>
                                          <p:attrName>r</p:attrName>
                                        </p:attrNameLst>
                                      </p:cBhvr>
                                    </p:animRot>
                                    <p:animRot by="-1500000">
                                      <p:cBhvr>
                                        <p:cTn id="45" dur="125" fill="hold">
                                          <p:stCondLst>
                                            <p:cond delay="250"/>
                                          </p:stCondLst>
                                        </p:cTn>
                                        <p:tgtEl>
                                          <p:spTgt spid="147494">
                                            <p:txEl>
                                              <p:pRg st="3" end="3"/>
                                            </p:txEl>
                                          </p:spTgt>
                                        </p:tgtEl>
                                        <p:attrNameLst>
                                          <p:attrName>r</p:attrName>
                                        </p:attrNameLst>
                                      </p:cBhvr>
                                    </p:animRot>
                                    <p:animRot by="1500000">
                                      <p:cBhvr>
                                        <p:cTn id="46" dur="125" fill="hold">
                                          <p:stCondLst>
                                            <p:cond delay="375"/>
                                          </p:stCondLst>
                                        </p:cTn>
                                        <p:tgtEl>
                                          <p:spTgt spid="147494">
                                            <p:txEl>
                                              <p:pRg st="3" end="3"/>
                                            </p:txEl>
                                          </p:spTgt>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8" presetClass="exit" presetSubtype="16" fill="hold" grpId="1" nodeType="clickEffect">
                                  <p:stCondLst>
                                    <p:cond delay="0"/>
                                  </p:stCondLst>
                                  <p:childTnLst>
                                    <p:animEffect transition="out" filter="diamond(in)">
                                      <p:cBhvr>
                                        <p:cTn id="50" dur="2000"/>
                                        <p:tgtEl>
                                          <p:spTgt spid="147484"/>
                                        </p:tgtEl>
                                      </p:cBhvr>
                                    </p:animEffect>
                                    <p:set>
                                      <p:cBhvr>
                                        <p:cTn id="51" dur="1" fill="hold">
                                          <p:stCondLst>
                                            <p:cond delay="1999"/>
                                          </p:stCondLst>
                                        </p:cTn>
                                        <p:tgtEl>
                                          <p:spTgt spid="14748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147490"/>
                                        </p:tgtEl>
                                        <p:attrNameLst>
                                          <p:attrName>style.visibility</p:attrName>
                                        </p:attrNameLst>
                                      </p:cBhvr>
                                      <p:to>
                                        <p:strVal val="visible"/>
                                      </p:to>
                                    </p:set>
                                    <p:anim calcmode="lin" valueType="num">
                                      <p:cBhvr>
                                        <p:cTn id="56" dur="1000" fill="hold"/>
                                        <p:tgtEl>
                                          <p:spTgt spid="147490"/>
                                        </p:tgtEl>
                                        <p:attrNameLst>
                                          <p:attrName>ppt_x</p:attrName>
                                        </p:attrNameLst>
                                      </p:cBhvr>
                                      <p:tavLst>
                                        <p:tav tm="0">
                                          <p:val>
                                            <p:strVal val="#ppt_x-.2"/>
                                          </p:val>
                                        </p:tav>
                                        <p:tav tm="100000">
                                          <p:val>
                                            <p:strVal val="#ppt_x"/>
                                          </p:val>
                                        </p:tav>
                                      </p:tavLst>
                                    </p:anim>
                                    <p:anim calcmode="lin" valueType="num">
                                      <p:cBhvr>
                                        <p:cTn id="57" dur="1000" fill="hold"/>
                                        <p:tgtEl>
                                          <p:spTgt spid="147490"/>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47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90" grpId="0" animBg="1"/>
      <p:bldP spid="147484" grpId="0" animBg="1"/>
      <p:bldP spid="14748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p:spPr>
        <p:txBody>
          <a:bodyPr/>
          <a:lstStyle/>
          <a:p>
            <a:fld id="{8350B4CB-D7ED-4F16-AAED-D6756DAEE839}" type="slidenum">
              <a:rPr lang="en-US" altLang="zh-CN" smtClean="0"/>
              <a:pPr/>
              <a:t>2</a:t>
            </a:fld>
            <a:endParaRPr lang="en-US" altLang="zh-CN"/>
          </a:p>
        </p:txBody>
      </p:sp>
      <p:sp>
        <p:nvSpPr>
          <p:cNvPr id="82025" name="Rectangle 105"/>
          <p:cNvSpPr>
            <a:spLocks noChangeArrowheads="1"/>
          </p:cNvSpPr>
          <p:nvPr/>
        </p:nvSpPr>
        <p:spPr bwMode="auto">
          <a:xfrm>
            <a:off x="684213" y="1341438"/>
            <a:ext cx="7991475" cy="1006475"/>
          </a:xfrm>
          <a:prstGeom prst="rect">
            <a:avLst/>
          </a:prstGeom>
          <a:noFill/>
          <a:ln w="9525">
            <a:noFill/>
            <a:miter lim="800000"/>
            <a:headEnd/>
            <a:tailEnd/>
          </a:ln>
          <a:effectLst/>
        </p:spPr>
        <p:txBody>
          <a:bodyPr anchor="ctr">
            <a:spAutoFit/>
          </a:bodyPr>
          <a:lstStyle/>
          <a:p>
            <a:pPr>
              <a:defRPr/>
            </a:pPr>
            <a:r>
              <a:rPr lang="en-US" altLang="zh-CN" sz="2000" b="1">
                <a:latin typeface="宋体" pitchFamily="2" charset="-122"/>
              </a:rPr>
              <a:t>    </a:t>
            </a:r>
            <a:r>
              <a:rPr lang="zh-CN" altLang="en-US" sz="2000" b="1">
                <a:effectLst>
                  <a:outerShdw blurRad="38100" dist="38100" dir="2700000" algn="tl">
                    <a:srgbClr val="C0C0C0"/>
                  </a:outerShdw>
                </a:effectLst>
              </a:rPr>
              <a:t>基于操作系统的软件系统是将一组应用相关的数据构成一个逻辑单位，存储在外部存储器之中的。这个逻辑单位被称为</a:t>
            </a:r>
            <a:r>
              <a:rPr lang="zh-CN" altLang="en-US" sz="2000" b="1">
                <a:solidFill>
                  <a:srgbClr val="FF9900"/>
                </a:solidFill>
                <a:effectLst>
                  <a:outerShdw blurRad="38100" dist="38100" dir="2700000" algn="tl">
                    <a:srgbClr val="C0C0C0"/>
                  </a:outerShdw>
                </a:effectLst>
              </a:rPr>
              <a:t>文件</a:t>
            </a:r>
            <a:r>
              <a:rPr lang="zh-CN" altLang="en-US" sz="2000" b="1">
                <a:effectLst>
                  <a:outerShdw blurRad="38100" dist="38100" dir="2700000" algn="tl">
                    <a:srgbClr val="C0C0C0"/>
                  </a:outerShdw>
                </a:effectLst>
              </a:rPr>
              <a:t>，以</a:t>
            </a:r>
            <a:r>
              <a:rPr lang="zh-CN" altLang="en-US" sz="2000" b="1">
                <a:solidFill>
                  <a:srgbClr val="FF9900"/>
                </a:solidFill>
                <a:effectLst>
                  <a:outerShdw blurRad="38100" dist="38100" dir="2700000" algn="tl">
                    <a:srgbClr val="C0C0C0"/>
                  </a:outerShdw>
                </a:effectLst>
              </a:rPr>
              <a:t>文件名</a:t>
            </a:r>
            <a:r>
              <a:rPr lang="zh-CN" altLang="en-US" sz="2000" b="1">
                <a:effectLst>
                  <a:outerShdw blurRad="38100" dist="38100" dir="2700000" algn="tl">
                    <a:srgbClr val="C0C0C0"/>
                  </a:outerShdw>
                </a:effectLst>
              </a:rPr>
              <a:t>加以标识。</a:t>
            </a:r>
          </a:p>
        </p:txBody>
      </p:sp>
      <p:sp>
        <p:nvSpPr>
          <p:cNvPr id="7172" name="Text Box 6"/>
          <p:cNvSpPr txBox="1">
            <a:spLocks noChangeArrowheads="1"/>
          </p:cNvSpPr>
          <p:nvPr/>
        </p:nvSpPr>
        <p:spPr bwMode="auto">
          <a:xfrm flipH="1">
            <a:off x="8480425" y="5999163"/>
            <a:ext cx="511175" cy="244475"/>
          </a:xfrm>
          <a:prstGeom prst="rect">
            <a:avLst/>
          </a:prstGeom>
          <a:noFill/>
          <a:ln w="9525">
            <a:noFill/>
            <a:miter lim="800000"/>
            <a:headEnd/>
            <a:tailEnd/>
          </a:ln>
        </p:spPr>
        <p:txBody>
          <a:bodyPr>
            <a:spAutoFit/>
          </a:bodyPr>
          <a:lstStyle/>
          <a:p>
            <a:pPr>
              <a:spcBef>
                <a:spcPct val="50000"/>
              </a:spcBef>
            </a:pPr>
            <a:r>
              <a:rPr lang="zh-CN" altLang="en-US" sz="1000" u="sng">
                <a:hlinkClick r:id="rId2" action="ppaction://hlinksldjump"/>
              </a:rPr>
              <a:t>目录</a:t>
            </a:r>
            <a:endParaRPr lang="zh-CN" altLang="en-US" sz="1000" u="sng"/>
          </a:p>
        </p:txBody>
      </p:sp>
      <p:sp>
        <p:nvSpPr>
          <p:cNvPr id="7173" name="Rectangle 7"/>
          <p:cNvSpPr>
            <a:spLocks noChangeArrowheads="1"/>
          </p:cNvSpPr>
          <p:nvPr/>
        </p:nvSpPr>
        <p:spPr bwMode="auto">
          <a:xfrm>
            <a:off x="723900" y="765175"/>
            <a:ext cx="6872288" cy="533400"/>
          </a:xfrm>
          <a:prstGeom prst="rect">
            <a:avLst/>
          </a:prstGeom>
          <a:noFill/>
          <a:ln w="9525">
            <a:noFill/>
            <a:miter lim="800000"/>
            <a:headEnd/>
            <a:tailEnd/>
          </a:ln>
        </p:spPr>
        <p:txBody>
          <a:bodyPr anchor="b"/>
          <a:lstStyle/>
          <a:p>
            <a:r>
              <a:rPr lang="en-US" altLang="zh-CN" sz="2800" b="1">
                <a:solidFill>
                  <a:srgbClr val="0000FF"/>
                </a:solidFill>
                <a:latin typeface="Times New Roman" pitchFamily="18" charset="0"/>
                <a:ea typeface="黑体" pitchFamily="49" charset="-122"/>
              </a:rPr>
              <a:t>10.1</a:t>
            </a:r>
            <a:r>
              <a:rPr lang="zh-CN" altLang="en-US" sz="2800" b="1">
                <a:solidFill>
                  <a:srgbClr val="0000FF"/>
                </a:solidFill>
                <a:latin typeface="Times New Roman" pitchFamily="18" charset="0"/>
                <a:ea typeface="黑体" pitchFamily="49" charset="-122"/>
              </a:rPr>
              <a:t>　文件概述</a:t>
            </a:r>
            <a:r>
              <a:rPr lang="zh-CN" altLang="en-US" sz="4400">
                <a:solidFill>
                  <a:schemeClr val="tx2"/>
                </a:solidFill>
              </a:rPr>
              <a:t> </a:t>
            </a:r>
          </a:p>
        </p:txBody>
      </p:sp>
      <p:sp>
        <p:nvSpPr>
          <p:cNvPr id="82019" name="Rectangle 99"/>
          <p:cNvSpPr>
            <a:spLocks noChangeArrowheads="1"/>
          </p:cNvSpPr>
          <p:nvPr/>
        </p:nvSpPr>
        <p:spPr bwMode="auto">
          <a:xfrm>
            <a:off x="674688" y="4581525"/>
            <a:ext cx="7991475" cy="701675"/>
          </a:xfrm>
          <a:prstGeom prst="rect">
            <a:avLst/>
          </a:prstGeom>
          <a:noFill/>
          <a:ln w="9525">
            <a:noFill/>
            <a:miter lim="800000"/>
            <a:headEnd/>
            <a:tailEnd/>
          </a:ln>
          <a:effectLst/>
        </p:spPr>
        <p:txBody>
          <a:bodyPr anchor="ctr">
            <a:spAutoFit/>
          </a:bodyPr>
          <a:lstStyle/>
          <a:p>
            <a:pPr>
              <a:defRPr/>
            </a:pPr>
            <a:r>
              <a:rPr lang="en-US" altLang="zh-CN" sz="2000" b="1">
                <a:latin typeface="宋体" pitchFamily="2" charset="-122"/>
              </a:rPr>
              <a:t>    </a:t>
            </a:r>
            <a:r>
              <a:rPr lang="zh-CN" altLang="en-US" sz="2000" b="1">
                <a:solidFill>
                  <a:srgbClr val="FF9900"/>
                </a:solidFill>
                <a:effectLst>
                  <a:outerShdw blurRad="38100" dist="38100" dir="2700000" algn="tl">
                    <a:srgbClr val="C0C0C0"/>
                  </a:outerShdw>
                </a:effectLst>
              </a:rPr>
              <a:t>文件</a:t>
            </a:r>
            <a:r>
              <a:rPr lang="zh-CN" altLang="en-US" sz="2000" b="1">
                <a:effectLst>
                  <a:outerShdw blurRad="38100" dist="38100" dir="2700000" algn="tl">
                    <a:srgbClr val="C0C0C0"/>
                  </a:outerShdw>
                </a:effectLst>
              </a:rPr>
              <a:t>是指内存以外介质上以某种形式组织起来的数据集合。</a:t>
            </a:r>
            <a:r>
              <a:rPr kumimoji="0" lang="zh-CN" altLang="en-US" sz="2000" b="1"/>
              <a:t>在</a:t>
            </a:r>
            <a:r>
              <a:rPr kumimoji="0" lang="en-US" altLang="zh-CN" sz="2000" b="1"/>
              <a:t>C </a:t>
            </a:r>
            <a:r>
              <a:rPr kumimoji="0" lang="zh-CN" altLang="en-US" sz="2000" b="1"/>
              <a:t>语言中，文件中的数据分为两种数据格式存储。</a:t>
            </a:r>
            <a:r>
              <a:rPr lang="zh-CN" altLang="en-US" sz="2000" b="1">
                <a:effectLst>
                  <a:outerShdw blurRad="38100" dist="38100" dir="2700000" algn="tl">
                    <a:srgbClr val="C0C0C0"/>
                  </a:outerShdw>
                </a:effectLst>
              </a:rPr>
              <a:t> </a:t>
            </a:r>
          </a:p>
        </p:txBody>
      </p:sp>
      <p:grpSp>
        <p:nvGrpSpPr>
          <p:cNvPr id="2" name="Group 132"/>
          <p:cNvGrpSpPr>
            <a:grpSpLocks/>
          </p:cNvGrpSpPr>
          <p:nvPr/>
        </p:nvGrpSpPr>
        <p:grpSpPr bwMode="auto">
          <a:xfrm>
            <a:off x="477838" y="2482850"/>
            <a:ext cx="8207375" cy="1974850"/>
            <a:chOff x="301" y="1564"/>
            <a:chExt cx="5170" cy="1244"/>
          </a:xfrm>
        </p:grpSpPr>
        <p:sp>
          <p:nvSpPr>
            <p:cNvPr id="7182" name="Rectangle 131"/>
            <p:cNvSpPr>
              <a:spLocks noChangeArrowheads="1"/>
            </p:cNvSpPr>
            <p:nvPr/>
          </p:nvSpPr>
          <p:spPr bwMode="auto">
            <a:xfrm>
              <a:off x="301" y="1564"/>
              <a:ext cx="5170" cy="1244"/>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7183" name="Rectangle 109"/>
            <p:cNvSpPr>
              <a:spLocks noChangeArrowheads="1"/>
            </p:cNvSpPr>
            <p:nvPr/>
          </p:nvSpPr>
          <p:spPr bwMode="auto">
            <a:xfrm>
              <a:off x="385" y="1888"/>
              <a:ext cx="4992" cy="317"/>
            </a:xfrm>
            <a:prstGeom prst="rect">
              <a:avLst/>
            </a:prstGeom>
            <a:solidFill>
              <a:schemeClr val="bg1">
                <a:alpha val="50195"/>
              </a:schemeClr>
            </a:solidFill>
            <a:ln w="28575">
              <a:solidFill>
                <a:schemeClr val="tx1"/>
              </a:solidFill>
              <a:miter lim="800000"/>
              <a:headEnd/>
              <a:tailEnd/>
            </a:ln>
          </p:spPr>
          <p:txBody>
            <a:bodyPr wrap="none" anchor="ctr"/>
            <a:lstStyle/>
            <a:p>
              <a:endParaRPr lang="zh-CN" altLang="en-US"/>
            </a:p>
          </p:txBody>
        </p:sp>
        <p:sp>
          <p:nvSpPr>
            <p:cNvPr id="7184" name="Line 110"/>
            <p:cNvSpPr>
              <a:spLocks noChangeShapeType="1"/>
            </p:cNvSpPr>
            <p:nvPr/>
          </p:nvSpPr>
          <p:spPr bwMode="auto">
            <a:xfrm>
              <a:off x="1655" y="1888"/>
              <a:ext cx="0" cy="317"/>
            </a:xfrm>
            <a:prstGeom prst="line">
              <a:avLst/>
            </a:prstGeom>
            <a:noFill/>
            <a:ln w="19050">
              <a:solidFill>
                <a:schemeClr val="tx1"/>
              </a:solidFill>
              <a:round/>
              <a:headEnd/>
              <a:tailEnd/>
            </a:ln>
          </p:spPr>
          <p:txBody>
            <a:bodyPr/>
            <a:lstStyle/>
            <a:p>
              <a:endParaRPr lang="zh-CN" altLang="en-US"/>
            </a:p>
          </p:txBody>
        </p:sp>
        <p:sp>
          <p:nvSpPr>
            <p:cNvPr id="82031" name="Text Box 111"/>
            <p:cNvSpPr txBox="1">
              <a:spLocks noChangeArrowheads="1"/>
            </p:cNvSpPr>
            <p:nvPr/>
          </p:nvSpPr>
          <p:spPr bwMode="auto">
            <a:xfrm>
              <a:off x="508" y="2299"/>
              <a:ext cx="999"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zh-CN" altLang="en-US" sz="2000" b="1">
                  <a:solidFill>
                    <a:schemeClr val="hlink"/>
                  </a:solidFill>
                  <a:effectLst>
                    <a:outerShdw blurRad="38100" dist="38100" dir="2700000" algn="tl">
                      <a:srgbClr val="C0C0C0"/>
                    </a:outerShdw>
                  </a:effectLst>
                  <a:latin typeface="Arial" charset="0"/>
                </a:rPr>
                <a:t>文件目录区</a:t>
              </a:r>
            </a:p>
          </p:txBody>
        </p:sp>
        <p:sp>
          <p:nvSpPr>
            <p:cNvPr id="82032" name="Text Box 112"/>
            <p:cNvSpPr txBox="1">
              <a:spLocks noChangeArrowheads="1"/>
            </p:cNvSpPr>
            <p:nvPr/>
          </p:nvSpPr>
          <p:spPr bwMode="auto">
            <a:xfrm>
              <a:off x="3015" y="2315"/>
              <a:ext cx="987"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zh-CN" altLang="en-US" sz="2000" b="1">
                  <a:solidFill>
                    <a:schemeClr val="hlink"/>
                  </a:solidFill>
                  <a:effectLst>
                    <a:outerShdw blurRad="38100" dist="38100" dir="2700000" algn="tl">
                      <a:srgbClr val="C0C0C0"/>
                    </a:outerShdw>
                  </a:effectLst>
                  <a:latin typeface="Arial" charset="0"/>
                </a:rPr>
                <a:t>文件数据区</a:t>
              </a:r>
            </a:p>
          </p:txBody>
        </p:sp>
        <p:sp>
          <p:nvSpPr>
            <p:cNvPr id="7187" name="Rectangle 113"/>
            <p:cNvSpPr>
              <a:spLocks noChangeArrowheads="1"/>
            </p:cNvSpPr>
            <p:nvPr/>
          </p:nvSpPr>
          <p:spPr bwMode="auto">
            <a:xfrm>
              <a:off x="969" y="2545"/>
              <a:ext cx="3834" cy="250"/>
            </a:xfrm>
            <a:prstGeom prst="rect">
              <a:avLst/>
            </a:prstGeom>
            <a:noFill/>
            <a:ln w="9525">
              <a:noFill/>
              <a:miter lim="800000"/>
              <a:headEnd/>
              <a:tailEnd/>
            </a:ln>
          </p:spPr>
          <p:txBody>
            <a:bodyPr>
              <a:spAutoFit/>
            </a:bodyPr>
            <a:lstStyle/>
            <a:p>
              <a:pPr algn="ctr" eaLnBrk="0" hangingPunct="0"/>
              <a:r>
                <a:rPr kumimoji="0" lang="zh-CN" altLang="en-US" sz="2000" b="1">
                  <a:latin typeface="宋体" pitchFamily="2" charset="-122"/>
                </a:rPr>
                <a:t>外部存储器存储空间组织示意图</a:t>
              </a:r>
            </a:p>
          </p:txBody>
        </p:sp>
        <p:sp>
          <p:nvSpPr>
            <p:cNvPr id="7188" name="Text Box 114"/>
            <p:cNvSpPr txBox="1">
              <a:spLocks noChangeArrowheads="1"/>
            </p:cNvSpPr>
            <p:nvPr/>
          </p:nvSpPr>
          <p:spPr bwMode="auto">
            <a:xfrm>
              <a:off x="663" y="1900"/>
              <a:ext cx="720" cy="282"/>
            </a:xfrm>
            <a:prstGeom prst="rect">
              <a:avLst/>
            </a:prstGeom>
            <a:solidFill>
              <a:schemeClr val="accent2"/>
            </a:solidFill>
            <a:ln w="12700">
              <a:solidFill>
                <a:schemeClr val="tx1"/>
              </a:solidFill>
              <a:prstDash val="dash"/>
              <a:miter lim="800000"/>
              <a:headEnd/>
              <a:tailEnd/>
            </a:ln>
          </p:spPr>
          <p:txBody>
            <a:bodyPr>
              <a:spAutoFit/>
            </a:bodyPr>
            <a:lstStyle/>
            <a:p>
              <a:pPr eaLnBrk="0" hangingPunct="0">
                <a:lnSpc>
                  <a:spcPct val="125000"/>
                </a:lnSpc>
              </a:pPr>
              <a:r>
                <a:rPr kumimoji="0" lang="en-US" altLang="zh-CN" sz="1800">
                  <a:latin typeface="Arial" charset="0"/>
                </a:rPr>
                <a:t>F1.TXT</a:t>
              </a:r>
            </a:p>
          </p:txBody>
        </p:sp>
        <p:sp>
          <p:nvSpPr>
            <p:cNvPr id="7189" name="Line 115"/>
            <p:cNvSpPr>
              <a:spLocks noChangeShapeType="1"/>
            </p:cNvSpPr>
            <p:nvPr/>
          </p:nvSpPr>
          <p:spPr bwMode="auto">
            <a:xfrm>
              <a:off x="1226" y="1924"/>
              <a:ext cx="0" cy="240"/>
            </a:xfrm>
            <a:prstGeom prst="line">
              <a:avLst/>
            </a:prstGeom>
            <a:noFill/>
            <a:ln w="9525">
              <a:solidFill>
                <a:schemeClr val="tx1"/>
              </a:solidFill>
              <a:prstDash val="dash"/>
              <a:round/>
              <a:headEnd/>
              <a:tailEnd/>
            </a:ln>
          </p:spPr>
          <p:txBody>
            <a:bodyPr/>
            <a:lstStyle/>
            <a:p>
              <a:endParaRPr lang="zh-CN" altLang="en-US"/>
            </a:p>
          </p:txBody>
        </p:sp>
        <p:sp>
          <p:nvSpPr>
            <p:cNvPr id="7190" name="Rectangle 119"/>
            <p:cNvSpPr>
              <a:spLocks noChangeArrowheads="1"/>
            </p:cNvSpPr>
            <p:nvPr/>
          </p:nvSpPr>
          <p:spPr bwMode="auto">
            <a:xfrm>
              <a:off x="2795" y="1900"/>
              <a:ext cx="1008" cy="289"/>
            </a:xfrm>
            <a:prstGeom prst="rect">
              <a:avLst/>
            </a:prstGeom>
            <a:solidFill>
              <a:schemeClr val="accent2"/>
            </a:solidFill>
            <a:ln w="9525">
              <a:solidFill>
                <a:schemeClr val="tx1"/>
              </a:solidFill>
              <a:prstDash val="dash"/>
              <a:miter lim="800000"/>
              <a:headEnd/>
              <a:tailEnd/>
            </a:ln>
          </p:spPr>
          <p:txBody>
            <a:bodyPr wrap="none" anchor="ctr"/>
            <a:lstStyle/>
            <a:p>
              <a:endParaRPr lang="zh-CN" altLang="en-US"/>
            </a:p>
          </p:txBody>
        </p:sp>
        <p:sp>
          <p:nvSpPr>
            <p:cNvPr id="7191" name="Text Box 120"/>
            <p:cNvSpPr txBox="1">
              <a:spLocks noChangeArrowheads="1"/>
            </p:cNvSpPr>
            <p:nvPr/>
          </p:nvSpPr>
          <p:spPr bwMode="auto">
            <a:xfrm>
              <a:off x="2789" y="1933"/>
              <a:ext cx="816" cy="231"/>
            </a:xfrm>
            <a:prstGeom prst="rect">
              <a:avLst/>
            </a:prstGeom>
            <a:noFill/>
            <a:ln w="9525">
              <a:noFill/>
              <a:miter lim="800000"/>
              <a:headEnd/>
              <a:tailEnd/>
            </a:ln>
          </p:spPr>
          <p:txBody>
            <a:bodyPr>
              <a:spAutoFit/>
            </a:bodyPr>
            <a:lstStyle/>
            <a:p>
              <a:pPr eaLnBrk="0" hangingPunct="0">
                <a:spcBef>
                  <a:spcPct val="50000"/>
                </a:spcBef>
              </a:pPr>
              <a:r>
                <a:rPr kumimoji="0" lang="en-US" altLang="zh-CN" sz="1800">
                  <a:latin typeface="Arial" charset="0"/>
                </a:rPr>
                <a:t>Hello! …</a:t>
              </a:r>
            </a:p>
          </p:txBody>
        </p:sp>
        <p:sp>
          <p:nvSpPr>
            <p:cNvPr id="82041" name="AutoShape 121"/>
            <p:cNvSpPr>
              <a:spLocks/>
            </p:cNvSpPr>
            <p:nvPr/>
          </p:nvSpPr>
          <p:spPr bwMode="auto">
            <a:xfrm>
              <a:off x="2998" y="1604"/>
              <a:ext cx="723" cy="210"/>
            </a:xfrm>
            <a:prstGeom prst="accentBorderCallout2">
              <a:avLst>
                <a:gd name="adj1" fmla="val 34287"/>
                <a:gd name="adj2" fmla="val -6639"/>
                <a:gd name="adj3" fmla="val 34287"/>
                <a:gd name="adj4" fmla="val -12588"/>
                <a:gd name="adj5" fmla="val 140477"/>
                <a:gd name="adj6" fmla="val -28079"/>
              </a:avLst>
            </a:prstGeom>
            <a:noFill/>
            <a:ln w="9525">
              <a:solidFill>
                <a:schemeClr val="tx1"/>
              </a:solid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Arial" charset="0"/>
                </a:rPr>
                <a:t>文件头</a:t>
              </a:r>
            </a:p>
          </p:txBody>
        </p:sp>
        <p:sp>
          <p:nvSpPr>
            <p:cNvPr id="82042" name="AutoShape 122"/>
            <p:cNvSpPr>
              <a:spLocks/>
            </p:cNvSpPr>
            <p:nvPr/>
          </p:nvSpPr>
          <p:spPr bwMode="auto">
            <a:xfrm>
              <a:off x="3987" y="1610"/>
              <a:ext cx="723" cy="207"/>
            </a:xfrm>
            <a:prstGeom prst="accentBorderCallout2">
              <a:avLst>
                <a:gd name="adj1" fmla="val 34782"/>
                <a:gd name="adj2" fmla="val -6639"/>
                <a:gd name="adj3" fmla="val 34782"/>
                <a:gd name="adj4" fmla="val -12588"/>
                <a:gd name="adj5" fmla="val 141065"/>
                <a:gd name="adj6" fmla="val -28079"/>
              </a:avLst>
            </a:prstGeom>
            <a:noFill/>
            <a:ln w="9525">
              <a:solidFill>
                <a:schemeClr val="tx1"/>
              </a:solidFill>
              <a:miter lim="800000"/>
              <a:headEnd/>
              <a:tailEnd/>
            </a:ln>
            <a:effectLst/>
          </p:spPr>
          <p:txBody>
            <a:bodyPr/>
            <a:lstStyle/>
            <a:p>
              <a:pPr algn="ctr" eaLnBrk="0" hangingPunct="0">
                <a:lnSpc>
                  <a:spcPct val="80000"/>
                </a:lnSpc>
                <a:defRPr/>
              </a:pPr>
              <a:r>
                <a:rPr kumimoji="0" lang="zh-CN" altLang="en-US" sz="2000" b="1">
                  <a:solidFill>
                    <a:srgbClr val="FF9900"/>
                  </a:solidFill>
                  <a:effectLst>
                    <a:outerShdw blurRad="38100" dist="38100" dir="2700000" algn="tl">
                      <a:srgbClr val="C0C0C0"/>
                    </a:outerShdw>
                  </a:effectLst>
                  <a:latin typeface="Arial" charset="0"/>
                </a:rPr>
                <a:t>文件尾</a:t>
              </a:r>
            </a:p>
          </p:txBody>
        </p:sp>
        <p:sp>
          <p:nvSpPr>
            <p:cNvPr id="7194" name="AutoShape 123"/>
            <p:cNvSpPr>
              <a:spLocks/>
            </p:cNvSpPr>
            <p:nvPr/>
          </p:nvSpPr>
          <p:spPr bwMode="auto">
            <a:xfrm rot="-5400000">
              <a:off x="971" y="1671"/>
              <a:ext cx="90" cy="1225"/>
            </a:xfrm>
            <a:prstGeom prst="leftBrace">
              <a:avLst>
                <a:gd name="adj1" fmla="val 113426"/>
                <a:gd name="adj2" fmla="val 50000"/>
              </a:avLst>
            </a:prstGeom>
            <a:noFill/>
            <a:ln w="9525">
              <a:solidFill>
                <a:schemeClr val="tx1"/>
              </a:solidFill>
              <a:miter lim="800000"/>
              <a:headEnd/>
              <a:tailEnd/>
            </a:ln>
          </p:spPr>
          <p:txBody>
            <a:bodyPr wrap="none" anchor="ctr"/>
            <a:lstStyle/>
            <a:p>
              <a:endParaRPr lang="zh-CN" altLang="en-US"/>
            </a:p>
          </p:txBody>
        </p:sp>
        <p:sp>
          <p:nvSpPr>
            <p:cNvPr id="7195" name="AutoShape 124"/>
            <p:cNvSpPr>
              <a:spLocks/>
            </p:cNvSpPr>
            <p:nvPr/>
          </p:nvSpPr>
          <p:spPr bwMode="auto">
            <a:xfrm rot="-5400000">
              <a:off x="3461" y="473"/>
              <a:ext cx="96" cy="3640"/>
            </a:xfrm>
            <a:prstGeom prst="leftBrace">
              <a:avLst>
                <a:gd name="adj1" fmla="val 315972"/>
                <a:gd name="adj2" fmla="val 50000"/>
              </a:avLst>
            </a:prstGeom>
            <a:noFill/>
            <a:ln w="9525">
              <a:solidFill>
                <a:schemeClr val="tx1"/>
              </a:solidFill>
              <a:miter lim="800000"/>
              <a:headEnd/>
              <a:tailEnd/>
            </a:ln>
          </p:spPr>
          <p:txBody>
            <a:bodyPr wrap="none" anchor="ctr"/>
            <a:lstStyle/>
            <a:p>
              <a:endParaRPr lang="zh-CN" altLang="en-US"/>
            </a:p>
          </p:txBody>
        </p:sp>
        <p:sp>
          <p:nvSpPr>
            <p:cNvPr id="7196" name="Freeform 126"/>
            <p:cNvSpPr>
              <a:spLocks/>
            </p:cNvSpPr>
            <p:nvPr/>
          </p:nvSpPr>
          <p:spPr bwMode="auto">
            <a:xfrm>
              <a:off x="1276" y="1635"/>
              <a:ext cx="1514" cy="416"/>
            </a:xfrm>
            <a:custGeom>
              <a:avLst/>
              <a:gdLst>
                <a:gd name="T0" fmla="*/ 21 w 1610"/>
                <a:gd name="T1" fmla="*/ 416 h 371"/>
                <a:gd name="T2" fmla="*/ 150 w 1610"/>
                <a:gd name="T3" fmla="*/ 59 h 371"/>
                <a:gd name="T4" fmla="*/ 917 w 1610"/>
                <a:gd name="T5" fmla="*/ 59 h 371"/>
                <a:gd name="T6" fmla="*/ 1386 w 1610"/>
                <a:gd name="T7" fmla="*/ 111 h 371"/>
                <a:gd name="T8" fmla="*/ 1514 w 1610"/>
                <a:gd name="T9" fmla="*/ 264 h 371"/>
                <a:gd name="T10" fmla="*/ 0 60000 65536"/>
                <a:gd name="T11" fmla="*/ 0 60000 65536"/>
                <a:gd name="T12" fmla="*/ 0 60000 65536"/>
                <a:gd name="T13" fmla="*/ 0 60000 65536"/>
                <a:gd name="T14" fmla="*/ 0 60000 65536"/>
                <a:gd name="T15" fmla="*/ 0 w 1610"/>
                <a:gd name="T16" fmla="*/ 0 h 371"/>
                <a:gd name="T17" fmla="*/ 1610 w 1610"/>
                <a:gd name="T18" fmla="*/ 371 h 371"/>
              </a:gdLst>
              <a:ahLst/>
              <a:cxnLst>
                <a:cxn ang="T10">
                  <a:pos x="T0" y="T1"/>
                </a:cxn>
                <a:cxn ang="T11">
                  <a:pos x="T2" y="T3"/>
                </a:cxn>
                <a:cxn ang="T12">
                  <a:pos x="T4" y="T5"/>
                </a:cxn>
                <a:cxn ang="T13">
                  <a:pos x="T6" y="T7"/>
                </a:cxn>
                <a:cxn ang="T14">
                  <a:pos x="T8" y="T9"/>
                </a:cxn>
              </a:cxnLst>
              <a:rect l="T15" t="T16" r="T17" b="T18"/>
              <a:pathLst>
                <a:path w="1610" h="371">
                  <a:moveTo>
                    <a:pt x="22" y="371"/>
                  </a:moveTo>
                  <a:cubicBezTo>
                    <a:pt x="11" y="238"/>
                    <a:pt x="0" y="106"/>
                    <a:pt x="159" y="53"/>
                  </a:cubicBezTo>
                  <a:cubicBezTo>
                    <a:pt x="318" y="0"/>
                    <a:pt x="756" y="45"/>
                    <a:pt x="975" y="53"/>
                  </a:cubicBezTo>
                  <a:cubicBezTo>
                    <a:pt x="1194" y="61"/>
                    <a:pt x="1368" y="69"/>
                    <a:pt x="1474" y="99"/>
                  </a:cubicBezTo>
                  <a:cubicBezTo>
                    <a:pt x="1580" y="129"/>
                    <a:pt x="1595" y="182"/>
                    <a:pt x="1610" y="235"/>
                  </a:cubicBezTo>
                </a:path>
              </a:pathLst>
            </a:custGeom>
            <a:noFill/>
            <a:ln w="25400" cap="flat" cmpd="sng">
              <a:solidFill>
                <a:srgbClr val="993300"/>
              </a:solidFill>
              <a:prstDash val="solid"/>
              <a:miter lim="800000"/>
              <a:headEnd type="oval" w="med" len="med"/>
              <a:tailEnd type="triangle" w="med" len="med"/>
            </a:ln>
          </p:spPr>
          <p:txBody>
            <a:bodyPr wrap="none"/>
            <a:lstStyle/>
            <a:p>
              <a:endParaRPr lang="zh-CN" altLang="en-US"/>
            </a:p>
          </p:txBody>
        </p:sp>
      </p:grpSp>
      <p:grpSp>
        <p:nvGrpSpPr>
          <p:cNvPr id="3" name="Group 134"/>
          <p:cNvGrpSpPr>
            <a:grpSpLocks/>
          </p:cNvGrpSpPr>
          <p:nvPr/>
        </p:nvGrpSpPr>
        <p:grpSpPr bwMode="auto">
          <a:xfrm>
            <a:off x="3995738" y="5300663"/>
            <a:ext cx="3097212" cy="863600"/>
            <a:chOff x="2517" y="3346"/>
            <a:chExt cx="1951" cy="544"/>
          </a:xfrm>
        </p:grpSpPr>
        <p:sp>
          <p:nvSpPr>
            <p:cNvPr id="7177" name="Rectangle 133"/>
            <p:cNvSpPr>
              <a:spLocks noChangeArrowheads="1"/>
            </p:cNvSpPr>
            <p:nvPr/>
          </p:nvSpPr>
          <p:spPr bwMode="auto">
            <a:xfrm>
              <a:off x="2517" y="3351"/>
              <a:ext cx="1951" cy="539"/>
            </a:xfrm>
            <a:prstGeom prst="rect">
              <a:avLst/>
            </a:prstGeom>
            <a:solidFill>
              <a:schemeClr val="accent1">
                <a:alpha val="10196"/>
              </a:schemeClr>
            </a:solidFill>
            <a:ln w="9525">
              <a:noFill/>
              <a:miter lim="800000"/>
              <a:headEnd/>
              <a:tailEnd/>
            </a:ln>
          </p:spPr>
          <p:txBody>
            <a:bodyPr wrap="none" anchor="ctr"/>
            <a:lstStyle/>
            <a:p>
              <a:endParaRPr lang="zh-CN" altLang="en-US"/>
            </a:p>
          </p:txBody>
        </p:sp>
        <p:grpSp>
          <p:nvGrpSpPr>
            <p:cNvPr id="7178" name="Group 130"/>
            <p:cNvGrpSpPr>
              <a:grpSpLocks/>
            </p:cNvGrpSpPr>
            <p:nvPr/>
          </p:nvGrpSpPr>
          <p:grpSpPr bwMode="auto">
            <a:xfrm>
              <a:off x="2901" y="3346"/>
              <a:ext cx="1340" cy="538"/>
              <a:chOff x="2317" y="3403"/>
              <a:chExt cx="1340" cy="538"/>
            </a:xfrm>
          </p:grpSpPr>
          <p:sp>
            <p:nvSpPr>
              <p:cNvPr id="82047" name="Text Box 127"/>
              <p:cNvSpPr txBox="1">
                <a:spLocks noChangeArrowheads="1"/>
              </p:cNvSpPr>
              <p:nvPr/>
            </p:nvSpPr>
            <p:spPr bwMode="auto">
              <a:xfrm>
                <a:off x="2381" y="3403"/>
                <a:ext cx="1270" cy="250"/>
              </a:xfrm>
              <a:prstGeom prst="rect">
                <a:avLst/>
              </a:prstGeom>
              <a:noFill/>
              <a:ln w="9525">
                <a:noFill/>
                <a:miter lim="800000"/>
                <a:headEnd/>
                <a:tailEnd/>
              </a:ln>
              <a:effectLst/>
            </p:spPr>
            <p:txBody>
              <a:bodyPr>
                <a:spAutoFit/>
              </a:bodyPr>
              <a:lstStyle/>
              <a:p>
                <a:pPr>
                  <a:spcBef>
                    <a:spcPct val="50000"/>
                  </a:spcBef>
                  <a:defRPr/>
                </a:pPr>
                <a:r>
                  <a:rPr lang="zh-CN" altLang="en-US" sz="2000" b="1">
                    <a:solidFill>
                      <a:schemeClr val="tx2"/>
                    </a:solidFill>
                    <a:effectLst>
                      <a:outerShdw blurRad="38100" dist="38100" dir="2700000" algn="tl">
                        <a:srgbClr val="C0C0C0"/>
                      </a:outerShdw>
                    </a:effectLst>
                  </a:rPr>
                  <a:t>文本格式文件</a:t>
                </a:r>
              </a:p>
            </p:txBody>
          </p:sp>
          <p:sp>
            <p:nvSpPr>
              <p:cNvPr id="82048" name="Text Box 128"/>
              <p:cNvSpPr txBox="1">
                <a:spLocks noChangeArrowheads="1"/>
              </p:cNvSpPr>
              <p:nvPr/>
            </p:nvSpPr>
            <p:spPr bwMode="auto">
              <a:xfrm>
                <a:off x="2387" y="3691"/>
                <a:ext cx="1270" cy="250"/>
              </a:xfrm>
              <a:prstGeom prst="rect">
                <a:avLst/>
              </a:prstGeom>
              <a:noFill/>
              <a:ln w="9525">
                <a:noFill/>
                <a:miter lim="800000"/>
                <a:headEnd/>
                <a:tailEnd/>
              </a:ln>
              <a:effectLst/>
            </p:spPr>
            <p:txBody>
              <a:bodyPr>
                <a:spAutoFit/>
              </a:bodyPr>
              <a:lstStyle/>
              <a:p>
                <a:pPr>
                  <a:spcBef>
                    <a:spcPct val="50000"/>
                  </a:spcBef>
                  <a:defRPr/>
                </a:pPr>
                <a:r>
                  <a:rPr lang="zh-CN" altLang="en-US" sz="2000" b="1">
                    <a:solidFill>
                      <a:schemeClr val="tx2"/>
                    </a:solidFill>
                    <a:effectLst>
                      <a:outerShdw blurRad="38100" dist="38100" dir="2700000" algn="tl">
                        <a:srgbClr val="C0C0C0"/>
                      </a:outerShdw>
                    </a:effectLst>
                  </a:rPr>
                  <a:t>二进制格式文件</a:t>
                </a:r>
              </a:p>
            </p:txBody>
          </p:sp>
          <p:sp>
            <p:nvSpPr>
              <p:cNvPr id="7181" name="AutoShape 129"/>
              <p:cNvSpPr>
                <a:spLocks/>
              </p:cNvSpPr>
              <p:nvPr/>
            </p:nvSpPr>
            <p:spPr bwMode="auto">
              <a:xfrm>
                <a:off x="2317" y="3499"/>
                <a:ext cx="91" cy="363"/>
              </a:xfrm>
              <a:prstGeom prst="leftBrace">
                <a:avLst>
                  <a:gd name="adj1" fmla="val 33242"/>
                  <a:gd name="adj2" fmla="val 50000"/>
                </a:avLst>
              </a:prstGeom>
              <a:noFill/>
              <a:ln w="25400">
                <a:solidFill>
                  <a:srgbClr val="333399"/>
                </a:solidFill>
                <a:miter lim="800000"/>
                <a:headEnd/>
                <a:tailEnd/>
              </a:ln>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2019"/>
                                        </p:tgtEl>
                                        <p:attrNameLst>
                                          <p:attrName>style.visibility</p:attrName>
                                        </p:attrNameLst>
                                      </p:cBhvr>
                                      <p:to>
                                        <p:strVal val="visible"/>
                                      </p:to>
                                    </p:set>
                                    <p:animEffect transition="in" filter="blinds(horizontal)">
                                      <p:cBhvr>
                                        <p:cTn id="14" dur="500"/>
                                        <p:tgtEl>
                                          <p:spTgt spid="82019"/>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p>
            <a:fld id="{D4AD208D-2EA7-4B8A-8E2A-9058378A9862}" type="slidenum">
              <a:rPr lang="en-US" altLang="zh-CN" smtClean="0"/>
              <a:pPr/>
              <a:t>20</a:t>
            </a:fld>
            <a:endParaRPr lang="en-US" altLang="zh-CN"/>
          </a:p>
        </p:txBody>
      </p:sp>
      <p:sp>
        <p:nvSpPr>
          <p:cNvPr id="148485" name="Rectangle 5"/>
          <p:cNvSpPr>
            <a:spLocks noChangeArrowheads="1"/>
          </p:cNvSpPr>
          <p:nvPr/>
        </p:nvSpPr>
        <p:spPr bwMode="auto">
          <a:xfrm>
            <a:off x="1258888" y="2205038"/>
            <a:ext cx="6989762" cy="3671887"/>
          </a:xfrm>
          <a:prstGeom prst="rect">
            <a:avLst/>
          </a:prstGeom>
          <a:solidFill>
            <a:schemeClr val="bg1">
              <a:alpha val="80000"/>
            </a:schemeClr>
          </a:solidFill>
          <a:ln w="9525" cap="rnd">
            <a:solidFill>
              <a:srgbClr val="808080"/>
            </a:solidFill>
            <a:prstDash val="sysDot"/>
            <a:miter lim="800000"/>
            <a:headEnd/>
            <a:tailEnd/>
          </a:ln>
          <a:effectLst/>
        </p:spPr>
        <p:txBody>
          <a:bodyPr anchor="ctr">
            <a:spAutoFit/>
          </a:bodyPr>
          <a:lstStyle/>
          <a:p>
            <a:pPr>
              <a:defRPr/>
            </a:pPr>
            <a:r>
              <a:rPr lang="en-US" altLang="zh-CN" sz="1800" b="1" dirty="0">
                <a:effectLst>
                  <a:outerShdw blurRad="38100" dist="38100" dir="2700000" algn="tl">
                    <a:srgbClr val="C0C0C0"/>
                  </a:outerShdw>
                </a:effectLst>
              </a:rPr>
              <a:t>void main(int </a:t>
            </a:r>
            <a:r>
              <a:rPr lang="en-US" altLang="zh-CN" sz="1800" b="1" dirty="0" err="1">
                <a:effectLst>
                  <a:outerShdw blurRad="38100" dist="38100" dir="2700000" algn="tl">
                    <a:srgbClr val="C0C0C0"/>
                  </a:outerShdw>
                </a:effectLst>
              </a:rPr>
              <a:t>argc</a:t>
            </a:r>
            <a:r>
              <a:rPr lang="en-US" altLang="zh-CN" sz="1800" b="1" dirty="0">
                <a:effectLst>
                  <a:outerShdw blurRad="38100" dist="38100" dir="2700000" algn="tl">
                    <a:srgbClr val="C0C0C0"/>
                  </a:outerShdw>
                </a:effectLst>
              </a:rPr>
              <a:t>, char* </a:t>
            </a:r>
            <a:r>
              <a:rPr lang="en-US" altLang="zh-CN" sz="1800" b="1" dirty="0" err="1">
                <a:effectLst>
                  <a:outerShdw blurRad="38100" dist="38100" dir="2700000" algn="tl">
                    <a:srgbClr val="C0C0C0"/>
                  </a:outerShdw>
                </a:effectLst>
              </a:rPr>
              <a:t>argv</a:t>
            </a:r>
            <a:r>
              <a:rPr lang="en-US" altLang="zh-CN" sz="1800" b="1" dirty="0">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int </a:t>
            </a:r>
            <a:r>
              <a:rPr lang="en-US" altLang="zh-CN" sz="1800" b="1" dirty="0" err="1">
                <a:effectLst>
                  <a:outerShdw blurRad="38100" dist="38100" dir="2700000" algn="tl">
                    <a:srgbClr val="C0C0C0"/>
                  </a:outerShdw>
                </a:effectLst>
              </a:rPr>
              <a:t>ch</a:t>
            </a:r>
            <a:r>
              <a:rPr lang="en-US" altLang="zh-CN" sz="1800" b="1" dirty="0">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if(</a:t>
            </a:r>
            <a:r>
              <a:rPr lang="en-US" altLang="zh-CN" sz="1800" b="1" dirty="0" err="1">
                <a:effectLst>
                  <a:outerShdw blurRad="38100" dist="38100" dir="2700000" algn="tl">
                    <a:srgbClr val="C0C0C0"/>
                  </a:outerShdw>
                </a:effectLst>
              </a:rPr>
              <a:t>argc</a:t>
            </a:r>
            <a:r>
              <a:rPr lang="en-US" altLang="zh-CN" sz="1800" b="1" dirty="0">
                <a:effectLst>
                  <a:outerShdw blurRad="38100" dist="38100" dir="2700000" algn="tl">
                    <a:srgbClr val="C0C0C0"/>
                  </a:outerShdw>
                </a:effectLst>
              </a:rPr>
              <a:t>!=3){</a:t>
            </a:r>
            <a:r>
              <a:rPr lang="en-US" altLang="zh-CN" sz="1800" b="1" dirty="0" err="1">
                <a:effectLst>
                  <a:outerShdw blurRad="38100" dist="38100" dir="2700000" algn="tl">
                    <a:srgbClr val="C0C0C0"/>
                  </a:outerShdw>
                </a:effectLst>
              </a:rPr>
              <a:t>printf</a:t>
            </a:r>
            <a:r>
              <a:rPr lang="en-US" altLang="zh-CN" sz="1800" b="1" dirty="0">
                <a:effectLst>
                  <a:outerShdw blurRad="38100" dist="38100" dir="2700000" algn="tl">
                    <a:srgbClr val="C0C0C0"/>
                  </a:outerShdw>
                </a:effectLst>
              </a:rPr>
              <a:t>("Arguments error!\n");exit(-1);}</a:t>
            </a:r>
          </a:p>
          <a:p>
            <a:pPr>
              <a:defRPr/>
            </a:pPr>
            <a:r>
              <a:rPr lang="en-US" altLang="zh-CN" sz="1800" b="1" dirty="0">
                <a:effectLst>
                  <a:outerShdw blurRad="38100" dist="38100" dir="2700000" algn="tl">
                    <a:srgbClr val="C0C0C0"/>
                  </a:outerShdw>
                </a:effectLst>
              </a:rPr>
              <a:t>    if(</a:t>
            </a:r>
            <a:r>
              <a:rPr lang="en-US" altLang="zh-CN" sz="1800" b="1" dirty="0" err="1">
                <a:solidFill>
                  <a:srgbClr val="FF0000"/>
                </a:solidFill>
                <a:effectLst>
                  <a:outerShdw blurRad="38100" dist="38100" dir="2700000" algn="tl">
                    <a:srgbClr val="C0C0C0"/>
                  </a:outerShdw>
                </a:effectLst>
              </a:rPr>
              <a:t>freopen</a:t>
            </a:r>
            <a:r>
              <a:rPr lang="en-US" altLang="zh-CN" sz="1800" b="1" dirty="0">
                <a:solidFill>
                  <a:srgbClr val="FF0000"/>
                </a:solidFill>
                <a:effectLst>
                  <a:outerShdw blurRad="38100" dist="38100" dir="2700000" algn="tl">
                    <a:srgbClr val="C0C0C0"/>
                  </a:outerShdw>
                </a:effectLst>
              </a:rPr>
              <a:t>(</a:t>
            </a:r>
            <a:r>
              <a:rPr lang="en-US" altLang="zh-CN" sz="1800" b="1" dirty="0" err="1">
                <a:solidFill>
                  <a:srgbClr val="FF0000"/>
                </a:solidFill>
                <a:effectLst>
                  <a:outerShdw blurRad="38100" dist="38100" dir="2700000" algn="tl">
                    <a:srgbClr val="C0C0C0"/>
                  </a:outerShdw>
                </a:effectLst>
              </a:rPr>
              <a:t>argv</a:t>
            </a:r>
            <a:r>
              <a:rPr lang="en-US" altLang="zh-CN" sz="1800" b="1" dirty="0">
                <a:solidFill>
                  <a:srgbClr val="FF0000"/>
                </a:solidFill>
                <a:effectLst>
                  <a:outerShdw blurRad="38100" dist="38100" dir="2700000" algn="tl">
                    <a:srgbClr val="C0C0C0"/>
                  </a:outerShdw>
                </a:effectLst>
              </a:rPr>
              <a:t>[1],"</a:t>
            </a:r>
            <a:r>
              <a:rPr lang="en-US" altLang="zh-CN" sz="1800" b="1" dirty="0" err="1">
                <a:solidFill>
                  <a:srgbClr val="FF0000"/>
                </a:solidFill>
                <a:effectLst>
                  <a:outerShdw blurRad="38100" dist="38100" dir="2700000" algn="tl">
                    <a:srgbClr val="C0C0C0"/>
                  </a:outerShdw>
                </a:effectLst>
              </a:rPr>
              <a:t>r",stdin</a:t>
            </a:r>
            <a:r>
              <a:rPr lang="en-US" altLang="zh-CN" sz="1800" b="1" dirty="0">
                <a:solidFill>
                  <a:srgbClr val="FF0000"/>
                </a:solidFill>
                <a:effectLst>
                  <a:outerShdw blurRad="38100" dist="38100" dir="2700000" algn="tl">
                    <a:srgbClr val="C0C0C0"/>
                  </a:outerShdw>
                </a:effectLst>
              </a:rPr>
              <a:t>)</a:t>
            </a:r>
            <a:r>
              <a:rPr lang="en-US" altLang="zh-CN" sz="1800" b="1" dirty="0">
                <a:effectLst>
                  <a:outerShdw blurRad="38100" dist="38100" dir="2700000" algn="tl">
                    <a:srgbClr val="C0C0C0"/>
                  </a:outerShdw>
                </a:effectLst>
              </a:rPr>
              <a:t>==NULL){</a:t>
            </a:r>
          </a:p>
          <a:p>
            <a:pPr>
              <a:defRPr/>
            </a:pPr>
            <a:r>
              <a:rPr lang="en-US" altLang="zh-CN" sz="1800" b="1" dirty="0">
                <a:effectLst>
                  <a:outerShdw blurRad="38100" dist="38100" dir="2700000" algn="tl">
                    <a:srgbClr val="C0C0C0"/>
                  </a:outerShdw>
                </a:effectLst>
              </a:rPr>
              <a:t>        </a:t>
            </a:r>
            <a:r>
              <a:rPr lang="en-US" altLang="zh-CN" sz="1800" b="1" dirty="0">
                <a:solidFill>
                  <a:srgbClr val="5F5F5F"/>
                </a:solidFill>
                <a:effectLst>
                  <a:outerShdw blurRad="38100" dist="38100" dir="2700000" algn="tl">
                    <a:srgbClr val="C0C0C0"/>
                  </a:outerShdw>
                </a:effectLst>
              </a:rPr>
              <a:t>/* stdin</a:t>
            </a:r>
            <a:r>
              <a:rPr lang="zh-CN" altLang="en-US" sz="1800" b="1" dirty="0">
                <a:solidFill>
                  <a:srgbClr val="5F5F5F"/>
                </a:solidFill>
                <a:effectLst>
                  <a:outerShdw blurRad="38100" dist="38100" dir="2700000" algn="tl">
                    <a:srgbClr val="C0C0C0"/>
                  </a:outerShdw>
                </a:effectLst>
              </a:rPr>
              <a:t>指向</a:t>
            </a:r>
            <a:r>
              <a:rPr lang="en-US" altLang="zh-CN" sz="1800" b="1" dirty="0" err="1">
                <a:solidFill>
                  <a:srgbClr val="5F5F5F"/>
                </a:solidFill>
                <a:effectLst>
                  <a:outerShdw blurRad="38100" dist="38100" dir="2700000" algn="tl">
                    <a:srgbClr val="C0C0C0"/>
                  </a:outerShdw>
                </a:effectLst>
              </a:rPr>
              <a:t>source_file</a:t>
            </a:r>
            <a:r>
              <a:rPr lang="en-US" altLang="zh-CN" sz="1800" b="1" dirty="0">
                <a:solidFill>
                  <a:srgbClr val="5F5F5F"/>
                </a:solidFill>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printf</a:t>
            </a:r>
            <a:r>
              <a:rPr lang="en-US" altLang="zh-CN" sz="1800" b="1" dirty="0">
                <a:effectLst>
                  <a:outerShdw blurRad="38100" dist="38100" dir="2700000" algn="tl">
                    <a:srgbClr val="C0C0C0"/>
                  </a:outerShdw>
                </a:effectLst>
              </a:rPr>
              <a:t>("Can't open %s file!\n",</a:t>
            </a:r>
            <a:r>
              <a:rPr lang="en-US" altLang="zh-CN" sz="1800" b="1" dirty="0" err="1">
                <a:effectLst>
                  <a:outerShdw blurRad="38100" dist="38100" dir="2700000" algn="tl">
                    <a:srgbClr val="C0C0C0"/>
                  </a:outerShdw>
                </a:effectLst>
              </a:rPr>
              <a:t>argv</a:t>
            </a:r>
            <a:r>
              <a:rPr lang="en-US" altLang="zh-CN" sz="1800" b="1" dirty="0">
                <a:effectLst>
                  <a:outerShdw blurRad="38100" dist="38100" dir="2700000" algn="tl">
                    <a:srgbClr val="C0C0C0"/>
                  </a:outerShdw>
                </a:effectLst>
              </a:rPr>
              <a:t>[1]);exit(-1);</a:t>
            </a:r>
          </a:p>
          <a:p>
            <a:pPr>
              <a:defRPr/>
            </a:pPr>
            <a:r>
              <a:rPr lang="en-US" altLang="zh-CN" sz="1800" b="1" dirty="0">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    </a:t>
            </a:r>
            <a:r>
              <a:rPr lang="en-US" altLang="zh-CN" sz="1800" b="1" dirty="0" err="1">
                <a:solidFill>
                  <a:srgbClr val="FF0000"/>
                </a:solidFill>
                <a:effectLst>
                  <a:outerShdw blurRad="38100" dist="38100" dir="2700000" algn="tl">
                    <a:srgbClr val="C0C0C0"/>
                  </a:outerShdw>
                </a:effectLst>
              </a:rPr>
              <a:t>freopen</a:t>
            </a:r>
            <a:r>
              <a:rPr lang="en-US" altLang="zh-CN" sz="1800" b="1" dirty="0">
                <a:solidFill>
                  <a:srgbClr val="FF0000"/>
                </a:solidFill>
                <a:effectLst>
                  <a:outerShdw blurRad="38100" dist="38100" dir="2700000" algn="tl">
                    <a:srgbClr val="C0C0C0"/>
                  </a:outerShdw>
                </a:effectLst>
              </a:rPr>
              <a:t>(</a:t>
            </a:r>
            <a:r>
              <a:rPr lang="en-US" altLang="zh-CN" sz="1800" b="1" dirty="0" err="1">
                <a:solidFill>
                  <a:srgbClr val="FF0000"/>
                </a:solidFill>
                <a:effectLst>
                  <a:outerShdw blurRad="38100" dist="38100" dir="2700000" algn="tl">
                    <a:srgbClr val="C0C0C0"/>
                  </a:outerShdw>
                </a:effectLst>
              </a:rPr>
              <a:t>argv</a:t>
            </a:r>
            <a:r>
              <a:rPr lang="en-US" altLang="zh-CN" sz="1800" b="1" dirty="0">
                <a:solidFill>
                  <a:srgbClr val="FF0000"/>
                </a:solidFill>
                <a:effectLst>
                  <a:outerShdw blurRad="38100" dist="38100" dir="2700000" algn="tl">
                    <a:srgbClr val="C0C0C0"/>
                  </a:outerShdw>
                </a:effectLst>
              </a:rPr>
              <a:t>[2],"w",</a:t>
            </a:r>
            <a:r>
              <a:rPr lang="en-US" altLang="zh-CN" sz="1800" b="1" dirty="0" err="1">
                <a:solidFill>
                  <a:srgbClr val="FF0000"/>
                </a:solidFill>
                <a:effectLst>
                  <a:outerShdw blurRad="38100" dist="38100" dir="2700000" algn="tl">
                    <a:srgbClr val="C0C0C0"/>
                  </a:outerShdw>
                </a:effectLst>
              </a:rPr>
              <a:t>stdout</a:t>
            </a:r>
            <a:r>
              <a:rPr lang="en-US" altLang="zh-CN" sz="1800" b="1" dirty="0">
                <a:solidFill>
                  <a:srgbClr val="FF0000"/>
                </a:solidFill>
                <a:effectLst>
                  <a:outerShdw blurRad="38100" dist="38100" dir="2700000" algn="tl">
                    <a:srgbClr val="C0C0C0"/>
                  </a:outerShdw>
                </a:effectLst>
              </a:rPr>
              <a:t>)</a:t>
            </a:r>
            <a:r>
              <a:rPr lang="en-US" altLang="zh-CN" sz="1800" b="1" dirty="0">
                <a:effectLst>
                  <a:outerShdw blurRad="38100" dist="38100" dir="2700000" algn="tl">
                    <a:srgbClr val="C0C0C0"/>
                  </a:outerShdw>
                </a:effectLst>
              </a:rPr>
              <a:t>; </a:t>
            </a:r>
            <a:r>
              <a:rPr lang="en-US" altLang="zh-CN" sz="1800" b="1" dirty="0">
                <a:solidFill>
                  <a:srgbClr val="5F5F5F"/>
                </a:solidFill>
                <a:effectLst>
                  <a:outerShdw blurRad="38100" dist="38100" dir="2700000" algn="tl">
                    <a:srgbClr val="C0C0C0"/>
                  </a:outerShdw>
                </a:effectLst>
              </a:rPr>
              <a:t>/* </a:t>
            </a:r>
            <a:r>
              <a:rPr lang="en-US" altLang="zh-CN" sz="1800" b="1" dirty="0" err="1">
                <a:solidFill>
                  <a:srgbClr val="5F5F5F"/>
                </a:solidFill>
                <a:effectLst>
                  <a:outerShdw blurRad="38100" dist="38100" dir="2700000" algn="tl">
                    <a:srgbClr val="C0C0C0"/>
                  </a:outerShdw>
                </a:effectLst>
              </a:rPr>
              <a:t>stdout</a:t>
            </a:r>
            <a:r>
              <a:rPr lang="zh-CN" altLang="en-US" sz="1800" b="1" dirty="0">
                <a:solidFill>
                  <a:srgbClr val="5F5F5F"/>
                </a:solidFill>
                <a:effectLst>
                  <a:outerShdw blurRad="38100" dist="38100" dir="2700000" algn="tl">
                    <a:srgbClr val="C0C0C0"/>
                  </a:outerShdw>
                </a:effectLst>
              </a:rPr>
              <a:t>指向</a:t>
            </a:r>
            <a:r>
              <a:rPr lang="en-US" altLang="zh-CN" sz="1800" b="1" dirty="0" err="1">
                <a:solidFill>
                  <a:srgbClr val="5F5F5F"/>
                </a:solidFill>
                <a:effectLst>
                  <a:outerShdw blurRad="38100" dist="38100" dir="2700000" algn="tl">
                    <a:srgbClr val="C0C0C0"/>
                  </a:outerShdw>
                </a:effectLst>
              </a:rPr>
              <a:t>target_file</a:t>
            </a:r>
            <a:r>
              <a:rPr lang="en-US" altLang="zh-CN" sz="1800" b="1" dirty="0">
                <a:solidFill>
                  <a:srgbClr val="5F5F5F"/>
                </a:solidFill>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    while((</a:t>
            </a:r>
            <a:r>
              <a:rPr lang="en-US" altLang="zh-CN" sz="1800" b="1" dirty="0" err="1">
                <a:effectLst>
                  <a:outerShdw blurRad="38100" dist="38100" dir="2700000" algn="tl">
                    <a:srgbClr val="C0C0C0"/>
                  </a:outerShdw>
                </a:effectLst>
              </a:rPr>
              <a:t>ch</a:t>
            </a:r>
            <a:r>
              <a:rPr lang="en-US" altLang="zh-CN" sz="1800" b="1" dirty="0">
                <a:effectLst>
                  <a:outerShdw blurRad="38100" dist="38100" dir="2700000" algn="tl">
                    <a:srgbClr val="C0C0C0"/>
                  </a:outerShdw>
                </a:effectLst>
              </a:rPr>
              <a:t>=</a:t>
            </a:r>
            <a:r>
              <a:rPr lang="en-US" altLang="zh-CN" sz="1800" b="1" dirty="0" err="1">
                <a:solidFill>
                  <a:srgbClr val="006600"/>
                </a:solidFill>
                <a:effectLst>
                  <a:outerShdw blurRad="38100" dist="38100" dir="2700000" algn="tl">
                    <a:srgbClr val="C0C0C0"/>
                  </a:outerShdw>
                </a:effectLst>
              </a:rPr>
              <a:t>getchar</a:t>
            </a:r>
            <a:r>
              <a:rPr lang="en-US" altLang="zh-CN" sz="1800" b="1" dirty="0">
                <a:solidFill>
                  <a:srgbClr val="006600"/>
                </a:solidFill>
                <a:effectLst>
                  <a:outerShdw blurRad="38100" dist="38100" dir="2700000" algn="tl">
                    <a:srgbClr val="C0C0C0"/>
                  </a:outerShdw>
                </a:effectLst>
              </a:rPr>
              <a:t>()</a:t>
            </a:r>
            <a:r>
              <a:rPr lang="en-US" altLang="zh-CN" sz="1800" b="1" dirty="0">
                <a:effectLst>
                  <a:outerShdw blurRad="38100" dist="38100" dir="2700000" algn="tl">
                    <a:srgbClr val="C0C0C0"/>
                  </a:outerShdw>
                </a:effectLst>
              </a:rPr>
              <a:t>)!=EOF) </a:t>
            </a:r>
            <a:r>
              <a:rPr lang="en-US" altLang="zh-CN" sz="1800" b="1" dirty="0">
                <a:solidFill>
                  <a:srgbClr val="5F5F5F"/>
                </a:solidFill>
                <a:effectLst>
                  <a:outerShdw blurRad="38100" dist="38100" dir="2700000" algn="tl">
                    <a:srgbClr val="C0C0C0"/>
                  </a:outerShdw>
                </a:effectLst>
              </a:rPr>
              <a:t>/* </a:t>
            </a:r>
            <a:r>
              <a:rPr lang="zh-CN" altLang="en-US" sz="1800" b="1" dirty="0">
                <a:solidFill>
                  <a:srgbClr val="5F5F5F"/>
                </a:solidFill>
                <a:effectLst>
                  <a:outerShdw blurRad="38100" dist="38100" dir="2700000" algn="tl">
                    <a:srgbClr val="C0C0C0"/>
                  </a:outerShdw>
                </a:effectLst>
              </a:rPr>
              <a:t>从</a:t>
            </a:r>
            <a:r>
              <a:rPr lang="en-US" altLang="zh-CN" sz="1800" b="1" dirty="0" err="1">
                <a:solidFill>
                  <a:srgbClr val="5F5F5F"/>
                </a:solidFill>
                <a:effectLst>
                  <a:outerShdw blurRad="38100" dist="38100" dir="2700000" algn="tl">
                    <a:srgbClr val="C0C0C0"/>
                  </a:outerShdw>
                </a:effectLst>
              </a:rPr>
              <a:t>source_file</a:t>
            </a:r>
            <a:r>
              <a:rPr lang="zh-CN" altLang="en-US" sz="1800" b="1" dirty="0">
                <a:solidFill>
                  <a:srgbClr val="5F5F5F"/>
                </a:solidFill>
                <a:effectLst>
                  <a:outerShdw blurRad="38100" dist="38100" dir="2700000" algn="tl">
                    <a:srgbClr val="C0C0C0"/>
                  </a:outerShdw>
                </a:effectLst>
              </a:rPr>
              <a:t>中读字符 *</a:t>
            </a:r>
            <a:r>
              <a:rPr lang="en-US" altLang="zh-CN" sz="1800" b="1" dirty="0">
                <a:solidFill>
                  <a:srgbClr val="5F5F5F"/>
                </a:solidFill>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a:t>
            </a:r>
            <a:r>
              <a:rPr lang="en-US" altLang="zh-CN" sz="1800" b="1" dirty="0" err="1">
                <a:solidFill>
                  <a:srgbClr val="006600"/>
                </a:solidFill>
                <a:effectLst>
                  <a:outerShdw blurRad="38100" dist="38100" dir="2700000" algn="tl">
                    <a:srgbClr val="C0C0C0"/>
                  </a:outerShdw>
                </a:effectLst>
              </a:rPr>
              <a:t>putchar</a:t>
            </a:r>
            <a:r>
              <a:rPr lang="en-US" altLang="zh-CN" sz="1800" b="1" dirty="0">
                <a:solidFill>
                  <a:srgbClr val="006600"/>
                </a:solidFill>
                <a:effectLst>
                  <a:outerShdw blurRad="38100" dist="38100" dir="2700000" algn="tl">
                    <a:srgbClr val="C0C0C0"/>
                  </a:outerShdw>
                </a:effectLst>
              </a:rPr>
              <a:t>(</a:t>
            </a:r>
            <a:r>
              <a:rPr lang="en-US" altLang="zh-CN" sz="1800" b="1" dirty="0" err="1">
                <a:solidFill>
                  <a:srgbClr val="006600"/>
                </a:solidFill>
                <a:effectLst>
                  <a:outerShdw blurRad="38100" dist="38100" dir="2700000" algn="tl">
                    <a:srgbClr val="C0C0C0"/>
                  </a:outerShdw>
                </a:effectLst>
              </a:rPr>
              <a:t>ch</a:t>
            </a:r>
            <a:r>
              <a:rPr lang="en-US" altLang="zh-CN" sz="1800" b="1" dirty="0">
                <a:solidFill>
                  <a:srgbClr val="006600"/>
                </a:solidFill>
                <a:effectLst>
                  <a:outerShdw blurRad="38100" dist="38100" dir="2700000" algn="tl">
                    <a:srgbClr val="C0C0C0"/>
                  </a:outerShdw>
                </a:effectLst>
              </a:rPr>
              <a:t>)</a:t>
            </a:r>
            <a:r>
              <a:rPr lang="en-US" altLang="zh-CN" sz="1800" b="1" dirty="0">
                <a:effectLst>
                  <a:outerShdw blurRad="38100" dist="38100" dir="2700000" algn="tl">
                    <a:srgbClr val="C0C0C0"/>
                  </a:outerShdw>
                </a:effectLst>
              </a:rPr>
              <a:t>; </a:t>
            </a:r>
            <a:r>
              <a:rPr lang="en-US" altLang="zh-CN" sz="1800" b="1" dirty="0">
                <a:solidFill>
                  <a:srgbClr val="5F5F5F"/>
                </a:solidFill>
                <a:effectLst>
                  <a:outerShdw blurRad="38100" dist="38100" dir="2700000" algn="tl">
                    <a:srgbClr val="C0C0C0"/>
                  </a:outerShdw>
                </a:effectLst>
              </a:rPr>
              <a:t>/* </a:t>
            </a:r>
            <a:r>
              <a:rPr lang="zh-CN" altLang="en-US" sz="1800" b="1" dirty="0">
                <a:solidFill>
                  <a:srgbClr val="5F5F5F"/>
                </a:solidFill>
                <a:effectLst>
                  <a:outerShdw blurRad="38100" dist="38100" dir="2700000" algn="tl">
                    <a:srgbClr val="C0C0C0"/>
                  </a:outerShdw>
                </a:effectLst>
              </a:rPr>
              <a:t>向</a:t>
            </a:r>
            <a:r>
              <a:rPr lang="en-US" altLang="zh-CN" sz="1800" b="1" dirty="0" err="1">
                <a:solidFill>
                  <a:srgbClr val="5F5F5F"/>
                </a:solidFill>
                <a:effectLst>
                  <a:outerShdw blurRad="38100" dist="38100" dir="2700000" algn="tl">
                    <a:srgbClr val="C0C0C0"/>
                  </a:outerShdw>
                </a:effectLst>
              </a:rPr>
              <a:t>target_file</a:t>
            </a:r>
            <a:r>
              <a:rPr lang="zh-CN" altLang="en-US" sz="1800" b="1" dirty="0">
                <a:solidFill>
                  <a:srgbClr val="5F5F5F"/>
                </a:solidFill>
                <a:effectLst>
                  <a:outerShdw blurRad="38100" dist="38100" dir="2700000" algn="tl">
                    <a:srgbClr val="C0C0C0"/>
                  </a:outerShdw>
                </a:effectLst>
              </a:rPr>
              <a:t>中写字符，实现拷贝复制 *</a:t>
            </a:r>
            <a:r>
              <a:rPr lang="en-US" altLang="zh-CN" sz="1800" b="1" dirty="0">
                <a:solidFill>
                  <a:srgbClr val="5F5F5F"/>
                </a:solidFill>
                <a:effectLst>
                  <a:outerShdw blurRad="38100" dist="38100" dir="2700000" algn="tl">
                    <a:srgbClr val="C0C0C0"/>
                  </a:outerShdw>
                </a:effectLst>
              </a:rPr>
              <a:t>/</a:t>
            </a:r>
          </a:p>
          <a:p>
            <a:pPr>
              <a:defRPr/>
            </a:pP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fclose</a:t>
            </a:r>
            <a:r>
              <a:rPr lang="en-US" altLang="zh-CN" sz="1800" b="1" dirty="0">
                <a:effectLst>
                  <a:outerShdw blurRad="38100" dist="38100" dir="2700000" algn="tl">
                    <a:srgbClr val="C0C0C0"/>
                  </a:outerShdw>
                </a:effectLst>
              </a:rPr>
              <a:t>(stdin); </a:t>
            </a:r>
            <a:r>
              <a:rPr lang="en-US" altLang="zh-CN" sz="1800" b="1" dirty="0">
                <a:solidFill>
                  <a:srgbClr val="5F5F5F"/>
                </a:solidFill>
                <a:effectLst>
                  <a:outerShdw blurRad="38100" dist="38100" dir="2700000" algn="tl">
                    <a:srgbClr val="C0C0C0"/>
                  </a:outerShdw>
                </a:effectLst>
              </a:rPr>
              <a:t>/* </a:t>
            </a:r>
            <a:r>
              <a:rPr lang="zh-CN" altLang="en-US" sz="1800" b="1" dirty="0">
                <a:solidFill>
                  <a:srgbClr val="5F5F5F"/>
                </a:solidFill>
                <a:effectLst>
                  <a:outerShdw blurRad="38100" dist="38100" dir="2700000" algn="tl">
                    <a:srgbClr val="C0C0C0"/>
                  </a:outerShdw>
                </a:effectLst>
              </a:rPr>
              <a:t>关闭</a:t>
            </a:r>
            <a:r>
              <a:rPr lang="en-US" altLang="zh-CN" sz="1800" b="1" dirty="0" err="1">
                <a:solidFill>
                  <a:srgbClr val="5F5F5F"/>
                </a:solidFill>
                <a:effectLst>
                  <a:outerShdw blurRad="38100" dist="38100" dir="2700000" algn="tl">
                    <a:srgbClr val="C0C0C0"/>
                  </a:outerShdw>
                </a:effectLst>
              </a:rPr>
              <a:t>source_file</a:t>
            </a:r>
            <a:r>
              <a:rPr lang="en-US" altLang="zh-CN" sz="1800" b="1" dirty="0">
                <a:solidFill>
                  <a:srgbClr val="5F5F5F"/>
                </a:solidFill>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    </a:t>
            </a:r>
            <a:r>
              <a:rPr lang="en-US" altLang="zh-CN" sz="1800" b="1" dirty="0" err="1">
                <a:effectLst>
                  <a:outerShdw blurRad="38100" dist="38100" dir="2700000" algn="tl">
                    <a:srgbClr val="C0C0C0"/>
                  </a:outerShdw>
                </a:effectLst>
              </a:rPr>
              <a:t>fclose</a:t>
            </a:r>
            <a:r>
              <a:rPr lang="en-US" altLang="zh-CN" sz="1800" b="1" dirty="0">
                <a:effectLst>
                  <a:outerShdw blurRad="38100" dist="38100" dir="2700000" algn="tl">
                    <a:srgbClr val="C0C0C0"/>
                  </a:outerShdw>
                </a:effectLst>
              </a:rPr>
              <a:t>(</a:t>
            </a:r>
            <a:r>
              <a:rPr lang="en-US" altLang="zh-CN" sz="1800" b="1" dirty="0" err="1">
                <a:effectLst>
                  <a:outerShdw blurRad="38100" dist="38100" dir="2700000" algn="tl">
                    <a:srgbClr val="C0C0C0"/>
                  </a:outerShdw>
                </a:effectLst>
              </a:rPr>
              <a:t>stdout</a:t>
            </a:r>
            <a:r>
              <a:rPr lang="en-US" altLang="zh-CN" sz="1800" b="1" dirty="0">
                <a:effectLst>
                  <a:outerShdw blurRad="38100" dist="38100" dir="2700000" algn="tl">
                    <a:srgbClr val="C0C0C0"/>
                  </a:outerShdw>
                </a:effectLst>
              </a:rPr>
              <a:t>); </a:t>
            </a:r>
            <a:r>
              <a:rPr lang="en-US" altLang="zh-CN" sz="1800" b="1" dirty="0">
                <a:solidFill>
                  <a:srgbClr val="5F5F5F"/>
                </a:solidFill>
                <a:effectLst>
                  <a:outerShdw blurRad="38100" dist="38100" dir="2700000" algn="tl">
                    <a:srgbClr val="C0C0C0"/>
                  </a:outerShdw>
                </a:effectLst>
              </a:rPr>
              <a:t>/* </a:t>
            </a:r>
            <a:r>
              <a:rPr lang="zh-CN" altLang="en-US" sz="1800" b="1" dirty="0">
                <a:solidFill>
                  <a:srgbClr val="5F5F5F"/>
                </a:solidFill>
                <a:effectLst>
                  <a:outerShdw blurRad="38100" dist="38100" dir="2700000" algn="tl">
                    <a:srgbClr val="C0C0C0"/>
                  </a:outerShdw>
                </a:effectLst>
              </a:rPr>
              <a:t>关闭</a:t>
            </a:r>
            <a:r>
              <a:rPr lang="en-US" altLang="zh-CN" sz="1800" b="1" dirty="0" err="1">
                <a:solidFill>
                  <a:srgbClr val="5F5F5F"/>
                </a:solidFill>
                <a:effectLst>
                  <a:outerShdw blurRad="38100" dist="38100" dir="2700000" algn="tl">
                    <a:srgbClr val="C0C0C0"/>
                  </a:outerShdw>
                </a:effectLst>
              </a:rPr>
              <a:t>target_file</a:t>
            </a:r>
            <a:r>
              <a:rPr lang="en-US" altLang="zh-CN" sz="1800" b="1" dirty="0">
                <a:solidFill>
                  <a:srgbClr val="5F5F5F"/>
                </a:solidFill>
                <a:effectLst>
                  <a:outerShdw blurRad="38100" dist="38100" dir="2700000" algn="tl">
                    <a:srgbClr val="C0C0C0"/>
                  </a:outerShdw>
                </a:effectLst>
              </a:rPr>
              <a:t> */</a:t>
            </a:r>
          </a:p>
          <a:p>
            <a:pPr>
              <a:defRPr/>
            </a:pPr>
            <a:r>
              <a:rPr lang="en-US" altLang="zh-CN" sz="1800" b="1" dirty="0">
                <a:effectLst>
                  <a:outerShdw blurRad="38100" dist="38100" dir="2700000" algn="tl">
                    <a:srgbClr val="C0C0C0"/>
                  </a:outerShdw>
                </a:effectLst>
              </a:rPr>
              <a:t>}</a:t>
            </a:r>
          </a:p>
        </p:txBody>
      </p:sp>
      <p:grpSp>
        <p:nvGrpSpPr>
          <p:cNvPr id="25604" name="Group 9"/>
          <p:cNvGrpSpPr>
            <a:grpSpLocks/>
          </p:cNvGrpSpPr>
          <p:nvPr/>
        </p:nvGrpSpPr>
        <p:grpSpPr bwMode="auto">
          <a:xfrm>
            <a:off x="646113" y="620713"/>
            <a:ext cx="7945437" cy="1617662"/>
            <a:chOff x="407" y="391"/>
            <a:chExt cx="5005" cy="1019"/>
          </a:xfrm>
        </p:grpSpPr>
        <p:sp>
          <p:nvSpPr>
            <p:cNvPr id="148484" name="Rectangle 4"/>
            <p:cNvSpPr>
              <a:spLocks noChangeArrowheads="1"/>
            </p:cNvSpPr>
            <p:nvPr/>
          </p:nvSpPr>
          <p:spPr bwMode="auto">
            <a:xfrm>
              <a:off x="431" y="391"/>
              <a:ext cx="4981" cy="442"/>
            </a:xfrm>
            <a:prstGeom prst="rect">
              <a:avLst/>
            </a:prstGeom>
            <a:noFill/>
            <a:ln w="9525">
              <a:noFill/>
              <a:miter lim="800000"/>
              <a:headEnd/>
              <a:tailEnd/>
            </a:ln>
            <a:effectLst/>
          </p:spPr>
          <p:txBody>
            <a:bodyPr anchor="ctr">
              <a:spAutoFit/>
            </a:bodyPr>
            <a:lstStyle/>
            <a:p>
              <a:pPr>
                <a:defRPr/>
              </a:pPr>
              <a:r>
                <a:rPr lang="en-US" altLang="zh-CN" sz="2000" b="1" dirty="0"/>
                <a:t>       </a:t>
              </a:r>
              <a:r>
                <a:rPr lang="zh-CN" altLang="en-US" sz="2000" b="1" dirty="0"/>
                <a:t>例</a:t>
              </a:r>
              <a:r>
                <a:rPr lang="en-US" altLang="zh-CN" sz="2000" b="1" dirty="0"/>
                <a:t>10. </a:t>
              </a:r>
              <a:r>
                <a:rPr lang="en-US" altLang="zh-CN" sz="2000" b="1" dirty="0">
                  <a:effectLst>
                    <a:outerShdw blurRad="38100" dist="38100" dir="2700000" algn="tl">
                      <a:srgbClr val="C0C0C0"/>
                    </a:outerShdw>
                  </a:effectLst>
                </a:rPr>
                <a:t>4   </a:t>
              </a:r>
              <a:r>
                <a:rPr lang="zh-CN" altLang="en-US" sz="2000" b="1" dirty="0">
                  <a:effectLst>
                    <a:outerShdw blurRad="38100" dist="38100" dir="2700000" algn="tl">
                      <a:srgbClr val="C0C0C0"/>
                    </a:outerShdw>
                  </a:effectLst>
                </a:rPr>
                <a:t>利用输入输出重定向实现</a:t>
              </a:r>
              <a:r>
                <a:rPr lang="en-US" altLang="zh-CN" sz="2000" b="1" dirty="0">
                  <a:effectLst>
                    <a:outerShdw blurRad="38100" dist="38100" dir="2700000" algn="tl">
                      <a:srgbClr val="C0C0C0"/>
                    </a:outerShdw>
                  </a:effectLst>
                </a:rPr>
                <a:t>OS</a:t>
              </a:r>
              <a:r>
                <a:rPr lang="zh-CN" altLang="en-US" sz="2000" b="1" dirty="0">
                  <a:effectLst>
                    <a:outerShdw blurRad="38100" dist="38100" dir="2700000" algn="tl">
                      <a:srgbClr val="C0C0C0"/>
                    </a:outerShdw>
                  </a:effectLst>
                </a:rPr>
                <a:t>命令行格式如下的文本文件的拷贝复制。</a:t>
              </a:r>
              <a:endParaRPr lang="zh-CN" altLang="en-US" dirty="0"/>
            </a:p>
          </p:txBody>
        </p:sp>
        <p:grpSp>
          <p:nvGrpSpPr>
            <p:cNvPr id="25607" name="Group 8"/>
            <p:cNvGrpSpPr>
              <a:grpSpLocks/>
            </p:cNvGrpSpPr>
            <p:nvPr/>
          </p:nvGrpSpPr>
          <p:grpSpPr bwMode="auto">
            <a:xfrm>
              <a:off x="407" y="709"/>
              <a:ext cx="4981" cy="701"/>
              <a:chOff x="431" y="842"/>
              <a:chExt cx="4981" cy="701"/>
            </a:xfrm>
          </p:grpSpPr>
          <p:sp>
            <p:nvSpPr>
              <p:cNvPr id="25608" name="Rectangle 7"/>
              <p:cNvSpPr>
                <a:spLocks noChangeArrowheads="1"/>
              </p:cNvSpPr>
              <p:nvPr/>
            </p:nvSpPr>
            <p:spPr bwMode="auto">
              <a:xfrm>
                <a:off x="1746" y="908"/>
                <a:ext cx="2359" cy="196"/>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48486" name="Rectangle 6"/>
              <p:cNvSpPr>
                <a:spLocks noChangeArrowheads="1"/>
              </p:cNvSpPr>
              <p:nvPr/>
            </p:nvSpPr>
            <p:spPr bwMode="auto">
              <a:xfrm>
                <a:off x="431" y="842"/>
                <a:ext cx="4981" cy="701"/>
              </a:xfrm>
              <a:prstGeom prst="rect">
                <a:avLst/>
              </a:prstGeom>
              <a:noFill/>
              <a:ln w="9525">
                <a:noFill/>
                <a:miter lim="800000"/>
                <a:headEnd/>
                <a:tailEnd/>
              </a:ln>
              <a:effectLst/>
            </p:spPr>
            <p:txBody>
              <a:bodyPr anchor="ctr">
                <a:spAutoFit/>
              </a:bodyPr>
              <a:lstStyle/>
              <a:p>
                <a:pPr algn="ctr">
                  <a:lnSpc>
                    <a:spcPct val="115000"/>
                  </a:lnSpc>
                  <a:spcBef>
                    <a:spcPct val="15000"/>
                  </a:spcBef>
                  <a:defRPr/>
                </a:pPr>
                <a:r>
                  <a:rPr lang="en-US" altLang="zh-CN" sz="2000" b="1">
                    <a:solidFill>
                      <a:schemeClr val="tx2"/>
                    </a:solidFill>
                    <a:effectLst>
                      <a:outerShdw blurRad="38100" dist="38100" dir="2700000" algn="tl">
                        <a:srgbClr val="C0C0C0"/>
                      </a:outerShdw>
                    </a:effectLst>
                  </a:rPr>
                  <a:t>copy source_file target_file</a:t>
                </a:r>
              </a:p>
              <a:p>
                <a:pPr>
                  <a:defRPr/>
                </a:pPr>
                <a:r>
                  <a:rPr lang="zh-CN" altLang="en-US" sz="2000" b="1">
                    <a:effectLst>
                      <a:outerShdw blurRad="38100" dist="38100" dir="2700000" algn="tl">
                        <a:srgbClr val="C0C0C0"/>
                      </a:outerShdw>
                    </a:effectLst>
                  </a:rPr>
                  <a:t>其中，</a:t>
                </a:r>
                <a:r>
                  <a:rPr lang="en-US" altLang="zh-CN" sz="2000" b="1">
                    <a:effectLst>
                      <a:outerShdw blurRad="38100" dist="38100" dir="2700000" algn="tl">
                        <a:srgbClr val="C0C0C0"/>
                      </a:outerShdw>
                    </a:effectLst>
                  </a:rPr>
                  <a:t>copy</a:t>
                </a:r>
                <a:r>
                  <a:rPr lang="zh-CN" altLang="en-US" sz="2000" b="1">
                    <a:effectLst>
                      <a:outerShdw blurRad="38100" dist="38100" dir="2700000" algn="tl">
                        <a:srgbClr val="C0C0C0"/>
                      </a:outerShdw>
                    </a:effectLst>
                  </a:rPr>
                  <a:t>是可执行文件名，</a:t>
                </a:r>
                <a:r>
                  <a:rPr lang="en-US" altLang="zh-CN" sz="2000" b="1">
                    <a:effectLst>
                      <a:outerShdw blurRad="38100" dist="38100" dir="2700000" algn="tl">
                        <a:srgbClr val="C0C0C0"/>
                      </a:outerShdw>
                    </a:effectLst>
                  </a:rPr>
                  <a:t>source_file</a:t>
                </a:r>
                <a:r>
                  <a:rPr lang="zh-CN" altLang="en-US" sz="2000" b="1">
                    <a:effectLst>
                      <a:outerShdw blurRad="38100" dist="38100" dir="2700000" algn="tl">
                        <a:srgbClr val="C0C0C0"/>
                      </a:outerShdw>
                    </a:effectLst>
                  </a:rPr>
                  <a:t>是源文件名，</a:t>
                </a:r>
                <a:r>
                  <a:rPr lang="en-US" altLang="zh-CN" sz="2000" b="1">
                    <a:effectLst>
                      <a:outerShdw blurRad="38100" dist="38100" dir="2700000" algn="tl">
                        <a:srgbClr val="C0C0C0"/>
                      </a:outerShdw>
                    </a:effectLst>
                  </a:rPr>
                  <a:t>target_file</a:t>
                </a:r>
                <a:r>
                  <a:rPr lang="zh-CN" altLang="en-US" sz="2000" b="1">
                    <a:effectLst>
                      <a:outerShdw blurRad="38100" dist="38100" dir="2700000" algn="tl">
                        <a:srgbClr val="C0C0C0"/>
                      </a:outerShdw>
                    </a:effectLst>
                  </a:rPr>
                  <a:t>是目标文件名。</a:t>
                </a:r>
                <a:r>
                  <a:rPr lang="zh-CN" altLang="en-US"/>
                  <a:t> </a:t>
                </a:r>
              </a:p>
            </p:txBody>
          </p:sp>
        </p:grpSp>
      </p:grpSp>
      <p:sp>
        <p:nvSpPr>
          <p:cNvPr id="148490" name="Rectangle 10"/>
          <p:cNvSpPr>
            <a:spLocks noChangeArrowheads="1"/>
          </p:cNvSpPr>
          <p:nvPr/>
        </p:nvSpPr>
        <p:spPr bwMode="auto">
          <a:xfrm>
            <a:off x="2338388" y="5911850"/>
            <a:ext cx="6194425" cy="366713"/>
          </a:xfrm>
          <a:prstGeom prst="rect">
            <a:avLst/>
          </a:prstGeom>
          <a:solidFill>
            <a:schemeClr val="accent1">
              <a:alpha val="10001"/>
            </a:schemeClr>
          </a:solidFill>
          <a:ln w="9525">
            <a:noFill/>
            <a:miter lim="800000"/>
            <a:headEnd/>
            <a:tailEnd/>
          </a:ln>
          <a:effectLst/>
        </p:spPr>
        <p:txBody>
          <a:bodyPr anchor="ctr">
            <a:spAutoFit/>
          </a:bodyPr>
          <a:lstStyle/>
          <a:p>
            <a:pPr algn="ctr">
              <a:defRPr/>
            </a:pPr>
            <a:r>
              <a:rPr lang="en-US" altLang="zh-CN" sz="1800" b="1">
                <a:solidFill>
                  <a:srgbClr val="006600"/>
                </a:solidFill>
                <a:effectLst>
                  <a:outerShdw blurRad="38100" dist="38100" dir="2700000" algn="tl">
                    <a:srgbClr val="000000"/>
                  </a:outerShdw>
                </a:effectLst>
              </a:rPr>
              <a:t> </a:t>
            </a:r>
            <a:r>
              <a:rPr lang="zh-CN" altLang="en-US" sz="1800" b="1">
                <a:solidFill>
                  <a:srgbClr val="006600"/>
                </a:solidFill>
                <a:effectLst>
                  <a:outerShdw blurRad="38100" dist="38100" dir="2700000" algn="tl">
                    <a:srgbClr val="000000"/>
                  </a:outerShdw>
                </a:effectLst>
              </a:rPr>
              <a:t>提示：包括标准文件在内的任意打开的文件都可以重定向。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8490"/>
                                        </p:tgtEl>
                                        <p:attrNameLst>
                                          <p:attrName>style.visibility</p:attrName>
                                        </p:attrNameLst>
                                      </p:cBhvr>
                                      <p:to>
                                        <p:strVal val="visible"/>
                                      </p:to>
                                    </p:set>
                                    <p:anim calcmode="lin" valueType="num">
                                      <p:cBhvr>
                                        <p:cTn id="7" dur="1000" fill="hold"/>
                                        <p:tgtEl>
                                          <p:spTgt spid="148490"/>
                                        </p:tgtEl>
                                        <p:attrNameLst>
                                          <p:attrName>ppt_x</p:attrName>
                                        </p:attrNameLst>
                                      </p:cBhvr>
                                      <p:tavLst>
                                        <p:tav tm="0">
                                          <p:val>
                                            <p:strVal val="#ppt_x-.2"/>
                                          </p:val>
                                        </p:tav>
                                        <p:tav tm="100000">
                                          <p:val>
                                            <p:strVal val="#ppt_x"/>
                                          </p:val>
                                        </p:tav>
                                      </p:tavLst>
                                    </p:anim>
                                    <p:anim calcmode="lin" valueType="num">
                                      <p:cBhvr>
                                        <p:cTn id="8" dur="1000" fill="hold"/>
                                        <p:tgtEl>
                                          <p:spTgt spid="1484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p>
            <a:fld id="{A723F603-6BE5-4532-9F2B-D0B7DB02D35E}" type="slidenum">
              <a:rPr lang="en-US" altLang="zh-CN" smtClean="0"/>
              <a:pPr/>
              <a:t>21</a:t>
            </a:fld>
            <a:endParaRPr lang="en-US" altLang="zh-CN"/>
          </a:p>
        </p:txBody>
      </p:sp>
      <p:sp>
        <p:nvSpPr>
          <p:cNvPr id="26627" name="Text Box 4"/>
          <p:cNvSpPr txBox="1">
            <a:spLocks noChangeArrowheads="1"/>
          </p:cNvSpPr>
          <p:nvPr/>
        </p:nvSpPr>
        <p:spPr bwMode="auto">
          <a:xfrm>
            <a:off x="762000" y="715963"/>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10.3.3</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基于字符的文件读</a:t>
            </a:r>
            <a:r>
              <a:rPr lang="en-US" altLang="zh-CN" b="1">
                <a:solidFill>
                  <a:srgbClr val="CC0099"/>
                </a:solidFill>
                <a:ea typeface="黑体" pitchFamily="49" charset="-122"/>
              </a:rPr>
              <a:t>/</a:t>
            </a:r>
            <a:r>
              <a:rPr lang="zh-CN" altLang="en-US" b="1">
                <a:solidFill>
                  <a:srgbClr val="CC0099"/>
                </a:solidFill>
                <a:latin typeface="Times New Roman" pitchFamily="18" charset="0"/>
                <a:ea typeface="黑体" pitchFamily="49" charset="-122"/>
              </a:rPr>
              <a:t>写</a:t>
            </a:r>
            <a:r>
              <a:rPr lang="zh-CN" altLang="en-US"/>
              <a:t> </a:t>
            </a:r>
          </a:p>
        </p:txBody>
      </p:sp>
      <p:sp>
        <p:nvSpPr>
          <p:cNvPr id="26628" name="Rectangle 5"/>
          <p:cNvSpPr>
            <a:spLocks noChangeArrowheads="1"/>
          </p:cNvSpPr>
          <p:nvPr/>
        </p:nvSpPr>
        <p:spPr bwMode="auto">
          <a:xfrm>
            <a:off x="1350963" y="2205038"/>
            <a:ext cx="6769100" cy="1877437"/>
          </a:xfrm>
          <a:prstGeom prst="rect">
            <a:avLst/>
          </a:prstGeom>
          <a:noFill/>
          <a:ln w="9525" cap="rnd">
            <a:solidFill>
              <a:srgbClr val="969696"/>
            </a:solidFill>
            <a:prstDash val="sysDot"/>
            <a:miter lim="800000"/>
            <a:headEnd/>
            <a:tailEnd/>
          </a:ln>
        </p:spPr>
        <p:txBody>
          <a:bodyPr>
            <a:spAutoFit/>
          </a:bodyPr>
          <a:lstStyle/>
          <a:p>
            <a:pPr eaLnBrk="0" hangingPunct="0">
              <a:spcBef>
                <a:spcPct val="20000"/>
              </a:spcBef>
            </a:pPr>
            <a:r>
              <a:rPr kumimoji="0" lang="en-US" altLang="zh-CN" sz="2000" b="1" dirty="0">
                <a:latin typeface="Arial" charset="0"/>
              </a:rPr>
              <a:t>int  </a:t>
            </a:r>
            <a:r>
              <a:rPr kumimoji="0" lang="en-US" altLang="zh-CN" sz="2000" b="1" dirty="0" err="1">
                <a:solidFill>
                  <a:srgbClr val="FF0066"/>
                </a:solidFill>
                <a:latin typeface="Arial" charset="0"/>
              </a:rPr>
              <a:t>fgetc</a:t>
            </a:r>
            <a:r>
              <a:rPr kumimoji="0" lang="en-US" altLang="zh-CN" sz="2000" b="1" dirty="0">
                <a:latin typeface="Arial" charset="0"/>
              </a:rPr>
              <a:t>(FILE *stream);</a:t>
            </a:r>
          </a:p>
          <a:p>
            <a:pPr eaLnBrk="0" hangingPunct="0">
              <a:spcBef>
                <a:spcPct val="20000"/>
              </a:spcBef>
            </a:pPr>
            <a:r>
              <a:rPr kumimoji="0" lang="en-US" altLang="zh-CN" sz="2000" b="1" dirty="0">
                <a:latin typeface="Arial" charset="0"/>
              </a:rPr>
              <a:t>int  </a:t>
            </a:r>
            <a:r>
              <a:rPr kumimoji="0" lang="en-US" altLang="zh-CN" sz="2000" b="1" dirty="0" err="1">
                <a:solidFill>
                  <a:srgbClr val="FF0066"/>
                </a:solidFill>
                <a:latin typeface="Arial" charset="0"/>
              </a:rPr>
              <a:t>fputc</a:t>
            </a:r>
            <a:r>
              <a:rPr kumimoji="0" lang="en-US" altLang="zh-CN" sz="2000" b="1" dirty="0">
                <a:latin typeface="Arial" charset="0"/>
              </a:rPr>
              <a:t>(int c, FILE *stream);</a:t>
            </a:r>
          </a:p>
          <a:p>
            <a:pPr eaLnBrk="0" hangingPunct="0">
              <a:spcBef>
                <a:spcPct val="20000"/>
              </a:spcBef>
            </a:pPr>
            <a:r>
              <a:rPr kumimoji="0" lang="en-US" altLang="zh-CN" sz="2000" b="1" dirty="0">
                <a:latin typeface="Arial" charset="0"/>
              </a:rPr>
              <a:t>int  </a:t>
            </a:r>
            <a:r>
              <a:rPr kumimoji="0" lang="en-US" altLang="zh-CN" sz="2000" b="1" dirty="0" err="1">
                <a:solidFill>
                  <a:srgbClr val="FF0066"/>
                </a:solidFill>
                <a:latin typeface="Arial" charset="0"/>
              </a:rPr>
              <a:t>fgetchar</a:t>
            </a:r>
            <a:r>
              <a:rPr kumimoji="0" lang="en-US" altLang="zh-CN" sz="2000" b="1" dirty="0">
                <a:latin typeface="Arial" charset="0"/>
              </a:rPr>
              <a:t>(void);</a:t>
            </a:r>
          </a:p>
          <a:p>
            <a:pPr eaLnBrk="0" hangingPunct="0">
              <a:spcBef>
                <a:spcPct val="20000"/>
              </a:spcBef>
            </a:pPr>
            <a:r>
              <a:rPr kumimoji="0" lang="en-US" altLang="zh-CN" sz="2000" b="1" dirty="0">
                <a:latin typeface="Arial" charset="0"/>
              </a:rPr>
              <a:t>int  </a:t>
            </a:r>
            <a:r>
              <a:rPr kumimoji="0" lang="en-US" altLang="zh-CN" sz="2000" b="1" dirty="0" err="1">
                <a:solidFill>
                  <a:srgbClr val="FF0066"/>
                </a:solidFill>
                <a:latin typeface="Arial" charset="0"/>
              </a:rPr>
              <a:t>fputchar</a:t>
            </a:r>
            <a:r>
              <a:rPr kumimoji="0" lang="en-US" altLang="zh-CN" sz="2000" b="1" dirty="0">
                <a:latin typeface="Arial" charset="0"/>
              </a:rPr>
              <a:t>(int c);</a:t>
            </a:r>
          </a:p>
          <a:p>
            <a:pPr eaLnBrk="0" hangingPunct="0">
              <a:spcBef>
                <a:spcPct val="20000"/>
              </a:spcBef>
            </a:pPr>
            <a:r>
              <a:rPr kumimoji="0" lang="en-US" altLang="zh-CN" sz="2000" b="1" dirty="0">
                <a:latin typeface="Arial" charset="0"/>
              </a:rPr>
              <a:t>int  </a:t>
            </a:r>
            <a:r>
              <a:rPr kumimoji="0" lang="en-US" altLang="zh-CN" sz="2000" b="1" dirty="0" err="1">
                <a:solidFill>
                  <a:srgbClr val="FF0066"/>
                </a:solidFill>
                <a:latin typeface="Arial" charset="0"/>
              </a:rPr>
              <a:t>ungetc</a:t>
            </a:r>
            <a:r>
              <a:rPr kumimoji="0" lang="en-US" altLang="zh-CN" sz="2000" b="1" dirty="0">
                <a:latin typeface="Arial" charset="0"/>
              </a:rPr>
              <a:t>(int c, FILE *stream);</a:t>
            </a:r>
            <a:endParaRPr kumimoji="0" lang="en-US" altLang="zh-CN" sz="2000" b="1" dirty="0">
              <a:solidFill>
                <a:schemeClr val="tx2"/>
              </a:solidFill>
              <a:latin typeface="宋体" pitchFamily="2" charset="-122"/>
            </a:endParaRPr>
          </a:p>
        </p:txBody>
      </p:sp>
      <p:sp>
        <p:nvSpPr>
          <p:cNvPr id="154630" name="Rectangle 6"/>
          <p:cNvSpPr>
            <a:spLocks noChangeArrowheads="1"/>
          </p:cNvSpPr>
          <p:nvPr/>
        </p:nvSpPr>
        <p:spPr bwMode="auto">
          <a:xfrm>
            <a:off x="684213" y="115411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en-US" altLang="zh-CN" sz="16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提供的基于字符的</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函数原型如下，其声明在 </a:t>
            </a:r>
            <a:r>
              <a:rPr kumimoji="0" lang="en-US" altLang="zh-CN" sz="2000" b="1">
                <a:effectLst>
                  <a:outerShdw blurRad="38100" dist="38100" dir="2700000" algn="tl">
                    <a:srgbClr val="C0C0C0"/>
                  </a:outerShdw>
                </a:effectLst>
              </a:rPr>
              <a:t>stdio.h </a:t>
            </a:r>
            <a:r>
              <a:rPr kumimoji="0" lang="zh-CN" altLang="en-US" sz="2000" b="1">
                <a:effectLst>
                  <a:outerShdw blurRad="38100" dist="38100" dir="2700000" algn="tl">
                    <a:srgbClr val="C0C0C0"/>
                  </a:outerShdw>
                </a:effectLst>
              </a:rPr>
              <a:t>中。即使用时，必须先用</a:t>
            </a:r>
            <a:r>
              <a:rPr kumimoji="0" lang="en-US" altLang="zh-CN" sz="2000" b="1">
                <a:effectLst>
                  <a:outerShdw blurRad="38100" dist="38100" dir="2700000" algn="tl">
                    <a:srgbClr val="C0C0C0"/>
                  </a:outerShdw>
                </a:effectLst>
              </a:rPr>
              <a:t>#include &lt;stdio.h&gt;</a:t>
            </a:r>
            <a:r>
              <a:rPr kumimoji="0" lang="zh-CN" altLang="en-US" sz="2000" b="1">
                <a:effectLst>
                  <a:outerShdw blurRad="38100" dist="38100" dir="2700000" algn="tl">
                    <a:srgbClr val="C0C0C0"/>
                  </a:outerShdw>
                </a:effectLst>
              </a:rPr>
              <a:t>或</a:t>
            </a:r>
            <a:r>
              <a:rPr kumimoji="0" lang="en-US" altLang="zh-CN" sz="2000" b="1">
                <a:effectLst>
                  <a:outerShdw blurRad="38100" dist="38100" dir="2700000" algn="tl">
                    <a:srgbClr val="C0C0C0"/>
                  </a:outerShdw>
                </a:effectLst>
              </a:rPr>
              <a:t>#include "stdio.h"</a:t>
            </a:r>
            <a:r>
              <a:rPr kumimoji="0" lang="zh-CN" altLang="en-US" sz="2000" b="1">
                <a:effectLst>
                  <a:outerShdw blurRad="38100" dist="38100" dir="2700000" algn="tl">
                    <a:srgbClr val="C0C0C0"/>
                  </a:outerShdw>
                </a:effectLst>
              </a:rPr>
              <a:t>。</a:t>
            </a:r>
            <a:r>
              <a:rPr kumimoji="0" lang="zh-CN" altLang="en-US" sz="2000"/>
              <a:t>  </a:t>
            </a:r>
          </a:p>
        </p:txBody>
      </p:sp>
      <p:sp>
        <p:nvSpPr>
          <p:cNvPr id="154631" name="Text Box 7"/>
          <p:cNvSpPr txBox="1">
            <a:spLocks noChangeArrowheads="1"/>
          </p:cNvSpPr>
          <p:nvPr/>
        </p:nvSpPr>
        <p:spPr bwMode="auto">
          <a:xfrm>
            <a:off x="1835696" y="4725144"/>
            <a:ext cx="6191250" cy="762000"/>
          </a:xfrm>
          <a:prstGeom prst="rect">
            <a:avLst/>
          </a:prstGeom>
          <a:solidFill>
            <a:schemeClr val="accent1">
              <a:alpha val="10001"/>
            </a:schemeClr>
          </a:solidFill>
          <a:ln w="9525">
            <a:noFill/>
            <a:miter lim="800000"/>
            <a:headEnd/>
            <a:tailEnd/>
          </a:ln>
          <a:effectLst/>
        </p:spPr>
        <p:txBody>
          <a:bodyPr>
            <a:spAutoFit/>
          </a:bodyPr>
          <a:lstStyle/>
          <a:p>
            <a:pPr>
              <a:lnSpc>
                <a:spcPct val="110000"/>
              </a:lnSpc>
              <a:defRPr/>
            </a:pPr>
            <a:r>
              <a:rPr lang="en-US" altLang="zh-CN" sz="2000" b="1" dirty="0">
                <a:solidFill>
                  <a:srgbClr val="006600"/>
                </a:solidFill>
                <a:effectLst>
                  <a:outerShdw blurRad="38100" dist="38100" dir="2700000" algn="tl">
                    <a:srgbClr val="000000"/>
                  </a:outerShdw>
                </a:effectLst>
              </a:rPr>
              <a:t>       </a:t>
            </a:r>
            <a:r>
              <a:rPr lang="zh-CN" altLang="en-US" sz="2000" b="1" dirty="0">
                <a:solidFill>
                  <a:srgbClr val="006600"/>
                </a:solidFill>
                <a:effectLst>
                  <a:outerShdw blurRad="38100" dist="38100" dir="2700000" algn="tl">
                    <a:srgbClr val="000000"/>
                  </a:outerShdw>
                </a:effectLst>
              </a:rPr>
              <a:t>这些标准</a:t>
            </a:r>
            <a:r>
              <a:rPr lang="en-US" altLang="zh-CN" sz="2000" b="1" dirty="0">
                <a:solidFill>
                  <a:srgbClr val="006600"/>
                </a:solidFill>
                <a:effectLst>
                  <a:outerShdw blurRad="38100" dist="38100" dir="2700000" algn="tl">
                    <a:srgbClr val="000000"/>
                  </a:outerShdw>
                </a:effectLst>
              </a:rPr>
              <a:t>IO</a:t>
            </a:r>
            <a:r>
              <a:rPr lang="zh-CN" altLang="en-US" sz="2000" b="1" dirty="0">
                <a:solidFill>
                  <a:srgbClr val="006600"/>
                </a:solidFill>
                <a:effectLst>
                  <a:outerShdw blurRad="38100" dist="38100" dir="2700000" algn="tl">
                    <a:srgbClr val="000000"/>
                  </a:outerShdw>
                </a:effectLst>
              </a:rPr>
              <a:t>函数是对标准文件或以文本格式打开的文件进行操作的！</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p>
            <a:fld id="{681DDE7A-ADF5-462F-BD2E-4D731A6EE901}" type="slidenum">
              <a:rPr lang="en-US" altLang="zh-CN" smtClean="0"/>
              <a:pPr/>
              <a:t>22</a:t>
            </a:fld>
            <a:endParaRPr lang="en-US" altLang="zh-CN"/>
          </a:p>
        </p:txBody>
      </p:sp>
      <p:sp>
        <p:nvSpPr>
          <p:cNvPr id="149508" name="Rectangle 4"/>
          <p:cNvSpPr>
            <a:spLocks noChangeArrowheads="1"/>
          </p:cNvSpPr>
          <p:nvPr/>
        </p:nvSpPr>
        <p:spPr bwMode="auto">
          <a:xfrm>
            <a:off x="760413" y="692150"/>
            <a:ext cx="3455987"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fgetc</a:t>
            </a:r>
            <a:r>
              <a:rPr kumimoji="0" lang="en-US" altLang="zh-CN" sz="2000" b="1">
                <a:solidFill>
                  <a:schemeClr val="tx2"/>
                </a:solidFill>
                <a:effectLst>
                  <a:outerShdw blurRad="38100" dist="38100" dir="2700000" algn="tl">
                    <a:srgbClr val="C0C0C0"/>
                  </a:outerShdw>
                </a:effectLst>
                <a:latin typeface="Arial" charset="0"/>
              </a:rPr>
              <a:t>(FILE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49509" name="Rectangle 5"/>
          <p:cNvSpPr>
            <a:spLocks noChangeArrowheads="1"/>
          </p:cNvSpPr>
          <p:nvPr/>
        </p:nvSpPr>
        <p:spPr bwMode="auto">
          <a:xfrm>
            <a:off x="684213" y="1009650"/>
            <a:ext cx="7991475" cy="1096963"/>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从文件指针</a:t>
            </a:r>
            <a:r>
              <a:rPr kumimoji="0" lang="zh-CN" altLang="en-US" sz="1000" b="1">
                <a:effectLst>
                  <a:outerShdw blurRad="38100" dist="38100" dir="2700000" algn="tl">
                    <a:srgbClr val="C0C0C0"/>
                  </a:outerShdw>
                </a:effectLst>
              </a:rPr>
              <a:t> </a:t>
            </a:r>
            <a:r>
              <a:rPr kumimoji="0" lang="en-US" altLang="zh-CN" sz="2000" b="1">
                <a:solidFill>
                  <a:schemeClr val="tx2"/>
                </a:solidFill>
                <a:effectLst>
                  <a:outerShdw blurRad="38100" dist="38100" dir="2700000" algn="tl">
                    <a:srgbClr val="C0C0C0"/>
                  </a:outerShdw>
                </a:effectLst>
              </a:rPr>
              <a:t>stream</a:t>
            </a:r>
            <a:r>
              <a:rPr kumimoji="0" lang="en-US" altLang="zh-CN" sz="1000" b="1">
                <a:solidFill>
                  <a:schemeClr val="tx2"/>
                </a:solidFill>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指向的文件中读取一个字符，并将该字符作为</a:t>
            </a:r>
            <a:r>
              <a:rPr kumimoji="0" lang="en-US" altLang="zh-CN" sz="2000" b="1">
                <a:effectLst>
                  <a:outerShdw blurRad="38100" dist="38100" dir="2700000" algn="tl">
                    <a:srgbClr val="C0C0C0"/>
                  </a:outerShdw>
                </a:effectLst>
              </a:rPr>
              <a:t>unsigned char</a:t>
            </a:r>
            <a:r>
              <a:rPr kumimoji="0" lang="zh-CN" altLang="en-US" sz="2000" b="1">
                <a:effectLst>
                  <a:outerShdw blurRad="38100" dist="38100" dir="2700000" algn="tl">
                    <a:srgbClr val="C0C0C0"/>
                  </a:outerShdw>
                </a:effectLst>
              </a:rPr>
              <a:t>类型转换为整型值返回。遇到文件尾或读操作出错时返回</a:t>
            </a:r>
            <a:r>
              <a:rPr kumimoji="0" lang="en-US" altLang="zh-CN" sz="2000" b="1">
                <a:solidFill>
                  <a:srgbClr val="006600"/>
                </a:solidFill>
                <a:effectLst>
                  <a:outerShdw blurRad="38100" dist="38100" dir="2700000" algn="tl">
                    <a:srgbClr val="C0C0C0"/>
                  </a:outerShdw>
                </a:effectLst>
              </a:rPr>
              <a:t>EOF</a:t>
            </a:r>
            <a:r>
              <a:rPr kumimoji="0" lang="zh-CN" altLang="en-US" sz="2000" b="1">
                <a:effectLst>
                  <a:outerShdw blurRad="38100" dist="38100" dir="2700000" algn="tl">
                    <a:srgbClr val="C0C0C0"/>
                  </a:outerShdw>
                </a:effectLst>
              </a:rPr>
              <a:t>。</a:t>
            </a:r>
            <a:endParaRPr kumimoji="0" lang="zh-CN" altLang="en-US"/>
          </a:p>
        </p:txBody>
      </p:sp>
      <p:grpSp>
        <p:nvGrpSpPr>
          <p:cNvPr id="2" name="Group 11"/>
          <p:cNvGrpSpPr>
            <a:grpSpLocks/>
          </p:cNvGrpSpPr>
          <p:nvPr/>
        </p:nvGrpSpPr>
        <p:grpSpPr bwMode="auto">
          <a:xfrm>
            <a:off x="684213" y="2133600"/>
            <a:ext cx="7991475" cy="3859213"/>
            <a:chOff x="431" y="1344"/>
            <a:chExt cx="5034" cy="2431"/>
          </a:xfrm>
        </p:grpSpPr>
        <p:grpSp>
          <p:nvGrpSpPr>
            <p:cNvPr id="27663" name="Group 10"/>
            <p:cNvGrpSpPr>
              <a:grpSpLocks/>
            </p:cNvGrpSpPr>
            <p:nvPr/>
          </p:nvGrpSpPr>
          <p:grpSpPr bwMode="auto">
            <a:xfrm>
              <a:off x="1168" y="1797"/>
              <a:ext cx="4062" cy="1978"/>
              <a:chOff x="1156" y="1934"/>
              <a:chExt cx="4062" cy="1978"/>
            </a:xfrm>
          </p:grpSpPr>
          <p:sp>
            <p:nvSpPr>
              <p:cNvPr id="27665" name="Rectangle 8"/>
              <p:cNvSpPr>
                <a:spLocks noChangeArrowheads="1"/>
              </p:cNvSpPr>
              <p:nvPr/>
            </p:nvSpPr>
            <p:spPr bwMode="auto">
              <a:xfrm>
                <a:off x="1156" y="3440"/>
                <a:ext cx="454" cy="318"/>
              </a:xfrm>
              <a:prstGeom prst="rect">
                <a:avLst/>
              </a:prstGeom>
              <a:solidFill>
                <a:schemeClr val="bg1">
                  <a:alpha val="59999"/>
                </a:schemeClr>
              </a:solidFill>
              <a:ln w="9525">
                <a:noFill/>
                <a:miter lim="800000"/>
                <a:headEnd/>
                <a:tailEnd/>
              </a:ln>
            </p:spPr>
            <p:txBody>
              <a:bodyPr wrap="none" anchor="ctr"/>
              <a:lstStyle/>
              <a:p>
                <a:endParaRPr lang="zh-CN" altLang="en-US"/>
              </a:p>
            </p:txBody>
          </p:sp>
          <p:sp>
            <p:nvSpPr>
              <p:cNvPr id="149510" name="Rectangle 6"/>
              <p:cNvSpPr>
                <a:spLocks noChangeArrowheads="1"/>
              </p:cNvSpPr>
              <p:nvPr/>
            </p:nvSpPr>
            <p:spPr bwMode="auto">
              <a:xfrm>
                <a:off x="1553" y="1934"/>
                <a:ext cx="3665" cy="1978"/>
              </a:xfrm>
              <a:prstGeom prst="rect">
                <a:avLst/>
              </a:prstGeom>
              <a:solidFill>
                <a:schemeClr val="accent1">
                  <a:alpha val="10001"/>
                </a:schemeClr>
              </a:solidFill>
              <a:ln w="9525">
                <a:noFill/>
                <a:miter lim="800000"/>
                <a:headEnd/>
                <a:tailEnd/>
              </a:ln>
              <a:effectLst/>
            </p:spPr>
            <p:txBody>
              <a:bodyPr>
                <a:spAutoFit/>
              </a:bodyPr>
              <a:lstStyle/>
              <a:p>
                <a:pPr>
                  <a:defRPr/>
                </a:pPr>
                <a:r>
                  <a:rPr kumimoji="0" lang="en-US" altLang="zh-CN" sz="2000" b="1" dirty="0">
                    <a:effectLst>
                      <a:outerShdw blurRad="38100" dist="38100" dir="2700000" algn="tl">
                        <a:srgbClr val="FFFFFF"/>
                      </a:outerShdw>
                    </a:effectLst>
                    <a:latin typeface="Arial" charset="0"/>
                  </a:rPr>
                  <a:t>#include “</a:t>
                </a:r>
                <a:r>
                  <a:rPr kumimoji="0" lang="en-US" altLang="zh-CN" sz="2000" b="1" dirty="0" err="1">
                    <a:effectLst>
                      <a:outerShdw blurRad="38100" dist="38100" dir="2700000" algn="tl">
                        <a:srgbClr val="FFFFFF"/>
                      </a:outerShdw>
                    </a:effectLst>
                    <a:latin typeface="Arial" charset="0"/>
                  </a:rPr>
                  <a:t>stdio.h</a:t>
                </a:r>
                <a:r>
                  <a:rPr kumimoji="0" lang="en-US" altLang="zh-CN" sz="2000" b="1" dirty="0">
                    <a:effectLst>
                      <a:outerShdw blurRad="38100" dist="38100" dir="2700000" algn="tl">
                        <a:srgbClr val="FFFFFF"/>
                      </a:outerShdw>
                    </a:effectLst>
                    <a:latin typeface="Arial" charset="0"/>
                  </a:rPr>
                  <a:t>”</a:t>
                </a:r>
              </a:p>
              <a:p>
                <a:pPr>
                  <a:defRPr/>
                </a:pPr>
                <a:r>
                  <a:rPr kumimoji="0" lang="en-US" altLang="zh-CN" sz="2000" b="1" dirty="0">
                    <a:effectLst>
                      <a:outerShdw blurRad="38100" dist="38100" dir="2700000" algn="tl">
                        <a:srgbClr val="FFFFFF"/>
                      </a:outerShdw>
                    </a:effectLst>
                    <a:latin typeface="Arial" charset="0"/>
                  </a:rPr>
                  <a:t>#include “</a:t>
                </a:r>
                <a:r>
                  <a:rPr kumimoji="0" lang="en-US" altLang="zh-CN" sz="2000" b="1" dirty="0" err="1">
                    <a:effectLst>
                      <a:outerShdw blurRad="38100" dist="38100" dir="2700000" algn="tl">
                        <a:srgbClr val="FFFFFF"/>
                      </a:outerShdw>
                    </a:effectLst>
                    <a:latin typeface="Arial" charset="0"/>
                  </a:rPr>
                  <a:t>stdlib.h</a:t>
                </a:r>
                <a:r>
                  <a:rPr kumimoji="0" lang="en-US" altLang="zh-CN" sz="2000" b="1" dirty="0">
                    <a:effectLst>
                      <a:outerShdw blurRad="38100" dist="38100" dir="2700000" algn="tl">
                        <a:srgbClr val="FFFFFF"/>
                      </a:outerShdw>
                    </a:effectLst>
                    <a:latin typeface="Arial" charset="0"/>
                  </a:rPr>
                  <a:t>”</a:t>
                </a:r>
              </a:p>
              <a:p>
                <a:pPr>
                  <a:defRPr/>
                </a:pPr>
                <a:r>
                  <a:rPr kumimoji="0" lang="en-US" altLang="zh-CN" sz="2000" b="1" dirty="0">
                    <a:effectLst>
                      <a:outerShdw blurRad="38100" dist="38100" dir="2700000" algn="tl">
                        <a:srgbClr val="FFFFFF"/>
                      </a:outerShdw>
                    </a:effectLst>
                    <a:latin typeface="Arial" charset="0"/>
                  </a:rPr>
                  <a:t>void main(void){</a:t>
                </a:r>
              </a:p>
              <a:p>
                <a:pPr eaLnBrk="0" hangingPunct="0">
                  <a:defRPr/>
                </a:pPr>
                <a:r>
                  <a:rPr kumimoji="0" lang="en-US" altLang="zh-CN" sz="2000" b="1" dirty="0">
                    <a:effectLst>
                      <a:outerShdw blurRad="38100" dist="38100" dir="2700000" algn="tl">
                        <a:srgbClr val="FFFFFF"/>
                      </a:outerShdw>
                    </a:effectLst>
                    <a:latin typeface="Arial" charset="0"/>
                  </a:rPr>
                  <a:t>    FILE * </a:t>
                </a:r>
                <a:r>
                  <a:rPr kumimoji="0" lang="en-US" altLang="zh-CN" sz="2000" b="1" dirty="0" err="1">
                    <a:effectLst>
                      <a:outerShdw blurRad="38100" dist="38100" dir="2700000" algn="tl">
                        <a:srgbClr val="FFFFFF"/>
                      </a:outerShdw>
                    </a:effectLst>
                    <a:latin typeface="Arial" charset="0"/>
                  </a:rPr>
                  <a:t>fp</a:t>
                </a:r>
                <a:r>
                  <a:rPr kumimoji="0" lang="en-US" altLang="zh-CN" sz="2000" b="1" dirty="0">
                    <a:effectLst>
                      <a:outerShdw blurRad="38100" dist="38100" dir="2700000" algn="tl">
                        <a:srgbClr val="FFFFFF"/>
                      </a:outerShdw>
                    </a:effectLst>
                    <a:latin typeface="Arial" charset="0"/>
                  </a:rPr>
                  <a:t>;</a:t>
                </a:r>
              </a:p>
              <a:p>
                <a:pPr eaLnBrk="0" hangingPunct="0">
                  <a:defRPr/>
                </a:pPr>
                <a:r>
                  <a:rPr kumimoji="0" lang="en-US" altLang="zh-CN" sz="2000" b="1" dirty="0">
                    <a:effectLst>
                      <a:outerShdw blurRad="38100" dist="38100" dir="2700000" algn="tl">
                        <a:srgbClr val="FFFFFF"/>
                      </a:outerShdw>
                    </a:effectLst>
                    <a:latin typeface="Arial" charset="0"/>
                  </a:rPr>
                  <a:t>    char c;</a:t>
                </a:r>
              </a:p>
              <a:p>
                <a:pPr eaLnBrk="0" hangingPunct="0">
                  <a:defRPr/>
                </a:pPr>
                <a:r>
                  <a:rPr kumimoji="0" lang="en-US" altLang="zh-CN" sz="2000" b="1" dirty="0">
                    <a:effectLst>
                      <a:outerShdw blurRad="38100" dist="38100" dir="2700000" algn="tl">
                        <a:srgbClr val="FFFFFF"/>
                      </a:outerShdw>
                    </a:effectLst>
                    <a:latin typeface="Arial" charset="0"/>
                  </a:rPr>
                  <a:t>    </a:t>
                </a:r>
                <a:r>
                  <a:rPr kumimoji="0" lang="en-US" altLang="zh-CN" sz="2000" b="1" dirty="0" err="1">
                    <a:effectLst>
                      <a:outerShdw blurRad="38100" dist="38100" dir="2700000" algn="tl">
                        <a:srgbClr val="FFFFFF"/>
                      </a:outerShdw>
                    </a:effectLst>
                    <a:latin typeface="Arial" charset="0"/>
                  </a:rPr>
                  <a:t>fp</a:t>
                </a:r>
                <a:r>
                  <a:rPr kumimoji="0" lang="en-US" altLang="zh-CN" sz="2000" b="1" dirty="0">
                    <a:effectLst>
                      <a:outerShdw blurRad="38100" dist="38100" dir="2700000" algn="tl">
                        <a:srgbClr val="FFFFFF"/>
                      </a:outerShdw>
                    </a:effectLst>
                    <a:latin typeface="Arial" charset="0"/>
                  </a:rPr>
                  <a:t>=</a:t>
                </a:r>
                <a:r>
                  <a:rPr kumimoji="0" lang="en-US" altLang="zh-CN" sz="2000" b="1" dirty="0" err="1">
                    <a:effectLst>
                      <a:outerShdw blurRad="38100" dist="38100" dir="2700000" algn="tl">
                        <a:srgbClr val="FFFFFF"/>
                      </a:outerShdw>
                    </a:effectLst>
                    <a:latin typeface="Arial" charset="0"/>
                  </a:rPr>
                  <a:t>fopen</a:t>
                </a:r>
                <a:r>
                  <a:rPr kumimoji="0" lang="en-US" altLang="zh-CN" sz="2000" b="1" dirty="0">
                    <a:effectLst>
                      <a:outerShdw blurRad="38100" dist="38100" dir="2700000" algn="tl">
                        <a:srgbClr val="FFFFFF"/>
                      </a:outerShdw>
                    </a:effectLst>
                    <a:latin typeface="Arial" charset="0"/>
                  </a:rPr>
                  <a:t>(“C:\\test.dat”, “r”);</a:t>
                </a:r>
              </a:p>
              <a:p>
                <a:pPr eaLnBrk="0" hangingPunct="0">
                  <a:defRPr/>
                </a:pPr>
                <a:r>
                  <a:rPr kumimoji="0" lang="en-US" altLang="zh-CN" sz="2000" b="1" dirty="0">
                    <a:effectLst>
                      <a:outerShdw blurRad="38100" dist="38100" dir="2700000" algn="tl">
                        <a:srgbClr val="FFFFFF"/>
                      </a:outerShdw>
                    </a:effectLst>
                    <a:latin typeface="Arial" charset="0"/>
                  </a:rPr>
                  <a:t>    while((</a:t>
                </a:r>
                <a:r>
                  <a:rPr kumimoji="0" lang="en-US" altLang="zh-CN" sz="2000" b="1" dirty="0" err="1">
                    <a:effectLst>
                      <a:outerShdw blurRad="38100" dist="38100" dir="2700000" algn="tl">
                        <a:srgbClr val="FFFFFF"/>
                      </a:outerShdw>
                    </a:effectLst>
                    <a:latin typeface="Arial" charset="0"/>
                  </a:rPr>
                  <a:t>ch</a:t>
                </a:r>
                <a:r>
                  <a:rPr kumimoji="0" lang="en-US" altLang="zh-CN" sz="2000" b="1" dirty="0">
                    <a:effectLst>
                      <a:outerShdw blurRad="38100" dist="38100" dir="2700000" algn="tl">
                        <a:srgbClr val="FFFFFF"/>
                      </a:outerShdw>
                    </a:effectLst>
                    <a:latin typeface="Arial" charset="0"/>
                  </a:rPr>
                  <a:t> = </a:t>
                </a:r>
                <a:r>
                  <a:rPr kumimoji="0" lang="en-US" altLang="zh-CN" sz="2000" b="1" dirty="0" err="1">
                    <a:solidFill>
                      <a:srgbClr val="FF00FF"/>
                    </a:solidFill>
                    <a:effectLst>
                      <a:outerShdw blurRad="38100" dist="38100" dir="2700000" algn="tl">
                        <a:srgbClr val="000000"/>
                      </a:outerShdw>
                    </a:effectLst>
                    <a:latin typeface="Arial" charset="0"/>
                  </a:rPr>
                  <a:t>fgetc</a:t>
                </a:r>
                <a:r>
                  <a:rPr kumimoji="0" lang="en-US" altLang="zh-CN" sz="2000" b="1" dirty="0">
                    <a:solidFill>
                      <a:srgbClr val="FF00FF"/>
                    </a:solidFill>
                    <a:effectLst>
                      <a:outerShdw blurRad="38100" dist="38100" dir="2700000" algn="tl">
                        <a:srgbClr val="000000"/>
                      </a:outerShdw>
                    </a:effectLst>
                    <a:latin typeface="Arial" charset="0"/>
                  </a:rPr>
                  <a:t>(</a:t>
                </a:r>
                <a:r>
                  <a:rPr kumimoji="0" lang="en-US" altLang="zh-CN" sz="2000" b="1" dirty="0" err="1">
                    <a:solidFill>
                      <a:srgbClr val="FF00FF"/>
                    </a:solidFill>
                    <a:effectLst>
                      <a:outerShdw blurRad="38100" dist="38100" dir="2700000" algn="tl">
                        <a:srgbClr val="000000"/>
                      </a:outerShdw>
                    </a:effectLst>
                    <a:latin typeface="Arial" charset="0"/>
                  </a:rPr>
                  <a:t>fp</a:t>
                </a:r>
                <a:r>
                  <a:rPr kumimoji="0" lang="en-US" altLang="zh-CN" sz="2000" b="1" dirty="0">
                    <a:solidFill>
                      <a:srgbClr val="FF00FF"/>
                    </a:solidFill>
                    <a:effectLst>
                      <a:outerShdw blurRad="38100" dist="38100" dir="2700000" algn="tl">
                        <a:srgbClr val="000000"/>
                      </a:outerShdw>
                    </a:effectLst>
                    <a:latin typeface="Arial" charset="0"/>
                  </a:rPr>
                  <a:t>)</a:t>
                </a:r>
                <a:r>
                  <a:rPr kumimoji="0" lang="en-US" altLang="zh-CN" sz="2000" b="1" dirty="0">
                    <a:effectLst>
                      <a:outerShdw blurRad="38100" dist="38100" dir="2700000" algn="tl">
                        <a:srgbClr val="FFFFFF"/>
                      </a:outerShdw>
                    </a:effectLst>
                    <a:latin typeface="Arial" charset="0"/>
                  </a:rPr>
                  <a:t>) !=EOF)</a:t>
                </a:r>
              </a:p>
              <a:p>
                <a:pPr eaLnBrk="0" hangingPunct="0">
                  <a:defRPr/>
                </a:pPr>
                <a:r>
                  <a:rPr kumimoji="0" lang="en-US" altLang="zh-CN" sz="2000" b="1" dirty="0">
                    <a:effectLst>
                      <a:outerShdw blurRad="38100" dist="38100" dir="2700000" algn="tl">
                        <a:srgbClr val="FFFFFF"/>
                      </a:outerShdw>
                    </a:effectLst>
                    <a:latin typeface="Arial" charset="0"/>
                  </a:rPr>
                  <a:t>         </a:t>
                </a:r>
                <a:r>
                  <a:rPr kumimoji="0" lang="en-US" altLang="zh-CN" sz="2000" b="1" dirty="0" err="1">
                    <a:effectLst>
                      <a:outerShdw blurRad="38100" dist="38100" dir="2700000" algn="tl">
                        <a:srgbClr val="FFFFFF"/>
                      </a:outerShdw>
                    </a:effectLst>
                    <a:latin typeface="Arial" charset="0"/>
                  </a:rPr>
                  <a:t>printf</a:t>
                </a:r>
                <a:r>
                  <a:rPr kumimoji="0" lang="en-US" altLang="zh-CN" sz="2000" b="1" dirty="0">
                    <a:effectLst>
                      <a:outerShdw blurRad="38100" dist="38100" dir="2700000" algn="tl">
                        <a:srgbClr val="FFFFFF"/>
                      </a:outerShdw>
                    </a:effectLst>
                    <a:latin typeface="Arial" charset="0"/>
                  </a:rPr>
                  <a:t>(“%c”,</a:t>
                </a:r>
                <a:r>
                  <a:rPr kumimoji="0" lang="en-US" altLang="zh-CN" sz="2000" b="1" dirty="0" err="1">
                    <a:effectLst>
                      <a:outerShdw blurRad="38100" dist="38100" dir="2700000" algn="tl">
                        <a:srgbClr val="FFFFFF"/>
                      </a:outerShdw>
                    </a:effectLst>
                    <a:latin typeface="Arial" charset="0"/>
                  </a:rPr>
                  <a:t>ch</a:t>
                </a:r>
                <a:r>
                  <a:rPr kumimoji="0" lang="en-US" altLang="zh-CN" sz="2000" b="1" dirty="0">
                    <a:effectLst>
                      <a:outerShdw blurRad="38100" dist="38100" dir="2700000" algn="tl">
                        <a:srgbClr val="FFFFFF"/>
                      </a:outerShdw>
                    </a:effectLst>
                    <a:latin typeface="Arial" charset="0"/>
                  </a:rPr>
                  <a:t>);</a:t>
                </a:r>
              </a:p>
              <a:p>
                <a:pPr eaLnBrk="0" hangingPunct="0">
                  <a:defRPr/>
                </a:pPr>
                <a:r>
                  <a:rPr kumimoji="0" lang="en-US" altLang="zh-CN" sz="2000" b="1" dirty="0">
                    <a:effectLst>
                      <a:outerShdw blurRad="38100" dist="38100" dir="2700000" algn="tl">
                        <a:srgbClr val="FFFFFF"/>
                      </a:outerShdw>
                    </a:effectLst>
                    <a:latin typeface="Arial" charset="0"/>
                  </a:rPr>
                  <a:t>    </a:t>
                </a:r>
                <a:r>
                  <a:rPr kumimoji="0" lang="en-US" altLang="zh-CN" sz="2000" b="1" dirty="0" err="1">
                    <a:effectLst>
                      <a:outerShdw blurRad="38100" dist="38100" dir="2700000" algn="tl">
                        <a:srgbClr val="FFFFFF"/>
                      </a:outerShdw>
                    </a:effectLst>
                    <a:latin typeface="Arial" charset="0"/>
                  </a:rPr>
                  <a:t>fclose</a:t>
                </a:r>
                <a:r>
                  <a:rPr kumimoji="0" lang="en-US" altLang="zh-CN" sz="2000" b="1" dirty="0">
                    <a:effectLst>
                      <a:outerShdw blurRad="38100" dist="38100" dir="2700000" algn="tl">
                        <a:srgbClr val="FFFFFF"/>
                      </a:outerShdw>
                    </a:effectLst>
                    <a:latin typeface="Arial" charset="0"/>
                  </a:rPr>
                  <a:t>(</a:t>
                </a:r>
                <a:r>
                  <a:rPr kumimoji="0" lang="en-US" altLang="zh-CN" sz="2000" b="1" dirty="0" err="1">
                    <a:effectLst>
                      <a:outerShdw blurRad="38100" dist="38100" dir="2700000" algn="tl">
                        <a:srgbClr val="FFFFFF"/>
                      </a:outerShdw>
                    </a:effectLst>
                    <a:latin typeface="Arial" charset="0"/>
                  </a:rPr>
                  <a:t>fp</a:t>
                </a:r>
                <a:r>
                  <a:rPr kumimoji="0" lang="en-US" altLang="zh-CN" sz="2000" b="1" dirty="0">
                    <a:effectLst>
                      <a:outerShdw blurRad="38100" dist="38100" dir="2700000" algn="tl">
                        <a:srgbClr val="FFFFFF"/>
                      </a:outerShdw>
                    </a:effectLst>
                    <a:latin typeface="Arial" charset="0"/>
                  </a:rPr>
                  <a:t>); </a:t>
                </a:r>
              </a:p>
              <a:p>
                <a:pPr eaLnBrk="0" hangingPunct="0">
                  <a:defRPr/>
                </a:pPr>
                <a:r>
                  <a:rPr kumimoji="0" lang="en-US" altLang="zh-CN" sz="2000" b="1" dirty="0">
                    <a:effectLst>
                      <a:outerShdw blurRad="38100" dist="38100" dir="2700000" algn="tl">
                        <a:srgbClr val="FFFFFF"/>
                      </a:outerShdw>
                    </a:effectLst>
                    <a:latin typeface="Arial" charset="0"/>
                  </a:rPr>
                  <a:t>} </a:t>
                </a:r>
              </a:p>
            </p:txBody>
          </p:sp>
        </p:grpSp>
        <p:sp>
          <p:nvSpPr>
            <p:cNvPr id="149511" name="Rectangle 7"/>
            <p:cNvSpPr>
              <a:spLocks noChangeArrowheads="1"/>
            </p:cNvSpPr>
            <p:nvPr/>
          </p:nvSpPr>
          <p:spPr bwMode="auto">
            <a:xfrm>
              <a:off x="431" y="1344"/>
              <a:ext cx="5034" cy="48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例如，设计一个程序将硬盘根目录下的文本文件</a:t>
              </a:r>
              <a:r>
                <a:rPr kumimoji="0" lang="zh-CN" altLang="en-US" sz="1000" b="1">
                  <a:effectLst>
                    <a:outerShdw blurRad="38100" dist="38100" dir="2700000" algn="tl">
                      <a:srgbClr val="C0C0C0"/>
                    </a:outerShdw>
                  </a:effectLst>
                </a:rPr>
                <a:t> </a:t>
              </a:r>
              <a:r>
                <a:rPr kumimoji="0" lang="zh-CN" altLang="en-US"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latin typeface="Arial" charset="0"/>
                </a:rPr>
                <a:t>“</a:t>
              </a:r>
              <a:r>
                <a:rPr kumimoji="0" lang="en-US" altLang="zh-CN" sz="2000" b="1">
                  <a:effectLst>
                    <a:outerShdw blurRad="38100" dist="38100" dir="2700000" algn="tl">
                      <a:srgbClr val="C0C0C0"/>
                    </a:outerShdw>
                  </a:effectLst>
                </a:rPr>
                <a:t>C:\test.dat</a:t>
              </a:r>
              <a:r>
                <a:rPr kumimoji="0" lang="en-US" altLang="zh-CN" sz="2000" b="1">
                  <a:effectLst>
                    <a:outerShdw blurRad="38100" dist="38100" dir="2700000" algn="tl">
                      <a:srgbClr val="C0C0C0"/>
                    </a:outerShdw>
                  </a:effectLst>
                  <a:latin typeface="Arial" charset="0"/>
                </a:rPr>
                <a:t>”</a:t>
              </a:r>
              <a:r>
                <a:rPr kumimoji="0" lang="en-US" altLang="zh-CN" sz="800" b="1">
                  <a:effectLst>
                    <a:outerShdw blurRad="38100" dist="38100" dir="2700000" algn="tl">
                      <a:srgbClr val="C0C0C0"/>
                    </a:outerShdw>
                  </a:effectLst>
                  <a:latin typeface="Arial" charset="0"/>
                </a:rPr>
                <a:t> </a:t>
              </a:r>
              <a:r>
                <a:rPr kumimoji="0" lang="zh-CN" altLang="en-US" sz="2000" b="1">
                  <a:effectLst>
                    <a:outerShdw blurRad="38100" dist="38100" dir="2700000" algn="tl">
                      <a:srgbClr val="C0C0C0"/>
                    </a:outerShdw>
                  </a:effectLst>
                </a:rPr>
                <a:t>的内容显示在屏幕上。</a:t>
              </a:r>
            </a:p>
          </p:txBody>
        </p:sp>
      </p:grpSp>
      <p:grpSp>
        <p:nvGrpSpPr>
          <p:cNvPr id="4" name="Group 12"/>
          <p:cNvGrpSpPr>
            <a:grpSpLocks/>
          </p:cNvGrpSpPr>
          <p:nvPr/>
        </p:nvGrpSpPr>
        <p:grpSpPr bwMode="auto">
          <a:xfrm>
            <a:off x="684213" y="2143125"/>
            <a:ext cx="7991475" cy="1404938"/>
            <a:chOff x="431" y="1350"/>
            <a:chExt cx="5034" cy="885"/>
          </a:xfrm>
        </p:grpSpPr>
        <p:sp>
          <p:nvSpPr>
            <p:cNvPr id="149517" name="Rectangle 13"/>
            <p:cNvSpPr>
              <a:spLocks noChangeArrowheads="1"/>
            </p:cNvSpPr>
            <p:nvPr/>
          </p:nvSpPr>
          <p:spPr bwMode="auto">
            <a:xfrm>
              <a:off x="479" y="1350"/>
              <a:ext cx="3217" cy="250"/>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fputc</a:t>
              </a:r>
              <a:r>
                <a:rPr kumimoji="0" lang="en-US" altLang="zh-CN" sz="2000" b="1">
                  <a:solidFill>
                    <a:schemeClr val="tx2"/>
                  </a:solidFill>
                  <a:effectLst>
                    <a:outerShdw blurRad="38100" dist="38100" dir="2700000" algn="tl">
                      <a:srgbClr val="C0C0C0"/>
                    </a:outerShdw>
                  </a:effectLst>
                  <a:latin typeface="Arial" charset="0"/>
                </a:rPr>
                <a:t>(int c, 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49518" name="Rectangle 14"/>
            <p:cNvSpPr>
              <a:spLocks noChangeArrowheads="1"/>
            </p:cNvSpPr>
            <p:nvPr/>
          </p:nvSpPr>
          <p:spPr bwMode="auto">
            <a:xfrm>
              <a:off x="431" y="1544"/>
              <a:ext cx="5034" cy="691"/>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a:t>
              </a:r>
              <a:r>
                <a:rPr kumimoji="0" lang="zh-CN" altLang="en-US" sz="2000" b="1"/>
                <a:t>参数</a:t>
              </a:r>
              <a:r>
                <a:rPr kumimoji="0" lang="en-US" altLang="zh-CN" sz="2000" b="1"/>
                <a:t>c</a:t>
              </a:r>
              <a:r>
                <a:rPr kumimoji="0" lang="zh-CN" altLang="en-US" sz="2000" b="1"/>
                <a:t>转换成为</a:t>
              </a:r>
              <a:r>
                <a:rPr kumimoji="0" lang="en-US" altLang="zh-CN" sz="2000" b="1"/>
                <a:t>unsigned char</a:t>
              </a:r>
              <a:r>
                <a:rPr kumimoji="0" lang="zh-CN" altLang="en-US" sz="2000" b="1"/>
                <a:t>类型写到文件指针</a:t>
              </a:r>
              <a:r>
                <a:rPr kumimoji="0" lang="en-US" altLang="zh-CN" sz="2000" b="1"/>
                <a:t>stream</a:t>
              </a:r>
              <a:r>
                <a:rPr kumimoji="0" lang="zh-CN" altLang="en-US" sz="2000" b="1"/>
                <a:t>指向的输出流的当前位置处，返回值是被写字符。如果写操作出错或遇到文件尾函数返回</a:t>
              </a:r>
              <a:r>
                <a:rPr kumimoji="0" lang="en-US" altLang="zh-CN" sz="2000" b="1">
                  <a:solidFill>
                    <a:srgbClr val="006600"/>
                  </a:solidFill>
                  <a:effectLst>
                    <a:outerShdw blurRad="38100" dist="38100" dir="2700000" algn="tl">
                      <a:srgbClr val="C0C0C0"/>
                    </a:outerShdw>
                  </a:effectLst>
                </a:rPr>
                <a:t>EOF</a:t>
              </a:r>
              <a:r>
                <a:rPr kumimoji="0" lang="zh-CN" altLang="en-US" sz="2000" b="1">
                  <a:effectLst>
                    <a:outerShdw blurRad="38100" dist="38100" dir="2700000" algn="tl">
                      <a:srgbClr val="C0C0C0"/>
                    </a:outerShdw>
                  </a:effectLst>
                </a:rPr>
                <a:t>。</a:t>
              </a:r>
            </a:p>
          </p:txBody>
        </p:sp>
      </p:grpSp>
      <p:grpSp>
        <p:nvGrpSpPr>
          <p:cNvPr id="5" name="Group 15"/>
          <p:cNvGrpSpPr>
            <a:grpSpLocks/>
          </p:cNvGrpSpPr>
          <p:nvPr/>
        </p:nvGrpSpPr>
        <p:grpSpPr bwMode="auto">
          <a:xfrm>
            <a:off x="684213" y="3679825"/>
            <a:ext cx="7991475" cy="1023938"/>
            <a:chOff x="431" y="2318"/>
            <a:chExt cx="5034" cy="645"/>
          </a:xfrm>
        </p:grpSpPr>
        <p:sp>
          <p:nvSpPr>
            <p:cNvPr id="149520" name="Rectangle 16"/>
            <p:cNvSpPr>
              <a:spLocks noChangeArrowheads="1"/>
            </p:cNvSpPr>
            <p:nvPr/>
          </p:nvSpPr>
          <p:spPr bwMode="auto">
            <a:xfrm>
              <a:off x="479" y="2318"/>
              <a:ext cx="3217" cy="250"/>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fgetchar</a:t>
              </a:r>
              <a:r>
                <a:rPr kumimoji="0" lang="en-US" altLang="zh-CN" sz="2000" b="1">
                  <a:solidFill>
                    <a:schemeClr val="tx2"/>
                  </a:solidFill>
                  <a:effectLst>
                    <a:outerShdw blurRad="38100" dist="38100" dir="2700000" algn="tl">
                      <a:srgbClr val="C0C0C0"/>
                    </a:outerShdw>
                  </a:effectLst>
                  <a:latin typeface="Arial" charset="0"/>
                </a:rPr>
                <a:t>(void)</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49521" name="Rectangle 17"/>
            <p:cNvSpPr>
              <a:spLocks noChangeArrowheads="1"/>
            </p:cNvSpPr>
            <p:nvPr/>
          </p:nvSpPr>
          <p:spPr bwMode="auto">
            <a:xfrm>
              <a:off x="431" y="2521"/>
              <a:ext cx="5034" cy="442"/>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dirty="0">
                  <a:solidFill>
                    <a:srgbClr val="FF0066"/>
                  </a:solidFill>
                  <a:effectLst>
                    <a:outerShdw blurRad="38100" dist="38100" dir="2700000" algn="tl">
                      <a:srgbClr val="C0C0C0"/>
                    </a:outerShdw>
                  </a:effectLst>
                  <a:latin typeface="宋体" pitchFamily="2" charset="-122"/>
                </a:rPr>
                <a:t>    </a:t>
              </a:r>
              <a:r>
                <a:rPr kumimoji="0" lang="en-US" altLang="zh-CN" sz="800" b="1" dirty="0">
                  <a:effectLst>
                    <a:outerShdw blurRad="38100" dist="38100" dir="2700000" algn="tl">
                      <a:srgbClr val="C0C0C0"/>
                    </a:outerShdw>
                  </a:effectLst>
                </a:rPr>
                <a:t> </a:t>
              </a:r>
              <a:r>
                <a:rPr kumimoji="0" lang="zh-CN" altLang="en-US" sz="2000" b="1" dirty="0">
                  <a:effectLst>
                    <a:outerShdw blurRad="38100" dist="38100" dir="2700000" algn="tl">
                      <a:srgbClr val="C0C0C0"/>
                    </a:outerShdw>
                  </a:effectLst>
                </a:rPr>
                <a:t>从标准输入文件</a:t>
              </a:r>
              <a:r>
                <a:rPr kumimoji="0" lang="en-US" altLang="zh-CN" sz="2000" b="1" dirty="0">
                  <a:effectLst>
                    <a:outerShdw blurRad="38100" dist="38100" dir="2700000" algn="tl">
                      <a:srgbClr val="C0C0C0"/>
                    </a:outerShdw>
                  </a:effectLst>
                </a:rPr>
                <a:t>stdin</a:t>
              </a:r>
              <a:r>
                <a:rPr kumimoji="0" lang="zh-CN" altLang="en-US" sz="2000" b="1" dirty="0">
                  <a:effectLst>
                    <a:outerShdw blurRad="38100" dist="38100" dir="2700000" algn="tl">
                      <a:srgbClr val="C0C0C0"/>
                    </a:outerShdw>
                  </a:effectLst>
                </a:rPr>
                <a:t>中读入字符。</a:t>
              </a:r>
            </a:p>
            <a:p>
              <a:pPr>
                <a:tabLst>
                  <a:tab pos="1076325" algn="l"/>
                </a:tabLst>
                <a:defRPr/>
              </a:pPr>
              <a:r>
                <a:rPr kumimoji="0" lang="zh-CN" altLang="en-US" sz="2000" b="1" dirty="0">
                  <a:solidFill>
                    <a:srgbClr val="006600"/>
                  </a:solidFill>
                </a:rPr>
                <a:t>                  </a:t>
              </a:r>
              <a:r>
                <a:rPr kumimoji="0" lang="en-US" altLang="zh-CN" sz="2000" b="1" dirty="0">
                  <a:solidFill>
                    <a:srgbClr val="006600"/>
                  </a:solidFill>
                </a:rPr>
                <a:t>int </a:t>
              </a:r>
              <a:r>
                <a:rPr kumimoji="0" lang="en-US" altLang="zh-CN" sz="2000" b="1" dirty="0" err="1">
                  <a:solidFill>
                    <a:srgbClr val="006600"/>
                  </a:solidFill>
                </a:rPr>
                <a:t>fgetchar</a:t>
              </a:r>
              <a:r>
                <a:rPr kumimoji="0" lang="en-US" altLang="zh-CN" sz="2000" b="1" dirty="0">
                  <a:solidFill>
                    <a:srgbClr val="006600"/>
                  </a:solidFill>
                </a:rPr>
                <a:t>(void){return </a:t>
              </a:r>
              <a:r>
                <a:rPr kumimoji="0" lang="en-US" altLang="zh-CN" sz="2000" b="1" dirty="0" err="1">
                  <a:solidFill>
                    <a:srgbClr val="006600"/>
                  </a:solidFill>
                </a:rPr>
                <a:t>fgetc</a:t>
              </a:r>
              <a:r>
                <a:rPr kumimoji="0" lang="en-US" altLang="zh-CN" sz="2000" b="1" dirty="0">
                  <a:solidFill>
                    <a:srgbClr val="006600"/>
                  </a:solidFill>
                </a:rPr>
                <a:t>(stdin);} </a:t>
              </a:r>
              <a:endParaRPr kumimoji="0" lang="en-US" altLang="zh-CN" sz="2000" b="1" dirty="0">
                <a:solidFill>
                  <a:srgbClr val="006600"/>
                </a:solidFill>
                <a:effectLst>
                  <a:outerShdw blurRad="38100" dist="38100" dir="2700000" algn="tl">
                    <a:srgbClr val="C0C0C0"/>
                  </a:outerShdw>
                </a:effectLst>
              </a:endParaRPr>
            </a:p>
          </p:txBody>
        </p:sp>
      </p:grpSp>
      <p:grpSp>
        <p:nvGrpSpPr>
          <p:cNvPr id="6" name="Group 18"/>
          <p:cNvGrpSpPr>
            <a:grpSpLocks/>
          </p:cNvGrpSpPr>
          <p:nvPr/>
        </p:nvGrpSpPr>
        <p:grpSpPr bwMode="auto">
          <a:xfrm>
            <a:off x="674688" y="4808538"/>
            <a:ext cx="7991475" cy="1004887"/>
            <a:chOff x="425" y="3029"/>
            <a:chExt cx="5034" cy="633"/>
          </a:xfrm>
        </p:grpSpPr>
        <p:sp>
          <p:nvSpPr>
            <p:cNvPr id="149523" name="Rectangle 19"/>
            <p:cNvSpPr>
              <a:spLocks noChangeArrowheads="1"/>
            </p:cNvSpPr>
            <p:nvPr/>
          </p:nvSpPr>
          <p:spPr bwMode="auto">
            <a:xfrm>
              <a:off x="425" y="3201"/>
              <a:ext cx="5034" cy="461"/>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a:t>
              </a:r>
              <a:r>
                <a:rPr kumimoji="0" lang="zh-CN" altLang="en-US" sz="2000" b="1"/>
                <a:t>参数</a:t>
              </a:r>
              <a:r>
                <a:rPr kumimoji="0" lang="en-US" altLang="zh-CN" sz="2000" b="1"/>
                <a:t>c</a:t>
              </a:r>
              <a:r>
                <a:rPr kumimoji="0" lang="zh-CN" altLang="en-US" sz="2000" b="1"/>
                <a:t>转换成为</a:t>
              </a:r>
              <a:r>
                <a:rPr kumimoji="0" lang="en-US" altLang="zh-CN" sz="2000" b="1"/>
                <a:t>unsigned char</a:t>
              </a:r>
              <a:r>
                <a:rPr kumimoji="0" lang="zh-CN" altLang="en-US" sz="2000" b="1"/>
                <a:t>类型写到标准文件</a:t>
              </a:r>
              <a:r>
                <a:rPr kumimoji="0" lang="en-US" altLang="zh-CN" sz="2000" b="1"/>
                <a:t>stdout</a:t>
              </a:r>
              <a:r>
                <a:rPr kumimoji="0" lang="zh-CN" altLang="en-US" sz="2000" b="1">
                  <a:effectLst>
                    <a:outerShdw blurRad="38100" dist="38100" dir="2700000" algn="tl">
                      <a:srgbClr val="C0C0C0"/>
                    </a:outerShdw>
                  </a:effectLst>
                </a:rPr>
                <a:t>。</a:t>
              </a:r>
            </a:p>
            <a:p>
              <a:pPr>
                <a:tabLst>
                  <a:tab pos="1076325" algn="l"/>
                </a:tabLst>
                <a:defRPr/>
              </a:pPr>
              <a:r>
                <a:rPr kumimoji="0" lang="zh-CN" altLang="en-US" sz="2000" b="1">
                  <a:solidFill>
                    <a:srgbClr val="006600"/>
                  </a:solidFill>
                </a:rPr>
                <a:t>                  </a:t>
              </a:r>
              <a:r>
                <a:rPr kumimoji="0" lang="en-US" altLang="zh-CN" sz="2000" b="1">
                  <a:solidFill>
                    <a:srgbClr val="006600"/>
                  </a:solidFill>
                </a:rPr>
                <a:t>int fputchar(void){return fputc(stdout);}</a:t>
              </a:r>
              <a:r>
                <a:rPr kumimoji="0" lang="en-US" altLang="zh-CN" sz="2000" b="1"/>
                <a:t> </a:t>
              </a:r>
              <a:endParaRPr kumimoji="0" lang="en-US" altLang="zh-CN" sz="2000" b="1">
                <a:effectLst>
                  <a:outerShdw blurRad="38100" dist="38100" dir="2700000" algn="tl">
                    <a:srgbClr val="C0C0C0"/>
                  </a:outerShdw>
                </a:effectLst>
              </a:endParaRPr>
            </a:p>
          </p:txBody>
        </p:sp>
        <p:sp>
          <p:nvSpPr>
            <p:cNvPr id="149524" name="Rectangle 20"/>
            <p:cNvSpPr>
              <a:spLocks noChangeArrowheads="1"/>
            </p:cNvSpPr>
            <p:nvPr/>
          </p:nvSpPr>
          <p:spPr bwMode="auto">
            <a:xfrm>
              <a:off x="479" y="3029"/>
              <a:ext cx="3217" cy="250"/>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fputchar</a:t>
              </a:r>
              <a:r>
                <a:rPr kumimoji="0" lang="en-US" altLang="zh-CN" sz="2000" b="1">
                  <a:solidFill>
                    <a:schemeClr val="tx2"/>
                  </a:solidFill>
                  <a:effectLst>
                    <a:outerShdw blurRad="38100" dist="38100" dir="2700000" algn="tl">
                      <a:srgbClr val="C0C0C0"/>
                    </a:outerShdw>
                  </a:effectLst>
                  <a:latin typeface="Arial" charset="0"/>
                </a:rPr>
                <a:t>(int c)</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nodeType="clickEffect">
                                  <p:stCondLst>
                                    <p:cond delay="0"/>
                                  </p:stCondLst>
                                  <p:childTnLst>
                                    <p:animEffect transition="out" filter="diamond(in)">
                                      <p:cBhvr>
                                        <p:cTn id="13" dur="2000"/>
                                        <p:tgtEl>
                                          <p:spTgt spid="2"/>
                                        </p:tgtEl>
                                      </p:cBhvr>
                                    </p:animEffect>
                                    <p:set>
                                      <p:cBhvr>
                                        <p:cTn id="14" dur="1" fill="hold">
                                          <p:stCondLst>
                                            <p:cond delay="19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p>
            <a:fld id="{9B158924-D5E8-46EE-90E5-29ECC8EFBD9F}" type="slidenum">
              <a:rPr lang="en-US" altLang="zh-CN" smtClean="0"/>
              <a:pPr/>
              <a:t>23</a:t>
            </a:fld>
            <a:endParaRPr lang="en-US" altLang="zh-CN"/>
          </a:p>
        </p:txBody>
      </p:sp>
      <p:sp>
        <p:nvSpPr>
          <p:cNvPr id="150602" name="Rectangle 74"/>
          <p:cNvSpPr>
            <a:spLocks noChangeArrowheads="1"/>
          </p:cNvSpPr>
          <p:nvPr/>
        </p:nvSpPr>
        <p:spPr bwMode="auto">
          <a:xfrm>
            <a:off x="760413" y="548680"/>
            <a:ext cx="5106987" cy="396875"/>
          </a:xfrm>
          <a:prstGeom prst="rect">
            <a:avLst/>
          </a:prstGeom>
          <a:noFill/>
          <a:ln w="9525">
            <a:noFill/>
            <a:miter lim="800000"/>
            <a:headEnd/>
            <a:tailEnd/>
          </a:ln>
          <a:effectLst/>
        </p:spPr>
        <p:txBody>
          <a:bodyPr>
            <a:spAutoFit/>
          </a:bodyPr>
          <a:lstStyle/>
          <a:p>
            <a:pPr eaLnBrk="0" hangingPunct="0">
              <a:defRPr/>
            </a:pPr>
            <a:r>
              <a:rPr kumimoji="0" lang="en-US" altLang="zh-CN" sz="2000" b="1" dirty="0">
                <a:solidFill>
                  <a:schemeClr val="tx2"/>
                </a:solidFill>
                <a:effectLst>
                  <a:outerShdw blurRad="38100" dist="38100" dir="2700000" algn="tl">
                    <a:srgbClr val="C0C0C0"/>
                  </a:outerShdw>
                </a:effectLst>
                <a:latin typeface="Arial" charset="0"/>
              </a:rPr>
              <a:t>int </a:t>
            </a:r>
            <a:r>
              <a:rPr kumimoji="0" lang="en-US" altLang="zh-CN" sz="2000" b="1" dirty="0" err="1">
                <a:solidFill>
                  <a:srgbClr val="FF0066"/>
                </a:solidFill>
                <a:effectLst>
                  <a:outerShdw blurRad="38100" dist="38100" dir="2700000" algn="tl">
                    <a:srgbClr val="C0C0C0"/>
                  </a:outerShdw>
                </a:effectLst>
                <a:latin typeface="Arial" charset="0"/>
              </a:rPr>
              <a:t>ungetc</a:t>
            </a:r>
            <a:r>
              <a:rPr kumimoji="0" lang="en-US" altLang="zh-CN" sz="2000" b="1" dirty="0">
                <a:solidFill>
                  <a:schemeClr val="tx2"/>
                </a:solidFill>
                <a:effectLst>
                  <a:outerShdw blurRad="38100" dist="38100" dir="2700000" algn="tl">
                    <a:srgbClr val="C0C0C0"/>
                  </a:outerShdw>
                </a:effectLst>
                <a:latin typeface="Arial" charset="0"/>
              </a:rPr>
              <a:t>(int c, FILE *stream)</a:t>
            </a:r>
            <a:r>
              <a:rPr kumimoji="0" lang="zh-CN" altLang="en-US" sz="2000" b="1" dirty="0">
                <a:solidFill>
                  <a:schemeClr val="tx2"/>
                </a:solidFill>
                <a:effectLst>
                  <a:outerShdw blurRad="38100" dist="38100" dir="2700000" algn="tl">
                    <a:srgbClr val="C0C0C0"/>
                  </a:outerShdw>
                </a:effectLst>
                <a:latin typeface="Arial" charset="0"/>
              </a:rPr>
              <a:t>函数</a:t>
            </a:r>
            <a:r>
              <a:rPr kumimoji="0" lang="zh-CN" altLang="en-US" sz="2000" b="1" dirty="0">
                <a:solidFill>
                  <a:schemeClr val="tx2"/>
                </a:solidFill>
                <a:effectLst>
                  <a:outerShdw blurRad="38100" dist="38100" dir="2700000" algn="tl">
                    <a:srgbClr val="C0C0C0"/>
                  </a:outerShdw>
                </a:effectLst>
                <a:latin typeface="宋体" pitchFamily="2" charset="-122"/>
              </a:rPr>
              <a:t> </a:t>
            </a:r>
          </a:p>
        </p:txBody>
      </p:sp>
      <p:sp>
        <p:nvSpPr>
          <p:cNvPr id="150603" name="Rectangle 75"/>
          <p:cNvSpPr>
            <a:spLocks noChangeArrowheads="1"/>
          </p:cNvSpPr>
          <p:nvPr/>
        </p:nvSpPr>
        <p:spPr bwMode="auto">
          <a:xfrm>
            <a:off x="684981" y="108483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dirty="0">
                <a:solidFill>
                  <a:srgbClr val="FF0066"/>
                </a:solidFill>
                <a:effectLst>
                  <a:outerShdw blurRad="38100" dist="38100" dir="2700000" algn="tl">
                    <a:srgbClr val="C0C0C0"/>
                  </a:outerShdw>
                </a:effectLst>
                <a:latin typeface="宋体" pitchFamily="2" charset="-122"/>
              </a:rPr>
              <a:t>    </a:t>
            </a:r>
            <a:r>
              <a:rPr kumimoji="0" lang="en-US" altLang="zh-CN" sz="800" b="1" dirty="0">
                <a:effectLst>
                  <a:outerShdw blurRad="38100" dist="38100" dir="2700000" algn="tl">
                    <a:srgbClr val="C0C0C0"/>
                  </a:outerShdw>
                </a:effectLst>
              </a:rPr>
              <a:t> </a:t>
            </a:r>
            <a:r>
              <a:rPr kumimoji="0" lang="zh-CN" altLang="en-US" sz="2000" b="1" dirty="0">
                <a:effectLst>
                  <a:outerShdw blurRad="38100" dist="38100" dir="2700000" algn="tl">
                    <a:srgbClr val="C0C0C0"/>
                  </a:outerShdw>
                </a:effectLst>
              </a:rPr>
              <a:t>将参数</a:t>
            </a:r>
            <a:r>
              <a:rPr kumimoji="0" lang="en-US" altLang="zh-CN" sz="2000" b="1" dirty="0">
                <a:effectLst>
                  <a:outerShdw blurRad="38100" dist="38100" dir="2700000" algn="tl">
                    <a:srgbClr val="C0C0C0"/>
                  </a:outerShdw>
                </a:effectLst>
              </a:rPr>
              <a:t>c</a:t>
            </a:r>
            <a:r>
              <a:rPr kumimoji="0" lang="zh-CN" altLang="en-US" sz="2000" b="1" dirty="0">
                <a:effectLst>
                  <a:outerShdw blurRad="38100" dist="38100" dir="2700000" algn="tl">
                    <a:srgbClr val="C0C0C0"/>
                  </a:outerShdw>
                </a:effectLst>
              </a:rPr>
              <a:t>之最低字节作为字符</a:t>
            </a:r>
            <a:r>
              <a:rPr kumimoji="0" lang="zh-CN" altLang="en-US" sz="2000" b="1" dirty="0">
                <a:solidFill>
                  <a:srgbClr val="660066"/>
                </a:solidFill>
                <a:effectLst>
                  <a:outerShdw blurRad="38100" dist="38100" dir="2700000" algn="tl">
                    <a:srgbClr val="C0C0C0"/>
                  </a:outerShdw>
                </a:effectLst>
              </a:rPr>
              <a:t>回送</a:t>
            </a:r>
            <a:r>
              <a:rPr kumimoji="0" lang="en-US" altLang="zh-CN" sz="2000" b="1" dirty="0">
                <a:effectLst>
                  <a:outerShdw blurRad="38100" dist="38100" dir="2700000" algn="tl">
                    <a:srgbClr val="C0C0C0"/>
                  </a:outerShdw>
                </a:effectLst>
              </a:rPr>
              <a:t>stream</a:t>
            </a:r>
            <a:r>
              <a:rPr kumimoji="0" lang="zh-CN" altLang="en-US" sz="2000" b="1" dirty="0">
                <a:effectLst>
                  <a:outerShdw blurRad="38100" dist="38100" dir="2700000" algn="tl">
                    <a:srgbClr val="C0C0C0"/>
                  </a:outerShdw>
                </a:effectLst>
              </a:rPr>
              <a:t>流中并作为函数值返回。如果失败返回</a:t>
            </a:r>
            <a:r>
              <a:rPr kumimoji="0" lang="en-US" altLang="zh-CN" sz="2000" b="1" dirty="0">
                <a:solidFill>
                  <a:srgbClr val="006600"/>
                </a:solidFill>
                <a:effectLst>
                  <a:outerShdw blurRad="38100" dist="38100" dir="2700000" algn="tl">
                    <a:srgbClr val="C0C0C0"/>
                  </a:outerShdw>
                </a:effectLst>
              </a:rPr>
              <a:t>EOF</a:t>
            </a:r>
            <a:r>
              <a:rPr kumimoji="0" lang="zh-CN" altLang="en-US" sz="2000" b="1" dirty="0">
                <a:effectLst>
                  <a:outerShdw blurRad="38100" dist="38100" dir="2700000" algn="tl">
                    <a:srgbClr val="C0C0C0"/>
                  </a:outerShdw>
                </a:effectLst>
              </a:rPr>
              <a:t>。</a:t>
            </a:r>
          </a:p>
        </p:txBody>
      </p:sp>
      <p:grpSp>
        <p:nvGrpSpPr>
          <p:cNvPr id="2" name="Group 76"/>
          <p:cNvGrpSpPr>
            <a:grpSpLocks/>
          </p:cNvGrpSpPr>
          <p:nvPr/>
        </p:nvGrpSpPr>
        <p:grpSpPr bwMode="auto">
          <a:xfrm>
            <a:off x="1356493" y="1716658"/>
            <a:ext cx="7058025" cy="1784350"/>
            <a:chOff x="866" y="2781"/>
            <a:chExt cx="4446" cy="1124"/>
          </a:xfrm>
        </p:grpSpPr>
        <p:grpSp>
          <p:nvGrpSpPr>
            <p:cNvPr id="28689" name="Group 77"/>
            <p:cNvGrpSpPr>
              <a:grpSpLocks/>
            </p:cNvGrpSpPr>
            <p:nvPr/>
          </p:nvGrpSpPr>
          <p:grpSpPr bwMode="auto">
            <a:xfrm>
              <a:off x="2484" y="2781"/>
              <a:ext cx="2223" cy="817"/>
              <a:chOff x="1423" y="2976"/>
              <a:chExt cx="2223" cy="817"/>
            </a:xfrm>
          </p:grpSpPr>
          <p:sp>
            <p:nvSpPr>
              <p:cNvPr id="28713" name="Rectangle 78"/>
              <p:cNvSpPr>
                <a:spLocks noChangeArrowheads="1"/>
              </p:cNvSpPr>
              <p:nvPr/>
            </p:nvSpPr>
            <p:spPr bwMode="auto">
              <a:xfrm>
                <a:off x="2376" y="3112"/>
                <a:ext cx="1270" cy="681"/>
              </a:xfrm>
              <a:prstGeom prst="rect">
                <a:avLst/>
              </a:prstGeom>
              <a:noFill/>
              <a:ln w="28575">
                <a:solidFill>
                  <a:schemeClr val="tx1"/>
                </a:solidFill>
                <a:miter lim="800000"/>
                <a:headEnd/>
                <a:tailEnd/>
              </a:ln>
            </p:spPr>
            <p:txBody>
              <a:bodyPr wrap="none" anchor="ctr"/>
              <a:lstStyle/>
              <a:p>
                <a:endParaRPr lang="zh-CN" altLang="en-US"/>
              </a:p>
            </p:txBody>
          </p:sp>
          <p:sp>
            <p:nvSpPr>
              <p:cNvPr id="28714" name="Line 79"/>
              <p:cNvSpPr>
                <a:spLocks noChangeShapeType="1"/>
              </p:cNvSpPr>
              <p:nvPr/>
            </p:nvSpPr>
            <p:spPr bwMode="auto">
              <a:xfrm>
                <a:off x="2376" y="3417"/>
                <a:ext cx="1270" cy="0"/>
              </a:xfrm>
              <a:prstGeom prst="line">
                <a:avLst/>
              </a:prstGeom>
              <a:noFill/>
              <a:ln w="9525">
                <a:solidFill>
                  <a:schemeClr val="tx1"/>
                </a:solidFill>
                <a:round/>
                <a:headEnd/>
                <a:tailEnd/>
              </a:ln>
            </p:spPr>
            <p:txBody>
              <a:bodyPr/>
              <a:lstStyle/>
              <a:p>
                <a:endParaRPr lang="zh-CN" altLang="en-US"/>
              </a:p>
            </p:txBody>
          </p:sp>
          <p:sp>
            <p:nvSpPr>
              <p:cNvPr id="28715" name="Line 80"/>
              <p:cNvSpPr>
                <a:spLocks noChangeShapeType="1"/>
              </p:cNvSpPr>
              <p:nvPr/>
            </p:nvSpPr>
            <p:spPr bwMode="auto">
              <a:xfrm>
                <a:off x="2376" y="3569"/>
                <a:ext cx="1270" cy="0"/>
              </a:xfrm>
              <a:prstGeom prst="line">
                <a:avLst/>
              </a:prstGeom>
              <a:noFill/>
              <a:ln w="9525">
                <a:solidFill>
                  <a:schemeClr val="tx1"/>
                </a:solidFill>
                <a:round/>
                <a:headEnd/>
                <a:tailEnd/>
              </a:ln>
            </p:spPr>
            <p:txBody>
              <a:bodyPr/>
              <a:lstStyle/>
              <a:p>
                <a:endParaRPr lang="zh-CN" altLang="en-US"/>
              </a:p>
            </p:txBody>
          </p:sp>
          <p:sp>
            <p:nvSpPr>
              <p:cNvPr id="150609" name="Text Box 81"/>
              <p:cNvSpPr txBox="1">
                <a:spLocks noChangeArrowheads="1"/>
              </p:cNvSpPr>
              <p:nvPr/>
            </p:nvSpPr>
            <p:spPr bwMode="auto">
              <a:xfrm>
                <a:off x="1423" y="2976"/>
                <a:ext cx="998"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_streams</a:t>
                </a:r>
              </a:p>
            </p:txBody>
          </p:sp>
          <p:sp>
            <p:nvSpPr>
              <p:cNvPr id="150610" name="Text Box 82"/>
              <p:cNvSpPr txBox="1">
                <a:spLocks noChangeArrowheads="1"/>
              </p:cNvSpPr>
              <p:nvPr/>
            </p:nvSpPr>
            <p:spPr bwMode="auto">
              <a:xfrm>
                <a:off x="2738" y="3475"/>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8718" name="Rectangle 83"/>
              <p:cNvSpPr>
                <a:spLocks noChangeArrowheads="1"/>
              </p:cNvSpPr>
              <p:nvPr/>
            </p:nvSpPr>
            <p:spPr bwMode="auto">
              <a:xfrm>
                <a:off x="2391" y="3420"/>
                <a:ext cx="1225" cy="136"/>
              </a:xfrm>
              <a:prstGeom prst="rect">
                <a:avLst/>
              </a:prstGeom>
              <a:blipFill dpi="0" rotWithShape="1">
                <a:blip r:embed="rId2" cstate="print"/>
                <a:srcRect/>
                <a:tile tx="0" ty="0" sx="100000" sy="100000" flip="none" algn="tl"/>
              </a:blipFill>
              <a:ln w="9525">
                <a:noFill/>
                <a:miter lim="800000"/>
                <a:headEnd/>
                <a:tailEnd/>
              </a:ln>
            </p:spPr>
            <p:txBody>
              <a:bodyPr wrap="none" anchor="ctr"/>
              <a:lstStyle/>
              <a:p>
                <a:endParaRPr lang="zh-CN" altLang="en-US"/>
              </a:p>
            </p:txBody>
          </p:sp>
          <p:sp>
            <p:nvSpPr>
              <p:cNvPr id="150612" name="Text Box 84"/>
              <p:cNvSpPr txBox="1">
                <a:spLocks noChangeArrowheads="1"/>
              </p:cNvSpPr>
              <p:nvPr/>
            </p:nvSpPr>
            <p:spPr bwMode="auto">
              <a:xfrm>
                <a:off x="2750" y="3073"/>
                <a:ext cx="454" cy="288"/>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b="1">
                    <a:effectLst>
                      <a:outerShdw blurRad="38100" dist="38100" dir="2700000" algn="tl">
                        <a:srgbClr val="C0C0C0"/>
                      </a:outerShdw>
                    </a:effectLst>
                    <a:latin typeface="Arial" charset="0"/>
                  </a:rPr>
                  <a:t>…</a:t>
                </a:r>
              </a:p>
            </p:txBody>
          </p:sp>
          <p:sp>
            <p:nvSpPr>
              <p:cNvPr id="28720" name="Line 85"/>
              <p:cNvSpPr>
                <a:spLocks noChangeShapeType="1"/>
              </p:cNvSpPr>
              <p:nvPr/>
            </p:nvSpPr>
            <p:spPr bwMode="auto">
              <a:xfrm>
                <a:off x="2734" y="3424"/>
                <a:ext cx="0" cy="136"/>
              </a:xfrm>
              <a:prstGeom prst="line">
                <a:avLst/>
              </a:prstGeom>
              <a:noFill/>
              <a:ln w="9525">
                <a:solidFill>
                  <a:schemeClr val="tx1"/>
                </a:solidFill>
                <a:round/>
                <a:headEnd/>
                <a:tailEnd/>
              </a:ln>
            </p:spPr>
            <p:txBody>
              <a:bodyPr/>
              <a:lstStyle/>
              <a:p>
                <a:endParaRPr lang="zh-CN" altLang="en-US"/>
              </a:p>
            </p:txBody>
          </p:sp>
          <p:sp>
            <p:nvSpPr>
              <p:cNvPr id="28721" name="Line 86"/>
              <p:cNvSpPr>
                <a:spLocks noChangeShapeType="1"/>
              </p:cNvSpPr>
              <p:nvPr/>
            </p:nvSpPr>
            <p:spPr bwMode="auto">
              <a:xfrm>
                <a:off x="2915" y="3424"/>
                <a:ext cx="0" cy="136"/>
              </a:xfrm>
              <a:prstGeom prst="line">
                <a:avLst/>
              </a:prstGeom>
              <a:noFill/>
              <a:ln w="9525">
                <a:solidFill>
                  <a:schemeClr val="tx1"/>
                </a:solidFill>
                <a:round/>
                <a:headEnd/>
                <a:tailEnd/>
              </a:ln>
            </p:spPr>
            <p:txBody>
              <a:bodyPr/>
              <a:lstStyle/>
              <a:p>
                <a:endParaRPr lang="zh-CN" altLang="en-US"/>
              </a:p>
            </p:txBody>
          </p:sp>
          <p:sp>
            <p:nvSpPr>
              <p:cNvPr id="28722" name="Line 87"/>
              <p:cNvSpPr>
                <a:spLocks noChangeShapeType="1"/>
              </p:cNvSpPr>
              <p:nvPr/>
            </p:nvSpPr>
            <p:spPr bwMode="auto">
              <a:xfrm>
                <a:off x="3178" y="3420"/>
                <a:ext cx="0" cy="136"/>
              </a:xfrm>
              <a:prstGeom prst="line">
                <a:avLst/>
              </a:prstGeom>
              <a:noFill/>
              <a:ln w="9525">
                <a:solidFill>
                  <a:schemeClr val="tx1"/>
                </a:solidFill>
                <a:round/>
                <a:headEnd/>
                <a:tailEnd/>
              </a:ln>
            </p:spPr>
            <p:txBody>
              <a:bodyPr/>
              <a:lstStyle/>
              <a:p>
                <a:endParaRPr lang="zh-CN" altLang="en-US"/>
              </a:p>
            </p:txBody>
          </p:sp>
          <p:sp>
            <p:nvSpPr>
              <p:cNvPr id="28723" name="Line 88"/>
              <p:cNvSpPr>
                <a:spLocks noChangeShapeType="1"/>
              </p:cNvSpPr>
              <p:nvPr/>
            </p:nvSpPr>
            <p:spPr bwMode="auto">
              <a:xfrm>
                <a:off x="3359" y="3420"/>
                <a:ext cx="0" cy="136"/>
              </a:xfrm>
              <a:prstGeom prst="line">
                <a:avLst/>
              </a:prstGeom>
              <a:noFill/>
              <a:ln w="9525">
                <a:solidFill>
                  <a:schemeClr val="tx1"/>
                </a:solidFill>
                <a:round/>
                <a:headEnd/>
                <a:tailEnd/>
              </a:ln>
            </p:spPr>
            <p:txBody>
              <a:bodyPr/>
              <a:lstStyle/>
              <a:p>
                <a:endParaRPr lang="zh-CN" altLang="en-US"/>
              </a:p>
            </p:txBody>
          </p:sp>
        </p:grpSp>
        <p:grpSp>
          <p:nvGrpSpPr>
            <p:cNvPr id="28690" name="Group 89"/>
            <p:cNvGrpSpPr>
              <a:grpSpLocks/>
            </p:cNvGrpSpPr>
            <p:nvPr/>
          </p:nvGrpSpPr>
          <p:grpSpPr bwMode="auto">
            <a:xfrm>
              <a:off x="866" y="2828"/>
              <a:ext cx="4446" cy="1077"/>
              <a:chOff x="778" y="2856"/>
              <a:chExt cx="4446" cy="1077"/>
            </a:xfrm>
          </p:grpSpPr>
          <p:sp>
            <p:nvSpPr>
              <p:cNvPr id="150618" name="Text Box 90"/>
              <p:cNvSpPr txBox="1">
                <a:spLocks noChangeArrowheads="1"/>
              </p:cNvSpPr>
              <p:nvPr/>
            </p:nvSpPr>
            <p:spPr bwMode="auto">
              <a:xfrm>
                <a:off x="811" y="3219"/>
                <a:ext cx="226"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c</a:t>
                </a:r>
              </a:p>
            </p:txBody>
          </p:sp>
          <p:grpSp>
            <p:nvGrpSpPr>
              <p:cNvPr id="28692" name="Group 91"/>
              <p:cNvGrpSpPr>
                <a:grpSpLocks/>
              </p:cNvGrpSpPr>
              <p:nvPr/>
            </p:nvGrpSpPr>
            <p:grpSpPr bwMode="auto">
              <a:xfrm>
                <a:off x="1011" y="3355"/>
                <a:ext cx="1179" cy="231"/>
                <a:chOff x="1247" y="2976"/>
                <a:chExt cx="1179" cy="231"/>
              </a:xfrm>
            </p:grpSpPr>
            <p:sp>
              <p:nvSpPr>
                <p:cNvPr id="28710" name="Rectangle 92"/>
                <p:cNvSpPr>
                  <a:spLocks noChangeArrowheads="1"/>
                </p:cNvSpPr>
                <p:nvPr/>
              </p:nvSpPr>
              <p:spPr bwMode="auto">
                <a:xfrm>
                  <a:off x="1247" y="2976"/>
                  <a:ext cx="1179" cy="227"/>
                </a:xfrm>
                <a:prstGeom prst="rect">
                  <a:avLst/>
                </a:prstGeom>
                <a:noFill/>
                <a:ln w="28575">
                  <a:solidFill>
                    <a:schemeClr val="tx1"/>
                  </a:solidFill>
                  <a:miter lim="800000"/>
                  <a:headEnd/>
                  <a:tailEnd/>
                </a:ln>
              </p:spPr>
              <p:txBody>
                <a:bodyPr wrap="none" anchor="ctr"/>
                <a:lstStyle/>
                <a:p>
                  <a:endParaRPr lang="zh-CN" altLang="en-US"/>
                </a:p>
              </p:txBody>
            </p:sp>
            <p:sp>
              <p:nvSpPr>
                <p:cNvPr id="28711" name="Line 93"/>
                <p:cNvSpPr>
                  <a:spLocks noChangeShapeType="1"/>
                </p:cNvSpPr>
                <p:nvPr/>
              </p:nvSpPr>
              <p:spPr bwMode="auto">
                <a:xfrm>
                  <a:off x="1837" y="2976"/>
                  <a:ext cx="0" cy="227"/>
                </a:xfrm>
                <a:prstGeom prst="line">
                  <a:avLst/>
                </a:prstGeom>
                <a:noFill/>
                <a:ln w="9525">
                  <a:solidFill>
                    <a:schemeClr val="tx1"/>
                  </a:solidFill>
                  <a:round/>
                  <a:headEnd/>
                  <a:tailEnd/>
                </a:ln>
              </p:spPr>
              <p:txBody>
                <a:bodyPr/>
                <a:lstStyle/>
                <a:p>
                  <a:endParaRPr lang="zh-CN" altLang="en-US"/>
                </a:p>
              </p:txBody>
            </p:sp>
            <p:sp>
              <p:nvSpPr>
                <p:cNvPr id="150622" name="Text Box 94"/>
                <p:cNvSpPr txBox="1">
                  <a:spLocks noChangeArrowheads="1"/>
                </p:cNvSpPr>
                <p:nvPr/>
              </p:nvSpPr>
              <p:spPr bwMode="auto">
                <a:xfrm>
                  <a:off x="1247" y="2976"/>
                  <a:ext cx="1179" cy="231"/>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CN" sz="1800" b="1">
                      <a:effectLst>
                        <a:outerShdw blurRad="38100" dist="38100" dir="2700000" algn="tl">
                          <a:srgbClr val="C0C0C0"/>
                        </a:outerShdw>
                      </a:effectLst>
                      <a:latin typeface="Arial" charset="0"/>
                    </a:rPr>
                    <a:t>     C</a:t>
                  </a:r>
                  <a:r>
                    <a:rPr kumimoji="0" lang="en-US" altLang="zh-CN" sz="1800" b="1" baseline="-10000">
                      <a:effectLst>
                        <a:outerShdw blurRad="38100" dist="38100" dir="2700000" algn="tl">
                          <a:srgbClr val="C0C0C0"/>
                        </a:outerShdw>
                      </a:effectLst>
                      <a:latin typeface="Arial" charset="0"/>
                    </a:rPr>
                    <a:t>h</a:t>
                  </a:r>
                  <a:r>
                    <a:rPr kumimoji="0" lang="en-US" altLang="zh-CN" sz="1800">
                      <a:latin typeface="Arial" charset="0"/>
                    </a:rPr>
                    <a:t>          </a:t>
                  </a:r>
                  <a:r>
                    <a:rPr kumimoji="0" lang="en-US" altLang="zh-CN" sz="1800" b="1">
                      <a:solidFill>
                        <a:schemeClr val="hlink"/>
                      </a:solidFill>
                      <a:effectLst>
                        <a:outerShdw blurRad="38100" dist="38100" dir="2700000" algn="tl">
                          <a:srgbClr val="C0C0C0"/>
                        </a:outerShdw>
                      </a:effectLst>
                      <a:latin typeface="Arial" charset="0"/>
                    </a:rPr>
                    <a:t>C</a:t>
                  </a:r>
                  <a:r>
                    <a:rPr kumimoji="0" lang="en-US" altLang="zh-CN" sz="1800" b="1" baseline="-10000">
                      <a:solidFill>
                        <a:schemeClr val="hlink"/>
                      </a:solidFill>
                      <a:effectLst>
                        <a:outerShdw blurRad="38100" dist="38100" dir="2700000" algn="tl">
                          <a:srgbClr val="C0C0C0"/>
                        </a:outerShdw>
                      </a:effectLst>
                      <a:latin typeface="Arial" charset="0"/>
                    </a:rPr>
                    <a:t>l</a:t>
                  </a:r>
                </a:p>
              </p:txBody>
            </p:sp>
          </p:grpSp>
          <p:sp>
            <p:nvSpPr>
              <p:cNvPr id="150623" name="Text Box 95"/>
              <p:cNvSpPr txBox="1">
                <a:spLocks noChangeArrowheads="1"/>
              </p:cNvSpPr>
              <p:nvPr/>
            </p:nvSpPr>
            <p:spPr bwMode="auto">
              <a:xfrm>
                <a:off x="778" y="2856"/>
                <a:ext cx="726"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Arial" charset="0"/>
                  </a:rPr>
                  <a:t>stream</a:t>
                </a:r>
              </a:p>
            </p:txBody>
          </p:sp>
          <p:sp>
            <p:nvSpPr>
              <p:cNvPr id="28694" name="Rectangle 96"/>
              <p:cNvSpPr>
                <a:spLocks noChangeArrowheads="1"/>
              </p:cNvSpPr>
              <p:nvPr/>
            </p:nvSpPr>
            <p:spPr bwMode="auto">
              <a:xfrm>
                <a:off x="1425" y="2901"/>
                <a:ext cx="726" cy="227"/>
              </a:xfrm>
              <a:prstGeom prst="rect">
                <a:avLst/>
              </a:prstGeom>
              <a:noFill/>
              <a:ln w="28575">
                <a:solidFill>
                  <a:schemeClr val="tx1"/>
                </a:solidFill>
                <a:miter lim="800000"/>
                <a:headEnd/>
                <a:tailEnd/>
              </a:ln>
            </p:spPr>
            <p:txBody>
              <a:bodyPr wrap="none" anchor="ctr"/>
              <a:lstStyle/>
              <a:p>
                <a:endParaRPr lang="zh-CN" altLang="en-US"/>
              </a:p>
            </p:txBody>
          </p:sp>
          <p:sp>
            <p:nvSpPr>
              <p:cNvPr id="28695" name="Rectangle 97"/>
              <p:cNvSpPr>
                <a:spLocks noChangeArrowheads="1"/>
              </p:cNvSpPr>
              <p:nvPr/>
            </p:nvSpPr>
            <p:spPr bwMode="auto">
              <a:xfrm>
                <a:off x="1141" y="3706"/>
                <a:ext cx="4083" cy="227"/>
              </a:xfrm>
              <a:prstGeom prst="rect">
                <a:avLst/>
              </a:prstGeom>
              <a:noFill/>
              <a:ln w="28575">
                <a:solidFill>
                  <a:schemeClr val="tx1"/>
                </a:solidFill>
                <a:miter lim="800000"/>
                <a:headEnd/>
                <a:tailEnd/>
              </a:ln>
            </p:spPr>
            <p:txBody>
              <a:bodyPr wrap="none" anchor="ctr"/>
              <a:lstStyle/>
              <a:p>
                <a:endParaRPr lang="zh-CN" altLang="en-US"/>
              </a:p>
            </p:txBody>
          </p:sp>
          <p:sp>
            <p:nvSpPr>
              <p:cNvPr id="28696" name="Line 98"/>
              <p:cNvSpPr>
                <a:spLocks noChangeShapeType="1"/>
              </p:cNvSpPr>
              <p:nvPr/>
            </p:nvSpPr>
            <p:spPr bwMode="auto">
              <a:xfrm>
                <a:off x="1686" y="2975"/>
                <a:ext cx="0" cy="272"/>
              </a:xfrm>
              <a:prstGeom prst="line">
                <a:avLst/>
              </a:prstGeom>
              <a:noFill/>
              <a:ln w="28575">
                <a:solidFill>
                  <a:srgbClr val="FF00FF"/>
                </a:solidFill>
                <a:round/>
                <a:headEnd type="oval" w="med" len="med"/>
                <a:tailEnd/>
              </a:ln>
            </p:spPr>
            <p:txBody>
              <a:bodyPr/>
              <a:lstStyle/>
              <a:p>
                <a:endParaRPr lang="zh-CN" altLang="en-US"/>
              </a:p>
            </p:txBody>
          </p:sp>
          <p:sp>
            <p:nvSpPr>
              <p:cNvPr id="28697" name="Line 99"/>
              <p:cNvSpPr>
                <a:spLocks noChangeShapeType="1"/>
              </p:cNvSpPr>
              <p:nvPr/>
            </p:nvSpPr>
            <p:spPr bwMode="auto">
              <a:xfrm>
                <a:off x="1686" y="3247"/>
                <a:ext cx="1678" cy="0"/>
              </a:xfrm>
              <a:prstGeom prst="line">
                <a:avLst/>
              </a:prstGeom>
              <a:noFill/>
              <a:ln w="28575">
                <a:solidFill>
                  <a:srgbClr val="FF00FF"/>
                </a:solidFill>
                <a:round/>
                <a:headEnd/>
                <a:tailEnd type="triangle" w="med" len="med"/>
              </a:ln>
            </p:spPr>
            <p:txBody>
              <a:bodyPr/>
              <a:lstStyle/>
              <a:p>
                <a:endParaRPr lang="zh-CN" altLang="en-US"/>
              </a:p>
            </p:txBody>
          </p:sp>
          <p:sp>
            <p:nvSpPr>
              <p:cNvPr id="28698" name="Line 100"/>
              <p:cNvSpPr>
                <a:spLocks noChangeShapeType="1"/>
              </p:cNvSpPr>
              <p:nvPr/>
            </p:nvSpPr>
            <p:spPr bwMode="auto">
              <a:xfrm>
                <a:off x="3817" y="3293"/>
                <a:ext cx="0" cy="136"/>
              </a:xfrm>
              <a:prstGeom prst="line">
                <a:avLst/>
              </a:prstGeom>
              <a:noFill/>
              <a:ln w="28575">
                <a:solidFill>
                  <a:srgbClr val="FF00FF"/>
                </a:solidFill>
                <a:prstDash val="lgDash"/>
                <a:round/>
                <a:headEnd type="oval" w="med" len="med"/>
                <a:tailEnd/>
              </a:ln>
            </p:spPr>
            <p:txBody>
              <a:bodyPr/>
              <a:lstStyle/>
              <a:p>
                <a:endParaRPr lang="zh-CN" altLang="en-US"/>
              </a:p>
            </p:txBody>
          </p:sp>
          <p:sp>
            <p:nvSpPr>
              <p:cNvPr id="28699" name="Line 101"/>
              <p:cNvSpPr>
                <a:spLocks noChangeShapeType="1"/>
              </p:cNvSpPr>
              <p:nvPr/>
            </p:nvSpPr>
            <p:spPr bwMode="auto">
              <a:xfrm flipV="1">
                <a:off x="2866" y="3428"/>
                <a:ext cx="951" cy="0"/>
              </a:xfrm>
              <a:prstGeom prst="line">
                <a:avLst/>
              </a:prstGeom>
              <a:noFill/>
              <a:ln w="28575">
                <a:solidFill>
                  <a:srgbClr val="FF00FF"/>
                </a:solidFill>
                <a:prstDash val="lgDash"/>
                <a:round/>
                <a:headEnd/>
                <a:tailEnd/>
              </a:ln>
            </p:spPr>
            <p:txBody>
              <a:bodyPr/>
              <a:lstStyle/>
              <a:p>
                <a:endParaRPr lang="zh-CN" altLang="en-US"/>
              </a:p>
            </p:txBody>
          </p:sp>
          <p:sp>
            <p:nvSpPr>
              <p:cNvPr id="28700" name="Line 102"/>
              <p:cNvSpPr>
                <a:spLocks noChangeShapeType="1"/>
              </p:cNvSpPr>
              <p:nvPr/>
            </p:nvSpPr>
            <p:spPr bwMode="auto">
              <a:xfrm>
                <a:off x="2866" y="3428"/>
                <a:ext cx="0" cy="272"/>
              </a:xfrm>
              <a:prstGeom prst="line">
                <a:avLst/>
              </a:prstGeom>
              <a:noFill/>
              <a:ln w="28575">
                <a:solidFill>
                  <a:srgbClr val="FF00FF"/>
                </a:solidFill>
                <a:prstDash val="lgDash"/>
                <a:round/>
                <a:headEnd/>
                <a:tailEnd type="triangle" w="med" len="med"/>
              </a:ln>
            </p:spPr>
            <p:txBody>
              <a:bodyPr/>
              <a:lstStyle/>
              <a:p>
                <a:endParaRPr lang="zh-CN" altLang="en-US"/>
              </a:p>
            </p:txBody>
          </p:sp>
          <p:sp>
            <p:nvSpPr>
              <p:cNvPr id="28701" name="Text Box 103"/>
              <p:cNvSpPr txBox="1">
                <a:spLocks noChangeArrowheads="1"/>
              </p:cNvSpPr>
              <p:nvPr/>
            </p:nvSpPr>
            <p:spPr bwMode="auto">
              <a:xfrm>
                <a:off x="1551" y="3609"/>
                <a:ext cx="453" cy="288"/>
              </a:xfrm>
              <a:prstGeom prst="rect">
                <a:avLst/>
              </a:prstGeom>
              <a:noFill/>
              <a:ln w="9525">
                <a:noFill/>
                <a:miter lim="800000"/>
                <a:headEnd/>
                <a:tailEnd/>
              </a:ln>
            </p:spPr>
            <p:txBody>
              <a:bodyPr>
                <a:spAutoFit/>
              </a:bodyPr>
              <a:lstStyle/>
              <a:p>
                <a:pPr algn="ctr" eaLnBrk="0" hangingPunct="0">
                  <a:spcBef>
                    <a:spcPct val="50000"/>
                  </a:spcBef>
                </a:pPr>
                <a:r>
                  <a:rPr kumimoji="0" lang="en-US" altLang="zh-CN" b="1">
                    <a:latin typeface="Arial" charset="0"/>
                  </a:rPr>
                  <a:t>…</a:t>
                </a:r>
              </a:p>
            </p:txBody>
          </p:sp>
          <p:sp>
            <p:nvSpPr>
              <p:cNvPr id="28702" name="Text Box 104"/>
              <p:cNvSpPr txBox="1">
                <a:spLocks noChangeArrowheads="1"/>
              </p:cNvSpPr>
              <p:nvPr/>
            </p:nvSpPr>
            <p:spPr bwMode="auto">
              <a:xfrm>
                <a:off x="4272" y="3614"/>
                <a:ext cx="453" cy="288"/>
              </a:xfrm>
              <a:prstGeom prst="rect">
                <a:avLst/>
              </a:prstGeom>
              <a:noFill/>
              <a:ln w="9525">
                <a:noFill/>
                <a:miter lim="800000"/>
                <a:headEnd/>
                <a:tailEnd/>
              </a:ln>
            </p:spPr>
            <p:txBody>
              <a:bodyPr>
                <a:spAutoFit/>
              </a:bodyPr>
              <a:lstStyle/>
              <a:p>
                <a:pPr algn="ctr" eaLnBrk="0" hangingPunct="0">
                  <a:spcBef>
                    <a:spcPct val="50000"/>
                  </a:spcBef>
                </a:pPr>
                <a:r>
                  <a:rPr kumimoji="0" lang="en-US" altLang="zh-CN" b="1">
                    <a:latin typeface="Arial" charset="0"/>
                  </a:rPr>
                  <a:t>…</a:t>
                </a:r>
              </a:p>
            </p:txBody>
          </p:sp>
          <p:sp>
            <p:nvSpPr>
              <p:cNvPr id="28703" name="Line 105"/>
              <p:cNvSpPr>
                <a:spLocks noChangeShapeType="1"/>
              </p:cNvSpPr>
              <p:nvPr/>
            </p:nvSpPr>
            <p:spPr bwMode="auto">
              <a:xfrm>
                <a:off x="2412" y="3700"/>
                <a:ext cx="0" cy="227"/>
              </a:xfrm>
              <a:prstGeom prst="line">
                <a:avLst/>
              </a:prstGeom>
              <a:noFill/>
              <a:ln w="9525">
                <a:solidFill>
                  <a:schemeClr val="tx1"/>
                </a:solidFill>
                <a:round/>
                <a:headEnd/>
                <a:tailEnd/>
              </a:ln>
            </p:spPr>
            <p:txBody>
              <a:bodyPr/>
              <a:lstStyle/>
              <a:p>
                <a:endParaRPr lang="zh-CN" altLang="en-US"/>
              </a:p>
            </p:txBody>
          </p:sp>
          <p:sp>
            <p:nvSpPr>
              <p:cNvPr id="28704" name="Line 106"/>
              <p:cNvSpPr>
                <a:spLocks noChangeShapeType="1"/>
              </p:cNvSpPr>
              <p:nvPr/>
            </p:nvSpPr>
            <p:spPr bwMode="auto">
              <a:xfrm>
                <a:off x="2634" y="3705"/>
                <a:ext cx="0" cy="227"/>
              </a:xfrm>
              <a:prstGeom prst="line">
                <a:avLst/>
              </a:prstGeom>
              <a:noFill/>
              <a:ln w="9525">
                <a:solidFill>
                  <a:schemeClr val="tx1"/>
                </a:solidFill>
                <a:round/>
                <a:headEnd/>
                <a:tailEnd/>
              </a:ln>
            </p:spPr>
            <p:txBody>
              <a:bodyPr/>
              <a:lstStyle/>
              <a:p>
                <a:endParaRPr lang="zh-CN" altLang="en-US"/>
              </a:p>
            </p:txBody>
          </p:sp>
          <p:sp>
            <p:nvSpPr>
              <p:cNvPr id="28705" name="Line 107"/>
              <p:cNvSpPr>
                <a:spLocks noChangeShapeType="1"/>
              </p:cNvSpPr>
              <p:nvPr/>
            </p:nvSpPr>
            <p:spPr bwMode="auto">
              <a:xfrm>
                <a:off x="2866" y="3705"/>
                <a:ext cx="0" cy="227"/>
              </a:xfrm>
              <a:prstGeom prst="line">
                <a:avLst/>
              </a:prstGeom>
              <a:noFill/>
              <a:ln w="9525">
                <a:solidFill>
                  <a:schemeClr val="tx1"/>
                </a:solidFill>
                <a:round/>
                <a:headEnd/>
                <a:tailEnd/>
              </a:ln>
            </p:spPr>
            <p:txBody>
              <a:bodyPr/>
              <a:lstStyle/>
              <a:p>
                <a:endParaRPr lang="zh-CN" altLang="en-US"/>
              </a:p>
            </p:txBody>
          </p:sp>
          <p:sp>
            <p:nvSpPr>
              <p:cNvPr id="28706" name="Line 108"/>
              <p:cNvSpPr>
                <a:spLocks noChangeShapeType="1"/>
              </p:cNvSpPr>
              <p:nvPr/>
            </p:nvSpPr>
            <p:spPr bwMode="auto">
              <a:xfrm>
                <a:off x="3093" y="3700"/>
                <a:ext cx="0" cy="227"/>
              </a:xfrm>
              <a:prstGeom prst="line">
                <a:avLst/>
              </a:prstGeom>
              <a:noFill/>
              <a:ln w="9525">
                <a:solidFill>
                  <a:schemeClr val="tx1"/>
                </a:solidFill>
                <a:round/>
                <a:headEnd/>
                <a:tailEnd/>
              </a:ln>
            </p:spPr>
            <p:txBody>
              <a:bodyPr/>
              <a:lstStyle/>
              <a:p>
                <a:endParaRPr lang="zh-CN" altLang="en-US"/>
              </a:p>
            </p:txBody>
          </p:sp>
          <p:sp>
            <p:nvSpPr>
              <p:cNvPr id="28707" name="Text Box 109"/>
              <p:cNvSpPr txBox="1">
                <a:spLocks noChangeArrowheads="1"/>
              </p:cNvSpPr>
              <p:nvPr/>
            </p:nvSpPr>
            <p:spPr bwMode="auto">
              <a:xfrm>
                <a:off x="2412" y="3696"/>
                <a:ext cx="227" cy="231"/>
              </a:xfrm>
              <a:prstGeom prst="rect">
                <a:avLst/>
              </a:prstGeom>
              <a:noFill/>
              <a:ln w="9525">
                <a:noFill/>
                <a:miter lim="800000"/>
                <a:headEnd/>
                <a:tailEnd/>
              </a:ln>
            </p:spPr>
            <p:txBody>
              <a:bodyPr>
                <a:spAutoFit/>
              </a:bodyPr>
              <a:lstStyle/>
              <a:p>
                <a:pPr algn="ctr" eaLnBrk="0" hangingPunct="0">
                  <a:spcBef>
                    <a:spcPct val="50000"/>
                  </a:spcBef>
                </a:pPr>
                <a:r>
                  <a:rPr kumimoji="0" lang="en-US" altLang="zh-CN" sz="1800">
                    <a:latin typeface="Arial" charset="0"/>
                  </a:rPr>
                  <a:t>a</a:t>
                </a:r>
              </a:p>
            </p:txBody>
          </p:sp>
          <p:sp>
            <p:nvSpPr>
              <p:cNvPr id="28708" name="Text Box 110"/>
              <p:cNvSpPr txBox="1">
                <a:spLocks noChangeArrowheads="1"/>
              </p:cNvSpPr>
              <p:nvPr/>
            </p:nvSpPr>
            <p:spPr bwMode="auto">
              <a:xfrm>
                <a:off x="2628" y="3695"/>
                <a:ext cx="227" cy="231"/>
              </a:xfrm>
              <a:prstGeom prst="rect">
                <a:avLst/>
              </a:prstGeom>
              <a:noFill/>
              <a:ln w="9525">
                <a:noFill/>
                <a:miter lim="800000"/>
                <a:headEnd/>
                <a:tailEnd/>
              </a:ln>
            </p:spPr>
            <p:txBody>
              <a:bodyPr>
                <a:spAutoFit/>
              </a:bodyPr>
              <a:lstStyle/>
              <a:p>
                <a:pPr algn="ctr" eaLnBrk="0" hangingPunct="0">
                  <a:spcBef>
                    <a:spcPct val="50000"/>
                  </a:spcBef>
                </a:pPr>
                <a:r>
                  <a:rPr kumimoji="0" lang="en-US" altLang="zh-CN" sz="1800">
                    <a:latin typeface="Arial" charset="0"/>
                  </a:rPr>
                  <a:t>b</a:t>
                </a:r>
              </a:p>
            </p:txBody>
          </p:sp>
          <p:sp>
            <p:nvSpPr>
              <p:cNvPr id="28709" name="Text Box 111"/>
              <p:cNvSpPr txBox="1">
                <a:spLocks noChangeArrowheads="1"/>
              </p:cNvSpPr>
              <p:nvPr/>
            </p:nvSpPr>
            <p:spPr bwMode="auto">
              <a:xfrm>
                <a:off x="2860" y="3701"/>
                <a:ext cx="227" cy="231"/>
              </a:xfrm>
              <a:prstGeom prst="rect">
                <a:avLst/>
              </a:prstGeom>
              <a:noFill/>
              <a:ln w="9525">
                <a:noFill/>
                <a:miter lim="800000"/>
                <a:headEnd/>
                <a:tailEnd/>
              </a:ln>
            </p:spPr>
            <p:txBody>
              <a:bodyPr>
                <a:spAutoFit/>
              </a:bodyPr>
              <a:lstStyle/>
              <a:p>
                <a:pPr algn="ctr" eaLnBrk="0" hangingPunct="0">
                  <a:spcBef>
                    <a:spcPct val="50000"/>
                  </a:spcBef>
                </a:pPr>
                <a:r>
                  <a:rPr kumimoji="0" lang="en-US" altLang="zh-CN" sz="1800">
                    <a:latin typeface="Arial" charset="0"/>
                  </a:rPr>
                  <a:t>c</a:t>
                </a:r>
              </a:p>
            </p:txBody>
          </p:sp>
        </p:grpSp>
      </p:grpSp>
      <p:grpSp>
        <p:nvGrpSpPr>
          <p:cNvPr id="6" name="Group 112"/>
          <p:cNvGrpSpPr>
            <a:grpSpLocks/>
          </p:cNvGrpSpPr>
          <p:nvPr/>
        </p:nvGrpSpPr>
        <p:grpSpPr bwMode="auto">
          <a:xfrm>
            <a:off x="3267843" y="2694558"/>
            <a:ext cx="2913063" cy="792163"/>
            <a:chOff x="2070" y="3397"/>
            <a:chExt cx="1835" cy="499"/>
          </a:xfrm>
        </p:grpSpPr>
        <p:sp>
          <p:nvSpPr>
            <p:cNvPr id="28683" name="Rectangle 113"/>
            <p:cNvSpPr>
              <a:spLocks noChangeArrowheads="1"/>
            </p:cNvSpPr>
            <p:nvPr/>
          </p:nvSpPr>
          <p:spPr bwMode="auto">
            <a:xfrm>
              <a:off x="2891" y="3432"/>
              <a:ext cx="198" cy="227"/>
            </a:xfrm>
            <a:prstGeom prst="rect">
              <a:avLst/>
            </a:prstGeom>
            <a:pattFill prst="ltUpDiag">
              <a:fgClr>
                <a:schemeClr val="accent1">
                  <a:alpha val="79999"/>
                </a:schemeClr>
              </a:fgClr>
              <a:bgClr>
                <a:schemeClr val="bg1">
                  <a:alpha val="79999"/>
                </a:schemeClr>
              </a:bgClr>
            </a:pattFill>
            <a:ln w="9525">
              <a:noFill/>
              <a:miter lim="800000"/>
              <a:headEnd/>
              <a:tailEnd/>
            </a:ln>
          </p:spPr>
          <p:txBody>
            <a:bodyPr wrap="none" anchor="ctr"/>
            <a:lstStyle/>
            <a:p>
              <a:endParaRPr lang="zh-CN" altLang="en-US"/>
            </a:p>
          </p:txBody>
        </p:sp>
        <p:sp>
          <p:nvSpPr>
            <p:cNvPr id="28684" name="Line 114"/>
            <p:cNvSpPr>
              <a:spLocks noChangeShapeType="1"/>
            </p:cNvSpPr>
            <p:nvPr/>
          </p:nvSpPr>
          <p:spPr bwMode="auto">
            <a:xfrm>
              <a:off x="2726" y="3397"/>
              <a:ext cx="1179" cy="0"/>
            </a:xfrm>
            <a:prstGeom prst="line">
              <a:avLst/>
            </a:prstGeom>
            <a:noFill/>
            <a:ln w="28575">
              <a:solidFill>
                <a:srgbClr val="FF00FF"/>
              </a:solidFill>
              <a:prstDash val="lgDash"/>
              <a:round/>
              <a:headEnd/>
              <a:tailEnd/>
            </a:ln>
          </p:spPr>
          <p:txBody>
            <a:bodyPr/>
            <a:lstStyle/>
            <a:p>
              <a:endParaRPr lang="zh-CN" altLang="en-US"/>
            </a:p>
          </p:txBody>
        </p:sp>
        <p:sp>
          <p:nvSpPr>
            <p:cNvPr id="28685" name="Line 115"/>
            <p:cNvSpPr>
              <a:spLocks noChangeShapeType="1"/>
            </p:cNvSpPr>
            <p:nvPr/>
          </p:nvSpPr>
          <p:spPr bwMode="auto">
            <a:xfrm>
              <a:off x="2732" y="3403"/>
              <a:ext cx="0" cy="272"/>
            </a:xfrm>
            <a:prstGeom prst="line">
              <a:avLst/>
            </a:prstGeom>
            <a:noFill/>
            <a:ln w="28575">
              <a:solidFill>
                <a:srgbClr val="FF00FF"/>
              </a:solidFill>
              <a:prstDash val="lgDash"/>
              <a:round/>
              <a:headEnd/>
              <a:tailEnd type="triangle" w="med" len="med"/>
            </a:ln>
          </p:spPr>
          <p:txBody>
            <a:bodyPr/>
            <a:lstStyle/>
            <a:p>
              <a:endParaRPr lang="zh-CN" altLang="en-US"/>
            </a:p>
          </p:txBody>
        </p:sp>
        <p:sp>
          <p:nvSpPr>
            <p:cNvPr id="28686" name="Rectangle 116"/>
            <p:cNvSpPr>
              <a:spLocks noChangeArrowheads="1"/>
            </p:cNvSpPr>
            <p:nvPr/>
          </p:nvSpPr>
          <p:spPr bwMode="auto">
            <a:xfrm>
              <a:off x="2726" y="3669"/>
              <a:ext cx="226" cy="227"/>
            </a:xfrm>
            <a:prstGeom prst="rect">
              <a:avLst/>
            </a:prstGeom>
            <a:pattFill prst="ltUpDiag">
              <a:fgClr>
                <a:schemeClr val="accent1">
                  <a:alpha val="59999"/>
                </a:schemeClr>
              </a:fgClr>
              <a:bgClr>
                <a:schemeClr val="bg1">
                  <a:alpha val="59999"/>
                </a:schemeClr>
              </a:bgClr>
            </a:pattFill>
            <a:ln w="9525">
              <a:noFill/>
              <a:miter lim="800000"/>
              <a:headEnd/>
              <a:tailEnd/>
            </a:ln>
          </p:spPr>
          <p:txBody>
            <a:bodyPr wrap="none" anchor="ctr"/>
            <a:lstStyle/>
            <a:p>
              <a:endParaRPr lang="zh-CN" altLang="en-US"/>
            </a:p>
          </p:txBody>
        </p:sp>
        <p:sp>
          <p:nvSpPr>
            <p:cNvPr id="150645" name="Text Box 117"/>
            <p:cNvSpPr txBox="1">
              <a:spLocks noChangeArrowheads="1"/>
            </p:cNvSpPr>
            <p:nvPr/>
          </p:nvSpPr>
          <p:spPr bwMode="auto">
            <a:xfrm>
              <a:off x="2704" y="3642"/>
              <a:ext cx="261"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solidFill>
                    <a:schemeClr val="hlink"/>
                  </a:solidFill>
                  <a:effectLst>
                    <a:outerShdw blurRad="38100" dist="38100" dir="2700000" algn="tl">
                      <a:srgbClr val="C0C0C0"/>
                    </a:outerShdw>
                  </a:effectLst>
                  <a:latin typeface="Arial" charset="0"/>
                </a:rPr>
                <a:t>c</a:t>
              </a:r>
              <a:r>
                <a:rPr kumimoji="0" lang="en-US" altLang="zh-CN" sz="2000" b="1" baseline="-10000">
                  <a:solidFill>
                    <a:schemeClr val="hlink"/>
                  </a:solidFill>
                  <a:effectLst>
                    <a:outerShdw blurRad="38100" dist="38100" dir="2700000" algn="tl">
                      <a:srgbClr val="C0C0C0"/>
                    </a:outerShdw>
                  </a:effectLst>
                  <a:latin typeface="Arial" charset="0"/>
                </a:rPr>
                <a:t>l</a:t>
              </a:r>
            </a:p>
          </p:txBody>
        </p:sp>
        <p:sp>
          <p:nvSpPr>
            <p:cNvPr id="28688" name="Freeform 118"/>
            <p:cNvSpPr>
              <a:spLocks/>
            </p:cNvSpPr>
            <p:nvPr/>
          </p:nvSpPr>
          <p:spPr bwMode="auto">
            <a:xfrm>
              <a:off x="2070" y="3430"/>
              <a:ext cx="680" cy="318"/>
            </a:xfrm>
            <a:custGeom>
              <a:avLst/>
              <a:gdLst>
                <a:gd name="T0" fmla="*/ 0 w 680"/>
                <a:gd name="T1" fmla="*/ 0 h 318"/>
                <a:gd name="T2" fmla="*/ 317 w 680"/>
                <a:gd name="T3" fmla="*/ 182 h 318"/>
                <a:gd name="T4" fmla="*/ 680 w 680"/>
                <a:gd name="T5" fmla="*/ 318 h 318"/>
                <a:gd name="T6" fmla="*/ 0 60000 65536"/>
                <a:gd name="T7" fmla="*/ 0 60000 65536"/>
                <a:gd name="T8" fmla="*/ 0 60000 65536"/>
                <a:gd name="T9" fmla="*/ 0 w 680"/>
                <a:gd name="T10" fmla="*/ 0 h 318"/>
                <a:gd name="T11" fmla="*/ 680 w 680"/>
                <a:gd name="T12" fmla="*/ 318 h 318"/>
              </a:gdLst>
              <a:ahLst/>
              <a:cxnLst>
                <a:cxn ang="T6">
                  <a:pos x="T0" y="T1"/>
                </a:cxn>
                <a:cxn ang="T7">
                  <a:pos x="T2" y="T3"/>
                </a:cxn>
                <a:cxn ang="T8">
                  <a:pos x="T4" y="T5"/>
                </a:cxn>
              </a:cxnLst>
              <a:rect l="T9" t="T10" r="T11" b="T12"/>
              <a:pathLst>
                <a:path w="680" h="318">
                  <a:moveTo>
                    <a:pt x="0" y="0"/>
                  </a:moveTo>
                  <a:cubicBezTo>
                    <a:pt x="102" y="64"/>
                    <a:pt x="204" y="129"/>
                    <a:pt x="317" y="182"/>
                  </a:cubicBezTo>
                  <a:cubicBezTo>
                    <a:pt x="430" y="235"/>
                    <a:pt x="555" y="276"/>
                    <a:pt x="680" y="318"/>
                  </a:cubicBezTo>
                </a:path>
              </a:pathLst>
            </a:custGeom>
            <a:noFill/>
            <a:ln w="19050" cap="flat" cmpd="sng">
              <a:solidFill>
                <a:srgbClr val="008080"/>
              </a:solidFill>
              <a:prstDash val="sysDot"/>
              <a:miter lim="800000"/>
              <a:headEnd type="arrow" w="med" len="med"/>
              <a:tailEnd type="arrow" w="med" len="me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p>
            <a:fld id="{7A028E14-60AD-4C0E-B292-3C83CC80EF5B}" type="slidenum">
              <a:rPr lang="en-US" altLang="zh-CN" smtClean="0"/>
              <a:pPr/>
              <a:t>24</a:t>
            </a:fld>
            <a:endParaRPr lang="en-US" altLang="zh-CN"/>
          </a:p>
        </p:txBody>
      </p:sp>
      <p:sp>
        <p:nvSpPr>
          <p:cNvPr id="29699" name="Text Box 4"/>
          <p:cNvSpPr txBox="1">
            <a:spLocks noChangeArrowheads="1"/>
          </p:cNvSpPr>
          <p:nvPr/>
        </p:nvSpPr>
        <p:spPr bwMode="auto">
          <a:xfrm>
            <a:off x="762000" y="865188"/>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10.3.4</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基于字符串的文件读</a:t>
            </a:r>
            <a:r>
              <a:rPr lang="en-US" altLang="zh-CN" b="1">
                <a:solidFill>
                  <a:srgbClr val="CC0099"/>
                </a:solidFill>
                <a:ea typeface="黑体" pitchFamily="49" charset="-122"/>
              </a:rPr>
              <a:t>/</a:t>
            </a:r>
            <a:r>
              <a:rPr lang="zh-CN" altLang="en-US" b="1">
                <a:solidFill>
                  <a:srgbClr val="CC0099"/>
                </a:solidFill>
                <a:latin typeface="Times New Roman" pitchFamily="18" charset="0"/>
                <a:ea typeface="黑体" pitchFamily="49" charset="-122"/>
              </a:rPr>
              <a:t>写</a:t>
            </a:r>
            <a:r>
              <a:rPr lang="zh-CN" altLang="en-US"/>
              <a:t> </a:t>
            </a:r>
          </a:p>
        </p:txBody>
      </p:sp>
      <p:sp>
        <p:nvSpPr>
          <p:cNvPr id="155653" name="Rectangle 5"/>
          <p:cNvSpPr>
            <a:spLocks noChangeArrowheads="1"/>
          </p:cNvSpPr>
          <p:nvPr/>
        </p:nvSpPr>
        <p:spPr bwMode="auto">
          <a:xfrm>
            <a:off x="684213" y="1400175"/>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en-US" altLang="zh-CN" sz="16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提供的基于字符串的</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函数原型如下，其声明在</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之中。即使用时，必须先用</a:t>
            </a:r>
            <a:r>
              <a:rPr kumimoji="0" lang="en-US" altLang="zh-CN" sz="2000" b="1">
                <a:effectLst>
                  <a:outerShdw blurRad="38100" dist="38100" dir="2700000" algn="tl">
                    <a:srgbClr val="C0C0C0"/>
                  </a:outerShdw>
                </a:effectLst>
              </a:rPr>
              <a:t>#include &lt;stdio.h&gt;</a:t>
            </a:r>
            <a:r>
              <a:rPr kumimoji="0" lang="zh-CN" altLang="en-US" sz="2000" b="1">
                <a:effectLst>
                  <a:outerShdw blurRad="38100" dist="38100" dir="2700000" algn="tl">
                    <a:srgbClr val="C0C0C0"/>
                  </a:outerShdw>
                </a:effectLst>
              </a:rPr>
              <a:t>或</a:t>
            </a:r>
            <a:r>
              <a:rPr kumimoji="0" lang="en-US" altLang="zh-CN" sz="2000" b="1">
                <a:effectLst>
                  <a:outerShdw blurRad="38100" dist="38100" dir="2700000" algn="tl">
                    <a:srgbClr val="C0C0C0"/>
                  </a:outerShdw>
                </a:effectLst>
              </a:rPr>
              <a:t>#include "stdio.h"</a:t>
            </a:r>
            <a:r>
              <a:rPr kumimoji="0" lang="zh-CN" altLang="en-US" sz="2000" b="1">
                <a:effectLst>
                  <a:outerShdw blurRad="38100" dist="38100" dir="2700000" algn="tl">
                    <a:srgbClr val="C0C0C0"/>
                  </a:outerShdw>
                </a:effectLst>
              </a:rPr>
              <a:t>。</a:t>
            </a:r>
            <a:r>
              <a:rPr kumimoji="0" lang="zh-CN" altLang="en-US" sz="2000"/>
              <a:t>  </a:t>
            </a:r>
          </a:p>
        </p:txBody>
      </p:sp>
      <p:sp>
        <p:nvSpPr>
          <p:cNvPr id="29701" name="Rectangle 6"/>
          <p:cNvSpPr>
            <a:spLocks noChangeArrowheads="1"/>
          </p:cNvSpPr>
          <p:nvPr/>
        </p:nvSpPr>
        <p:spPr bwMode="auto">
          <a:xfrm>
            <a:off x="2051050" y="2379663"/>
            <a:ext cx="5113338" cy="1320800"/>
          </a:xfrm>
          <a:prstGeom prst="rect">
            <a:avLst/>
          </a:prstGeom>
          <a:noFill/>
          <a:ln w="9525" cap="rnd">
            <a:solidFill>
              <a:srgbClr val="C0C0C0"/>
            </a:solidFill>
            <a:prstDash val="sysDot"/>
            <a:miter lim="800000"/>
            <a:headEnd/>
            <a:tailEnd/>
          </a:ln>
        </p:spPr>
        <p:txBody>
          <a:bodyPr>
            <a:spAutoFit/>
          </a:bodyPr>
          <a:lstStyle/>
          <a:p>
            <a:pPr eaLnBrk="0" hangingPunct="0"/>
            <a:r>
              <a:rPr kumimoji="0" lang="en-US" altLang="zh-CN" sz="2000" b="1">
                <a:latin typeface="Arial" charset="0"/>
              </a:rPr>
              <a:t>char * </a:t>
            </a:r>
            <a:r>
              <a:rPr kumimoji="0" lang="en-US" altLang="zh-CN" sz="2000" b="1">
                <a:solidFill>
                  <a:srgbClr val="FF0066"/>
                </a:solidFill>
                <a:latin typeface="Arial" charset="0"/>
              </a:rPr>
              <a:t>gets</a:t>
            </a:r>
            <a:r>
              <a:rPr kumimoji="0" lang="en-US" altLang="zh-CN" sz="2000" b="1">
                <a:latin typeface="Arial" charset="0"/>
              </a:rPr>
              <a:t>(char *s);</a:t>
            </a:r>
          </a:p>
          <a:p>
            <a:pPr eaLnBrk="0" hangingPunct="0"/>
            <a:r>
              <a:rPr kumimoji="0" lang="en-US" altLang="zh-CN" sz="2000" b="1">
                <a:latin typeface="Arial" charset="0"/>
              </a:rPr>
              <a:t>int  </a:t>
            </a:r>
            <a:r>
              <a:rPr kumimoji="0" lang="en-US" altLang="zh-CN" sz="2000" b="1">
                <a:solidFill>
                  <a:srgbClr val="FF0066"/>
                </a:solidFill>
                <a:latin typeface="Arial" charset="0"/>
              </a:rPr>
              <a:t>puts</a:t>
            </a:r>
            <a:r>
              <a:rPr kumimoji="0" lang="en-US" altLang="zh-CN" sz="2000" b="1">
                <a:latin typeface="Arial" charset="0"/>
              </a:rPr>
              <a:t>(const char *s);</a:t>
            </a:r>
          </a:p>
          <a:p>
            <a:pPr eaLnBrk="0" hangingPunct="0"/>
            <a:r>
              <a:rPr kumimoji="0" lang="en-US" altLang="zh-CN" sz="2000" b="1">
                <a:latin typeface="Arial" charset="0"/>
              </a:rPr>
              <a:t>char * </a:t>
            </a:r>
            <a:r>
              <a:rPr kumimoji="0" lang="en-US" altLang="zh-CN" sz="2000" b="1">
                <a:solidFill>
                  <a:srgbClr val="FF0066"/>
                </a:solidFill>
                <a:latin typeface="Arial" charset="0"/>
              </a:rPr>
              <a:t>fgets</a:t>
            </a:r>
            <a:r>
              <a:rPr kumimoji="0" lang="en-US" altLang="zh-CN" sz="2000" b="1">
                <a:latin typeface="Arial" charset="0"/>
              </a:rPr>
              <a:t>(char *s, int n, FILE *stream);</a:t>
            </a:r>
          </a:p>
          <a:p>
            <a:pPr eaLnBrk="0" hangingPunct="0"/>
            <a:r>
              <a:rPr kumimoji="0" lang="en-US" altLang="zh-CN" sz="2000" b="1">
                <a:latin typeface="Arial" charset="0"/>
              </a:rPr>
              <a:t>int  </a:t>
            </a:r>
            <a:r>
              <a:rPr kumimoji="0" lang="en-US" altLang="zh-CN" sz="2000" b="1">
                <a:solidFill>
                  <a:srgbClr val="FF0066"/>
                </a:solidFill>
                <a:latin typeface="Arial" charset="0"/>
              </a:rPr>
              <a:t>fputs</a:t>
            </a:r>
            <a:r>
              <a:rPr kumimoji="0" lang="en-US" altLang="zh-CN" sz="2000" b="1">
                <a:latin typeface="Arial" charset="0"/>
              </a:rPr>
              <a:t>(const char *s, FILE *stream);</a:t>
            </a:r>
          </a:p>
        </p:txBody>
      </p:sp>
      <p:sp>
        <p:nvSpPr>
          <p:cNvPr id="155655" name="Text Box 7"/>
          <p:cNvSpPr txBox="1">
            <a:spLocks noChangeArrowheads="1"/>
          </p:cNvSpPr>
          <p:nvPr/>
        </p:nvSpPr>
        <p:spPr bwMode="auto">
          <a:xfrm>
            <a:off x="2209800" y="5229225"/>
            <a:ext cx="6191250" cy="762000"/>
          </a:xfrm>
          <a:prstGeom prst="rect">
            <a:avLst/>
          </a:prstGeom>
          <a:solidFill>
            <a:schemeClr val="accent1">
              <a:alpha val="10001"/>
            </a:schemeClr>
          </a:solidFill>
          <a:ln w="9525">
            <a:noFill/>
            <a:miter lim="800000"/>
            <a:headEnd/>
            <a:tailEnd/>
          </a:ln>
          <a:effectLst/>
        </p:spPr>
        <p:txBody>
          <a:bodyPr>
            <a:spAutoFit/>
          </a:bodyPr>
          <a:lstStyle/>
          <a:p>
            <a:pPr>
              <a:lnSpc>
                <a:spcPct val="110000"/>
              </a:lnSpc>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这些标准</a:t>
            </a:r>
            <a:r>
              <a:rPr lang="en-US" altLang="zh-CN" sz="2000" b="1">
                <a:solidFill>
                  <a:srgbClr val="006600"/>
                </a:solidFill>
                <a:effectLst>
                  <a:outerShdw blurRad="38100" dist="38100" dir="2700000" algn="tl">
                    <a:srgbClr val="000000"/>
                  </a:outerShdw>
                </a:effectLst>
              </a:rPr>
              <a:t>IO</a:t>
            </a:r>
            <a:r>
              <a:rPr lang="zh-CN" altLang="en-US" sz="2000" b="1">
                <a:solidFill>
                  <a:srgbClr val="006600"/>
                </a:solidFill>
                <a:effectLst>
                  <a:outerShdw blurRad="38100" dist="38100" dir="2700000" algn="tl">
                    <a:srgbClr val="000000"/>
                  </a:outerShdw>
                </a:effectLst>
              </a:rPr>
              <a:t>函数是对标准文件或以文本格式打开的文件进行操作的！</a:t>
            </a:r>
          </a:p>
        </p:txBody>
      </p:sp>
      <p:sp>
        <p:nvSpPr>
          <p:cNvPr id="155656" name="Rectangle 8"/>
          <p:cNvSpPr>
            <a:spLocks noChangeArrowheads="1"/>
          </p:cNvSpPr>
          <p:nvPr/>
        </p:nvSpPr>
        <p:spPr bwMode="auto">
          <a:xfrm>
            <a:off x="684213" y="3890963"/>
            <a:ext cx="8064500"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调用标准</a:t>
            </a:r>
            <a:r>
              <a:rPr kumimoji="0" lang="en-US" altLang="zh-CN" sz="2000" b="1">
                <a:effectLst>
                  <a:outerShdw blurRad="38100" dist="38100" dir="2700000" algn="tl">
                    <a:srgbClr val="C0C0C0"/>
                  </a:outerShdw>
                </a:effectLst>
              </a:rPr>
              <a:t>C </a:t>
            </a:r>
            <a:r>
              <a:rPr kumimoji="0" lang="zh-CN" altLang="en-US" sz="2000" b="1">
                <a:effectLst>
                  <a:outerShdw blurRad="38100" dist="38100" dir="2700000" algn="tl">
                    <a:srgbClr val="C0C0C0"/>
                  </a:outerShdw>
                </a:effectLst>
              </a:rPr>
              <a:t>提供的字符串输入输出函数每次从输入文件中读或者向输出文件写一个字符串。</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p>
            <a:fld id="{80C6E13E-364E-4594-B0DD-5CD1A36FD807}" type="slidenum">
              <a:rPr lang="en-US" altLang="zh-CN" smtClean="0"/>
              <a:pPr/>
              <a:t>25</a:t>
            </a:fld>
            <a:endParaRPr lang="en-US" altLang="zh-CN"/>
          </a:p>
        </p:txBody>
      </p:sp>
      <p:sp>
        <p:nvSpPr>
          <p:cNvPr id="156676" name="Rectangle 4"/>
          <p:cNvSpPr>
            <a:spLocks noChangeArrowheads="1"/>
          </p:cNvSpPr>
          <p:nvPr/>
        </p:nvSpPr>
        <p:spPr bwMode="auto">
          <a:xfrm>
            <a:off x="760413" y="692150"/>
            <a:ext cx="3455987"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char * </a:t>
            </a:r>
            <a:r>
              <a:rPr kumimoji="0" lang="en-US" altLang="zh-CN" sz="2000" b="1">
                <a:solidFill>
                  <a:srgbClr val="FF0066"/>
                </a:solidFill>
                <a:effectLst>
                  <a:outerShdw blurRad="38100" dist="38100" dir="2700000" algn="tl">
                    <a:srgbClr val="C0C0C0"/>
                  </a:outerShdw>
                </a:effectLst>
                <a:latin typeface="Arial" charset="0"/>
              </a:rPr>
              <a:t>gets</a:t>
            </a:r>
            <a:r>
              <a:rPr kumimoji="0" lang="en-US" altLang="zh-CN" sz="2000" b="1">
                <a:solidFill>
                  <a:schemeClr val="tx2"/>
                </a:solidFill>
                <a:effectLst>
                  <a:outerShdw blurRad="38100" dist="38100" dir="2700000" algn="tl">
                    <a:srgbClr val="C0C0C0"/>
                  </a:outerShdw>
                </a:effectLst>
                <a:latin typeface="Arial" charset="0"/>
              </a:rPr>
              <a:t>(char *s)</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6677" name="Rectangle 5"/>
          <p:cNvSpPr>
            <a:spLocks noChangeArrowheads="1"/>
          </p:cNvSpPr>
          <p:nvPr/>
        </p:nvSpPr>
        <p:spPr bwMode="auto">
          <a:xfrm>
            <a:off x="684213" y="1009650"/>
            <a:ext cx="7991475" cy="1096963"/>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从标准输入流</a:t>
            </a:r>
            <a:r>
              <a:rPr kumimoji="0" lang="en-US" altLang="zh-CN" sz="2000" b="1">
                <a:effectLst>
                  <a:outerShdw blurRad="38100" dist="38100" dir="2700000" algn="tl">
                    <a:srgbClr val="C0C0C0"/>
                  </a:outerShdw>
                </a:effectLst>
              </a:rPr>
              <a:t>stdin</a:t>
            </a:r>
            <a:r>
              <a:rPr kumimoji="0" lang="zh-CN" altLang="en-US" sz="2000" b="1">
                <a:effectLst>
                  <a:outerShdw blurRad="38100" dist="38100" dir="2700000" algn="tl">
                    <a:srgbClr val="C0C0C0"/>
                  </a:outerShdw>
                </a:effectLst>
              </a:rPr>
              <a:t>中读一行字符，存入字符指针</a:t>
            </a:r>
            <a:r>
              <a:rPr kumimoji="0" lang="zh-CN" altLang="en-US" sz="10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s</a:t>
            </a:r>
            <a:r>
              <a:rPr kumimoji="0" lang="en-US" altLang="zh-CN" sz="1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指向的内存单元，行尾部的换行符</a:t>
            </a:r>
            <a:r>
              <a:rPr kumimoji="0" lang="zh-CN" altLang="en-US" sz="2000" b="1">
                <a:effectLst>
                  <a:outerShdw blurRad="38100" dist="38100" dir="2700000" algn="tl">
                    <a:srgbClr val="C0C0C0"/>
                  </a:outerShdw>
                </a:effectLst>
                <a:latin typeface="Arial" charset="0"/>
              </a:rPr>
              <a:t>‘</a:t>
            </a:r>
            <a:r>
              <a:rPr kumimoji="0" lang="en-US" altLang="zh-CN" sz="2000" b="1">
                <a:solidFill>
                  <a:srgbClr val="FF00FF"/>
                </a:solidFill>
                <a:effectLst>
                  <a:outerShdw blurRad="38100" dist="38100" dir="2700000" algn="tl">
                    <a:srgbClr val="C0C0C0"/>
                  </a:outerShdw>
                </a:effectLst>
              </a:rPr>
              <a:t>\n</a:t>
            </a:r>
            <a:r>
              <a:rPr kumimoji="0" lang="en-US" altLang="zh-CN" sz="2000" b="1">
                <a:effectLst>
                  <a:outerShdw blurRad="38100" dist="38100" dir="2700000" algn="tl">
                    <a:srgbClr val="C0C0C0"/>
                  </a:outerShdw>
                </a:effectLst>
                <a:latin typeface="Arial" charset="0"/>
              </a:rPr>
              <a:t>’</a:t>
            </a:r>
            <a:r>
              <a:rPr kumimoji="0" lang="zh-CN" altLang="en-US" sz="2000" b="1">
                <a:effectLst>
                  <a:outerShdw blurRad="38100" dist="38100" dir="2700000" algn="tl">
                    <a:srgbClr val="C0C0C0"/>
                  </a:outerShdw>
                </a:effectLst>
              </a:rPr>
              <a:t>被替换成</a:t>
            </a:r>
            <a:r>
              <a:rPr kumimoji="0" lang="zh-CN" altLang="en-US" sz="2000" b="1">
                <a:effectLst>
                  <a:outerShdw blurRad="38100" dist="38100" dir="2700000" algn="tl">
                    <a:srgbClr val="C0C0C0"/>
                  </a:outerShdw>
                </a:effectLst>
                <a:latin typeface="Arial" charset="0"/>
              </a:rPr>
              <a:t>‘</a:t>
            </a:r>
            <a:r>
              <a:rPr kumimoji="0" lang="en-US" altLang="zh-CN" sz="2000" b="1">
                <a:solidFill>
                  <a:srgbClr val="FF00FF"/>
                </a:solidFill>
                <a:effectLst>
                  <a:outerShdw blurRad="38100" dist="38100" dir="2700000" algn="tl">
                    <a:srgbClr val="C0C0C0"/>
                  </a:outerShdw>
                </a:effectLst>
              </a:rPr>
              <a:t>\0</a:t>
            </a:r>
            <a:r>
              <a:rPr kumimoji="0" lang="en-US" altLang="zh-CN" sz="2000" b="1">
                <a:effectLst>
                  <a:outerShdw blurRad="38100" dist="38100" dir="2700000" algn="tl">
                    <a:srgbClr val="C0C0C0"/>
                  </a:outerShdw>
                </a:effectLst>
                <a:latin typeface="Arial" charset="0"/>
              </a:rPr>
              <a:t>’</a:t>
            </a:r>
            <a:r>
              <a:rPr kumimoji="0" lang="zh-CN" altLang="en-US" sz="2000" b="1">
                <a:effectLst>
                  <a:outerShdw blurRad="38100" dist="38100" dir="2700000" algn="tl">
                    <a:srgbClr val="C0C0C0"/>
                  </a:outerShdw>
                </a:effectLst>
              </a:rPr>
              <a:t>，返回值是指向输入字符串的指针</a:t>
            </a:r>
            <a:r>
              <a:rPr kumimoji="0" lang="en-US" altLang="zh-CN" sz="2000" b="1">
                <a:effectLst>
                  <a:outerShdw blurRad="38100" dist="38100" dir="2700000" algn="tl">
                    <a:srgbClr val="C0C0C0"/>
                  </a:outerShdw>
                </a:effectLst>
              </a:rPr>
              <a:t>s</a:t>
            </a:r>
            <a:r>
              <a:rPr kumimoji="0" lang="zh-CN" altLang="en-US" sz="2000" b="1">
                <a:effectLst>
                  <a:outerShdw blurRad="38100" dist="38100" dir="2700000" algn="tl">
                    <a:srgbClr val="C0C0C0"/>
                  </a:outerShdw>
                </a:effectLst>
              </a:rPr>
              <a:t>。如果遇到文件尾或出错，返回</a:t>
            </a:r>
            <a:r>
              <a:rPr kumimoji="0" lang="en-US" altLang="zh-CN" sz="2000" b="1">
                <a:solidFill>
                  <a:srgbClr val="006600"/>
                </a:solidFill>
                <a:effectLst>
                  <a:outerShdw blurRad="38100" dist="38100" dir="2700000" algn="tl">
                    <a:srgbClr val="C0C0C0"/>
                  </a:outerShdw>
                </a:effectLst>
              </a:rPr>
              <a:t>NULL</a:t>
            </a:r>
            <a:r>
              <a:rPr kumimoji="0" lang="zh-CN" altLang="en-US" sz="2000" b="1">
                <a:effectLst>
                  <a:outerShdw blurRad="38100" dist="38100" dir="2700000" algn="tl">
                    <a:srgbClr val="C0C0C0"/>
                  </a:outerShdw>
                </a:effectLst>
              </a:rPr>
              <a:t>。</a:t>
            </a:r>
          </a:p>
        </p:txBody>
      </p:sp>
      <p:sp>
        <p:nvSpPr>
          <p:cNvPr id="156678" name="Rectangle 6"/>
          <p:cNvSpPr>
            <a:spLocks noChangeArrowheads="1"/>
          </p:cNvSpPr>
          <p:nvPr/>
        </p:nvSpPr>
        <p:spPr bwMode="auto">
          <a:xfrm>
            <a:off x="760413" y="2205038"/>
            <a:ext cx="4027487"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char * </a:t>
            </a:r>
            <a:r>
              <a:rPr kumimoji="0" lang="en-US" altLang="zh-CN" sz="2000" b="1">
                <a:solidFill>
                  <a:srgbClr val="FF0066"/>
                </a:solidFill>
                <a:effectLst>
                  <a:outerShdw blurRad="38100" dist="38100" dir="2700000" algn="tl">
                    <a:srgbClr val="C0C0C0"/>
                  </a:outerShdw>
                </a:effectLst>
                <a:latin typeface="Arial" charset="0"/>
              </a:rPr>
              <a:t>puts</a:t>
            </a:r>
            <a:r>
              <a:rPr kumimoji="0" lang="en-US" altLang="zh-CN" sz="2000" b="1">
                <a:solidFill>
                  <a:schemeClr val="tx2"/>
                </a:solidFill>
                <a:effectLst>
                  <a:outerShdw blurRad="38100" dist="38100" dir="2700000" algn="tl">
                    <a:srgbClr val="C0C0C0"/>
                  </a:outerShdw>
                </a:effectLst>
                <a:latin typeface="Arial" charset="0"/>
              </a:rPr>
              <a:t>(const char *s)</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6679" name="Rectangle 7"/>
          <p:cNvSpPr>
            <a:spLocks noChangeArrowheads="1"/>
          </p:cNvSpPr>
          <p:nvPr/>
        </p:nvSpPr>
        <p:spPr bwMode="auto">
          <a:xfrm>
            <a:off x="684213" y="2492375"/>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将指针</a:t>
            </a:r>
            <a:r>
              <a:rPr kumimoji="0" lang="zh-CN" altLang="en-US" sz="10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s</a:t>
            </a:r>
            <a:r>
              <a:rPr kumimoji="0" lang="en-US" altLang="zh-CN" sz="1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指向的字符串写入标准输出流</a:t>
            </a:r>
            <a:r>
              <a:rPr kumimoji="0" lang="en-US" altLang="zh-CN" sz="2000" b="1">
                <a:effectLst>
                  <a:outerShdw blurRad="38100" dist="38100" dir="2700000" algn="tl">
                    <a:srgbClr val="C0C0C0"/>
                  </a:outerShdw>
                </a:effectLst>
              </a:rPr>
              <a:t>stdout</a:t>
            </a:r>
            <a:r>
              <a:rPr kumimoji="0" lang="zh-CN" altLang="en-US" sz="2000" b="1">
                <a:effectLst>
                  <a:outerShdw blurRad="38100" dist="38100" dir="2700000" algn="tl">
                    <a:srgbClr val="C0C0C0"/>
                  </a:outerShdw>
                </a:effectLst>
              </a:rPr>
              <a:t>，并在行尾添加换行符</a:t>
            </a:r>
            <a:r>
              <a:rPr kumimoji="0" lang="zh-CN" altLang="en-US" sz="2000" b="1">
                <a:effectLst>
                  <a:outerShdw blurRad="38100" dist="38100" dir="2700000" algn="tl">
                    <a:srgbClr val="C0C0C0"/>
                  </a:outerShdw>
                </a:effectLst>
                <a:latin typeface="Arial" charset="0"/>
              </a:rPr>
              <a:t>‘</a:t>
            </a:r>
            <a:r>
              <a:rPr kumimoji="0" lang="en-US" altLang="zh-CN" sz="2000" b="1">
                <a:solidFill>
                  <a:srgbClr val="FF00FF"/>
                </a:solidFill>
                <a:effectLst>
                  <a:outerShdw blurRad="38100" dist="38100" dir="2700000" algn="tl">
                    <a:srgbClr val="C0C0C0"/>
                  </a:outerShdw>
                </a:effectLst>
              </a:rPr>
              <a:t>\n</a:t>
            </a:r>
            <a:r>
              <a:rPr kumimoji="0" lang="en-US" altLang="zh-CN" sz="2000" b="1">
                <a:effectLst>
                  <a:outerShdw blurRad="38100" dist="38100" dir="2700000" algn="tl">
                    <a:srgbClr val="C0C0C0"/>
                  </a:outerShdw>
                </a:effectLst>
                <a:latin typeface="Arial" charset="0"/>
              </a:rPr>
              <a:t>’</a:t>
            </a:r>
            <a:r>
              <a:rPr kumimoji="0" lang="zh-CN" altLang="en-US" sz="2000" b="1">
                <a:effectLst>
                  <a:outerShdw blurRad="38100" dist="38100" dir="2700000" algn="tl">
                    <a:srgbClr val="C0C0C0"/>
                  </a:outerShdw>
                </a:effectLst>
              </a:rPr>
              <a:t>，函数返回一个非负值。如果出错返回</a:t>
            </a:r>
            <a:r>
              <a:rPr kumimoji="0" lang="en-US" altLang="zh-CN" sz="2000" b="1">
                <a:solidFill>
                  <a:srgbClr val="006600"/>
                </a:solidFill>
                <a:effectLst>
                  <a:outerShdw blurRad="38100" dist="38100" dir="2700000" algn="tl">
                    <a:srgbClr val="C0C0C0"/>
                  </a:outerShdw>
                </a:effectLst>
              </a:rPr>
              <a:t>EOF</a:t>
            </a:r>
            <a:r>
              <a:rPr kumimoji="0" lang="zh-CN" altLang="en-US" sz="2000" b="1">
                <a:effectLst>
                  <a:outerShdw blurRad="38100" dist="38100" dir="2700000" algn="tl">
                    <a:srgbClr val="C0C0C0"/>
                  </a:outerShdw>
                </a:effectLst>
              </a:rPr>
              <a:t>。</a:t>
            </a:r>
          </a:p>
        </p:txBody>
      </p:sp>
      <p:sp>
        <p:nvSpPr>
          <p:cNvPr id="156680" name="Rectangle 8"/>
          <p:cNvSpPr>
            <a:spLocks noChangeArrowheads="1"/>
          </p:cNvSpPr>
          <p:nvPr/>
        </p:nvSpPr>
        <p:spPr bwMode="auto">
          <a:xfrm>
            <a:off x="760413" y="3387725"/>
            <a:ext cx="59721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char * </a:t>
            </a:r>
            <a:r>
              <a:rPr kumimoji="0" lang="en-US" altLang="zh-CN" sz="2000" b="1">
                <a:solidFill>
                  <a:srgbClr val="FF0066"/>
                </a:solidFill>
                <a:effectLst>
                  <a:outerShdw blurRad="38100" dist="38100" dir="2700000" algn="tl">
                    <a:srgbClr val="C0C0C0"/>
                  </a:outerShdw>
                </a:effectLst>
                <a:latin typeface="Arial" charset="0"/>
              </a:rPr>
              <a:t>fgets</a:t>
            </a:r>
            <a:r>
              <a:rPr kumimoji="0" lang="en-US" altLang="zh-CN" sz="2000" b="1">
                <a:solidFill>
                  <a:schemeClr val="tx2"/>
                </a:solidFill>
                <a:effectLst>
                  <a:outerShdw blurRad="38100" dist="38100" dir="2700000" algn="tl">
                    <a:srgbClr val="C0C0C0"/>
                  </a:outerShdw>
                </a:effectLst>
                <a:latin typeface="Arial" charset="0"/>
              </a:rPr>
              <a:t>(char *s, int n, 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6681" name="Rectangle 9"/>
          <p:cNvSpPr>
            <a:spLocks noChangeArrowheads="1"/>
          </p:cNvSpPr>
          <p:nvPr/>
        </p:nvSpPr>
        <p:spPr bwMode="auto">
          <a:xfrm>
            <a:off x="684213" y="3644900"/>
            <a:ext cx="7991475" cy="1096963"/>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从</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指向的流中读一行</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latin typeface="宋体" pitchFamily="2" charset="-122"/>
              </a:rPr>
              <a:t>输入行</a:t>
            </a:r>
            <a:r>
              <a:rPr kumimoji="0" lang="zh-CN" altLang="en-US" sz="2000" b="1">
                <a:effectLst>
                  <a:outerShdw blurRad="38100" dist="38100" dir="2700000" algn="tl">
                    <a:srgbClr val="C0C0C0"/>
                  </a:outerShdw>
                </a:effectLst>
              </a:rPr>
              <a:t>长度</a:t>
            </a:r>
            <a:r>
              <a:rPr kumimoji="0" lang="en-US" altLang="zh-CN" sz="2000" b="1">
                <a:effectLst>
                  <a:outerShdw blurRad="38100" dist="38100" dir="2700000" algn="tl">
                    <a:srgbClr val="C0C0C0"/>
                  </a:outerShdw>
                </a:effectLst>
              </a:rPr>
              <a:t>&lt;n</a:t>
            </a:r>
            <a:r>
              <a:rPr kumimoji="0" lang="zh-CN" altLang="en-US" sz="2000" b="1">
                <a:effectLst>
                  <a:outerShdw blurRad="38100" dist="38100" dir="2700000" algn="tl">
                    <a:srgbClr val="C0C0C0"/>
                  </a:outerShdw>
                </a:effectLst>
              </a:rPr>
              <a:t>时</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或至多读</a:t>
            </a:r>
            <a:r>
              <a:rPr kumimoji="0" lang="en-US" altLang="zh-CN" sz="2000" b="1">
                <a:effectLst>
                  <a:outerShdw blurRad="38100" dist="38100" dir="2700000" algn="tl">
                    <a:srgbClr val="C0C0C0"/>
                  </a:outerShdw>
                </a:effectLst>
              </a:rPr>
              <a:t>n-1</a:t>
            </a:r>
            <a:r>
              <a:rPr kumimoji="0" lang="zh-CN" altLang="en-US" sz="2000" b="1">
                <a:effectLst>
                  <a:outerShdw blurRad="38100" dist="38100" dir="2700000" algn="tl">
                    <a:srgbClr val="C0C0C0"/>
                  </a:outerShdw>
                </a:effectLst>
              </a:rPr>
              <a:t>个字符</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行长度</a:t>
            </a:r>
            <a:r>
              <a:rPr kumimoji="0" lang="zh-CN" altLang="en-US" sz="2000" b="1">
                <a:effectLst>
                  <a:outerShdw blurRad="38100" dist="38100" dir="2700000" algn="tl">
                    <a:srgbClr val="C0C0C0"/>
                  </a:outerShdw>
                </a:effectLst>
                <a:sym typeface="Symbol" pitchFamily="18" charset="2"/>
              </a:rPr>
              <a:t></a:t>
            </a:r>
            <a:r>
              <a:rPr kumimoji="0" lang="en-US" altLang="zh-CN" sz="2000" b="1">
                <a:effectLst>
                  <a:outerShdw blurRad="38100" dist="38100" dir="2700000" algn="tl">
                    <a:srgbClr val="C0C0C0"/>
                  </a:outerShdw>
                </a:effectLst>
              </a:rPr>
              <a:t>n</a:t>
            </a:r>
            <a:r>
              <a:rPr kumimoji="0" lang="zh-CN" altLang="en-US" sz="2000" b="1">
                <a:effectLst>
                  <a:outerShdw blurRad="38100" dist="38100" dir="2700000" algn="tl">
                    <a:srgbClr val="C0C0C0"/>
                  </a:outerShdw>
                </a:effectLst>
              </a:rPr>
              <a:t>时</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latin typeface="宋体" pitchFamily="2" charset="-122"/>
              </a:rPr>
              <a:t>，存入</a:t>
            </a:r>
            <a:r>
              <a:rPr kumimoji="0" lang="zh-CN" altLang="en-US" sz="2000" b="1">
                <a:effectLst>
                  <a:outerShdw blurRad="38100" dist="38100" dir="2700000" algn="tl">
                    <a:srgbClr val="C0C0C0"/>
                  </a:outerShdw>
                </a:effectLst>
              </a:rPr>
              <a:t>到</a:t>
            </a:r>
            <a:r>
              <a:rPr kumimoji="0" lang="en-US" altLang="zh-CN" sz="2000" b="1">
                <a:effectLst>
                  <a:outerShdw blurRad="38100" dist="38100" dir="2700000" algn="tl">
                    <a:srgbClr val="C0C0C0"/>
                  </a:outerShdw>
                </a:effectLst>
              </a:rPr>
              <a:t>s</a:t>
            </a:r>
            <a:r>
              <a:rPr kumimoji="0" lang="zh-CN" altLang="en-US" sz="2000" b="1">
                <a:effectLst>
                  <a:outerShdw blurRad="38100" dist="38100" dir="2700000" algn="tl">
                    <a:srgbClr val="C0C0C0"/>
                  </a:outerShdw>
                </a:effectLst>
              </a:rPr>
              <a:t>指向的内存单元，返回输入字符串的指针</a:t>
            </a:r>
            <a:r>
              <a:rPr kumimoji="0" lang="en-US" altLang="zh-CN" sz="2000" b="1">
                <a:effectLst>
                  <a:outerShdw blurRad="38100" dist="38100" dir="2700000" algn="tl">
                    <a:srgbClr val="C0C0C0"/>
                  </a:outerShdw>
                </a:effectLst>
              </a:rPr>
              <a:t>s</a:t>
            </a:r>
            <a:r>
              <a:rPr kumimoji="0" lang="zh-CN" altLang="en-US" sz="2000" b="1">
                <a:effectLst>
                  <a:outerShdw blurRad="38100" dist="38100" dir="2700000" algn="tl">
                    <a:srgbClr val="C0C0C0"/>
                  </a:outerShdw>
                </a:effectLst>
              </a:rPr>
              <a:t>。如果出错或遇文件尾返回</a:t>
            </a:r>
            <a:r>
              <a:rPr kumimoji="0" lang="en-US" altLang="zh-CN" sz="2000" b="1">
                <a:solidFill>
                  <a:srgbClr val="006600"/>
                </a:solidFill>
                <a:effectLst>
                  <a:outerShdw blurRad="38100" dist="38100" dir="2700000" algn="tl">
                    <a:srgbClr val="C0C0C0"/>
                  </a:outerShdw>
                </a:effectLst>
              </a:rPr>
              <a:t>NULL</a:t>
            </a:r>
            <a:r>
              <a:rPr kumimoji="0" lang="zh-CN" altLang="en-US" sz="2000" b="1">
                <a:effectLst>
                  <a:outerShdw blurRad="38100" dist="38100" dir="2700000" algn="tl">
                    <a:srgbClr val="C0C0C0"/>
                  </a:outerShdw>
                </a:effectLst>
              </a:rPr>
              <a:t>。</a:t>
            </a:r>
          </a:p>
        </p:txBody>
      </p:sp>
      <p:sp>
        <p:nvSpPr>
          <p:cNvPr id="156682" name="Rectangle 10"/>
          <p:cNvSpPr>
            <a:spLocks noChangeArrowheads="1"/>
          </p:cNvSpPr>
          <p:nvPr/>
        </p:nvSpPr>
        <p:spPr bwMode="auto">
          <a:xfrm>
            <a:off x="760413" y="4900613"/>
            <a:ext cx="6116637"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char * </a:t>
            </a:r>
            <a:r>
              <a:rPr kumimoji="0" lang="en-US" altLang="zh-CN" sz="2000" b="1">
                <a:solidFill>
                  <a:srgbClr val="FF0066"/>
                </a:solidFill>
                <a:effectLst>
                  <a:outerShdw blurRad="38100" dist="38100" dir="2700000" algn="tl">
                    <a:srgbClr val="C0C0C0"/>
                  </a:outerShdw>
                </a:effectLst>
                <a:latin typeface="Arial" charset="0"/>
              </a:rPr>
              <a:t>fputs</a:t>
            </a:r>
            <a:r>
              <a:rPr kumimoji="0" lang="en-US" altLang="zh-CN" sz="2000" b="1">
                <a:solidFill>
                  <a:schemeClr val="tx2"/>
                </a:solidFill>
                <a:effectLst>
                  <a:outerShdw blurRad="38100" dist="38100" dir="2700000" algn="tl">
                    <a:srgbClr val="C0C0C0"/>
                  </a:outerShdw>
                </a:effectLst>
                <a:latin typeface="Arial" charset="0"/>
              </a:rPr>
              <a:t>(const char *s, 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6683" name="Rectangle 11"/>
          <p:cNvSpPr>
            <a:spLocks noChangeArrowheads="1"/>
          </p:cNvSpPr>
          <p:nvPr/>
        </p:nvSpPr>
        <p:spPr bwMode="auto">
          <a:xfrm>
            <a:off x="684213" y="5187950"/>
            <a:ext cx="7991475" cy="762000"/>
          </a:xfrm>
          <a:prstGeom prst="rect">
            <a:avLst/>
          </a:prstGeom>
          <a:solidFill>
            <a:schemeClr val="bg1">
              <a:alpha val="80000"/>
            </a:schemeClr>
          </a:solid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将指针</a:t>
            </a:r>
            <a:r>
              <a:rPr kumimoji="0" lang="en-US" altLang="zh-CN" sz="2000" b="1">
                <a:effectLst>
                  <a:outerShdw blurRad="38100" dist="38100" dir="2700000" algn="tl">
                    <a:srgbClr val="C0C0C0"/>
                  </a:outerShdw>
                </a:effectLst>
              </a:rPr>
              <a:t>s </a:t>
            </a:r>
            <a:r>
              <a:rPr kumimoji="0" lang="zh-CN" altLang="en-US" sz="2000" b="1">
                <a:effectLst>
                  <a:outerShdw blurRad="38100" dist="38100" dir="2700000" algn="tl">
                    <a:srgbClr val="C0C0C0"/>
                  </a:outerShdw>
                </a:effectLst>
              </a:rPr>
              <a:t>指向的字符串写入</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指向的流中，函数返回一个非负值。如果出错返回</a:t>
            </a:r>
            <a:r>
              <a:rPr kumimoji="0" lang="en-US" altLang="zh-CN" sz="2000" b="1">
                <a:solidFill>
                  <a:srgbClr val="006600"/>
                </a:solidFill>
                <a:effectLst>
                  <a:outerShdw blurRad="38100" dist="38100" dir="2700000" algn="tl">
                    <a:srgbClr val="C0C0C0"/>
                  </a:outerShdw>
                </a:effectLst>
              </a:rPr>
              <a:t>EOF</a:t>
            </a:r>
            <a:r>
              <a:rPr kumimoji="0" lang="zh-CN" altLang="en-US" sz="2000" b="1">
                <a:effectLst>
                  <a:outerShdw blurRad="38100" dist="38100" dir="2700000" algn="tl">
                    <a:srgbClr val="C0C0C0"/>
                  </a:outerShdw>
                </a:effectLst>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p>
            <a:fld id="{846F3438-2D1D-4173-B88A-9C37C8A6F6FB}" type="slidenum">
              <a:rPr lang="en-US" altLang="zh-CN" smtClean="0"/>
              <a:pPr/>
              <a:t>26</a:t>
            </a:fld>
            <a:endParaRPr lang="en-US" altLang="zh-CN"/>
          </a:p>
        </p:txBody>
      </p:sp>
      <p:sp>
        <p:nvSpPr>
          <p:cNvPr id="31747" name="Text Box 4"/>
          <p:cNvSpPr txBox="1">
            <a:spLocks noChangeArrowheads="1"/>
          </p:cNvSpPr>
          <p:nvPr/>
        </p:nvSpPr>
        <p:spPr bwMode="auto">
          <a:xfrm>
            <a:off x="762000" y="620713"/>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10.3.5</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文件的格式读</a:t>
            </a:r>
            <a:r>
              <a:rPr lang="en-US" altLang="zh-CN" b="1">
                <a:solidFill>
                  <a:srgbClr val="CC0099"/>
                </a:solidFill>
                <a:ea typeface="黑体" pitchFamily="49" charset="-122"/>
              </a:rPr>
              <a:t>/</a:t>
            </a:r>
            <a:r>
              <a:rPr lang="zh-CN" altLang="en-US" b="1">
                <a:solidFill>
                  <a:srgbClr val="CC0099"/>
                </a:solidFill>
                <a:latin typeface="Times New Roman" pitchFamily="18" charset="0"/>
                <a:ea typeface="黑体" pitchFamily="49" charset="-122"/>
              </a:rPr>
              <a:t>写</a:t>
            </a:r>
            <a:r>
              <a:rPr lang="zh-CN" altLang="en-US"/>
              <a:t> </a:t>
            </a:r>
          </a:p>
        </p:txBody>
      </p:sp>
      <p:sp>
        <p:nvSpPr>
          <p:cNvPr id="157701" name="Rectangle 5"/>
          <p:cNvSpPr>
            <a:spLocks noChangeArrowheads="1"/>
          </p:cNvSpPr>
          <p:nvPr/>
        </p:nvSpPr>
        <p:spPr bwMode="auto">
          <a:xfrm>
            <a:off x="684213" y="107156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en-US" altLang="zh-CN" sz="16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提供的格式读写的</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函数原型如下，其声明在</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中。即使用时，必须先用</a:t>
            </a:r>
            <a:r>
              <a:rPr kumimoji="0" lang="en-US" altLang="zh-CN" sz="2000" b="1">
                <a:effectLst>
                  <a:outerShdw blurRad="38100" dist="38100" dir="2700000" algn="tl">
                    <a:srgbClr val="C0C0C0"/>
                  </a:outerShdw>
                </a:effectLst>
              </a:rPr>
              <a:t>#include &lt;stdio.h&gt;</a:t>
            </a:r>
            <a:r>
              <a:rPr kumimoji="0" lang="zh-CN" altLang="en-US" sz="2000" b="1">
                <a:effectLst>
                  <a:outerShdw blurRad="38100" dist="38100" dir="2700000" algn="tl">
                    <a:srgbClr val="C0C0C0"/>
                  </a:outerShdw>
                </a:effectLst>
              </a:rPr>
              <a:t>或</a:t>
            </a:r>
            <a:r>
              <a:rPr kumimoji="0" lang="en-US" altLang="zh-CN" sz="2000" b="1">
                <a:effectLst>
                  <a:outerShdw blurRad="38100" dist="38100" dir="2700000" algn="tl">
                    <a:srgbClr val="C0C0C0"/>
                  </a:outerShdw>
                </a:effectLst>
              </a:rPr>
              <a:t>#include "stdio.h"</a:t>
            </a:r>
            <a:r>
              <a:rPr kumimoji="0" lang="zh-CN" altLang="en-US" sz="2000" b="1">
                <a:effectLst>
                  <a:outerShdw blurRad="38100" dist="38100" dir="2700000" algn="tl">
                    <a:srgbClr val="C0C0C0"/>
                  </a:outerShdw>
                </a:effectLst>
              </a:rPr>
              <a:t>。</a:t>
            </a:r>
            <a:r>
              <a:rPr kumimoji="0" lang="zh-CN" altLang="en-US" sz="2000"/>
              <a:t>  </a:t>
            </a:r>
          </a:p>
        </p:txBody>
      </p:sp>
      <p:sp>
        <p:nvSpPr>
          <p:cNvPr id="31749" name="Rectangle 6"/>
          <p:cNvSpPr>
            <a:spLocks noChangeArrowheads="1"/>
          </p:cNvSpPr>
          <p:nvPr/>
        </p:nvSpPr>
        <p:spPr bwMode="auto">
          <a:xfrm>
            <a:off x="1403350" y="1831975"/>
            <a:ext cx="6624638" cy="2111375"/>
          </a:xfrm>
          <a:prstGeom prst="rect">
            <a:avLst/>
          </a:prstGeom>
          <a:noFill/>
          <a:ln w="9525" cap="rnd">
            <a:solidFill>
              <a:srgbClr val="C0C0C0"/>
            </a:solidFill>
            <a:prstDash val="sysDot"/>
            <a:miter lim="800000"/>
            <a:headEnd/>
            <a:tailEnd/>
          </a:ln>
        </p:spPr>
        <p:txBody>
          <a:bodyPr>
            <a:spAutoFit/>
          </a:bodyPr>
          <a:lstStyle/>
          <a:p>
            <a:pPr>
              <a:lnSpc>
                <a:spcPct val="110000"/>
              </a:lnSpc>
            </a:pPr>
            <a:r>
              <a:rPr kumimoji="0" lang="en-US" altLang="zh-CN" sz="2000" b="1">
                <a:latin typeface="Arial" charset="0"/>
              </a:rPr>
              <a:t>int  </a:t>
            </a:r>
            <a:r>
              <a:rPr kumimoji="0" lang="en-US" altLang="zh-CN" sz="2000" b="1">
                <a:solidFill>
                  <a:srgbClr val="FF0066"/>
                </a:solidFill>
                <a:latin typeface="Arial" charset="0"/>
              </a:rPr>
              <a:t>printf</a:t>
            </a:r>
            <a:r>
              <a:rPr kumimoji="0" lang="en-US" altLang="zh-CN" sz="2000" b="1">
                <a:latin typeface="Arial" charset="0"/>
              </a:rPr>
              <a:t>(const char *format, ...);</a:t>
            </a:r>
          </a:p>
          <a:p>
            <a:pPr>
              <a:lnSpc>
                <a:spcPct val="110000"/>
              </a:lnSpc>
            </a:pPr>
            <a:r>
              <a:rPr kumimoji="0" lang="en-US" altLang="zh-CN" sz="2000" b="1">
                <a:latin typeface="Arial" charset="0"/>
              </a:rPr>
              <a:t>int  </a:t>
            </a:r>
            <a:r>
              <a:rPr kumimoji="0" lang="en-US" altLang="zh-CN" sz="2000" b="1">
                <a:solidFill>
                  <a:srgbClr val="FF0066"/>
                </a:solidFill>
                <a:latin typeface="Arial" charset="0"/>
              </a:rPr>
              <a:t>scanf</a:t>
            </a:r>
            <a:r>
              <a:rPr kumimoji="0" lang="en-US" altLang="zh-CN" sz="2000" b="1">
                <a:latin typeface="Arial" charset="0"/>
              </a:rPr>
              <a:t>(const char *format, ...);</a:t>
            </a:r>
          </a:p>
          <a:p>
            <a:pPr>
              <a:lnSpc>
                <a:spcPct val="110000"/>
              </a:lnSpc>
            </a:pPr>
            <a:r>
              <a:rPr kumimoji="0" lang="en-US" altLang="zh-CN" sz="2000" b="1">
                <a:latin typeface="Arial" charset="0"/>
              </a:rPr>
              <a:t>int  </a:t>
            </a:r>
            <a:r>
              <a:rPr kumimoji="0" lang="en-US" altLang="zh-CN" sz="2000" b="1">
                <a:solidFill>
                  <a:srgbClr val="FF0066"/>
                </a:solidFill>
                <a:latin typeface="Arial" charset="0"/>
              </a:rPr>
              <a:t>fprintf</a:t>
            </a:r>
            <a:r>
              <a:rPr kumimoji="0" lang="en-US" altLang="zh-CN" sz="2000" b="1">
                <a:latin typeface="Arial" charset="0"/>
              </a:rPr>
              <a:t>(FILE *stream, const char *format, ...);</a:t>
            </a:r>
          </a:p>
          <a:p>
            <a:pPr>
              <a:lnSpc>
                <a:spcPct val="110000"/>
              </a:lnSpc>
            </a:pPr>
            <a:r>
              <a:rPr kumimoji="0" lang="en-US" altLang="zh-CN" sz="2000" b="1">
                <a:latin typeface="Arial" charset="0"/>
              </a:rPr>
              <a:t>int  </a:t>
            </a:r>
            <a:r>
              <a:rPr kumimoji="0" lang="en-US" altLang="zh-CN" sz="2000" b="1">
                <a:solidFill>
                  <a:srgbClr val="FF0066"/>
                </a:solidFill>
                <a:latin typeface="Arial" charset="0"/>
              </a:rPr>
              <a:t>fscanf</a:t>
            </a:r>
            <a:r>
              <a:rPr kumimoji="0" lang="en-US" altLang="zh-CN" sz="2000" b="1">
                <a:latin typeface="Arial" charset="0"/>
              </a:rPr>
              <a:t>(FILE *stream, const char *format, ...);</a:t>
            </a:r>
          </a:p>
          <a:p>
            <a:pPr>
              <a:lnSpc>
                <a:spcPct val="110000"/>
              </a:lnSpc>
            </a:pPr>
            <a:r>
              <a:rPr kumimoji="0" lang="en-US" altLang="zh-CN" sz="2000" b="1">
                <a:latin typeface="Arial" charset="0"/>
              </a:rPr>
              <a:t>int  </a:t>
            </a:r>
            <a:r>
              <a:rPr kumimoji="0" lang="en-US" altLang="zh-CN" sz="2000" b="1">
                <a:solidFill>
                  <a:srgbClr val="FF0066"/>
                </a:solidFill>
                <a:latin typeface="Arial" charset="0"/>
              </a:rPr>
              <a:t>sprintf</a:t>
            </a:r>
            <a:r>
              <a:rPr kumimoji="0" lang="en-US" altLang="zh-CN" sz="2000" b="1">
                <a:latin typeface="Arial" charset="0"/>
              </a:rPr>
              <a:t>(char *buffer, const char *format, ...);</a:t>
            </a:r>
          </a:p>
          <a:p>
            <a:pPr>
              <a:lnSpc>
                <a:spcPct val="110000"/>
              </a:lnSpc>
            </a:pPr>
            <a:r>
              <a:rPr kumimoji="0" lang="en-US" altLang="zh-CN" sz="2000" b="1">
                <a:latin typeface="Arial" charset="0"/>
              </a:rPr>
              <a:t>int  </a:t>
            </a:r>
            <a:r>
              <a:rPr kumimoji="0" lang="en-US" altLang="zh-CN" sz="2000" b="1">
                <a:solidFill>
                  <a:srgbClr val="FF0066"/>
                </a:solidFill>
                <a:latin typeface="Arial" charset="0"/>
              </a:rPr>
              <a:t>sscanf</a:t>
            </a:r>
            <a:r>
              <a:rPr kumimoji="0" lang="en-US" altLang="zh-CN" sz="2000" b="1">
                <a:latin typeface="Arial" charset="0"/>
              </a:rPr>
              <a:t>(const char *buffer, const char *format, ...);</a:t>
            </a:r>
            <a:r>
              <a:rPr kumimoji="0" lang="en-US" altLang="zh-CN" sz="2000">
                <a:latin typeface="Arial" charset="0"/>
              </a:rPr>
              <a:t> </a:t>
            </a:r>
          </a:p>
        </p:txBody>
      </p:sp>
      <p:sp>
        <p:nvSpPr>
          <p:cNvPr id="157703" name="Text Box 7"/>
          <p:cNvSpPr txBox="1">
            <a:spLocks noChangeArrowheads="1"/>
          </p:cNvSpPr>
          <p:nvPr/>
        </p:nvSpPr>
        <p:spPr bwMode="auto">
          <a:xfrm>
            <a:off x="2257425" y="5464175"/>
            <a:ext cx="6191250" cy="762000"/>
          </a:xfrm>
          <a:prstGeom prst="rect">
            <a:avLst/>
          </a:prstGeom>
          <a:solidFill>
            <a:schemeClr val="accent1">
              <a:alpha val="10001"/>
            </a:schemeClr>
          </a:solidFill>
          <a:ln w="9525">
            <a:noFill/>
            <a:miter lim="800000"/>
            <a:headEnd/>
            <a:tailEnd/>
          </a:ln>
          <a:effectLst/>
        </p:spPr>
        <p:txBody>
          <a:bodyPr>
            <a:spAutoFit/>
          </a:bodyPr>
          <a:lstStyle/>
          <a:p>
            <a:pPr>
              <a:lnSpc>
                <a:spcPct val="110000"/>
              </a:lnSpc>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这些标准</a:t>
            </a:r>
            <a:r>
              <a:rPr lang="en-US" altLang="zh-CN" sz="2000" b="1">
                <a:solidFill>
                  <a:srgbClr val="006600"/>
                </a:solidFill>
                <a:effectLst>
                  <a:outerShdw blurRad="38100" dist="38100" dir="2700000" algn="tl">
                    <a:srgbClr val="000000"/>
                  </a:outerShdw>
                </a:effectLst>
              </a:rPr>
              <a:t>IO</a:t>
            </a:r>
            <a:r>
              <a:rPr lang="zh-CN" altLang="en-US" sz="2000" b="1">
                <a:solidFill>
                  <a:srgbClr val="006600"/>
                </a:solidFill>
                <a:effectLst>
                  <a:outerShdw blurRad="38100" dist="38100" dir="2700000" algn="tl">
                    <a:srgbClr val="000000"/>
                  </a:outerShdw>
                </a:effectLst>
              </a:rPr>
              <a:t>函数是对标准文件或以文本格式打开的文件进行操作的！</a:t>
            </a:r>
          </a:p>
        </p:txBody>
      </p:sp>
      <p:sp>
        <p:nvSpPr>
          <p:cNvPr id="157704" name="Rectangle 8"/>
          <p:cNvSpPr>
            <a:spLocks noChangeArrowheads="1"/>
          </p:cNvSpPr>
          <p:nvPr/>
        </p:nvSpPr>
        <p:spPr bwMode="auto">
          <a:xfrm>
            <a:off x="674688" y="4043363"/>
            <a:ext cx="8064500" cy="13112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后面</a:t>
            </a:r>
            <a:r>
              <a:rPr kumimoji="0" lang="en-US" altLang="zh-CN" sz="2000" b="1">
                <a:effectLst>
                  <a:outerShdw blurRad="38100" dist="38100" dir="2700000" algn="tl">
                    <a:srgbClr val="C0C0C0"/>
                  </a:outerShdw>
                </a:effectLst>
              </a:rPr>
              <a:t>4</a:t>
            </a:r>
            <a:r>
              <a:rPr kumimoji="0" lang="zh-CN" altLang="en-US" sz="2000" b="1">
                <a:effectLst>
                  <a:outerShdw blurRad="38100" dist="38100" dir="2700000" algn="tl">
                    <a:srgbClr val="C0C0C0"/>
                  </a:outerShdw>
                </a:effectLst>
              </a:rPr>
              <a:t>个函数功能和使用方法，与第</a:t>
            </a:r>
            <a:r>
              <a:rPr kumimoji="0" lang="en-US" altLang="zh-CN" sz="2000" b="1">
                <a:effectLst>
                  <a:outerShdw blurRad="38100" dist="38100" dir="2700000" algn="tl">
                    <a:srgbClr val="C0C0C0"/>
                  </a:outerShdw>
                </a:effectLst>
              </a:rPr>
              <a:t>3</a:t>
            </a:r>
            <a:r>
              <a:rPr kumimoji="0" lang="zh-CN" altLang="en-US" sz="2000" b="1">
                <a:effectLst>
                  <a:outerShdw blurRad="38100" dist="38100" dir="2700000" algn="tl">
                    <a:srgbClr val="C0C0C0"/>
                  </a:outerShdw>
                </a:effectLst>
              </a:rPr>
              <a:t>章的</a:t>
            </a:r>
            <a:r>
              <a:rPr kumimoji="0" lang="en-US" altLang="zh-CN" sz="2000" b="1">
                <a:effectLst>
                  <a:outerShdw blurRad="38100" dist="38100" dir="2700000" algn="tl">
                    <a:srgbClr val="C0C0C0"/>
                  </a:outerShdw>
                </a:effectLst>
                <a:latin typeface="Arial" charset="0"/>
              </a:rPr>
              <a:t>printf</a:t>
            </a:r>
            <a:r>
              <a:rPr kumimoji="0" lang="zh-CN" altLang="en-US" sz="2000" b="1">
                <a:effectLst>
                  <a:outerShdw blurRad="38100" dist="38100" dir="2700000" algn="tl">
                    <a:srgbClr val="C0C0C0"/>
                  </a:outerShdw>
                </a:effectLst>
                <a:latin typeface="Arial" charset="0"/>
              </a:rPr>
              <a:t>函数</a:t>
            </a:r>
            <a:r>
              <a:rPr kumimoji="0" lang="zh-CN" altLang="en-US" sz="2000" b="1">
                <a:effectLst>
                  <a:outerShdw blurRad="38100" dist="38100" dir="2700000" algn="tl">
                    <a:srgbClr val="C0C0C0"/>
                  </a:outerShdw>
                </a:effectLst>
              </a:rPr>
              <a:t>和</a:t>
            </a:r>
            <a:r>
              <a:rPr kumimoji="0" lang="en-US" altLang="zh-CN" sz="2000" b="1">
                <a:effectLst>
                  <a:outerShdw blurRad="38100" dist="38100" dir="2700000" algn="tl">
                    <a:srgbClr val="C0C0C0"/>
                  </a:outerShdw>
                </a:effectLst>
                <a:latin typeface="Arial" charset="0"/>
              </a:rPr>
              <a:t>scanf</a:t>
            </a:r>
            <a:r>
              <a:rPr kumimoji="0" lang="zh-CN" altLang="en-US" sz="2000" b="1">
                <a:effectLst>
                  <a:outerShdw blurRad="38100" dist="38100" dir="2700000" algn="tl">
                    <a:srgbClr val="C0C0C0"/>
                  </a:outerShdw>
                </a:effectLst>
                <a:latin typeface="Arial" charset="0"/>
              </a:rPr>
              <a:t>函数</a:t>
            </a:r>
            <a:r>
              <a:rPr kumimoji="0" lang="zh-CN" altLang="en-US" sz="2000" b="1">
                <a:effectLst>
                  <a:outerShdw blurRad="38100" dist="38100" dir="2700000" algn="tl">
                    <a:srgbClr val="C0C0C0"/>
                  </a:outerShdw>
                </a:effectLst>
              </a:rPr>
              <a:t>相同或类似，差异在于输入输出文件不同。</a:t>
            </a:r>
          </a:p>
          <a:p>
            <a:pPr eaLnBrk="0" hangingPunct="0">
              <a:tabLst>
                <a:tab pos="1076325" algn="l"/>
              </a:tabLst>
              <a:defRPr/>
            </a:pPr>
            <a:r>
              <a:rPr kumimoji="0" lang="zh-CN" altLang="en-US" sz="2000" b="1">
                <a:solidFill>
                  <a:srgbClr val="FF0066"/>
                </a:solidFill>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输出函数正常时都返回输出字符个数，写操作出错时返回</a:t>
            </a:r>
            <a:r>
              <a:rPr kumimoji="0" lang="zh-CN" altLang="en-US" sz="2000" b="1">
                <a:solidFill>
                  <a:srgbClr val="008000"/>
                </a:solidFill>
                <a:effectLst>
                  <a:outerShdw blurRad="38100" dist="38100" dir="2700000" algn="tl">
                    <a:srgbClr val="C0C0C0"/>
                  </a:outerShdw>
                </a:effectLst>
              </a:rPr>
              <a:t>负值</a:t>
            </a:r>
            <a:r>
              <a:rPr kumimoji="0" lang="zh-CN" altLang="en-US" sz="2000" b="1">
                <a:solidFill>
                  <a:schemeClr val="tx2"/>
                </a:solidFill>
                <a:effectLst>
                  <a:outerShdw blurRad="38100" dist="38100" dir="2700000" algn="tl">
                    <a:srgbClr val="C0C0C0"/>
                  </a:outerShdw>
                </a:effectLst>
              </a:rPr>
              <a:t>。</a:t>
            </a:r>
            <a:r>
              <a:rPr kumimoji="0" lang="zh-CN" altLang="en-US" sz="2000" b="1">
                <a:effectLst>
                  <a:outerShdw blurRad="38100" dist="38100" dir="2700000" algn="tl">
                    <a:srgbClr val="C0C0C0"/>
                  </a:outerShdw>
                </a:effectLst>
              </a:rPr>
              <a:t>输入函数时都返回已输入项数，如果读操作出错都返回</a:t>
            </a:r>
            <a:r>
              <a:rPr kumimoji="0" lang="en-US" altLang="zh-CN" sz="2000" b="1">
                <a:solidFill>
                  <a:srgbClr val="008000"/>
                </a:solidFill>
                <a:effectLst>
                  <a:outerShdw blurRad="38100" dist="38100" dir="2700000" algn="tl">
                    <a:srgbClr val="C0C0C0"/>
                  </a:outerShdw>
                </a:effectLst>
              </a:rPr>
              <a:t>EOF</a:t>
            </a:r>
            <a:r>
              <a:rPr kumimoji="0" lang="zh-CN" altLang="en-US" sz="2000" b="1">
                <a:solidFill>
                  <a:schemeClr val="tx2"/>
                </a:solidFill>
                <a:effectLst>
                  <a:outerShdw blurRad="38100" dist="38100" dir="2700000" algn="tl">
                    <a:srgbClr val="C0C0C0"/>
                  </a:outerShdw>
                </a:effectLst>
              </a:rPr>
              <a:t>。</a:t>
            </a:r>
            <a:r>
              <a:rPr kumimoji="0" lang="zh-CN" altLang="en-US" sz="2000"/>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0"/>
          </p:nvPr>
        </p:nvSpPr>
        <p:spPr>
          <a:noFill/>
        </p:spPr>
        <p:txBody>
          <a:bodyPr/>
          <a:lstStyle/>
          <a:p>
            <a:fld id="{BC50C93F-290D-4979-9B38-7CF5712A2904}" type="slidenum">
              <a:rPr lang="en-US" altLang="zh-CN" smtClean="0"/>
              <a:pPr/>
              <a:t>27</a:t>
            </a:fld>
            <a:endParaRPr lang="en-US" altLang="zh-CN"/>
          </a:p>
        </p:txBody>
      </p:sp>
      <p:sp>
        <p:nvSpPr>
          <p:cNvPr id="32771" name="Text Box 4"/>
          <p:cNvSpPr txBox="1">
            <a:spLocks noChangeArrowheads="1"/>
          </p:cNvSpPr>
          <p:nvPr/>
        </p:nvSpPr>
        <p:spPr bwMode="auto">
          <a:xfrm>
            <a:off x="762000" y="774700"/>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10.3.6</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文件的直接读</a:t>
            </a:r>
            <a:r>
              <a:rPr lang="en-US" altLang="zh-CN" b="1">
                <a:solidFill>
                  <a:srgbClr val="CC0099"/>
                </a:solidFill>
                <a:ea typeface="黑体" pitchFamily="49" charset="-122"/>
              </a:rPr>
              <a:t>/</a:t>
            </a:r>
            <a:r>
              <a:rPr lang="zh-CN" altLang="en-US" b="1">
                <a:solidFill>
                  <a:srgbClr val="CC0099"/>
                </a:solidFill>
                <a:latin typeface="Times New Roman" pitchFamily="18" charset="0"/>
                <a:ea typeface="黑体" pitchFamily="49" charset="-122"/>
              </a:rPr>
              <a:t>写</a:t>
            </a:r>
            <a:r>
              <a:rPr lang="zh-CN" altLang="en-US"/>
              <a:t> </a:t>
            </a:r>
          </a:p>
        </p:txBody>
      </p:sp>
      <p:sp>
        <p:nvSpPr>
          <p:cNvPr id="158725" name="Rectangle 5"/>
          <p:cNvSpPr>
            <a:spLocks noChangeArrowheads="1"/>
          </p:cNvSpPr>
          <p:nvPr/>
        </p:nvSpPr>
        <p:spPr bwMode="auto">
          <a:xfrm>
            <a:off x="684213" y="119856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en-US" altLang="zh-CN" sz="16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提供的直接读写的</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函数原型如下，其声明在</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中。即使用时，必须先用</a:t>
            </a:r>
            <a:r>
              <a:rPr kumimoji="0" lang="en-US" altLang="zh-CN" sz="2000" b="1">
                <a:effectLst>
                  <a:outerShdw blurRad="38100" dist="38100" dir="2700000" algn="tl">
                    <a:srgbClr val="C0C0C0"/>
                  </a:outerShdw>
                </a:effectLst>
              </a:rPr>
              <a:t>#include &lt;stdio.h&gt;</a:t>
            </a:r>
            <a:r>
              <a:rPr kumimoji="0" lang="zh-CN" altLang="en-US" sz="2000" b="1">
                <a:effectLst>
                  <a:outerShdw blurRad="38100" dist="38100" dir="2700000" algn="tl">
                    <a:srgbClr val="C0C0C0"/>
                  </a:outerShdw>
                </a:effectLst>
              </a:rPr>
              <a:t>或</a:t>
            </a:r>
            <a:r>
              <a:rPr kumimoji="0" lang="en-US" altLang="zh-CN" sz="2000" b="1">
                <a:effectLst>
                  <a:outerShdw blurRad="38100" dist="38100" dir="2700000" algn="tl">
                    <a:srgbClr val="C0C0C0"/>
                  </a:outerShdw>
                </a:effectLst>
              </a:rPr>
              <a:t>#include "stdio.h"</a:t>
            </a:r>
            <a:r>
              <a:rPr kumimoji="0" lang="zh-CN" altLang="en-US" sz="2000" b="1">
                <a:effectLst>
                  <a:outerShdw blurRad="38100" dist="38100" dir="2700000" algn="tl">
                    <a:srgbClr val="C0C0C0"/>
                  </a:outerShdw>
                </a:effectLst>
              </a:rPr>
              <a:t>。</a:t>
            </a:r>
            <a:r>
              <a:rPr kumimoji="0" lang="zh-CN" altLang="en-US" sz="2000"/>
              <a:t>  </a:t>
            </a:r>
          </a:p>
        </p:txBody>
      </p:sp>
      <p:sp>
        <p:nvSpPr>
          <p:cNvPr id="32773" name="Rectangle 6"/>
          <p:cNvSpPr>
            <a:spLocks noChangeArrowheads="1"/>
          </p:cNvSpPr>
          <p:nvPr/>
        </p:nvSpPr>
        <p:spPr bwMode="auto">
          <a:xfrm>
            <a:off x="755650" y="1941513"/>
            <a:ext cx="7848600" cy="831850"/>
          </a:xfrm>
          <a:prstGeom prst="rect">
            <a:avLst/>
          </a:prstGeom>
          <a:noFill/>
          <a:ln w="9525" cap="rnd">
            <a:solidFill>
              <a:srgbClr val="C0C0C0"/>
            </a:solidFill>
            <a:prstDash val="sysDot"/>
            <a:miter lim="800000"/>
            <a:headEnd/>
            <a:tailEnd/>
          </a:ln>
        </p:spPr>
        <p:txBody>
          <a:bodyPr>
            <a:spAutoFit/>
          </a:bodyPr>
          <a:lstStyle/>
          <a:p>
            <a:pPr>
              <a:lnSpc>
                <a:spcPct val="120000"/>
              </a:lnSpc>
            </a:pPr>
            <a:r>
              <a:rPr kumimoji="0" lang="en-US" altLang="zh-CN" sz="2000" b="1">
                <a:latin typeface="Arial" charset="0"/>
              </a:rPr>
              <a:t>size_t  </a:t>
            </a:r>
            <a:r>
              <a:rPr kumimoji="0" lang="en-US" altLang="zh-CN" sz="2000" b="1">
                <a:solidFill>
                  <a:srgbClr val="FF0066"/>
                </a:solidFill>
                <a:latin typeface="Arial" charset="0"/>
              </a:rPr>
              <a:t>fread</a:t>
            </a:r>
            <a:r>
              <a:rPr kumimoji="0" lang="en-US" altLang="zh-CN" sz="2000" b="1">
                <a:latin typeface="Arial" charset="0"/>
              </a:rPr>
              <a:t>(void *ptr, size_t size, size_t n, FILE *stream);</a:t>
            </a:r>
          </a:p>
          <a:p>
            <a:pPr>
              <a:lnSpc>
                <a:spcPct val="120000"/>
              </a:lnSpc>
            </a:pPr>
            <a:r>
              <a:rPr kumimoji="0" lang="en-US" altLang="zh-CN" sz="2000" b="1">
                <a:latin typeface="Arial" charset="0"/>
              </a:rPr>
              <a:t>size_t  </a:t>
            </a:r>
            <a:r>
              <a:rPr kumimoji="0" lang="en-US" altLang="zh-CN" sz="2000" b="1">
                <a:solidFill>
                  <a:srgbClr val="FF0066"/>
                </a:solidFill>
                <a:latin typeface="Arial" charset="0"/>
              </a:rPr>
              <a:t>fwrite</a:t>
            </a:r>
            <a:r>
              <a:rPr kumimoji="0" lang="en-US" altLang="zh-CN" sz="2000" b="1">
                <a:latin typeface="Arial" charset="0"/>
              </a:rPr>
              <a:t>(const void *ptr, size_t size, size_t n,FILE *stream);</a:t>
            </a:r>
          </a:p>
        </p:txBody>
      </p:sp>
      <p:sp>
        <p:nvSpPr>
          <p:cNvPr id="158727" name="Text Box 7"/>
          <p:cNvSpPr txBox="1">
            <a:spLocks noChangeArrowheads="1"/>
          </p:cNvSpPr>
          <p:nvPr/>
        </p:nvSpPr>
        <p:spPr bwMode="auto">
          <a:xfrm>
            <a:off x="2314575" y="5368925"/>
            <a:ext cx="6191250" cy="762000"/>
          </a:xfrm>
          <a:prstGeom prst="rect">
            <a:avLst/>
          </a:prstGeom>
          <a:solidFill>
            <a:schemeClr val="accent1">
              <a:alpha val="10001"/>
            </a:schemeClr>
          </a:solidFill>
          <a:ln w="9525">
            <a:noFill/>
            <a:miter lim="800000"/>
            <a:headEnd/>
            <a:tailEnd/>
          </a:ln>
          <a:effectLst/>
        </p:spPr>
        <p:txBody>
          <a:bodyPr>
            <a:spAutoFit/>
          </a:bodyPr>
          <a:lstStyle/>
          <a:p>
            <a:pPr>
              <a:lnSpc>
                <a:spcPct val="110000"/>
              </a:lnSpc>
              <a:defRPr/>
            </a:pPr>
            <a:r>
              <a:rPr lang="en-US" altLang="zh-CN" sz="2000" b="1">
                <a:solidFill>
                  <a:srgbClr val="006600"/>
                </a:solidFill>
                <a:effectLst>
                  <a:outerShdw blurRad="38100" dist="38100" dir="2700000" algn="tl">
                    <a:srgbClr val="000000"/>
                  </a:outerShdw>
                </a:effectLst>
              </a:rPr>
              <a:t>       </a:t>
            </a:r>
            <a:r>
              <a:rPr lang="zh-CN" altLang="en-US" sz="2000" b="1">
                <a:solidFill>
                  <a:srgbClr val="006600"/>
                </a:solidFill>
                <a:effectLst>
                  <a:outerShdw blurRad="38100" dist="38100" dir="2700000" algn="tl">
                    <a:srgbClr val="000000"/>
                  </a:outerShdw>
                </a:effectLst>
              </a:rPr>
              <a:t>这些标准</a:t>
            </a:r>
            <a:r>
              <a:rPr lang="en-US" altLang="zh-CN" sz="2000" b="1">
                <a:solidFill>
                  <a:srgbClr val="006600"/>
                </a:solidFill>
                <a:effectLst>
                  <a:outerShdw blurRad="38100" dist="38100" dir="2700000" algn="tl">
                    <a:srgbClr val="000000"/>
                  </a:outerShdw>
                </a:effectLst>
              </a:rPr>
              <a:t>IO</a:t>
            </a:r>
            <a:r>
              <a:rPr lang="zh-CN" altLang="en-US" sz="2000" b="1">
                <a:solidFill>
                  <a:srgbClr val="006600"/>
                </a:solidFill>
                <a:effectLst>
                  <a:outerShdw blurRad="38100" dist="38100" dir="2700000" algn="tl">
                    <a:srgbClr val="000000"/>
                  </a:outerShdw>
                </a:effectLst>
              </a:rPr>
              <a:t>函数是对标准文件或以文本格式打开的文件进行操作的！</a:t>
            </a:r>
          </a:p>
        </p:txBody>
      </p:sp>
      <p:sp>
        <p:nvSpPr>
          <p:cNvPr id="158728" name="Rectangle 8"/>
          <p:cNvSpPr>
            <a:spLocks noChangeArrowheads="1"/>
          </p:cNvSpPr>
          <p:nvPr/>
        </p:nvSpPr>
        <p:spPr bwMode="auto">
          <a:xfrm>
            <a:off x="674688" y="3021013"/>
            <a:ext cx="8034337" cy="2162175"/>
          </a:xfrm>
          <a:prstGeom prst="rect">
            <a:avLst/>
          </a:prstGeom>
          <a:noFill/>
          <a:ln w="9525">
            <a:noFill/>
            <a:miter lim="800000"/>
            <a:headEnd/>
            <a:tailEnd/>
          </a:ln>
          <a:effectLst/>
        </p:spPr>
        <p:txBody>
          <a:bodyPr anchor="ctr">
            <a:spAutoFit/>
          </a:bodyPr>
          <a:lstStyle/>
          <a:p>
            <a:pPr eaLnBrk="0" hangingPunct="0">
              <a:lnSpc>
                <a:spcPct val="110000"/>
              </a:lnSpc>
              <a:tabLst>
                <a:tab pos="1076325" algn="l"/>
              </a:tabLst>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文件直接输入输出，又称为</a:t>
            </a:r>
            <a:r>
              <a:rPr kumimoji="0" lang="zh-CN" altLang="en-US" sz="2000" b="1">
                <a:solidFill>
                  <a:srgbClr val="FF9900"/>
                </a:solidFill>
                <a:effectLst>
                  <a:outerShdw blurRad="38100" dist="38100" dir="2700000" algn="tl">
                    <a:srgbClr val="C0C0C0"/>
                  </a:outerShdw>
                </a:effectLst>
              </a:rPr>
              <a:t>文件成组输入输出</a:t>
            </a:r>
            <a:r>
              <a:rPr kumimoji="0" lang="zh-CN" altLang="en-US" sz="2000" b="1">
                <a:effectLst>
                  <a:outerShdw blurRad="38100" dist="38100" dir="2700000" algn="tl">
                    <a:srgbClr val="C0C0C0"/>
                  </a:outerShdw>
                </a:effectLst>
              </a:rPr>
              <a:t>。它指通过一次</a:t>
            </a:r>
            <a:r>
              <a:rPr kumimoji="0" lang="en-US" altLang="zh-CN" sz="2000" b="1">
                <a:effectLst>
                  <a:outerShdw blurRad="38100" dist="38100" dir="2700000" algn="tl">
                    <a:srgbClr val="C0C0C0"/>
                  </a:outerShdw>
                </a:effectLst>
                <a:latin typeface="Arial" charset="0"/>
              </a:rPr>
              <a:t>I/O</a:t>
            </a:r>
            <a:r>
              <a:rPr kumimoji="0" lang="zh-CN" altLang="en-US" sz="2000" b="1">
                <a:effectLst>
                  <a:outerShdw blurRad="38100" dist="38100" dir="2700000" algn="tl">
                    <a:srgbClr val="C0C0C0"/>
                  </a:outerShdw>
                </a:effectLst>
              </a:rPr>
              <a:t>能够完成若干条记录</a:t>
            </a:r>
            <a:r>
              <a:rPr kumimoji="0" lang="en-US" altLang="zh-CN" sz="2000" b="1">
                <a:effectLst>
                  <a:outerShdw blurRad="38100" dist="38100" dir="2700000" algn="tl">
                    <a:srgbClr val="C0C0C0"/>
                  </a:outerShdw>
                </a:effectLst>
                <a:latin typeface="宋体" pitchFamily="2" charset="-122"/>
              </a:rPr>
              <a:t>(</a:t>
            </a:r>
            <a:r>
              <a:rPr kumimoji="0" lang="en-US" altLang="zh-CN" sz="2000" b="1">
                <a:effectLst>
                  <a:outerShdw blurRad="38100" dist="38100" dir="2700000" algn="tl">
                    <a:srgbClr val="C0C0C0"/>
                  </a:outerShdw>
                </a:effectLst>
              </a:rPr>
              <a:t>record</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的输入或输出。</a:t>
            </a:r>
          </a:p>
          <a:p>
            <a:pPr eaLnBrk="0" hangingPunct="0">
              <a:lnSpc>
                <a:spcPct val="110000"/>
              </a:lnSpc>
              <a:tabLst>
                <a:tab pos="1076325" algn="l"/>
              </a:tabLst>
              <a:defRPr/>
            </a:pPr>
            <a:r>
              <a:rPr kumimoji="0" lang="zh-CN" altLang="en-US" sz="2000" b="1">
                <a:effectLst>
                  <a:outerShdw blurRad="38100" dist="38100" dir="2700000" algn="tl">
                    <a:srgbClr val="C0C0C0"/>
                  </a:outerShdw>
                </a:effectLst>
                <a:latin typeface="宋体" pitchFamily="2" charset="-122"/>
              </a:rPr>
              <a:t>    记录是一个十分宽泛的概念。通常，记录是指由若干个字段组成的数据集。在</a:t>
            </a:r>
            <a:r>
              <a:rPr kumimoji="0" lang="zh-CN" altLang="en-US" sz="1000" b="1">
                <a:effectLst>
                  <a:outerShdw blurRad="38100" dist="38100" dir="2700000" algn="tl">
                    <a:srgbClr val="C0C0C0"/>
                  </a:outerShdw>
                </a:effectLst>
                <a:latin typeface="宋体" pitchFamily="2" charset="-122"/>
              </a:rPr>
              <a:t> </a:t>
            </a:r>
            <a:r>
              <a:rPr kumimoji="0" lang="en-US" altLang="zh-CN" sz="2000" b="1">
                <a:effectLst>
                  <a:outerShdw blurRad="38100" dist="38100" dir="2700000" algn="tl">
                    <a:srgbClr val="C0C0C0"/>
                  </a:outerShdw>
                </a:effectLst>
              </a:rPr>
              <a:t>C</a:t>
            </a:r>
            <a:r>
              <a:rPr kumimoji="0" lang="en-US" altLang="zh-CN" sz="1000" b="1">
                <a:effectLst>
                  <a:outerShdw blurRad="38100" dist="38100" dir="2700000" algn="tl">
                    <a:srgbClr val="C0C0C0"/>
                  </a:outerShdw>
                </a:effectLst>
              </a:rPr>
              <a:t> </a:t>
            </a:r>
            <a:r>
              <a:rPr kumimoji="0" lang="zh-CN" altLang="en-US" sz="2000" b="1">
                <a:effectLst>
                  <a:outerShdw blurRad="38100" dist="38100" dir="2700000" algn="tl">
                    <a:srgbClr val="C0C0C0"/>
                  </a:outerShdw>
                </a:effectLst>
                <a:latin typeface="宋体" pitchFamily="2" charset="-122"/>
              </a:rPr>
              <a:t>语言中可以采用结构数据类型表示，</a:t>
            </a:r>
            <a:r>
              <a:rPr kumimoji="0" lang="zh-CN" altLang="en-US" sz="2000" b="1">
                <a:effectLst>
                  <a:outerShdw blurRad="38100" dist="38100" dir="2700000" algn="tl">
                    <a:srgbClr val="C0C0C0"/>
                  </a:outerShdw>
                </a:effectLst>
              </a:rPr>
              <a:t>结构的成员对应于记录的字段。</a:t>
            </a:r>
            <a:endParaRPr kumimoji="0" lang="zh-CN" altLang="en-US" sz="2000"/>
          </a:p>
          <a:p>
            <a:pPr eaLnBrk="0" hangingPunct="0">
              <a:lnSpc>
                <a:spcPct val="110000"/>
              </a:lnSpc>
              <a:spcBef>
                <a:spcPct val="20000"/>
              </a:spcBef>
              <a:tabLst>
                <a:tab pos="1076325" algn="l"/>
              </a:tabLst>
              <a:defRPr/>
            </a:pPr>
            <a:r>
              <a:rPr kumimoji="0" lang="zh-CN" altLang="en-US" sz="2000">
                <a:latin typeface="宋体" pitchFamily="2" charset="-122"/>
              </a:rPr>
              <a:t>    </a:t>
            </a:r>
            <a:r>
              <a:rPr kumimoji="0" lang="en-US" altLang="zh-CN" sz="2000" b="1">
                <a:effectLst>
                  <a:outerShdw blurRad="38100" dist="38100" dir="2700000" algn="tl">
                    <a:srgbClr val="C0C0C0"/>
                  </a:outerShdw>
                </a:effectLst>
                <a:latin typeface="Arial" charset="0"/>
              </a:rPr>
              <a:t>fread</a:t>
            </a:r>
            <a:r>
              <a:rPr kumimoji="0" lang="zh-CN" altLang="en-US" sz="2000" b="1">
                <a:effectLst>
                  <a:outerShdw blurRad="38100" dist="38100" dir="2700000" algn="tl">
                    <a:srgbClr val="C0C0C0"/>
                  </a:outerShdw>
                </a:effectLst>
              </a:rPr>
              <a:t>和</a:t>
            </a:r>
            <a:r>
              <a:rPr kumimoji="0" lang="en-US" altLang="zh-CN" sz="2000" b="1">
                <a:effectLst>
                  <a:outerShdw blurRad="38100" dist="38100" dir="2700000" algn="tl">
                    <a:srgbClr val="C0C0C0"/>
                  </a:outerShdw>
                </a:effectLst>
                <a:latin typeface="Arial" charset="0"/>
              </a:rPr>
              <a:t>fwrite</a:t>
            </a:r>
            <a:r>
              <a:rPr kumimoji="0" lang="zh-CN" altLang="en-US" sz="2000" b="1">
                <a:effectLst>
                  <a:outerShdw blurRad="38100" dist="38100" dir="2700000" algn="tl">
                    <a:srgbClr val="C0C0C0"/>
                  </a:outerShdw>
                </a:effectLst>
              </a:rPr>
              <a:t>函数也适用于二进制形式文件的读写。</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p>
            <a:fld id="{427197CD-4CA2-4E1D-876B-D9F8FCAB1176}" type="slidenum">
              <a:rPr lang="en-US" altLang="zh-CN" smtClean="0"/>
              <a:pPr/>
              <a:t>28</a:t>
            </a:fld>
            <a:endParaRPr lang="en-US" altLang="zh-CN"/>
          </a:p>
        </p:txBody>
      </p:sp>
      <p:sp>
        <p:nvSpPr>
          <p:cNvPr id="159748" name="Rectangle 4"/>
          <p:cNvSpPr>
            <a:spLocks noChangeArrowheads="1"/>
          </p:cNvSpPr>
          <p:nvPr/>
        </p:nvSpPr>
        <p:spPr bwMode="auto">
          <a:xfrm>
            <a:off x="760413" y="893763"/>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latin typeface="Arial" charset="0"/>
              </a:rPr>
              <a:t>size_t  </a:t>
            </a:r>
            <a:r>
              <a:rPr kumimoji="0" lang="en-US" altLang="zh-CN" sz="2000" b="1">
                <a:solidFill>
                  <a:srgbClr val="FF0066"/>
                </a:solidFill>
                <a:latin typeface="Arial" charset="0"/>
              </a:rPr>
              <a:t>fread</a:t>
            </a:r>
            <a:r>
              <a:rPr kumimoji="0" lang="en-US" altLang="zh-CN" sz="2000" b="1">
                <a:solidFill>
                  <a:schemeClr val="tx2"/>
                </a:solidFill>
                <a:latin typeface="Arial" charset="0"/>
              </a:rPr>
              <a:t>(void *ptr, size_t size, size_t n, 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9749" name="Rectangle 5"/>
          <p:cNvSpPr>
            <a:spLocks noChangeArrowheads="1"/>
          </p:cNvSpPr>
          <p:nvPr/>
        </p:nvSpPr>
        <p:spPr bwMode="auto">
          <a:xfrm>
            <a:off x="684213" y="1235075"/>
            <a:ext cx="7991475" cy="7016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从</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指向的输入文件中读取至多</a:t>
            </a:r>
            <a:r>
              <a:rPr kumimoji="0" lang="en-US" altLang="zh-CN" sz="2000" b="1">
                <a:effectLst>
                  <a:outerShdw blurRad="38100" dist="38100" dir="2700000" algn="tl">
                    <a:srgbClr val="C0C0C0"/>
                  </a:outerShdw>
                </a:effectLst>
              </a:rPr>
              <a:t>n</a:t>
            </a:r>
            <a:r>
              <a:rPr kumimoji="0" lang="zh-CN" altLang="en-US" sz="2000" b="1">
                <a:effectLst>
                  <a:outerShdw blurRad="38100" dist="38100" dir="2700000" algn="tl">
                    <a:srgbClr val="C0C0C0"/>
                  </a:outerShdw>
                </a:effectLst>
              </a:rPr>
              <a:t>个大小为</a:t>
            </a:r>
            <a:r>
              <a:rPr kumimoji="0" lang="en-US" altLang="zh-CN" sz="2000" b="1">
                <a:effectLst>
                  <a:outerShdw blurRad="38100" dist="38100" dir="2700000" algn="tl">
                    <a:srgbClr val="C0C0C0"/>
                  </a:outerShdw>
                </a:effectLst>
              </a:rPr>
              <a:t>size</a:t>
            </a:r>
            <a:r>
              <a:rPr kumimoji="0" lang="zh-CN" altLang="en-US" sz="2000" b="1">
                <a:effectLst>
                  <a:outerShdw blurRad="38100" dist="38100" dir="2700000" algn="tl">
                    <a:srgbClr val="C0C0C0"/>
                  </a:outerShdw>
                </a:effectLst>
              </a:rPr>
              <a:t>的记录，存入到指针</a:t>
            </a:r>
            <a:r>
              <a:rPr kumimoji="0" lang="en-US" altLang="zh-CN" sz="2000" b="1">
                <a:effectLst>
                  <a:outerShdw blurRad="38100" dist="38100" dir="2700000" algn="tl">
                    <a:srgbClr val="C0C0C0"/>
                  </a:outerShdw>
                </a:effectLst>
              </a:rPr>
              <a:t>ptr</a:t>
            </a:r>
            <a:r>
              <a:rPr kumimoji="0" lang="zh-CN" altLang="en-US" sz="2000" b="1">
                <a:effectLst>
                  <a:outerShdw blurRad="38100" dist="38100" dir="2700000" algn="tl">
                    <a:srgbClr val="C0C0C0"/>
                  </a:outerShdw>
                </a:effectLst>
              </a:rPr>
              <a:t>指向的内存单元中，返回值是实际读取记录数。</a:t>
            </a:r>
            <a:endParaRPr kumimoji="0" lang="zh-CN" altLang="en-US" sz="2000"/>
          </a:p>
        </p:txBody>
      </p:sp>
      <p:sp>
        <p:nvSpPr>
          <p:cNvPr id="159750" name="Rectangle 6"/>
          <p:cNvSpPr>
            <a:spLocks noChangeArrowheads="1"/>
          </p:cNvSpPr>
          <p:nvPr/>
        </p:nvSpPr>
        <p:spPr bwMode="auto">
          <a:xfrm>
            <a:off x="760413" y="2982913"/>
            <a:ext cx="8275637"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latin typeface="Arial" charset="0"/>
              </a:rPr>
              <a:t>size_t  </a:t>
            </a:r>
            <a:r>
              <a:rPr kumimoji="0" lang="en-US" altLang="zh-CN" sz="2000" b="1">
                <a:solidFill>
                  <a:srgbClr val="FF0066"/>
                </a:solidFill>
                <a:latin typeface="Arial" charset="0"/>
              </a:rPr>
              <a:t>fwrite</a:t>
            </a:r>
            <a:r>
              <a:rPr kumimoji="0" lang="en-US" altLang="zh-CN" sz="2000" b="1">
                <a:solidFill>
                  <a:schemeClr val="tx2"/>
                </a:solidFill>
                <a:latin typeface="Arial" charset="0"/>
              </a:rPr>
              <a:t>(const void *ptr, size_t size, size_t n,FILE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59751" name="Rectangle 7"/>
          <p:cNvSpPr>
            <a:spLocks noChangeArrowheads="1"/>
          </p:cNvSpPr>
          <p:nvPr/>
        </p:nvSpPr>
        <p:spPr bwMode="auto">
          <a:xfrm>
            <a:off x="684213" y="3319463"/>
            <a:ext cx="7991475" cy="1096962"/>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从指针</a:t>
            </a:r>
            <a:r>
              <a:rPr kumimoji="0" lang="en-US" altLang="zh-CN" sz="2000" b="1">
                <a:effectLst>
                  <a:outerShdw blurRad="38100" dist="38100" dir="2700000" algn="tl">
                    <a:srgbClr val="C0C0C0"/>
                  </a:outerShdw>
                </a:effectLst>
              </a:rPr>
              <a:t>ptr</a:t>
            </a:r>
            <a:r>
              <a:rPr kumimoji="0" lang="zh-CN" altLang="en-US" sz="2000" b="1">
                <a:effectLst>
                  <a:outerShdw blurRad="38100" dist="38100" dir="2700000" algn="tl">
                    <a:srgbClr val="C0C0C0"/>
                  </a:outerShdw>
                </a:effectLst>
              </a:rPr>
              <a:t>指向的内存缓冲区中取</a:t>
            </a:r>
            <a:r>
              <a:rPr kumimoji="0" lang="en-US" altLang="zh-CN" sz="2000" b="1">
                <a:effectLst>
                  <a:outerShdw blurRad="38100" dist="38100" dir="2700000" algn="tl">
                    <a:srgbClr val="C0C0C0"/>
                  </a:outerShdw>
                </a:effectLst>
              </a:rPr>
              <a:t>n</a:t>
            </a:r>
            <a:r>
              <a:rPr kumimoji="0" lang="zh-CN" altLang="en-US" sz="2000" b="1">
                <a:effectLst>
                  <a:outerShdw blurRad="38100" dist="38100" dir="2700000" algn="tl">
                    <a:srgbClr val="C0C0C0"/>
                  </a:outerShdw>
                </a:effectLst>
              </a:rPr>
              <a:t>个大小为</a:t>
            </a:r>
            <a:r>
              <a:rPr kumimoji="0" lang="en-US" altLang="zh-CN" sz="2000" b="1">
                <a:effectLst>
                  <a:outerShdw blurRad="38100" dist="38100" dir="2700000" algn="tl">
                    <a:srgbClr val="C0C0C0"/>
                  </a:outerShdw>
                </a:effectLst>
              </a:rPr>
              <a:t>size</a:t>
            </a:r>
            <a:r>
              <a:rPr kumimoji="0" lang="zh-CN" altLang="en-US" sz="2000" b="1">
                <a:effectLst>
                  <a:outerShdw blurRad="38100" dist="38100" dir="2700000" algn="tl">
                    <a:srgbClr val="C0C0C0"/>
                  </a:outerShdw>
                </a:effectLst>
              </a:rPr>
              <a:t>的记录，写到指针</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指向的输出文件中，返回值是写出的记录数。 当返回值小于</a:t>
            </a:r>
            <a:r>
              <a:rPr kumimoji="0" lang="en-US" altLang="zh-CN" sz="2000" b="1">
                <a:effectLst>
                  <a:outerShdw blurRad="38100" dist="38100" dir="2700000" algn="tl">
                    <a:srgbClr val="C0C0C0"/>
                  </a:outerShdw>
                </a:effectLst>
              </a:rPr>
              <a:t>n</a:t>
            </a:r>
            <a:r>
              <a:rPr kumimoji="0" lang="zh-CN" altLang="en-US" sz="2000" b="1">
                <a:effectLst>
                  <a:outerShdw blurRad="38100" dist="38100" dir="2700000" algn="tl">
                    <a:srgbClr val="C0C0C0"/>
                  </a:outerShdw>
                </a:effectLst>
              </a:rPr>
              <a:t>时，表示写操作出错。</a:t>
            </a:r>
          </a:p>
        </p:txBody>
      </p:sp>
      <p:sp>
        <p:nvSpPr>
          <p:cNvPr id="159756" name="Rectangle 12"/>
          <p:cNvSpPr>
            <a:spLocks noChangeArrowheads="1"/>
          </p:cNvSpPr>
          <p:nvPr/>
        </p:nvSpPr>
        <p:spPr bwMode="auto">
          <a:xfrm>
            <a:off x="684213" y="1954213"/>
            <a:ext cx="7991475" cy="701675"/>
          </a:xfrm>
          <a:prstGeom prst="rect">
            <a:avLst/>
          </a:prstGeom>
          <a:solidFill>
            <a:schemeClr val="accent1">
              <a:alpha val="10001"/>
            </a:schemeClr>
          </a:solidFill>
          <a:ln w="9525">
            <a:noFill/>
            <a:miter lim="800000"/>
            <a:headEnd/>
            <a:tailEnd/>
          </a:ln>
          <a:effectLst/>
        </p:spPr>
        <p:txBody>
          <a:bodyPr anchor="ctr">
            <a:spAutoFit/>
          </a:bodyPr>
          <a:lstStyle/>
          <a:p>
            <a:pPr>
              <a:tabLst>
                <a:tab pos="1076325" algn="l"/>
              </a:tabLst>
              <a:defRPr/>
            </a:pPr>
            <a:r>
              <a:rPr kumimoji="0" lang="en-US" altLang="zh-CN" sz="2000" b="1">
                <a:solidFill>
                  <a:srgbClr val="006600"/>
                </a:solidFill>
                <a:effectLst>
                  <a:outerShdw blurRad="38100" dist="38100" dir="2700000" algn="tl">
                    <a:srgbClr val="000000"/>
                  </a:outerShdw>
                </a:effectLst>
              </a:rPr>
              <a:t>       </a:t>
            </a:r>
            <a:r>
              <a:rPr kumimoji="0" lang="zh-CN" altLang="en-US" sz="2000" b="1">
                <a:solidFill>
                  <a:srgbClr val="006600"/>
                </a:solidFill>
              </a:rPr>
              <a:t>文件尾测试函数</a:t>
            </a:r>
            <a:r>
              <a:rPr kumimoji="0" lang="en-US" altLang="zh-CN" sz="2000" b="1">
                <a:solidFill>
                  <a:srgbClr val="FF0000"/>
                </a:solidFill>
                <a:latin typeface="Arial" charset="0"/>
              </a:rPr>
              <a:t>feof()</a:t>
            </a:r>
            <a:r>
              <a:rPr kumimoji="0" lang="zh-CN" altLang="en-US" sz="2000" b="1">
                <a:solidFill>
                  <a:srgbClr val="006600"/>
                </a:solidFill>
              </a:rPr>
              <a:t>，如遇到文件尾，返回非</a:t>
            </a:r>
            <a:r>
              <a:rPr kumimoji="0" lang="en-US" altLang="zh-CN" sz="2000" b="1">
                <a:solidFill>
                  <a:srgbClr val="006600"/>
                </a:solidFill>
              </a:rPr>
              <a:t>0</a:t>
            </a:r>
            <a:r>
              <a:rPr kumimoji="0" lang="zh-CN" altLang="en-US" sz="2000" b="1">
                <a:solidFill>
                  <a:srgbClr val="006600"/>
                </a:solidFill>
              </a:rPr>
              <a:t>值，否则返回</a:t>
            </a:r>
            <a:r>
              <a:rPr kumimoji="0" lang="en-US" altLang="zh-CN" sz="2000" b="1">
                <a:solidFill>
                  <a:srgbClr val="006600"/>
                </a:solidFill>
              </a:rPr>
              <a:t>0</a:t>
            </a:r>
            <a:r>
              <a:rPr kumimoji="0" lang="zh-CN" altLang="en-US" sz="2000" b="1">
                <a:solidFill>
                  <a:srgbClr val="006600"/>
                </a:solidFill>
              </a:rPr>
              <a:t>。</a:t>
            </a:r>
          </a:p>
          <a:p>
            <a:pPr>
              <a:tabLst>
                <a:tab pos="1076325" algn="l"/>
              </a:tabLst>
              <a:defRPr/>
            </a:pPr>
            <a:r>
              <a:rPr kumimoji="0" lang="zh-CN" altLang="en-US" sz="2000" b="1">
                <a:solidFill>
                  <a:srgbClr val="006600"/>
                </a:solidFill>
              </a:rPr>
              <a:t>       出错测试函数</a:t>
            </a:r>
            <a:r>
              <a:rPr kumimoji="0" lang="en-US" altLang="zh-CN" sz="2000" b="1">
                <a:solidFill>
                  <a:srgbClr val="FF0000"/>
                </a:solidFill>
                <a:latin typeface="Arial" charset="0"/>
              </a:rPr>
              <a:t>ferror()</a:t>
            </a:r>
            <a:r>
              <a:rPr kumimoji="0" lang="zh-CN" altLang="en-US" sz="2000" b="1">
                <a:solidFill>
                  <a:srgbClr val="006600"/>
                </a:solidFill>
              </a:rPr>
              <a:t>，如果出错，返回非</a:t>
            </a:r>
            <a:r>
              <a:rPr kumimoji="0" lang="en-US" altLang="zh-CN" sz="2000" b="1">
                <a:solidFill>
                  <a:srgbClr val="006600"/>
                </a:solidFill>
              </a:rPr>
              <a:t>0</a:t>
            </a:r>
            <a:r>
              <a:rPr kumimoji="0" lang="zh-CN" altLang="en-US" sz="2000" b="1">
                <a:solidFill>
                  <a:srgbClr val="006600"/>
                </a:solidFill>
              </a:rPr>
              <a:t>值，否则返回</a:t>
            </a:r>
            <a:r>
              <a:rPr kumimoji="0" lang="en-US" altLang="zh-CN" sz="2000" b="1">
                <a:solidFill>
                  <a:srgbClr val="006600"/>
                </a:solidFill>
              </a:rPr>
              <a:t>0</a:t>
            </a:r>
            <a:r>
              <a:rPr kumimoji="0" lang="zh-CN" altLang="en-US" sz="2000" b="1">
                <a:solidFill>
                  <a:srgbClr val="006600"/>
                </a:solidFill>
              </a:rPr>
              <a:t>。</a:t>
            </a:r>
            <a:endParaRPr kumimoji="0" lang="zh-CN" altLang="en-US" sz="2000" b="1"/>
          </a:p>
        </p:txBody>
      </p:sp>
      <p:sp>
        <p:nvSpPr>
          <p:cNvPr id="159757" name="Text Box 13"/>
          <p:cNvSpPr txBox="1">
            <a:spLocks noChangeArrowheads="1"/>
          </p:cNvSpPr>
          <p:nvPr/>
        </p:nvSpPr>
        <p:spPr bwMode="auto">
          <a:xfrm>
            <a:off x="741363" y="4638675"/>
            <a:ext cx="7921625" cy="1431925"/>
          </a:xfrm>
          <a:prstGeom prst="rect">
            <a:avLst/>
          </a:prstGeom>
          <a:solidFill>
            <a:schemeClr val="bg1">
              <a:alpha val="80000"/>
            </a:schemeClr>
          </a:solidFill>
          <a:ln w="9525">
            <a:noFill/>
            <a:miter lim="800000"/>
            <a:headEnd/>
            <a:tailEnd/>
          </a:ln>
          <a:effectLst/>
        </p:spPr>
        <p:txBody>
          <a:bodyPr>
            <a:spAutoFit/>
          </a:bodyPr>
          <a:lstStyle/>
          <a:p>
            <a:pPr>
              <a:lnSpc>
                <a:spcPct val="110000"/>
              </a:lnSpc>
              <a:defRPr/>
            </a:pPr>
            <a:r>
              <a:rPr lang="en-US" altLang="zh-CN" sz="2000" b="1">
                <a:latin typeface="宋体" pitchFamily="2" charset="-122"/>
              </a:rPr>
              <a:t>    </a:t>
            </a:r>
            <a:r>
              <a:rPr lang="zh-CN" altLang="en-US" sz="2000" b="1">
                <a:solidFill>
                  <a:srgbClr val="FF0000"/>
                </a:solidFill>
                <a:effectLst>
                  <a:outerShdw blurRad="38100" dist="38100" dir="2700000" algn="tl">
                    <a:srgbClr val="C0C0C0"/>
                  </a:outerShdw>
                </a:effectLst>
              </a:rPr>
              <a:t>重要提示：</a:t>
            </a:r>
            <a:r>
              <a:rPr lang="zh-CN" altLang="en-US" sz="2000" b="1">
                <a:solidFill>
                  <a:srgbClr val="006600"/>
                </a:solidFill>
                <a:effectLst>
                  <a:outerShdw blurRad="38100" dist="38100" dir="2700000" algn="tl">
                    <a:srgbClr val="C0C0C0"/>
                  </a:outerShdw>
                </a:effectLst>
              </a:rPr>
              <a:t>实际上，不论文件是按文本格式，还是二进制格式打开，函数</a:t>
            </a:r>
            <a:r>
              <a:rPr lang="en-US" altLang="zh-CN" sz="2000" b="1">
                <a:solidFill>
                  <a:srgbClr val="006600"/>
                </a:solidFill>
                <a:effectLst>
                  <a:outerShdw blurRad="38100" dist="38100" dir="2700000" algn="tl">
                    <a:srgbClr val="C0C0C0"/>
                  </a:outerShdw>
                </a:effectLst>
                <a:latin typeface="Arial" charset="0"/>
              </a:rPr>
              <a:t>fread</a:t>
            </a:r>
            <a:r>
              <a:rPr lang="zh-CN" altLang="en-US" sz="2000" b="1">
                <a:solidFill>
                  <a:srgbClr val="006600"/>
                </a:solidFill>
                <a:effectLst>
                  <a:outerShdw blurRad="38100" dist="38100" dir="2700000" algn="tl">
                    <a:srgbClr val="C0C0C0"/>
                  </a:outerShdw>
                </a:effectLst>
              </a:rPr>
              <a:t>和</a:t>
            </a:r>
            <a:r>
              <a:rPr lang="en-US" altLang="zh-CN" sz="2000" b="1">
                <a:solidFill>
                  <a:srgbClr val="006600"/>
                </a:solidFill>
                <a:effectLst>
                  <a:outerShdw blurRad="38100" dist="38100" dir="2700000" algn="tl">
                    <a:srgbClr val="C0C0C0"/>
                  </a:outerShdw>
                </a:effectLst>
                <a:latin typeface="Arial" charset="0"/>
              </a:rPr>
              <a:t>fwrite</a:t>
            </a:r>
            <a:r>
              <a:rPr lang="zh-CN" altLang="en-US" sz="2000" b="1">
                <a:solidFill>
                  <a:srgbClr val="006600"/>
                </a:solidFill>
                <a:effectLst>
                  <a:outerShdw blurRad="38100" dist="38100" dir="2700000" algn="tl">
                    <a:srgbClr val="C0C0C0"/>
                  </a:outerShdw>
                </a:effectLst>
              </a:rPr>
              <a:t>的读写都是指定的字节数</a:t>
            </a:r>
            <a:r>
              <a:rPr lang="en-US" altLang="zh-CN" sz="2000" b="1">
                <a:solidFill>
                  <a:srgbClr val="006600"/>
                </a:solidFill>
                <a:effectLst>
                  <a:outerShdw blurRad="38100" dist="38100" dir="2700000" algn="tl">
                    <a:srgbClr val="C0C0C0"/>
                  </a:outerShdw>
                </a:effectLst>
                <a:latin typeface="Arial" charset="0"/>
              </a:rPr>
              <a:t>(</a:t>
            </a:r>
            <a:r>
              <a:rPr lang="en-US" altLang="zh-CN" sz="2000" b="1">
                <a:solidFill>
                  <a:srgbClr val="006600"/>
                </a:solidFill>
                <a:effectLst>
                  <a:outerShdw blurRad="38100" dist="38100" dir="2700000" algn="tl">
                    <a:srgbClr val="C0C0C0"/>
                  </a:outerShdw>
                </a:effectLst>
              </a:rPr>
              <a:t>=</a:t>
            </a:r>
            <a:r>
              <a:rPr lang="en-US" altLang="zh-CN" sz="2000" b="1">
                <a:solidFill>
                  <a:srgbClr val="006600"/>
                </a:solidFill>
                <a:effectLst>
                  <a:outerShdw blurRad="38100" dist="38100" dir="2700000" algn="tl">
                    <a:srgbClr val="C0C0C0"/>
                  </a:outerShdw>
                </a:effectLst>
                <a:latin typeface="Arial" charset="0"/>
              </a:rPr>
              <a:t>size×n)</a:t>
            </a:r>
            <a:r>
              <a:rPr lang="zh-CN" altLang="en-US" sz="2000" b="1">
                <a:solidFill>
                  <a:srgbClr val="006600"/>
                </a:solidFill>
                <a:effectLst>
                  <a:outerShdw blurRad="38100" dist="38100" dir="2700000" algn="tl">
                    <a:srgbClr val="C0C0C0"/>
                  </a:outerShdw>
                </a:effectLst>
              </a:rPr>
              <a:t>，直接进行读写操作的，不做任何转换。即函数</a:t>
            </a:r>
            <a:r>
              <a:rPr lang="en-US" altLang="zh-CN" sz="2000" b="1">
                <a:solidFill>
                  <a:srgbClr val="006600"/>
                </a:solidFill>
                <a:effectLst>
                  <a:outerShdw blurRad="38100" dist="38100" dir="2700000" algn="tl">
                    <a:srgbClr val="C0C0C0"/>
                  </a:outerShdw>
                </a:effectLst>
                <a:latin typeface="Arial" charset="0"/>
              </a:rPr>
              <a:t>fread</a:t>
            </a:r>
            <a:r>
              <a:rPr lang="zh-CN" altLang="en-US" sz="2000" b="1">
                <a:solidFill>
                  <a:srgbClr val="006600"/>
                </a:solidFill>
                <a:effectLst>
                  <a:outerShdw blurRad="38100" dist="38100" dir="2700000" algn="tl">
                    <a:srgbClr val="C0C0C0"/>
                  </a:outerShdw>
                </a:effectLst>
              </a:rPr>
              <a:t>和</a:t>
            </a:r>
            <a:r>
              <a:rPr lang="en-US" altLang="zh-CN" sz="2000" b="1">
                <a:solidFill>
                  <a:srgbClr val="006600"/>
                </a:solidFill>
                <a:effectLst>
                  <a:outerShdw blurRad="38100" dist="38100" dir="2700000" algn="tl">
                    <a:srgbClr val="C0C0C0"/>
                  </a:outerShdw>
                </a:effectLst>
                <a:latin typeface="Arial" charset="0"/>
              </a:rPr>
              <a:t>fwrite</a:t>
            </a:r>
            <a:r>
              <a:rPr lang="zh-CN" altLang="en-US" sz="2000" b="1">
                <a:solidFill>
                  <a:srgbClr val="006600"/>
                </a:solidFill>
                <a:effectLst>
                  <a:outerShdw blurRad="38100" dist="38100" dir="2700000" algn="tl">
                    <a:srgbClr val="C0C0C0"/>
                  </a:outerShdw>
                </a:effectLst>
              </a:rPr>
              <a:t>的读写是二进制位流。</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p>
            <a:fld id="{BCD1E895-C72D-4801-B0C7-B8604FC04EC4}" type="slidenum">
              <a:rPr lang="en-US" altLang="zh-CN" smtClean="0"/>
              <a:pPr/>
              <a:t>29</a:t>
            </a:fld>
            <a:endParaRPr lang="en-US" altLang="zh-CN"/>
          </a:p>
        </p:txBody>
      </p:sp>
      <p:grpSp>
        <p:nvGrpSpPr>
          <p:cNvPr id="34819" name="Group 172"/>
          <p:cNvGrpSpPr>
            <a:grpSpLocks/>
          </p:cNvGrpSpPr>
          <p:nvPr/>
        </p:nvGrpSpPr>
        <p:grpSpPr bwMode="auto">
          <a:xfrm>
            <a:off x="817563" y="1341438"/>
            <a:ext cx="3614737" cy="4664075"/>
            <a:chOff x="830" y="845"/>
            <a:chExt cx="2277" cy="2938"/>
          </a:xfrm>
        </p:grpSpPr>
        <p:sp>
          <p:nvSpPr>
            <p:cNvPr id="35032" name="Rectangle 66"/>
            <p:cNvSpPr>
              <a:spLocks noChangeArrowheads="1"/>
            </p:cNvSpPr>
            <p:nvPr/>
          </p:nvSpPr>
          <p:spPr bwMode="auto">
            <a:xfrm>
              <a:off x="830" y="3231"/>
              <a:ext cx="1043" cy="544"/>
            </a:xfrm>
            <a:prstGeom prst="rect">
              <a:avLst/>
            </a:prstGeom>
            <a:solidFill>
              <a:schemeClr val="bg1">
                <a:alpha val="59999"/>
              </a:schemeClr>
            </a:solidFill>
            <a:ln w="9525">
              <a:noFill/>
              <a:miter lim="800000"/>
              <a:headEnd/>
              <a:tailEnd/>
            </a:ln>
          </p:spPr>
          <p:txBody>
            <a:bodyPr wrap="none" anchor="ctr"/>
            <a:lstStyle/>
            <a:p>
              <a:endParaRPr lang="zh-CN" altLang="en-US"/>
            </a:p>
          </p:txBody>
        </p:sp>
        <p:sp>
          <p:nvSpPr>
            <p:cNvPr id="35033" name="Rectangle 4"/>
            <p:cNvSpPr>
              <a:spLocks noChangeArrowheads="1"/>
            </p:cNvSpPr>
            <p:nvPr/>
          </p:nvSpPr>
          <p:spPr bwMode="auto">
            <a:xfrm>
              <a:off x="839" y="845"/>
              <a:ext cx="2268" cy="2938"/>
            </a:xfrm>
            <a:prstGeom prst="rect">
              <a:avLst/>
            </a:prstGeom>
            <a:solidFill>
              <a:schemeClr val="accent1">
                <a:alpha val="10196"/>
              </a:schemeClr>
            </a:solidFill>
            <a:ln w="9525" cap="rnd">
              <a:noFill/>
              <a:prstDash val="sysDot"/>
              <a:miter lim="800000"/>
              <a:headEnd/>
              <a:tailEnd/>
            </a:ln>
          </p:spPr>
          <p:txBody>
            <a:bodyPr>
              <a:spAutoFit/>
            </a:bodyPr>
            <a:lstStyle/>
            <a:p>
              <a:r>
                <a:rPr lang="en-US" altLang="zh-CN" sz="2000"/>
                <a:t>#include "stdio.h"</a:t>
              </a:r>
            </a:p>
            <a:p>
              <a:r>
                <a:rPr lang="en-US" altLang="zh-CN" sz="2000"/>
                <a:t>void main(void){</a:t>
              </a:r>
            </a:p>
            <a:p>
              <a:r>
                <a:rPr lang="en-US" altLang="zh-CN" sz="2000"/>
                <a:t>  char i=0x41,j=0x42,a,b;</a:t>
              </a:r>
            </a:p>
            <a:p>
              <a:r>
                <a:rPr lang="en-US" altLang="zh-CN" sz="2000"/>
                <a:t>  FILE * fp;</a:t>
              </a:r>
            </a:p>
            <a:p>
              <a:r>
                <a:rPr lang="en-US" altLang="zh-CN" sz="2000"/>
                <a:t>  fp=fopen("d:\\test.txt","w");</a:t>
              </a:r>
            </a:p>
            <a:p>
              <a:r>
                <a:rPr lang="en-US" altLang="zh-CN" sz="2000"/>
                <a:t>  fwrite(&amp;i,sizeof(char),1,fp);</a:t>
              </a:r>
            </a:p>
            <a:p>
              <a:r>
                <a:rPr lang="en-US" altLang="zh-CN" sz="2000"/>
                <a:t>  fwrite(&amp;j,sizeof(char),1,fp);</a:t>
              </a:r>
            </a:p>
            <a:p>
              <a:r>
                <a:rPr lang="en-US" altLang="zh-CN" sz="2000"/>
                <a:t>  fclose(fp);</a:t>
              </a:r>
            </a:p>
            <a:p>
              <a:r>
                <a:rPr lang="en-US" altLang="zh-CN" sz="2000"/>
                <a:t>  printf("%c%c\n",a,b);</a:t>
              </a:r>
            </a:p>
            <a:p>
              <a:r>
                <a:rPr lang="en-US" altLang="zh-CN" sz="2000"/>
                <a:t>  fp=fopen("d:\\test.txt","r");</a:t>
              </a:r>
            </a:p>
            <a:p>
              <a:r>
                <a:rPr lang="en-US" altLang="zh-CN" sz="2000"/>
                <a:t>  fread(&amp;a,sizeof(char),1,fp);</a:t>
              </a:r>
            </a:p>
            <a:p>
              <a:r>
                <a:rPr lang="en-US" altLang="zh-CN" sz="2000"/>
                <a:t>  fread(&amp;b,sizeof(char),1,fp);</a:t>
              </a:r>
            </a:p>
            <a:p>
              <a:r>
                <a:rPr lang="en-US" altLang="zh-CN" sz="2000"/>
                <a:t>  fclose(fp);</a:t>
              </a:r>
            </a:p>
            <a:p>
              <a:r>
                <a:rPr lang="en-US" altLang="zh-CN" sz="2000"/>
                <a:t>  printf("%c%c\n",a,b);</a:t>
              </a:r>
            </a:p>
            <a:p>
              <a:r>
                <a:rPr lang="en-US" altLang="zh-CN" sz="2000"/>
                <a:t>}</a:t>
              </a:r>
            </a:p>
          </p:txBody>
        </p:sp>
      </p:grpSp>
      <p:sp>
        <p:nvSpPr>
          <p:cNvPr id="161797" name="Rectangle 5"/>
          <p:cNvSpPr>
            <a:spLocks noChangeArrowheads="1"/>
          </p:cNvSpPr>
          <p:nvPr/>
        </p:nvSpPr>
        <p:spPr bwMode="auto">
          <a:xfrm>
            <a:off x="684213" y="620713"/>
            <a:ext cx="7991475" cy="7016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例如，下面程序给出了函数</a:t>
            </a:r>
            <a:r>
              <a:rPr kumimoji="0" lang="en-US" altLang="zh-CN" sz="2000" b="1">
                <a:effectLst>
                  <a:outerShdw blurRad="38100" dist="38100" dir="2700000" algn="tl">
                    <a:srgbClr val="C0C0C0"/>
                  </a:outerShdw>
                </a:effectLst>
              </a:rPr>
              <a:t>fwrite</a:t>
            </a:r>
            <a:r>
              <a:rPr kumimoji="0" lang="zh-CN" altLang="en-US" sz="2000" b="1">
                <a:effectLst>
                  <a:outerShdw blurRad="38100" dist="38100" dir="2700000" algn="tl">
                    <a:srgbClr val="C0C0C0"/>
                  </a:outerShdw>
                </a:effectLst>
              </a:rPr>
              <a:t>和</a:t>
            </a:r>
            <a:r>
              <a:rPr kumimoji="0" lang="en-US" altLang="zh-CN" sz="2000" b="1">
                <a:effectLst>
                  <a:outerShdw blurRad="38100" dist="38100" dir="2700000" algn="tl">
                    <a:srgbClr val="C0C0C0"/>
                  </a:outerShdw>
                </a:effectLst>
              </a:rPr>
              <a:t>fread</a:t>
            </a:r>
            <a:r>
              <a:rPr kumimoji="0" lang="zh-CN" altLang="en-US" sz="2000" b="1">
                <a:effectLst>
                  <a:outerShdw blurRad="38100" dist="38100" dir="2700000" algn="tl">
                    <a:srgbClr val="C0C0C0"/>
                  </a:outerShdw>
                </a:effectLst>
              </a:rPr>
              <a:t>基本用法和</a:t>
            </a:r>
            <a:r>
              <a:rPr kumimoji="0" lang="en-US" altLang="zh-CN" sz="2000" b="1">
                <a:effectLst>
                  <a:outerShdw blurRad="38100" dist="38100" dir="2700000" algn="tl">
                    <a:srgbClr val="C0C0C0"/>
                  </a:outerShdw>
                </a:effectLst>
              </a:rPr>
              <a:t>WEN</a:t>
            </a:r>
            <a:r>
              <a:rPr kumimoji="0" lang="zh-CN" altLang="en-US" sz="2000" b="1">
                <a:effectLst>
                  <a:outerShdw blurRad="38100" dist="38100" dir="2700000" algn="tl">
                    <a:srgbClr val="C0C0C0"/>
                  </a:outerShdw>
                </a:effectLst>
              </a:rPr>
              <a:t>文件</a:t>
            </a:r>
            <a:r>
              <a:rPr kumimoji="0" lang="en-US" altLang="zh-CN" sz="2000" b="1">
                <a:effectLst>
                  <a:outerShdw blurRad="38100" dist="38100" dir="2700000" algn="tl">
                    <a:srgbClr val="C0C0C0"/>
                  </a:outerShdw>
                </a:effectLst>
              </a:rPr>
              <a:t>IO</a:t>
            </a:r>
            <a:r>
              <a:rPr kumimoji="0" lang="zh-CN" altLang="en-US" sz="2000" b="1">
                <a:effectLst>
                  <a:outerShdw blurRad="38100" dist="38100" dir="2700000" algn="tl">
                    <a:srgbClr val="C0C0C0"/>
                  </a:outerShdw>
                </a:effectLst>
              </a:rPr>
              <a:t>操作效果。</a:t>
            </a:r>
            <a:r>
              <a:rPr kumimoji="0" lang="en-US" altLang="zh-CN" sz="2000" b="1">
                <a:solidFill>
                  <a:srgbClr val="4D4D4D"/>
                </a:solidFill>
                <a:effectLst>
                  <a:outerShdw blurRad="38100" dist="38100" dir="2700000" algn="tl">
                    <a:srgbClr val="C0C0C0"/>
                  </a:outerShdw>
                </a:effectLst>
                <a:latin typeface="Arial" charset="0"/>
              </a:rPr>
              <a:t>(‘A’</a:t>
            </a:r>
            <a:r>
              <a:rPr kumimoji="0" lang="zh-CN" altLang="en-US" sz="2000" b="1">
                <a:solidFill>
                  <a:srgbClr val="4D4D4D"/>
                </a:solidFill>
                <a:effectLst>
                  <a:outerShdw blurRad="38100" dist="38100" dir="2700000" algn="tl">
                    <a:srgbClr val="C0C0C0"/>
                  </a:outerShdw>
                </a:effectLst>
                <a:latin typeface="Arial" charset="0"/>
              </a:rPr>
              <a:t>的</a:t>
            </a:r>
            <a:r>
              <a:rPr kumimoji="0" lang="en-US" altLang="zh-CN" sz="2000" b="1">
                <a:solidFill>
                  <a:srgbClr val="4D4D4D"/>
                </a:solidFill>
                <a:effectLst>
                  <a:outerShdw blurRad="38100" dist="38100" dir="2700000" algn="tl">
                    <a:srgbClr val="C0C0C0"/>
                  </a:outerShdw>
                </a:effectLst>
                <a:latin typeface="Arial" charset="0"/>
              </a:rPr>
              <a:t>ACSII</a:t>
            </a:r>
            <a:r>
              <a:rPr kumimoji="0" lang="zh-CN" altLang="en-US" sz="2000" b="1">
                <a:solidFill>
                  <a:srgbClr val="4D4D4D"/>
                </a:solidFill>
                <a:effectLst>
                  <a:outerShdw blurRad="38100" dist="38100" dir="2700000" algn="tl">
                    <a:srgbClr val="C0C0C0"/>
                  </a:outerShdw>
                </a:effectLst>
                <a:latin typeface="Arial" charset="0"/>
              </a:rPr>
              <a:t>码：</a:t>
            </a:r>
            <a:r>
              <a:rPr kumimoji="0" lang="en-US" altLang="zh-CN" sz="2000" b="1">
                <a:solidFill>
                  <a:srgbClr val="4D4D4D"/>
                </a:solidFill>
                <a:effectLst>
                  <a:outerShdw blurRad="38100" dist="38100" dir="2700000" algn="tl">
                    <a:srgbClr val="C0C0C0"/>
                  </a:outerShdw>
                </a:effectLst>
                <a:latin typeface="Arial" charset="0"/>
              </a:rPr>
              <a:t>0x41)</a:t>
            </a:r>
            <a:endParaRPr kumimoji="0" lang="en-US" altLang="zh-CN" sz="2000">
              <a:solidFill>
                <a:srgbClr val="4D4D4D"/>
              </a:solidFill>
              <a:latin typeface="Arial" charset="0"/>
            </a:endParaRPr>
          </a:p>
        </p:txBody>
      </p:sp>
      <p:graphicFrame>
        <p:nvGraphicFramePr>
          <p:cNvPr id="161859" name="Group 67"/>
          <p:cNvGraphicFramePr>
            <a:graphicFrameLocks noGrp="1"/>
          </p:cNvGraphicFramePr>
          <p:nvPr/>
        </p:nvGraphicFramePr>
        <p:xfrm>
          <a:off x="5337175" y="3316288"/>
          <a:ext cx="2400300" cy="365760"/>
        </p:xfrm>
        <a:graphic>
          <a:graphicData uri="http://schemas.openxmlformats.org/drawingml/2006/table">
            <a:tbl>
              <a:tblPr/>
              <a:tblGrid>
                <a:gridCol w="300038">
                  <a:extLst>
                    <a:ext uri="{9D8B030D-6E8A-4147-A177-3AD203B41FA5}">
                      <a16:colId xmlns:a16="http://schemas.microsoft.com/office/drawing/2014/main" val="20000"/>
                    </a:ext>
                  </a:extLst>
                </a:gridCol>
                <a:gridCol w="300037">
                  <a:extLst>
                    <a:ext uri="{9D8B030D-6E8A-4147-A177-3AD203B41FA5}">
                      <a16:colId xmlns:a16="http://schemas.microsoft.com/office/drawing/2014/main" val="20001"/>
                    </a:ext>
                  </a:extLst>
                </a:gridCol>
                <a:gridCol w="300038">
                  <a:extLst>
                    <a:ext uri="{9D8B030D-6E8A-4147-A177-3AD203B41FA5}">
                      <a16:colId xmlns:a16="http://schemas.microsoft.com/office/drawing/2014/main" val="20002"/>
                    </a:ext>
                  </a:extLst>
                </a:gridCol>
                <a:gridCol w="300037">
                  <a:extLst>
                    <a:ext uri="{9D8B030D-6E8A-4147-A177-3AD203B41FA5}">
                      <a16:colId xmlns:a16="http://schemas.microsoft.com/office/drawing/2014/main" val="20003"/>
                    </a:ext>
                  </a:extLst>
                </a:gridCol>
                <a:gridCol w="300038">
                  <a:extLst>
                    <a:ext uri="{9D8B030D-6E8A-4147-A177-3AD203B41FA5}">
                      <a16:colId xmlns:a16="http://schemas.microsoft.com/office/drawing/2014/main" val="20004"/>
                    </a:ext>
                  </a:extLst>
                </a:gridCol>
                <a:gridCol w="300037">
                  <a:extLst>
                    <a:ext uri="{9D8B030D-6E8A-4147-A177-3AD203B41FA5}">
                      <a16:colId xmlns:a16="http://schemas.microsoft.com/office/drawing/2014/main" val="20005"/>
                    </a:ext>
                  </a:extLst>
                </a:gridCol>
                <a:gridCol w="300038">
                  <a:extLst>
                    <a:ext uri="{9D8B030D-6E8A-4147-A177-3AD203B41FA5}">
                      <a16:colId xmlns:a16="http://schemas.microsoft.com/office/drawing/2014/main" val="20006"/>
                    </a:ext>
                  </a:extLst>
                </a:gridCol>
                <a:gridCol w="300037">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861" name="Text Box 69"/>
          <p:cNvSpPr txBox="1">
            <a:spLocks noChangeArrowheads="1"/>
          </p:cNvSpPr>
          <p:nvPr/>
        </p:nvSpPr>
        <p:spPr bwMode="auto">
          <a:xfrm>
            <a:off x="5021263" y="3175000"/>
            <a:ext cx="287337"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i</a:t>
            </a:r>
          </a:p>
        </p:txBody>
      </p:sp>
      <p:graphicFrame>
        <p:nvGraphicFramePr>
          <p:cNvPr id="161975" name="Group 183"/>
          <p:cNvGraphicFramePr>
            <a:graphicFrameLocks noGrp="1"/>
          </p:cNvGraphicFramePr>
          <p:nvPr/>
        </p:nvGraphicFramePr>
        <p:xfrm>
          <a:off x="5341938" y="3981450"/>
          <a:ext cx="2400300" cy="365760"/>
        </p:xfrm>
        <a:graphic>
          <a:graphicData uri="http://schemas.openxmlformats.org/drawingml/2006/table">
            <a:tbl>
              <a:tblPr/>
              <a:tblGrid>
                <a:gridCol w="300037">
                  <a:extLst>
                    <a:ext uri="{9D8B030D-6E8A-4147-A177-3AD203B41FA5}">
                      <a16:colId xmlns:a16="http://schemas.microsoft.com/office/drawing/2014/main" val="20000"/>
                    </a:ext>
                  </a:extLst>
                </a:gridCol>
                <a:gridCol w="300038">
                  <a:extLst>
                    <a:ext uri="{9D8B030D-6E8A-4147-A177-3AD203B41FA5}">
                      <a16:colId xmlns:a16="http://schemas.microsoft.com/office/drawing/2014/main" val="20001"/>
                    </a:ext>
                  </a:extLst>
                </a:gridCol>
                <a:gridCol w="300037">
                  <a:extLst>
                    <a:ext uri="{9D8B030D-6E8A-4147-A177-3AD203B41FA5}">
                      <a16:colId xmlns:a16="http://schemas.microsoft.com/office/drawing/2014/main" val="20002"/>
                    </a:ext>
                  </a:extLst>
                </a:gridCol>
                <a:gridCol w="300038">
                  <a:extLst>
                    <a:ext uri="{9D8B030D-6E8A-4147-A177-3AD203B41FA5}">
                      <a16:colId xmlns:a16="http://schemas.microsoft.com/office/drawing/2014/main" val="20003"/>
                    </a:ext>
                  </a:extLst>
                </a:gridCol>
                <a:gridCol w="300037">
                  <a:extLst>
                    <a:ext uri="{9D8B030D-6E8A-4147-A177-3AD203B41FA5}">
                      <a16:colId xmlns:a16="http://schemas.microsoft.com/office/drawing/2014/main" val="20004"/>
                    </a:ext>
                  </a:extLst>
                </a:gridCol>
                <a:gridCol w="300038">
                  <a:extLst>
                    <a:ext uri="{9D8B030D-6E8A-4147-A177-3AD203B41FA5}">
                      <a16:colId xmlns:a16="http://schemas.microsoft.com/office/drawing/2014/main" val="20005"/>
                    </a:ext>
                  </a:extLst>
                </a:gridCol>
                <a:gridCol w="300037">
                  <a:extLst>
                    <a:ext uri="{9D8B030D-6E8A-4147-A177-3AD203B41FA5}">
                      <a16:colId xmlns:a16="http://schemas.microsoft.com/office/drawing/2014/main" val="20006"/>
                    </a:ext>
                  </a:extLst>
                </a:gridCol>
                <a:gridCol w="300038">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882" name="Text Box 90"/>
          <p:cNvSpPr txBox="1">
            <a:spLocks noChangeArrowheads="1"/>
          </p:cNvSpPr>
          <p:nvPr/>
        </p:nvSpPr>
        <p:spPr bwMode="auto">
          <a:xfrm>
            <a:off x="5026025" y="3829050"/>
            <a:ext cx="287338"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j</a:t>
            </a:r>
          </a:p>
        </p:txBody>
      </p:sp>
      <p:graphicFrame>
        <p:nvGraphicFramePr>
          <p:cNvPr id="161883" name="Group 91"/>
          <p:cNvGraphicFramePr>
            <a:graphicFrameLocks noGrp="1"/>
          </p:cNvGraphicFramePr>
          <p:nvPr/>
        </p:nvGraphicFramePr>
        <p:xfrm>
          <a:off x="5332413" y="4664075"/>
          <a:ext cx="2400300" cy="365760"/>
        </p:xfrm>
        <a:graphic>
          <a:graphicData uri="http://schemas.openxmlformats.org/drawingml/2006/table">
            <a:tbl>
              <a:tblPr/>
              <a:tblGrid>
                <a:gridCol w="300037">
                  <a:extLst>
                    <a:ext uri="{9D8B030D-6E8A-4147-A177-3AD203B41FA5}">
                      <a16:colId xmlns:a16="http://schemas.microsoft.com/office/drawing/2014/main" val="20000"/>
                    </a:ext>
                  </a:extLst>
                </a:gridCol>
                <a:gridCol w="300038">
                  <a:extLst>
                    <a:ext uri="{9D8B030D-6E8A-4147-A177-3AD203B41FA5}">
                      <a16:colId xmlns:a16="http://schemas.microsoft.com/office/drawing/2014/main" val="20001"/>
                    </a:ext>
                  </a:extLst>
                </a:gridCol>
                <a:gridCol w="300037">
                  <a:extLst>
                    <a:ext uri="{9D8B030D-6E8A-4147-A177-3AD203B41FA5}">
                      <a16:colId xmlns:a16="http://schemas.microsoft.com/office/drawing/2014/main" val="20002"/>
                    </a:ext>
                  </a:extLst>
                </a:gridCol>
                <a:gridCol w="300038">
                  <a:extLst>
                    <a:ext uri="{9D8B030D-6E8A-4147-A177-3AD203B41FA5}">
                      <a16:colId xmlns:a16="http://schemas.microsoft.com/office/drawing/2014/main" val="20003"/>
                    </a:ext>
                  </a:extLst>
                </a:gridCol>
                <a:gridCol w="300037">
                  <a:extLst>
                    <a:ext uri="{9D8B030D-6E8A-4147-A177-3AD203B41FA5}">
                      <a16:colId xmlns:a16="http://schemas.microsoft.com/office/drawing/2014/main" val="20004"/>
                    </a:ext>
                  </a:extLst>
                </a:gridCol>
                <a:gridCol w="300038">
                  <a:extLst>
                    <a:ext uri="{9D8B030D-6E8A-4147-A177-3AD203B41FA5}">
                      <a16:colId xmlns:a16="http://schemas.microsoft.com/office/drawing/2014/main" val="20005"/>
                    </a:ext>
                  </a:extLst>
                </a:gridCol>
                <a:gridCol w="300037">
                  <a:extLst>
                    <a:ext uri="{9D8B030D-6E8A-4147-A177-3AD203B41FA5}">
                      <a16:colId xmlns:a16="http://schemas.microsoft.com/office/drawing/2014/main" val="20006"/>
                    </a:ext>
                  </a:extLst>
                </a:gridCol>
                <a:gridCol w="300038">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903" name="Text Box 111"/>
          <p:cNvSpPr txBox="1">
            <a:spLocks noChangeArrowheads="1"/>
          </p:cNvSpPr>
          <p:nvPr/>
        </p:nvSpPr>
        <p:spPr bwMode="auto">
          <a:xfrm>
            <a:off x="4978400" y="4511675"/>
            <a:ext cx="296863"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a</a:t>
            </a:r>
          </a:p>
        </p:txBody>
      </p:sp>
      <p:graphicFrame>
        <p:nvGraphicFramePr>
          <p:cNvPr id="161904" name="Group 112"/>
          <p:cNvGraphicFramePr>
            <a:graphicFrameLocks noGrp="1"/>
          </p:cNvGraphicFramePr>
          <p:nvPr/>
        </p:nvGraphicFramePr>
        <p:xfrm>
          <a:off x="5337175" y="5329238"/>
          <a:ext cx="2400300" cy="365760"/>
        </p:xfrm>
        <a:graphic>
          <a:graphicData uri="http://schemas.openxmlformats.org/drawingml/2006/table">
            <a:tbl>
              <a:tblPr/>
              <a:tblGrid>
                <a:gridCol w="300038">
                  <a:extLst>
                    <a:ext uri="{9D8B030D-6E8A-4147-A177-3AD203B41FA5}">
                      <a16:colId xmlns:a16="http://schemas.microsoft.com/office/drawing/2014/main" val="20000"/>
                    </a:ext>
                  </a:extLst>
                </a:gridCol>
                <a:gridCol w="300037">
                  <a:extLst>
                    <a:ext uri="{9D8B030D-6E8A-4147-A177-3AD203B41FA5}">
                      <a16:colId xmlns:a16="http://schemas.microsoft.com/office/drawing/2014/main" val="20001"/>
                    </a:ext>
                  </a:extLst>
                </a:gridCol>
                <a:gridCol w="300038">
                  <a:extLst>
                    <a:ext uri="{9D8B030D-6E8A-4147-A177-3AD203B41FA5}">
                      <a16:colId xmlns:a16="http://schemas.microsoft.com/office/drawing/2014/main" val="20002"/>
                    </a:ext>
                  </a:extLst>
                </a:gridCol>
                <a:gridCol w="300037">
                  <a:extLst>
                    <a:ext uri="{9D8B030D-6E8A-4147-A177-3AD203B41FA5}">
                      <a16:colId xmlns:a16="http://schemas.microsoft.com/office/drawing/2014/main" val="20003"/>
                    </a:ext>
                  </a:extLst>
                </a:gridCol>
                <a:gridCol w="300038">
                  <a:extLst>
                    <a:ext uri="{9D8B030D-6E8A-4147-A177-3AD203B41FA5}">
                      <a16:colId xmlns:a16="http://schemas.microsoft.com/office/drawing/2014/main" val="20004"/>
                    </a:ext>
                  </a:extLst>
                </a:gridCol>
                <a:gridCol w="300037">
                  <a:extLst>
                    <a:ext uri="{9D8B030D-6E8A-4147-A177-3AD203B41FA5}">
                      <a16:colId xmlns:a16="http://schemas.microsoft.com/office/drawing/2014/main" val="20005"/>
                    </a:ext>
                  </a:extLst>
                </a:gridCol>
                <a:gridCol w="300038">
                  <a:extLst>
                    <a:ext uri="{9D8B030D-6E8A-4147-A177-3AD203B41FA5}">
                      <a16:colId xmlns:a16="http://schemas.microsoft.com/office/drawing/2014/main" val="20006"/>
                    </a:ext>
                  </a:extLst>
                </a:gridCol>
                <a:gridCol w="300037">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1924" name="Text Box 132"/>
          <p:cNvSpPr txBox="1">
            <a:spLocks noChangeArrowheads="1"/>
          </p:cNvSpPr>
          <p:nvPr/>
        </p:nvSpPr>
        <p:spPr bwMode="auto">
          <a:xfrm>
            <a:off x="5002213" y="5176838"/>
            <a:ext cx="287337" cy="396875"/>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b</a:t>
            </a:r>
          </a:p>
        </p:txBody>
      </p:sp>
      <p:grpSp>
        <p:nvGrpSpPr>
          <p:cNvPr id="3" name="Group 175"/>
          <p:cNvGrpSpPr>
            <a:grpSpLocks/>
          </p:cNvGrpSpPr>
          <p:nvPr/>
        </p:nvGrpSpPr>
        <p:grpSpPr bwMode="auto">
          <a:xfrm>
            <a:off x="1835150" y="5805488"/>
            <a:ext cx="1943100" cy="503237"/>
            <a:chOff x="1157" y="3657"/>
            <a:chExt cx="1224" cy="317"/>
          </a:xfrm>
        </p:grpSpPr>
        <p:sp>
          <p:nvSpPr>
            <p:cNvPr id="35029" name="Rectangle 174"/>
            <p:cNvSpPr>
              <a:spLocks noChangeArrowheads="1"/>
            </p:cNvSpPr>
            <p:nvPr/>
          </p:nvSpPr>
          <p:spPr bwMode="auto">
            <a:xfrm>
              <a:off x="1202" y="3657"/>
              <a:ext cx="1179" cy="317"/>
            </a:xfrm>
            <a:prstGeom prst="rect">
              <a:avLst/>
            </a:prstGeom>
            <a:solidFill>
              <a:schemeClr val="bg1">
                <a:alpha val="79999"/>
              </a:schemeClr>
            </a:solidFill>
            <a:ln w="9525">
              <a:noFill/>
              <a:miter lim="800000"/>
              <a:headEnd/>
              <a:tailEnd/>
            </a:ln>
          </p:spPr>
          <p:txBody>
            <a:bodyPr wrap="none" anchor="ctr"/>
            <a:lstStyle/>
            <a:p>
              <a:endParaRPr lang="zh-CN" altLang="en-US"/>
            </a:p>
          </p:txBody>
        </p:sp>
        <p:sp>
          <p:nvSpPr>
            <p:cNvPr id="161963" name="Text Box 171"/>
            <p:cNvSpPr txBox="1">
              <a:spLocks noChangeArrowheads="1"/>
            </p:cNvSpPr>
            <p:nvPr/>
          </p:nvSpPr>
          <p:spPr bwMode="auto">
            <a:xfrm>
              <a:off x="1157" y="3657"/>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fp</a:t>
              </a:r>
            </a:p>
          </p:txBody>
        </p:sp>
        <p:sp>
          <p:nvSpPr>
            <p:cNvPr id="35031" name="Rectangle 173"/>
            <p:cNvSpPr>
              <a:spLocks noChangeArrowheads="1"/>
            </p:cNvSpPr>
            <p:nvPr/>
          </p:nvSpPr>
          <p:spPr bwMode="auto">
            <a:xfrm>
              <a:off x="1429" y="3702"/>
              <a:ext cx="635" cy="226"/>
            </a:xfrm>
            <a:prstGeom prst="rect">
              <a:avLst/>
            </a:prstGeom>
            <a:noFill/>
            <a:ln w="28575">
              <a:solidFill>
                <a:schemeClr val="tx1"/>
              </a:solidFill>
              <a:miter lim="800000"/>
              <a:headEnd/>
              <a:tailEnd/>
            </a:ln>
          </p:spPr>
          <p:txBody>
            <a:bodyPr wrap="none" anchor="ctr"/>
            <a:lstStyle/>
            <a:p>
              <a:endParaRPr lang="zh-CN" altLang="en-US"/>
            </a:p>
          </p:txBody>
        </p:sp>
      </p:grpSp>
      <p:sp>
        <p:nvSpPr>
          <p:cNvPr id="161968" name="Freeform 176"/>
          <p:cNvSpPr>
            <a:spLocks/>
          </p:cNvSpPr>
          <p:nvPr/>
        </p:nvSpPr>
        <p:spPr bwMode="auto">
          <a:xfrm>
            <a:off x="2700338" y="5734050"/>
            <a:ext cx="1079500" cy="323850"/>
          </a:xfrm>
          <a:custGeom>
            <a:avLst/>
            <a:gdLst>
              <a:gd name="T0" fmla="*/ 0 w 680"/>
              <a:gd name="T1" fmla="*/ 323850 h 204"/>
              <a:gd name="T2" fmla="*/ 287337 w 680"/>
              <a:gd name="T3" fmla="*/ 36513 h 204"/>
              <a:gd name="T4" fmla="*/ 1079500 w 680"/>
              <a:gd name="T5" fmla="*/ 107950 h 204"/>
              <a:gd name="T6" fmla="*/ 0 60000 65536"/>
              <a:gd name="T7" fmla="*/ 0 60000 65536"/>
              <a:gd name="T8" fmla="*/ 0 60000 65536"/>
              <a:gd name="T9" fmla="*/ 0 w 680"/>
              <a:gd name="T10" fmla="*/ 0 h 204"/>
              <a:gd name="T11" fmla="*/ 680 w 680"/>
              <a:gd name="T12" fmla="*/ 204 h 204"/>
            </a:gdLst>
            <a:ahLst/>
            <a:cxnLst>
              <a:cxn ang="T6">
                <a:pos x="T0" y="T1"/>
              </a:cxn>
              <a:cxn ang="T7">
                <a:pos x="T2" y="T3"/>
              </a:cxn>
              <a:cxn ang="T8">
                <a:pos x="T4" y="T5"/>
              </a:cxn>
            </a:cxnLst>
            <a:rect l="T9" t="T10" r="T11" b="T12"/>
            <a:pathLst>
              <a:path w="680" h="204">
                <a:moveTo>
                  <a:pt x="0" y="204"/>
                </a:moveTo>
                <a:cubicBezTo>
                  <a:pt x="34" y="125"/>
                  <a:pt x="68" y="46"/>
                  <a:pt x="181" y="23"/>
                </a:cubicBezTo>
                <a:cubicBezTo>
                  <a:pt x="294" y="0"/>
                  <a:pt x="487" y="34"/>
                  <a:pt x="680" y="68"/>
                </a:cubicBezTo>
              </a:path>
            </a:pathLst>
          </a:custGeom>
          <a:noFill/>
          <a:ln w="28575" cap="rnd" cmpd="sng">
            <a:solidFill>
              <a:srgbClr val="800000"/>
            </a:solidFill>
            <a:prstDash val="sysDot"/>
            <a:miter lim="800000"/>
            <a:headEnd type="oval" w="med" len="med"/>
            <a:tailEnd type="arrow" w="med" len="med"/>
          </a:ln>
        </p:spPr>
        <p:txBody>
          <a:bodyPr wrap="none"/>
          <a:lstStyle/>
          <a:p>
            <a:endParaRPr lang="zh-CN" altLang="en-US"/>
          </a:p>
        </p:txBody>
      </p:sp>
      <p:sp>
        <p:nvSpPr>
          <p:cNvPr id="161970" name="Text Box 178"/>
          <p:cNvSpPr txBox="1">
            <a:spLocks noChangeArrowheads="1"/>
          </p:cNvSpPr>
          <p:nvPr/>
        </p:nvSpPr>
        <p:spPr bwMode="auto">
          <a:xfrm>
            <a:off x="3779838" y="5516563"/>
            <a:ext cx="1152525" cy="396875"/>
          </a:xfrm>
          <a:prstGeom prst="rect">
            <a:avLst/>
          </a:prstGeom>
          <a:solidFill>
            <a:schemeClr val="bg1"/>
          </a:solidFill>
          <a:ln w="9525">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C0C0C0"/>
                  </a:outerShdw>
                </a:effectLst>
              </a:rPr>
              <a:t>test.txt</a:t>
            </a:r>
          </a:p>
        </p:txBody>
      </p:sp>
      <p:graphicFrame>
        <p:nvGraphicFramePr>
          <p:cNvPr id="161962" name="Group 170"/>
          <p:cNvGraphicFramePr>
            <a:graphicFrameLocks noGrp="1"/>
          </p:cNvGraphicFramePr>
          <p:nvPr/>
        </p:nvGraphicFramePr>
        <p:xfrm>
          <a:off x="3822700" y="5861050"/>
          <a:ext cx="4852988" cy="376238"/>
        </p:xfrm>
        <a:graphic>
          <a:graphicData uri="http://schemas.openxmlformats.org/drawingml/2006/table">
            <a:tbl>
              <a:tblPr/>
              <a:tblGrid>
                <a:gridCol w="303213">
                  <a:extLst>
                    <a:ext uri="{9D8B030D-6E8A-4147-A177-3AD203B41FA5}">
                      <a16:colId xmlns:a16="http://schemas.microsoft.com/office/drawing/2014/main" val="20000"/>
                    </a:ext>
                  </a:extLst>
                </a:gridCol>
                <a:gridCol w="303212">
                  <a:extLst>
                    <a:ext uri="{9D8B030D-6E8A-4147-A177-3AD203B41FA5}">
                      <a16:colId xmlns:a16="http://schemas.microsoft.com/office/drawing/2014/main" val="20001"/>
                    </a:ext>
                  </a:extLst>
                </a:gridCol>
                <a:gridCol w="3032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03213">
                  <a:extLst>
                    <a:ext uri="{9D8B030D-6E8A-4147-A177-3AD203B41FA5}">
                      <a16:colId xmlns:a16="http://schemas.microsoft.com/office/drawing/2014/main" val="20004"/>
                    </a:ext>
                  </a:extLst>
                </a:gridCol>
                <a:gridCol w="303212">
                  <a:extLst>
                    <a:ext uri="{9D8B030D-6E8A-4147-A177-3AD203B41FA5}">
                      <a16:colId xmlns:a16="http://schemas.microsoft.com/office/drawing/2014/main" val="20005"/>
                    </a:ext>
                  </a:extLst>
                </a:gridCol>
                <a:gridCol w="303213">
                  <a:extLst>
                    <a:ext uri="{9D8B030D-6E8A-4147-A177-3AD203B41FA5}">
                      <a16:colId xmlns:a16="http://schemas.microsoft.com/office/drawing/2014/main" val="20006"/>
                    </a:ext>
                  </a:extLst>
                </a:gridCol>
                <a:gridCol w="304800">
                  <a:extLst>
                    <a:ext uri="{9D8B030D-6E8A-4147-A177-3AD203B41FA5}">
                      <a16:colId xmlns:a16="http://schemas.microsoft.com/office/drawing/2014/main" val="20007"/>
                    </a:ext>
                  </a:extLst>
                </a:gridCol>
                <a:gridCol w="303212">
                  <a:extLst>
                    <a:ext uri="{9D8B030D-6E8A-4147-A177-3AD203B41FA5}">
                      <a16:colId xmlns:a16="http://schemas.microsoft.com/office/drawing/2014/main" val="20008"/>
                    </a:ext>
                  </a:extLst>
                </a:gridCol>
                <a:gridCol w="303213">
                  <a:extLst>
                    <a:ext uri="{9D8B030D-6E8A-4147-A177-3AD203B41FA5}">
                      <a16:colId xmlns:a16="http://schemas.microsoft.com/office/drawing/2014/main" val="20009"/>
                    </a:ext>
                  </a:extLst>
                </a:gridCol>
                <a:gridCol w="303212">
                  <a:extLst>
                    <a:ext uri="{9D8B030D-6E8A-4147-A177-3AD203B41FA5}">
                      <a16:colId xmlns:a16="http://schemas.microsoft.com/office/drawing/2014/main" val="20010"/>
                    </a:ext>
                  </a:extLst>
                </a:gridCol>
                <a:gridCol w="303213">
                  <a:extLst>
                    <a:ext uri="{9D8B030D-6E8A-4147-A177-3AD203B41FA5}">
                      <a16:colId xmlns:a16="http://schemas.microsoft.com/office/drawing/2014/main" val="20011"/>
                    </a:ext>
                  </a:extLst>
                </a:gridCol>
                <a:gridCol w="303212">
                  <a:extLst>
                    <a:ext uri="{9D8B030D-6E8A-4147-A177-3AD203B41FA5}">
                      <a16:colId xmlns:a16="http://schemas.microsoft.com/office/drawing/2014/main" val="20012"/>
                    </a:ext>
                  </a:extLst>
                </a:gridCol>
                <a:gridCol w="303213">
                  <a:extLst>
                    <a:ext uri="{9D8B030D-6E8A-4147-A177-3AD203B41FA5}">
                      <a16:colId xmlns:a16="http://schemas.microsoft.com/office/drawing/2014/main" val="20013"/>
                    </a:ext>
                  </a:extLst>
                </a:gridCol>
                <a:gridCol w="303212">
                  <a:extLst>
                    <a:ext uri="{9D8B030D-6E8A-4147-A177-3AD203B41FA5}">
                      <a16:colId xmlns:a16="http://schemas.microsoft.com/office/drawing/2014/main" val="20014"/>
                    </a:ext>
                  </a:extLst>
                </a:gridCol>
                <a:gridCol w="303213">
                  <a:extLst>
                    <a:ext uri="{9D8B030D-6E8A-4147-A177-3AD203B41FA5}">
                      <a16:colId xmlns:a16="http://schemas.microsoft.com/office/drawing/2014/main" val="20015"/>
                    </a:ext>
                  </a:extLst>
                </a:gridCol>
              </a:tblGrid>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62154" name="Group 362"/>
          <p:cNvGraphicFramePr>
            <a:graphicFrameLocks noGrp="1"/>
          </p:cNvGraphicFramePr>
          <p:nvPr/>
        </p:nvGraphicFramePr>
        <p:xfrm>
          <a:off x="5332413" y="4657725"/>
          <a:ext cx="2400300" cy="365760"/>
        </p:xfrm>
        <a:graphic>
          <a:graphicData uri="http://schemas.openxmlformats.org/drawingml/2006/table">
            <a:tbl>
              <a:tblPr/>
              <a:tblGrid>
                <a:gridCol w="300037">
                  <a:extLst>
                    <a:ext uri="{9D8B030D-6E8A-4147-A177-3AD203B41FA5}">
                      <a16:colId xmlns:a16="http://schemas.microsoft.com/office/drawing/2014/main" val="20000"/>
                    </a:ext>
                  </a:extLst>
                </a:gridCol>
                <a:gridCol w="300038">
                  <a:extLst>
                    <a:ext uri="{9D8B030D-6E8A-4147-A177-3AD203B41FA5}">
                      <a16:colId xmlns:a16="http://schemas.microsoft.com/office/drawing/2014/main" val="20001"/>
                    </a:ext>
                  </a:extLst>
                </a:gridCol>
                <a:gridCol w="300037">
                  <a:extLst>
                    <a:ext uri="{9D8B030D-6E8A-4147-A177-3AD203B41FA5}">
                      <a16:colId xmlns:a16="http://schemas.microsoft.com/office/drawing/2014/main" val="20002"/>
                    </a:ext>
                  </a:extLst>
                </a:gridCol>
                <a:gridCol w="300038">
                  <a:extLst>
                    <a:ext uri="{9D8B030D-6E8A-4147-A177-3AD203B41FA5}">
                      <a16:colId xmlns:a16="http://schemas.microsoft.com/office/drawing/2014/main" val="20003"/>
                    </a:ext>
                  </a:extLst>
                </a:gridCol>
                <a:gridCol w="300037">
                  <a:extLst>
                    <a:ext uri="{9D8B030D-6E8A-4147-A177-3AD203B41FA5}">
                      <a16:colId xmlns:a16="http://schemas.microsoft.com/office/drawing/2014/main" val="20004"/>
                    </a:ext>
                  </a:extLst>
                </a:gridCol>
                <a:gridCol w="300038">
                  <a:extLst>
                    <a:ext uri="{9D8B030D-6E8A-4147-A177-3AD203B41FA5}">
                      <a16:colId xmlns:a16="http://schemas.microsoft.com/office/drawing/2014/main" val="20005"/>
                    </a:ext>
                  </a:extLst>
                </a:gridCol>
                <a:gridCol w="300037">
                  <a:extLst>
                    <a:ext uri="{9D8B030D-6E8A-4147-A177-3AD203B41FA5}">
                      <a16:colId xmlns:a16="http://schemas.microsoft.com/office/drawing/2014/main" val="20006"/>
                    </a:ext>
                  </a:extLst>
                </a:gridCol>
                <a:gridCol w="300038">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62120" name="AutoShape 328"/>
          <p:cNvSpPr>
            <a:spLocks noChangeArrowheads="1"/>
          </p:cNvSpPr>
          <p:nvPr/>
        </p:nvSpPr>
        <p:spPr bwMode="auto">
          <a:xfrm>
            <a:off x="611188" y="2089150"/>
            <a:ext cx="431800" cy="144463"/>
          </a:xfrm>
          <a:prstGeom prst="rightArrow">
            <a:avLst>
              <a:gd name="adj1" fmla="val 50000"/>
              <a:gd name="adj2" fmla="val 74725"/>
            </a:avLst>
          </a:prstGeom>
          <a:solidFill>
            <a:srgbClr val="FF0000"/>
          </a:solidFill>
          <a:ln w="9525">
            <a:solidFill>
              <a:srgbClr val="008080"/>
            </a:solidFill>
            <a:miter lim="800000"/>
            <a:headEnd/>
            <a:tailEnd/>
          </a:ln>
        </p:spPr>
        <p:txBody>
          <a:bodyPr wrap="none" anchor="ctr"/>
          <a:lstStyle/>
          <a:p>
            <a:endParaRPr lang="zh-CN" altLang="en-US"/>
          </a:p>
        </p:txBody>
      </p:sp>
      <p:sp>
        <p:nvSpPr>
          <p:cNvPr id="162121" name="AutoShape 329"/>
          <p:cNvSpPr>
            <a:spLocks noChangeArrowheads="1"/>
          </p:cNvSpPr>
          <p:nvPr/>
        </p:nvSpPr>
        <p:spPr bwMode="auto">
          <a:xfrm rot="-5400000">
            <a:off x="3842544" y="6303169"/>
            <a:ext cx="250825" cy="160337"/>
          </a:xfrm>
          <a:prstGeom prst="rightArrow">
            <a:avLst>
              <a:gd name="adj1" fmla="val 50000"/>
              <a:gd name="adj2" fmla="val 39109"/>
            </a:avLst>
          </a:prstGeom>
          <a:solidFill>
            <a:srgbClr val="FF6600"/>
          </a:solidFill>
          <a:ln w="9525">
            <a:solidFill>
              <a:srgbClr val="008080"/>
            </a:solidFill>
            <a:miter lim="800000"/>
            <a:headEnd/>
            <a:tailEnd/>
          </a:ln>
        </p:spPr>
        <p:txBody>
          <a:bodyPr wrap="none" anchor="ctr"/>
          <a:lstStyle/>
          <a:p>
            <a:endParaRPr lang="zh-CN" altLang="en-US"/>
          </a:p>
        </p:txBody>
      </p:sp>
      <p:graphicFrame>
        <p:nvGraphicFramePr>
          <p:cNvPr id="162161" name="Group 369"/>
          <p:cNvGraphicFramePr>
            <a:graphicFrameLocks noGrp="1"/>
          </p:cNvGraphicFramePr>
          <p:nvPr/>
        </p:nvGraphicFramePr>
        <p:xfrm>
          <a:off x="5338763" y="5324475"/>
          <a:ext cx="2400300" cy="365760"/>
        </p:xfrm>
        <a:graphic>
          <a:graphicData uri="http://schemas.openxmlformats.org/drawingml/2006/table">
            <a:tbl>
              <a:tblPr/>
              <a:tblGrid>
                <a:gridCol w="300037">
                  <a:extLst>
                    <a:ext uri="{9D8B030D-6E8A-4147-A177-3AD203B41FA5}">
                      <a16:colId xmlns:a16="http://schemas.microsoft.com/office/drawing/2014/main" val="20000"/>
                    </a:ext>
                  </a:extLst>
                </a:gridCol>
                <a:gridCol w="300038">
                  <a:extLst>
                    <a:ext uri="{9D8B030D-6E8A-4147-A177-3AD203B41FA5}">
                      <a16:colId xmlns:a16="http://schemas.microsoft.com/office/drawing/2014/main" val="20001"/>
                    </a:ext>
                  </a:extLst>
                </a:gridCol>
                <a:gridCol w="300037">
                  <a:extLst>
                    <a:ext uri="{9D8B030D-6E8A-4147-A177-3AD203B41FA5}">
                      <a16:colId xmlns:a16="http://schemas.microsoft.com/office/drawing/2014/main" val="20002"/>
                    </a:ext>
                  </a:extLst>
                </a:gridCol>
                <a:gridCol w="319088">
                  <a:extLst>
                    <a:ext uri="{9D8B030D-6E8A-4147-A177-3AD203B41FA5}">
                      <a16:colId xmlns:a16="http://schemas.microsoft.com/office/drawing/2014/main" val="20003"/>
                    </a:ext>
                  </a:extLst>
                </a:gridCol>
                <a:gridCol w="280987">
                  <a:extLst>
                    <a:ext uri="{9D8B030D-6E8A-4147-A177-3AD203B41FA5}">
                      <a16:colId xmlns:a16="http://schemas.microsoft.com/office/drawing/2014/main" val="20004"/>
                    </a:ext>
                  </a:extLst>
                </a:gridCol>
                <a:gridCol w="300038">
                  <a:extLst>
                    <a:ext uri="{9D8B030D-6E8A-4147-A177-3AD203B41FA5}">
                      <a16:colId xmlns:a16="http://schemas.microsoft.com/office/drawing/2014/main" val="20005"/>
                    </a:ext>
                  </a:extLst>
                </a:gridCol>
                <a:gridCol w="300037">
                  <a:extLst>
                    <a:ext uri="{9D8B030D-6E8A-4147-A177-3AD203B41FA5}">
                      <a16:colId xmlns:a16="http://schemas.microsoft.com/office/drawing/2014/main" val="20006"/>
                    </a:ext>
                  </a:extLst>
                </a:gridCol>
                <a:gridCol w="300038">
                  <a:extLst>
                    <a:ext uri="{9D8B030D-6E8A-4147-A177-3AD203B41FA5}">
                      <a16:colId xmlns:a16="http://schemas.microsoft.com/office/drawing/2014/main" val="20007"/>
                    </a:ext>
                  </a:extLst>
                </a:gridCol>
              </a:tblGrid>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62156" name="Group 364"/>
          <p:cNvGraphicFramePr>
            <a:graphicFrameLocks noGrp="1"/>
          </p:cNvGraphicFramePr>
          <p:nvPr/>
        </p:nvGraphicFramePr>
        <p:xfrm>
          <a:off x="3841750" y="5872163"/>
          <a:ext cx="2400300" cy="365760"/>
        </p:xfrm>
        <a:graphic>
          <a:graphicData uri="http://schemas.openxmlformats.org/drawingml/2006/table">
            <a:tbl>
              <a:tblPr/>
              <a:tblGrid>
                <a:gridCol w="300038">
                  <a:extLst>
                    <a:ext uri="{9D8B030D-6E8A-4147-A177-3AD203B41FA5}">
                      <a16:colId xmlns:a16="http://schemas.microsoft.com/office/drawing/2014/main" val="20000"/>
                    </a:ext>
                  </a:extLst>
                </a:gridCol>
                <a:gridCol w="300037">
                  <a:extLst>
                    <a:ext uri="{9D8B030D-6E8A-4147-A177-3AD203B41FA5}">
                      <a16:colId xmlns:a16="http://schemas.microsoft.com/office/drawing/2014/main" val="20001"/>
                    </a:ext>
                  </a:extLst>
                </a:gridCol>
                <a:gridCol w="300038">
                  <a:extLst>
                    <a:ext uri="{9D8B030D-6E8A-4147-A177-3AD203B41FA5}">
                      <a16:colId xmlns:a16="http://schemas.microsoft.com/office/drawing/2014/main" val="20002"/>
                    </a:ext>
                  </a:extLst>
                </a:gridCol>
                <a:gridCol w="300037">
                  <a:extLst>
                    <a:ext uri="{9D8B030D-6E8A-4147-A177-3AD203B41FA5}">
                      <a16:colId xmlns:a16="http://schemas.microsoft.com/office/drawing/2014/main" val="20003"/>
                    </a:ext>
                  </a:extLst>
                </a:gridCol>
                <a:gridCol w="300038">
                  <a:extLst>
                    <a:ext uri="{9D8B030D-6E8A-4147-A177-3AD203B41FA5}">
                      <a16:colId xmlns:a16="http://schemas.microsoft.com/office/drawing/2014/main" val="20004"/>
                    </a:ext>
                  </a:extLst>
                </a:gridCol>
                <a:gridCol w="300037">
                  <a:extLst>
                    <a:ext uri="{9D8B030D-6E8A-4147-A177-3AD203B41FA5}">
                      <a16:colId xmlns:a16="http://schemas.microsoft.com/office/drawing/2014/main" val="20005"/>
                    </a:ext>
                  </a:extLst>
                </a:gridCol>
                <a:gridCol w="300038">
                  <a:extLst>
                    <a:ext uri="{9D8B030D-6E8A-4147-A177-3AD203B41FA5}">
                      <a16:colId xmlns:a16="http://schemas.microsoft.com/office/drawing/2014/main" val="20006"/>
                    </a:ext>
                  </a:extLst>
                </a:gridCol>
                <a:gridCol w="300037">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62157" name="Group 365"/>
          <p:cNvGraphicFramePr>
            <a:graphicFrameLocks noGrp="1"/>
          </p:cNvGraphicFramePr>
          <p:nvPr/>
        </p:nvGraphicFramePr>
        <p:xfrm>
          <a:off x="6265863" y="5872163"/>
          <a:ext cx="2400300" cy="365760"/>
        </p:xfrm>
        <a:graphic>
          <a:graphicData uri="http://schemas.openxmlformats.org/drawingml/2006/table">
            <a:tbl>
              <a:tblPr/>
              <a:tblGrid>
                <a:gridCol w="300037">
                  <a:extLst>
                    <a:ext uri="{9D8B030D-6E8A-4147-A177-3AD203B41FA5}">
                      <a16:colId xmlns:a16="http://schemas.microsoft.com/office/drawing/2014/main" val="20000"/>
                    </a:ext>
                  </a:extLst>
                </a:gridCol>
                <a:gridCol w="300038">
                  <a:extLst>
                    <a:ext uri="{9D8B030D-6E8A-4147-A177-3AD203B41FA5}">
                      <a16:colId xmlns:a16="http://schemas.microsoft.com/office/drawing/2014/main" val="20001"/>
                    </a:ext>
                  </a:extLst>
                </a:gridCol>
                <a:gridCol w="300037">
                  <a:extLst>
                    <a:ext uri="{9D8B030D-6E8A-4147-A177-3AD203B41FA5}">
                      <a16:colId xmlns:a16="http://schemas.microsoft.com/office/drawing/2014/main" val="20002"/>
                    </a:ext>
                  </a:extLst>
                </a:gridCol>
                <a:gridCol w="300038">
                  <a:extLst>
                    <a:ext uri="{9D8B030D-6E8A-4147-A177-3AD203B41FA5}">
                      <a16:colId xmlns:a16="http://schemas.microsoft.com/office/drawing/2014/main" val="20003"/>
                    </a:ext>
                  </a:extLst>
                </a:gridCol>
                <a:gridCol w="300037">
                  <a:extLst>
                    <a:ext uri="{9D8B030D-6E8A-4147-A177-3AD203B41FA5}">
                      <a16:colId xmlns:a16="http://schemas.microsoft.com/office/drawing/2014/main" val="20004"/>
                    </a:ext>
                  </a:extLst>
                </a:gridCol>
                <a:gridCol w="300038">
                  <a:extLst>
                    <a:ext uri="{9D8B030D-6E8A-4147-A177-3AD203B41FA5}">
                      <a16:colId xmlns:a16="http://schemas.microsoft.com/office/drawing/2014/main" val="20005"/>
                    </a:ext>
                  </a:extLst>
                </a:gridCol>
                <a:gridCol w="300037">
                  <a:extLst>
                    <a:ext uri="{9D8B030D-6E8A-4147-A177-3AD203B41FA5}">
                      <a16:colId xmlns:a16="http://schemas.microsoft.com/office/drawing/2014/main" val="20006"/>
                    </a:ext>
                  </a:extLst>
                </a:gridCol>
                <a:gridCol w="300038">
                  <a:extLst>
                    <a:ext uri="{9D8B030D-6E8A-4147-A177-3AD203B41FA5}">
                      <a16:colId xmlns:a16="http://schemas.microsoft.com/office/drawing/2014/main" val="20007"/>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rgbClr val="FF00FF"/>
                          </a:solidFill>
                          <a:effectLst>
                            <a:outerShdw blurRad="38100" dist="38100" dir="2700000" algn="tl">
                              <a:srgbClr val="C0C0C0"/>
                            </a:outerShdw>
                          </a:effectLst>
                          <a:latin typeface="Tahoma" pitchFamily="34" charset="0"/>
                          <a:ea typeface="宋体"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pic>
        <p:nvPicPr>
          <p:cNvPr id="162158" name="Picture 366" descr="图片1"/>
          <p:cNvPicPr>
            <a:picLocks noChangeAspect="1" noChangeArrowheads="1"/>
          </p:cNvPicPr>
          <p:nvPr/>
        </p:nvPicPr>
        <p:blipFill>
          <a:blip r:embed="rId2" cstate="print"/>
          <a:srcRect/>
          <a:stretch>
            <a:fillRect/>
          </a:stretch>
        </p:blipFill>
        <p:spPr bwMode="auto">
          <a:xfrm>
            <a:off x="4538663" y="1341438"/>
            <a:ext cx="3952875" cy="1871662"/>
          </a:xfrm>
          <a:prstGeom prst="rect">
            <a:avLst/>
          </a:prstGeom>
          <a:noFill/>
          <a:ln w="9525">
            <a:noFill/>
            <a:miter lim="800000"/>
            <a:headEnd/>
            <a:tailEnd/>
          </a:ln>
        </p:spPr>
      </p:pic>
      <p:sp>
        <p:nvSpPr>
          <p:cNvPr id="162159" name="Text Box 367"/>
          <p:cNvSpPr txBox="1">
            <a:spLocks noChangeArrowheads="1"/>
          </p:cNvSpPr>
          <p:nvPr/>
        </p:nvSpPr>
        <p:spPr bwMode="auto">
          <a:xfrm>
            <a:off x="4779963" y="1379538"/>
            <a:ext cx="839787" cy="366712"/>
          </a:xfrm>
          <a:prstGeom prst="rect">
            <a:avLst/>
          </a:prstGeom>
          <a:noFill/>
          <a:ln w="9525">
            <a:noFill/>
            <a:miter lim="800000"/>
            <a:headEnd/>
            <a:tailEnd/>
          </a:ln>
          <a:effectLst/>
        </p:spPr>
        <p:txBody>
          <a:bodyPr>
            <a:spAutoFit/>
          </a:bodyPr>
          <a:lstStyle/>
          <a:p>
            <a:pPr>
              <a:spcBef>
                <a:spcPct val="50000"/>
              </a:spcBef>
              <a:defRPr/>
            </a:pPr>
            <a:r>
              <a:rPr lang="en-US" altLang="zh-CN" sz="1800" b="1">
                <a:solidFill>
                  <a:schemeClr val="bg1"/>
                </a:solidFill>
                <a:effectLst>
                  <a:outerShdw blurRad="38100" dist="38100" dir="2700000" algn="tl">
                    <a:srgbClr val="C0C0C0"/>
                  </a:outerShdw>
                </a:effectLst>
              </a:rPr>
              <a:t>◎</a:t>
            </a:r>
            <a:r>
              <a:rPr lang="zh-CN" altLang="en-US" sz="1800" b="1">
                <a:solidFill>
                  <a:schemeClr val="bg1"/>
                </a:solidFill>
                <a:effectLst>
                  <a:outerShdw blurRad="38100" dist="38100" dir="2700000" algn="tl">
                    <a:srgbClr val="C0C0C0"/>
                  </a:outerShdw>
                </a:effectLst>
              </a:rPr>
              <a:t>￥</a:t>
            </a:r>
          </a:p>
        </p:txBody>
      </p:sp>
      <p:sp>
        <p:nvSpPr>
          <p:cNvPr id="162162" name="Text Box 370"/>
          <p:cNvSpPr txBox="1">
            <a:spLocks noChangeArrowheads="1"/>
          </p:cNvSpPr>
          <p:nvPr/>
        </p:nvSpPr>
        <p:spPr bwMode="auto">
          <a:xfrm>
            <a:off x="4826000" y="1671638"/>
            <a:ext cx="839788" cy="366712"/>
          </a:xfrm>
          <a:prstGeom prst="rect">
            <a:avLst/>
          </a:prstGeom>
          <a:noFill/>
          <a:ln w="9525">
            <a:noFill/>
            <a:miter lim="800000"/>
            <a:headEnd/>
            <a:tailEnd/>
          </a:ln>
          <a:effectLst/>
        </p:spPr>
        <p:txBody>
          <a:bodyPr>
            <a:spAutoFit/>
          </a:bodyPr>
          <a:lstStyle/>
          <a:p>
            <a:pPr>
              <a:spcBef>
                <a:spcPct val="50000"/>
              </a:spcBef>
              <a:defRPr/>
            </a:pPr>
            <a:r>
              <a:rPr lang="en-US" altLang="zh-CN" sz="1800" b="1">
                <a:solidFill>
                  <a:schemeClr val="bg1"/>
                </a:solidFill>
                <a:effectLst>
                  <a:outerShdw blurRad="38100" dist="38100" dir="2700000" algn="tl">
                    <a:srgbClr val="C0C0C0"/>
                  </a:outerShdw>
                </a:effectLst>
              </a:rPr>
              <a:t>A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2120"/>
                                        </p:tgtEl>
                                        <p:attrNameLst>
                                          <p:attrName>style.visibility</p:attrName>
                                        </p:attrNameLst>
                                      </p:cBhvr>
                                      <p:to>
                                        <p:strVal val="visible"/>
                                      </p:to>
                                    </p:set>
                                    <p:anim calcmode="lin" valueType="num">
                                      <p:cBhvr>
                                        <p:cTn id="7" dur="1000" fill="hold"/>
                                        <p:tgtEl>
                                          <p:spTgt spid="162120"/>
                                        </p:tgtEl>
                                        <p:attrNameLst>
                                          <p:attrName>ppt_x</p:attrName>
                                        </p:attrNameLst>
                                      </p:cBhvr>
                                      <p:tavLst>
                                        <p:tav tm="0">
                                          <p:val>
                                            <p:strVal val="#ppt_x-.2"/>
                                          </p:val>
                                        </p:tav>
                                        <p:tav tm="100000">
                                          <p:val>
                                            <p:strVal val="#ppt_x"/>
                                          </p:val>
                                        </p:tav>
                                      </p:tavLst>
                                    </p:anim>
                                    <p:anim calcmode="lin" valueType="num">
                                      <p:cBhvr>
                                        <p:cTn id="8" dur="1000" fill="hold"/>
                                        <p:tgtEl>
                                          <p:spTgt spid="16212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2120"/>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61859"/>
                                        </p:tgtEl>
                                        <p:attrNameLst>
                                          <p:attrName>style.visibility</p:attrName>
                                        </p:attrNameLst>
                                      </p:cBhvr>
                                      <p:to>
                                        <p:strVal val="visible"/>
                                      </p:to>
                                    </p:set>
                                    <p:anim calcmode="lin" valueType="num">
                                      <p:cBhvr>
                                        <p:cTn id="14" dur="1000" fill="hold"/>
                                        <p:tgtEl>
                                          <p:spTgt spid="161859"/>
                                        </p:tgtEl>
                                        <p:attrNameLst>
                                          <p:attrName>ppt_x</p:attrName>
                                        </p:attrNameLst>
                                      </p:cBhvr>
                                      <p:tavLst>
                                        <p:tav tm="0">
                                          <p:val>
                                            <p:strVal val="#ppt_x-.2"/>
                                          </p:val>
                                        </p:tav>
                                        <p:tav tm="100000">
                                          <p:val>
                                            <p:strVal val="#ppt_x"/>
                                          </p:val>
                                        </p:tav>
                                      </p:tavLst>
                                    </p:anim>
                                    <p:anim calcmode="lin" valueType="num">
                                      <p:cBhvr>
                                        <p:cTn id="15" dur="1000" fill="hold"/>
                                        <p:tgtEl>
                                          <p:spTgt spid="16185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1859"/>
                                        </p:tgtEl>
                                      </p:cBhvr>
                                    </p:animEffect>
                                  </p:childTnLst>
                                </p:cTn>
                              </p:par>
                              <p:par>
                                <p:cTn id="17" presetID="29" presetClass="entr" presetSubtype="0" fill="hold" grpId="0" nodeType="withEffect">
                                  <p:stCondLst>
                                    <p:cond delay="0"/>
                                  </p:stCondLst>
                                  <p:childTnLst>
                                    <p:set>
                                      <p:cBhvr>
                                        <p:cTn id="18" dur="1" fill="hold">
                                          <p:stCondLst>
                                            <p:cond delay="0"/>
                                          </p:stCondLst>
                                        </p:cTn>
                                        <p:tgtEl>
                                          <p:spTgt spid="161861"/>
                                        </p:tgtEl>
                                        <p:attrNameLst>
                                          <p:attrName>style.visibility</p:attrName>
                                        </p:attrNameLst>
                                      </p:cBhvr>
                                      <p:to>
                                        <p:strVal val="visible"/>
                                      </p:to>
                                    </p:set>
                                    <p:anim calcmode="lin" valueType="num">
                                      <p:cBhvr>
                                        <p:cTn id="19" dur="1000" fill="hold"/>
                                        <p:tgtEl>
                                          <p:spTgt spid="161861"/>
                                        </p:tgtEl>
                                        <p:attrNameLst>
                                          <p:attrName>ppt_x</p:attrName>
                                        </p:attrNameLst>
                                      </p:cBhvr>
                                      <p:tavLst>
                                        <p:tav tm="0">
                                          <p:val>
                                            <p:strVal val="#ppt_x-.2"/>
                                          </p:val>
                                        </p:tav>
                                        <p:tav tm="100000">
                                          <p:val>
                                            <p:strVal val="#ppt_x"/>
                                          </p:val>
                                        </p:tav>
                                      </p:tavLst>
                                    </p:anim>
                                    <p:anim calcmode="lin" valueType="num">
                                      <p:cBhvr>
                                        <p:cTn id="20" dur="1000" fill="hold"/>
                                        <p:tgtEl>
                                          <p:spTgt spid="161861"/>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1861"/>
                                        </p:tgtEl>
                                      </p:cBhvr>
                                    </p:animEffect>
                                  </p:childTnLst>
                                </p:cTn>
                              </p:par>
                              <p:par>
                                <p:cTn id="22" presetID="29" presetClass="entr" presetSubtype="0" fill="hold" nodeType="withEffect">
                                  <p:stCondLst>
                                    <p:cond delay="0"/>
                                  </p:stCondLst>
                                  <p:childTnLst>
                                    <p:set>
                                      <p:cBhvr>
                                        <p:cTn id="23" dur="1" fill="hold">
                                          <p:stCondLst>
                                            <p:cond delay="0"/>
                                          </p:stCondLst>
                                        </p:cTn>
                                        <p:tgtEl>
                                          <p:spTgt spid="161975"/>
                                        </p:tgtEl>
                                        <p:attrNameLst>
                                          <p:attrName>style.visibility</p:attrName>
                                        </p:attrNameLst>
                                      </p:cBhvr>
                                      <p:to>
                                        <p:strVal val="visible"/>
                                      </p:to>
                                    </p:set>
                                    <p:anim calcmode="lin" valueType="num">
                                      <p:cBhvr>
                                        <p:cTn id="24" dur="1000" fill="hold"/>
                                        <p:tgtEl>
                                          <p:spTgt spid="161975"/>
                                        </p:tgtEl>
                                        <p:attrNameLst>
                                          <p:attrName>ppt_x</p:attrName>
                                        </p:attrNameLst>
                                      </p:cBhvr>
                                      <p:tavLst>
                                        <p:tav tm="0">
                                          <p:val>
                                            <p:strVal val="#ppt_x-.2"/>
                                          </p:val>
                                        </p:tav>
                                        <p:tav tm="100000">
                                          <p:val>
                                            <p:strVal val="#ppt_x"/>
                                          </p:val>
                                        </p:tav>
                                      </p:tavLst>
                                    </p:anim>
                                    <p:anim calcmode="lin" valueType="num">
                                      <p:cBhvr>
                                        <p:cTn id="25" dur="1000" fill="hold"/>
                                        <p:tgtEl>
                                          <p:spTgt spid="1619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1975"/>
                                        </p:tgtEl>
                                      </p:cBhvr>
                                    </p:animEffect>
                                  </p:childTnLst>
                                </p:cTn>
                              </p:par>
                              <p:par>
                                <p:cTn id="27" presetID="29" presetClass="entr" presetSubtype="0" fill="hold" grpId="0" nodeType="withEffect">
                                  <p:stCondLst>
                                    <p:cond delay="0"/>
                                  </p:stCondLst>
                                  <p:childTnLst>
                                    <p:set>
                                      <p:cBhvr>
                                        <p:cTn id="28" dur="1" fill="hold">
                                          <p:stCondLst>
                                            <p:cond delay="0"/>
                                          </p:stCondLst>
                                        </p:cTn>
                                        <p:tgtEl>
                                          <p:spTgt spid="161882"/>
                                        </p:tgtEl>
                                        <p:attrNameLst>
                                          <p:attrName>style.visibility</p:attrName>
                                        </p:attrNameLst>
                                      </p:cBhvr>
                                      <p:to>
                                        <p:strVal val="visible"/>
                                      </p:to>
                                    </p:set>
                                    <p:anim calcmode="lin" valueType="num">
                                      <p:cBhvr>
                                        <p:cTn id="29" dur="1000" fill="hold"/>
                                        <p:tgtEl>
                                          <p:spTgt spid="161882"/>
                                        </p:tgtEl>
                                        <p:attrNameLst>
                                          <p:attrName>ppt_x</p:attrName>
                                        </p:attrNameLst>
                                      </p:cBhvr>
                                      <p:tavLst>
                                        <p:tav tm="0">
                                          <p:val>
                                            <p:strVal val="#ppt_x-.2"/>
                                          </p:val>
                                        </p:tav>
                                        <p:tav tm="100000">
                                          <p:val>
                                            <p:strVal val="#ppt_x"/>
                                          </p:val>
                                        </p:tav>
                                      </p:tavLst>
                                    </p:anim>
                                    <p:anim calcmode="lin" valueType="num">
                                      <p:cBhvr>
                                        <p:cTn id="30" dur="1000" fill="hold"/>
                                        <p:tgtEl>
                                          <p:spTgt spid="161882"/>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1882"/>
                                        </p:tgtEl>
                                      </p:cBhvr>
                                    </p:animEffect>
                                  </p:childTnLst>
                                </p:cTn>
                              </p:par>
                              <p:par>
                                <p:cTn id="32" presetID="29" presetClass="entr" presetSubtype="0" fill="hold" nodeType="withEffect">
                                  <p:stCondLst>
                                    <p:cond delay="0"/>
                                  </p:stCondLst>
                                  <p:childTnLst>
                                    <p:set>
                                      <p:cBhvr>
                                        <p:cTn id="33" dur="1" fill="hold">
                                          <p:stCondLst>
                                            <p:cond delay="0"/>
                                          </p:stCondLst>
                                        </p:cTn>
                                        <p:tgtEl>
                                          <p:spTgt spid="161883"/>
                                        </p:tgtEl>
                                        <p:attrNameLst>
                                          <p:attrName>style.visibility</p:attrName>
                                        </p:attrNameLst>
                                      </p:cBhvr>
                                      <p:to>
                                        <p:strVal val="visible"/>
                                      </p:to>
                                    </p:set>
                                    <p:anim calcmode="lin" valueType="num">
                                      <p:cBhvr>
                                        <p:cTn id="34" dur="1000" fill="hold"/>
                                        <p:tgtEl>
                                          <p:spTgt spid="161883"/>
                                        </p:tgtEl>
                                        <p:attrNameLst>
                                          <p:attrName>ppt_x</p:attrName>
                                        </p:attrNameLst>
                                      </p:cBhvr>
                                      <p:tavLst>
                                        <p:tav tm="0">
                                          <p:val>
                                            <p:strVal val="#ppt_x-.2"/>
                                          </p:val>
                                        </p:tav>
                                        <p:tav tm="100000">
                                          <p:val>
                                            <p:strVal val="#ppt_x"/>
                                          </p:val>
                                        </p:tav>
                                      </p:tavLst>
                                    </p:anim>
                                    <p:anim calcmode="lin" valueType="num">
                                      <p:cBhvr>
                                        <p:cTn id="35" dur="1000" fill="hold"/>
                                        <p:tgtEl>
                                          <p:spTgt spid="161883"/>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61883"/>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161903"/>
                                        </p:tgtEl>
                                        <p:attrNameLst>
                                          <p:attrName>style.visibility</p:attrName>
                                        </p:attrNameLst>
                                      </p:cBhvr>
                                      <p:to>
                                        <p:strVal val="visible"/>
                                      </p:to>
                                    </p:set>
                                    <p:anim calcmode="lin" valueType="num">
                                      <p:cBhvr>
                                        <p:cTn id="39" dur="1000" fill="hold"/>
                                        <p:tgtEl>
                                          <p:spTgt spid="161903"/>
                                        </p:tgtEl>
                                        <p:attrNameLst>
                                          <p:attrName>ppt_x</p:attrName>
                                        </p:attrNameLst>
                                      </p:cBhvr>
                                      <p:tavLst>
                                        <p:tav tm="0">
                                          <p:val>
                                            <p:strVal val="#ppt_x-.2"/>
                                          </p:val>
                                        </p:tav>
                                        <p:tav tm="100000">
                                          <p:val>
                                            <p:strVal val="#ppt_x"/>
                                          </p:val>
                                        </p:tav>
                                      </p:tavLst>
                                    </p:anim>
                                    <p:anim calcmode="lin" valueType="num">
                                      <p:cBhvr>
                                        <p:cTn id="40" dur="1000" fill="hold"/>
                                        <p:tgtEl>
                                          <p:spTgt spid="16190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1903"/>
                                        </p:tgtEl>
                                      </p:cBhvr>
                                    </p:animEffect>
                                  </p:childTnLst>
                                </p:cTn>
                              </p:par>
                              <p:par>
                                <p:cTn id="42" presetID="29" presetClass="entr" presetSubtype="0" fill="hold" nodeType="withEffect">
                                  <p:stCondLst>
                                    <p:cond delay="0"/>
                                  </p:stCondLst>
                                  <p:childTnLst>
                                    <p:set>
                                      <p:cBhvr>
                                        <p:cTn id="43" dur="1" fill="hold">
                                          <p:stCondLst>
                                            <p:cond delay="0"/>
                                          </p:stCondLst>
                                        </p:cTn>
                                        <p:tgtEl>
                                          <p:spTgt spid="161904"/>
                                        </p:tgtEl>
                                        <p:attrNameLst>
                                          <p:attrName>style.visibility</p:attrName>
                                        </p:attrNameLst>
                                      </p:cBhvr>
                                      <p:to>
                                        <p:strVal val="visible"/>
                                      </p:to>
                                    </p:set>
                                    <p:anim calcmode="lin" valueType="num">
                                      <p:cBhvr>
                                        <p:cTn id="44" dur="1000" fill="hold"/>
                                        <p:tgtEl>
                                          <p:spTgt spid="161904"/>
                                        </p:tgtEl>
                                        <p:attrNameLst>
                                          <p:attrName>ppt_x</p:attrName>
                                        </p:attrNameLst>
                                      </p:cBhvr>
                                      <p:tavLst>
                                        <p:tav tm="0">
                                          <p:val>
                                            <p:strVal val="#ppt_x-.2"/>
                                          </p:val>
                                        </p:tav>
                                        <p:tav tm="100000">
                                          <p:val>
                                            <p:strVal val="#ppt_x"/>
                                          </p:val>
                                        </p:tav>
                                      </p:tavLst>
                                    </p:anim>
                                    <p:anim calcmode="lin" valueType="num">
                                      <p:cBhvr>
                                        <p:cTn id="45" dur="1000" fill="hold"/>
                                        <p:tgtEl>
                                          <p:spTgt spid="161904"/>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1904"/>
                                        </p:tgtEl>
                                      </p:cBhvr>
                                    </p:animEffect>
                                  </p:childTnLst>
                                </p:cTn>
                              </p:par>
                              <p:par>
                                <p:cTn id="47" presetID="29" presetClass="entr" presetSubtype="0" fill="hold" grpId="0" nodeType="withEffect">
                                  <p:stCondLst>
                                    <p:cond delay="0"/>
                                  </p:stCondLst>
                                  <p:childTnLst>
                                    <p:set>
                                      <p:cBhvr>
                                        <p:cTn id="48" dur="1" fill="hold">
                                          <p:stCondLst>
                                            <p:cond delay="0"/>
                                          </p:stCondLst>
                                        </p:cTn>
                                        <p:tgtEl>
                                          <p:spTgt spid="161924"/>
                                        </p:tgtEl>
                                        <p:attrNameLst>
                                          <p:attrName>style.visibility</p:attrName>
                                        </p:attrNameLst>
                                      </p:cBhvr>
                                      <p:to>
                                        <p:strVal val="visible"/>
                                      </p:to>
                                    </p:set>
                                    <p:anim calcmode="lin" valueType="num">
                                      <p:cBhvr>
                                        <p:cTn id="49" dur="1000" fill="hold"/>
                                        <p:tgtEl>
                                          <p:spTgt spid="161924"/>
                                        </p:tgtEl>
                                        <p:attrNameLst>
                                          <p:attrName>ppt_x</p:attrName>
                                        </p:attrNameLst>
                                      </p:cBhvr>
                                      <p:tavLst>
                                        <p:tav tm="0">
                                          <p:val>
                                            <p:strVal val="#ppt_x-.2"/>
                                          </p:val>
                                        </p:tav>
                                        <p:tav tm="100000">
                                          <p:val>
                                            <p:strVal val="#ppt_x"/>
                                          </p:val>
                                        </p:tav>
                                      </p:tavLst>
                                    </p:anim>
                                    <p:anim calcmode="lin" valueType="num">
                                      <p:cBhvr>
                                        <p:cTn id="50" dur="1000" fill="hold"/>
                                        <p:tgtEl>
                                          <p:spTgt spid="16192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61924"/>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1.38889E-6 -1.48148E-6 L -1.38889E-6 0.0419 " pathEditMode="relative" ptsTypes="AA">
                                      <p:cBhvr>
                                        <p:cTn id="55" dur="2000" fill="hold"/>
                                        <p:tgtEl>
                                          <p:spTgt spid="162120"/>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9" presetClass="entr" presetSubtype="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p:cTn id="60" dur="1000" fill="hold"/>
                                        <p:tgtEl>
                                          <p:spTgt spid="3"/>
                                        </p:tgtEl>
                                        <p:attrNameLst>
                                          <p:attrName>ppt_x</p:attrName>
                                        </p:attrNameLst>
                                      </p:cBhvr>
                                      <p:tavLst>
                                        <p:tav tm="0">
                                          <p:val>
                                            <p:strVal val="#ppt_x-.2"/>
                                          </p:val>
                                        </p:tav>
                                        <p:tav tm="100000">
                                          <p:val>
                                            <p:strVal val="#ppt_x"/>
                                          </p:val>
                                        </p:tav>
                                      </p:tavLst>
                                    </p:anim>
                                    <p:anim calcmode="lin" valueType="num">
                                      <p:cBhvr>
                                        <p:cTn id="61"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62" dur="10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1.38889E-6 0.0419 L -1.38889E-6 0.09445 " pathEditMode="relative" ptsTypes="AA">
                                      <p:cBhvr>
                                        <p:cTn id="66" dur="2000" fill="hold"/>
                                        <p:tgtEl>
                                          <p:spTgt spid="162120"/>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29" presetClass="entr" presetSubtype="0" fill="hold" grpId="0" nodeType="clickEffect">
                                  <p:stCondLst>
                                    <p:cond delay="0"/>
                                  </p:stCondLst>
                                  <p:childTnLst>
                                    <p:set>
                                      <p:cBhvr>
                                        <p:cTn id="70" dur="1" fill="hold">
                                          <p:stCondLst>
                                            <p:cond delay="0"/>
                                          </p:stCondLst>
                                        </p:cTn>
                                        <p:tgtEl>
                                          <p:spTgt spid="161970"/>
                                        </p:tgtEl>
                                        <p:attrNameLst>
                                          <p:attrName>style.visibility</p:attrName>
                                        </p:attrNameLst>
                                      </p:cBhvr>
                                      <p:to>
                                        <p:strVal val="visible"/>
                                      </p:to>
                                    </p:set>
                                    <p:anim calcmode="lin" valueType="num">
                                      <p:cBhvr>
                                        <p:cTn id="71" dur="1000" fill="hold"/>
                                        <p:tgtEl>
                                          <p:spTgt spid="161970"/>
                                        </p:tgtEl>
                                        <p:attrNameLst>
                                          <p:attrName>ppt_x</p:attrName>
                                        </p:attrNameLst>
                                      </p:cBhvr>
                                      <p:tavLst>
                                        <p:tav tm="0">
                                          <p:val>
                                            <p:strVal val="#ppt_x-.2"/>
                                          </p:val>
                                        </p:tav>
                                        <p:tav tm="100000">
                                          <p:val>
                                            <p:strVal val="#ppt_x"/>
                                          </p:val>
                                        </p:tav>
                                      </p:tavLst>
                                    </p:anim>
                                    <p:anim calcmode="lin" valueType="num">
                                      <p:cBhvr>
                                        <p:cTn id="72" dur="1000" fill="hold"/>
                                        <p:tgtEl>
                                          <p:spTgt spid="161970"/>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61970"/>
                                        </p:tgtEl>
                                      </p:cBhvr>
                                    </p:animEffect>
                                  </p:childTnLst>
                                </p:cTn>
                              </p:par>
                              <p:par>
                                <p:cTn id="74" presetID="29" presetClass="entr" presetSubtype="0" fill="hold" nodeType="withEffect">
                                  <p:stCondLst>
                                    <p:cond delay="0"/>
                                  </p:stCondLst>
                                  <p:childTnLst>
                                    <p:set>
                                      <p:cBhvr>
                                        <p:cTn id="75" dur="1" fill="hold">
                                          <p:stCondLst>
                                            <p:cond delay="0"/>
                                          </p:stCondLst>
                                        </p:cTn>
                                        <p:tgtEl>
                                          <p:spTgt spid="161962"/>
                                        </p:tgtEl>
                                        <p:attrNameLst>
                                          <p:attrName>style.visibility</p:attrName>
                                        </p:attrNameLst>
                                      </p:cBhvr>
                                      <p:to>
                                        <p:strVal val="visible"/>
                                      </p:to>
                                    </p:set>
                                    <p:anim calcmode="lin" valueType="num">
                                      <p:cBhvr>
                                        <p:cTn id="76" dur="1000" fill="hold"/>
                                        <p:tgtEl>
                                          <p:spTgt spid="161962"/>
                                        </p:tgtEl>
                                        <p:attrNameLst>
                                          <p:attrName>ppt_x</p:attrName>
                                        </p:attrNameLst>
                                      </p:cBhvr>
                                      <p:tavLst>
                                        <p:tav tm="0">
                                          <p:val>
                                            <p:strVal val="#ppt_x-.2"/>
                                          </p:val>
                                        </p:tav>
                                        <p:tav tm="100000">
                                          <p:val>
                                            <p:strVal val="#ppt_x"/>
                                          </p:val>
                                        </p:tav>
                                      </p:tavLst>
                                    </p:anim>
                                    <p:anim calcmode="lin" valueType="num">
                                      <p:cBhvr>
                                        <p:cTn id="77" dur="1000" fill="hold"/>
                                        <p:tgtEl>
                                          <p:spTgt spid="161962"/>
                                        </p:tgtEl>
                                        <p:attrNameLst>
                                          <p:attrName>ppt_y</p:attrName>
                                        </p:attrNameLst>
                                      </p:cBhvr>
                                      <p:tavLst>
                                        <p:tav tm="0">
                                          <p:val>
                                            <p:strVal val="#ppt_y"/>
                                          </p:val>
                                        </p:tav>
                                        <p:tav tm="100000">
                                          <p:val>
                                            <p:strVal val="#ppt_y"/>
                                          </p:val>
                                        </p:tav>
                                      </p:tavLst>
                                    </p:anim>
                                    <p:animEffect transition="in" filter="wipe(right)" prLst="gradientSize: 0.1">
                                      <p:cBhvr>
                                        <p:cTn id="78" dur="1000"/>
                                        <p:tgtEl>
                                          <p:spTgt spid="161962"/>
                                        </p:tgtEl>
                                      </p:cBhvr>
                                    </p:animEffect>
                                  </p:childTnLst>
                                </p:cTn>
                              </p:par>
                              <p:par>
                                <p:cTn id="79" presetID="29" presetClass="entr" presetSubtype="0" fill="hold" grpId="0" nodeType="withEffect">
                                  <p:stCondLst>
                                    <p:cond delay="0"/>
                                  </p:stCondLst>
                                  <p:childTnLst>
                                    <p:set>
                                      <p:cBhvr>
                                        <p:cTn id="80" dur="1" fill="hold">
                                          <p:stCondLst>
                                            <p:cond delay="0"/>
                                          </p:stCondLst>
                                        </p:cTn>
                                        <p:tgtEl>
                                          <p:spTgt spid="162121"/>
                                        </p:tgtEl>
                                        <p:attrNameLst>
                                          <p:attrName>style.visibility</p:attrName>
                                        </p:attrNameLst>
                                      </p:cBhvr>
                                      <p:to>
                                        <p:strVal val="visible"/>
                                      </p:to>
                                    </p:set>
                                    <p:anim calcmode="lin" valueType="num">
                                      <p:cBhvr>
                                        <p:cTn id="81" dur="1000" fill="hold"/>
                                        <p:tgtEl>
                                          <p:spTgt spid="162121"/>
                                        </p:tgtEl>
                                        <p:attrNameLst>
                                          <p:attrName>ppt_x</p:attrName>
                                        </p:attrNameLst>
                                      </p:cBhvr>
                                      <p:tavLst>
                                        <p:tav tm="0">
                                          <p:val>
                                            <p:strVal val="#ppt_x-.2"/>
                                          </p:val>
                                        </p:tav>
                                        <p:tav tm="100000">
                                          <p:val>
                                            <p:strVal val="#ppt_x"/>
                                          </p:val>
                                        </p:tav>
                                      </p:tavLst>
                                    </p:anim>
                                    <p:anim calcmode="lin" valueType="num">
                                      <p:cBhvr>
                                        <p:cTn id="82" dur="1000" fill="hold"/>
                                        <p:tgtEl>
                                          <p:spTgt spid="162121"/>
                                        </p:tgtEl>
                                        <p:attrNameLst>
                                          <p:attrName>ppt_y</p:attrName>
                                        </p:attrNameLst>
                                      </p:cBhvr>
                                      <p:tavLst>
                                        <p:tav tm="0">
                                          <p:val>
                                            <p:strVal val="#ppt_y"/>
                                          </p:val>
                                        </p:tav>
                                        <p:tav tm="100000">
                                          <p:val>
                                            <p:strVal val="#ppt_y"/>
                                          </p:val>
                                        </p:tav>
                                      </p:tavLst>
                                    </p:anim>
                                    <p:animEffect transition="in" filter="wipe(right)" prLst="gradientSize: 0.1">
                                      <p:cBhvr>
                                        <p:cTn id="83" dur="1000"/>
                                        <p:tgtEl>
                                          <p:spTgt spid="162121"/>
                                        </p:tgtEl>
                                      </p:cBhvr>
                                    </p:animEffect>
                                  </p:childTnLst>
                                </p:cTn>
                              </p:par>
                              <p:par>
                                <p:cTn id="84" presetID="29" presetClass="entr" presetSubtype="0" fill="hold" grpId="0" nodeType="withEffect">
                                  <p:stCondLst>
                                    <p:cond delay="0"/>
                                  </p:stCondLst>
                                  <p:childTnLst>
                                    <p:set>
                                      <p:cBhvr>
                                        <p:cTn id="85" dur="1" fill="hold">
                                          <p:stCondLst>
                                            <p:cond delay="0"/>
                                          </p:stCondLst>
                                        </p:cTn>
                                        <p:tgtEl>
                                          <p:spTgt spid="161968"/>
                                        </p:tgtEl>
                                        <p:attrNameLst>
                                          <p:attrName>style.visibility</p:attrName>
                                        </p:attrNameLst>
                                      </p:cBhvr>
                                      <p:to>
                                        <p:strVal val="visible"/>
                                      </p:to>
                                    </p:set>
                                    <p:anim calcmode="lin" valueType="num">
                                      <p:cBhvr>
                                        <p:cTn id="86" dur="1000" fill="hold"/>
                                        <p:tgtEl>
                                          <p:spTgt spid="161968"/>
                                        </p:tgtEl>
                                        <p:attrNameLst>
                                          <p:attrName>ppt_x</p:attrName>
                                        </p:attrNameLst>
                                      </p:cBhvr>
                                      <p:tavLst>
                                        <p:tav tm="0">
                                          <p:val>
                                            <p:strVal val="#ppt_x-.2"/>
                                          </p:val>
                                        </p:tav>
                                        <p:tav tm="100000">
                                          <p:val>
                                            <p:strVal val="#ppt_x"/>
                                          </p:val>
                                        </p:tav>
                                      </p:tavLst>
                                    </p:anim>
                                    <p:anim calcmode="lin" valueType="num">
                                      <p:cBhvr>
                                        <p:cTn id="87" dur="1000" fill="hold"/>
                                        <p:tgtEl>
                                          <p:spTgt spid="161968"/>
                                        </p:tgtEl>
                                        <p:attrNameLst>
                                          <p:attrName>ppt_y</p:attrName>
                                        </p:attrNameLst>
                                      </p:cBhvr>
                                      <p:tavLst>
                                        <p:tav tm="0">
                                          <p:val>
                                            <p:strVal val="#ppt_y"/>
                                          </p:val>
                                        </p:tav>
                                        <p:tav tm="100000">
                                          <p:val>
                                            <p:strVal val="#ppt_y"/>
                                          </p:val>
                                        </p:tav>
                                      </p:tavLst>
                                    </p:anim>
                                    <p:animEffect transition="in" filter="wipe(right)" prLst="gradientSize: 0.1">
                                      <p:cBhvr>
                                        <p:cTn id="88" dur="1000"/>
                                        <p:tgtEl>
                                          <p:spTgt spid="161968"/>
                                        </p:tgtEl>
                                      </p:cBhvr>
                                    </p:animEffec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3" nodeType="clickEffect">
                                  <p:stCondLst>
                                    <p:cond delay="0"/>
                                  </p:stCondLst>
                                  <p:childTnLst>
                                    <p:animMotion origin="layout" path="M -1.38889E-6 0.09445 L -1.38889E-6 0.13634 " pathEditMode="relative" ptsTypes="AA">
                                      <p:cBhvr>
                                        <p:cTn id="92" dur="2000" fill="hold"/>
                                        <p:tgtEl>
                                          <p:spTgt spid="162120"/>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29" presetClass="entr" presetSubtype="0" fill="hold" nodeType="clickEffect">
                                  <p:stCondLst>
                                    <p:cond delay="0"/>
                                  </p:stCondLst>
                                  <p:childTnLst>
                                    <p:set>
                                      <p:cBhvr>
                                        <p:cTn id="96" dur="1" fill="hold">
                                          <p:stCondLst>
                                            <p:cond delay="0"/>
                                          </p:stCondLst>
                                        </p:cTn>
                                        <p:tgtEl>
                                          <p:spTgt spid="162156"/>
                                        </p:tgtEl>
                                        <p:attrNameLst>
                                          <p:attrName>style.visibility</p:attrName>
                                        </p:attrNameLst>
                                      </p:cBhvr>
                                      <p:to>
                                        <p:strVal val="visible"/>
                                      </p:to>
                                    </p:set>
                                    <p:anim calcmode="lin" valueType="num">
                                      <p:cBhvr>
                                        <p:cTn id="97" dur="1000" fill="hold"/>
                                        <p:tgtEl>
                                          <p:spTgt spid="162156"/>
                                        </p:tgtEl>
                                        <p:attrNameLst>
                                          <p:attrName>ppt_x</p:attrName>
                                        </p:attrNameLst>
                                      </p:cBhvr>
                                      <p:tavLst>
                                        <p:tav tm="0">
                                          <p:val>
                                            <p:strVal val="#ppt_x-.2"/>
                                          </p:val>
                                        </p:tav>
                                        <p:tav tm="100000">
                                          <p:val>
                                            <p:strVal val="#ppt_x"/>
                                          </p:val>
                                        </p:tav>
                                      </p:tavLst>
                                    </p:anim>
                                    <p:anim calcmode="lin" valueType="num">
                                      <p:cBhvr>
                                        <p:cTn id="98" dur="1000" fill="hold"/>
                                        <p:tgtEl>
                                          <p:spTgt spid="162156"/>
                                        </p:tgtEl>
                                        <p:attrNameLst>
                                          <p:attrName>ppt_y</p:attrName>
                                        </p:attrNameLst>
                                      </p:cBhvr>
                                      <p:tavLst>
                                        <p:tav tm="0">
                                          <p:val>
                                            <p:strVal val="#ppt_y"/>
                                          </p:val>
                                        </p:tav>
                                        <p:tav tm="100000">
                                          <p:val>
                                            <p:strVal val="#ppt_y"/>
                                          </p:val>
                                        </p:tav>
                                      </p:tavLst>
                                    </p:anim>
                                    <p:animEffect transition="in" filter="wipe(right)" prLst="gradientSize: 0.1">
                                      <p:cBhvr>
                                        <p:cTn id="99" dur="1000"/>
                                        <p:tgtEl>
                                          <p:spTgt spid="162156"/>
                                        </p:tgtEl>
                                      </p:cBhvr>
                                    </p:animEffect>
                                  </p:childTnLst>
                                </p:cTn>
                              </p:par>
                            </p:childTnLst>
                          </p:cTn>
                        </p:par>
                      </p:childTnLst>
                    </p:cTn>
                  </p:par>
                  <p:par>
                    <p:cTn id="100" fill="hold">
                      <p:stCondLst>
                        <p:cond delay="indefinite"/>
                      </p:stCondLst>
                      <p:childTnLst>
                        <p:par>
                          <p:cTn id="101" fill="hold">
                            <p:stCondLst>
                              <p:cond delay="0"/>
                            </p:stCondLst>
                            <p:childTnLst>
                              <p:par>
                                <p:cTn id="102" presetID="0" presetClass="path" presetSubtype="0" accel="50000" decel="50000" fill="hold" grpId="1" nodeType="clickEffect">
                                  <p:stCondLst>
                                    <p:cond delay="0"/>
                                  </p:stCondLst>
                                  <p:childTnLst>
                                    <p:animMotion origin="layout" path="M 5E-6 1.48148E-6 L 0.25991 1.48148E-6 " pathEditMode="relative" ptsTypes="AA">
                                      <p:cBhvr>
                                        <p:cTn id="103" dur="2000" fill="hold"/>
                                        <p:tgtEl>
                                          <p:spTgt spid="162121"/>
                                        </p:tgtEl>
                                        <p:attrNameLst>
                                          <p:attrName>ppt_x</p:attrName>
                                          <p:attrName>ppt_y</p:attrName>
                                        </p:attrNameLst>
                                      </p:cBhvr>
                                    </p:animMotion>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4" nodeType="clickEffect">
                                  <p:stCondLst>
                                    <p:cond delay="0"/>
                                  </p:stCondLst>
                                  <p:childTnLst>
                                    <p:animMotion origin="layout" path="M -1.38889E-6 0.13796 L -1.38889E-6 0.18009 " pathEditMode="relative" rAng="0" ptsTypes="AA">
                                      <p:cBhvr>
                                        <p:cTn id="107" dur="2000" fill="hold"/>
                                        <p:tgtEl>
                                          <p:spTgt spid="162120"/>
                                        </p:tgtEl>
                                        <p:attrNameLst>
                                          <p:attrName>ppt_x</p:attrName>
                                          <p:attrName>ppt_y</p:attrName>
                                        </p:attrNameLst>
                                      </p:cBhvr>
                                      <p:rCtr x="0" y="21"/>
                                    </p:animMotion>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nodeType="clickEffect">
                                  <p:stCondLst>
                                    <p:cond delay="0"/>
                                  </p:stCondLst>
                                  <p:childTnLst>
                                    <p:set>
                                      <p:cBhvr>
                                        <p:cTn id="111" dur="1" fill="hold">
                                          <p:stCondLst>
                                            <p:cond delay="0"/>
                                          </p:stCondLst>
                                        </p:cTn>
                                        <p:tgtEl>
                                          <p:spTgt spid="162157"/>
                                        </p:tgtEl>
                                        <p:attrNameLst>
                                          <p:attrName>style.visibility</p:attrName>
                                        </p:attrNameLst>
                                      </p:cBhvr>
                                      <p:to>
                                        <p:strVal val="visible"/>
                                      </p:to>
                                    </p:set>
                                    <p:anim calcmode="lin" valueType="num">
                                      <p:cBhvr>
                                        <p:cTn id="112" dur="1000" fill="hold"/>
                                        <p:tgtEl>
                                          <p:spTgt spid="162157"/>
                                        </p:tgtEl>
                                        <p:attrNameLst>
                                          <p:attrName>ppt_x</p:attrName>
                                        </p:attrNameLst>
                                      </p:cBhvr>
                                      <p:tavLst>
                                        <p:tav tm="0">
                                          <p:val>
                                            <p:strVal val="#ppt_x-.2"/>
                                          </p:val>
                                        </p:tav>
                                        <p:tav tm="100000">
                                          <p:val>
                                            <p:strVal val="#ppt_x"/>
                                          </p:val>
                                        </p:tav>
                                      </p:tavLst>
                                    </p:anim>
                                    <p:anim calcmode="lin" valueType="num">
                                      <p:cBhvr>
                                        <p:cTn id="113" dur="1000" fill="hold"/>
                                        <p:tgtEl>
                                          <p:spTgt spid="162157"/>
                                        </p:tgtEl>
                                        <p:attrNameLst>
                                          <p:attrName>ppt_y</p:attrName>
                                        </p:attrNameLst>
                                      </p:cBhvr>
                                      <p:tavLst>
                                        <p:tav tm="0">
                                          <p:val>
                                            <p:strVal val="#ppt_y"/>
                                          </p:val>
                                        </p:tav>
                                        <p:tav tm="100000">
                                          <p:val>
                                            <p:strVal val="#ppt_y"/>
                                          </p:val>
                                        </p:tav>
                                      </p:tavLst>
                                    </p:anim>
                                    <p:animEffect transition="in" filter="wipe(right)" prLst="gradientSize: 0.1">
                                      <p:cBhvr>
                                        <p:cTn id="114" dur="1000"/>
                                        <p:tgtEl>
                                          <p:spTgt spid="162157"/>
                                        </p:tgtEl>
                                      </p:cBhvr>
                                    </p:animEffect>
                                  </p:childTnLst>
                                </p:cTn>
                              </p:par>
                            </p:childTnLst>
                          </p:cTn>
                        </p:par>
                      </p:childTnLst>
                    </p:cTn>
                  </p:par>
                  <p:par>
                    <p:cTn id="115" fill="hold">
                      <p:stCondLst>
                        <p:cond delay="indefinite"/>
                      </p:stCondLst>
                      <p:childTnLst>
                        <p:par>
                          <p:cTn id="116" fill="hold">
                            <p:stCondLst>
                              <p:cond delay="0"/>
                            </p:stCondLst>
                            <p:childTnLst>
                              <p:par>
                                <p:cTn id="117" presetID="0" presetClass="path" presetSubtype="0" accel="50000" decel="50000" fill="hold" grpId="2" nodeType="clickEffect">
                                  <p:stCondLst>
                                    <p:cond delay="0"/>
                                  </p:stCondLst>
                                  <p:childTnLst>
                                    <p:animMotion origin="layout" path="M 0.25991 1.48148E-6 L 0.52761 1.48148E-6 " pathEditMode="relative" ptsTypes="AA">
                                      <p:cBhvr>
                                        <p:cTn id="118" dur="2000" fill="hold"/>
                                        <p:tgtEl>
                                          <p:spTgt spid="162121"/>
                                        </p:tgtEl>
                                        <p:attrNameLst>
                                          <p:attrName>ppt_x</p:attrName>
                                          <p:attrName>ppt_y</p:attrName>
                                        </p:attrNameLst>
                                      </p:cBhvr>
                                    </p:animMotion>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5" nodeType="clickEffect">
                                  <p:stCondLst>
                                    <p:cond delay="0"/>
                                  </p:stCondLst>
                                  <p:childTnLst>
                                    <p:animMotion origin="layout" path="M -1.38889E-6 0.18009 L -1.38889E-6 0.22685 " pathEditMode="relative" rAng="0" ptsTypes="AA">
                                      <p:cBhvr>
                                        <p:cTn id="122" dur="2000" fill="hold"/>
                                        <p:tgtEl>
                                          <p:spTgt spid="162120"/>
                                        </p:tgtEl>
                                        <p:attrNameLst>
                                          <p:attrName>ppt_x</p:attrName>
                                          <p:attrName>ppt_y</p:attrName>
                                        </p:attrNameLst>
                                      </p:cBhvr>
                                      <p:rCtr x="0" y="23"/>
                                    </p:animMotion>
                                  </p:childTnLst>
                                </p:cTn>
                              </p:par>
                            </p:childTnLst>
                          </p:cTn>
                        </p:par>
                      </p:childTnLst>
                    </p:cTn>
                  </p:par>
                  <p:par>
                    <p:cTn id="123" fill="hold">
                      <p:stCondLst>
                        <p:cond delay="indefinite"/>
                      </p:stCondLst>
                      <p:childTnLst>
                        <p:par>
                          <p:cTn id="124" fill="hold">
                            <p:stCondLst>
                              <p:cond delay="0"/>
                            </p:stCondLst>
                            <p:childTnLst>
                              <p:par>
                                <p:cTn id="125" presetID="8" presetClass="exit" presetSubtype="16" fill="hold" grpId="1" nodeType="clickEffect">
                                  <p:stCondLst>
                                    <p:cond delay="0"/>
                                  </p:stCondLst>
                                  <p:childTnLst>
                                    <p:animEffect transition="out" filter="diamond(in)">
                                      <p:cBhvr>
                                        <p:cTn id="126" dur="2000"/>
                                        <p:tgtEl>
                                          <p:spTgt spid="161968"/>
                                        </p:tgtEl>
                                      </p:cBhvr>
                                    </p:animEffect>
                                    <p:set>
                                      <p:cBhvr>
                                        <p:cTn id="127" dur="1" fill="hold">
                                          <p:stCondLst>
                                            <p:cond delay="1999"/>
                                          </p:stCondLst>
                                        </p:cTn>
                                        <p:tgtEl>
                                          <p:spTgt spid="161968"/>
                                        </p:tgtEl>
                                        <p:attrNameLst>
                                          <p:attrName>style.visibility</p:attrName>
                                        </p:attrNameLst>
                                      </p:cBhvr>
                                      <p:to>
                                        <p:strVal val="hidden"/>
                                      </p:to>
                                    </p:set>
                                  </p:childTnLst>
                                </p:cTn>
                              </p:par>
                              <p:par>
                                <p:cTn id="128" presetID="8" presetClass="exit" presetSubtype="16" fill="hold" grpId="3" nodeType="withEffect">
                                  <p:stCondLst>
                                    <p:cond delay="0"/>
                                  </p:stCondLst>
                                  <p:childTnLst>
                                    <p:animEffect transition="out" filter="diamond(in)">
                                      <p:cBhvr>
                                        <p:cTn id="129" dur="2000"/>
                                        <p:tgtEl>
                                          <p:spTgt spid="162121"/>
                                        </p:tgtEl>
                                      </p:cBhvr>
                                    </p:animEffect>
                                    <p:set>
                                      <p:cBhvr>
                                        <p:cTn id="130" dur="1" fill="hold">
                                          <p:stCondLst>
                                            <p:cond delay="1999"/>
                                          </p:stCondLst>
                                        </p:cTn>
                                        <p:tgtEl>
                                          <p:spTgt spid="16212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grpId="6" nodeType="clickEffect">
                                  <p:stCondLst>
                                    <p:cond delay="0"/>
                                  </p:stCondLst>
                                  <p:childTnLst>
                                    <p:animMotion origin="layout" path="M -1.38889E-6 0.22685 L -1.38889E-6 0.26898 " pathEditMode="relative" ptsTypes="AA">
                                      <p:cBhvr>
                                        <p:cTn id="134" dur="2000" fill="hold"/>
                                        <p:tgtEl>
                                          <p:spTgt spid="162120"/>
                                        </p:tgtEl>
                                        <p:attrNameLst>
                                          <p:attrName>ppt_x</p:attrName>
                                          <p:attrName>ppt_y</p:attrName>
                                        </p:attrNameLst>
                                      </p:cBhvr>
                                    </p:animMotion>
                                  </p:childTnLst>
                                </p:cTn>
                              </p:par>
                            </p:childTnLst>
                          </p:cTn>
                        </p:par>
                      </p:childTnLst>
                    </p:cTn>
                  </p:par>
                  <p:par>
                    <p:cTn id="135" fill="hold">
                      <p:stCondLst>
                        <p:cond delay="indefinite"/>
                      </p:stCondLst>
                      <p:childTnLst>
                        <p:par>
                          <p:cTn id="136" fill="hold">
                            <p:stCondLst>
                              <p:cond delay="0"/>
                            </p:stCondLst>
                            <p:childTnLst>
                              <p:par>
                                <p:cTn id="137" presetID="47" presetClass="entr" presetSubtype="0" fill="hold" nodeType="clickEffect">
                                  <p:stCondLst>
                                    <p:cond delay="0"/>
                                  </p:stCondLst>
                                  <p:childTnLst>
                                    <p:set>
                                      <p:cBhvr>
                                        <p:cTn id="138" dur="1" fill="hold">
                                          <p:stCondLst>
                                            <p:cond delay="0"/>
                                          </p:stCondLst>
                                        </p:cTn>
                                        <p:tgtEl>
                                          <p:spTgt spid="162158"/>
                                        </p:tgtEl>
                                        <p:attrNameLst>
                                          <p:attrName>style.visibility</p:attrName>
                                        </p:attrNameLst>
                                      </p:cBhvr>
                                      <p:to>
                                        <p:strVal val="visible"/>
                                      </p:to>
                                    </p:set>
                                    <p:animEffect transition="in" filter="fade">
                                      <p:cBhvr>
                                        <p:cTn id="139" dur="1000"/>
                                        <p:tgtEl>
                                          <p:spTgt spid="162158"/>
                                        </p:tgtEl>
                                      </p:cBhvr>
                                    </p:animEffect>
                                    <p:anim calcmode="lin" valueType="num">
                                      <p:cBhvr>
                                        <p:cTn id="140" dur="1000" fill="hold"/>
                                        <p:tgtEl>
                                          <p:spTgt spid="162158"/>
                                        </p:tgtEl>
                                        <p:attrNameLst>
                                          <p:attrName>ppt_x</p:attrName>
                                        </p:attrNameLst>
                                      </p:cBhvr>
                                      <p:tavLst>
                                        <p:tav tm="0">
                                          <p:val>
                                            <p:strVal val="#ppt_x"/>
                                          </p:val>
                                        </p:tav>
                                        <p:tav tm="100000">
                                          <p:val>
                                            <p:strVal val="#ppt_x"/>
                                          </p:val>
                                        </p:tav>
                                      </p:tavLst>
                                    </p:anim>
                                    <p:anim calcmode="lin" valueType="num">
                                      <p:cBhvr>
                                        <p:cTn id="141" dur="1000" fill="hold"/>
                                        <p:tgtEl>
                                          <p:spTgt spid="16215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grpId="0" nodeType="clickEffect">
                                  <p:stCondLst>
                                    <p:cond delay="0"/>
                                  </p:stCondLst>
                                  <p:iterate type="lt">
                                    <p:tmPct val="50000"/>
                                  </p:iterate>
                                  <p:childTnLst>
                                    <p:set>
                                      <p:cBhvr>
                                        <p:cTn id="145" dur="1" fill="hold">
                                          <p:stCondLst>
                                            <p:cond delay="0"/>
                                          </p:stCondLst>
                                        </p:cTn>
                                        <p:tgtEl>
                                          <p:spTgt spid="162159"/>
                                        </p:tgtEl>
                                        <p:attrNameLst>
                                          <p:attrName>style.visibility</p:attrName>
                                        </p:attrNameLst>
                                      </p:cBhvr>
                                      <p:to>
                                        <p:strVal val="visible"/>
                                      </p:to>
                                    </p:set>
                                    <p:anim calcmode="discrete" valueType="clr">
                                      <p:cBhvr override="childStyle">
                                        <p:cTn id="146" dur="80"/>
                                        <p:tgtEl>
                                          <p:spTgt spid="162159"/>
                                        </p:tgtEl>
                                        <p:attrNameLst>
                                          <p:attrName>style.color</p:attrName>
                                        </p:attrNameLst>
                                      </p:cBhvr>
                                      <p:tavLst>
                                        <p:tav tm="0">
                                          <p:val>
                                            <p:clrVal>
                                              <a:schemeClr val="accent2"/>
                                            </p:clrVal>
                                          </p:val>
                                        </p:tav>
                                        <p:tav tm="50000">
                                          <p:val>
                                            <p:clrVal>
                                              <a:schemeClr val="hlink"/>
                                            </p:clrVal>
                                          </p:val>
                                        </p:tav>
                                      </p:tavLst>
                                    </p:anim>
                                    <p:anim calcmode="discrete" valueType="clr">
                                      <p:cBhvr>
                                        <p:cTn id="147" dur="80"/>
                                        <p:tgtEl>
                                          <p:spTgt spid="162159"/>
                                        </p:tgtEl>
                                        <p:attrNameLst>
                                          <p:attrName>fillcolor</p:attrName>
                                        </p:attrNameLst>
                                      </p:cBhvr>
                                      <p:tavLst>
                                        <p:tav tm="0">
                                          <p:val>
                                            <p:clrVal>
                                              <a:schemeClr val="accent2"/>
                                            </p:clrVal>
                                          </p:val>
                                        </p:tav>
                                        <p:tav tm="50000">
                                          <p:val>
                                            <p:clrVal>
                                              <a:schemeClr val="hlink"/>
                                            </p:clrVal>
                                          </p:val>
                                        </p:tav>
                                      </p:tavLst>
                                    </p:anim>
                                    <p:set>
                                      <p:cBhvr>
                                        <p:cTn id="148" dur="80"/>
                                        <p:tgtEl>
                                          <p:spTgt spid="162159"/>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0" presetClass="path" presetSubtype="0" accel="50000" decel="50000" fill="hold" grpId="7" nodeType="clickEffect">
                                  <p:stCondLst>
                                    <p:cond delay="0"/>
                                  </p:stCondLst>
                                  <p:childTnLst>
                                    <p:animMotion origin="layout" path="M -1.38889E-6 0.26898 L -1.38889E-6 0.31088 " pathEditMode="relative" rAng="0" ptsTypes="AA">
                                      <p:cBhvr>
                                        <p:cTn id="152" dur="2000" fill="hold"/>
                                        <p:tgtEl>
                                          <p:spTgt spid="162120"/>
                                        </p:tgtEl>
                                        <p:attrNameLst>
                                          <p:attrName>ppt_x</p:attrName>
                                          <p:attrName>ppt_y</p:attrName>
                                        </p:attrNameLst>
                                      </p:cBhvr>
                                      <p:rCtr x="0" y="21"/>
                                    </p:animMotion>
                                  </p:childTnLst>
                                </p:cTn>
                              </p:par>
                            </p:childTnLst>
                          </p:cTn>
                        </p:par>
                      </p:childTnLst>
                    </p:cTn>
                  </p:par>
                  <p:par>
                    <p:cTn id="153" fill="hold">
                      <p:stCondLst>
                        <p:cond delay="indefinite"/>
                      </p:stCondLst>
                      <p:childTnLst>
                        <p:par>
                          <p:cTn id="154" fill="hold">
                            <p:stCondLst>
                              <p:cond delay="0"/>
                            </p:stCondLst>
                            <p:childTnLst>
                              <p:par>
                                <p:cTn id="155" presetID="29" presetClass="entr" presetSubtype="0" fill="hold" grpId="2" nodeType="clickEffect">
                                  <p:stCondLst>
                                    <p:cond delay="0"/>
                                  </p:stCondLst>
                                  <p:childTnLst>
                                    <p:set>
                                      <p:cBhvr>
                                        <p:cTn id="156" dur="1" fill="hold">
                                          <p:stCondLst>
                                            <p:cond delay="0"/>
                                          </p:stCondLst>
                                        </p:cTn>
                                        <p:tgtEl>
                                          <p:spTgt spid="161968"/>
                                        </p:tgtEl>
                                        <p:attrNameLst>
                                          <p:attrName>style.visibility</p:attrName>
                                        </p:attrNameLst>
                                      </p:cBhvr>
                                      <p:to>
                                        <p:strVal val="visible"/>
                                      </p:to>
                                    </p:set>
                                    <p:anim calcmode="lin" valueType="num">
                                      <p:cBhvr>
                                        <p:cTn id="157" dur="1000" fill="hold"/>
                                        <p:tgtEl>
                                          <p:spTgt spid="161968"/>
                                        </p:tgtEl>
                                        <p:attrNameLst>
                                          <p:attrName>ppt_x</p:attrName>
                                        </p:attrNameLst>
                                      </p:cBhvr>
                                      <p:tavLst>
                                        <p:tav tm="0">
                                          <p:val>
                                            <p:strVal val="#ppt_x-.2"/>
                                          </p:val>
                                        </p:tav>
                                        <p:tav tm="100000">
                                          <p:val>
                                            <p:strVal val="#ppt_x"/>
                                          </p:val>
                                        </p:tav>
                                      </p:tavLst>
                                    </p:anim>
                                    <p:anim calcmode="lin" valueType="num">
                                      <p:cBhvr>
                                        <p:cTn id="158" dur="1000" fill="hold"/>
                                        <p:tgtEl>
                                          <p:spTgt spid="161968"/>
                                        </p:tgtEl>
                                        <p:attrNameLst>
                                          <p:attrName>ppt_y</p:attrName>
                                        </p:attrNameLst>
                                      </p:cBhvr>
                                      <p:tavLst>
                                        <p:tav tm="0">
                                          <p:val>
                                            <p:strVal val="#ppt_y"/>
                                          </p:val>
                                        </p:tav>
                                        <p:tav tm="100000">
                                          <p:val>
                                            <p:strVal val="#ppt_y"/>
                                          </p:val>
                                        </p:tav>
                                      </p:tavLst>
                                    </p:anim>
                                    <p:animEffect transition="in" filter="wipe(right)" prLst="gradientSize: 0.1">
                                      <p:cBhvr>
                                        <p:cTn id="159" dur="1000"/>
                                        <p:tgtEl>
                                          <p:spTgt spid="161968"/>
                                        </p:tgtEl>
                                      </p:cBhvr>
                                    </p:animEffect>
                                  </p:childTnLst>
                                </p:cTn>
                              </p:par>
                              <p:par>
                                <p:cTn id="160" presetID="29" presetClass="entr" presetSubtype="0" fill="hold" grpId="4" nodeType="withEffect">
                                  <p:stCondLst>
                                    <p:cond delay="0"/>
                                  </p:stCondLst>
                                  <p:childTnLst>
                                    <p:set>
                                      <p:cBhvr>
                                        <p:cTn id="161" dur="1" fill="hold">
                                          <p:stCondLst>
                                            <p:cond delay="0"/>
                                          </p:stCondLst>
                                        </p:cTn>
                                        <p:tgtEl>
                                          <p:spTgt spid="162121"/>
                                        </p:tgtEl>
                                        <p:attrNameLst>
                                          <p:attrName>style.visibility</p:attrName>
                                        </p:attrNameLst>
                                      </p:cBhvr>
                                      <p:to>
                                        <p:strVal val="visible"/>
                                      </p:to>
                                    </p:set>
                                    <p:anim calcmode="lin" valueType="num">
                                      <p:cBhvr>
                                        <p:cTn id="162" dur="1000" fill="hold"/>
                                        <p:tgtEl>
                                          <p:spTgt spid="162121"/>
                                        </p:tgtEl>
                                        <p:attrNameLst>
                                          <p:attrName>ppt_x</p:attrName>
                                        </p:attrNameLst>
                                      </p:cBhvr>
                                      <p:tavLst>
                                        <p:tav tm="0">
                                          <p:val>
                                            <p:strVal val="#ppt_x-.2"/>
                                          </p:val>
                                        </p:tav>
                                        <p:tav tm="100000">
                                          <p:val>
                                            <p:strVal val="#ppt_x"/>
                                          </p:val>
                                        </p:tav>
                                      </p:tavLst>
                                    </p:anim>
                                    <p:anim calcmode="lin" valueType="num">
                                      <p:cBhvr>
                                        <p:cTn id="163" dur="1000" fill="hold"/>
                                        <p:tgtEl>
                                          <p:spTgt spid="162121"/>
                                        </p:tgtEl>
                                        <p:attrNameLst>
                                          <p:attrName>ppt_y</p:attrName>
                                        </p:attrNameLst>
                                      </p:cBhvr>
                                      <p:tavLst>
                                        <p:tav tm="0">
                                          <p:val>
                                            <p:strVal val="#ppt_y"/>
                                          </p:val>
                                        </p:tav>
                                        <p:tav tm="100000">
                                          <p:val>
                                            <p:strVal val="#ppt_y"/>
                                          </p:val>
                                        </p:tav>
                                      </p:tavLst>
                                    </p:anim>
                                    <p:animEffect transition="in" filter="wipe(right)" prLst="gradientSize: 0.1">
                                      <p:cBhvr>
                                        <p:cTn id="164" dur="1000"/>
                                        <p:tgtEl>
                                          <p:spTgt spid="162121"/>
                                        </p:tgtEl>
                                      </p:cBhvr>
                                    </p:animEffect>
                                  </p:childTnLst>
                                </p:cTn>
                              </p:par>
                            </p:childTnLst>
                          </p:cTn>
                        </p:par>
                      </p:childTnLst>
                    </p:cTn>
                  </p:par>
                  <p:par>
                    <p:cTn id="165" fill="hold">
                      <p:stCondLst>
                        <p:cond delay="indefinite"/>
                      </p:stCondLst>
                      <p:childTnLst>
                        <p:par>
                          <p:cTn id="166" fill="hold">
                            <p:stCondLst>
                              <p:cond delay="0"/>
                            </p:stCondLst>
                            <p:childTnLst>
                              <p:par>
                                <p:cTn id="167" presetID="0" presetClass="path" presetSubtype="0" accel="50000" decel="50000" fill="hold" grpId="8" nodeType="clickEffect">
                                  <p:stCondLst>
                                    <p:cond delay="0"/>
                                  </p:stCondLst>
                                  <p:childTnLst>
                                    <p:animMotion origin="layout" path="M -1.38889E-6 0.31088 L -1.38889E-6 0.35301 " pathEditMode="relative" rAng="0" ptsTypes="AA">
                                      <p:cBhvr>
                                        <p:cTn id="168" dur="2000" fill="hold"/>
                                        <p:tgtEl>
                                          <p:spTgt spid="162120"/>
                                        </p:tgtEl>
                                        <p:attrNameLst>
                                          <p:attrName>ppt_x</p:attrName>
                                          <p:attrName>ppt_y</p:attrName>
                                        </p:attrNameLst>
                                      </p:cBhvr>
                                      <p:rCtr x="0" y="21"/>
                                    </p:animMotion>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5" nodeType="clickEffect">
                                  <p:stCondLst>
                                    <p:cond delay="0"/>
                                  </p:stCondLst>
                                  <p:childTnLst>
                                    <p:animMotion origin="layout" path="M 5E-6 1.48148E-6 L 0.25991 1.48148E-6 " pathEditMode="relative" ptsTypes="AA">
                                      <p:cBhvr>
                                        <p:cTn id="172" dur="2000" fill="hold"/>
                                        <p:tgtEl>
                                          <p:spTgt spid="162121"/>
                                        </p:tgtEl>
                                        <p:attrNameLst>
                                          <p:attrName>ppt_x</p:attrName>
                                          <p:attrName>ppt_y</p:attrName>
                                        </p:attrNameLst>
                                      </p:cBhvr>
                                    </p:animMotion>
                                  </p:childTnLst>
                                </p:cTn>
                              </p:par>
                            </p:childTnLst>
                          </p:cTn>
                        </p:par>
                      </p:childTnLst>
                    </p:cTn>
                  </p:par>
                  <p:par>
                    <p:cTn id="173" fill="hold">
                      <p:stCondLst>
                        <p:cond delay="indefinite"/>
                      </p:stCondLst>
                      <p:childTnLst>
                        <p:par>
                          <p:cTn id="174" fill="hold">
                            <p:stCondLst>
                              <p:cond delay="0"/>
                            </p:stCondLst>
                            <p:childTnLst>
                              <p:par>
                                <p:cTn id="175" presetID="29" presetClass="entr" presetSubtype="0" fill="hold" nodeType="clickEffect">
                                  <p:stCondLst>
                                    <p:cond delay="0"/>
                                  </p:stCondLst>
                                  <p:childTnLst>
                                    <p:set>
                                      <p:cBhvr>
                                        <p:cTn id="176" dur="1" fill="hold">
                                          <p:stCondLst>
                                            <p:cond delay="0"/>
                                          </p:stCondLst>
                                        </p:cTn>
                                        <p:tgtEl>
                                          <p:spTgt spid="162154"/>
                                        </p:tgtEl>
                                        <p:attrNameLst>
                                          <p:attrName>style.visibility</p:attrName>
                                        </p:attrNameLst>
                                      </p:cBhvr>
                                      <p:to>
                                        <p:strVal val="visible"/>
                                      </p:to>
                                    </p:set>
                                    <p:anim calcmode="lin" valueType="num">
                                      <p:cBhvr>
                                        <p:cTn id="177" dur="1000" fill="hold"/>
                                        <p:tgtEl>
                                          <p:spTgt spid="162154"/>
                                        </p:tgtEl>
                                        <p:attrNameLst>
                                          <p:attrName>ppt_x</p:attrName>
                                        </p:attrNameLst>
                                      </p:cBhvr>
                                      <p:tavLst>
                                        <p:tav tm="0">
                                          <p:val>
                                            <p:strVal val="#ppt_x-.2"/>
                                          </p:val>
                                        </p:tav>
                                        <p:tav tm="100000">
                                          <p:val>
                                            <p:strVal val="#ppt_x"/>
                                          </p:val>
                                        </p:tav>
                                      </p:tavLst>
                                    </p:anim>
                                    <p:anim calcmode="lin" valueType="num">
                                      <p:cBhvr>
                                        <p:cTn id="178" dur="1000" fill="hold"/>
                                        <p:tgtEl>
                                          <p:spTgt spid="162154"/>
                                        </p:tgtEl>
                                        <p:attrNameLst>
                                          <p:attrName>ppt_y</p:attrName>
                                        </p:attrNameLst>
                                      </p:cBhvr>
                                      <p:tavLst>
                                        <p:tav tm="0">
                                          <p:val>
                                            <p:strVal val="#ppt_y"/>
                                          </p:val>
                                        </p:tav>
                                        <p:tav tm="100000">
                                          <p:val>
                                            <p:strVal val="#ppt_y"/>
                                          </p:val>
                                        </p:tav>
                                      </p:tavLst>
                                    </p:anim>
                                    <p:animEffect transition="in" filter="wipe(right)" prLst="gradientSize: 0.1">
                                      <p:cBhvr>
                                        <p:cTn id="179" dur="1000"/>
                                        <p:tgtEl>
                                          <p:spTgt spid="162154"/>
                                        </p:tgtEl>
                                      </p:cBhvr>
                                    </p:animEffect>
                                  </p:childTnLst>
                                </p:cTn>
                              </p:par>
                            </p:childTnLst>
                          </p:cTn>
                        </p:par>
                      </p:childTnLst>
                    </p:cTn>
                  </p:par>
                  <p:par>
                    <p:cTn id="180" fill="hold">
                      <p:stCondLst>
                        <p:cond delay="indefinite"/>
                      </p:stCondLst>
                      <p:childTnLst>
                        <p:par>
                          <p:cTn id="181" fill="hold">
                            <p:stCondLst>
                              <p:cond delay="0"/>
                            </p:stCondLst>
                            <p:childTnLst>
                              <p:par>
                                <p:cTn id="182" presetID="0" presetClass="path" presetSubtype="0" accel="50000" decel="50000" fill="hold" grpId="9" nodeType="clickEffect">
                                  <p:stCondLst>
                                    <p:cond delay="0"/>
                                  </p:stCondLst>
                                  <p:childTnLst>
                                    <p:animMotion origin="layout" path="M -1.38889E-6 0.35301 L -1.38889E-6 0.3949 " pathEditMode="relative" rAng="0" ptsTypes="AA">
                                      <p:cBhvr>
                                        <p:cTn id="183" dur="2000" fill="hold"/>
                                        <p:tgtEl>
                                          <p:spTgt spid="162120"/>
                                        </p:tgtEl>
                                        <p:attrNameLst>
                                          <p:attrName>ppt_x</p:attrName>
                                          <p:attrName>ppt_y</p:attrName>
                                        </p:attrNameLst>
                                      </p:cBhvr>
                                      <p:rCtr x="0" y="21"/>
                                    </p:animMotion>
                                  </p:childTnLst>
                                </p:cTn>
                              </p:par>
                            </p:childTnLst>
                          </p:cTn>
                        </p:par>
                      </p:childTnLst>
                    </p:cTn>
                  </p:par>
                  <p:par>
                    <p:cTn id="184" fill="hold">
                      <p:stCondLst>
                        <p:cond delay="indefinite"/>
                      </p:stCondLst>
                      <p:childTnLst>
                        <p:par>
                          <p:cTn id="185" fill="hold">
                            <p:stCondLst>
                              <p:cond delay="0"/>
                            </p:stCondLst>
                            <p:childTnLst>
                              <p:par>
                                <p:cTn id="186" presetID="0" presetClass="path" presetSubtype="0" accel="50000" decel="50000" fill="hold" grpId="6" nodeType="clickEffect">
                                  <p:stCondLst>
                                    <p:cond delay="0"/>
                                  </p:stCondLst>
                                  <p:childTnLst>
                                    <p:animMotion origin="layout" path="M 0.2599 1.48148E-6 L 0.52761 1.48148E-6 " pathEditMode="relative" ptsTypes="AA">
                                      <p:cBhvr>
                                        <p:cTn id="187" dur="2000" fill="hold"/>
                                        <p:tgtEl>
                                          <p:spTgt spid="162121"/>
                                        </p:tgtEl>
                                        <p:attrNameLst>
                                          <p:attrName>ppt_x</p:attrName>
                                          <p:attrName>ppt_y</p:attrName>
                                        </p:attrNameLst>
                                      </p:cBhvr>
                                    </p:animMotion>
                                  </p:childTnLst>
                                </p:cTn>
                              </p:par>
                            </p:childTnLst>
                          </p:cTn>
                        </p:par>
                      </p:childTnLst>
                    </p:cTn>
                  </p:par>
                  <p:par>
                    <p:cTn id="188" fill="hold">
                      <p:stCondLst>
                        <p:cond delay="indefinite"/>
                      </p:stCondLst>
                      <p:childTnLst>
                        <p:par>
                          <p:cTn id="189" fill="hold">
                            <p:stCondLst>
                              <p:cond delay="0"/>
                            </p:stCondLst>
                            <p:childTnLst>
                              <p:par>
                                <p:cTn id="190" presetID="29" presetClass="entr" presetSubtype="0" fill="hold" nodeType="clickEffect">
                                  <p:stCondLst>
                                    <p:cond delay="0"/>
                                  </p:stCondLst>
                                  <p:childTnLst>
                                    <p:set>
                                      <p:cBhvr>
                                        <p:cTn id="191" dur="1" fill="hold">
                                          <p:stCondLst>
                                            <p:cond delay="0"/>
                                          </p:stCondLst>
                                        </p:cTn>
                                        <p:tgtEl>
                                          <p:spTgt spid="162161"/>
                                        </p:tgtEl>
                                        <p:attrNameLst>
                                          <p:attrName>style.visibility</p:attrName>
                                        </p:attrNameLst>
                                      </p:cBhvr>
                                      <p:to>
                                        <p:strVal val="visible"/>
                                      </p:to>
                                    </p:set>
                                    <p:anim calcmode="lin" valueType="num">
                                      <p:cBhvr>
                                        <p:cTn id="192" dur="1000" fill="hold"/>
                                        <p:tgtEl>
                                          <p:spTgt spid="162161"/>
                                        </p:tgtEl>
                                        <p:attrNameLst>
                                          <p:attrName>ppt_x</p:attrName>
                                        </p:attrNameLst>
                                      </p:cBhvr>
                                      <p:tavLst>
                                        <p:tav tm="0">
                                          <p:val>
                                            <p:strVal val="#ppt_x-.2"/>
                                          </p:val>
                                        </p:tav>
                                        <p:tav tm="100000">
                                          <p:val>
                                            <p:strVal val="#ppt_x"/>
                                          </p:val>
                                        </p:tav>
                                      </p:tavLst>
                                    </p:anim>
                                    <p:anim calcmode="lin" valueType="num">
                                      <p:cBhvr>
                                        <p:cTn id="193" dur="1000" fill="hold"/>
                                        <p:tgtEl>
                                          <p:spTgt spid="162161"/>
                                        </p:tgtEl>
                                        <p:attrNameLst>
                                          <p:attrName>ppt_y</p:attrName>
                                        </p:attrNameLst>
                                      </p:cBhvr>
                                      <p:tavLst>
                                        <p:tav tm="0">
                                          <p:val>
                                            <p:strVal val="#ppt_y"/>
                                          </p:val>
                                        </p:tav>
                                        <p:tav tm="100000">
                                          <p:val>
                                            <p:strVal val="#ppt_y"/>
                                          </p:val>
                                        </p:tav>
                                      </p:tavLst>
                                    </p:anim>
                                    <p:animEffect transition="in" filter="wipe(right)" prLst="gradientSize: 0.1">
                                      <p:cBhvr>
                                        <p:cTn id="194" dur="1000"/>
                                        <p:tgtEl>
                                          <p:spTgt spid="162161"/>
                                        </p:tgtEl>
                                      </p:cBhvr>
                                    </p:animEffect>
                                  </p:childTnLst>
                                </p:cTn>
                              </p:par>
                            </p:childTnLst>
                          </p:cTn>
                        </p:par>
                      </p:childTnLst>
                    </p:cTn>
                  </p:par>
                  <p:par>
                    <p:cTn id="195" fill="hold">
                      <p:stCondLst>
                        <p:cond delay="indefinite"/>
                      </p:stCondLst>
                      <p:childTnLst>
                        <p:par>
                          <p:cTn id="196" fill="hold">
                            <p:stCondLst>
                              <p:cond delay="0"/>
                            </p:stCondLst>
                            <p:childTnLst>
                              <p:par>
                                <p:cTn id="197" presetID="0" presetClass="path" presetSubtype="0" accel="50000" decel="50000" fill="hold" grpId="10" nodeType="clickEffect">
                                  <p:stCondLst>
                                    <p:cond delay="0"/>
                                  </p:stCondLst>
                                  <p:childTnLst>
                                    <p:animMotion origin="layout" path="M -1.38889E-6 0.3949 L -1.38889E-6 0.43703 " pathEditMode="relative" rAng="0" ptsTypes="AA">
                                      <p:cBhvr>
                                        <p:cTn id="198" dur="2000" fill="hold"/>
                                        <p:tgtEl>
                                          <p:spTgt spid="162120"/>
                                        </p:tgtEl>
                                        <p:attrNameLst>
                                          <p:attrName>ppt_x</p:attrName>
                                          <p:attrName>ppt_y</p:attrName>
                                        </p:attrNameLst>
                                      </p:cBhvr>
                                      <p:rCtr x="0" y="21"/>
                                    </p:animMotion>
                                  </p:childTnLst>
                                </p:cTn>
                              </p:par>
                            </p:childTnLst>
                          </p:cTn>
                        </p:par>
                      </p:childTnLst>
                    </p:cTn>
                  </p:par>
                  <p:par>
                    <p:cTn id="199" fill="hold">
                      <p:stCondLst>
                        <p:cond delay="indefinite"/>
                      </p:stCondLst>
                      <p:childTnLst>
                        <p:par>
                          <p:cTn id="200" fill="hold">
                            <p:stCondLst>
                              <p:cond delay="0"/>
                            </p:stCondLst>
                            <p:childTnLst>
                              <p:par>
                                <p:cTn id="201" presetID="8" presetClass="exit" presetSubtype="16" fill="hold" grpId="3" nodeType="clickEffect">
                                  <p:stCondLst>
                                    <p:cond delay="0"/>
                                  </p:stCondLst>
                                  <p:childTnLst>
                                    <p:animEffect transition="out" filter="diamond(in)">
                                      <p:cBhvr>
                                        <p:cTn id="202" dur="2000"/>
                                        <p:tgtEl>
                                          <p:spTgt spid="161968"/>
                                        </p:tgtEl>
                                      </p:cBhvr>
                                    </p:animEffect>
                                    <p:set>
                                      <p:cBhvr>
                                        <p:cTn id="203" dur="1" fill="hold">
                                          <p:stCondLst>
                                            <p:cond delay="1999"/>
                                          </p:stCondLst>
                                        </p:cTn>
                                        <p:tgtEl>
                                          <p:spTgt spid="161968"/>
                                        </p:tgtEl>
                                        <p:attrNameLst>
                                          <p:attrName>style.visibility</p:attrName>
                                        </p:attrNameLst>
                                      </p:cBhvr>
                                      <p:to>
                                        <p:strVal val="hidden"/>
                                      </p:to>
                                    </p:set>
                                  </p:childTnLst>
                                </p:cTn>
                              </p:par>
                              <p:par>
                                <p:cTn id="204" presetID="8" presetClass="exit" presetSubtype="16" fill="hold" grpId="7" nodeType="withEffect">
                                  <p:stCondLst>
                                    <p:cond delay="0"/>
                                  </p:stCondLst>
                                  <p:childTnLst>
                                    <p:animEffect transition="out" filter="diamond(in)">
                                      <p:cBhvr>
                                        <p:cTn id="205" dur="2000"/>
                                        <p:tgtEl>
                                          <p:spTgt spid="162121"/>
                                        </p:tgtEl>
                                      </p:cBhvr>
                                    </p:animEffect>
                                    <p:set>
                                      <p:cBhvr>
                                        <p:cTn id="206" dur="1" fill="hold">
                                          <p:stCondLst>
                                            <p:cond delay="1999"/>
                                          </p:stCondLst>
                                        </p:cTn>
                                        <p:tgtEl>
                                          <p:spTgt spid="162121"/>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0" presetClass="path" presetSubtype="0" accel="50000" decel="50000" fill="hold" grpId="11" nodeType="clickEffect">
                                  <p:stCondLst>
                                    <p:cond delay="0"/>
                                  </p:stCondLst>
                                  <p:childTnLst>
                                    <p:animMotion origin="layout" path="M -1.38889E-6 0.43703 L -1.38889E-6 0.48958 " pathEditMode="relative" rAng="0" ptsTypes="AA">
                                      <p:cBhvr>
                                        <p:cTn id="210" dur="2000" fill="hold"/>
                                        <p:tgtEl>
                                          <p:spTgt spid="162120"/>
                                        </p:tgtEl>
                                        <p:attrNameLst>
                                          <p:attrName>ppt_x</p:attrName>
                                          <p:attrName>ppt_y</p:attrName>
                                        </p:attrNameLst>
                                      </p:cBhvr>
                                      <p:rCtr x="0" y="26"/>
                                    </p:animMotion>
                                  </p:childTnLst>
                                </p:cTn>
                              </p:par>
                            </p:childTnLst>
                          </p:cTn>
                        </p:par>
                      </p:childTnLst>
                    </p:cTn>
                  </p:par>
                  <p:par>
                    <p:cTn id="211" fill="hold">
                      <p:stCondLst>
                        <p:cond delay="indefinite"/>
                      </p:stCondLst>
                      <p:childTnLst>
                        <p:par>
                          <p:cTn id="212" fill="hold">
                            <p:stCondLst>
                              <p:cond delay="0"/>
                            </p:stCondLst>
                            <p:childTnLst>
                              <p:par>
                                <p:cTn id="213" presetID="27" presetClass="entr" presetSubtype="0" fill="hold" grpId="0" nodeType="clickEffect">
                                  <p:stCondLst>
                                    <p:cond delay="0"/>
                                  </p:stCondLst>
                                  <p:iterate type="lt">
                                    <p:tmPct val="50000"/>
                                  </p:iterate>
                                  <p:childTnLst>
                                    <p:set>
                                      <p:cBhvr>
                                        <p:cTn id="214" dur="1" fill="hold">
                                          <p:stCondLst>
                                            <p:cond delay="0"/>
                                          </p:stCondLst>
                                        </p:cTn>
                                        <p:tgtEl>
                                          <p:spTgt spid="162162"/>
                                        </p:tgtEl>
                                        <p:attrNameLst>
                                          <p:attrName>style.visibility</p:attrName>
                                        </p:attrNameLst>
                                      </p:cBhvr>
                                      <p:to>
                                        <p:strVal val="visible"/>
                                      </p:to>
                                    </p:set>
                                    <p:anim calcmode="discrete" valueType="clr">
                                      <p:cBhvr override="childStyle">
                                        <p:cTn id="215" dur="80"/>
                                        <p:tgtEl>
                                          <p:spTgt spid="162162"/>
                                        </p:tgtEl>
                                        <p:attrNameLst>
                                          <p:attrName>style.color</p:attrName>
                                        </p:attrNameLst>
                                      </p:cBhvr>
                                      <p:tavLst>
                                        <p:tav tm="0">
                                          <p:val>
                                            <p:clrVal>
                                              <a:schemeClr val="accent2"/>
                                            </p:clrVal>
                                          </p:val>
                                        </p:tav>
                                        <p:tav tm="50000">
                                          <p:val>
                                            <p:clrVal>
                                              <a:schemeClr val="hlink"/>
                                            </p:clrVal>
                                          </p:val>
                                        </p:tav>
                                      </p:tavLst>
                                    </p:anim>
                                    <p:anim calcmode="discrete" valueType="clr">
                                      <p:cBhvr>
                                        <p:cTn id="216" dur="80"/>
                                        <p:tgtEl>
                                          <p:spTgt spid="162162"/>
                                        </p:tgtEl>
                                        <p:attrNameLst>
                                          <p:attrName>fillcolor</p:attrName>
                                        </p:attrNameLst>
                                      </p:cBhvr>
                                      <p:tavLst>
                                        <p:tav tm="0">
                                          <p:val>
                                            <p:clrVal>
                                              <a:schemeClr val="accent2"/>
                                            </p:clrVal>
                                          </p:val>
                                        </p:tav>
                                        <p:tav tm="50000">
                                          <p:val>
                                            <p:clrVal>
                                              <a:schemeClr val="hlink"/>
                                            </p:clrVal>
                                          </p:val>
                                        </p:tav>
                                      </p:tavLst>
                                    </p:anim>
                                    <p:set>
                                      <p:cBhvr>
                                        <p:cTn id="217" dur="80"/>
                                        <p:tgtEl>
                                          <p:spTgt spid="16216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61" grpId="0"/>
      <p:bldP spid="161882" grpId="0"/>
      <p:bldP spid="161903" grpId="0"/>
      <p:bldP spid="161924" grpId="0"/>
      <p:bldP spid="161968" grpId="0" animBg="1"/>
      <p:bldP spid="161968" grpId="1" animBg="1"/>
      <p:bldP spid="161968" grpId="2" animBg="1"/>
      <p:bldP spid="161968" grpId="3" animBg="1"/>
      <p:bldP spid="161970" grpId="0" animBg="1"/>
      <p:bldP spid="162120" grpId="0" animBg="1"/>
      <p:bldP spid="162120" grpId="1" animBg="1"/>
      <p:bldP spid="162120" grpId="2" animBg="1"/>
      <p:bldP spid="162120" grpId="3" animBg="1"/>
      <p:bldP spid="162120" grpId="4" animBg="1"/>
      <p:bldP spid="162120" grpId="5" animBg="1"/>
      <p:bldP spid="162120" grpId="6" animBg="1"/>
      <p:bldP spid="162120" grpId="7" animBg="1"/>
      <p:bldP spid="162120" grpId="8" animBg="1"/>
      <p:bldP spid="162120" grpId="9" animBg="1"/>
      <p:bldP spid="162120" grpId="10" animBg="1"/>
      <p:bldP spid="162120" grpId="11" animBg="1"/>
      <p:bldP spid="162121" grpId="0" animBg="1"/>
      <p:bldP spid="162121" grpId="1" animBg="1"/>
      <p:bldP spid="162121" grpId="2" animBg="1"/>
      <p:bldP spid="162121" grpId="3" animBg="1"/>
      <p:bldP spid="162121" grpId="4" animBg="1"/>
      <p:bldP spid="162121" grpId="5" animBg="1"/>
      <p:bldP spid="162121" grpId="6" animBg="1"/>
      <p:bldP spid="162121" grpId="7" animBg="1"/>
      <p:bldP spid="162159" grpId="0"/>
      <p:bldP spid="1621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0"/>
          </p:nvPr>
        </p:nvSpPr>
        <p:spPr>
          <a:noFill/>
        </p:spPr>
        <p:txBody>
          <a:bodyPr/>
          <a:lstStyle/>
          <a:p>
            <a:fld id="{D51B55D7-2A7B-4F5D-B883-8CBC3903D497}" type="slidenum">
              <a:rPr lang="en-US" altLang="zh-CN" smtClean="0"/>
              <a:pPr/>
              <a:t>3</a:t>
            </a:fld>
            <a:endParaRPr lang="en-US" altLang="zh-CN"/>
          </a:p>
        </p:txBody>
      </p:sp>
      <p:pic>
        <p:nvPicPr>
          <p:cNvPr id="91201" name="Picture 65" descr="图片1"/>
          <p:cNvPicPr>
            <a:picLocks noChangeAspect="1" noChangeArrowheads="1"/>
          </p:cNvPicPr>
          <p:nvPr/>
        </p:nvPicPr>
        <p:blipFill>
          <a:blip r:embed="rId2" cstate="print"/>
          <a:srcRect/>
          <a:stretch>
            <a:fillRect/>
          </a:stretch>
        </p:blipFill>
        <p:spPr bwMode="auto">
          <a:xfrm>
            <a:off x="2339975" y="2836863"/>
            <a:ext cx="4895850" cy="2159000"/>
          </a:xfrm>
          <a:prstGeom prst="rect">
            <a:avLst/>
          </a:prstGeom>
          <a:noFill/>
          <a:ln w="9525">
            <a:noFill/>
            <a:miter lim="800000"/>
            <a:headEnd/>
            <a:tailEnd/>
          </a:ln>
        </p:spPr>
      </p:pic>
      <p:sp>
        <p:nvSpPr>
          <p:cNvPr id="91154" name="Rectangle 18"/>
          <p:cNvSpPr>
            <a:spLocks noChangeArrowheads="1"/>
          </p:cNvSpPr>
          <p:nvPr/>
        </p:nvSpPr>
        <p:spPr bwMode="auto">
          <a:xfrm>
            <a:off x="684213" y="673100"/>
            <a:ext cx="7991475" cy="762000"/>
          </a:xfrm>
          <a:prstGeom prst="rect">
            <a:avLst/>
          </a:prstGeom>
          <a:noFill/>
          <a:ln w="9525">
            <a:noFill/>
            <a:miter lim="800000"/>
            <a:headEnd/>
            <a:tailEnd/>
          </a:ln>
          <a:effectLst/>
        </p:spPr>
        <p:txBody>
          <a:bodyPr anchor="ctr">
            <a:spAutoFit/>
          </a:bodyPr>
          <a:lstStyle/>
          <a:p>
            <a:pPr>
              <a:lnSpc>
                <a:spcPct val="110000"/>
              </a:lnSpc>
              <a:defRPr/>
            </a:pPr>
            <a:r>
              <a:rPr lang="en-US" altLang="zh-CN" sz="2000" b="1">
                <a:latin typeface="宋体" pitchFamily="2" charset="-122"/>
              </a:rPr>
              <a:t>    </a:t>
            </a:r>
            <a:r>
              <a:rPr lang="zh-CN" altLang="en-US" sz="2000" b="1">
                <a:effectLst>
                  <a:outerShdw blurRad="38100" dist="38100" dir="2700000" algn="tl">
                    <a:srgbClr val="C0C0C0"/>
                  </a:outerShdw>
                </a:effectLst>
              </a:rPr>
              <a:t>第一类</a:t>
            </a:r>
            <a:r>
              <a:rPr lang="zh-CN" altLang="en-US" sz="2000" b="1">
                <a:solidFill>
                  <a:srgbClr val="FF9900"/>
                </a:solidFill>
                <a:effectLst>
                  <a:outerShdw blurRad="38100" dist="38100" dir="2700000" algn="tl">
                    <a:srgbClr val="C0C0C0"/>
                  </a:outerShdw>
                </a:effectLst>
              </a:rPr>
              <a:t>文本格式</a:t>
            </a:r>
            <a:r>
              <a:rPr lang="zh-CN" altLang="en-US" sz="2000" b="1">
                <a:effectLst>
                  <a:outerShdw blurRad="38100" dist="38100" dir="2700000" algn="tl">
                    <a:srgbClr val="C0C0C0"/>
                  </a:outerShdw>
                </a:effectLst>
              </a:rPr>
              <a:t>：将文件数据区的每个字节解释为一个字符，回车符</a:t>
            </a:r>
            <a:r>
              <a:rPr lang="zh-CN" altLang="en-US"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\n</a:t>
            </a:r>
            <a:r>
              <a:rPr lang="en-US" altLang="zh-CN" sz="2000" b="1">
                <a:effectLst>
                  <a:outerShdw blurRad="38100" dist="38100" dir="2700000" algn="tl">
                    <a:srgbClr val="C0C0C0"/>
                  </a:outerShdw>
                </a:effectLst>
                <a:latin typeface="Times New Roman"/>
              </a:rPr>
              <a:t>’</a:t>
            </a:r>
            <a:r>
              <a:rPr lang="en-US" altLang="zh-CN" sz="2000" b="1">
                <a:effectLst>
                  <a:outerShdw blurRad="38100" dist="38100" dir="2700000" algn="tl">
                    <a:srgbClr val="C0C0C0"/>
                  </a:outerShdw>
                </a:effectLst>
              </a:rPr>
              <a:t> </a:t>
            </a:r>
            <a:r>
              <a:rPr lang="zh-CN" altLang="en-US" sz="2000" b="1">
                <a:effectLst>
                  <a:outerShdw blurRad="38100" dist="38100" dir="2700000" algn="tl">
                    <a:srgbClr val="C0C0C0"/>
                  </a:outerShdw>
                </a:effectLst>
              </a:rPr>
              <a:t>解释为行结束标志</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回车符之间的符号串称为一行</a:t>
            </a:r>
            <a:r>
              <a:rPr lang="en-US" altLang="zh-CN" sz="2000" b="1">
                <a:effectLst>
                  <a:outerShdw blurRad="38100" dist="38100" dir="2700000" algn="tl">
                    <a:srgbClr val="C0C0C0"/>
                  </a:outerShdw>
                </a:effectLst>
                <a:latin typeface="宋体" pitchFamily="2" charset="-122"/>
              </a:rPr>
              <a:t>)</a:t>
            </a:r>
            <a:r>
              <a:rPr lang="zh-CN" altLang="en-US" sz="2000" b="1">
                <a:effectLst>
                  <a:outerShdw blurRad="38100" dist="38100" dir="2700000" algn="tl">
                    <a:srgbClr val="C0C0C0"/>
                  </a:outerShdw>
                </a:effectLst>
              </a:rPr>
              <a:t>。</a:t>
            </a:r>
          </a:p>
        </p:txBody>
      </p:sp>
      <p:grpSp>
        <p:nvGrpSpPr>
          <p:cNvPr id="2" name="Group 64"/>
          <p:cNvGrpSpPr>
            <a:grpSpLocks/>
          </p:cNvGrpSpPr>
          <p:nvPr/>
        </p:nvGrpSpPr>
        <p:grpSpPr bwMode="auto">
          <a:xfrm>
            <a:off x="755650" y="1539875"/>
            <a:ext cx="7700963" cy="1084263"/>
            <a:chOff x="476" y="1183"/>
            <a:chExt cx="4851" cy="683"/>
          </a:xfrm>
        </p:grpSpPr>
        <p:sp>
          <p:nvSpPr>
            <p:cNvPr id="8202" name="Rectangle 20"/>
            <p:cNvSpPr>
              <a:spLocks noChangeArrowheads="1"/>
            </p:cNvSpPr>
            <p:nvPr/>
          </p:nvSpPr>
          <p:spPr bwMode="auto">
            <a:xfrm>
              <a:off x="476" y="1183"/>
              <a:ext cx="4851" cy="681"/>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91158" name="Rectangle 22"/>
            <p:cNvSpPr>
              <a:spLocks noChangeArrowheads="1"/>
            </p:cNvSpPr>
            <p:nvPr/>
          </p:nvSpPr>
          <p:spPr bwMode="auto">
            <a:xfrm>
              <a:off x="1112" y="1616"/>
              <a:ext cx="3631" cy="250"/>
            </a:xfrm>
            <a:prstGeom prst="rect">
              <a:avLst/>
            </a:prstGeom>
            <a:noFill/>
            <a:ln w="9525">
              <a:noFill/>
              <a:miter lim="800000"/>
              <a:headEnd/>
              <a:tailEnd/>
            </a:ln>
            <a:effectLst/>
          </p:spPr>
          <p:txBody>
            <a:bodyPr>
              <a:spAutoFit/>
            </a:bodyPr>
            <a:lstStyle/>
            <a:p>
              <a:pPr algn="ctr" eaLnBrk="0" hangingPunct="0">
                <a:defRPr/>
              </a:pPr>
              <a:r>
                <a:rPr kumimoji="0" lang="zh-CN" altLang="en-US" sz="2000" b="1">
                  <a:latin typeface="宋体" pitchFamily="2" charset="-122"/>
                </a:rPr>
                <a:t>文本文件</a:t>
              </a:r>
              <a:r>
                <a:rPr kumimoji="0" lang="zh-CN" altLang="en-US" sz="2000" b="1">
                  <a:solidFill>
                    <a:schemeClr val="hlink"/>
                  </a:solidFill>
                  <a:effectLst>
                    <a:outerShdw blurRad="38100" dist="38100" dir="2700000" algn="tl">
                      <a:srgbClr val="C0C0C0"/>
                    </a:outerShdw>
                  </a:effectLst>
                </a:rPr>
                <a:t>数据区</a:t>
              </a:r>
              <a:r>
                <a:rPr kumimoji="0" lang="zh-CN" altLang="en-US" sz="2000" b="1">
                  <a:latin typeface="宋体" pitchFamily="2" charset="-122"/>
                </a:rPr>
                <a:t>存储示意图</a:t>
              </a:r>
            </a:p>
          </p:txBody>
        </p:sp>
        <p:grpSp>
          <p:nvGrpSpPr>
            <p:cNvPr id="8204" name="Group 23"/>
            <p:cNvGrpSpPr>
              <a:grpSpLocks/>
            </p:cNvGrpSpPr>
            <p:nvPr/>
          </p:nvGrpSpPr>
          <p:grpSpPr bwMode="auto">
            <a:xfrm>
              <a:off x="521" y="1253"/>
              <a:ext cx="4779" cy="307"/>
              <a:chOff x="357" y="1483"/>
              <a:chExt cx="4779" cy="362"/>
            </a:xfrm>
          </p:grpSpPr>
          <p:sp>
            <p:nvSpPr>
              <p:cNvPr id="8205" name="Rectangle 24"/>
              <p:cNvSpPr>
                <a:spLocks noChangeArrowheads="1"/>
              </p:cNvSpPr>
              <p:nvPr/>
            </p:nvSpPr>
            <p:spPr bwMode="auto">
              <a:xfrm>
                <a:off x="384" y="1488"/>
                <a:ext cx="4704" cy="336"/>
              </a:xfrm>
              <a:prstGeom prst="rect">
                <a:avLst/>
              </a:prstGeom>
              <a:solidFill>
                <a:srgbClr val="FFFF00">
                  <a:alpha val="50195"/>
                </a:srgbClr>
              </a:solidFill>
              <a:ln w="28575">
                <a:solidFill>
                  <a:schemeClr val="tx1"/>
                </a:solidFill>
                <a:miter lim="800000"/>
                <a:headEnd/>
                <a:tailEnd/>
              </a:ln>
            </p:spPr>
            <p:txBody>
              <a:bodyPr wrap="none" anchor="ctr"/>
              <a:lstStyle/>
              <a:p>
                <a:endParaRPr lang="zh-CN" altLang="en-US"/>
              </a:p>
            </p:txBody>
          </p:sp>
          <p:sp>
            <p:nvSpPr>
              <p:cNvPr id="91161" name="Text Box 25"/>
              <p:cNvSpPr txBox="1">
                <a:spLocks noChangeArrowheads="1"/>
              </p:cNvSpPr>
              <p:nvPr/>
            </p:nvSpPr>
            <p:spPr bwMode="auto">
              <a:xfrm>
                <a:off x="357" y="1505"/>
                <a:ext cx="4779" cy="34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CN" b="1"/>
                  <a:t>m a  i  n </a:t>
                </a:r>
                <a:r>
                  <a:rPr kumimoji="0" lang="en-US" altLang="zh-CN" sz="1400" b="1"/>
                  <a:t> </a:t>
                </a:r>
                <a:r>
                  <a:rPr kumimoji="0" lang="en-US" altLang="zh-CN" b="1"/>
                  <a:t>( </a:t>
                </a:r>
                <a:r>
                  <a:rPr kumimoji="0" lang="en-US" altLang="zh-CN" sz="1600" b="1"/>
                  <a:t> </a:t>
                </a:r>
                <a:r>
                  <a:rPr kumimoji="0" lang="en-US" altLang="zh-CN" b="1"/>
                  <a:t>) {</a:t>
                </a:r>
                <a:r>
                  <a:rPr kumimoji="0" lang="en-US" altLang="zh-CN" sz="1800" b="1"/>
                  <a:t> </a:t>
                </a:r>
                <a:r>
                  <a:rPr kumimoji="0" lang="en-US" altLang="zh-CN" sz="1800" b="1">
                    <a:solidFill>
                      <a:schemeClr val="hlink"/>
                    </a:solidFill>
                  </a:rPr>
                  <a:t>\n</a:t>
                </a:r>
                <a:r>
                  <a:rPr kumimoji="0" lang="en-US" altLang="zh-CN" b="1"/>
                  <a:t>      p r  i n </a:t>
                </a:r>
                <a:r>
                  <a:rPr kumimoji="0" lang="en-US" altLang="zh-CN" sz="1800" b="1"/>
                  <a:t> </a:t>
                </a:r>
                <a:r>
                  <a:rPr kumimoji="0" lang="en-US" altLang="zh-CN" b="1"/>
                  <a:t>t f </a:t>
                </a:r>
                <a:r>
                  <a:rPr kumimoji="0" lang="en-US" altLang="zh-CN" sz="1800" b="1"/>
                  <a:t> </a:t>
                </a:r>
                <a:r>
                  <a:rPr kumimoji="0" lang="en-US" altLang="zh-CN" b="1"/>
                  <a:t>( “ h </a:t>
                </a:r>
                <a:r>
                  <a:rPr kumimoji="0" lang="en-US" altLang="zh-CN" sz="1400" b="1"/>
                  <a:t> </a:t>
                </a:r>
                <a:r>
                  <a:rPr kumimoji="0" lang="en-US" altLang="zh-CN" b="1"/>
                  <a:t>i ”  ) </a:t>
                </a:r>
                <a:r>
                  <a:rPr kumimoji="0" lang="en-US" altLang="zh-CN" sz="1800" b="1"/>
                  <a:t> </a:t>
                </a:r>
                <a:r>
                  <a:rPr kumimoji="0" lang="en-US" altLang="zh-CN" b="1"/>
                  <a:t>;</a:t>
                </a:r>
                <a:r>
                  <a:rPr kumimoji="0" lang="en-US" altLang="zh-CN" sz="800" b="1"/>
                  <a:t> </a:t>
                </a:r>
                <a:r>
                  <a:rPr kumimoji="0" lang="en-US" altLang="zh-CN" sz="1800" b="1">
                    <a:solidFill>
                      <a:schemeClr val="hlink"/>
                    </a:solidFill>
                  </a:rPr>
                  <a:t>\n</a:t>
                </a:r>
                <a:r>
                  <a:rPr kumimoji="0" lang="en-US" altLang="zh-CN" b="1"/>
                  <a:t>}</a:t>
                </a:r>
                <a:r>
                  <a:rPr kumimoji="0" lang="en-US" altLang="zh-CN" sz="1000" b="1"/>
                  <a:t> </a:t>
                </a:r>
                <a:r>
                  <a:rPr kumimoji="0" lang="en-US" altLang="zh-CN" sz="1800" b="1">
                    <a:solidFill>
                      <a:schemeClr val="hlink"/>
                    </a:solidFill>
                  </a:rPr>
                  <a:t>\n</a:t>
                </a:r>
                <a:r>
                  <a:rPr kumimoji="0" lang="en-US" altLang="zh-CN" sz="800" b="1">
                    <a:solidFill>
                      <a:schemeClr val="hlink"/>
                    </a:solidFill>
                  </a:rPr>
                  <a:t> </a:t>
                </a:r>
                <a:r>
                  <a:rPr kumimoji="0" lang="en-US" altLang="zh-CN" sz="1200" b="1">
                    <a:solidFill>
                      <a:srgbClr val="FF0066"/>
                    </a:solidFill>
                    <a:effectLst>
                      <a:outerShdw blurRad="38100" dist="38100" dir="2700000" algn="tl">
                        <a:srgbClr val="C0C0C0"/>
                      </a:outerShdw>
                    </a:effectLst>
                  </a:rPr>
                  <a:t>EOF</a:t>
                </a:r>
              </a:p>
            </p:txBody>
          </p:sp>
          <p:sp>
            <p:nvSpPr>
              <p:cNvPr id="8207" name="Line 26"/>
              <p:cNvSpPr>
                <a:spLocks noChangeShapeType="1"/>
              </p:cNvSpPr>
              <p:nvPr/>
            </p:nvSpPr>
            <p:spPr bwMode="auto">
              <a:xfrm>
                <a:off x="599" y="1488"/>
                <a:ext cx="0" cy="336"/>
              </a:xfrm>
              <a:prstGeom prst="line">
                <a:avLst/>
              </a:prstGeom>
              <a:noFill/>
              <a:ln w="9525">
                <a:solidFill>
                  <a:schemeClr val="tx1"/>
                </a:solidFill>
                <a:round/>
                <a:headEnd/>
                <a:tailEnd/>
              </a:ln>
            </p:spPr>
            <p:txBody>
              <a:bodyPr/>
              <a:lstStyle/>
              <a:p>
                <a:endParaRPr lang="zh-CN" altLang="en-US"/>
              </a:p>
            </p:txBody>
          </p:sp>
          <p:sp>
            <p:nvSpPr>
              <p:cNvPr id="8208" name="Line 27"/>
              <p:cNvSpPr>
                <a:spLocks noChangeShapeType="1"/>
              </p:cNvSpPr>
              <p:nvPr/>
            </p:nvSpPr>
            <p:spPr bwMode="auto">
              <a:xfrm>
                <a:off x="801" y="1488"/>
                <a:ext cx="0" cy="336"/>
              </a:xfrm>
              <a:prstGeom prst="line">
                <a:avLst/>
              </a:prstGeom>
              <a:noFill/>
              <a:ln w="9525">
                <a:solidFill>
                  <a:schemeClr val="tx1"/>
                </a:solidFill>
                <a:round/>
                <a:headEnd/>
                <a:tailEnd/>
              </a:ln>
            </p:spPr>
            <p:txBody>
              <a:bodyPr/>
              <a:lstStyle/>
              <a:p>
                <a:endParaRPr lang="zh-CN" altLang="en-US"/>
              </a:p>
            </p:txBody>
          </p:sp>
          <p:sp>
            <p:nvSpPr>
              <p:cNvPr id="8209" name="Line 28"/>
              <p:cNvSpPr>
                <a:spLocks noChangeShapeType="1"/>
              </p:cNvSpPr>
              <p:nvPr/>
            </p:nvSpPr>
            <p:spPr bwMode="auto">
              <a:xfrm>
                <a:off x="1392" y="1489"/>
                <a:ext cx="0" cy="336"/>
              </a:xfrm>
              <a:prstGeom prst="line">
                <a:avLst/>
              </a:prstGeom>
              <a:noFill/>
              <a:ln w="9525">
                <a:solidFill>
                  <a:schemeClr val="tx1"/>
                </a:solidFill>
                <a:round/>
                <a:headEnd/>
                <a:tailEnd/>
              </a:ln>
            </p:spPr>
            <p:txBody>
              <a:bodyPr/>
              <a:lstStyle/>
              <a:p>
                <a:endParaRPr lang="zh-CN" altLang="en-US"/>
              </a:p>
            </p:txBody>
          </p:sp>
          <p:sp>
            <p:nvSpPr>
              <p:cNvPr id="8210" name="Line 29"/>
              <p:cNvSpPr>
                <a:spLocks noChangeShapeType="1"/>
              </p:cNvSpPr>
              <p:nvPr/>
            </p:nvSpPr>
            <p:spPr bwMode="auto">
              <a:xfrm>
                <a:off x="1199" y="1491"/>
                <a:ext cx="0" cy="336"/>
              </a:xfrm>
              <a:prstGeom prst="line">
                <a:avLst/>
              </a:prstGeom>
              <a:noFill/>
              <a:ln w="9525">
                <a:solidFill>
                  <a:schemeClr val="tx1"/>
                </a:solidFill>
                <a:round/>
                <a:headEnd/>
                <a:tailEnd/>
              </a:ln>
            </p:spPr>
            <p:txBody>
              <a:bodyPr/>
              <a:lstStyle/>
              <a:p>
                <a:endParaRPr lang="zh-CN" altLang="en-US"/>
              </a:p>
            </p:txBody>
          </p:sp>
          <p:sp>
            <p:nvSpPr>
              <p:cNvPr id="8211" name="Line 30"/>
              <p:cNvSpPr>
                <a:spLocks noChangeShapeType="1"/>
              </p:cNvSpPr>
              <p:nvPr/>
            </p:nvSpPr>
            <p:spPr bwMode="auto">
              <a:xfrm>
                <a:off x="997" y="1486"/>
                <a:ext cx="0" cy="336"/>
              </a:xfrm>
              <a:prstGeom prst="line">
                <a:avLst/>
              </a:prstGeom>
              <a:noFill/>
              <a:ln w="9525">
                <a:solidFill>
                  <a:schemeClr val="tx1"/>
                </a:solidFill>
                <a:round/>
                <a:headEnd/>
                <a:tailEnd/>
              </a:ln>
            </p:spPr>
            <p:txBody>
              <a:bodyPr/>
              <a:lstStyle/>
              <a:p>
                <a:endParaRPr lang="zh-CN" altLang="en-US"/>
              </a:p>
            </p:txBody>
          </p:sp>
          <p:sp>
            <p:nvSpPr>
              <p:cNvPr id="8212" name="Line 31"/>
              <p:cNvSpPr>
                <a:spLocks noChangeShapeType="1"/>
              </p:cNvSpPr>
              <p:nvPr/>
            </p:nvSpPr>
            <p:spPr bwMode="auto">
              <a:xfrm>
                <a:off x="1559" y="1483"/>
                <a:ext cx="0" cy="336"/>
              </a:xfrm>
              <a:prstGeom prst="line">
                <a:avLst/>
              </a:prstGeom>
              <a:noFill/>
              <a:ln w="9525">
                <a:solidFill>
                  <a:schemeClr val="tx1"/>
                </a:solidFill>
                <a:round/>
                <a:headEnd/>
                <a:tailEnd/>
              </a:ln>
            </p:spPr>
            <p:txBody>
              <a:bodyPr/>
              <a:lstStyle/>
              <a:p>
                <a:endParaRPr lang="zh-CN" altLang="en-US"/>
              </a:p>
            </p:txBody>
          </p:sp>
          <p:sp>
            <p:nvSpPr>
              <p:cNvPr id="8213" name="Line 32"/>
              <p:cNvSpPr>
                <a:spLocks noChangeShapeType="1"/>
              </p:cNvSpPr>
              <p:nvPr/>
            </p:nvSpPr>
            <p:spPr bwMode="auto">
              <a:xfrm>
                <a:off x="1733" y="1488"/>
                <a:ext cx="0" cy="336"/>
              </a:xfrm>
              <a:prstGeom prst="line">
                <a:avLst/>
              </a:prstGeom>
              <a:noFill/>
              <a:ln w="9525">
                <a:solidFill>
                  <a:schemeClr val="tx1"/>
                </a:solidFill>
                <a:round/>
                <a:headEnd/>
                <a:tailEnd/>
              </a:ln>
            </p:spPr>
            <p:txBody>
              <a:bodyPr/>
              <a:lstStyle/>
              <a:p>
                <a:endParaRPr lang="zh-CN" altLang="en-US"/>
              </a:p>
            </p:txBody>
          </p:sp>
          <p:sp>
            <p:nvSpPr>
              <p:cNvPr id="8214" name="Line 33"/>
              <p:cNvSpPr>
                <a:spLocks noChangeShapeType="1"/>
              </p:cNvSpPr>
              <p:nvPr/>
            </p:nvSpPr>
            <p:spPr bwMode="auto">
              <a:xfrm>
                <a:off x="1912" y="1488"/>
                <a:ext cx="0" cy="336"/>
              </a:xfrm>
              <a:prstGeom prst="line">
                <a:avLst/>
              </a:prstGeom>
              <a:noFill/>
              <a:ln w="9525">
                <a:solidFill>
                  <a:schemeClr val="tx1"/>
                </a:solidFill>
                <a:round/>
                <a:headEnd/>
                <a:tailEnd/>
              </a:ln>
            </p:spPr>
            <p:txBody>
              <a:bodyPr/>
              <a:lstStyle/>
              <a:p>
                <a:endParaRPr lang="zh-CN" altLang="en-US"/>
              </a:p>
            </p:txBody>
          </p:sp>
          <p:sp>
            <p:nvSpPr>
              <p:cNvPr id="8215" name="Line 34"/>
              <p:cNvSpPr>
                <a:spLocks noChangeShapeType="1"/>
              </p:cNvSpPr>
              <p:nvPr/>
            </p:nvSpPr>
            <p:spPr bwMode="auto">
              <a:xfrm>
                <a:off x="2064" y="1486"/>
                <a:ext cx="0" cy="336"/>
              </a:xfrm>
              <a:prstGeom prst="line">
                <a:avLst/>
              </a:prstGeom>
              <a:noFill/>
              <a:ln w="9525">
                <a:solidFill>
                  <a:schemeClr val="tx1"/>
                </a:solidFill>
                <a:round/>
                <a:headEnd/>
                <a:tailEnd/>
              </a:ln>
            </p:spPr>
            <p:txBody>
              <a:bodyPr/>
              <a:lstStyle/>
              <a:p>
                <a:endParaRPr lang="zh-CN" altLang="en-US"/>
              </a:p>
            </p:txBody>
          </p:sp>
          <p:sp>
            <p:nvSpPr>
              <p:cNvPr id="8216" name="Line 35"/>
              <p:cNvSpPr>
                <a:spLocks noChangeShapeType="1"/>
              </p:cNvSpPr>
              <p:nvPr/>
            </p:nvSpPr>
            <p:spPr bwMode="auto">
              <a:xfrm>
                <a:off x="2218" y="1491"/>
                <a:ext cx="0" cy="336"/>
              </a:xfrm>
              <a:prstGeom prst="line">
                <a:avLst/>
              </a:prstGeom>
              <a:noFill/>
              <a:ln w="9525">
                <a:solidFill>
                  <a:schemeClr val="tx1"/>
                </a:solidFill>
                <a:round/>
                <a:headEnd/>
                <a:tailEnd/>
              </a:ln>
            </p:spPr>
            <p:txBody>
              <a:bodyPr/>
              <a:lstStyle/>
              <a:p>
                <a:endParaRPr lang="zh-CN" altLang="en-US"/>
              </a:p>
            </p:txBody>
          </p:sp>
          <p:sp>
            <p:nvSpPr>
              <p:cNvPr id="8217" name="Line 36"/>
              <p:cNvSpPr>
                <a:spLocks noChangeShapeType="1"/>
              </p:cNvSpPr>
              <p:nvPr/>
            </p:nvSpPr>
            <p:spPr bwMode="auto">
              <a:xfrm>
                <a:off x="2385" y="1488"/>
                <a:ext cx="0" cy="336"/>
              </a:xfrm>
              <a:prstGeom prst="line">
                <a:avLst/>
              </a:prstGeom>
              <a:noFill/>
              <a:ln w="9525">
                <a:solidFill>
                  <a:schemeClr val="tx1"/>
                </a:solidFill>
                <a:round/>
                <a:headEnd/>
                <a:tailEnd/>
              </a:ln>
            </p:spPr>
            <p:txBody>
              <a:bodyPr/>
              <a:lstStyle/>
              <a:p>
                <a:endParaRPr lang="zh-CN" altLang="en-US"/>
              </a:p>
            </p:txBody>
          </p:sp>
          <p:sp>
            <p:nvSpPr>
              <p:cNvPr id="8218" name="Line 37"/>
              <p:cNvSpPr>
                <a:spLocks noChangeShapeType="1"/>
              </p:cNvSpPr>
              <p:nvPr/>
            </p:nvSpPr>
            <p:spPr bwMode="auto">
              <a:xfrm>
                <a:off x="2554" y="1489"/>
                <a:ext cx="0" cy="336"/>
              </a:xfrm>
              <a:prstGeom prst="line">
                <a:avLst/>
              </a:prstGeom>
              <a:noFill/>
              <a:ln w="9525">
                <a:solidFill>
                  <a:schemeClr val="tx1"/>
                </a:solidFill>
                <a:round/>
                <a:headEnd/>
                <a:tailEnd/>
              </a:ln>
            </p:spPr>
            <p:txBody>
              <a:bodyPr/>
              <a:lstStyle/>
              <a:p>
                <a:endParaRPr lang="zh-CN" altLang="en-US"/>
              </a:p>
            </p:txBody>
          </p:sp>
          <p:sp>
            <p:nvSpPr>
              <p:cNvPr id="8219" name="Line 38"/>
              <p:cNvSpPr>
                <a:spLocks noChangeShapeType="1"/>
              </p:cNvSpPr>
              <p:nvPr/>
            </p:nvSpPr>
            <p:spPr bwMode="auto">
              <a:xfrm>
                <a:off x="2721" y="1483"/>
                <a:ext cx="0" cy="336"/>
              </a:xfrm>
              <a:prstGeom prst="line">
                <a:avLst/>
              </a:prstGeom>
              <a:noFill/>
              <a:ln w="9525">
                <a:solidFill>
                  <a:schemeClr val="tx1"/>
                </a:solidFill>
                <a:round/>
                <a:headEnd/>
                <a:tailEnd/>
              </a:ln>
            </p:spPr>
            <p:txBody>
              <a:bodyPr/>
              <a:lstStyle/>
              <a:p>
                <a:endParaRPr lang="zh-CN" altLang="en-US"/>
              </a:p>
            </p:txBody>
          </p:sp>
          <p:sp>
            <p:nvSpPr>
              <p:cNvPr id="8220" name="Line 39"/>
              <p:cNvSpPr>
                <a:spLocks noChangeShapeType="1"/>
              </p:cNvSpPr>
              <p:nvPr/>
            </p:nvSpPr>
            <p:spPr bwMode="auto">
              <a:xfrm>
                <a:off x="2895" y="1488"/>
                <a:ext cx="0" cy="336"/>
              </a:xfrm>
              <a:prstGeom prst="line">
                <a:avLst/>
              </a:prstGeom>
              <a:noFill/>
              <a:ln w="9525">
                <a:solidFill>
                  <a:schemeClr val="tx1"/>
                </a:solidFill>
                <a:round/>
                <a:headEnd/>
                <a:tailEnd/>
              </a:ln>
            </p:spPr>
            <p:txBody>
              <a:bodyPr/>
              <a:lstStyle/>
              <a:p>
                <a:endParaRPr lang="zh-CN" altLang="en-US"/>
              </a:p>
            </p:txBody>
          </p:sp>
          <p:sp>
            <p:nvSpPr>
              <p:cNvPr id="8221" name="Line 40"/>
              <p:cNvSpPr>
                <a:spLocks noChangeShapeType="1"/>
              </p:cNvSpPr>
              <p:nvPr/>
            </p:nvSpPr>
            <p:spPr bwMode="auto">
              <a:xfrm>
                <a:off x="3074" y="1488"/>
                <a:ext cx="0" cy="336"/>
              </a:xfrm>
              <a:prstGeom prst="line">
                <a:avLst/>
              </a:prstGeom>
              <a:noFill/>
              <a:ln w="9525">
                <a:solidFill>
                  <a:schemeClr val="tx1"/>
                </a:solidFill>
                <a:round/>
                <a:headEnd/>
                <a:tailEnd/>
              </a:ln>
            </p:spPr>
            <p:txBody>
              <a:bodyPr/>
              <a:lstStyle/>
              <a:p>
                <a:endParaRPr lang="zh-CN" altLang="en-US"/>
              </a:p>
            </p:txBody>
          </p:sp>
          <p:sp>
            <p:nvSpPr>
              <p:cNvPr id="8222" name="Line 41"/>
              <p:cNvSpPr>
                <a:spLocks noChangeShapeType="1"/>
              </p:cNvSpPr>
              <p:nvPr/>
            </p:nvSpPr>
            <p:spPr bwMode="auto">
              <a:xfrm>
                <a:off x="3226" y="1486"/>
                <a:ext cx="0" cy="336"/>
              </a:xfrm>
              <a:prstGeom prst="line">
                <a:avLst/>
              </a:prstGeom>
              <a:noFill/>
              <a:ln w="9525">
                <a:solidFill>
                  <a:schemeClr val="tx1"/>
                </a:solidFill>
                <a:round/>
                <a:headEnd/>
                <a:tailEnd/>
              </a:ln>
            </p:spPr>
            <p:txBody>
              <a:bodyPr/>
              <a:lstStyle/>
              <a:p>
                <a:endParaRPr lang="zh-CN" altLang="en-US"/>
              </a:p>
            </p:txBody>
          </p:sp>
          <p:sp>
            <p:nvSpPr>
              <p:cNvPr id="8223" name="Line 42"/>
              <p:cNvSpPr>
                <a:spLocks noChangeShapeType="1"/>
              </p:cNvSpPr>
              <p:nvPr/>
            </p:nvSpPr>
            <p:spPr bwMode="auto">
              <a:xfrm>
                <a:off x="3380" y="1491"/>
                <a:ext cx="0" cy="336"/>
              </a:xfrm>
              <a:prstGeom prst="line">
                <a:avLst/>
              </a:prstGeom>
              <a:noFill/>
              <a:ln w="9525">
                <a:solidFill>
                  <a:schemeClr val="tx1"/>
                </a:solidFill>
                <a:round/>
                <a:headEnd/>
                <a:tailEnd/>
              </a:ln>
            </p:spPr>
            <p:txBody>
              <a:bodyPr/>
              <a:lstStyle/>
              <a:p>
                <a:endParaRPr lang="zh-CN" altLang="en-US"/>
              </a:p>
            </p:txBody>
          </p:sp>
          <p:sp>
            <p:nvSpPr>
              <p:cNvPr id="8224" name="Line 43"/>
              <p:cNvSpPr>
                <a:spLocks noChangeShapeType="1"/>
              </p:cNvSpPr>
              <p:nvPr/>
            </p:nvSpPr>
            <p:spPr bwMode="auto">
              <a:xfrm>
                <a:off x="3547" y="1488"/>
                <a:ext cx="0" cy="336"/>
              </a:xfrm>
              <a:prstGeom prst="line">
                <a:avLst/>
              </a:prstGeom>
              <a:noFill/>
              <a:ln w="9525">
                <a:solidFill>
                  <a:schemeClr val="tx1"/>
                </a:solidFill>
                <a:round/>
                <a:headEnd/>
                <a:tailEnd/>
              </a:ln>
            </p:spPr>
            <p:txBody>
              <a:bodyPr/>
              <a:lstStyle/>
              <a:p>
                <a:endParaRPr lang="zh-CN" altLang="en-US"/>
              </a:p>
            </p:txBody>
          </p:sp>
          <p:sp>
            <p:nvSpPr>
              <p:cNvPr id="8225" name="Line 44"/>
              <p:cNvSpPr>
                <a:spLocks noChangeShapeType="1"/>
              </p:cNvSpPr>
              <p:nvPr/>
            </p:nvSpPr>
            <p:spPr bwMode="auto">
              <a:xfrm>
                <a:off x="3711" y="1494"/>
                <a:ext cx="0" cy="336"/>
              </a:xfrm>
              <a:prstGeom prst="line">
                <a:avLst/>
              </a:prstGeom>
              <a:noFill/>
              <a:ln w="9525">
                <a:solidFill>
                  <a:schemeClr val="tx1"/>
                </a:solidFill>
                <a:round/>
                <a:headEnd/>
                <a:tailEnd/>
              </a:ln>
            </p:spPr>
            <p:txBody>
              <a:bodyPr/>
              <a:lstStyle/>
              <a:p>
                <a:endParaRPr lang="zh-CN" altLang="en-US"/>
              </a:p>
            </p:txBody>
          </p:sp>
          <p:sp>
            <p:nvSpPr>
              <p:cNvPr id="8226" name="Line 45"/>
              <p:cNvSpPr>
                <a:spLocks noChangeShapeType="1"/>
              </p:cNvSpPr>
              <p:nvPr/>
            </p:nvSpPr>
            <p:spPr bwMode="auto">
              <a:xfrm>
                <a:off x="3878" y="1488"/>
                <a:ext cx="0" cy="336"/>
              </a:xfrm>
              <a:prstGeom prst="line">
                <a:avLst/>
              </a:prstGeom>
              <a:noFill/>
              <a:ln w="9525">
                <a:solidFill>
                  <a:schemeClr val="tx1"/>
                </a:solidFill>
                <a:round/>
                <a:headEnd/>
                <a:tailEnd/>
              </a:ln>
            </p:spPr>
            <p:txBody>
              <a:bodyPr/>
              <a:lstStyle/>
              <a:p>
                <a:endParaRPr lang="zh-CN" altLang="en-US"/>
              </a:p>
            </p:txBody>
          </p:sp>
          <p:sp>
            <p:nvSpPr>
              <p:cNvPr id="8227" name="Line 46"/>
              <p:cNvSpPr>
                <a:spLocks noChangeShapeType="1"/>
              </p:cNvSpPr>
              <p:nvPr/>
            </p:nvSpPr>
            <p:spPr bwMode="auto">
              <a:xfrm>
                <a:off x="4052" y="1493"/>
                <a:ext cx="0" cy="336"/>
              </a:xfrm>
              <a:prstGeom prst="line">
                <a:avLst/>
              </a:prstGeom>
              <a:noFill/>
              <a:ln w="9525">
                <a:solidFill>
                  <a:schemeClr val="tx1"/>
                </a:solidFill>
                <a:round/>
                <a:headEnd/>
                <a:tailEnd/>
              </a:ln>
            </p:spPr>
            <p:txBody>
              <a:bodyPr/>
              <a:lstStyle/>
              <a:p>
                <a:endParaRPr lang="zh-CN" altLang="en-US"/>
              </a:p>
            </p:txBody>
          </p:sp>
          <p:sp>
            <p:nvSpPr>
              <p:cNvPr id="8228" name="Line 47"/>
              <p:cNvSpPr>
                <a:spLocks noChangeShapeType="1"/>
              </p:cNvSpPr>
              <p:nvPr/>
            </p:nvSpPr>
            <p:spPr bwMode="auto">
              <a:xfrm>
                <a:off x="4231" y="1493"/>
                <a:ext cx="0" cy="336"/>
              </a:xfrm>
              <a:prstGeom prst="line">
                <a:avLst/>
              </a:prstGeom>
              <a:noFill/>
              <a:ln w="9525">
                <a:solidFill>
                  <a:schemeClr val="tx1"/>
                </a:solidFill>
                <a:round/>
                <a:headEnd/>
                <a:tailEnd/>
              </a:ln>
            </p:spPr>
            <p:txBody>
              <a:bodyPr/>
              <a:lstStyle/>
              <a:p>
                <a:endParaRPr lang="zh-CN" altLang="en-US"/>
              </a:p>
            </p:txBody>
          </p:sp>
          <p:sp>
            <p:nvSpPr>
              <p:cNvPr id="8229" name="Line 48"/>
              <p:cNvSpPr>
                <a:spLocks noChangeShapeType="1"/>
              </p:cNvSpPr>
              <p:nvPr/>
            </p:nvSpPr>
            <p:spPr bwMode="auto">
              <a:xfrm>
                <a:off x="4383" y="1491"/>
                <a:ext cx="0" cy="336"/>
              </a:xfrm>
              <a:prstGeom prst="line">
                <a:avLst/>
              </a:prstGeom>
              <a:noFill/>
              <a:ln w="9525">
                <a:solidFill>
                  <a:schemeClr val="tx1"/>
                </a:solidFill>
                <a:round/>
                <a:headEnd/>
                <a:tailEnd/>
              </a:ln>
            </p:spPr>
            <p:txBody>
              <a:bodyPr/>
              <a:lstStyle/>
              <a:p>
                <a:endParaRPr lang="zh-CN" altLang="en-US"/>
              </a:p>
            </p:txBody>
          </p:sp>
          <p:sp>
            <p:nvSpPr>
              <p:cNvPr id="8230" name="Line 49"/>
              <p:cNvSpPr>
                <a:spLocks noChangeShapeType="1"/>
              </p:cNvSpPr>
              <p:nvPr/>
            </p:nvSpPr>
            <p:spPr bwMode="auto">
              <a:xfrm>
                <a:off x="4537" y="1496"/>
                <a:ext cx="0" cy="336"/>
              </a:xfrm>
              <a:prstGeom prst="line">
                <a:avLst/>
              </a:prstGeom>
              <a:noFill/>
              <a:ln w="9525">
                <a:solidFill>
                  <a:schemeClr val="tx1"/>
                </a:solidFill>
                <a:round/>
                <a:headEnd/>
                <a:tailEnd/>
              </a:ln>
            </p:spPr>
            <p:txBody>
              <a:bodyPr/>
              <a:lstStyle/>
              <a:p>
                <a:endParaRPr lang="zh-CN" altLang="en-US"/>
              </a:p>
            </p:txBody>
          </p:sp>
          <p:sp>
            <p:nvSpPr>
              <p:cNvPr id="8231" name="Line 50"/>
              <p:cNvSpPr>
                <a:spLocks noChangeShapeType="1"/>
              </p:cNvSpPr>
              <p:nvPr/>
            </p:nvSpPr>
            <p:spPr bwMode="auto">
              <a:xfrm>
                <a:off x="4704" y="1493"/>
                <a:ext cx="0" cy="336"/>
              </a:xfrm>
              <a:prstGeom prst="line">
                <a:avLst/>
              </a:prstGeom>
              <a:noFill/>
              <a:ln w="9525">
                <a:solidFill>
                  <a:schemeClr val="tx1"/>
                </a:solidFill>
                <a:round/>
                <a:headEnd/>
                <a:tailEnd/>
              </a:ln>
            </p:spPr>
            <p:txBody>
              <a:bodyPr/>
              <a:lstStyle/>
              <a:p>
                <a:endParaRPr lang="zh-CN" altLang="en-US"/>
              </a:p>
            </p:txBody>
          </p:sp>
          <p:sp>
            <p:nvSpPr>
              <p:cNvPr id="8232" name="Line 51"/>
              <p:cNvSpPr>
                <a:spLocks noChangeShapeType="1"/>
              </p:cNvSpPr>
              <p:nvPr/>
            </p:nvSpPr>
            <p:spPr bwMode="auto">
              <a:xfrm>
                <a:off x="4876" y="1486"/>
                <a:ext cx="0" cy="336"/>
              </a:xfrm>
              <a:prstGeom prst="line">
                <a:avLst/>
              </a:prstGeom>
              <a:noFill/>
              <a:ln w="9525">
                <a:solidFill>
                  <a:schemeClr val="tx1"/>
                </a:solidFill>
                <a:round/>
                <a:headEnd/>
                <a:tailEnd/>
              </a:ln>
            </p:spPr>
            <p:txBody>
              <a:bodyPr/>
              <a:lstStyle/>
              <a:p>
                <a:endParaRPr lang="zh-CN" altLang="en-US"/>
              </a:p>
            </p:txBody>
          </p:sp>
          <p:grpSp>
            <p:nvGrpSpPr>
              <p:cNvPr id="8233" name="Group 52"/>
              <p:cNvGrpSpPr>
                <a:grpSpLocks/>
              </p:cNvGrpSpPr>
              <p:nvPr/>
            </p:nvGrpSpPr>
            <p:grpSpPr bwMode="auto">
              <a:xfrm>
                <a:off x="1945" y="1599"/>
                <a:ext cx="96" cy="149"/>
                <a:chOff x="528" y="2880"/>
                <a:chExt cx="96" cy="149"/>
              </a:xfrm>
            </p:grpSpPr>
            <p:sp>
              <p:nvSpPr>
                <p:cNvPr id="8238" name="Line 53"/>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8239" name="Line 54"/>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8240" name="Line 55"/>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nvGrpSpPr>
              <p:cNvPr id="8234" name="Group 56"/>
              <p:cNvGrpSpPr>
                <a:grpSpLocks/>
              </p:cNvGrpSpPr>
              <p:nvPr/>
            </p:nvGrpSpPr>
            <p:grpSpPr bwMode="auto">
              <a:xfrm>
                <a:off x="2097" y="1602"/>
                <a:ext cx="96" cy="149"/>
                <a:chOff x="528" y="2880"/>
                <a:chExt cx="96" cy="149"/>
              </a:xfrm>
            </p:grpSpPr>
            <p:sp>
              <p:nvSpPr>
                <p:cNvPr id="8235" name="Line 57"/>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8236" name="Line 58"/>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8237" name="Line 59"/>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grpSp>
      <p:sp>
        <p:nvSpPr>
          <p:cNvPr id="91197" name="Text Box 61"/>
          <p:cNvSpPr txBox="1">
            <a:spLocks noChangeArrowheads="1"/>
          </p:cNvSpPr>
          <p:nvPr/>
        </p:nvSpPr>
        <p:spPr bwMode="auto">
          <a:xfrm>
            <a:off x="2657475" y="2884488"/>
            <a:ext cx="2895600" cy="1311275"/>
          </a:xfrm>
          <a:prstGeom prst="rect">
            <a:avLst/>
          </a:prstGeom>
          <a:noFill/>
          <a:ln w="9525">
            <a:noFill/>
            <a:miter lim="800000"/>
            <a:headEnd/>
            <a:tailEnd/>
          </a:ln>
        </p:spPr>
        <p:txBody>
          <a:bodyPr>
            <a:spAutoFit/>
          </a:bodyPr>
          <a:lstStyle/>
          <a:p>
            <a:pPr eaLnBrk="0" hangingPunct="0"/>
            <a:r>
              <a:rPr kumimoji="0" lang="en-US" altLang="zh-CN" sz="2000" b="1">
                <a:solidFill>
                  <a:schemeClr val="bg1"/>
                </a:solidFill>
              </a:rPr>
              <a:t>main(){</a:t>
            </a:r>
          </a:p>
          <a:p>
            <a:pPr eaLnBrk="0" hangingPunct="0"/>
            <a:r>
              <a:rPr kumimoji="0" lang="en-US" altLang="zh-CN" sz="2000" b="1">
                <a:solidFill>
                  <a:schemeClr val="bg1"/>
                </a:solidFill>
              </a:rPr>
              <a:t>     printf(“hi”);</a:t>
            </a:r>
          </a:p>
          <a:p>
            <a:pPr eaLnBrk="0" hangingPunct="0"/>
            <a:r>
              <a:rPr kumimoji="0" lang="en-US" altLang="zh-CN" sz="2000" b="1">
                <a:solidFill>
                  <a:schemeClr val="bg1"/>
                </a:solidFill>
              </a:rPr>
              <a:t>}</a:t>
            </a:r>
            <a:r>
              <a:rPr kumimoji="0" lang="en-US" altLang="zh-CN" sz="2000">
                <a:solidFill>
                  <a:schemeClr val="bg1"/>
                </a:solidFill>
                <a:latin typeface="Arial" charset="0"/>
              </a:rPr>
              <a:t> </a:t>
            </a:r>
          </a:p>
          <a:p>
            <a:pPr eaLnBrk="0" hangingPunct="0"/>
            <a:r>
              <a:rPr kumimoji="0" lang="en-US" altLang="zh-CN" sz="2000">
                <a:solidFill>
                  <a:schemeClr val="bg1"/>
                </a:solidFill>
                <a:latin typeface="Arial" charset="0"/>
              </a:rPr>
              <a:t>_     </a:t>
            </a:r>
          </a:p>
        </p:txBody>
      </p:sp>
      <p:sp>
        <p:nvSpPr>
          <p:cNvPr id="91199" name="AutoShape 63"/>
          <p:cNvSpPr>
            <a:spLocks noChangeArrowheads="1"/>
          </p:cNvSpPr>
          <p:nvPr/>
        </p:nvSpPr>
        <p:spPr bwMode="auto">
          <a:xfrm rot="10800000" flipH="1">
            <a:off x="971550" y="2187575"/>
            <a:ext cx="1439863" cy="1296988"/>
          </a:xfrm>
          <a:custGeom>
            <a:avLst/>
            <a:gdLst>
              <a:gd name="T0" fmla="*/ 68089247 w 21600"/>
              <a:gd name="T1" fmla="*/ 0 h 21600"/>
              <a:gd name="T2" fmla="*/ 68089247 w 21600"/>
              <a:gd name="T3" fmla="*/ 43835552 h 21600"/>
              <a:gd name="T4" fmla="*/ 7274174 w 21600"/>
              <a:gd name="T5" fmla="*/ 77878607 h 21600"/>
              <a:gd name="T6" fmla="*/ 95981733 w 21600"/>
              <a:gd name="T7" fmla="*/ 21917776 h 21600"/>
              <a:gd name="T8" fmla="*/ 17694720 60000 65536"/>
              <a:gd name="T9" fmla="*/ 5898240 60000 65536"/>
              <a:gd name="T10" fmla="*/ 5898240 60000 65536"/>
              <a:gd name="T11" fmla="*/ 0 60000 65536"/>
              <a:gd name="T12" fmla="*/ 12427 w 21600"/>
              <a:gd name="T13" fmla="*/ 4478 h 21600"/>
              <a:gd name="T14" fmla="*/ 19947 w 21600"/>
              <a:gd name="T15" fmla="*/ 7680 h 21600"/>
            </a:gdLst>
            <a:ahLst/>
            <a:cxnLst>
              <a:cxn ang="T8">
                <a:pos x="T0" y="T1"/>
              </a:cxn>
              <a:cxn ang="T9">
                <a:pos x="T2" y="T3"/>
              </a:cxn>
              <a:cxn ang="T10">
                <a:pos x="T4" y="T5"/>
              </a:cxn>
              <a:cxn ang="T11">
                <a:pos x="T6" y="T7"/>
              </a:cxn>
            </a:cxnLst>
            <a:rect l="T12" t="T13" r="T14" b="T15"/>
            <a:pathLst>
              <a:path w="21600" h="21600">
                <a:moveTo>
                  <a:pt x="21600" y="6079"/>
                </a:moveTo>
                <a:lnTo>
                  <a:pt x="15323" y="0"/>
                </a:lnTo>
                <a:lnTo>
                  <a:pt x="15323" y="4478"/>
                </a:lnTo>
                <a:lnTo>
                  <a:pt x="12427" y="4478"/>
                </a:lnTo>
                <a:cubicBezTo>
                  <a:pt x="5564" y="4478"/>
                  <a:pt x="0" y="7916"/>
                  <a:pt x="0" y="12158"/>
                </a:cubicBezTo>
                <a:lnTo>
                  <a:pt x="0" y="21600"/>
                </a:lnTo>
                <a:lnTo>
                  <a:pt x="3273" y="21600"/>
                </a:lnTo>
                <a:lnTo>
                  <a:pt x="3273" y="12158"/>
                </a:lnTo>
                <a:cubicBezTo>
                  <a:pt x="3273" y="9685"/>
                  <a:pt x="7371" y="7680"/>
                  <a:pt x="12427" y="7680"/>
                </a:cubicBezTo>
                <a:lnTo>
                  <a:pt x="15323" y="7680"/>
                </a:lnTo>
                <a:lnTo>
                  <a:pt x="15323" y="12158"/>
                </a:lnTo>
                <a:close/>
              </a:path>
            </a:pathLst>
          </a:custGeom>
          <a:solidFill>
            <a:srgbClr val="FF99CC">
              <a:alpha val="50195"/>
            </a:srgbClr>
          </a:solidFill>
          <a:ln w="9525">
            <a:noFill/>
            <a:miter lim="800000"/>
            <a:headEnd/>
            <a:tailEnd/>
          </a:ln>
        </p:spPr>
        <p:txBody>
          <a:bodyPr wrap="none" anchor="ctr"/>
          <a:lstStyle/>
          <a:p>
            <a:endParaRPr lang="zh-CN" altLang="en-US"/>
          </a:p>
        </p:txBody>
      </p:sp>
      <p:sp>
        <p:nvSpPr>
          <p:cNvPr id="91202" name="AutoShape 66"/>
          <p:cNvSpPr>
            <a:spLocks noChangeArrowheads="1"/>
          </p:cNvSpPr>
          <p:nvPr/>
        </p:nvSpPr>
        <p:spPr bwMode="auto">
          <a:xfrm>
            <a:off x="971550" y="2116138"/>
            <a:ext cx="215900" cy="288925"/>
          </a:xfrm>
          <a:prstGeom prst="upArrow">
            <a:avLst>
              <a:gd name="adj1" fmla="val 50000"/>
              <a:gd name="adj2" fmla="val 33456"/>
            </a:avLst>
          </a:prstGeom>
          <a:solidFill>
            <a:srgbClr val="FF0000"/>
          </a:solidFill>
          <a:ln w="9525">
            <a:solidFill>
              <a:srgbClr val="008080"/>
            </a:solidFill>
            <a:miter lim="800000"/>
            <a:headEnd/>
            <a:tailEnd/>
          </a:ln>
        </p:spPr>
        <p:txBody>
          <a:bodyPr wrap="none" anchor="ctr"/>
          <a:lstStyle/>
          <a:p>
            <a:endParaRPr lang="zh-CN" altLang="en-US"/>
          </a:p>
        </p:txBody>
      </p:sp>
      <p:sp>
        <p:nvSpPr>
          <p:cNvPr id="91203" name="Text Box 67"/>
          <p:cNvSpPr txBox="1">
            <a:spLocks noChangeArrowheads="1"/>
          </p:cNvSpPr>
          <p:nvPr/>
        </p:nvSpPr>
        <p:spPr bwMode="auto">
          <a:xfrm>
            <a:off x="2484438" y="5089525"/>
            <a:ext cx="5832475" cy="1006475"/>
          </a:xfrm>
          <a:prstGeom prst="rect">
            <a:avLst/>
          </a:prstGeom>
          <a:noFill/>
          <a:ln w="9525">
            <a:noFill/>
            <a:miter lim="800000"/>
            <a:headEnd/>
            <a:tailEnd/>
          </a:ln>
          <a:effectLst/>
        </p:spPr>
        <p:txBody>
          <a:bodyPr>
            <a:spAutoFit/>
          </a:bodyPr>
          <a:lstStyle/>
          <a:p>
            <a:pPr>
              <a:defRPr/>
            </a:pPr>
            <a:r>
              <a:rPr kumimoji="0" lang="en-US" altLang="zh-CN"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这种格式文件称为文本文件、行文文件、正文文件或纯文本文件。</a:t>
            </a:r>
          </a:p>
          <a:p>
            <a:pPr>
              <a:defRPr/>
            </a:pPr>
            <a:r>
              <a:rPr kumimoji="0" lang="zh-CN" altLang="en-US" sz="2000" b="1">
                <a:effectLst>
                  <a:outerShdw blurRad="38100" dist="38100" dir="2700000" algn="tl">
                    <a:srgbClr val="C0C0C0"/>
                  </a:outerShdw>
                </a:effectLst>
                <a:latin typeface="宋体" pitchFamily="2" charset="-122"/>
              </a:rPr>
              <a:t>    </a:t>
            </a:r>
            <a:r>
              <a:rPr kumimoji="0" lang="zh-CN" altLang="en-US" sz="2000" b="1">
                <a:effectLst>
                  <a:outerShdw blurRad="38100" dist="38100" dir="2700000" algn="tl">
                    <a:srgbClr val="C0C0C0"/>
                  </a:outerShdw>
                </a:effectLst>
              </a:rPr>
              <a:t>文本文件是以字符序列形式存储数据的文件。</a:t>
            </a:r>
            <a:endParaRPr lang="zh-CN" altLang="en-US" sz="2000" b="1">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1201"/>
                                        </p:tgtEl>
                                        <p:attrNameLst>
                                          <p:attrName>style.visibility</p:attrName>
                                        </p:attrNameLst>
                                      </p:cBhvr>
                                      <p:to>
                                        <p:strVal val="visible"/>
                                      </p:to>
                                    </p:set>
                                    <p:animEffect transition="in" filter="fade">
                                      <p:cBhvr>
                                        <p:cTn id="14" dur="1000"/>
                                        <p:tgtEl>
                                          <p:spTgt spid="91201"/>
                                        </p:tgtEl>
                                      </p:cBhvr>
                                    </p:animEffect>
                                    <p:anim calcmode="lin" valueType="num">
                                      <p:cBhvr>
                                        <p:cTn id="15" dur="1000" fill="hold"/>
                                        <p:tgtEl>
                                          <p:spTgt spid="91201"/>
                                        </p:tgtEl>
                                        <p:attrNameLst>
                                          <p:attrName>ppt_x</p:attrName>
                                        </p:attrNameLst>
                                      </p:cBhvr>
                                      <p:tavLst>
                                        <p:tav tm="0">
                                          <p:val>
                                            <p:strVal val="#ppt_x"/>
                                          </p:val>
                                        </p:tav>
                                        <p:tav tm="100000">
                                          <p:val>
                                            <p:strVal val="#ppt_x"/>
                                          </p:val>
                                        </p:tav>
                                      </p:tavLst>
                                    </p:anim>
                                    <p:anim calcmode="lin" valueType="num">
                                      <p:cBhvr>
                                        <p:cTn id="16" dur="1000" fill="hold"/>
                                        <p:tgtEl>
                                          <p:spTgt spid="9120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1199"/>
                                        </p:tgtEl>
                                        <p:attrNameLst>
                                          <p:attrName>style.visibility</p:attrName>
                                        </p:attrNameLst>
                                      </p:cBhvr>
                                      <p:to>
                                        <p:strVal val="visible"/>
                                      </p:to>
                                    </p:set>
                                    <p:animEffect transition="in" filter="fade">
                                      <p:cBhvr>
                                        <p:cTn id="21" dur="1000"/>
                                        <p:tgtEl>
                                          <p:spTgt spid="91199"/>
                                        </p:tgtEl>
                                      </p:cBhvr>
                                    </p:animEffect>
                                    <p:anim calcmode="lin" valueType="num">
                                      <p:cBhvr>
                                        <p:cTn id="22" dur="1000" fill="hold"/>
                                        <p:tgtEl>
                                          <p:spTgt spid="91199"/>
                                        </p:tgtEl>
                                        <p:attrNameLst>
                                          <p:attrName>ppt_x</p:attrName>
                                        </p:attrNameLst>
                                      </p:cBhvr>
                                      <p:tavLst>
                                        <p:tav tm="0">
                                          <p:val>
                                            <p:strVal val="#ppt_x"/>
                                          </p:val>
                                        </p:tav>
                                        <p:tav tm="100000">
                                          <p:val>
                                            <p:strVal val="#ppt_x"/>
                                          </p:val>
                                        </p:tav>
                                      </p:tavLst>
                                    </p:anim>
                                    <p:anim calcmode="lin" valueType="num">
                                      <p:cBhvr>
                                        <p:cTn id="23" dur="1000" fill="hold"/>
                                        <p:tgtEl>
                                          <p:spTgt spid="911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91202"/>
                                        </p:tgtEl>
                                        <p:attrNameLst>
                                          <p:attrName>style.visibility</p:attrName>
                                        </p:attrNameLst>
                                      </p:cBhvr>
                                      <p:to>
                                        <p:strVal val="visible"/>
                                      </p:to>
                                    </p:set>
                                    <p:anim calcmode="lin" valueType="num">
                                      <p:cBhvr>
                                        <p:cTn id="28" dur="1000" fill="hold"/>
                                        <p:tgtEl>
                                          <p:spTgt spid="91202"/>
                                        </p:tgtEl>
                                        <p:attrNameLst>
                                          <p:attrName>ppt_x</p:attrName>
                                        </p:attrNameLst>
                                      </p:cBhvr>
                                      <p:tavLst>
                                        <p:tav tm="0">
                                          <p:val>
                                            <p:strVal val="#ppt_x-.2"/>
                                          </p:val>
                                        </p:tav>
                                        <p:tav tm="100000">
                                          <p:val>
                                            <p:strVal val="#ppt_x"/>
                                          </p:val>
                                        </p:tav>
                                      </p:tavLst>
                                    </p:anim>
                                    <p:anim calcmode="lin" valueType="num">
                                      <p:cBhvr>
                                        <p:cTn id="29" dur="1000" fill="hold"/>
                                        <p:tgtEl>
                                          <p:spTgt spid="9120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91202"/>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1.94444E-6 -7.77778E-6 L 0.19688 -7.77778E-6 " pathEditMode="relative" ptsTypes="AA">
                                      <p:cBhvr>
                                        <p:cTn id="34" dur="2000" fill="hold"/>
                                        <p:tgtEl>
                                          <p:spTgt spid="9120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nodeType="clickEffect">
                                  <p:stCondLst>
                                    <p:cond delay="0"/>
                                  </p:stCondLst>
                                  <p:iterate type="lt">
                                    <p:tmPct val="50000"/>
                                  </p:iterate>
                                  <p:childTnLst>
                                    <p:set>
                                      <p:cBhvr>
                                        <p:cTn id="38" dur="1" fill="hold">
                                          <p:stCondLst>
                                            <p:cond delay="0"/>
                                          </p:stCondLst>
                                        </p:cTn>
                                        <p:tgtEl>
                                          <p:spTgt spid="91197">
                                            <p:txEl>
                                              <p:pRg st="0" end="0"/>
                                            </p:txEl>
                                          </p:spTgt>
                                        </p:tgtEl>
                                        <p:attrNameLst>
                                          <p:attrName>style.visibility</p:attrName>
                                        </p:attrNameLst>
                                      </p:cBhvr>
                                      <p:to>
                                        <p:strVal val="visible"/>
                                      </p:to>
                                    </p:set>
                                    <p:anim calcmode="discrete" valueType="clr">
                                      <p:cBhvr override="childStyle">
                                        <p:cTn id="39" dur="80"/>
                                        <p:tgtEl>
                                          <p:spTgt spid="9119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91197">
                                            <p:txEl>
                                              <p:pRg st="0" end="0"/>
                                            </p:txEl>
                                          </p:spTgt>
                                        </p:tgtEl>
                                        <p:attrNameLst>
                                          <p:attrName>fillcolor</p:attrName>
                                        </p:attrNameLst>
                                      </p:cBhvr>
                                      <p:tavLst>
                                        <p:tav tm="0">
                                          <p:val>
                                            <p:clrVal>
                                              <a:schemeClr val="accent2"/>
                                            </p:clrVal>
                                          </p:val>
                                        </p:tav>
                                        <p:tav tm="50000">
                                          <p:val>
                                            <p:clrVal>
                                              <a:schemeClr val="hlink"/>
                                            </p:clrVal>
                                          </p:val>
                                        </p:tav>
                                      </p:tavLst>
                                    </p:anim>
                                    <p:set>
                                      <p:cBhvr>
                                        <p:cTn id="41" dur="80"/>
                                        <p:tgtEl>
                                          <p:spTgt spid="91197">
                                            <p:txEl>
                                              <p:pRg st="0" end="0"/>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2" nodeType="clickEffect">
                                  <p:stCondLst>
                                    <p:cond delay="0"/>
                                  </p:stCondLst>
                                  <p:childTnLst>
                                    <p:animMotion origin="layout" path="M 0.19687 -4.07407E-6 L 0.66162 -4.07407E-6 " pathEditMode="relative" ptsTypes="AA">
                                      <p:cBhvr>
                                        <p:cTn id="45" dur="2000" fill="hold"/>
                                        <p:tgtEl>
                                          <p:spTgt spid="91202"/>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91197">
                                            <p:txEl>
                                              <p:pRg st="1" end="1"/>
                                            </p:txEl>
                                          </p:spTgt>
                                        </p:tgtEl>
                                        <p:attrNameLst>
                                          <p:attrName>style.visibility</p:attrName>
                                        </p:attrNameLst>
                                      </p:cBhvr>
                                      <p:to>
                                        <p:strVal val="visible"/>
                                      </p:to>
                                    </p:set>
                                    <p:anim calcmode="discrete" valueType="clr">
                                      <p:cBhvr override="childStyle">
                                        <p:cTn id="50" dur="80"/>
                                        <p:tgtEl>
                                          <p:spTgt spid="9119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91197">
                                            <p:txEl>
                                              <p:pRg st="1" end="1"/>
                                            </p:txEl>
                                          </p:spTgt>
                                        </p:tgtEl>
                                        <p:attrNameLst>
                                          <p:attrName>fillcolor</p:attrName>
                                        </p:attrNameLst>
                                      </p:cBhvr>
                                      <p:tavLst>
                                        <p:tav tm="0">
                                          <p:val>
                                            <p:clrVal>
                                              <a:schemeClr val="accent2"/>
                                            </p:clrVal>
                                          </p:val>
                                        </p:tav>
                                        <p:tav tm="50000">
                                          <p:val>
                                            <p:clrVal>
                                              <a:schemeClr val="hlink"/>
                                            </p:clrVal>
                                          </p:val>
                                        </p:tav>
                                      </p:tavLst>
                                    </p:anim>
                                    <p:set>
                                      <p:cBhvr>
                                        <p:cTn id="52" dur="80"/>
                                        <p:tgtEl>
                                          <p:spTgt spid="91197">
                                            <p:txEl>
                                              <p:pRg st="1" end="1"/>
                                            </p:txEl>
                                          </p:spTgt>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3" nodeType="clickEffect">
                                  <p:stCondLst>
                                    <p:cond delay="0"/>
                                  </p:stCondLst>
                                  <p:childTnLst>
                                    <p:animMotion origin="layout" path="M 0.66162 -4.07407E-6 L 0.71666 -4.07407E-6 " pathEditMode="relative" ptsTypes="AA">
                                      <p:cBhvr>
                                        <p:cTn id="56" dur="2000" fill="hold"/>
                                        <p:tgtEl>
                                          <p:spTgt spid="91202"/>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nodeType="clickEffect">
                                  <p:stCondLst>
                                    <p:cond delay="0"/>
                                  </p:stCondLst>
                                  <p:iterate type="lt">
                                    <p:tmPct val="50000"/>
                                  </p:iterate>
                                  <p:childTnLst>
                                    <p:set>
                                      <p:cBhvr>
                                        <p:cTn id="60" dur="1" fill="hold">
                                          <p:stCondLst>
                                            <p:cond delay="0"/>
                                          </p:stCondLst>
                                        </p:cTn>
                                        <p:tgtEl>
                                          <p:spTgt spid="91197">
                                            <p:txEl>
                                              <p:pRg st="2" end="2"/>
                                            </p:txEl>
                                          </p:spTgt>
                                        </p:tgtEl>
                                        <p:attrNameLst>
                                          <p:attrName>style.visibility</p:attrName>
                                        </p:attrNameLst>
                                      </p:cBhvr>
                                      <p:to>
                                        <p:strVal val="visible"/>
                                      </p:to>
                                    </p:set>
                                    <p:anim calcmode="discrete" valueType="clr">
                                      <p:cBhvr override="childStyle">
                                        <p:cTn id="61" dur="80"/>
                                        <p:tgtEl>
                                          <p:spTgt spid="9119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91197">
                                            <p:txEl>
                                              <p:pRg st="2" end="2"/>
                                            </p:txEl>
                                          </p:spTgt>
                                        </p:tgtEl>
                                        <p:attrNameLst>
                                          <p:attrName>fillcolor</p:attrName>
                                        </p:attrNameLst>
                                      </p:cBhvr>
                                      <p:tavLst>
                                        <p:tav tm="0">
                                          <p:val>
                                            <p:clrVal>
                                              <a:schemeClr val="accent2"/>
                                            </p:clrVal>
                                          </p:val>
                                        </p:tav>
                                        <p:tav tm="50000">
                                          <p:val>
                                            <p:clrVal>
                                              <a:schemeClr val="hlink"/>
                                            </p:clrVal>
                                          </p:val>
                                        </p:tav>
                                      </p:tavLst>
                                    </p:anim>
                                    <p:set>
                                      <p:cBhvr>
                                        <p:cTn id="63" dur="80"/>
                                        <p:tgtEl>
                                          <p:spTgt spid="91197">
                                            <p:txEl>
                                              <p:pRg st="2" end="2"/>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4" nodeType="clickEffect">
                                  <p:stCondLst>
                                    <p:cond delay="0"/>
                                  </p:stCondLst>
                                  <p:childTnLst>
                                    <p:animMotion origin="layout" path="M 0.71666 -4.07407E-6 L 0.77968 -4.07407E-6 " pathEditMode="relative" ptsTypes="AA">
                                      <p:cBhvr>
                                        <p:cTn id="67" dur="2000" fill="hold"/>
                                        <p:tgtEl>
                                          <p:spTgt spid="91202"/>
                                        </p:tgtEl>
                                        <p:attrNameLst>
                                          <p:attrName>ppt_x</p:attrName>
                                          <p:attrName>ppt_y</p:attrName>
                                        </p:attrNameLst>
                                      </p:cBhvr>
                                    </p:animMotion>
                                  </p:childTnLst>
                                </p:cTn>
                              </p:par>
                            </p:childTnLst>
                          </p:cTn>
                        </p:par>
                      </p:childTnLst>
                    </p:cTn>
                  </p:par>
                  <p:par>
                    <p:cTn id="68" fill="hold">
                      <p:stCondLst>
                        <p:cond delay="indefinite"/>
                      </p:stCondLst>
                      <p:childTnLst>
                        <p:par>
                          <p:cTn id="69" fill="hold">
                            <p:stCondLst>
                              <p:cond delay="0"/>
                            </p:stCondLst>
                            <p:childTnLst>
                              <p:par>
                                <p:cTn id="70" presetID="27" presetClass="entr" presetSubtype="0" fill="hold" nodeType="clickEffect">
                                  <p:stCondLst>
                                    <p:cond delay="0"/>
                                  </p:stCondLst>
                                  <p:iterate type="lt">
                                    <p:tmPct val="50000"/>
                                  </p:iterate>
                                  <p:childTnLst>
                                    <p:set>
                                      <p:cBhvr>
                                        <p:cTn id="71" dur="1" fill="hold">
                                          <p:stCondLst>
                                            <p:cond delay="0"/>
                                          </p:stCondLst>
                                        </p:cTn>
                                        <p:tgtEl>
                                          <p:spTgt spid="91197">
                                            <p:txEl>
                                              <p:pRg st="3" end="3"/>
                                            </p:txEl>
                                          </p:spTgt>
                                        </p:tgtEl>
                                        <p:attrNameLst>
                                          <p:attrName>style.visibility</p:attrName>
                                        </p:attrNameLst>
                                      </p:cBhvr>
                                      <p:to>
                                        <p:strVal val="visible"/>
                                      </p:to>
                                    </p:set>
                                    <p:anim calcmode="discrete" valueType="clr">
                                      <p:cBhvr override="childStyle">
                                        <p:cTn id="72" dur="80"/>
                                        <p:tgtEl>
                                          <p:spTgt spid="9119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91197">
                                            <p:txEl>
                                              <p:pRg st="3" end="3"/>
                                            </p:txEl>
                                          </p:spTgt>
                                        </p:tgtEl>
                                        <p:attrNameLst>
                                          <p:attrName>fillcolor</p:attrName>
                                        </p:attrNameLst>
                                      </p:cBhvr>
                                      <p:tavLst>
                                        <p:tav tm="0">
                                          <p:val>
                                            <p:clrVal>
                                              <a:schemeClr val="accent2"/>
                                            </p:clrVal>
                                          </p:val>
                                        </p:tav>
                                        <p:tav tm="50000">
                                          <p:val>
                                            <p:clrVal>
                                              <a:schemeClr val="hlink"/>
                                            </p:clrVal>
                                          </p:val>
                                        </p:tav>
                                      </p:tavLst>
                                    </p:anim>
                                    <p:set>
                                      <p:cBhvr>
                                        <p:cTn id="74" dur="80"/>
                                        <p:tgtEl>
                                          <p:spTgt spid="91197">
                                            <p:txEl>
                                              <p:pRg st="3" end="3"/>
                                            </p:txEl>
                                          </p:spTgt>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91203"/>
                                        </p:tgtEl>
                                        <p:attrNameLst>
                                          <p:attrName>style.visibility</p:attrName>
                                        </p:attrNameLst>
                                      </p:cBhvr>
                                      <p:to>
                                        <p:strVal val="visible"/>
                                      </p:to>
                                    </p:set>
                                    <p:animEffect transition="in" filter="blinds(horizontal)">
                                      <p:cBhvr>
                                        <p:cTn id="79" dur="500"/>
                                        <p:tgtEl>
                                          <p:spTgt spid="9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99" grpId="0" animBg="1"/>
      <p:bldP spid="91202" grpId="0" animBg="1"/>
      <p:bldP spid="91202" grpId="1" animBg="1"/>
      <p:bldP spid="91202" grpId="2" animBg="1"/>
      <p:bldP spid="91202" grpId="3" animBg="1"/>
      <p:bldP spid="91202" grpId="4" animBg="1"/>
      <p:bldP spid="912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72A60E7B-863D-4CFA-A475-7A707D80D6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E55DF6-A715-4430-8B53-E2F78D4C0D8E}" type="slidenum">
              <a:rPr kumimoji="0" lang="en-US" altLang="zh-CN" sz="1800">
                <a:solidFill>
                  <a:srgbClr val="009900"/>
                </a:solidFill>
              </a:rPr>
              <a:pPr>
                <a:spcBef>
                  <a:spcPct val="0"/>
                </a:spcBef>
                <a:buClrTx/>
                <a:buSzTx/>
                <a:buFontTx/>
                <a:buNone/>
              </a:pPr>
              <a:t>30</a:t>
            </a:fld>
            <a:endParaRPr kumimoji="0" lang="en-US" altLang="zh-CN" sz="1800">
              <a:solidFill>
                <a:srgbClr val="009900"/>
              </a:solidFill>
            </a:endParaRPr>
          </a:p>
        </p:txBody>
      </p:sp>
      <p:sp>
        <p:nvSpPr>
          <p:cNvPr id="82019" name="Rectangle 99">
            <a:extLst>
              <a:ext uri="{FF2B5EF4-FFF2-40B4-BE49-F238E27FC236}">
                <a16:creationId xmlns:a16="http://schemas.microsoft.com/office/drawing/2014/main" id="{B735CF05-A697-4985-9B61-957A9D469ED6}"/>
              </a:ext>
            </a:extLst>
          </p:cNvPr>
          <p:cNvSpPr>
            <a:spLocks noChangeArrowheads="1"/>
          </p:cNvSpPr>
          <p:nvPr/>
        </p:nvSpPr>
        <p:spPr bwMode="auto">
          <a:xfrm>
            <a:off x="684213" y="511175"/>
            <a:ext cx="7991475" cy="4302125"/>
          </a:xfrm>
          <a:prstGeom prst="rect">
            <a:avLst/>
          </a:prstGeom>
          <a:noFill/>
          <a:ln w="9525">
            <a:noFill/>
            <a:miter lim="800000"/>
            <a:headEnd/>
            <a:tailEnd/>
          </a:ln>
          <a:effectLst/>
        </p:spPr>
        <p:txBody>
          <a:bodyPr anchor="ctr">
            <a:spAutoFit/>
          </a:bodyPr>
          <a:lstStyle/>
          <a:p>
            <a:pPr eaLnBrk="1" hangingPunct="1">
              <a:spcBef>
                <a:spcPct val="20000"/>
              </a:spcBef>
              <a:defRPr/>
            </a:pPr>
            <a:r>
              <a:rPr lang="en-US" altLang="zh-CN" sz="1800" b="1" dirty="0">
                <a:effectLst>
                  <a:outerShdw blurRad="38100" dist="38100" dir="2700000" algn="tl">
                    <a:srgbClr val="C0C0C0"/>
                  </a:outerShdw>
                </a:effectLst>
                <a:latin typeface="+mn-ea"/>
                <a:ea typeface="+mn-ea"/>
              </a:rPr>
              <a:t>#include "</a:t>
            </a:r>
            <a:r>
              <a:rPr lang="en-US" altLang="zh-CN" sz="1800" b="1" dirty="0" err="1">
                <a:effectLst>
                  <a:outerShdw blurRad="38100" dist="38100" dir="2700000" algn="tl">
                    <a:srgbClr val="C0C0C0"/>
                  </a:outerShdw>
                </a:effectLst>
                <a:latin typeface="+mn-ea"/>
                <a:ea typeface="+mn-ea"/>
              </a:rPr>
              <a:t>stdio.h</a:t>
            </a:r>
            <a:r>
              <a:rPr lang="en-US" altLang="zh-CN" sz="1800" b="1" dirty="0">
                <a:effectLst>
                  <a:outerShdw blurRad="38100" dist="38100" dir="2700000" algn="tl">
                    <a:srgbClr val="C0C0C0"/>
                  </a:outerShdw>
                </a:effectLst>
                <a:latin typeface="+mn-ea"/>
                <a:ea typeface="+mn-ea"/>
              </a:rPr>
              <a:t>"</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int main()</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short a=128; </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char c='a';</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float f=-123.45;</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int *p=(int *)&amp;f;</a:t>
            </a:r>
          </a:p>
          <a:p>
            <a:pPr eaLnBrk="1" hangingPunct="1">
              <a:spcBef>
                <a:spcPct val="20000"/>
              </a:spcBef>
              <a:defRPr/>
            </a:pPr>
            <a:r>
              <a:rPr lang="en-US" altLang="zh-CN" sz="1800" b="1" dirty="0" err="1">
                <a:effectLst>
                  <a:outerShdw blurRad="38100" dist="38100" dir="2700000" algn="tl">
                    <a:srgbClr val="C0C0C0"/>
                  </a:outerShdw>
                </a:effectLst>
                <a:latin typeface="+mn-ea"/>
                <a:ea typeface="+mn-ea"/>
              </a:rPr>
              <a:t>printf</a:t>
            </a:r>
            <a:r>
              <a:rPr lang="en-US" altLang="zh-CN" sz="1800" b="1" dirty="0">
                <a:effectLst>
                  <a:outerShdw blurRad="38100" dist="38100" dir="2700000" algn="tl">
                    <a:srgbClr val="C0C0C0"/>
                  </a:outerShdw>
                </a:effectLst>
                <a:latin typeface="+mn-ea"/>
                <a:ea typeface="+mn-ea"/>
              </a:rPr>
              <a:t>("a:%x, c:%x, f:%x",</a:t>
            </a:r>
            <a:r>
              <a:rPr lang="en-US" altLang="zh-CN" sz="1800" b="1" dirty="0" err="1">
                <a:effectLst>
                  <a:outerShdw blurRad="38100" dist="38100" dir="2700000" algn="tl">
                    <a:srgbClr val="C0C0C0"/>
                  </a:outerShdw>
                </a:effectLst>
                <a:latin typeface="+mn-ea"/>
                <a:ea typeface="+mn-ea"/>
              </a:rPr>
              <a:t>a,c</a:t>
            </a:r>
            <a:r>
              <a:rPr lang="en-US" altLang="zh-CN" sz="1800" b="1" dirty="0">
                <a:effectLst>
                  <a:outerShdw blurRad="38100" dist="38100" dir="2700000" algn="tl">
                    <a:srgbClr val="C0C0C0"/>
                  </a:outerShdw>
                </a:effectLst>
                <a:latin typeface="+mn-ea"/>
                <a:ea typeface="+mn-ea"/>
              </a:rPr>
              <a:t>,*p);</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return 1;</a:t>
            </a:r>
          </a:p>
          <a:p>
            <a:pPr eaLnBrk="1" hangingPunct="1">
              <a:spcBef>
                <a:spcPct val="20000"/>
              </a:spcBef>
              <a:defRPr/>
            </a:pPr>
            <a:r>
              <a:rPr lang="en-US" altLang="zh-CN" sz="1800" b="1" dirty="0">
                <a:effectLst>
                  <a:outerShdw blurRad="38100" dist="38100" dir="2700000" algn="tl">
                    <a:srgbClr val="C0C0C0"/>
                  </a:outerShdw>
                </a:effectLst>
                <a:latin typeface="+mn-ea"/>
                <a:ea typeface="+mn-ea"/>
              </a:rPr>
              <a:t>}</a:t>
            </a:r>
          </a:p>
          <a:p>
            <a:pPr eaLnBrk="1" hangingPunct="1">
              <a:spcBef>
                <a:spcPct val="20000"/>
              </a:spcBef>
              <a:defRPr/>
            </a:pPr>
            <a:r>
              <a:rPr lang="zh-CN" altLang="en-US" sz="1800" b="1" dirty="0">
                <a:effectLst>
                  <a:outerShdw blurRad="38100" dist="38100" dir="2700000" algn="tl">
                    <a:srgbClr val="C0C0C0"/>
                  </a:outerShdw>
                </a:effectLst>
                <a:latin typeface="+mn-ea"/>
                <a:ea typeface="+mn-ea"/>
              </a:rPr>
              <a:t>运行结果如下，所以各变量内存单元值如右图所示。注意各多字节的变量，由右到左字节编址是由低地址到高地址。</a:t>
            </a:r>
            <a:endParaRPr lang="en-US" altLang="zh-CN" sz="1800" b="1" dirty="0">
              <a:effectLst>
                <a:outerShdw blurRad="38100" dist="38100" dir="2700000" algn="tl">
                  <a:srgbClr val="C0C0C0"/>
                </a:outerShdw>
              </a:effectLst>
              <a:latin typeface="+mn-ea"/>
              <a:ea typeface="+mn-ea"/>
            </a:endParaRPr>
          </a:p>
          <a:p>
            <a:pPr eaLnBrk="1" hangingPunct="1">
              <a:spcBef>
                <a:spcPct val="20000"/>
              </a:spcBef>
              <a:defRPr/>
            </a:pPr>
            <a:endParaRPr lang="en-US" altLang="zh-CN" sz="1800" b="1" dirty="0">
              <a:effectLst>
                <a:outerShdw blurRad="38100" dist="38100" dir="2700000" algn="tl">
                  <a:srgbClr val="C0C0C0"/>
                </a:outerShdw>
              </a:effectLst>
              <a:latin typeface="+mn-ea"/>
              <a:ea typeface="+mn-ea"/>
            </a:endParaRPr>
          </a:p>
        </p:txBody>
      </p:sp>
      <p:graphicFrame>
        <p:nvGraphicFramePr>
          <p:cNvPr id="82056" name="Group 136">
            <a:extLst>
              <a:ext uri="{FF2B5EF4-FFF2-40B4-BE49-F238E27FC236}">
                <a16:creationId xmlns:a16="http://schemas.microsoft.com/office/drawing/2014/main" id="{9DFBCD81-33FC-430F-AC4C-63F85B0D66C5}"/>
              </a:ext>
            </a:extLst>
          </p:cNvPr>
          <p:cNvGraphicFramePr>
            <a:graphicFrameLocks noGrp="1"/>
          </p:cNvGraphicFramePr>
          <p:nvPr/>
        </p:nvGraphicFramePr>
        <p:xfrm>
          <a:off x="5772150" y="3255963"/>
          <a:ext cx="2976562"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c2</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f6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e6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66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83" name="Group 163">
            <a:extLst>
              <a:ext uri="{FF2B5EF4-FFF2-40B4-BE49-F238E27FC236}">
                <a16:creationId xmlns:a16="http://schemas.microsoft.com/office/drawing/2014/main" id="{0F117E1C-4DD9-4CB8-A236-AD946444E462}"/>
              </a:ext>
            </a:extLst>
          </p:cNvPr>
          <p:cNvGraphicFramePr>
            <a:graphicFrameLocks noGrp="1"/>
          </p:cNvGraphicFramePr>
          <p:nvPr/>
        </p:nvGraphicFramePr>
        <p:xfrm>
          <a:off x="5756275" y="2527300"/>
          <a:ext cx="744538" cy="396875"/>
        </p:xfrm>
        <a:graphic>
          <a:graphicData uri="http://schemas.openxmlformats.org/drawingml/2006/table">
            <a:tbl>
              <a:tblPr/>
              <a:tblGrid>
                <a:gridCol w="744538">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61</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99" name="Group 179">
            <a:extLst>
              <a:ext uri="{FF2B5EF4-FFF2-40B4-BE49-F238E27FC236}">
                <a16:creationId xmlns:a16="http://schemas.microsoft.com/office/drawing/2014/main" id="{D29CF1B6-F81F-47EC-8F6B-CDC0640472E9}"/>
              </a:ext>
            </a:extLst>
          </p:cNvPr>
          <p:cNvGraphicFramePr>
            <a:graphicFrameLocks noGrp="1"/>
          </p:cNvGraphicFramePr>
          <p:nvPr/>
        </p:nvGraphicFramePr>
        <p:xfrm>
          <a:off x="5699125" y="1736725"/>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00</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80</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084" name="Text Box 164">
            <a:extLst>
              <a:ext uri="{FF2B5EF4-FFF2-40B4-BE49-F238E27FC236}">
                <a16:creationId xmlns:a16="http://schemas.microsoft.com/office/drawing/2014/main" id="{EC95B914-37C1-4820-8356-7F9F7760189A}"/>
              </a:ext>
            </a:extLst>
          </p:cNvPr>
          <p:cNvSpPr txBox="1">
            <a:spLocks noChangeArrowheads="1"/>
          </p:cNvSpPr>
          <p:nvPr/>
        </p:nvSpPr>
        <p:spPr bwMode="auto">
          <a:xfrm>
            <a:off x="5364163" y="1557338"/>
            <a:ext cx="358775"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a</a:t>
            </a:r>
          </a:p>
        </p:txBody>
      </p:sp>
      <p:sp>
        <p:nvSpPr>
          <p:cNvPr id="82085" name="Text Box 165">
            <a:extLst>
              <a:ext uri="{FF2B5EF4-FFF2-40B4-BE49-F238E27FC236}">
                <a16:creationId xmlns:a16="http://schemas.microsoft.com/office/drawing/2014/main" id="{36503EF5-CFEB-44B7-8F5D-B680E3E4B614}"/>
              </a:ext>
            </a:extLst>
          </p:cNvPr>
          <p:cNvSpPr txBox="1">
            <a:spLocks noChangeArrowheads="1"/>
          </p:cNvSpPr>
          <p:nvPr/>
        </p:nvSpPr>
        <p:spPr bwMode="auto">
          <a:xfrm>
            <a:off x="5413375" y="3068638"/>
            <a:ext cx="358775"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f</a:t>
            </a:r>
          </a:p>
        </p:txBody>
      </p:sp>
      <p:sp>
        <p:nvSpPr>
          <p:cNvPr id="82086" name="Text Box 166">
            <a:extLst>
              <a:ext uri="{FF2B5EF4-FFF2-40B4-BE49-F238E27FC236}">
                <a16:creationId xmlns:a16="http://schemas.microsoft.com/office/drawing/2014/main" id="{781F9E15-99F6-4DDB-AE1D-94DE310B4D1D}"/>
              </a:ext>
            </a:extLst>
          </p:cNvPr>
          <p:cNvSpPr txBox="1">
            <a:spLocks noChangeArrowheads="1"/>
          </p:cNvSpPr>
          <p:nvPr/>
        </p:nvSpPr>
        <p:spPr bwMode="auto">
          <a:xfrm>
            <a:off x="5435600" y="2338388"/>
            <a:ext cx="358775" cy="40163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c</a:t>
            </a:r>
          </a:p>
        </p:txBody>
      </p:sp>
      <p:pic>
        <p:nvPicPr>
          <p:cNvPr id="5153" name="图片 9">
            <a:extLst>
              <a:ext uri="{FF2B5EF4-FFF2-40B4-BE49-F238E27FC236}">
                <a16:creationId xmlns:a16="http://schemas.microsoft.com/office/drawing/2014/main" id="{84992DD5-ADD0-4FE2-ACCD-7738C0B27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068" r="61453" b="86105"/>
          <a:stretch>
            <a:fillRect/>
          </a:stretch>
        </p:blipFill>
        <p:spPr bwMode="auto">
          <a:xfrm>
            <a:off x="755650" y="4757738"/>
            <a:ext cx="3524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908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2056"/>
                                        </p:tgtEl>
                                        <p:attrNameLst>
                                          <p:attrName>style.visibility</p:attrName>
                                        </p:attrNameLst>
                                      </p:cBhvr>
                                      <p:to>
                                        <p:strVal val="visible"/>
                                      </p:to>
                                    </p:set>
                                    <p:anim calcmode="lin" valueType="num">
                                      <p:cBhvr>
                                        <p:cTn id="7" dur="1000" fill="hold"/>
                                        <p:tgtEl>
                                          <p:spTgt spid="82056"/>
                                        </p:tgtEl>
                                        <p:attrNameLst>
                                          <p:attrName>ppt_x</p:attrName>
                                        </p:attrNameLst>
                                      </p:cBhvr>
                                      <p:tavLst>
                                        <p:tav tm="0">
                                          <p:val>
                                            <p:strVal val="#ppt_x-.2"/>
                                          </p:val>
                                        </p:tav>
                                        <p:tav tm="100000">
                                          <p:val>
                                            <p:strVal val="#ppt_x"/>
                                          </p:val>
                                        </p:tav>
                                      </p:tavLst>
                                    </p:anim>
                                    <p:anim calcmode="lin" valueType="num">
                                      <p:cBhvr>
                                        <p:cTn id="8" dur="1000" fill="hold"/>
                                        <p:tgtEl>
                                          <p:spTgt spid="820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82056"/>
                                        </p:tgtEl>
                                      </p:cBhvr>
                                    </p:animEffect>
                                  </p:childTnLst>
                                </p:cTn>
                              </p:par>
                              <p:par>
                                <p:cTn id="10" presetID="29" presetClass="entr" presetSubtype="0" fill="hold" nodeType="withEffect">
                                  <p:stCondLst>
                                    <p:cond delay="0"/>
                                  </p:stCondLst>
                                  <p:childTnLst>
                                    <p:set>
                                      <p:cBhvr>
                                        <p:cTn id="11" dur="1" fill="hold">
                                          <p:stCondLst>
                                            <p:cond delay="0"/>
                                          </p:stCondLst>
                                        </p:cTn>
                                        <p:tgtEl>
                                          <p:spTgt spid="82083"/>
                                        </p:tgtEl>
                                        <p:attrNameLst>
                                          <p:attrName>style.visibility</p:attrName>
                                        </p:attrNameLst>
                                      </p:cBhvr>
                                      <p:to>
                                        <p:strVal val="visible"/>
                                      </p:to>
                                    </p:set>
                                    <p:anim calcmode="lin" valueType="num">
                                      <p:cBhvr>
                                        <p:cTn id="12" dur="1000" fill="hold"/>
                                        <p:tgtEl>
                                          <p:spTgt spid="82083"/>
                                        </p:tgtEl>
                                        <p:attrNameLst>
                                          <p:attrName>ppt_x</p:attrName>
                                        </p:attrNameLst>
                                      </p:cBhvr>
                                      <p:tavLst>
                                        <p:tav tm="0">
                                          <p:val>
                                            <p:strVal val="#ppt_x-.2"/>
                                          </p:val>
                                        </p:tav>
                                        <p:tav tm="100000">
                                          <p:val>
                                            <p:strVal val="#ppt_x"/>
                                          </p:val>
                                        </p:tav>
                                      </p:tavLst>
                                    </p:anim>
                                    <p:anim calcmode="lin" valueType="num">
                                      <p:cBhvr>
                                        <p:cTn id="13" dur="1000" fill="hold"/>
                                        <p:tgtEl>
                                          <p:spTgt spid="8208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2083"/>
                                        </p:tgtEl>
                                      </p:cBhvr>
                                    </p:animEffect>
                                  </p:childTnLst>
                                </p:cTn>
                              </p:par>
                              <p:par>
                                <p:cTn id="15" presetID="29" presetClass="entr" presetSubtype="0" fill="hold" nodeType="withEffect">
                                  <p:stCondLst>
                                    <p:cond delay="0"/>
                                  </p:stCondLst>
                                  <p:childTnLst>
                                    <p:set>
                                      <p:cBhvr>
                                        <p:cTn id="16" dur="1" fill="hold">
                                          <p:stCondLst>
                                            <p:cond delay="0"/>
                                          </p:stCondLst>
                                        </p:cTn>
                                        <p:tgtEl>
                                          <p:spTgt spid="82099"/>
                                        </p:tgtEl>
                                        <p:attrNameLst>
                                          <p:attrName>style.visibility</p:attrName>
                                        </p:attrNameLst>
                                      </p:cBhvr>
                                      <p:to>
                                        <p:strVal val="visible"/>
                                      </p:to>
                                    </p:set>
                                    <p:anim calcmode="lin" valueType="num">
                                      <p:cBhvr>
                                        <p:cTn id="17" dur="1000" fill="hold"/>
                                        <p:tgtEl>
                                          <p:spTgt spid="82099"/>
                                        </p:tgtEl>
                                        <p:attrNameLst>
                                          <p:attrName>ppt_x</p:attrName>
                                        </p:attrNameLst>
                                      </p:cBhvr>
                                      <p:tavLst>
                                        <p:tav tm="0">
                                          <p:val>
                                            <p:strVal val="#ppt_x-.2"/>
                                          </p:val>
                                        </p:tav>
                                        <p:tav tm="100000">
                                          <p:val>
                                            <p:strVal val="#ppt_x"/>
                                          </p:val>
                                        </p:tav>
                                      </p:tavLst>
                                    </p:anim>
                                    <p:anim calcmode="lin" valueType="num">
                                      <p:cBhvr>
                                        <p:cTn id="18" dur="1000" fill="hold"/>
                                        <p:tgtEl>
                                          <p:spTgt spid="8209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2099"/>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82084"/>
                                        </p:tgtEl>
                                        <p:attrNameLst>
                                          <p:attrName>style.visibility</p:attrName>
                                        </p:attrNameLst>
                                      </p:cBhvr>
                                      <p:to>
                                        <p:strVal val="visible"/>
                                      </p:to>
                                    </p:set>
                                    <p:anim calcmode="lin" valueType="num">
                                      <p:cBhvr>
                                        <p:cTn id="22" dur="1000" fill="hold"/>
                                        <p:tgtEl>
                                          <p:spTgt spid="82084"/>
                                        </p:tgtEl>
                                        <p:attrNameLst>
                                          <p:attrName>ppt_x</p:attrName>
                                        </p:attrNameLst>
                                      </p:cBhvr>
                                      <p:tavLst>
                                        <p:tav tm="0">
                                          <p:val>
                                            <p:strVal val="#ppt_x-.2"/>
                                          </p:val>
                                        </p:tav>
                                        <p:tav tm="100000">
                                          <p:val>
                                            <p:strVal val="#ppt_x"/>
                                          </p:val>
                                        </p:tav>
                                      </p:tavLst>
                                    </p:anim>
                                    <p:anim calcmode="lin" valueType="num">
                                      <p:cBhvr>
                                        <p:cTn id="23" dur="1000" fill="hold"/>
                                        <p:tgtEl>
                                          <p:spTgt spid="8208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208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82085"/>
                                        </p:tgtEl>
                                        <p:attrNameLst>
                                          <p:attrName>style.visibility</p:attrName>
                                        </p:attrNameLst>
                                      </p:cBhvr>
                                      <p:to>
                                        <p:strVal val="visible"/>
                                      </p:to>
                                    </p:set>
                                    <p:anim calcmode="lin" valueType="num">
                                      <p:cBhvr>
                                        <p:cTn id="27" dur="1000" fill="hold"/>
                                        <p:tgtEl>
                                          <p:spTgt spid="82085"/>
                                        </p:tgtEl>
                                        <p:attrNameLst>
                                          <p:attrName>ppt_x</p:attrName>
                                        </p:attrNameLst>
                                      </p:cBhvr>
                                      <p:tavLst>
                                        <p:tav tm="0">
                                          <p:val>
                                            <p:strVal val="#ppt_x-.2"/>
                                          </p:val>
                                        </p:tav>
                                        <p:tav tm="100000">
                                          <p:val>
                                            <p:strVal val="#ppt_x"/>
                                          </p:val>
                                        </p:tav>
                                      </p:tavLst>
                                    </p:anim>
                                    <p:anim calcmode="lin" valueType="num">
                                      <p:cBhvr>
                                        <p:cTn id="28" dur="1000" fill="hold"/>
                                        <p:tgtEl>
                                          <p:spTgt spid="8208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8208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82086"/>
                                        </p:tgtEl>
                                        <p:attrNameLst>
                                          <p:attrName>style.visibility</p:attrName>
                                        </p:attrNameLst>
                                      </p:cBhvr>
                                      <p:to>
                                        <p:strVal val="visible"/>
                                      </p:to>
                                    </p:set>
                                    <p:anim calcmode="lin" valueType="num">
                                      <p:cBhvr>
                                        <p:cTn id="32" dur="1000" fill="hold"/>
                                        <p:tgtEl>
                                          <p:spTgt spid="82086"/>
                                        </p:tgtEl>
                                        <p:attrNameLst>
                                          <p:attrName>ppt_x</p:attrName>
                                        </p:attrNameLst>
                                      </p:cBhvr>
                                      <p:tavLst>
                                        <p:tav tm="0">
                                          <p:val>
                                            <p:strVal val="#ppt_x-.2"/>
                                          </p:val>
                                        </p:tav>
                                        <p:tav tm="100000">
                                          <p:val>
                                            <p:strVal val="#ppt_x"/>
                                          </p:val>
                                        </p:tav>
                                      </p:tavLst>
                                    </p:anim>
                                    <p:anim calcmode="lin" valueType="num">
                                      <p:cBhvr>
                                        <p:cTn id="33" dur="1000" fill="hold"/>
                                        <p:tgtEl>
                                          <p:spTgt spid="8208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8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84" grpId="0"/>
      <p:bldP spid="82085" grpId="0"/>
      <p:bldP spid="820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0C506659-B4A7-4F2F-B5F8-AD4D586208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EB20FE-48DC-4786-A0D2-E5A99800E593}" type="slidenum">
              <a:rPr kumimoji="0" lang="en-US" altLang="zh-CN" sz="1800">
                <a:solidFill>
                  <a:srgbClr val="009900"/>
                </a:solidFill>
              </a:rPr>
              <a:pPr>
                <a:spcBef>
                  <a:spcPct val="0"/>
                </a:spcBef>
                <a:buClrTx/>
                <a:buSzTx/>
                <a:buFontTx/>
                <a:buNone/>
              </a:pPr>
              <a:t>31</a:t>
            </a:fld>
            <a:endParaRPr kumimoji="0" lang="en-US" altLang="zh-CN" sz="1800">
              <a:solidFill>
                <a:srgbClr val="009900"/>
              </a:solidFill>
            </a:endParaRPr>
          </a:p>
        </p:txBody>
      </p:sp>
      <p:sp>
        <p:nvSpPr>
          <p:cNvPr id="82019" name="Rectangle 99">
            <a:extLst>
              <a:ext uri="{FF2B5EF4-FFF2-40B4-BE49-F238E27FC236}">
                <a16:creationId xmlns:a16="http://schemas.microsoft.com/office/drawing/2014/main" id="{7C19304A-3E41-4978-A1FB-5C800A1F57E7}"/>
              </a:ext>
            </a:extLst>
          </p:cNvPr>
          <p:cNvSpPr>
            <a:spLocks noChangeArrowheads="1"/>
          </p:cNvSpPr>
          <p:nvPr/>
        </p:nvSpPr>
        <p:spPr bwMode="auto">
          <a:xfrm>
            <a:off x="611188" y="457200"/>
            <a:ext cx="8064500" cy="4265613"/>
          </a:xfrm>
          <a:prstGeom prst="rect">
            <a:avLst/>
          </a:prstGeom>
          <a:noFill/>
          <a:ln w="9525">
            <a:noFill/>
            <a:miter lim="800000"/>
            <a:headEnd/>
            <a:tailEnd/>
          </a:ln>
          <a:effectLst/>
        </p:spPr>
        <p:txBody>
          <a:bodyPr anchor="ctr">
            <a:spAutoFit/>
          </a:bodyPr>
          <a:lstStyle/>
          <a:p>
            <a:pPr eaLnBrk="1" hangingPunct="1">
              <a:spcBef>
                <a:spcPct val="20000"/>
              </a:spcBef>
              <a:defRPr/>
            </a:pPr>
            <a:r>
              <a:rPr lang="en-US" altLang="zh-CN" sz="1200" b="1" dirty="0">
                <a:effectLst>
                  <a:outerShdw blurRad="38100" dist="38100" dir="2700000" algn="tl">
                    <a:srgbClr val="C0C0C0"/>
                  </a:outerShdw>
                </a:effectLst>
                <a:latin typeface="+mn-ea"/>
                <a:ea typeface="+mn-ea"/>
              </a:rPr>
              <a:t>int main()     //</a:t>
            </a:r>
            <a:r>
              <a:rPr lang="zh-CN" altLang="en-US" sz="1200" b="1" dirty="0">
                <a:effectLst>
                  <a:outerShdw blurRad="38100" dist="38100" dir="2700000" algn="tl">
                    <a:srgbClr val="C0C0C0"/>
                  </a:outerShdw>
                </a:effectLst>
                <a:latin typeface="+mn-ea"/>
                <a:ea typeface="+mn-ea"/>
              </a:rPr>
              <a:t>文本文件的例子</a:t>
            </a:r>
            <a:endParaRPr lang="en-US" altLang="zh-CN" sz="1200" b="1" dirty="0">
              <a:effectLst>
                <a:outerShdw blurRad="38100" dist="38100" dir="2700000" algn="tl">
                  <a:srgbClr val="C0C0C0"/>
                </a:outerShdw>
              </a:effectLst>
              <a:latin typeface="+mn-ea"/>
              <a:ea typeface="+mn-ea"/>
            </a:endParaRPr>
          </a:p>
          <a:p>
            <a:pPr eaLnBrk="1" hangingPunct="1">
              <a:spcBef>
                <a:spcPct val="20000"/>
              </a:spcBef>
              <a:defRPr/>
            </a:pP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FILE *</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short a=128,a1;</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char c='a',c1,filename[]="abc.dat";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float f=-123.45,f1;</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fopen</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filename,“w</a:t>
            </a:r>
            <a:r>
              <a:rPr lang="en-US" altLang="zh-CN" sz="1200" b="1" dirty="0">
                <a:effectLst>
                  <a:outerShdw blurRad="38100" dist="38100" dir="2700000" algn="tl">
                    <a:srgbClr val="C0C0C0"/>
                  </a:outerShdw>
                </a:effectLst>
                <a:latin typeface="+mn-ea"/>
                <a:ea typeface="+mn-ea"/>
              </a:rPr>
              <a:t>”);    //</a:t>
            </a:r>
            <a:r>
              <a:rPr lang="zh-CN" altLang="en-US" sz="1200" b="1" dirty="0">
                <a:effectLst>
                  <a:outerShdw blurRad="38100" dist="38100" dir="2700000" algn="tl">
                    <a:srgbClr val="C0C0C0"/>
                  </a:outerShdw>
                </a:effectLst>
                <a:latin typeface="+mn-ea"/>
                <a:ea typeface="+mn-ea"/>
              </a:rPr>
              <a:t>打开方式不要用</a:t>
            </a:r>
            <a:r>
              <a:rPr lang="en-US" altLang="zh-CN" sz="1200" b="1" dirty="0" err="1">
                <a:effectLst>
                  <a:outerShdw blurRad="38100" dist="38100" dir="2700000" algn="tl">
                    <a:srgbClr val="C0C0C0"/>
                  </a:outerShdw>
                </a:effectLst>
                <a:latin typeface="+mn-ea"/>
                <a:ea typeface="+mn-ea"/>
              </a:rPr>
              <a:t>wb</a:t>
            </a:r>
            <a:r>
              <a:rPr lang="zh-CN" altLang="en-US" sz="1200" b="1" dirty="0">
                <a:effectLst>
                  <a:outerShdw blurRad="38100" dist="38100" dir="2700000" algn="tl">
                    <a:srgbClr val="C0C0C0"/>
                  </a:outerShdw>
                </a:effectLst>
                <a:latin typeface="+mn-ea"/>
                <a:ea typeface="+mn-ea"/>
              </a:rPr>
              <a:t>，用</a:t>
            </a:r>
            <a:r>
              <a:rPr lang="en-US" altLang="zh-CN" sz="1200" b="1" dirty="0">
                <a:effectLst>
                  <a:outerShdw blurRad="38100" dist="38100" dir="2700000" algn="tl">
                    <a:srgbClr val="C0C0C0"/>
                  </a:outerShdw>
                </a:effectLst>
                <a:latin typeface="+mn-ea"/>
                <a:ea typeface="+mn-ea"/>
              </a:rPr>
              <a:t>w</a:t>
            </a:r>
            <a:r>
              <a:rPr lang="zh-CN" altLang="en-US" sz="1200" b="1" dirty="0">
                <a:effectLst>
                  <a:outerShdw blurRad="38100" dist="38100" dir="2700000" algn="tl">
                    <a:srgbClr val="C0C0C0"/>
                  </a:outerShdw>
                </a:effectLst>
                <a:latin typeface="+mn-ea"/>
                <a:ea typeface="+mn-ea"/>
              </a:rPr>
              <a:t>方式打开已有文件时，会清空该文件数据</a:t>
            </a:r>
            <a:endParaRPr lang="en-US" altLang="zh-CN" sz="1200" b="1" dirty="0">
              <a:effectLst>
                <a:outerShdw blurRad="38100" dist="38100" dir="2700000" algn="tl">
                  <a:srgbClr val="C0C0C0"/>
                </a:outerShdw>
              </a:effectLst>
              <a:latin typeface="+mn-ea"/>
              <a:ea typeface="+mn-ea"/>
            </a:endParaRP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fprintf</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,"%d %c %.2f",a,c,f);</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fclose</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if ((</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fopen</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filename,“r</a:t>
            </a:r>
            <a:r>
              <a:rPr lang="en-US" altLang="zh-CN" sz="1200" b="1" dirty="0">
                <a:effectLst>
                  <a:outerShdw blurRad="38100" dist="38100" dir="2700000" algn="tl">
                    <a:srgbClr val="C0C0C0"/>
                  </a:outerShdw>
                </a:effectLst>
                <a:latin typeface="+mn-ea"/>
                <a:ea typeface="+mn-ea"/>
              </a:rPr>
              <a:t>”))==NULL)  //</a:t>
            </a:r>
            <a:r>
              <a:rPr lang="zh-CN" altLang="en-US" sz="1200" b="1" dirty="0">
                <a:effectLst>
                  <a:outerShdw blurRad="38100" dist="38100" dir="2700000" algn="tl">
                    <a:srgbClr val="C0C0C0"/>
                  </a:outerShdw>
                </a:effectLst>
                <a:latin typeface="+mn-ea"/>
                <a:ea typeface="+mn-ea"/>
              </a:rPr>
              <a:t>用打开方式</a:t>
            </a:r>
            <a:r>
              <a:rPr lang="en-US" altLang="zh-CN" sz="1200" b="1" dirty="0">
                <a:effectLst>
                  <a:outerShdw blurRad="38100" dist="38100" dir="2700000" algn="tl">
                    <a:srgbClr val="C0C0C0"/>
                  </a:outerShdw>
                </a:effectLst>
                <a:latin typeface="+mn-ea"/>
                <a:ea typeface="+mn-ea"/>
              </a:rPr>
              <a:t>r</a:t>
            </a:r>
            <a:r>
              <a:rPr lang="zh-CN" altLang="en-US" sz="1200" b="1" dirty="0">
                <a:effectLst>
                  <a:outerShdw blurRad="38100" dist="38100" dir="2700000" algn="tl">
                    <a:srgbClr val="C0C0C0"/>
                  </a:outerShdw>
                </a:effectLst>
                <a:latin typeface="+mn-ea"/>
                <a:ea typeface="+mn-ea"/>
              </a:rPr>
              <a:t>时最好判断一下，</a:t>
            </a:r>
            <a:r>
              <a:rPr lang="en-US" altLang="zh-CN" sz="1200" b="1" dirty="0">
                <a:effectLst>
                  <a:outerShdw blurRad="38100" dist="38100" dir="2700000" algn="tl">
                    <a:srgbClr val="C0C0C0"/>
                  </a:outerShdw>
                </a:effectLst>
                <a:latin typeface="+mn-ea"/>
                <a:ea typeface="+mn-ea"/>
              </a:rPr>
              <a:t>r</a:t>
            </a:r>
            <a:r>
              <a:rPr lang="zh-CN" altLang="en-US" sz="1200" b="1" dirty="0">
                <a:effectLst>
                  <a:outerShdw blurRad="38100" dist="38100" dir="2700000" algn="tl">
                    <a:srgbClr val="C0C0C0"/>
                  </a:outerShdw>
                </a:effectLst>
                <a:latin typeface="+mn-ea"/>
                <a:ea typeface="+mn-ea"/>
              </a:rPr>
              <a:t>方式要求文件必须存在</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    </a:t>
            </a:r>
            <a:r>
              <a:rPr lang="en-US" altLang="zh-CN" sz="1200" b="1" dirty="0" err="1">
                <a:effectLst>
                  <a:outerShdw blurRad="38100" dist="38100" dir="2700000" algn="tl">
                    <a:srgbClr val="C0C0C0"/>
                  </a:outerShdw>
                </a:effectLst>
                <a:latin typeface="+mn-ea"/>
                <a:ea typeface="+mn-ea"/>
              </a:rPr>
              <a:t>printf</a:t>
            </a:r>
            <a:r>
              <a:rPr lang="en-US" altLang="zh-CN" sz="1200" b="1" dirty="0">
                <a:effectLst>
                  <a:outerShdw blurRad="38100" dist="38100" dir="2700000" algn="tl">
                    <a:srgbClr val="C0C0C0"/>
                  </a:outerShdw>
                </a:effectLst>
                <a:latin typeface="+mn-ea"/>
                <a:ea typeface="+mn-ea"/>
              </a:rPr>
              <a:t>("</a:t>
            </a:r>
            <a:r>
              <a:rPr lang="zh-CN" altLang="en-US" sz="1200" b="1" dirty="0">
                <a:effectLst>
                  <a:outerShdw blurRad="38100" dist="38100" dir="2700000" algn="tl">
                    <a:srgbClr val="C0C0C0"/>
                  </a:outerShdw>
                </a:effectLst>
                <a:latin typeface="+mn-ea"/>
                <a:ea typeface="+mn-ea"/>
              </a:rPr>
              <a:t>打开文件</a:t>
            </a:r>
            <a:r>
              <a:rPr lang="en-US" altLang="zh-CN" sz="1200" b="1" dirty="0">
                <a:effectLst>
                  <a:outerShdw blurRad="38100" dist="38100" dir="2700000" algn="tl">
                    <a:srgbClr val="C0C0C0"/>
                  </a:outerShdw>
                </a:effectLst>
                <a:latin typeface="+mn-ea"/>
                <a:ea typeface="+mn-ea"/>
              </a:rPr>
              <a:t>%s</a:t>
            </a:r>
            <a:r>
              <a:rPr lang="zh-CN" altLang="en-US" sz="1200" b="1" dirty="0">
                <a:effectLst>
                  <a:outerShdw blurRad="38100" dist="38100" dir="2700000" algn="tl">
                    <a:srgbClr val="C0C0C0"/>
                  </a:outerShdw>
                </a:effectLst>
                <a:latin typeface="+mn-ea"/>
                <a:ea typeface="+mn-ea"/>
              </a:rPr>
              <a:t>失败</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n",filename</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    exit(0);</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fscanf</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,“%d %c%f”,&amp;a1,&amp;c1,&amp;f1);//</a:t>
            </a:r>
            <a:r>
              <a:rPr lang="zh-CN" altLang="en-US" sz="1200" b="1" dirty="0">
                <a:effectLst>
                  <a:outerShdw blurRad="38100" dist="38100" dir="2700000" algn="tl">
                    <a:srgbClr val="C0C0C0"/>
                  </a:outerShdw>
                </a:effectLst>
                <a:latin typeface="+mn-ea"/>
                <a:ea typeface="+mn-ea"/>
              </a:rPr>
              <a:t>写文本文件时，</a:t>
            </a:r>
            <a:r>
              <a:rPr lang="en-US" altLang="zh-CN" sz="1200" b="1" dirty="0">
                <a:effectLst>
                  <a:outerShdw blurRad="38100" dist="38100" dir="2700000" algn="tl">
                    <a:srgbClr val="C0C0C0"/>
                  </a:outerShdw>
                </a:effectLst>
                <a:latin typeface="+mn-ea"/>
                <a:ea typeface="+mn-ea"/>
              </a:rPr>
              <a:t>128</a:t>
            </a:r>
            <a:r>
              <a:rPr lang="zh-CN" altLang="en-US" sz="1200" b="1" dirty="0">
                <a:effectLst>
                  <a:outerShdw blurRad="38100" dist="38100" dir="2700000" algn="tl">
                    <a:srgbClr val="C0C0C0"/>
                  </a:outerShdw>
                </a:effectLst>
                <a:latin typeface="+mn-ea"/>
                <a:ea typeface="+mn-ea"/>
              </a:rPr>
              <a:t>后有一个空格，所以读时</a:t>
            </a:r>
            <a:r>
              <a:rPr lang="en-US" altLang="zh-CN" sz="1200" b="1" dirty="0">
                <a:effectLst>
                  <a:outerShdw blurRad="38100" dist="38100" dir="2700000" algn="tl">
                    <a:srgbClr val="C0C0C0"/>
                  </a:outerShdw>
                </a:effectLst>
                <a:latin typeface="+mn-ea"/>
                <a:ea typeface="+mn-ea"/>
              </a:rPr>
              <a:t>%c</a:t>
            </a:r>
            <a:r>
              <a:rPr lang="zh-CN" altLang="en-US" sz="1200" b="1" dirty="0">
                <a:effectLst>
                  <a:outerShdw blurRad="38100" dist="38100" dir="2700000" algn="tl">
                    <a:srgbClr val="C0C0C0"/>
                  </a:outerShdw>
                </a:effectLst>
                <a:latin typeface="+mn-ea"/>
                <a:ea typeface="+mn-ea"/>
              </a:rPr>
              <a:t>前加了一空格过滤掉空白符</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printf</a:t>
            </a:r>
            <a:r>
              <a:rPr lang="en-US" altLang="zh-CN" sz="1200" b="1" dirty="0">
                <a:effectLst>
                  <a:outerShdw blurRad="38100" dist="38100" dir="2700000" algn="tl">
                    <a:srgbClr val="C0C0C0"/>
                  </a:outerShdw>
                </a:effectLst>
                <a:latin typeface="+mn-ea"/>
                <a:ea typeface="+mn-ea"/>
              </a:rPr>
              <a:t>("%d %c %.2f",a1,c1,f1);   //</a:t>
            </a:r>
            <a:r>
              <a:rPr lang="zh-CN" altLang="en-US" sz="1200" b="1" dirty="0">
                <a:effectLst>
                  <a:outerShdw blurRad="38100" dist="38100" dir="2700000" algn="tl">
                    <a:srgbClr val="C0C0C0"/>
                  </a:outerShdw>
                </a:effectLst>
                <a:latin typeface="+mn-ea"/>
                <a:ea typeface="+mn-ea"/>
              </a:rPr>
              <a:t>验证读入的数据是否正确</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fclose</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return 1;</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   </a:t>
            </a:r>
            <a:r>
              <a:rPr lang="zh-CN" altLang="en-US" sz="1200" b="1" dirty="0">
                <a:effectLst>
                  <a:outerShdw blurRad="38100" dist="38100" dir="2700000" algn="tl">
                    <a:srgbClr val="C0C0C0"/>
                  </a:outerShdw>
                </a:effectLst>
                <a:latin typeface="+mn-ea"/>
                <a:ea typeface="+mn-ea"/>
              </a:rPr>
              <a:t>下面是文本文件</a:t>
            </a:r>
            <a:r>
              <a:rPr lang="en-US" altLang="zh-CN" sz="1200" b="1" dirty="0">
                <a:effectLst>
                  <a:outerShdw blurRad="38100" dist="38100" dir="2700000" algn="tl">
                    <a:srgbClr val="C0C0C0"/>
                  </a:outerShdw>
                </a:effectLst>
                <a:latin typeface="+mn-ea"/>
                <a:ea typeface="+mn-ea"/>
              </a:rPr>
              <a:t>abc.dat</a:t>
            </a:r>
            <a:r>
              <a:rPr lang="zh-CN" altLang="en-US" sz="1200" b="1" dirty="0">
                <a:effectLst>
                  <a:outerShdw blurRad="38100" dist="38100" dir="2700000" algn="tl">
                    <a:srgbClr val="C0C0C0"/>
                  </a:outerShdw>
                </a:effectLst>
                <a:latin typeface="+mn-ea"/>
                <a:ea typeface="+mn-ea"/>
              </a:rPr>
              <a:t>中存放的内容，每个字节存放的是相应字符的编码</a:t>
            </a:r>
            <a:endParaRPr lang="en-US" altLang="zh-CN" sz="1200" b="1" dirty="0">
              <a:effectLst>
                <a:outerShdw blurRad="38100" dist="38100" dir="2700000" algn="tl">
                  <a:srgbClr val="C0C0C0"/>
                </a:outerShdw>
              </a:effectLst>
              <a:latin typeface="+mn-ea"/>
              <a:ea typeface="+mn-ea"/>
            </a:endParaRPr>
          </a:p>
        </p:txBody>
      </p:sp>
      <p:graphicFrame>
        <p:nvGraphicFramePr>
          <p:cNvPr id="11" name="Group 136">
            <a:extLst>
              <a:ext uri="{FF2B5EF4-FFF2-40B4-BE49-F238E27FC236}">
                <a16:creationId xmlns:a16="http://schemas.microsoft.com/office/drawing/2014/main" id="{522FC92E-50ED-42E3-8894-D93DE3FBFD6F}"/>
              </a:ext>
            </a:extLst>
          </p:cNvPr>
          <p:cNvGraphicFramePr>
            <a:graphicFrameLocks noGrp="1"/>
          </p:cNvGraphicFramePr>
          <p:nvPr/>
        </p:nvGraphicFramePr>
        <p:xfrm>
          <a:off x="395288" y="5048250"/>
          <a:ext cx="8367715" cy="396875"/>
        </p:xfrm>
        <a:graphic>
          <a:graphicData uri="http://schemas.openxmlformats.org/drawingml/2006/table">
            <a:tbl>
              <a:tblPr/>
              <a:tblGrid>
                <a:gridCol w="597785">
                  <a:extLst>
                    <a:ext uri="{9D8B030D-6E8A-4147-A177-3AD203B41FA5}">
                      <a16:colId xmlns:a16="http://schemas.microsoft.com/office/drawing/2014/main" val="20000"/>
                    </a:ext>
                  </a:extLst>
                </a:gridCol>
                <a:gridCol w="597785">
                  <a:extLst>
                    <a:ext uri="{9D8B030D-6E8A-4147-A177-3AD203B41FA5}">
                      <a16:colId xmlns:a16="http://schemas.microsoft.com/office/drawing/2014/main" val="20001"/>
                    </a:ext>
                  </a:extLst>
                </a:gridCol>
                <a:gridCol w="597785">
                  <a:extLst>
                    <a:ext uri="{9D8B030D-6E8A-4147-A177-3AD203B41FA5}">
                      <a16:colId xmlns:a16="http://schemas.microsoft.com/office/drawing/2014/main" val="20002"/>
                    </a:ext>
                  </a:extLst>
                </a:gridCol>
                <a:gridCol w="597785">
                  <a:extLst>
                    <a:ext uri="{9D8B030D-6E8A-4147-A177-3AD203B41FA5}">
                      <a16:colId xmlns:a16="http://schemas.microsoft.com/office/drawing/2014/main" val="20003"/>
                    </a:ext>
                  </a:extLst>
                </a:gridCol>
                <a:gridCol w="597785">
                  <a:extLst>
                    <a:ext uri="{9D8B030D-6E8A-4147-A177-3AD203B41FA5}">
                      <a16:colId xmlns:a16="http://schemas.microsoft.com/office/drawing/2014/main" val="20004"/>
                    </a:ext>
                  </a:extLst>
                </a:gridCol>
                <a:gridCol w="597785">
                  <a:extLst>
                    <a:ext uri="{9D8B030D-6E8A-4147-A177-3AD203B41FA5}">
                      <a16:colId xmlns:a16="http://schemas.microsoft.com/office/drawing/2014/main" val="20005"/>
                    </a:ext>
                  </a:extLst>
                </a:gridCol>
                <a:gridCol w="597785">
                  <a:extLst>
                    <a:ext uri="{9D8B030D-6E8A-4147-A177-3AD203B41FA5}">
                      <a16:colId xmlns:a16="http://schemas.microsoft.com/office/drawing/2014/main" val="20006"/>
                    </a:ext>
                  </a:extLst>
                </a:gridCol>
                <a:gridCol w="597785">
                  <a:extLst>
                    <a:ext uri="{9D8B030D-6E8A-4147-A177-3AD203B41FA5}">
                      <a16:colId xmlns:a16="http://schemas.microsoft.com/office/drawing/2014/main" val="20007"/>
                    </a:ext>
                  </a:extLst>
                </a:gridCol>
                <a:gridCol w="597785">
                  <a:extLst>
                    <a:ext uri="{9D8B030D-6E8A-4147-A177-3AD203B41FA5}">
                      <a16:colId xmlns:a16="http://schemas.microsoft.com/office/drawing/2014/main" val="20008"/>
                    </a:ext>
                  </a:extLst>
                </a:gridCol>
                <a:gridCol w="597785">
                  <a:extLst>
                    <a:ext uri="{9D8B030D-6E8A-4147-A177-3AD203B41FA5}">
                      <a16:colId xmlns:a16="http://schemas.microsoft.com/office/drawing/2014/main" val="20009"/>
                    </a:ext>
                  </a:extLst>
                </a:gridCol>
                <a:gridCol w="597785">
                  <a:extLst>
                    <a:ext uri="{9D8B030D-6E8A-4147-A177-3AD203B41FA5}">
                      <a16:colId xmlns:a16="http://schemas.microsoft.com/office/drawing/2014/main" val="20010"/>
                    </a:ext>
                  </a:extLst>
                </a:gridCol>
                <a:gridCol w="597785">
                  <a:extLst>
                    <a:ext uri="{9D8B030D-6E8A-4147-A177-3AD203B41FA5}">
                      <a16:colId xmlns:a16="http://schemas.microsoft.com/office/drawing/2014/main" val="20011"/>
                    </a:ext>
                  </a:extLst>
                </a:gridCol>
                <a:gridCol w="596510">
                  <a:extLst>
                    <a:ext uri="{9D8B030D-6E8A-4147-A177-3AD203B41FA5}">
                      <a16:colId xmlns:a16="http://schemas.microsoft.com/office/drawing/2014/main" val="20012"/>
                    </a:ext>
                  </a:extLst>
                </a:gridCol>
                <a:gridCol w="597785">
                  <a:extLst>
                    <a:ext uri="{9D8B030D-6E8A-4147-A177-3AD203B41FA5}">
                      <a16:colId xmlns:a16="http://schemas.microsoft.com/office/drawing/2014/main" val="2001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'1'</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'2'</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'8'</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'a'</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'1'</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'2'</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'3'</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‘4'</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‘5'</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dirty="0">
                          <a:ln>
                            <a:noFill/>
                          </a:ln>
                          <a:solidFill>
                            <a:schemeClr val="tx1"/>
                          </a:solidFill>
                          <a:effectLst/>
                          <a:latin typeface="Tahoma" pitchFamily="34" charset="0"/>
                          <a:ea typeface="宋体" pitchFamily="2" charset="-122"/>
                        </a:rPr>
                        <a:t>EOF</a:t>
                      </a:r>
                      <a:endParaRPr kumimoji="1" lang="zh-CN" altLang="zh-CN" sz="1600" b="0" i="0" u="none" strike="noStrike" cap="none" normalizeH="0" baseline="0" dirty="0">
                        <a:ln>
                          <a:noFill/>
                        </a:ln>
                        <a:solidFill>
                          <a:schemeClr val="tx1"/>
                        </a:solidFill>
                        <a:effectLst/>
                        <a:latin typeface="Tahoma" pitchFamily="34" charset="0"/>
                        <a:ea typeface="宋体" pitchFamily="2" charset="-122"/>
                      </a:endParaRPr>
                    </a:p>
                  </a:txBody>
                  <a:tcPr marL="91443" marR="91443"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2757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07D68BB5-BC49-4D2C-AAD1-C2D5A49055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EA1FA7-F83A-457C-B875-4853BA767994}" type="slidenum">
              <a:rPr kumimoji="0" lang="en-US" altLang="zh-CN" sz="1800">
                <a:solidFill>
                  <a:srgbClr val="009900"/>
                </a:solidFill>
              </a:rPr>
              <a:pPr>
                <a:spcBef>
                  <a:spcPct val="0"/>
                </a:spcBef>
                <a:buClrTx/>
                <a:buSzTx/>
                <a:buFontTx/>
                <a:buNone/>
              </a:pPr>
              <a:t>32</a:t>
            </a:fld>
            <a:endParaRPr kumimoji="0" lang="en-US" altLang="zh-CN" sz="1800">
              <a:solidFill>
                <a:srgbClr val="009900"/>
              </a:solidFill>
            </a:endParaRPr>
          </a:p>
        </p:txBody>
      </p:sp>
      <p:sp>
        <p:nvSpPr>
          <p:cNvPr id="82019" name="Rectangle 99">
            <a:extLst>
              <a:ext uri="{FF2B5EF4-FFF2-40B4-BE49-F238E27FC236}">
                <a16:creationId xmlns:a16="http://schemas.microsoft.com/office/drawing/2014/main" id="{4162DF21-B1D3-4568-A161-CA00767FEEC1}"/>
              </a:ext>
            </a:extLst>
          </p:cNvPr>
          <p:cNvSpPr>
            <a:spLocks noChangeArrowheads="1"/>
          </p:cNvSpPr>
          <p:nvPr/>
        </p:nvSpPr>
        <p:spPr bwMode="auto">
          <a:xfrm>
            <a:off x="611188" y="525463"/>
            <a:ext cx="7991475" cy="4487862"/>
          </a:xfrm>
          <a:prstGeom prst="rect">
            <a:avLst/>
          </a:prstGeom>
          <a:noFill/>
          <a:ln w="9525">
            <a:noFill/>
            <a:miter lim="800000"/>
            <a:headEnd/>
            <a:tailEnd/>
          </a:ln>
          <a:effectLst/>
        </p:spPr>
        <p:txBody>
          <a:bodyPr anchor="ctr">
            <a:spAutoFit/>
          </a:bodyPr>
          <a:lstStyle/>
          <a:p>
            <a:pPr eaLnBrk="1" hangingPunct="1">
              <a:spcBef>
                <a:spcPct val="20000"/>
              </a:spcBef>
              <a:defRPr/>
            </a:pPr>
            <a:r>
              <a:rPr lang="en-US" altLang="zh-CN" sz="1200" b="1" dirty="0">
                <a:effectLst>
                  <a:outerShdw blurRad="38100" dist="38100" dir="2700000" algn="tl">
                    <a:srgbClr val="C0C0C0"/>
                  </a:outerShdw>
                </a:effectLst>
                <a:latin typeface="+mn-ea"/>
                <a:ea typeface="+mn-ea"/>
              </a:rPr>
              <a:t>int main() //</a:t>
            </a:r>
            <a:r>
              <a:rPr lang="zh-CN" altLang="en-US" sz="1200" b="1" dirty="0">
                <a:effectLst>
                  <a:outerShdw blurRad="38100" dist="38100" dir="2700000" algn="tl">
                    <a:srgbClr val="C0C0C0"/>
                  </a:outerShdw>
                </a:effectLst>
                <a:latin typeface="+mn-ea"/>
                <a:ea typeface="+mn-ea"/>
              </a:rPr>
              <a:t>二进制文件，注意</a:t>
            </a:r>
            <a:endParaRPr lang="en-US" altLang="zh-CN" sz="1200" b="1" dirty="0">
              <a:effectLst>
                <a:outerShdw blurRad="38100" dist="38100" dir="2700000" algn="tl">
                  <a:srgbClr val="C0C0C0"/>
                </a:outerShdw>
              </a:effectLst>
              <a:latin typeface="+mn-ea"/>
              <a:ea typeface="+mn-ea"/>
            </a:endParaRPr>
          </a:p>
          <a:p>
            <a:pPr eaLnBrk="1" hangingPunct="1">
              <a:spcBef>
                <a:spcPct val="20000"/>
              </a:spcBef>
              <a:defRPr/>
            </a:pP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FILE *</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short a=128,a1;</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char c='a',c1,filename[]=“def.dat";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float f=-123.45,f1;</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fopen</a:t>
            </a:r>
            <a:r>
              <a:rPr lang="en-US" altLang="zh-CN" sz="1200" b="1" dirty="0">
                <a:effectLst>
                  <a:outerShdw blurRad="38100" dist="38100" dir="2700000" algn="tl">
                    <a:srgbClr val="C0C0C0"/>
                  </a:outerShdw>
                </a:effectLst>
                <a:latin typeface="+mn-ea"/>
                <a:ea typeface="+mn-ea"/>
              </a:rPr>
              <a:t>(filename,"</a:t>
            </a:r>
            <a:r>
              <a:rPr lang="en-US" altLang="zh-CN" sz="1200" b="1" dirty="0" err="1">
                <a:effectLst>
                  <a:outerShdw blurRad="38100" dist="38100" dir="2700000" algn="tl">
                    <a:srgbClr val="C0C0C0"/>
                  </a:outerShdw>
                </a:effectLst>
                <a:latin typeface="+mn-ea"/>
                <a:ea typeface="+mn-ea"/>
              </a:rPr>
              <a:t>wb</a:t>
            </a:r>
            <a:r>
              <a:rPr lang="en-US" altLang="zh-CN" sz="1200" b="1" dirty="0">
                <a:effectLst>
                  <a:outerShdw blurRad="38100" dist="38100" dir="2700000" algn="tl">
                    <a:srgbClr val="C0C0C0"/>
                  </a:outerShdw>
                </a:effectLst>
                <a:latin typeface="+mn-ea"/>
                <a:ea typeface="+mn-ea"/>
              </a:rPr>
              <a:t>");    //</a:t>
            </a:r>
            <a:r>
              <a:rPr lang="zh-CN" altLang="en-US" sz="1200" b="1" dirty="0">
                <a:effectLst>
                  <a:outerShdw blurRad="38100" dist="38100" dir="2700000" algn="tl">
                    <a:srgbClr val="C0C0C0"/>
                  </a:outerShdw>
                </a:effectLst>
                <a:latin typeface="+mn-ea"/>
                <a:ea typeface="+mn-ea"/>
              </a:rPr>
              <a:t>打开方式不要用</a:t>
            </a:r>
            <a:r>
              <a:rPr lang="en-US" altLang="zh-CN" sz="1200" b="1" dirty="0">
                <a:effectLst>
                  <a:outerShdw blurRad="38100" dist="38100" dir="2700000" algn="tl">
                    <a:srgbClr val="C0C0C0"/>
                  </a:outerShdw>
                </a:effectLst>
                <a:latin typeface="+mn-ea"/>
                <a:ea typeface="+mn-ea"/>
              </a:rPr>
              <a:t>w</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fwrite</a:t>
            </a:r>
            <a:r>
              <a:rPr lang="en-US" altLang="zh-CN" sz="1200" b="1" dirty="0">
                <a:effectLst>
                  <a:outerShdw blurRad="38100" dist="38100" dir="2700000" algn="tl">
                    <a:srgbClr val="C0C0C0"/>
                  </a:outerShdw>
                </a:effectLst>
                <a:latin typeface="+mn-ea"/>
                <a:ea typeface="+mn-ea"/>
              </a:rPr>
              <a:t>(&amp;</a:t>
            </a:r>
            <a:r>
              <a:rPr lang="en-US" altLang="zh-CN" sz="1200" b="1" dirty="0" err="1">
                <a:effectLst>
                  <a:outerShdw blurRad="38100" dist="38100" dir="2700000" algn="tl">
                    <a:srgbClr val="C0C0C0"/>
                  </a:outerShdw>
                </a:effectLst>
                <a:latin typeface="+mn-ea"/>
                <a:ea typeface="+mn-ea"/>
              </a:rPr>
              <a:t>a,sizeof</a:t>
            </a:r>
            <a:r>
              <a:rPr lang="en-US" altLang="zh-CN" sz="1200" b="1" dirty="0">
                <a:effectLst>
                  <a:outerShdw blurRad="38100" dist="38100" dir="2700000" algn="tl">
                    <a:srgbClr val="C0C0C0"/>
                  </a:outerShdw>
                </a:effectLst>
                <a:latin typeface="+mn-ea"/>
                <a:ea typeface="+mn-ea"/>
              </a:rPr>
              <a:t>(short),1,fp);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fwrite</a:t>
            </a:r>
            <a:r>
              <a:rPr lang="en-US" altLang="zh-CN" sz="1200" b="1" dirty="0">
                <a:effectLst>
                  <a:outerShdw blurRad="38100" dist="38100" dir="2700000" algn="tl">
                    <a:srgbClr val="C0C0C0"/>
                  </a:outerShdw>
                </a:effectLst>
                <a:latin typeface="+mn-ea"/>
                <a:ea typeface="+mn-ea"/>
              </a:rPr>
              <a:t>(&amp;</a:t>
            </a:r>
            <a:r>
              <a:rPr lang="en-US" altLang="zh-CN" sz="1200" b="1" dirty="0" err="1">
                <a:effectLst>
                  <a:outerShdw blurRad="38100" dist="38100" dir="2700000" algn="tl">
                    <a:srgbClr val="C0C0C0"/>
                  </a:outerShdw>
                </a:effectLst>
                <a:latin typeface="+mn-ea"/>
                <a:ea typeface="+mn-ea"/>
              </a:rPr>
              <a:t>c,sizeof</a:t>
            </a:r>
            <a:r>
              <a:rPr lang="en-US" altLang="zh-CN" sz="1200" b="1" dirty="0">
                <a:effectLst>
                  <a:outerShdw blurRad="38100" dist="38100" dir="2700000" algn="tl">
                    <a:srgbClr val="C0C0C0"/>
                  </a:outerShdw>
                </a:effectLst>
                <a:latin typeface="+mn-ea"/>
                <a:ea typeface="+mn-ea"/>
              </a:rPr>
              <a:t>(char),1,fp);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fwrite</a:t>
            </a:r>
            <a:r>
              <a:rPr lang="en-US" altLang="zh-CN" sz="1200" b="1" dirty="0">
                <a:effectLst>
                  <a:outerShdw blurRad="38100" dist="38100" dir="2700000" algn="tl">
                    <a:srgbClr val="C0C0C0"/>
                  </a:outerShdw>
                </a:effectLst>
                <a:latin typeface="+mn-ea"/>
                <a:ea typeface="+mn-ea"/>
              </a:rPr>
              <a:t>(&amp;</a:t>
            </a:r>
            <a:r>
              <a:rPr lang="en-US" altLang="zh-CN" sz="1200" b="1" dirty="0" err="1">
                <a:effectLst>
                  <a:outerShdw blurRad="38100" dist="38100" dir="2700000" algn="tl">
                    <a:srgbClr val="C0C0C0"/>
                  </a:outerShdw>
                </a:effectLst>
                <a:latin typeface="+mn-ea"/>
                <a:ea typeface="+mn-ea"/>
              </a:rPr>
              <a:t>f,sizeof</a:t>
            </a:r>
            <a:r>
              <a:rPr lang="en-US" altLang="zh-CN" sz="1200" b="1" dirty="0">
                <a:effectLst>
                  <a:outerShdw blurRad="38100" dist="38100" dir="2700000" algn="tl">
                    <a:srgbClr val="C0C0C0"/>
                  </a:outerShdw>
                </a:effectLst>
                <a:latin typeface="+mn-ea"/>
                <a:ea typeface="+mn-ea"/>
              </a:rPr>
              <a:t>(float),1,fp);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fclose</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if ((</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fopen</a:t>
            </a:r>
            <a:r>
              <a:rPr lang="en-US" altLang="zh-CN" sz="1200" b="1" dirty="0">
                <a:effectLst>
                  <a:outerShdw blurRad="38100" dist="38100" dir="2700000" algn="tl">
                    <a:srgbClr val="C0C0C0"/>
                  </a:outerShdw>
                </a:effectLst>
                <a:latin typeface="+mn-ea"/>
                <a:ea typeface="+mn-ea"/>
              </a:rPr>
              <a:t>(filename,"</a:t>
            </a:r>
            <a:r>
              <a:rPr lang="en-US" altLang="zh-CN" sz="1200" b="1" dirty="0" err="1">
                <a:effectLst>
                  <a:outerShdw blurRad="38100" dist="38100" dir="2700000" algn="tl">
                    <a:srgbClr val="C0C0C0"/>
                  </a:outerShdw>
                </a:effectLst>
                <a:latin typeface="+mn-ea"/>
                <a:ea typeface="+mn-ea"/>
              </a:rPr>
              <a:t>rb</a:t>
            </a:r>
            <a:r>
              <a:rPr lang="en-US" altLang="zh-CN" sz="1200" b="1" dirty="0">
                <a:effectLst>
                  <a:outerShdw blurRad="38100" dist="38100" dir="2700000" algn="tl">
                    <a:srgbClr val="C0C0C0"/>
                  </a:outerShdw>
                </a:effectLst>
                <a:latin typeface="+mn-ea"/>
                <a:ea typeface="+mn-ea"/>
              </a:rPr>
              <a:t>"))==NULL)  //</a:t>
            </a:r>
            <a:r>
              <a:rPr lang="zh-CN" altLang="en-US" sz="1200" b="1" dirty="0">
                <a:effectLst>
                  <a:outerShdw blurRad="38100" dist="38100" dir="2700000" algn="tl">
                    <a:srgbClr val="C0C0C0"/>
                  </a:outerShdw>
                </a:effectLst>
                <a:latin typeface="+mn-ea"/>
                <a:ea typeface="+mn-ea"/>
              </a:rPr>
              <a:t>用打开方式</a:t>
            </a:r>
            <a:r>
              <a:rPr lang="en-US" altLang="zh-CN" sz="1200" b="1" dirty="0" err="1">
                <a:effectLst>
                  <a:outerShdw blurRad="38100" dist="38100" dir="2700000" algn="tl">
                    <a:srgbClr val="C0C0C0"/>
                  </a:outerShdw>
                </a:effectLst>
                <a:latin typeface="+mn-ea"/>
                <a:ea typeface="+mn-ea"/>
              </a:rPr>
              <a:t>rb</a:t>
            </a:r>
            <a:r>
              <a:rPr lang="zh-CN" altLang="en-US" sz="1200" b="1" dirty="0">
                <a:effectLst>
                  <a:outerShdw blurRad="38100" dist="38100" dir="2700000" algn="tl">
                    <a:srgbClr val="C0C0C0"/>
                  </a:outerShdw>
                </a:effectLst>
                <a:latin typeface="+mn-ea"/>
                <a:ea typeface="+mn-ea"/>
              </a:rPr>
              <a:t>时最好判断一下</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  </a:t>
            </a:r>
            <a:r>
              <a:rPr lang="en-US" altLang="zh-CN" sz="1200" b="1" dirty="0" err="1">
                <a:effectLst>
                  <a:outerShdw blurRad="38100" dist="38100" dir="2700000" algn="tl">
                    <a:srgbClr val="C0C0C0"/>
                  </a:outerShdw>
                </a:effectLst>
                <a:latin typeface="+mn-ea"/>
                <a:ea typeface="+mn-ea"/>
              </a:rPr>
              <a:t>printf</a:t>
            </a:r>
            <a:r>
              <a:rPr lang="en-US" altLang="zh-CN" sz="1200" b="1" dirty="0">
                <a:effectLst>
                  <a:outerShdw blurRad="38100" dist="38100" dir="2700000" algn="tl">
                    <a:srgbClr val="C0C0C0"/>
                  </a:outerShdw>
                </a:effectLst>
                <a:latin typeface="+mn-ea"/>
                <a:ea typeface="+mn-ea"/>
              </a:rPr>
              <a:t>("</a:t>
            </a:r>
            <a:r>
              <a:rPr lang="zh-CN" altLang="en-US" sz="1200" b="1" dirty="0">
                <a:effectLst>
                  <a:outerShdw blurRad="38100" dist="38100" dir="2700000" algn="tl">
                    <a:srgbClr val="C0C0C0"/>
                  </a:outerShdw>
                </a:effectLst>
                <a:latin typeface="+mn-ea"/>
                <a:ea typeface="+mn-ea"/>
              </a:rPr>
              <a:t>打开文件</a:t>
            </a:r>
            <a:r>
              <a:rPr lang="en-US" altLang="zh-CN" sz="1200" b="1" dirty="0">
                <a:effectLst>
                  <a:outerShdw blurRad="38100" dist="38100" dir="2700000" algn="tl">
                    <a:srgbClr val="C0C0C0"/>
                  </a:outerShdw>
                </a:effectLst>
                <a:latin typeface="+mn-ea"/>
                <a:ea typeface="+mn-ea"/>
              </a:rPr>
              <a:t>%s</a:t>
            </a:r>
            <a:r>
              <a:rPr lang="zh-CN" altLang="en-US" sz="1200" b="1" dirty="0">
                <a:effectLst>
                  <a:outerShdw blurRad="38100" dist="38100" dir="2700000" algn="tl">
                    <a:srgbClr val="C0C0C0"/>
                  </a:outerShdw>
                </a:effectLst>
                <a:latin typeface="+mn-ea"/>
                <a:ea typeface="+mn-ea"/>
              </a:rPr>
              <a:t>失败</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n",filename</a:t>
            </a:r>
            <a:r>
              <a:rPr lang="en-US" altLang="zh-CN" sz="1200" b="1" dirty="0">
                <a:effectLst>
                  <a:outerShdw blurRad="38100" dist="38100" dir="2700000" algn="tl">
                    <a:srgbClr val="C0C0C0"/>
                  </a:outerShdw>
                </a:effectLst>
                <a:latin typeface="+mn-ea"/>
                <a:ea typeface="+mn-ea"/>
              </a:rPr>
              <a:t>);   exit(0);}</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fread</a:t>
            </a:r>
            <a:r>
              <a:rPr lang="en-US" altLang="zh-CN" sz="1200" b="1" dirty="0">
                <a:effectLst>
                  <a:outerShdw blurRad="38100" dist="38100" dir="2700000" algn="tl">
                    <a:srgbClr val="C0C0C0"/>
                  </a:outerShdw>
                </a:effectLst>
                <a:latin typeface="+mn-ea"/>
                <a:ea typeface="+mn-ea"/>
              </a:rPr>
              <a:t>(&amp;a1,sizeof(short),1,fp);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fread</a:t>
            </a:r>
            <a:r>
              <a:rPr lang="en-US" altLang="zh-CN" sz="1200" b="1" dirty="0">
                <a:effectLst>
                  <a:outerShdw blurRad="38100" dist="38100" dir="2700000" algn="tl">
                    <a:srgbClr val="C0C0C0"/>
                  </a:outerShdw>
                </a:effectLst>
                <a:latin typeface="+mn-ea"/>
                <a:ea typeface="+mn-ea"/>
              </a:rPr>
              <a:t>(&amp;c1,sizeof(char),1,fp);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fread</a:t>
            </a:r>
            <a:r>
              <a:rPr lang="en-US" altLang="zh-CN" sz="1200" b="1" dirty="0">
                <a:effectLst>
                  <a:outerShdw blurRad="38100" dist="38100" dir="2700000" algn="tl">
                    <a:srgbClr val="C0C0C0"/>
                  </a:outerShdw>
                </a:effectLst>
                <a:latin typeface="+mn-ea"/>
                <a:ea typeface="+mn-ea"/>
              </a:rPr>
              <a:t>(&amp;f1,sizeof(float),1,fp);</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printf</a:t>
            </a:r>
            <a:r>
              <a:rPr lang="en-US" altLang="zh-CN" sz="1200" b="1" dirty="0">
                <a:effectLst>
                  <a:outerShdw blurRad="38100" dist="38100" dir="2700000" algn="tl">
                    <a:srgbClr val="C0C0C0"/>
                  </a:outerShdw>
                </a:effectLst>
                <a:latin typeface="+mn-ea"/>
                <a:ea typeface="+mn-ea"/>
              </a:rPr>
              <a:t>("%d %c %.2f",a1,c1,f1);   //</a:t>
            </a:r>
            <a:r>
              <a:rPr lang="zh-CN" altLang="en-US" sz="1200" b="1" dirty="0">
                <a:effectLst>
                  <a:outerShdw blurRad="38100" dist="38100" dir="2700000" algn="tl">
                    <a:srgbClr val="C0C0C0"/>
                  </a:outerShdw>
                </a:effectLst>
                <a:latin typeface="+mn-ea"/>
                <a:ea typeface="+mn-ea"/>
              </a:rPr>
              <a:t>验证读入的数据是否正确</a:t>
            </a:r>
          </a:p>
          <a:p>
            <a:pPr eaLnBrk="1" hangingPunct="1">
              <a:spcBef>
                <a:spcPct val="20000"/>
              </a:spcBef>
              <a:defRPr/>
            </a:pPr>
            <a:r>
              <a:rPr lang="en-US" altLang="zh-CN" sz="1200" b="1" dirty="0" err="1">
                <a:effectLst>
                  <a:outerShdw blurRad="38100" dist="38100" dir="2700000" algn="tl">
                    <a:srgbClr val="C0C0C0"/>
                  </a:outerShdw>
                </a:effectLst>
                <a:latin typeface="+mn-ea"/>
                <a:ea typeface="+mn-ea"/>
              </a:rPr>
              <a:t>fclose</a:t>
            </a:r>
            <a:r>
              <a:rPr lang="en-US" altLang="zh-CN" sz="1200" b="1" dirty="0">
                <a:effectLst>
                  <a:outerShdw blurRad="38100" dist="38100" dir="2700000" algn="tl">
                    <a:srgbClr val="C0C0C0"/>
                  </a:outerShdw>
                </a:effectLst>
                <a:latin typeface="+mn-ea"/>
                <a:ea typeface="+mn-ea"/>
              </a:rPr>
              <a:t>(</a:t>
            </a:r>
            <a:r>
              <a:rPr lang="en-US" altLang="zh-CN" sz="1200" b="1" dirty="0" err="1">
                <a:effectLst>
                  <a:outerShdw blurRad="38100" dist="38100" dir="2700000" algn="tl">
                    <a:srgbClr val="C0C0C0"/>
                  </a:outerShdw>
                </a:effectLst>
                <a:latin typeface="+mn-ea"/>
                <a:ea typeface="+mn-ea"/>
              </a:rPr>
              <a:t>fp</a:t>
            </a:r>
            <a:r>
              <a:rPr lang="en-US" altLang="zh-CN" sz="1200" b="1" dirty="0">
                <a:effectLst>
                  <a:outerShdw blurRad="38100" dist="38100" dir="2700000" algn="tl">
                    <a:srgbClr val="C0C0C0"/>
                  </a:outerShdw>
                </a:effectLst>
                <a:latin typeface="+mn-ea"/>
                <a:ea typeface="+mn-ea"/>
              </a:rPr>
              <a:t>);</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return 1;</a:t>
            </a:r>
          </a:p>
          <a:p>
            <a:pPr eaLnBrk="1" hangingPunct="1">
              <a:spcBef>
                <a:spcPct val="20000"/>
              </a:spcBef>
              <a:defRPr/>
            </a:pPr>
            <a:r>
              <a:rPr lang="en-US" altLang="zh-CN" sz="1200" b="1" dirty="0">
                <a:effectLst>
                  <a:outerShdw blurRad="38100" dist="38100" dir="2700000" algn="tl">
                    <a:srgbClr val="C0C0C0"/>
                  </a:outerShdw>
                </a:effectLst>
                <a:latin typeface="+mn-ea"/>
                <a:ea typeface="+mn-ea"/>
              </a:rPr>
              <a:t>}  </a:t>
            </a:r>
            <a:r>
              <a:rPr lang="zh-CN" altLang="en-US" sz="1200" b="1" dirty="0">
                <a:effectLst>
                  <a:outerShdw blurRad="38100" dist="38100" dir="2700000" algn="tl">
                    <a:srgbClr val="C0C0C0"/>
                  </a:outerShdw>
                </a:effectLst>
                <a:latin typeface="+mn-ea"/>
                <a:ea typeface="+mn-ea"/>
              </a:rPr>
              <a:t>注意下面二进制文件</a:t>
            </a:r>
            <a:r>
              <a:rPr lang="en-US" altLang="zh-CN" sz="1200" b="1" dirty="0">
                <a:effectLst>
                  <a:outerShdw blurRad="38100" dist="38100" dir="2700000" algn="tl">
                    <a:srgbClr val="C0C0C0"/>
                  </a:outerShdw>
                </a:effectLst>
                <a:latin typeface="+mn-ea"/>
                <a:ea typeface="+mn-ea"/>
              </a:rPr>
              <a:t>def.dat</a:t>
            </a:r>
            <a:r>
              <a:rPr lang="zh-CN" altLang="en-US" sz="1200" b="1" dirty="0">
                <a:effectLst>
                  <a:outerShdw blurRad="38100" dist="38100" dir="2700000" algn="tl">
                    <a:srgbClr val="C0C0C0"/>
                  </a:outerShdw>
                </a:effectLst>
                <a:latin typeface="+mn-ea"/>
                <a:ea typeface="+mn-ea"/>
              </a:rPr>
              <a:t>的各字节和内存单元的对应关系</a:t>
            </a:r>
            <a:endParaRPr lang="en-US" altLang="zh-CN" sz="1200" b="1" dirty="0">
              <a:effectLst>
                <a:outerShdw blurRad="38100" dist="38100" dir="2700000" algn="tl">
                  <a:srgbClr val="C0C0C0"/>
                </a:outerShdw>
              </a:effectLst>
              <a:latin typeface="+mn-ea"/>
              <a:ea typeface="+mn-ea"/>
            </a:endParaRPr>
          </a:p>
        </p:txBody>
      </p:sp>
      <p:graphicFrame>
        <p:nvGraphicFramePr>
          <p:cNvPr id="82056" name="Group 136">
            <a:extLst>
              <a:ext uri="{FF2B5EF4-FFF2-40B4-BE49-F238E27FC236}">
                <a16:creationId xmlns:a16="http://schemas.microsoft.com/office/drawing/2014/main" id="{BA4D827C-DFB0-4FB0-A713-BE01E60343B6}"/>
              </a:ext>
            </a:extLst>
          </p:cNvPr>
          <p:cNvGraphicFramePr>
            <a:graphicFrameLocks noGrp="1"/>
          </p:cNvGraphicFramePr>
          <p:nvPr/>
        </p:nvGraphicFramePr>
        <p:xfrm>
          <a:off x="5700713" y="2247900"/>
          <a:ext cx="2976562" cy="396875"/>
        </p:xfrm>
        <a:graphic>
          <a:graphicData uri="http://schemas.openxmlformats.org/drawingml/2006/table">
            <a:tbl>
              <a:tblPr/>
              <a:tblGrid>
                <a:gridCol w="744537">
                  <a:extLst>
                    <a:ext uri="{9D8B030D-6E8A-4147-A177-3AD203B41FA5}">
                      <a16:colId xmlns:a16="http://schemas.microsoft.com/office/drawing/2014/main" val="20000"/>
                    </a:ext>
                  </a:extLst>
                </a:gridCol>
                <a:gridCol w="744538">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4537">
                  <a:extLst>
                    <a:ext uri="{9D8B030D-6E8A-4147-A177-3AD203B41FA5}">
                      <a16:colId xmlns:a16="http://schemas.microsoft.com/office/drawing/2014/main" val="20003"/>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c2</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f6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e6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66</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83" name="Group 163">
            <a:extLst>
              <a:ext uri="{FF2B5EF4-FFF2-40B4-BE49-F238E27FC236}">
                <a16:creationId xmlns:a16="http://schemas.microsoft.com/office/drawing/2014/main" id="{23A7EE96-FA1E-4DAC-85B5-435404271903}"/>
              </a:ext>
            </a:extLst>
          </p:cNvPr>
          <p:cNvGraphicFramePr>
            <a:graphicFrameLocks noGrp="1"/>
          </p:cNvGraphicFramePr>
          <p:nvPr/>
        </p:nvGraphicFramePr>
        <p:xfrm>
          <a:off x="5684838" y="1520825"/>
          <a:ext cx="744537" cy="396875"/>
        </p:xfrm>
        <a:graphic>
          <a:graphicData uri="http://schemas.openxmlformats.org/drawingml/2006/table">
            <a:tbl>
              <a:tblPr/>
              <a:tblGrid>
                <a:gridCol w="744537">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61</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2099" name="Group 179">
            <a:extLst>
              <a:ext uri="{FF2B5EF4-FFF2-40B4-BE49-F238E27FC236}">
                <a16:creationId xmlns:a16="http://schemas.microsoft.com/office/drawing/2014/main" id="{EFD3A88A-FE7C-4D9B-80C8-3BB5CC267F08}"/>
              </a:ext>
            </a:extLst>
          </p:cNvPr>
          <p:cNvGraphicFramePr>
            <a:graphicFrameLocks noGrp="1"/>
          </p:cNvGraphicFramePr>
          <p:nvPr/>
        </p:nvGraphicFramePr>
        <p:xfrm>
          <a:off x="5627688" y="728663"/>
          <a:ext cx="1489075" cy="396875"/>
        </p:xfrm>
        <a:graphic>
          <a:graphicData uri="http://schemas.openxmlformats.org/drawingml/2006/table">
            <a:tbl>
              <a:tblPr/>
              <a:tblGrid>
                <a:gridCol w="744538">
                  <a:extLst>
                    <a:ext uri="{9D8B030D-6E8A-4147-A177-3AD203B41FA5}">
                      <a16:colId xmlns:a16="http://schemas.microsoft.com/office/drawing/2014/main" val="20000"/>
                    </a:ext>
                  </a:extLst>
                </a:gridCol>
                <a:gridCol w="744537">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00</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80</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084" name="Text Box 164">
            <a:extLst>
              <a:ext uri="{FF2B5EF4-FFF2-40B4-BE49-F238E27FC236}">
                <a16:creationId xmlns:a16="http://schemas.microsoft.com/office/drawing/2014/main" id="{5B59A3FA-DF68-4A84-846C-DEBE1B69005C}"/>
              </a:ext>
            </a:extLst>
          </p:cNvPr>
          <p:cNvSpPr txBox="1">
            <a:spLocks noChangeArrowheads="1"/>
          </p:cNvSpPr>
          <p:nvPr/>
        </p:nvSpPr>
        <p:spPr bwMode="auto">
          <a:xfrm>
            <a:off x="5292725" y="549275"/>
            <a:ext cx="358775"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a</a:t>
            </a:r>
          </a:p>
        </p:txBody>
      </p:sp>
      <p:sp>
        <p:nvSpPr>
          <p:cNvPr id="82085" name="Text Box 165">
            <a:extLst>
              <a:ext uri="{FF2B5EF4-FFF2-40B4-BE49-F238E27FC236}">
                <a16:creationId xmlns:a16="http://schemas.microsoft.com/office/drawing/2014/main" id="{B928C43A-5F29-432B-B19E-B450AAC3DC43}"/>
              </a:ext>
            </a:extLst>
          </p:cNvPr>
          <p:cNvSpPr txBox="1">
            <a:spLocks noChangeArrowheads="1"/>
          </p:cNvSpPr>
          <p:nvPr/>
        </p:nvSpPr>
        <p:spPr bwMode="auto">
          <a:xfrm>
            <a:off x="5341938" y="2060575"/>
            <a:ext cx="358775"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f</a:t>
            </a:r>
          </a:p>
        </p:txBody>
      </p:sp>
      <p:sp>
        <p:nvSpPr>
          <p:cNvPr id="82086" name="Text Box 166">
            <a:extLst>
              <a:ext uri="{FF2B5EF4-FFF2-40B4-BE49-F238E27FC236}">
                <a16:creationId xmlns:a16="http://schemas.microsoft.com/office/drawing/2014/main" id="{D376A4A7-6F20-4D0A-BD4E-8284308C57FC}"/>
              </a:ext>
            </a:extLst>
          </p:cNvPr>
          <p:cNvSpPr txBox="1">
            <a:spLocks noChangeArrowheads="1"/>
          </p:cNvSpPr>
          <p:nvPr/>
        </p:nvSpPr>
        <p:spPr bwMode="auto">
          <a:xfrm>
            <a:off x="5364163" y="1331913"/>
            <a:ext cx="358775"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en-US" altLang="zh-CN" sz="2000" b="1" dirty="0">
                <a:effectLst>
                  <a:outerShdw blurRad="38100" dist="38100" dir="2700000" algn="tl">
                    <a:srgbClr val="C0C0C0"/>
                  </a:outerShdw>
                </a:effectLst>
              </a:rPr>
              <a:t>c</a:t>
            </a:r>
          </a:p>
        </p:txBody>
      </p:sp>
      <p:graphicFrame>
        <p:nvGraphicFramePr>
          <p:cNvPr id="11" name="Group 136">
            <a:extLst>
              <a:ext uri="{FF2B5EF4-FFF2-40B4-BE49-F238E27FC236}">
                <a16:creationId xmlns:a16="http://schemas.microsoft.com/office/drawing/2014/main" id="{FC84E20B-4596-48FB-8A43-48513C2453AC}"/>
              </a:ext>
            </a:extLst>
          </p:cNvPr>
          <p:cNvGraphicFramePr>
            <a:graphicFrameLocks noGrp="1"/>
          </p:cNvGraphicFramePr>
          <p:nvPr/>
        </p:nvGraphicFramePr>
        <p:xfrm>
          <a:off x="1476375" y="5084763"/>
          <a:ext cx="7272339" cy="396875"/>
        </p:xfrm>
        <a:graphic>
          <a:graphicData uri="http://schemas.openxmlformats.org/drawingml/2006/table">
            <a:tbl>
              <a:tblPr/>
              <a:tblGrid>
                <a:gridCol w="909284">
                  <a:extLst>
                    <a:ext uri="{9D8B030D-6E8A-4147-A177-3AD203B41FA5}">
                      <a16:colId xmlns:a16="http://schemas.microsoft.com/office/drawing/2014/main" val="20000"/>
                    </a:ext>
                  </a:extLst>
                </a:gridCol>
                <a:gridCol w="909285">
                  <a:extLst>
                    <a:ext uri="{9D8B030D-6E8A-4147-A177-3AD203B41FA5}">
                      <a16:colId xmlns:a16="http://schemas.microsoft.com/office/drawing/2014/main" val="20001"/>
                    </a:ext>
                  </a:extLst>
                </a:gridCol>
                <a:gridCol w="909285">
                  <a:extLst>
                    <a:ext uri="{9D8B030D-6E8A-4147-A177-3AD203B41FA5}">
                      <a16:colId xmlns:a16="http://schemas.microsoft.com/office/drawing/2014/main" val="20002"/>
                    </a:ext>
                  </a:extLst>
                </a:gridCol>
                <a:gridCol w="909285">
                  <a:extLst>
                    <a:ext uri="{9D8B030D-6E8A-4147-A177-3AD203B41FA5}">
                      <a16:colId xmlns:a16="http://schemas.microsoft.com/office/drawing/2014/main" val="20003"/>
                    </a:ext>
                  </a:extLst>
                </a:gridCol>
                <a:gridCol w="909285">
                  <a:extLst>
                    <a:ext uri="{9D8B030D-6E8A-4147-A177-3AD203B41FA5}">
                      <a16:colId xmlns:a16="http://schemas.microsoft.com/office/drawing/2014/main" val="20004"/>
                    </a:ext>
                  </a:extLst>
                </a:gridCol>
                <a:gridCol w="909285">
                  <a:extLst>
                    <a:ext uri="{9D8B030D-6E8A-4147-A177-3AD203B41FA5}">
                      <a16:colId xmlns:a16="http://schemas.microsoft.com/office/drawing/2014/main" val="20005"/>
                    </a:ext>
                  </a:extLst>
                </a:gridCol>
                <a:gridCol w="907346">
                  <a:extLst>
                    <a:ext uri="{9D8B030D-6E8A-4147-A177-3AD203B41FA5}">
                      <a16:colId xmlns:a16="http://schemas.microsoft.com/office/drawing/2014/main" val="20006"/>
                    </a:ext>
                  </a:extLst>
                </a:gridCol>
                <a:gridCol w="909284">
                  <a:extLst>
                    <a:ext uri="{9D8B030D-6E8A-4147-A177-3AD203B41FA5}">
                      <a16:colId xmlns:a16="http://schemas.microsoft.com/office/drawing/2014/main" val="20007"/>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accent2"/>
                          </a:solidFill>
                          <a:effectLst/>
                          <a:latin typeface="Tahoma" pitchFamily="34" charset="0"/>
                          <a:ea typeface="宋体" pitchFamily="2" charset="-122"/>
                        </a:rPr>
                        <a:t>  80</a:t>
                      </a:r>
                      <a:endParaRPr kumimoji="1" lang="zh-CN" altLang="zh-CN" sz="2000" b="0" i="0" u="none" strike="noStrike" cap="none" normalizeH="0" baseline="0" dirty="0">
                        <a:ln>
                          <a:noFill/>
                        </a:ln>
                        <a:solidFill>
                          <a:schemeClr val="accent2"/>
                        </a:solidFill>
                        <a:effectLst/>
                        <a:latin typeface="Tahoma" pitchFamily="34" charset="0"/>
                        <a:ea typeface="宋体" pitchFamily="2" charset="-122"/>
                      </a:endParaRPr>
                    </a:p>
                  </a:txBody>
                  <a:tcPr marL="91434" marR="91434"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accent2"/>
                          </a:solidFill>
                          <a:effectLst/>
                          <a:latin typeface="Tahoma" pitchFamily="34" charset="0"/>
                          <a:ea typeface="宋体" pitchFamily="2" charset="-122"/>
                        </a:rPr>
                        <a:t>  00</a:t>
                      </a:r>
                      <a:endParaRPr kumimoji="1" lang="zh-CN" altLang="zh-CN" sz="2000" b="0" i="0" u="none" strike="noStrike" cap="none" normalizeH="0" baseline="0" dirty="0">
                        <a:ln>
                          <a:noFill/>
                        </a:ln>
                        <a:solidFill>
                          <a:schemeClr val="accent2"/>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a:t>
                      </a:r>
                      <a:r>
                        <a:rPr kumimoji="1" lang="en-US" altLang="zh-CN" sz="2000" b="0" i="0" u="none" strike="noStrike" cap="none" normalizeH="0" baseline="0" dirty="0">
                          <a:ln>
                            <a:noFill/>
                          </a:ln>
                          <a:solidFill>
                            <a:schemeClr val="tx2"/>
                          </a:solidFill>
                          <a:effectLst/>
                          <a:latin typeface="Tahoma" pitchFamily="34" charset="0"/>
                          <a:ea typeface="宋体" pitchFamily="2" charset="-122"/>
                        </a:rPr>
                        <a:t>61</a:t>
                      </a:r>
                      <a:endParaRPr kumimoji="1" lang="zh-CN" altLang="zh-CN" sz="2000" b="0" i="0" u="none" strike="noStrike" cap="none" normalizeH="0" baseline="0" dirty="0">
                        <a:ln>
                          <a:noFill/>
                        </a:ln>
                        <a:solidFill>
                          <a:schemeClr val="tx2"/>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FF0000"/>
                          </a:solidFill>
                          <a:effectLst/>
                          <a:latin typeface="Tahoma" pitchFamily="34" charset="0"/>
                          <a:ea typeface="宋体" pitchFamily="2" charset="-122"/>
                        </a:rPr>
                        <a:t>  66</a:t>
                      </a:r>
                      <a:endParaRPr kumimoji="1" lang="zh-CN" altLang="zh-CN" sz="2000" b="0" i="0" u="none" strike="noStrike" cap="none" normalizeH="0" baseline="0" dirty="0">
                        <a:ln>
                          <a:noFill/>
                        </a:ln>
                        <a:solidFill>
                          <a:srgbClr val="FF0000"/>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FF0000"/>
                          </a:solidFill>
                          <a:effectLst/>
                          <a:latin typeface="Tahoma" pitchFamily="34" charset="0"/>
                          <a:ea typeface="宋体" pitchFamily="2" charset="-122"/>
                        </a:rPr>
                        <a:t>  e6</a:t>
                      </a:r>
                      <a:endParaRPr kumimoji="1" lang="zh-CN" altLang="zh-CN" sz="2000" b="0" i="0" u="none" strike="noStrike" cap="none" normalizeH="0" baseline="0" dirty="0">
                        <a:ln>
                          <a:noFill/>
                        </a:ln>
                        <a:solidFill>
                          <a:srgbClr val="FF0000"/>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FF0000"/>
                          </a:solidFill>
                          <a:effectLst/>
                          <a:latin typeface="Tahoma" pitchFamily="34" charset="0"/>
                          <a:ea typeface="宋体" pitchFamily="2" charset="-122"/>
                        </a:rPr>
                        <a:t>   f6</a:t>
                      </a:r>
                      <a:endParaRPr kumimoji="1" lang="zh-CN" altLang="zh-CN" sz="2000" b="0" i="0" u="none" strike="noStrike" cap="none" normalizeH="0" baseline="0" dirty="0">
                        <a:ln>
                          <a:noFill/>
                        </a:ln>
                        <a:solidFill>
                          <a:srgbClr val="FF0000"/>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FF0000"/>
                          </a:solidFill>
                          <a:effectLst/>
                          <a:latin typeface="Tahoma" pitchFamily="34" charset="0"/>
                          <a:ea typeface="宋体" pitchFamily="2" charset="-122"/>
                        </a:rPr>
                        <a:t>  c2</a:t>
                      </a:r>
                      <a:endParaRPr kumimoji="1" lang="zh-CN" altLang="zh-CN" sz="2000" b="0" i="0" u="none" strike="noStrike" cap="none" normalizeH="0" baseline="0" dirty="0">
                        <a:ln>
                          <a:noFill/>
                        </a:ln>
                        <a:solidFill>
                          <a:srgbClr val="FF0000"/>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12700" cap="flat" cmpd="sng" algn="ctr">
                      <a:solidFill>
                        <a:schemeClr val="tx1"/>
                      </a:solidFill>
                      <a:prstDash val="sysDot"/>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宋体" pitchFamily="2" charset="-122"/>
                        </a:rPr>
                        <a:t>  EOF</a:t>
                      </a:r>
                      <a:endParaRPr kumimoji="1"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L="91434" marR="91434" marT="45793" marB="45793" horzOverflow="overflow">
                    <a:lnL w="12700" cap="flat" cmpd="sng" algn="ctr">
                      <a:solidFill>
                        <a:schemeClr val="tx1"/>
                      </a:solidFill>
                      <a:prstDash val="sysDot"/>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8719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2056"/>
                                        </p:tgtEl>
                                        <p:attrNameLst>
                                          <p:attrName>style.visibility</p:attrName>
                                        </p:attrNameLst>
                                      </p:cBhvr>
                                      <p:to>
                                        <p:strVal val="visible"/>
                                      </p:to>
                                    </p:set>
                                    <p:anim calcmode="lin" valueType="num">
                                      <p:cBhvr>
                                        <p:cTn id="7" dur="1000" fill="hold"/>
                                        <p:tgtEl>
                                          <p:spTgt spid="82056"/>
                                        </p:tgtEl>
                                        <p:attrNameLst>
                                          <p:attrName>ppt_x</p:attrName>
                                        </p:attrNameLst>
                                      </p:cBhvr>
                                      <p:tavLst>
                                        <p:tav tm="0">
                                          <p:val>
                                            <p:strVal val="#ppt_x-.2"/>
                                          </p:val>
                                        </p:tav>
                                        <p:tav tm="100000">
                                          <p:val>
                                            <p:strVal val="#ppt_x"/>
                                          </p:val>
                                        </p:tav>
                                      </p:tavLst>
                                    </p:anim>
                                    <p:anim calcmode="lin" valueType="num">
                                      <p:cBhvr>
                                        <p:cTn id="8" dur="1000" fill="hold"/>
                                        <p:tgtEl>
                                          <p:spTgt spid="820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82056"/>
                                        </p:tgtEl>
                                      </p:cBhvr>
                                    </p:animEffect>
                                  </p:childTnLst>
                                </p:cTn>
                              </p:par>
                              <p:par>
                                <p:cTn id="10" presetID="29" presetClass="entr" presetSubtype="0" fill="hold" nodeType="withEffect">
                                  <p:stCondLst>
                                    <p:cond delay="0"/>
                                  </p:stCondLst>
                                  <p:childTnLst>
                                    <p:set>
                                      <p:cBhvr>
                                        <p:cTn id="11" dur="1" fill="hold">
                                          <p:stCondLst>
                                            <p:cond delay="0"/>
                                          </p:stCondLst>
                                        </p:cTn>
                                        <p:tgtEl>
                                          <p:spTgt spid="82083"/>
                                        </p:tgtEl>
                                        <p:attrNameLst>
                                          <p:attrName>style.visibility</p:attrName>
                                        </p:attrNameLst>
                                      </p:cBhvr>
                                      <p:to>
                                        <p:strVal val="visible"/>
                                      </p:to>
                                    </p:set>
                                    <p:anim calcmode="lin" valueType="num">
                                      <p:cBhvr>
                                        <p:cTn id="12" dur="1000" fill="hold"/>
                                        <p:tgtEl>
                                          <p:spTgt spid="82083"/>
                                        </p:tgtEl>
                                        <p:attrNameLst>
                                          <p:attrName>ppt_x</p:attrName>
                                        </p:attrNameLst>
                                      </p:cBhvr>
                                      <p:tavLst>
                                        <p:tav tm="0">
                                          <p:val>
                                            <p:strVal val="#ppt_x-.2"/>
                                          </p:val>
                                        </p:tav>
                                        <p:tav tm="100000">
                                          <p:val>
                                            <p:strVal val="#ppt_x"/>
                                          </p:val>
                                        </p:tav>
                                      </p:tavLst>
                                    </p:anim>
                                    <p:anim calcmode="lin" valueType="num">
                                      <p:cBhvr>
                                        <p:cTn id="13" dur="1000" fill="hold"/>
                                        <p:tgtEl>
                                          <p:spTgt spid="8208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2083"/>
                                        </p:tgtEl>
                                      </p:cBhvr>
                                    </p:animEffect>
                                  </p:childTnLst>
                                </p:cTn>
                              </p:par>
                              <p:par>
                                <p:cTn id="15" presetID="29" presetClass="entr" presetSubtype="0" fill="hold" nodeType="withEffect">
                                  <p:stCondLst>
                                    <p:cond delay="0"/>
                                  </p:stCondLst>
                                  <p:childTnLst>
                                    <p:set>
                                      <p:cBhvr>
                                        <p:cTn id="16" dur="1" fill="hold">
                                          <p:stCondLst>
                                            <p:cond delay="0"/>
                                          </p:stCondLst>
                                        </p:cTn>
                                        <p:tgtEl>
                                          <p:spTgt spid="82099"/>
                                        </p:tgtEl>
                                        <p:attrNameLst>
                                          <p:attrName>style.visibility</p:attrName>
                                        </p:attrNameLst>
                                      </p:cBhvr>
                                      <p:to>
                                        <p:strVal val="visible"/>
                                      </p:to>
                                    </p:set>
                                    <p:anim calcmode="lin" valueType="num">
                                      <p:cBhvr>
                                        <p:cTn id="17" dur="1000" fill="hold"/>
                                        <p:tgtEl>
                                          <p:spTgt spid="82099"/>
                                        </p:tgtEl>
                                        <p:attrNameLst>
                                          <p:attrName>ppt_x</p:attrName>
                                        </p:attrNameLst>
                                      </p:cBhvr>
                                      <p:tavLst>
                                        <p:tav tm="0">
                                          <p:val>
                                            <p:strVal val="#ppt_x-.2"/>
                                          </p:val>
                                        </p:tav>
                                        <p:tav tm="100000">
                                          <p:val>
                                            <p:strVal val="#ppt_x"/>
                                          </p:val>
                                        </p:tav>
                                      </p:tavLst>
                                    </p:anim>
                                    <p:anim calcmode="lin" valueType="num">
                                      <p:cBhvr>
                                        <p:cTn id="18" dur="1000" fill="hold"/>
                                        <p:tgtEl>
                                          <p:spTgt spid="8209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2099"/>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82084"/>
                                        </p:tgtEl>
                                        <p:attrNameLst>
                                          <p:attrName>style.visibility</p:attrName>
                                        </p:attrNameLst>
                                      </p:cBhvr>
                                      <p:to>
                                        <p:strVal val="visible"/>
                                      </p:to>
                                    </p:set>
                                    <p:anim calcmode="lin" valueType="num">
                                      <p:cBhvr>
                                        <p:cTn id="22" dur="1000" fill="hold"/>
                                        <p:tgtEl>
                                          <p:spTgt spid="82084"/>
                                        </p:tgtEl>
                                        <p:attrNameLst>
                                          <p:attrName>ppt_x</p:attrName>
                                        </p:attrNameLst>
                                      </p:cBhvr>
                                      <p:tavLst>
                                        <p:tav tm="0">
                                          <p:val>
                                            <p:strVal val="#ppt_x-.2"/>
                                          </p:val>
                                        </p:tav>
                                        <p:tav tm="100000">
                                          <p:val>
                                            <p:strVal val="#ppt_x"/>
                                          </p:val>
                                        </p:tav>
                                      </p:tavLst>
                                    </p:anim>
                                    <p:anim calcmode="lin" valueType="num">
                                      <p:cBhvr>
                                        <p:cTn id="23" dur="1000" fill="hold"/>
                                        <p:tgtEl>
                                          <p:spTgt spid="82084"/>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2084"/>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82085"/>
                                        </p:tgtEl>
                                        <p:attrNameLst>
                                          <p:attrName>style.visibility</p:attrName>
                                        </p:attrNameLst>
                                      </p:cBhvr>
                                      <p:to>
                                        <p:strVal val="visible"/>
                                      </p:to>
                                    </p:set>
                                    <p:anim calcmode="lin" valueType="num">
                                      <p:cBhvr>
                                        <p:cTn id="27" dur="1000" fill="hold"/>
                                        <p:tgtEl>
                                          <p:spTgt spid="82085"/>
                                        </p:tgtEl>
                                        <p:attrNameLst>
                                          <p:attrName>ppt_x</p:attrName>
                                        </p:attrNameLst>
                                      </p:cBhvr>
                                      <p:tavLst>
                                        <p:tav tm="0">
                                          <p:val>
                                            <p:strVal val="#ppt_x-.2"/>
                                          </p:val>
                                        </p:tav>
                                        <p:tav tm="100000">
                                          <p:val>
                                            <p:strVal val="#ppt_x"/>
                                          </p:val>
                                        </p:tav>
                                      </p:tavLst>
                                    </p:anim>
                                    <p:anim calcmode="lin" valueType="num">
                                      <p:cBhvr>
                                        <p:cTn id="28" dur="1000" fill="hold"/>
                                        <p:tgtEl>
                                          <p:spTgt spid="8208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82085"/>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82086"/>
                                        </p:tgtEl>
                                        <p:attrNameLst>
                                          <p:attrName>style.visibility</p:attrName>
                                        </p:attrNameLst>
                                      </p:cBhvr>
                                      <p:to>
                                        <p:strVal val="visible"/>
                                      </p:to>
                                    </p:set>
                                    <p:anim calcmode="lin" valueType="num">
                                      <p:cBhvr>
                                        <p:cTn id="32" dur="1000" fill="hold"/>
                                        <p:tgtEl>
                                          <p:spTgt spid="82086"/>
                                        </p:tgtEl>
                                        <p:attrNameLst>
                                          <p:attrName>ppt_x</p:attrName>
                                        </p:attrNameLst>
                                      </p:cBhvr>
                                      <p:tavLst>
                                        <p:tav tm="0">
                                          <p:val>
                                            <p:strVal val="#ppt_x-.2"/>
                                          </p:val>
                                        </p:tav>
                                        <p:tav tm="100000">
                                          <p:val>
                                            <p:strVal val="#ppt_x"/>
                                          </p:val>
                                        </p:tav>
                                      </p:tavLst>
                                    </p:anim>
                                    <p:anim calcmode="lin" valueType="num">
                                      <p:cBhvr>
                                        <p:cTn id="33" dur="1000" fill="hold"/>
                                        <p:tgtEl>
                                          <p:spTgt spid="8208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820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ppt_x</p:attrName>
                                        </p:attrNameLst>
                                      </p:cBhvr>
                                      <p:tavLst>
                                        <p:tav tm="0">
                                          <p:val>
                                            <p:strVal val="#ppt_x-.2"/>
                                          </p:val>
                                        </p:tav>
                                        <p:tav tm="100000">
                                          <p:val>
                                            <p:strVal val="#ppt_x"/>
                                          </p:val>
                                        </p:tav>
                                      </p:tavLst>
                                    </p:anim>
                                    <p:anim calcmode="lin" valueType="num">
                                      <p:cBhvr>
                                        <p:cTn id="40"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84" grpId="0"/>
      <p:bldP spid="82085" grpId="0"/>
      <p:bldP spid="8208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p>
            <a:fld id="{A002D275-6C60-434D-B252-02762B558A38}" type="slidenum">
              <a:rPr lang="en-US" altLang="zh-CN" smtClean="0"/>
              <a:pPr/>
              <a:t>33</a:t>
            </a:fld>
            <a:endParaRPr lang="en-US" altLang="zh-CN"/>
          </a:p>
        </p:txBody>
      </p:sp>
      <p:sp>
        <p:nvSpPr>
          <p:cNvPr id="35843" name="Rectangle 30"/>
          <p:cNvSpPr>
            <a:spLocks noChangeArrowheads="1"/>
          </p:cNvSpPr>
          <p:nvPr/>
        </p:nvSpPr>
        <p:spPr bwMode="auto">
          <a:xfrm>
            <a:off x="723900" y="765175"/>
            <a:ext cx="6872288" cy="533400"/>
          </a:xfrm>
          <a:prstGeom prst="rect">
            <a:avLst/>
          </a:prstGeom>
          <a:noFill/>
          <a:ln w="9525">
            <a:noFill/>
            <a:miter lim="800000"/>
            <a:headEnd/>
            <a:tailEnd/>
          </a:ln>
        </p:spPr>
        <p:txBody>
          <a:bodyPr anchor="b"/>
          <a:lstStyle/>
          <a:p>
            <a:r>
              <a:rPr lang="en-US" altLang="zh-CN" sz="2800" b="1">
                <a:solidFill>
                  <a:srgbClr val="0000FF"/>
                </a:solidFill>
                <a:latin typeface="Times New Roman" pitchFamily="18" charset="0"/>
                <a:ea typeface="黑体" pitchFamily="49" charset="-122"/>
              </a:rPr>
              <a:t>10.4</a:t>
            </a:r>
            <a:r>
              <a:rPr lang="zh-CN" altLang="en-US" sz="2800" b="1">
                <a:solidFill>
                  <a:srgbClr val="0000FF"/>
                </a:solidFill>
                <a:latin typeface="Times New Roman" pitchFamily="18" charset="0"/>
                <a:ea typeface="黑体" pitchFamily="49" charset="-122"/>
              </a:rPr>
              <a:t>　流式文件的随机输入输出</a:t>
            </a:r>
          </a:p>
        </p:txBody>
      </p:sp>
      <p:sp>
        <p:nvSpPr>
          <p:cNvPr id="35844" name="Text Box 31"/>
          <p:cNvSpPr txBox="1">
            <a:spLocks noChangeArrowheads="1"/>
          </p:cNvSpPr>
          <p:nvPr/>
        </p:nvSpPr>
        <p:spPr bwMode="auto">
          <a:xfrm>
            <a:off x="762000" y="1365250"/>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10.4.1</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文件定位函数</a:t>
            </a:r>
            <a:r>
              <a:rPr lang="zh-CN" altLang="en-US"/>
              <a:t> </a:t>
            </a:r>
          </a:p>
        </p:txBody>
      </p:sp>
      <p:sp>
        <p:nvSpPr>
          <p:cNvPr id="35845" name="Text Box 45"/>
          <p:cNvSpPr txBox="1">
            <a:spLocks noChangeArrowheads="1"/>
          </p:cNvSpPr>
          <p:nvPr/>
        </p:nvSpPr>
        <p:spPr bwMode="auto">
          <a:xfrm flipH="1">
            <a:off x="8480425" y="5999163"/>
            <a:ext cx="511175" cy="244475"/>
          </a:xfrm>
          <a:prstGeom prst="rect">
            <a:avLst/>
          </a:prstGeom>
          <a:noFill/>
          <a:ln w="9525">
            <a:noFill/>
            <a:miter lim="800000"/>
            <a:headEnd/>
            <a:tailEnd/>
          </a:ln>
        </p:spPr>
        <p:txBody>
          <a:bodyPr>
            <a:spAutoFit/>
          </a:bodyPr>
          <a:lstStyle/>
          <a:p>
            <a:pPr>
              <a:spcBef>
                <a:spcPct val="50000"/>
              </a:spcBef>
            </a:pPr>
            <a:r>
              <a:rPr lang="zh-CN" altLang="en-US" sz="1000" u="sng">
                <a:hlinkClick r:id="rId2" action="ppaction://hlinksldjump"/>
              </a:rPr>
              <a:t>目录</a:t>
            </a:r>
            <a:endParaRPr lang="zh-CN" altLang="en-US" sz="1000" u="sng"/>
          </a:p>
        </p:txBody>
      </p:sp>
      <p:sp>
        <p:nvSpPr>
          <p:cNvPr id="94257" name="Rectangle 49"/>
          <p:cNvSpPr>
            <a:spLocks noChangeArrowheads="1"/>
          </p:cNvSpPr>
          <p:nvPr/>
        </p:nvSpPr>
        <p:spPr bwMode="auto">
          <a:xfrm>
            <a:off x="684213" y="1773238"/>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en-US" altLang="zh-CN" sz="16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提供的文件定位函数原型如下，其声明在</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中。即使用时，必须先用</a:t>
            </a:r>
            <a:r>
              <a:rPr kumimoji="0" lang="en-US" altLang="zh-CN" sz="2000" b="1">
                <a:effectLst>
                  <a:outerShdw blurRad="38100" dist="38100" dir="2700000" algn="tl">
                    <a:srgbClr val="C0C0C0"/>
                  </a:outerShdw>
                </a:effectLst>
              </a:rPr>
              <a:t>#include &lt;stdio.h&gt;</a:t>
            </a:r>
            <a:r>
              <a:rPr kumimoji="0" lang="zh-CN" altLang="en-US" sz="2000" b="1">
                <a:effectLst>
                  <a:outerShdw blurRad="38100" dist="38100" dir="2700000" algn="tl">
                    <a:srgbClr val="C0C0C0"/>
                  </a:outerShdw>
                </a:effectLst>
              </a:rPr>
              <a:t>或</a:t>
            </a:r>
            <a:r>
              <a:rPr kumimoji="0" lang="en-US" altLang="zh-CN" sz="2000" b="1">
                <a:effectLst>
                  <a:outerShdw blurRad="38100" dist="38100" dir="2700000" algn="tl">
                    <a:srgbClr val="C0C0C0"/>
                  </a:outerShdw>
                </a:effectLst>
              </a:rPr>
              <a:t>#include "stdio.h"</a:t>
            </a:r>
            <a:r>
              <a:rPr kumimoji="0" lang="zh-CN" altLang="en-US" sz="2000" b="1">
                <a:effectLst>
                  <a:outerShdw blurRad="38100" dist="38100" dir="2700000" algn="tl">
                    <a:srgbClr val="C0C0C0"/>
                  </a:outerShdw>
                </a:effectLst>
              </a:rPr>
              <a:t>。</a:t>
            </a:r>
            <a:r>
              <a:rPr kumimoji="0" lang="zh-CN" altLang="en-US" sz="2000"/>
              <a:t>  </a:t>
            </a:r>
          </a:p>
        </p:txBody>
      </p:sp>
      <p:sp>
        <p:nvSpPr>
          <p:cNvPr id="94258" name="Rectangle 50"/>
          <p:cNvSpPr>
            <a:spLocks noChangeArrowheads="1"/>
          </p:cNvSpPr>
          <p:nvPr/>
        </p:nvSpPr>
        <p:spPr bwMode="auto">
          <a:xfrm>
            <a:off x="674688" y="4394200"/>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流式文件的随机输入输出是指对文件的读写可以从文件内指定的位置进行，而不必每次从头顺序开始。</a:t>
            </a:r>
          </a:p>
        </p:txBody>
      </p:sp>
      <p:sp>
        <p:nvSpPr>
          <p:cNvPr id="35848" name="Rectangle 52"/>
          <p:cNvSpPr>
            <a:spLocks noChangeArrowheads="1"/>
          </p:cNvSpPr>
          <p:nvPr/>
        </p:nvSpPr>
        <p:spPr bwMode="auto">
          <a:xfrm>
            <a:off x="1619250" y="2708275"/>
            <a:ext cx="6246813" cy="1616075"/>
          </a:xfrm>
          <a:prstGeom prst="rect">
            <a:avLst/>
          </a:prstGeom>
          <a:noFill/>
          <a:ln w="9525">
            <a:noFill/>
            <a:miter lim="800000"/>
            <a:headEnd/>
            <a:tailEnd/>
          </a:ln>
        </p:spPr>
        <p:txBody>
          <a:bodyPr>
            <a:spAutoFit/>
          </a:bodyPr>
          <a:lstStyle/>
          <a:p>
            <a:r>
              <a:rPr kumimoji="0" lang="en-US" altLang="zh-CN" sz="2000" b="1"/>
              <a:t>int </a:t>
            </a:r>
            <a:r>
              <a:rPr kumimoji="0" lang="en-US" altLang="zh-CN" sz="2000" b="1">
                <a:solidFill>
                  <a:srgbClr val="FF0066"/>
                </a:solidFill>
              </a:rPr>
              <a:t>fseek</a:t>
            </a:r>
            <a:r>
              <a:rPr kumimoji="0" lang="en-US" altLang="zh-CN" sz="2000" b="1"/>
              <a:t>(FILE *stream, long offset, int origin);</a:t>
            </a:r>
          </a:p>
          <a:p>
            <a:r>
              <a:rPr kumimoji="0" lang="en-US" altLang="zh-CN" sz="2000" b="1"/>
              <a:t>long </a:t>
            </a:r>
            <a:r>
              <a:rPr kumimoji="0" lang="en-US" altLang="zh-CN" sz="2000" b="1">
                <a:solidFill>
                  <a:srgbClr val="FF0066"/>
                </a:solidFill>
              </a:rPr>
              <a:t>ftel</a:t>
            </a:r>
            <a:r>
              <a:rPr kumimoji="0" lang="en-US" altLang="zh-CN" sz="2000" b="1"/>
              <a:t>l(FILE *stream);</a:t>
            </a:r>
          </a:p>
          <a:p>
            <a:r>
              <a:rPr kumimoji="0" lang="en-US" altLang="zh-CN" sz="2000" b="1"/>
              <a:t>int </a:t>
            </a:r>
            <a:r>
              <a:rPr kumimoji="0" lang="en-US" altLang="zh-CN" sz="2000" b="1">
                <a:solidFill>
                  <a:srgbClr val="FF0066"/>
                </a:solidFill>
              </a:rPr>
              <a:t>fgetpos</a:t>
            </a:r>
            <a:r>
              <a:rPr kumimoji="0" lang="en-US" altLang="zh-CN" sz="2000" b="1"/>
              <a:t>(FILE *stream, fpos_t *pos);</a:t>
            </a:r>
          </a:p>
          <a:p>
            <a:r>
              <a:rPr kumimoji="0" lang="en-US" altLang="zh-CN" sz="2000" b="1"/>
              <a:t>int </a:t>
            </a:r>
            <a:r>
              <a:rPr kumimoji="0" lang="en-US" altLang="zh-CN" sz="2000" b="1">
                <a:solidFill>
                  <a:srgbClr val="FF0066"/>
                </a:solidFill>
              </a:rPr>
              <a:t>fsetpos</a:t>
            </a:r>
            <a:r>
              <a:rPr kumimoji="0" lang="en-US" altLang="zh-CN" sz="2000" b="1"/>
              <a:t>(FILE *stream, const fpos_t *pos);</a:t>
            </a:r>
          </a:p>
          <a:p>
            <a:r>
              <a:rPr kumimoji="0" lang="en-US" altLang="zh-CN" sz="2000" b="1"/>
              <a:t>void </a:t>
            </a:r>
            <a:r>
              <a:rPr kumimoji="0" lang="en-US" altLang="zh-CN" sz="2000" b="1">
                <a:solidFill>
                  <a:srgbClr val="FF0066"/>
                </a:solidFill>
              </a:rPr>
              <a:t>rewind</a:t>
            </a:r>
            <a:r>
              <a:rPr kumimoji="0" lang="en-US" altLang="zh-CN" sz="2000" b="1"/>
              <a:t>(FILE *stream);</a:t>
            </a:r>
          </a:p>
        </p:txBody>
      </p:sp>
      <p:sp>
        <p:nvSpPr>
          <p:cNvPr id="94261" name="Rectangle 53"/>
          <p:cNvSpPr>
            <a:spLocks noChangeArrowheads="1"/>
          </p:cNvSpPr>
          <p:nvPr/>
        </p:nvSpPr>
        <p:spPr bwMode="auto">
          <a:xfrm>
            <a:off x="2427288" y="5321300"/>
            <a:ext cx="5889625" cy="701675"/>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a:solidFill>
                  <a:srgbClr val="008000"/>
                </a:solidFill>
                <a:effectLst>
                  <a:outerShdw blurRad="38100" dist="38100" dir="2700000" algn="tl">
                    <a:srgbClr val="000000"/>
                  </a:outerShdw>
                </a:effectLst>
                <a:latin typeface="宋体" pitchFamily="2" charset="-122"/>
              </a:rPr>
              <a:t>    </a:t>
            </a:r>
            <a:r>
              <a:rPr kumimoji="0" lang="en-US" altLang="zh-CN" sz="2000" b="1">
                <a:solidFill>
                  <a:srgbClr val="008000"/>
                </a:solidFill>
                <a:effectLst>
                  <a:outerShdw blurRad="38100" dist="38100" dir="2700000" algn="tl">
                    <a:srgbClr val="000000"/>
                  </a:outerShdw>
                </a:effectLst>
              </a:rPr>
              <a:t> </a:t>
            </a:r>
            <a:r>
              <a:rPr kumimoji="0" lang="zh-CN" altLang="en-US" sz="2000" b="1">
                <a:solidFill>
                  <a:srgbClr val="008000"/>
                </a:solidFill>
                <a:effectLst>
                  <a:outerShdw blurRad="38100" dist="38100" dir="2700000" algn="tl">
                    <a:srgbClr val="000000"/>
                  </a:outerShdw>
                </a:effectLst>
                <a:latin typeface="宋体" pitchFamily="2" charset="-122"/>
              </a:rPr>
              <a:t>对二进制格式文件和文本格式文件，均可使用定位函数。</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p:spPr>
        <p:txBody>
          <a:bodyPr/>
          <a:lstStyle/>
          <a:p>
            <a:fld id="{19F47C75-CF3F-4EB2-9D31-7065C9FD82D1}" type="slidenum">
              <a:rPr lang="en-US" altLang="zh-CN" smtClean="0"/>
              <a:pPr/>
              <a:t>34</a:t>
            </a:fld>
            <a:endParaRPr lang="en-US" altLang="zh-CN"/>
          </a:p>
        </p:txBody>
      </p:sp>
      <p:sp>
        <p:nvSpPr>
          <p:cNvPr id="163844" name="Rectangle 4"/>
          <p:cNvSpPr>
            <a:spLocks noChangeArrowheads="1"/>
          </p:cNvSpPr>
          <p:nvPr/>
        </p:nvSpPr>
        <p:spPr bwMode="auto">
          <a:xfrm>
            <a:off x="760413" y="685800"/>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fseek</a:t>
            </a:r>
            <a:r>
              <a:rPr kumimoji="0" lang="en-US" altLang="zh-CN" sz="2000" b="1">
                <a:solidFill>
                  <a:schemeClr val="tx2"/>
                </a:solidFill>
                <a:effectLst>
                  <a:outerShdw blurRad="38100" dist="38100" dir="2700000" algn="tl">
                    <a:srgbClr val="C0C0C0"/>
                  </a:outerShdw>
                </a:effectLst>
                <a:latin typeface="Arial" charset="0"/>
              </a:rPr>
              <a:t>(FILE *stream, long offset, int origin)</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3845" name="Rectangle 5"/>
          <p:cNvSpPr>
            <a:spLocks noChangeArrowheads="1"/>
          </p:cNvSpPr>
          <p:nvPr/>
        </p:nvSpPr>
        <p:spPr bwMode="auto">
          <a:xfrm>
            <a:off x="684213" y="1027113"/>
            <a:ext cx="7991475" cy="7016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指向的文件之当前读写指针，定位到</a:t>
            </a:r>
            <a:r>
              <a:rPr kumimoji="0" lang="en-US" altLang="zh-CN" sz="2000" b="1">
                <a:effectLst>
                  <a:outerShdw blurRad="38100" dist="38100" dir="2700000" algn="tl">
                    <a:srgbClr val="C0C0C0"/>
                  </a:outerShdw>
                </a:effectLst>
              </a:rPr>
              <a:t>origin+offset</a:t>
            </a:r>
            <a:r>
              <a:rPr kumimoji="0" lang="zh-CN" altLang="en-US" sz="2000" b="1">
                <a:effectLst>
                  <a:outerShdw blurRad="38100" dist="38100" dir="2700000" algn="tl">
                    <a:srgbClr val="C0C0C0"/>
                  </a:outerShdw>
                </a:effectLst>
              </a:rPr>
              <a:t>。如果正常定位，</a:t>
            </a:r>
            <a:r>
              <a:rPr kumimoji="0" lang="en-US" altLang="zh-CN" sz="2000" b="1">
                <a:effectLst>
                  <a:outerShdw blurRad="38100" dist="38100" dir="2700000" algn="tl">
                    <a:srgbClr val="C0C0C0"/>
                  </a:outerShdw>
                </a:effectLst>
              </a:rPr>
              <a:t>fseek</a:t>
            </a:r>
            <a:r>
              <a:rPr kumimoji="0" lang="zh-CN" altLang="en-US" sz="2000" b="1">
                <a:effectLst>
                  <a:outerShdw blurRad="38100" dist="38100" dir="2700000" algn="tl">
                    <a:srgbClr val="C0C0C0"/>
                  </a:outerShdw>
                </a:effectLst>
              </a:rPr>
              <a:t>函数返回</a:t>
            </a:r>
            <a:r>
              <a:rPr kumimoji="0" lang="en-US" altLang="zh-CN" sz="2000" b="1">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，否则返回非</a:t>
            </a:r>
            <a:r>
              <a:rPr kumimoji="0" lang="en-US" altLang="zh-CN" sz="2000" b="1">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值。</a:t>
            </a:r>
          </a:p>
        </p:txBody>
      </p:sp>
      <p:sp>
        <p:nvSpPr>
          <p:cNvPr id="163847" name="Rectangle 7"/>
          <p:cNvSpPr>
            <a:spLocks noChangeArrowheads="1"/>
          </p:cNvSpPr>
          <p:nvPr/>
        </p:nvSpPr>
        <p:spPr bwMode="auto">
          <a:xfrm>
            <a:off x="684213" y="1684338"/>
            <a:ext cx="7991475" cy="457200"/>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t>origin</a:t>
            </a:r>
            <a:r>
              <a:rPr kumimoji="0" lang="zh-CN" altLang="en-US" sz="2000" b="1"/>
              <a:t>和</a:t>
            </a:r>
            <a:r>
              <a:rPr kumimoji="0" lang="en-US" altLang="zh-CN" sz="2000" b="1"/>
              <a:t>offset</a:t>
            </a:r>
            <a:r>
              <a:rPr kumimoji="0" lang="zh-CN" altLang="en-US" sz="2000" b="1"/>
              <a:t>分别称为</a:t>
            </a:r>
            <a:r>
              <a:rPr kumimoji="0" lang="zh-CN" altLang="en-US" sz="2000" b="1">
                <a:solidFill>
                  <a:srgbClr val="FF9900"/>
                </a:solidFill>
                <a:effectLst>
                  <a:outerShdw blurRad="38100" dist="38100" dir="2700000" algn="tl">
                    <a:srgbClr val="C0C0C0"/>
                  </a:outerShdw>
                </a:effectLst>
              </a:rPr>
              <a:t>基准点</a:t>
            </a:r>
            <a:r>
              <a:rPr kumimoji="0" lang="zh-CN" altLang="en-US" sz="2000" b="1"/>
              <a:t>和</a:t>
            </a:r>
            <a:r>
              <a:rPr kumimoji="0" lang="zh-CN" altLang="en-US" sz="2000" b="1">
                <a:solidFill>
                  <a:srgbClr val="FF9900"/>
                </a:solidFill>
                <a:effectLst>
                  <a:outerShdw blurRad="38100" dist="38100" dir="2700000" algn="tl">
                    <a:srgbClr val="C0C0C0"/>
                  </a:outerShdw>
                </a:effectLst>
              </a:rPr>
              <a:t>偏移量</a:t>
            </a:r>
            <a:r>
              <a:rPr kumimoji="0" lang="zh-CN" altLang="en-US" sz="2000" b="1"/>
              <a:t>。</a:t>
            </a:r>
            <a:r>
              <a:rPr kumimoji="0" lang="zh-CN" altLang="en-US"/>
              <a:t>  </a:t>
            </a:r>
          </a:p>
        </p:txBody>
      </p:sp>
      <p:grpSp>
        <p:nvGrpSpPr>
          <p:cNvPr id="2" name="Group 22"/>
          <p:cNvGrpSpPr>
            <a:grpSpLocks/>
          </p:cNvGrpSpPr>
          <p:nvPr/>
        </p:nvGrpSpPr>
        <p:grpSpPr bwMode="auto">
          <a:xfrm>
            <a:off x="900113" y="2097088"/>
            <a:ext cx="7489825" cy="1546225"/>
            <a:chOff x="567" y="1540"/>
            <a:chExt cx="4718" cy="974"/>
          </a:xfrm>
        </p:grpSpPr>
        <p:sp>
          <p:nvSpPr>
            <p:cNvPr id="36874" name="Rectangle 9"/>
            <p:cNvSpPr>
              <a:spLocks noChangeArrowheads="1"/>
            </p:cNvSpPr>
            <p:nvPr/>
          </p:nvSpPr>
          <p:spPr bwMode="auto">
            <a:xfrm>
              <a:off x="567" y="1561"/>
              <a:ext cx="4718" cy="953"/>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36875" name="Rectangle 10"/>
            <p:cNvSpPr>
              <a:spLocks noChangeArrowheads="1"/>
            </p:cNvSpPr>
            <p:nvPr/>
          </p:nvSpPr>
          <p:spPr bwMode="auto">
            <a:xfrm>
              <a:off x="607" y="2013"/>
              <a:ext cx="4626" cy="272"/>
            </a:xfrm>
            <a:prstGeom prst="rect">
              <a:avLst/>
            </a:prstGeom>
            <a:noFill/>
            <a:ln w="28575">
              <a:solidFill>
                <a:schemeClr val="tx1"/>
              </a:solidFill>
              <a:miter lim="800000"/>
              <a:headEnd/>
              <a:tailEnd/>
            </a:ln>
          </p:spPr>
          <p:txBody>
            <a:bodyPr wrap="none" anchor="ctr"/>
            <a:lstStyle/>
            <a:p>
              <a:endParaRPr lang="zh-CN" altLang="en-US"/>
            </a:p>
          </p:txBody>
        </p:sp>
        <p:sp>
          <p:nvSpPr>
            <p:cNvPr id="36876" name="Line 11"/>
            <p:cNvSpPr>
              <a:spLocks noChangeShapeType="1"/>
            </p:cNvSpPr>
            <p:nvPr/>
          </p:nvSpPr>
          <p:spPr bwMode="auto">
            <a:xfrm>
              <a:off x="1559" y="2013"/>
              <a:ext cx="0" cy="272"/>
            </a:xfrm>
            <a:prstGeom prst="line">
              <a:avLst/>
            </a:prstGeom>
            <a:noFill/>
            <a:ln w="9525">
              <a:solidFill>
                <a:schemeClr val="tx1"/>
              </a:solidFill>
              <a:round/>
              <a:headEnd/>
              <a:tailEnd/>
            </a:ln>
          </p:spPr>
          <p:txBody>
            <a:bodyPr/>
            <a:lstStyle/>
            <a:p>
              <a:endParaRPr lang="zh-CN" altLang="en-US"/>
            </a:p>
          </p:txBody>
        </p:sp>
        <p:sp>
          <p:nvSpPr>
            <p:cNvPr id="36877" name="Line 12"/>
            <p:cNvSpPr>
              <a:spLocks noChangeShapeType="1"/>
            </p:cNvSpPr>
            <p:nvPr/>
          </p:nvSpPr>
          <p:spPr bwMode="auto">
            <a:xfrm>
              <a:off x="3510" y="2001"/>
              <a:ext cx="0" cy="272"/>
            </a:xfrm>
            <a:prstGeom prst="line">
              <a:avLst/>
            </a:prstGeom>
            <a:noFill/>
            <a:ln w="9525">
              <a:solidFill>
                <a:schemeClr val="tx1"/>
              </a:solidFill>
              <a:round/>
              <a:headEnd/>
              <a:tailEnd/>
            </a:ln>
          </p:spPr>
          <p:txBody>
            <a:bodyPr/>
            <a:lstStyle/>
            <a:p>
              <a:endParaRPr lang="zh-CN" altLang="en-US"/>
            </a:p>
          </p:txBody>
        </p:sp>
        <p:sp>
          <p:nvSpPr>
            <p:cNvPr id="36878" name="Line 13"/>
            <p:cNvSpPr>
              <a:spLocks noChangeShapeType="1"/>
            </p:cNvSpPr>
            <p:nvPr/>
          </p:nvSpPr>
          <p:spPr bwMode="auto">
            <a:xfrm>
              <a:off x="1559" y="1786"/>
              <a:ext cx="0" cy="227"/>
            </a:xfrm>
            <a:prstGeom prst="line">
              <a:avLst/>
            </a:prstGeom>
            <a:noFill/>
            <a:ln w="28575">
              <a:solidFill>
                <a:schemeClr val="tx1"/>
              </a:solidFill>
              <a:round/>
              <a:headEnd/>
              <a:tailEnd type="triangle" w="med" len="med"/>
            </a:ln>
          </p:spPr>
          <p:txBody>
            <a:bodyPr/>
            <a:lstStyle/>
            <a:p>
              <a:endParaRPr lang="zh-CN" altLang="en-US"/>
            </a:p>
          </p:txBody>
        </p:sp>
        <p:sp>
          <p:nvSpPr>
            <p:cNvPr id="36879" name="Line 14"/>
            <p:cNvSpPr>
              <a:spLocks noChangeShapeType="1"/>
            </p:cNvSpPr>
            <p:nvPr/>
          </p:nvSpPr>
          <p:spPr bwMode="auto">
            <a:xfrm>
              <a:off x="1559" y="1877"/>
              <a:ext cx="1951" cy="0"/>
            </a:xfrm>
            <a:prstGeom prst="line">
              <a:avLst/>
            </a:prstGeom>
            <a:noFill/>
            <a:ln w="9525">
              <a:solidFill>
                <a:schemeClr val="tx1"/>
              </a:solidFill>
              <a:prstDash val="dash"/>
              <a:round/>
              <a:headEnd type="triangle" w="med" len="med"/>
              <a:tailEnd type="triangle" w="med" len="med"/>
            </a:ln>
          </p:spPr>
          <p:txBody>
            <a:bodyPr/>
            <a:lstStyle/>
            <a:p>
              <a:endParaRPr lang="zh-CN" altLang="en-US"/>
            </a:p>
          </p:txBody>
        </p:sp>
        <p:sp>
          <p:nvSpPr>
            <p:cNvPr id="36880" name="Line 15"/>
            <p:cNvSpPr>
              <a:spLocks noChangeShapeType="1"/>
            </p:cNvSpPr>
            <p:nvPr/>
          </p:nvSpPr>
          <p:spPr bwMode="auto">
            <a:xfrm>
              <a:off x="3510" y="1786"/>
              <a:ext cx="0" cy="227"/>
            </a:xfrm>
            <a:prstGeom prst="line">
              <a:avLst/>
            </a:prstGeom>
            <a:noFill/>
            <a:ln w="28575">
              <a:solidFill>
                <a:schemeClr val="tx1"/>
              </a:solidFill>
              <a:round/>
              <a:headEnd/>
              <a:tailEnd/>
            </a:ln>
          </p:spPr>
          <p:txBody>
            <a:bodyPr/>
            <a:lstStyle/>
            <a:p>
              <a:endParaRPr lang="zh-CN" altLang="en-US"/>
            </a:p>
          </p:txBody>
        </p:sp>
        <p:sp>
          <p:nvSpPr>
            <p:cNvPr id="163856" name="Text Box 16"/>
            <p:cNvSpPr txBox="1">
              <a:spLocks noChangeArrowheads="1"/>
            </p:cNvSpPr>
            <p:nvPr/>
          </p:nvSpPr>
          <p:spPr bwMode="auto">
            <a:xfrm>
              <a:off x="1220" y="1540"/>
              <a:ext cx="680"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origin</a:t>
              </a:r>
            </a:p>
          </p:txBody>
        </p:sp>
        <p:sp>
          <p:nvSpPr>
            <p:cNvPr id="163857" name="Text Box 17"/>
            <p:cNvSpPr txBox="1">
              <a:spLocks noChangeArrowheads="1"/>
            </p:cNvSpPr>
            <p:nvPr/>
          </p:nvSpPr>
          <p:spPr bwMode="auto">
            <a:xfrm>
              <a:off x="2149" y="1658"/>
              <a:ext cx="680" cy="250"/>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2000" b="1">
                  <a:effectLst>
                    <a:outerShdw blurRad="38100" dist="38100" dir="2700000" algn="tl">
                      <a:srgbClr val="C0C0C0"/>
                    </a:outerShdw>
                  </a:effectLst>
                  <a:latin typeface="Arial" charset="0"/>
                </a:rPr>
                <a:t>offset</a:t>
              </a:r>
            </a:p>
          </p:txBody>
        </p:sp>
      </p:grpSp>
      <p:sp>
        <p:nvSpPr>
          <p:cNvPr id="163858" name="Line 18"/>
          <p:cNvSpPr>
            <a:spLocks noChangeShapeType="1"/>
          </p:cNvSpPr>
          <p:nvPr/>
        </p:nvSpPr>
        <p:spPr bwMode="auto">
          <a:xfrm flipV="1">
            <a:off x="2484438" y="3297238"/>
            <a:ext cx="0" cy="288925"/>
          </a:xfrm>
          <a:prstGeom prst="line">
            <a:avLst/>
          </a:prstGeom>
          <a:noFill/>
          <a:ln w="57150">
            <a:solidFill>
              <a:srgbClr val="FF0000"/>
            </a:solidFill>
            <a:round/>
            <a:headEnd/>
            <a:tailEnd type="triangle" w="med" len="med"/>
          </a:ln>
        </p:spPr>
        <p:txBody>
          <a:bodyPr/>
          <a:lstStyle/>
          <a:p>
            <a:endParaRPr lang="zh-CN" altLang="en-US"/>
          </a:p>
        </p:txBody>
      </p:sp>
      <p:sp>
        <p:nvSpPr>
          <p:cNvPr id="163863" name="Rectangle 23"/>
          <p:cNvSpPr>
            <a:spLocks noChangeArrowheads="1"/>
          </p:cNvSpPr>
          <p:nvPr/>
        </p:nvSpPr>
        <p:spPr bwMode="auto">
          <a:xfrm>
            <a:off x="684213" y="3722688"/>
            <a:ext cx="7991475" cy="1357312"/>
          </a:xfrm>
          <a:prstGeom prst="rect">
            <a:avLst/>
          </a:prstGeom>
          <a:noFill/>
          <a:ln w="9525">
            <a:noFill/>
            <a:miter lim="800000"/>
            <a:headEnd/>
            <a:tailEnd/>
          </a:ln>
          <a:effectLst/>
        </p:spPr>
        <p:txBody>
          <a:bodyPr anchor="ctr">
            <a:spAutoFit/>
          </a:bodyPr>
          <a:lstStyle/>
          <a:p>
            <a:pPr>
              <a:spcAft>
                <a:spcPct val="15000"/>
              </a:spcAft>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基准点有三种取值：</a:t>
            </a:r>
            <a:r>
              <a:rPr kumimoji="0" lang="en-US" altLang="zh-CN" sz="2000" b="1">
                <a:effectLst>
                  <a:outerShdw blurRad="38100" dist="38100" dir="2700000" algn="tl">
                    <a:srgbClr val="C0C0C0"/>
                  </a:outerShdw>
                </a:effectLst>
                <a:latin typeface="Arial" charset="0"/>
              </a:rPr>
              <a:t>SEEK_SET</a:t>
            </a:r>
            <a:r>
              <a:rPr kumimoji="0" lang="zh-CN" altLang="en-US" sz="2000" b="1">
                <a:effectLst>
                  <a:outerShdw blurRad="38100" dist="38100" dir="2700000" algn="tl">
                    <a:srgbClr val="C0C0C0"/>
                  </a:outerShdw>
                </a:effectLst>
                <a:latin typeface="Arial" charset="0"/>
              </a:rPr>
              <a:t>、</a:t>
            </a:r>
            <a:r>
              <a:rPr kumimoji="0" lang="en-US" altLang="zh-CN" sz="2000" b="1">
                <a:effectLst>
                  <a:outerShdw blurRad="38100" dist="38100" dir="2700000" algn="tl">
                    <a:srgbClr val="C0C0C0"/>
                  </a:outerShdw>
                </a:effectLst>
                <a:latin typeface="Arial" charset="0"/>
              </a:rPr>
              <a:t>SEEK_CUR</a:t>
            </a:r>
            <a:r>
              <a:rPr kumimoji="0" lang="zh-CN" altLang="en-US" sz="2000" b="1">
                <a:effectLst>
                  <a:outerShdw blurRad="38100" dist="38100" dir="2700000" algn="tl">
                    <a:srgbClr val="C0C0C0"/>
                  </a:outerShdw>
                </a:effectLst>
                <a:latin typeface="Arial" charset="0"/>
              </a:rPr>
              <a:t>和</a:t>
            </a:r>
            <a:r>
              <a:rPr kumimoji="0" lang="en-US" altLang="zh-CN" sz="2000" b="1">
                <a:effectLst>
                  <a:outerShdw blurRad="38100" dist="38100" dir="2700000" algn="tl">
                    <a:srgbClr val="C0C0C0"/>
                  </a:outerShdw>
                </a:effectLst>
                <a:latin typeface="Arial" charset="0"/>
              </a:rPr>
              <a:t>SEEK_END</a:t>
            </a:r>
            <a:r>
              <a:rPr kumimoji="0" lang="zh-CN" altLang="en-US" sz="2000" b="1">
                <a:effectLst>
                  <a:outerShdw blurRad="38100" dist="38100" dir="2700000" algn="tl">
                    <a:srgbClr val="C0C0C0"/>
                  </a:outerShdw>
                </a:effectLst>
              </a:rPr>
              <a:t>。</a:t>
            </a:r>
            <a:r>
              <a:rPr kumimoji="0" lang="zh-CN" altLang="en-US" sz="2000" b="1">
                <a:solidFill>
                  <a:schemeClr val="tx2"/>
                </a:solidFill>
                <a:effectLst>
                  <a:outerShdw blurRad="38100" dist="38100" dir="2700000" algn="tl">
                    <a:srgbClr val="C0C0C0"/>
                  </a:outerShdw>
                </a:effectLst>
              </a:rPr>
              <a:t> </a:t>
            </a:r>
          </a:p>
          <a:p>
            <a:pPr>
              <a:tabLst>
                <a:tab pos="1076325" algn="l"/>
              </a:tabLst>
              <a:defRPr/>
            </a:pPr>
            <a:r>
              <a:rPr kumimoji="0" lang="zh-CN" altLang="en-US" sz="2000" b="1">
                <a:solidFill>
                  <a:schemeClr val="tx2"/>
                </a:solidFill>
                <a:effectLst>
                  <a:outerShdw blurRad="38100" dist="38100" dir="2700000" algn="tl">
                    <a:srgbClr val="C0C0C0"/>
                  </a:outerShdw>
                </a:effectLst>
              </a:rPr>
              <a:t>              </a:t>
            </a:r>
            <a:r>
              <a:rPr kumimoji="0" lang="en-US" altLang="zh-CN" sz="2000" b="1">
                <a:solidFill>
                  <a:schemeClr val="tx2"/>
                </a:solidFill>
                <a:effectLst>
                  <a:outerShdw blurRad="38100" dist="38100" dir="2700000" algn="tl">
                    <a:srgbClr val="C0C0C0"/>
                  </a:outerShdw>
                </a:effectLst>
              </a:rPr>
              <a:t>#define </a:t>
            </a:r>
            <a:r>
              <a:rPr kumimoji="0" lang="en-US" altLang="zh-CN" sz="2000" b="1">
                <a:solidFill>
                  <a:srgbClr val="FF9900"/>
                </a:solidFill>
                <a:effectLst>
                  <a:outerShdw blurRad="38100" dist="38100" dir="2700000" algn="tl">
                    <a:srgbClr val="C0C0C0"/>
                  </a:outerShdw>
                </a:effectLst>
              </a:rPr>
              <a:t>SEEK_SET</a:t>
            </a:r>
            <a:r>
              <a:rPr kumimoji="0" lang="en-US" altLang="zh-CN" sz="2000" b="1">
                <a:solidFill>
                  <a:schemeClr val="tx2"/>
                </a:solidFill>
                <a:effectLst>
                  <a:outerShdw blurRad="38100" dist="38100" dir="2700000" algn="tl">
                    <a:srgbClr val="C0C0C0"/>
                  </a:outerShdw>
                </a:effectLst>
              </a:rPr>
              <a:t>   0  </a:t>
            </a:r>
            <a:r>
              <a:rPr kumimoji="0" lang="zh-CN" altLang="en-US" sz="2000" b="1">
                <a:solidFill>
                  <a:schemeClr val="tx2"/>
                </a:solidFill>
                <a:effectLst>
                  <a:outerShdw blurRad="38100" dist="38100" dir="2700000" algn="tl">
                    <a:srgbClr val="C0C0C0"/>
                  </a:outerShdw>
                </a:effectLst>
              </a:rPr>
              <a:t>文件起始位置为基准点 </a:t>
            </a:r>
          </a:p>
          <a:p>
            <a:pPr>
              <a:tabLst>
                <a:tab pos="1076325" algn="l"/>
              </a:tabLst>
              <a:defRPr/>
            </a:pPr>
            <a:r>
              <a:rPr kumimoji="0" lang="zh-CN" altLang="en-US" sz="2000" b="1">
                <a:solidFill>
                  <a:schemeClr val="tx2"/>
                </a:solidFill>
                <a:effectLst>
                  <a:outerShdw blurRad="38100" dist="38100" dir="2700000" algn="tl">
                    <a:srgbClr val="C0C0C0"/>
                  </a:outerShdw>
                </a:effectLst>
              </a:rPr>
              <a:t>              </a:t>
            </a:r>
            <a:r>
              <a:rPr kumimoji="0" lang="en-US" altLang="zh-CN" sz="2000" b="1">
                <a:solidFill>
                  <a:schemeClr val="tx2"/>
                </a:solidFill>
                <a:effectLst>
                  <a:outerShdw blurRad="38100" dist="38100" dir="2700000" algn="tl">
                    <a:srgbClr val="C0C0C0"/>
                  </a:outerShdw>
                </a:effectLst>
              </a:rPr>
              <a:t>#define </a:t>
            </a:r>
            <a:r>
              <a:rPr kumimoji="0" lang="en-US" altLang="zh-CN" sz="2000" b="1">
                <a:solidFill>
                  <a:srgbClr val="FF9900"/>
                </a:solidFill>
                <a:effectLst>
                  <a:outerShdw blurRad="38100" dist="38100" dir="2700000" algn="tl">
                    <a:srgbClr val="C0C0C0"/>
                  </a:outerShdw>
                </a:effectLst>
              </a:rPr>
              <a:t>SEEK_CUR</a:t>
            </a:r>
            <a:r>
              <a:rPr kumimoji="0" lang="en-US" altLang="zh-CN" sz="2000" b="1">
                <a:solidFill>
                  <a:schemeClr val="tx2"/>
                </a:solidFill>
                <a:effectLst>
                  <a:outerShdw blurRad="38100" dist="38100" dir="2700000" algn="tl">
                    <a:srgbClr val="C0C0C0"/>
                  </a:outerShdw>
                </a:effectLst>
              </a:rPr>
              <a:t>  1  </a:t>
            </a:r>
            <a:r>
              <a:rPr kumimoji="0" lang="zh-CN" altLang="en-US" sz="2000" b="1">
                <a:solidFill>
                  <a:schemeClr val="tx2"/>
                </a:solidFill>
                <a:effectLst>
                  <a:outerShdw blurRad="38100" dist="38100" dir="2700000" algn="tl">
                    <a:srgbClr val="C0C0C0"/>
                  </a:outerShdw>
                </a:effectLst>
              </a:rPr>
              <a:t>文件当前位置为基准点</a:t>
            </a:r>
          </a:p>
          <a:p>
            <a:pPr>
              <a:tabLst>
                <a:tab pos="1076325" algn="l"/>
              </a:tabLst>
              <a:defRPr/>
            </a:pPr>
            <a:r>
              <a:rPr kumimoji="0" lang="zh-CN" altLang="en-US" sz="2000" b="1">
                <a:solidFill>
                  <a:schemeClr val="tx2"/>
                </a:solidFill>
                <a:effectLst>
                  <a:outerShdw blurRad="38100" dist="38100" dir="2700000" algn="tl">
                    <a:srgbClr val="C0C0C0"/>
                  </a:outerShdw>
                </a:effectLst>
              </a:rPr>
              <a:t>              </a:t>
            </a:r>
            <a:r>
              <a:rPr kumimoji="0" lang="en-US" altLang="zh-CN" sz="2000" b="1">
                <a:solidFill>
                  <a:schemeClr val="tx2"/>
                </a:solidFill>
                <a:effectLst>
                  <a:outerShdw blurRad="38100" dist="38100" dir="2700000" algn="tl">
                    <a:srgbClr val="C0C0C0"/>
                  </a:outerShdw>
                </a:effectLst>
              </a:rPr>
              <a:t>#define </a:t>
            </a:r>
            <a:r>
              <a:rPr kumimoji="0" lang="en-US" altLang="zh-CN" sz="2000" b="1">
                <a:solidFill>
                  <a:srgbClr val="FF9900"/>
                </a:solidFill>
                <a:effectLst>
                  <a:outerShdw blurRad="38100" dist="38100" dir="2700000" algn="tl">
                    <a:srgbClr val="C0C0C0"/>
                  </a:outerShdw>
                </a:effectLst>
              </a:rPr>
              <a:t>SEEK_END</a:t>
            </a:r>
            <a:r>
              <a:rPr kumimoji="0" lang="en-US" altLang="zh-CN" sz="2000" b="1">
                <a:solidFill>
                  <a:schemeClr val="tx2"/>
                </a:solidFill>
                <a:effectLst>
                  <a:outerShdw blurRad="38100" dist="38100" dir="2700000" algn="tl">
                    <a:srgbClr val="C0C0C0"/>
                  </a:outerShdw>
                </a:effectLst>
              </a:rPr>
              <a:t>  2  </a:t>
            </a:r>
            <a:r>
              <a:rPr kumimoji="0" lang="zh-CN" altLang="en-US" sz="2000" b="1">
                <a:solidFill>
                  <a:schemeClr val="tx2"/>
                </a:solidFill>
                <a:effectLst>
                  <a:outerShdw blurRad="38100" dist="38100" dir="2700000" algn="tl">
                    <a:srgbClr val="C0C0C0"/>
                  </a:outerShdw>
                </a:effectLst>
              </a:rPr>
              <a:t>文件尾部位置为基准点</a:t>
            </a:r>
            <a:r>
              <a:rPr kumimoji="0" lang="zh-CN" altLang="en-US" sz="2000" b="1">
                <a:effectLst>
                  <a:outerShdw blurRad="38100" dist="38100" dir="2700000" algn="tl">
                    <a:srgbClr val="C0C0C0"/>
                  </a:outerShdw>
                </a:effectLst>
              </a:rPr>
              <a:t> </a:t>
            </a:r>
          </a:p>
        </p:txBody>
      </p:sp>
      <p:sp>
        <p:nvSpPr>
          <p:cNvPr id="163864" name="Rectangle 24"/>
          <p:cNvSpPr>
            <a:spLocks noChangeArrowheads="1"/>
          </p:cNvSpPr>
          <p:nvPr/>
        </p:nvSpPr>
        <p:spPr bwMode="auto">
          <a:xfrm>
            <a:off x="2498725" y="5167313"/>
            <a:ext cx="5889625" cy="1006475"/>
          </a:xfrm>
          <a:prstGeom prst="rect">
            <a:avLst/>
          </a:prstGeom>
          <a:solidFill>
            <a:schemeClr val="accent1">
              <a:alpha val="10001"/>
            </a:schemeClr>
          </a:solidFill>
          <a:ln w="9525">
            <a:noFill/>
            <a:miter lim="800000"/>
            <a:headEnd/>
            <a:tailEnd/>
          </a:ln>
          <a:effectLst/>
        </p:spPr>
        <p:txBody>
          <a:bodyPr>
            <a:spAutoFit/>
          </a:bodyPr>
          <a:lstStyle/>
          <a:p>
            <a:pPr eaLnBrk="0" hangingPunct="0">
              <a:defRPr/>
            </a:pPr>
            <a:r>
              <a:rPr kumimoji="0" lang="en-US" altLang="zh-CN" sz="2000" b="1" dirty="0">
                <a:solidFill>
                  <a:srgbClr val="008000"/>
                </a:solidFill>
                <a:effectLst>
                  <a:outerShdw blurRad="38100" dist="38100" dir="2700000" algn="tl">
                    <a:srgbClr val="000000"/>
                  </a:outerShdw>
                </a:effectLst>
                <a:latin typeface="宋体" pitchFamily="2" charset="-122"/>
              </a:rPr>
              <a:t>    </a:t>
            </a:r>
            <a:r>
              <a:rPr kumimoji="0" lang="en-US" altLang="zh-CN" sz="2000" b="1" dirty="0">
                <a:solidFill>
                  <a:srgbClr val="008000"/>
                </a:solidFill>
                <a:effectLst>
                  <a:outerShdw blurRad="38100" dist="38100" dir="2700000" algn="tl">
                    <a:srgbClr val="000000"/>
                  </a:outerShdw>
                </a:effectLst>
              </a:rPr>
              <a:t> C</a:t>
            </a:r>
            <a:r>
              <a:rPr kumimoji="0" lang="en-US" altLang="zh-CN" sz="1000" b="1" dirty="0">
                <a:solidFill>
                  <a:srgbClr val="008000"/>
                </a:solidFill>
                <a:effectLst>
                  <a:outerShdw blurRad="38100" dist="38100" dir="2700000" algn="tl">
                    <a:srgbClr val="000000"/>
                  </a:outerShdw>
                </a:effectLst>
              </a:rPr>
              <a:t> </a:t>
            </a:r>
            <a:r>
              <a:rPr kumimoji="0" lang="zh-CN" altLang="en-US" sz="2000" b="1" dirty="0">
                <a:solidFill>
                  <a:srgbClr val="008000"/>
                </a:solidFill>
                <a:effectLst>
                  <a:outerShdw blurRad="38100" dist="38100" dir="2700000" algn="tl">
                    <a:srgbClr val="000000"/>
                  </a:outerShdw>
                </a:effectLst>
                <a:latin typeface="宋体" pitchFamily="2" charset="-122"/>
              </a:rPr>
              <a:t>标准：对二进制格式文件，基准点的取值与偏移量无关；对文本格式文件基准点只能取</a:t>
            </a:r>
            <a:r>
              <a:rPr kumimoji="0" lang="zh-CN" altLang="en-US" sz="1000" b="1" dirty="0">
                <a:solidFill>
                  <a:srgbClr val="008000"/>
                </a:solidFill>
                <a:effectLst>
                  <a:outerShdw blurRad="38100" dist="38100" dir="2700000" algn="tl">
                    <a:srgbClr val="000000"/>
                  </a:outerShdw>
                </a:effectLst>
                <a:latin typeface="宋体" pitchFamily="2" charset="-122"/>
              </a:rPr>
              <a:t> </a:t>
            </a:r>
            <a:r>
              <a:rPr kumimoji="0" lang="en-US" altLang="zh-CN" sz="2000" b="1" dirty="0">
                <a:solidFill>
                  <a:schemeClr val="tx2"/>
                </a:solidFill>
                <a:effectLst>
                  <a:outerShdw blurRad="38100" dist="38100" dir="2700000" algn="tl">
                    <a:srgbClr val="000000"/>
                  </a:outerShdw>
                </a:effectLst>
              </a:rPr>
              <a:t>0</a:t>
            </a:r>
            <a:r>
              <a:rPr kumimoji="0" lang="en-US" altLang="zh-CN" sz="1000" b="1" dirty="0">
                <a:solidFill>
                  <a:srgbClr val="008000"/>
                </a:solidFill>
                <a:effectLst>
                  <a:outerShdw blurRad="38100" dist="38100" dir="2700000" algn="tl">
                    <a:srgbClr val="000000"/>
                  </a:outerShdw>
                </a:effectLst>
              </a:rPr>
              <a:t> </a:t>
            </a:r>
            <a:r>
              <a:rPr kumimoji="0" lang="zh-CN" altLang="en-US" sz="2000" b="1" dirty="0">
                <a:solidFill>
                  <a:srgbClr val="008000"/>
                </a:solidFill>
                <a:effectLst>
                  <a:outerShdw blurRad="38100" dist="38100" dir="2700000" algn="tl">
                    <a:srgbClr val="000000"/>
                  </a:outerShdw>
                </a:effectLst>
                <a:latin typeface="宋体" pitchFamily="2" charset="-122"/>
              </a:rPr>
              <a:t>，而偏移量可以取</a:t>
            </a:r>
            <a:r>
              <a:rPr kumimoji="0" lang="zh-CN" altLang="en-US" sz="1000" b="1" dirty="0">
                <a:solidFill>
                  <a:srgbClr val="008000"/>
                </a:solidFill>
                <a:effectLst>
                  <a:outerShdw blurRad="38100" dist="38100" dir="2700000" algn="tl">
                    <a:srgbClr val="000000"/>
                  </a:outerShdw>
                </a:effectLst>
                <a:latin typeface="宋体" pitchFamily="2" charset="-122"/>
              </a:rPr>
              <a:t> </a:t>
            </a:r>
            <a:r>
              <a:rPr kumimoji="0" lang="en-US" altLang="zh-CN" sz="2000" b="1" dirty="0">
                <a:solidFill>
                  <a:srgbClr val="008000"/>
                </a:solidFill>
                <a:effectLst>
                  <a:outerShdw blurRad="38100" dist="38100" dir="2700000" algn="tl">
                    <a:srgbClr val="000000"/>
                  </a:outerShdw>
                </a:effectLst>
              </a:rPr>
              <a:t>0</a:t>
            </a:r>
            <a:r>
              <a:rPr kumimoji="0" lang="en-US" altLang="zh-CN" sz="1000" b="1" dirty="0">
                <a:solidFill>
                  <a:srgbClr val="008000"/>
                </a:solidFill>
                <a:effectLst>
                  <a:outerShdw blurRad="38100" dist="38100" dir="2700000" algn="tl">
                    <a:srgbClr val="000000"/>
                  </a:outerShdw>
                </a:effectLst>
              </a:rPr>
              <a:t> </a:t>
            </a:r>
            <a:r>
              <a:rPr kumimoji="0" lang="zh-CN" altLang="en-US" sz="2000" b="1" dirty="0">
                <a:solidFill>
                  <a:srgbClr val="008000"/>
                </a:solidFill>
                <a:effectLst>
                  <a:outerShdw blurRad="38100" dist="38100" dir="2700000" algn="tl">
                    <a:srgbClr val="000000"/>
                  </a:outerShdw>
                </a:effectLst>
                <a:latin typeface="宋体" pitchFamily="2" charset="-122"/>
              </a:rPr>
              <a:t>或</a:t>
            </a:r>
            <a:r>
              <a:rPr kumimoji="0" lang="en-US" altLang="zh-CN" sz="2000" b="1" dirty="0" err="1">
                <a:solidFill>
                  <a:srgbClr val="008000"/>
                </a:solidFill>
                <a:effectLst>
                  <a:outerShdw blurRad="38100" dist="38100" dir="2700000" algn="tl">
                    <a:srgbClr val="000000"/>
                  </a:outerShdw>
                </a:effectLst>
              </a:rPr>
              <a:t>ftell</a:t>
            </a:r>
            <a:r>
              <a:rPr kumimoji="0" lang="zh-CN" altLang="en-US" sz="2000" b="1" dirty="0">
                <a:solidFill>
                  <a:srgbClr val="008000"/>
                </a:solidFill>
                <a:effectLst>
                  <a:outerShdw blurRad="38100" dist="38100" dir="2700000" algn="tl">
                    <a:srgbClr val="000000"/>
                  </a:outerShdw>
                </a:effectLst>
                <a:latin typeface="宋体" pitchFamily="2" charset="-122"/>
              </a:rPr>
              <a:t>函数的返回值。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58"/>
                                        </p:tgtEl>
                                        <p:attrNameLst>
                                          <p:attrName>style.visibility</p:attrName>
                                        </p:attrNameLst>
                                      </p:cBhvr>
                                      <p:to>
                                        <p:strVal val="visible"/>
                                      </p:to>
                                    </p:set>
                                    <p:animEffect transition="in" filter="blinds(horizontal)">
                                      <p:cBhvr>
                                        <p:cTn id="10" dur="500"/>
                                        <p:tgtEl>
                                          <p:spTgt spid="163858"/>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1.38889E-6 3.7037E-6 L 0.34636 3.7037E-6 " pathEditMode="relative" ptsTypes="AA">
                                      <p:cBhvr>
                                        <p:cTn id="14" dur="2000" fill="hold"/>
                                        <p:tgtEl>
                                          <p:spTgt spid="16385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63863"/>
                                        </p:tgtEl>
                                        <p:attrNameLst>
                                          <p:attrName>style.visibility</p:attrName>
                                        </p:attrNameLst>
                                      </p:cBhvr>
                                      <p:to>
                                        <p:strVal val="visible"/>
                                      </p:to>
                                    </p:set>
                                    <p:anim calcmode="lin" valueType="num">
                                      <p:cBhvr>
                                        <p:cTn id="19" dur="1000" fill="hold"/>
                                        <p:tgtEl>
                                          <p:spTgt spid="163863"/>
                                        </p:tgtEl>
                                        <p:attrNameLst>
                                          <p:attrName>ppt_x</p:attrName>
                                        </p:attrNameLst>
                                      </p:cBhvr>
                                      <p:tavLst>
                                        <p:tav tm="0">
                                          <p:val>
                                            <p:strVal val="#ppt_x-.2"/>
                                          </p:val>
                                        </p:tav>
                                        <p:tav tm="100000">
                                          <p:val>
                                            <p:strVal val="#ppt_x"/>
                                          </p:val>
                                        </p:tav>
                                      </p:tavLst>
                                    </p:anim>
                                    <p:anim calcmode="lin" valueType="num">
                                      <p:cBhvr>
                                        <p:cTn id="20" dur="1000" fill="hold"/>
                                        <p:tgtEl>
                                          <p:spTgt spid="16386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386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3864"/>
                                        </p:tgtEl>
                                        <p:attrNameLst>
                                          <p:attrName>style.visibility</p:attrName>
                                        </p:attrNameLst>
                                      </p:cBhvr>
                                      <p:to>
                                        <p:strVal val="visible"/>
                                      </p:to>
                                    </p:set>
                                    <p:animEffect transition="in" filter="blinds(horizontal)">
                                      <p:cBhvr>
                                        <p:cTn id="26" dur="500"/>
                                        <p:tgtEl>
                                          <p:spTgt spid="163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8" grpId="0" animBg="1"/>
      <p:bldP spid="163858" grpId="1" animBg="1"/>
      <p:bldP spid="163863" grpId="0"/>
      <p:bldP spid="1638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p>
            <a:fld id="{2899C09B-83A0-40F2-85A6-6967BB8DEC1C}" type="slidenum">
              <a:rPr lang="en-US" altLang="zh-CN" smtClean="0"/>
              <a:pPr/>
              <a:t>35</a:t>
            </a:fld>
            <a:endParaRPr lang="en-US" altLang="zh-CN"/>
          </a:p>
        </p:txBody>
      </p:sp>
      <p:sp>
        <p:nvSpPr>
          <p:cNvPr id="164868" name="Rectangle 4"/>
          <p:cNvSpPr>
            <a:spLocks noChangeArrowheads="1"/>
          </p:cNvSpPr>
          <p:nvPr/>
        </p:nvSpPr>
        <p:spPr bwMode="auto">
          <a:xfrm>
            <a:off x="760413" y="685800"/>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long  </a:t>
            </a:r>
            <a:r>
              <a:rPr kumimoji="0" lang="en-US" altLang="zh-CN" sz="2000" b="1">
                <a:solidFill>
                  <a:srgbClr val="FF0066"/>
                </a:solidFill>
                <a:effectLst>
                  <a:outerShdw blurRad="38100" dist="38100" dir="2700000" algn="tl">
                    <a:srgbClr val="C0C0C0"/>
                  </a:outerShdw>
                </a:effectLst>
                <a:latin typeface="Arial" charset="0"/>
              </a:rPr>
              <a:t>ftell</a:t>
            </a:r>
            <a:r>
              <a:rPr kumimoji="0" lang="en-US" altLang="zh-CN" sz="2000" b="1">
                <a:solidFill>
                  <a:schemeClr val="tx2"/>
                </a:solidFill>
                <a:effectLst>
                  <a:outerShdw blurRad="38100" dist="38100" dir="2700000" algn="tl">
                    <a:srgbClr val="C0C0C0"/>
                  </a:outerShdw>
                </a:effectLst>
                <a:latin typeface="Arial" charset="0"/>
              </a:rPr>
              <a:t>(FILE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4869" name="Rectangle 5"/>
          <p:cNvSpPr>
            <a:spLocks noChangeArrowheads="1"/>
          </p:cNvSpPr>
          <p:nvPr/>
        </p:nvSpPr>
        <p:spPr bwMode="auto">
          <a:xfrm>
            <a:off x="684213" y="1004888"/>
            <a:ext cx="7991475" cy="3968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读取文件读写指针的当前值返回，出错时返回</a:t>
            </a:r>
            <a:r>
              <a:rPr kumimoji="0" lang="en-US" altLang="zh-CN" sz="2000" b="1">
                <a:solidFill>
                  <a:srgbClr val="008000"/>
                </a:solidFill>
              </a:rPr>
              <a:t>-1L</a:t>
            </a:r>
            <a:r>
              <a:rPr kumimoji="0" lang="zh-CN" altLang="en-US" sz="2000" b="1"/>
              <a:t>。</a:t>
            </a:r>
          </a:p>
        </p:txBody>
      </p:sp>
      <p:sp>
        <p:nvSpPr>
          <p:cNvPr id="164870" name="Rectangle 6"/>
          <p:cNvSpPr>
            <a:spLocks noChangeArrowheads="1"/>
          </p:cNvSpPr>
          <p:nvPr/>
        </p:nvSpPr>
        <p:spPr bwMode="auto">
          <a:xfrm>
            <a:off x="760413" y="1538288"/>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dirty="0">
                <a:solidFill>
                  <a:schemeClr val="tx2"/>
                </a:solidFill>
                <a:effectLst>
                  <a:outerShdw blurRad="38100" dist="38100" dir="2700000" algn="tl">
                    <a:srgbClr val="C0C0C0"/>
                  </a:outerShdw>
                </a:effectLst>
                <a:latin typeface="Arial" charset="0"/>
              </a:rPr>
              <a:t>int </a:t>
            </a:r>
            <a:r>
              <a:rPr kumimoji="0" lang="en-US" altLang="zh-CN" sz="2000" b="1" dirty="0" err="1">
                <a:solidFill>
                  <a:srgbClr val="FF0066"/>
                </a:solidFill>
                <a:effectLst>
                  <a:outerShdw blurRad="38100" dist="38100" dir="2700000" algn="tl">
                    <a:srgbClr val="C0C0C0"/>
                  </a:outerShdw>
                </a:effectLst>
                <a:latin typeface="Arial" charset="0"/>
              </a:rPr>
              <a:t>fgetpos</a:t>
            </a:r>
            <a:r>
              <a:rPr kumimoji="0" lang="en-US" altLang="zh-CN" sz="2000" b="1" dirty="0">
                <a:solidFill>
                  <a:schemeClr val="tx2"/>
                </a:solidFill>
                <a:effectLst>
                  <a:outerShdw blurRad="38100" dist="38100" dir="2700000" algn="tl">
                    <a:srgbClr val="C0C0C0"/>
                  </a:outerShdw>
                </a:effectLst>
                <a:latin typeface="Arial" charset="0"/>
              </a:rPr>
              <a:t>(FILE *stream, </a:t>
            </a:r>
            <a:r>
              <a:rPr kumimoji="0" lang="en-US" altLang="zh-CN" sz="2000" b="1" dirty="0" err="1">
                <a:solidFill>
                  <a:schemeClr val="tx2"/>
                </a:solidFill>
                <a:effectLst>
                  <a:outerShdw blurRad="38100" dist="38100" dir="2700000" algn="tl">
                    <a:srgbClr val="C0C0C0"/>
                  </a:outerShdw>
                </a:effectLst>
                <a:latin typeface="Arial" charset="0"/>
              </a:rPr>
              <a:t>fpos_t</a:t>
            </a:r>
            <a:r>
              <a:rPr kumimoji="0" lang="en-US" altLang="zh-CN" sz="2000" b="1" dirty="0">
                <a:solidFill>
                  <a:schemeClr val="tx2"/>
                </a:solidFill>
                <a:effectLst>
                  <a:outerShdw blurRad="38100" dist="38100" dir="2700000" algn="tl">
                    <a:srgbClr val="C0C0C0"/>
                  </a:outerShdw>
                </a:effectLst>
                <a:latin typeface="Arial" charset="0"/>
              </a:rPr>
              <a:t> *pos)</a:t>
            </a:r>
            <a:r>
              <a:rPr kumimoji="0" lang="zh-CN" altLang="en-US" sz="2000" b="1" dirty="0">
                <a:solidFill>
                  <a:schemeClr val="tx2"/>
                </a:solidFill>
                <a:effectLst>
                  <a:outerShdw blurRad="38100" dist="38100" dir="2700000" algn="tl">
                    <a:srgbClr val="C0C0C0"/>
                  </a:outerShdw>
                </a:effectLst>
                <a:latin typeface="Arial" charset="0"/>
              </a:rPr>
              <a:t>函数</a:t>
            </a:r>
            <a:r>
              <a:rPr kumimoji="0" lang="zh-CN" altLang="en-US" sz="2000" b="1" dirty="0">
                <a:solidFill>
                  <a:schemeClr val="tx2"/>
                </a:solidFill>
                <a:effectLst>
                  <a:outerShdw blurRad="38100" dist="38100" dir="2700000" algn="tl">
                    <a:srgbClr val="C0C0C0"/>
                  </a:outerShdw>
                </a:effectLst>
                <a:latin typeface="宋体" pitchFamily="2" charset="-122"/>
              </a:rPr>
              <a:t> </a:t>
            </a:r>
          </a:p>
        </p:txBody>
      </p:sp>
      <p:sp>
        <p:nvSpPr>
          <p:cNvPr id="164871" name="Rectangle 7"/>
          <p:cNvSpPr>
            <a:spLocks noChangeArrowheads="1"/>
          </p:cNvSpPr>
          <p:nvPr/>
        </p:nvSpPr>
        <p:spPr bwMode="auto">
          <a:xfrm>
            <a:off x="731838" y="1839913"/>
            <a:ext cx="7991475" cy="7016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a:t>
            </a:r>
            <a:r>
              <a:rPr kumimoji="0" lang="en-US" altLang="zh-CN" sz="2000" b="1">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指向文件的读写指针当前值，保存到 </a:t>
            </a:r>
            <a:r>
              <a:rPr kumimoji="0" lang="en-US" altLang="zh-CN" sz="2000" b="1">
                <a:effectLst>
                  <a:outerShdw blurRad="38100" dist="38100" dir="2700000" algn="tl">
                    <a:srgbClr val="C0C0C0"/>
                  </a:outerShdw>
                </a:effectLst>
              </a:rPr>
              <a:t>pos </a:t>
            </a:r>
            <a:r>
              <a:rPr kumimoji="0" lang="zh-CN" altLang="en-US" sz="2000" b="1">
                <a:effectLst>
                  <a:outerShdw blurRad="38100" dist="38100" dir="2700000" algn="tl">
                    <a:srgbClr val="C0C0C0"/>
                  </a:outerShdw>
                </a:effectLst>
              </a:rPr>
              <a:t>指针所指的 </a:t>
            </a:r>
            <a:r>
              <a:rPr kumimoji="0" lang="en-US" altLang="zh-CN" sz="2000" b="1">
                <a:effectLst>
                  <a:outerShdw blurRad="38100" dist="38100" dir="2700000" algn="tl">
                    <a:srgbClr val="C0C0C0"/>
                  </a:outerShdw>
                </a:effectLst>
              </a:rPr>
              <a:t>fpos_t</a:t>
            </a:r>
            <a:r>
              <a:rPr kumimoji="0" lang="zh-CN" altLang="en-US" sz="2000" b="1">
                <a:effectLst>
                  <a:outerShdw blurRad="38100" dist="38100" dir="2700000" algn="tl">
                    <a:srgbClr val="C0C0C0"/>
                  </a:outerShdw>
                </a:effectLst>
              </a:rPr>
              <a:t>类型的对象中。成功保存，函数返回</a:t>
            </a:r>
            <a:r>
              <a:rPr kumimoji="0" lang="en-US" altLang="zh-CN" sz="2000" b="1">
                <a:solidFill>
                  <a:srgbClr val="0080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，否则返回</a:t>
            </a:r>
            <a:r>
              <a:rPr kumimoji="0" lang="zh-CN" altLang="en-US" sz="2000" b="1">
                <a:solidFill>
                  <a:srgbClr val="008000"/>
                </a:solidFill>
                <a:effectLst>
                  <a:outerShdw blurRad="38100" dist="38100" dir="2700000" algn="tl">
                    <a:srgbClr val="C0C0C0"/>
                  </a:outerShdw>
                </a:effectLst>
              </a:rPr>
              <a:t>非</a:t>
            </a:r>
            <a:r>
              <a:rPr kumimoji="0" lang="en-US" altLang="zh-CN" sz="2000" b="1">
                <a:solidFill>
                  <a:srgbClr val="0080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值。</a:t>
            </a:r>
            <a:endParaRPr kumimoji="0" lang="zh-CN" altLang="en-US" sz="2000" b="1"/>
          </a:p>
        </p:txBody>
      </p:sp>
      <p:sp>
        <p:nvSpPr>
          <p:cNvPr id="164872" name="Rectangle 8"/>
          <p:cNvSpPr>
            <a:spLocks noChangeArrowheads="1"/>
          </p:cNvSpPr>
          <p:nvPr/>
        </p:nvSpPr>
        <p:spPr bwMode="auto">
          <a:xfrm>
            <a:off x="760413" y="2743200"/>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fsetpos</a:t>
            </a:r>
            <a:r>
              <a:rPr kumimoji="0" lang="en-US" altLang="zh-CN" sz="2000" b="1">
                <a:solidFill>
                  <a:schemeClr val="tx2"/>
                </a:solidFill>
                <a:effectLst>
                  <a:outerShdw blurRad="38100" dist="38100" dir="2700000" algn="tl">
                    <a:srgbClr val="C0C0C0"/>
                  </a:outerShdw>
                </a:effectLst>
                <a:latin typeface="Arial" charset="0"/>
              </a:rPr>
              <a:t>(FILE *stream, const fpos_t *pos)</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4873" name="Rectangle 9"/>
          <p:cNvSpPr>
            <a:spLocks noChangeArrowheads="1"/>
          </p:cNvSpPr>
          <p:nvPr/>
        </p:nvSpPr>
        <p:spPr bwMode="auto">
          <a:xfrm>
            <a:off x="731838" y="3034754"/>
            <a:ext cx="7991475" cy="769441"/>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dirty="0">
                <a:solidFill>
                  <a:srgbClr val="FF0066"/>
                </a:solidFill>
                <a:effectLst>
                  <a:outerShdw blurRad="38100" dist="38100" dir="2700000" algn="tl">
                    <a:srgbClr val="C0C0C0"/>
                  </a:outerShdw>
                </a:effectLst>
                <a:latin typeface="宋体" pitchFamily="2" charset="-122"/>
              </a:rPr>
              <a:t>    </a:t>
            </a:r>
            <a:r>
              <a:rPr kumimoji="0" lang="en-US" altLang="zh-CN" sz="800" b="1" dirty="0">
                <a:effectLst>
                  <a:outerShdw blurRad="38100" dist="38100" dir="2700000" algn="tl">
                    <a:srgbClr val="C0C0C0"/>
                  </a:outerShdw>
                </a:effectLst>
              </a:rPr>
              <a:t> </a:t>
            </a:r>
            <a:r>
              <a:rPr kumimoji="0" lang="zh-CN" altLang="en-US" sz="2000" b="1" dirty="0">
                <a:effectLst>
                  <a:outerShdw blurRad="38100" dist="38100" dir="2700000" algn="tl">
                    <a:srgbClr val="C0C0C0"/>
                  </a:outerShdw>
                </a:effectLst>
              </a:rPr>
              <a:t>用</a:t>
            </a:r>
            <a:r>
              <a:rPr kumimoji="0" lang="en-US" altLang="zh-CN" sz="2000" b="1" dirty="0" err="1">
                <a:effectLst>
                  <a:outerShdw blurRad="38100" dist="38100" dir="2700000" algn="tl">
                    <a:srgbClr val="C0C0C0"/>
                  </a:outerShdw>
                </a:effectLst>
              </a:rPr>
              <a:t>fgetpos</a:t>
            </a:r>
            <a:r>
              <a:rPr kumimoji="0" lang="zh-CN" altLang="en-US" sz="2000" b="1" dirty="0">
                <a:effectLst>
                  <a:outerShdw blurRad="38100" dist="38100" dir="2700000" algn="tl">
                    <a:srgbClr val="C0C0C0"/>
                  </a:outerShdw>
                </a:effectLst>
              </a:rPr>
              <a:t>函数保存到</a:t>
            </a:r>
            <a:r>
              <a:rPr kumimoji="0" lang="en-US" altLang="zh-CN" sz="2000" b="1" dirty="0">
                <a:effectLst>
                  <a:outerShdw blurRad="38100" dist="38100" dir="2700000" algn="tl">
                    <a:srgbClr val="C0C0C0"/>
                  </a:outerShdw>
                </a:effectLst>
              </a:rPr>
              <a:t>pos</a:t>
            </a:r>
            <a:r>
              <a:rPr kumimoji="0" lang="zh-CN" altLang="en-US" sz="2000" b="1" dirty="0">
                <a:effectLst>
                  <a:outerShdw blurRad="38100" dist="38100" dir="2700000" algn="tl">
                    <a:srgbClr val="C0C0C0"/>
                  </a:outerShdw>
                </a:effectLst>
              </a:rPr>
              <a:t>指针所指对象中的值，设置</a:t>
            </a:r>
            <a:r>
              <a:rPr kumimoji="0" lang="en-US" altLang="zh-CN" sz="2000" b="1" dirty="0">
                <a:effectLst>
                  <a:outerShdw blurRad="38100" dist="38100" dir="2700000" algn="tl">
                    <a:srgbClr val="C0C0C0"/>
                  </a:outerShdw>
                </a:effectLst>
              </a:rPr>
              <a:t>stream</a:t>
            </a:r>
            <a:r>
              <a:rPr kumimoji="0" lang="zh-CN" altLang="en-US" sz="2000" b="1" dirty="0">
                <a:effectLst>
                  <a:outerShdw blurRad="38100" dist="38100" dir="2700000" algn="tl">
                    <a:srgbClr val="C0C0C0"/>
                  </a:outerShdw>
                </a:effectLst>
              </a:rPr>
              <a:t>所指向文件的当前位置。设置成功函数返回</a:t>
            </a:r>
            <a:r>
              <a:rPr kumimoji="0" lang="en-US" altLang="zh-CN" sz="2000" b="1" dirty="0">
                <a:solidFill>
                  <a:srgbClr val="008000"/>
                </a:solidFill>
                <a:effectLst>
                  <a:outerShdw blurRad="38100" dist="38100" dir="2700000" algn="tl">
                    <a:srgbClr val="C0C0C0"/>
                  </a:outerShdw>
                </a:effectLst>
              </a:rPr>
              <a:t>0</a:t>
            </a:r>
            <a:r>
              <a:rPr kumimoji="0" lang="zh-CN" altLang="en-US" sz="2000" b="1" dirty="0">
                <a:effectLst>
                  <a:outerShdw blurRad="38100" dist="38100" dir="2700000" algn="tl">
                    <a:srgbClr val="C0C0C0"/>
                  </a:outerShdw>
                </a:effectLst>
              </a:rPr>
              <a:t>，否则返回</a:t>
            </a:r>
            <a:r>
              <a:rPr kumimoji="0" lang="zh-CN" altLang="en-US" sz="2000" b="1" dirty="0">
                <a:solidFill>
                  <a:srgbClr val="008000"/>
                </a:solidFill>
                <a:effectLst>
                  <a:outerShdw blurRad="38100" dist="38100" dir="2700000" algn="tl">
                    <a:srgbClr val="C0C0C0"/>
                  </a:outerShdw>
                </a:effectLst>
              </a:rPr>
              <a:t>非</a:t>
            </a:r>
            <a:r>
              <a:rPr kumimoji="0" lang="en-US" altLang="zh-CN" sz="2000" b="1" dirty="0">
                <a:solidFill>
                  <a:srgbClr val="008000"/>
                </a:solidFill>
                <a:effectLst>
                  <a:outerShdw blurRad="38100" dist="38100" dir="2700000" algn="tl">
                    <a:srgbClr val="C0C0C0"/>
                  </a:outerShdw>
                </a:effectLst>
              </a:rPr>
              <a:t>0</a:t>
            </a:r>
            <a:r>
              <a:rPr kumimoji="0" lang="zh-CN" altLang="en-US" sz="2000" b="1" dirty="0">
                <a:effectLst>
                  <a:outerShdw blurRad="38100" dist="38100" dir="2700000" algn="tl">
                    <a:srgbClr val="C0C0C0"/>
                  </a:outerShdw>
                </a:effectLst>
              </a:rPr>
              <a:t>值。</a:t>
            </a:r>
            <a:r>
              <a:rPr kumimoji="0" lang="zh-CN" altLang="en-US" dirty="0"/>
              <a:t> </a:t>
            </a:r>
          </a:p>
        </p:txBody>
      </p:sp>
      <p:sp>
        <p:nvSpPr>
          <p:cNvPr id="164874" name="Rectangle 10"/>
          <p:cNvSpPr>
            <a:spLocks noChangeArrowheads="1"/>
          </p:cNvSpPr>
          <p:nvPr/>
        </p:nvSpPr>
        <p:spPr bwMode="auto">
          <a:xfrm>
            <a:off x="760413" y="3967163"/>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void </a:t>
            </a:r>
            <a:r>
              <a:rPr kumimoji="0" lang="en-US" altLang="zh-CN" sz="2000" b="1">
                <a:solidFill>
                  <a:srgbClr val="FF0066"/>
                </a:solidFill>
                <a:effectLst>
                  <a:outerShdw blurRad="38100" dist="38100" dir="2700000" algn="tl">
                    <a:srgbClr val="C0C0C0"/>
                  </a:outerShdw>
                </a:effectLst>
                <a:latin typeface="Arial" charset="0"/>
              </a:rPr>
              <a:t>rewind</a:t>
            </a:r>
            <a:r>
              <a:rPr kumimoji="0" lang="en-US" altLang="zh-CN" sz="2000" b="1">
                <a:solidFill>
                  <a:schemeClr val="tx2"/>
                </a:solidFill>
                <a:effectLst>
                  <a:outerShdw blurRad="38100" dist="38100" dir="2700000" algn="tl">
                    <a:srgbClr val="C0C0C0"/>
                  </a:outerShdw>
                </a:effectLst>
                <a:latin typeface="Arial" charset="0"/>
              </a:rPr>
              <a:t>(FILE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4875" name="Rectangle 11"/>
          <p:cNvSpPr>
            <a:spLocks noChangeArrowheads="1"/>
          </p:cNvSpPr>
          <p:nvPr/>
        </p:nvSpPr>
        <p:spPr bwMode="auto">
          <a:xfrm>
            <a:off x="727075" y="4244975"/>
            <a:ext cx="7991475" cy="7016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将文件指针</a:t>
            </a:r>
            <a:r>
              <a:rPr kumimoji="0" lang="zh-CN" altLang="en-US" sz="10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stream </a:t>
            </a:r>
            <a:r>
              <a:rPr kumimoji="0" lang="zh-CN" altLang="en-US" sz="2000" b="1">
                <a:effectLst>
                  <a:outerShdw blurRad="38100" dist="38100" dir="2700000" algn="tl">
                    <a:srgbClr val="C0C0C0"/>
                  </a:outerShdw>
                </a:effectLst>
              </a:rPr>
              <a:t>指向文件的读写指针，重新定位到文件的起始位置，清除文件结束标志和出错标志。 </a:t>
            </a:r>
          </a:p>
        </p:txBody>
      </p:sp>
      <p:grpSp>
        <p:nvGrpSpPr>
          <p:cNvPr id="2" name="Group 15"/>
          <p:cNvGrpSpPr>
            <a:grpSpLocks/>
          </p:cNvGrpSpPr>
          <p:nvPr/>
        </p:nvGrpSpPr>
        <p:grpSpPr bwMode="auto">
          <a:xfrm>
            <a:off x="1116013" y="5084763"/>
            <a:ext cx="1943100" cy="503237"/>
            <a:chOff x="1157" y="3657"/>
            <a:chExt cx="1224" cy="317"/>
          </a:xfrm>
        </p:grpSpPr>
        <p:sp>
          <p:nvSpPr>
            <p:cNvPr id="37940" name="Rectangle 16"/>
            <p:cNvSpPr>
              <a:spLocks noChangeArrowheads="1"/>
            </p:cNvSpPr>
            <p:nvPr/>
          </p:nvSpPr>
          <p:spPr bwMode="auto">
            <a:xfrm>
              <a:off x="1202" y="3657"/>
              <a:ext cx="1179" cy="317"/>
            </a:xfrm>
            <a:prstGeom prst="rect">
              <a:avLst/>
            </a:prstGeom>
            <a:solidFill>
              <a:schemeClr val="bg1">
                <a:alpha val="79999"/>
              </a:schemeClr>
            </a:solidFill>
            <a:ln w="9525">
              <a:noFill/>
              <a:miter lim="800000"/>
              <a:headEnd/>
              <a:tailEnd/>
            </a:ln>
          </p:spPr>
          <p:txBody>
            <a:bodyPr wrap="none" anchor="ctr"/>
            <a:lstStyle/>
            <a:p>
              <a:endParaRPr lang="zh-CN" altLang="en-US"/>
            </a:p>
          </p:txBody>
        </p:sp>
        <p:sp>
          <p:nvSpPr>
            <p:cNvPr id="164881" name="Text Box 17"/>
            <p:cNvSpPr txBox="1">
              <a:spLocks noChangeArrowheads="1"/>
            </p:cNvSpPr>
            <p:nvPr/>
          </p:nvSpPr>
          <p:spPr bwMode="auto">
            <a:xfrm>
              <a:off x="1157" y="3657"/>
              <a:ext cx="318" cy="250"/>
            </a:xfrm>
            <a:prstGeom prst="rect">
              <a:avLst/>
            </a:prstGeom>
            <a:noFill/>
            <a:ln w="9525">
              <a:noFill/>
              <a:miter lim="800000"/>
              <a:headEnd/>
              <a:tailEnd/>
            </a:ln>
            <a:effectLst/>
          </p:spPr>
          <p:txBody>
            <a:bodyPr>
              <a:spAutoFit/>
            </a:bodyPr>
            <a:lstStyle/>
            <a:p>
              <a:pPr algn="ctr">
                <a:spcBef>
                  <a:spcPct val="50000"/>
                </a:spcBef>
                <a:defRPr/>
              </a:pPr>
              <a:r>
                <a:rPr lang="en-US" altLang="zh-CN" sz="2000" b="1">
                  <a:solidFill>
                    <a:schemeClr val="tx2"/>
                  </a:solidFill>
                  <a:effectLst>
                    <a:outerShdw blurRad="38100" dist="38100" dir="2700000" algn="tl">
                      <a:srgbClr val="C0C0C0"/>
                    </a:outerShdw>
                  </a:effectLst>
                </a:rPr>
                <a:t>fp</a:t>
              </a:r>
            </a:p>
          </p:txBody>
        </p:sp>
        <p:sp>
          <p:nvSpPr>
            <p:cNvPr id="37942" name="Rectangle 18"/>
            <p:cNvSpPr>
              <a:spLocks noChangeArrowheads="1"/>
            </p:cNvSpPr>
            <p:nvPr/>
          </p:nvSpPr>
          <p:spPr bwMode="auto">
            <a:xfrm>
              <a:off x="1429" y="3702"/>
              <a:ext cx="635" cy="226"/>
            </a:xfrm>
            <a:prstGeom prst="rect">
              <a:avLst/>
            </a:prstGeom>
            <a:noFill/>
            <a:ln w="28575">
              <a:solidFill>
                <a:schemeClr val="tx1"/>
              </a:solidFill>
              <a:miter lim="800000"/>
              <a:headEnd/>
              <a:tailEnd/>
            </a:ln>
          </p:spPr>
          <p:txBody>
            <a:bodyPr wrap="none" anchor="ctr"/>
            <a:lstStyle/>
            <a:p>
              <a:endParaRPr lang="zh-CN" altLang="en-US"/>
            </a:p>
          </p:txBody>
        </p:sp>
      </p:grpSp>
      <p:graphicFrame>
        <p:nvGraphicFramePr>
          <p:cNvPr id="165054" name="Group 190"/>
          <p:cNvGraphicFramePr>
            <a:graphicFrameLocks noGrp="1"/>
          </p:cNvGraphicFramePr>
          <p:nvPr/>
        </p:nvGraphicFramePr>
        <p:xfrm>
          <a:off x="2393950" y="5654675"/>
          <a:ext cx="6065838" cy="376238"/>
        </p:xfrm>
        <a:graphic>
          <a:graphicData uri="http://schemas.openxmlformats.org/drawingml/2006/table">
            <a:tbl>
              <a:tblPr/>
              <a:tblGrid>
                <a:gridCol w="303213">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315913">
                  <a:extLst>
                    <a:ext uri="{9D8B030D-6E8A-4147-A177-3AD203B41FA5}">
                      <a16:colId xmlns:a16="http://schemas.microsoft.com/office/drawing/2014/main" val="20002"/>
                    </a:ext>
                  </a:extLst>
                </a:gridCol>
                <a:gridCol w="303212">
                  <a:extLst>
                    <a:ext uri="{9D8B030D-6E8A-4147-A177-3AD203B41FA5}">
                      <a16:colId xmlns:a16="http://schemas.microsoft.com/office/drawing/2014/main" val="20003"/>
                    </a:ext>
                  </a:extLst>
                </a:gridCol>
                <a:gridCol w="303213">
                  <a:extLst>
                    <a:ext uri="{9D8B030D-6E8A-4147-A177-3AD203B41FA5}">
                      <a16:colId xmlns:a16="http://schemas.microsoft.com/office/drawing/2014/main" val="20004"/>
                    </a:ext>
                  </a:extLst>
                </a:gridCol>
                <a:gridCol w="303212">
                  <a:extLst>
                    <a:ext uri="{9D8B030D-6E8A-4147-A177-3AD203B41FA5}">
                      <a16:colId xmlns:a16="http://schemas.microsoft.com/office/drawing/2014/main" val="20005"/>
                    </a:ext>
                  </a:extLst>
                </a:gridCol>
                <a:gridCol w="303213">
                  <a:extLst>
                    <a:ext uri="{9D8B030D-6E8A-4147-A177-3AD203B41FA5}">
                      <a16:colId xmlns:a16="http://schemas.microsoft.com/office/drawing/2014/main" val="20006"/>
                    </a:ext>
                  </a:extLst>
                </a:gridCol>
                <a:gridCol w="303212">
                  <a:extLst>
                    <a:ext uri="{9D8B030D-6E8A-4147-A177-3AD203B41FA5}">
                      <a16:colId xmlns:a16="http://schemas.microsoft.com/office/drawing/2014/main" val="20007"/>
                    </a:ext>
                  </a:extLst>
                </a:gridCol>
                <a:gridCol w="303213">
                  <a:extLst>
                    <a:ext uri="{9D8B030D-6E8A-4147-A177-3AD203B41FA5}">
                      <a16:colId xmlns:a16="http://schemas.microsoft.com/office/drawing/2014/main" val="20008"/>
                    </a:ext>
                  </a:extLst>
                </a:gridCol>
                <a:gridCol w="303212">
                  <a:extLst>
                    <a:ext uri="{9D8B030D-6E8A-4147-A177-3AD203B41FA5}">
                      <a16:colId xmlns:a16="http://schemas.microsoft.com/office/drawing/2014/main" val="20009"/>
                    </a:ext>
                  </a:extLst>
                </a:gridCol>
                <a:gridCol w="303213">
                  <a:extLst>
                    <a:ext uri="{9D8B030D-6E8A-4147-A177-3AD203B41FA5}">
                      <a16:colId xmlns:a16="http://schemas.microsoft.com/office/drawing/2014/main" val="20010"/>
                    </a:ext>
                  </a:extLst>
                </a:gridCol>
                <a:gridCol w="304800">
                  <a:extLst>
                    <a:ext uri="{9D8B030D-6E8A-4147-A177-3AD203B41FA5}">
                      <a16:colId xmlns:a16="http://schemas.microsoft.com/office/drawing/2014/main" val="20011"/>
                    </a:ext>
                  </a:extLst>
                </a:gridCol>
                <a:gridCol w="303212">
                  <a:extLst>
                    <a:ext uri="{9D8B030D-6E8A-4147-A177-3AD203B41FA5}">
                      <a16:colId xmlns:a16="http://schemas.microsoft.com/office/drawing/2014/main" val="20012"/>
                    </a:ext>
                  </a:extLst>
                </a:gridCol>
                <a:gridCol w="303213">
                  <a:extLst>
                    <a:ext uri="{9D8B030D-6E8A-4147-A177-3AD203B41FA5}">
                      <a16:colId xmlns:a16="http://schemas.microsoft.com/office/drawing/2014/main" val="20013"/>
                    </a:ext>
                  </a:extLst>
                </a:gridCol>
                <a:gridCol w="303212">
                  <a:extLst>
                    <a:ext uri="{9D8B030D-6E8A-4147-A177-3AD203B41FA5}">
                      <a16:colId xmlns:a16="http://schemas.microsoft.com/office/drawing/2014/main" val="20014"/>
                    </a:ext>
                  </a:extLst>
                </a:gridCol>
                <a:gridCol w="303213">
                  <a:extLst>
                    <a:ext uri="{9D8B030D-6E8A-4147-A177-3AD203B41FA5}">
                      <a16:colId xmlns:a16="http://schemas.microsoft.com/office/drawing/2014/main" val="20015"/>
                    </a:ext>
                  </a:extLst>
                </a:gridCol>
                <a:gridCol w="303212">
                  <a:extLst>
                    <a:ext uri="{9D8B030D-6E8A-4147-A177-3AD203B41FA5}">
                      <a16:colId xmlns:a16="http://schemas.microsoft.com/office/drawing/2014/main" val="20016"/>
                    </a:ext>
                  </a:extLst>
                </a:gridCol>
                <a:gridCol w="303213">
                  <a:extLst>
                    <a:ext uri="{9D8B030D-6E8A-4147-A177-3AD203B41FA5}">
                      <a16:colId xmlns:a16="http://schemas.microsoft.com/office/drawing/2014/main" val="20017"/>
                    </a:ext>
                  </a:extLst>
                </a:gridCol>
                <a:gridCol w="303212">
                  <a:extLst>
                    <a:ext uri="{9D8B030D-6E8A-4147-A177-3AD203B41FA5}">
                      <a16:colId xmlns:a16="http://schemas.microsoft.com/office/drawing/2014/main" val="20018"/>
                    </a:ext>
                  </a:extLst>
                </a:gridCol>
                <a:gridCol w="303213">
                  <a:extLst>
                    <a:ext uri="{9D8B030D-6E8A-4147-A177-3AD203B41FA5}">
                      <a16:colId xmlns:a16="http://schemas.microsoft.com/office/drawing/2014/main" val="20019"/>
                    </a:ext>
                  </a:extLst>
                </a:gridCol>
              </a:tblGrid>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a:t>
                      </a: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64920" name="AutoShape 56"/>
          <p:cNvSpPr>
            <a:spLocks noChangeArrowheads="1"/>
          </p:cNvSpPr>
          <p:nvPr/>
        </p:nvSpPr>
        <p:spPr bwMode="auto">
          <a:xfrm rot="-5400000">
            <a:off x="3523456" y="6076157"/>
            <a:ext cx="250825" cy="160338"/>
          </a:xfrm>
          <a:prstGeom prst="rightArrow">
            <a:avLst>
              <a:gd name="adj1" fmla="val 50000"/>
              <a:gd name="adj2" fmla="val 39109"/>
            </a:avLst>
          </a:prstGeom>
          <a:solidFill>
            <a:srgbClr val="FF6600"/>
          </a:solidFill>
          <a:ln w="9525">
            <a:solidFill>
              <a:srgbClr val="008080"/>
            </a:solidFill>
            <a:miter lim="800000"/>
            <a:headEnd/>
            <a:tailEnd/>
          </a:ln>
        </p:spPr>
        <p:txBody>
          <a:bodyPr wrap="none" anchor="ctr"/>
          <a:lstStyle/>
          <a:p>
            <a:endParaRPr lang="zh-CN" altLang="en-US"/>
          </a:p>
        </p:txBody>
      </p:sp>
      <p:sp>
        <p:nvSpPr>
          <p:cNvPr id="165041" name="Freeform 177"/>
          <p:cNvSpPr>
            <a:spLocks/>
          </p:cNvSpPr>
          <p:nvPr/>
        </p:nvSpPr>
        <p:spPr bwMode="auto">
          <a:xfrm>
            <a:off x="2060575" y="5157788"/>
            <a:ext cx="1549400" cy="492125"/>
          </a:xfrm>
          <a:custGeom>
            <a:avLst/>
            <a:gdLst>
              <a:gd name="T0" fmla="*/ 0 w 976"/>
              <a:gd name="T1" fmla="*/ 192087 h 310"/>
              <a:gd name="T2" fmla="*/ 1152525 w 976"/>
              <a:gd name="T3" fmla="*/ 49212 h 310"/>
              <a:gd name="T4" fmla="*/ 1549400 w 976"/>
              <a:gd name="T5" fmla="*/ 492125 h 310"/>
              <a:gd name="T6" fmla="*/ 0 60000 65536"/>
              <a:gd name="T7" fmla="*/ 0 60000 65536"/>
              <a:gd name="T8" fmla="*/ 0 60000 65536"/>
              <a:gd name="T9" fmla="*/ 0 w 976"/>
              <a:gd name="T10" fmla="*/ 0 h 310"/>
              <a:gd name="T11" fmla="*/ 976 w 976"/>
              <a:gd name="T12" fmla="*/ 310 h 310"/>
            </a:gdLst>
            <a:ahLst/>
            <a:cxnLst>
              <a:cxn ang="T6">
                <a:pos x="T0" y="T1"/>
              </a:cxn>
              <a:cxn ang="T7">
                <a:pos x="T2" y="T3"/>
              </a:cxn>
              <a:cxn ang="T8">
                <a:pos x="T4" y="T5"/>
              </a:cxn>
            </a:cxnLst>
            <a:rect l="T9" t="T10" r="T11" b="T12"/>
            <a:pathLst>
              <a:path w="976" h="310">
                <a:moveTo>
                  <a:pt x="0" y="121"/>
                </a:moveTo>
                <a:cubicBezTo>
                  <a:pt x="281" y="60"/>
                  <a:pt x="563" y="0"/>
                  <a:pt x="726" y="31"/>
                </a:cubicBezTo>
                <a:cubicBezTo>
                  <a:pt x="889" y="62"/>
                  <a:pt x="934" y="264"/>
                  <a:pt x="976" y="310"/>
                </a:cubicBezTo>
              </a:path>
            </a:pathLst>
          </a:custGeom>
          <a:noFill/>
          <a:ln w="25400" cap="rnd" cmpd="sng">
            <a:solidFill>
              <a:srgbClr val="993300"/>
            </a:solidFill>
            <a:prstDash val="sysDot"/>
            <a:miter lim="800000"/>
            <a:headEnd type="oval" w="med" len="med"/>
            <a:tailEnd type="triangle" w="med" len="med"/>
          </a:ln>
        </p:spPr>
        <p:txBody>
          <a:bodyPr wrap="none"/>
          <a:lstStyle/>
          <a:p>
            <a:endParaRPr lang="zh-CN" altLang="en-US"/>
          </a:p>
        </p:txBody>
      </p:sp>
      <p:sp>
        <p:nvSpPr>
          <p:cNvPr id="165042" name="Text Box 178"/>
          <p:cNvSpPr txBox="1">
            <a:spLocks noChangeArrowheads="1"/>
          </p:cNvSpPr>
          <p:nvPr/>
        </p:nvSpPr>
        <p:spPr bwMode="auto">
          <a:xfrm>
            <a:off x="4181475" y="5184775"/>
            <a:ext cx="2520950" cy="366713"/>
          </a:xfrm>
          <a:prstGeom prst="rect">
            <a:avLst/>
          </a:prstGeom>
          <a:noFill/>
          <a:ln w="9525">
            <a:noFill/>
            <a:miter lim="800000"/>
            <a:headEnd/>
            <a:tailEnd/>
          </a:ln>
          <a:effectLst/>
        </p:spPr>
        <p:txBody>
          <a:bodyPr>
            <a:spAutoFit/>
          </a:bodyPr>
          <a:lstStyle/>
          <a:p>
            <a:pPr algn="ctr">
              <a:spcBef>
                <a:spcPct val="50000"/>
              </a:spcBef>
              <a:defRPr/>
            </a:pPr>
            <a:r>
              <a:rPr lang="zh-CN" altLang="en-US" sz="1800" b="1">
                <a:solidFill>
                  <a:schemeClr val="tx2"/>
                </a:solidFill>
                <a:effectLst>
                  <a:outerShdw blurRad="38100" dist="38100" dir="2700000" algn="tl">
                    <a:srgbClr val="C0C0C0"/>
                  </a:outerShdw>
                </a:effectLst>
              </a:rPr>
              <a:t>文件</a:t>
            </a:r>
            <a:r>
              <a:rPr lang="en-US" altLang="zh-CN" sz="1800" b="1">
                <a:solidFill>
                  <a:schemeClr val="tx2"/>
                </a:solidFill>
                <a:effectLst>
                  <a:outerShdw blurRad="38100" dist="38100" dir="2700000" algn="tl">
                    <a:srgbClr val="C0C0C0"/>
                  </a:outerShdw>
                </a:effectLst>
              </a:rPr>
              <a:t>test.dat</a:t>
            </a:r>
            <a:r>
              <a:rPr lang="zh-CN" altLang="en-US" sz="1800" b="1">
                <a:solidFill>
                  <a:schemeClr val="tx2"/>
                </a:solidFill>
                <a:effectLst>
                  <a:outerShdw blurRad="38100" dist="38100" dir="2700000" algn="tl">
                    <a:srgbClr val="C0C0C0"/>
                  </a:outerShdw>
                </a:effectLst>
              </a:rPr>
              <a:t>之数据区</a:t>
            </a:r>
          </a:p>
        </p:txBody>
      </p:sp>
      <p:sp>
        <p:nvSpPr>
          <p:cNvPr id="165043" name="AutoShape 179"/>
          <p:cNvSpPr>
            <a:spLocks/>
          </p:cNvSpPr>
          <p:nvPr/>
        </p:nvSpPr>
        <p:spPr bwMode="auto">
          <a:xfrm rot="5400000">
            <a:off x="5322888" y="3748087"/>
            <a:ext cx="215900" cy="3609975"/>
          </a:xfrm>
          <a:prstGeom prst="leftBrace">
            <a:avLst>
              <a:gd name="adj1" fmla="val 139338"/>
              <a:gd name="adj2" fmla="val 50000"/>
            </a:avLst>
          </a:prstGeom>
          <a:noFill/>
          <a:ln w="9525" cap="rnd">
            <a:solidFill>
              <a:schemeClr val="tx1"/>
            </a:solidFill>
            <a:prstDash val="sysDot"/>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165054"/>
                                        </p:tgtEl>
                                        <p:attrNameLst>
                                          <p:attrName>style.visibility</p:attrName>
                                        </p:attrNameLst>
                                      </p:cBhvr>
                                      <p:to>
                                        <p:strVal val="visible"/>
                                      </p:to>
                                    </p:set>
                                    <p:anim calcmode="lin" valueType="num">
                                      <p:cBhvr>
                                        <p:cTn id="12" dur="1000" fill="hold"/>
                                        <p:tgtEl>
                                          <p:spTgt spid="165054"/>
                                        </p:tgtEl>
                                        <p:attrNameLst>
                                          <p:attrName>ppt_x</p:attrName>
                                        </p:attrNameLst>
                                      </p:cBhvr>
                                      <p:tavLst>
                                        <p:tav tm="0">
                                          <p:val>
                                            <p:strVal val="#ppt_x-.2"/>
                                          </p:val>
                                        </p:tav>
                                        <p:tav tm="100000">
                                          <p:val>
                                            <p:strVal val="#ppt_x"/>
                                          </p:val>
                                        </p:tav>
                                      </p:tavLst>
                                    </p:anim>
                                    <p:anim calcmode="lin" valueType="num">
                                      <p:cBhvr>
                                        <p:cTn id="13" dur="1000" fill="hold"/>
                                        <p:tgtEl>
                                          <p:spTgt spid="16505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5054"/>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64920"/>
                                        </p:tgtEl>
                                        <p:attrNameLst>
                                          <p:attrName>style.visibility</p:attrName>
                                        </p:attrNameLst>
                                      </p:cBhvr>
                                      <p:to>
                                        <p:strVal val="visible"/>
                                      </p:to>
                                    </p:set>
                                    <p:anim calcmode="lin" valueType="num">
                                      <p:cBhvr>
                                        <p:cTn id="17" dur="1000" fill="hold"/>
                                        <p:tgtEl>
                                          <p:spTgt spid="164920"/>
                                        </p:tgtEl>
                                        <p:attrNameLst>
                                          <p:attrName>ppt_x</p:attrName>
                                        </p:attrNameLst>
                                      </p:cBhvr>
                                      <p:tavLst>
                                        <p:tav tm="0">
                                          <p:val>
                                            <p:strVal val="#ppt_x-.2"/>
                                          </p:val>
                                        </p:tav>
                                        <p:tav tm="100000">
                                          <p:val>
                                            <p:strVal val="#ppt_x"/>
                                          </p:val>
                                        </p:tav>
                                      </p:tavLst>
                                    </p:anim>
                                    <p:anim calcmode="lin" valueType="num">
                                      <p:cBhvr>
                                        <p:cTn id="18" dur="1000" fill="hold"/>
                                        <p:tgtEl>
                                          <p:spTgt spid="16492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4920"/>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65041"/>
                                        </p:tgtEl>
                                        <p:attrNameLst>
                                          <p:attrName>style.visibility</p:attrName>
                                        </p:attrNameLst>
                                      </p:cBhvr>
                                      <p:to>
                                        <p:strVal val="visible"/>
                                      </p:to>
                                    </p:set>
                                    <p:anim calcmode="lin" valueType="num">
                                      <p:cBhvr>
                                        <p:cTn id="22" dur="1000" fill="hold"/>
                                        <p:tgtEl>
                                          <p:spTgt spid="165041"/>
                                        </p:tgtEl>
                                        <p:attrNameLst>
                                          <p:attrName>ppt_x</p:attrName>
                                        </p:attrNameLst>
                                      </p:cBhvr>
                                      <p:tavLst>
                                        <p:tav tm="0">
                                          <p:val>
                                            <p:strVal val="#ppt_x-.2"/>
                                          </p:val>
                                        </p:tav>
                                        <p:tav tm="100000">
                                          <p:val>
                                            <p:strVal val="#ppt_x"/>
                                          </p:val>
                                        </p:tav>
                                      </p:tavLst>
                                    </p:anim>
                                    <p:anim calcmode="lin" valueType="num">
                                      <p:cBhvr>
                                        <p:cTn id="23" dur="1000" fill="hold"/>
                                        <p:tgtEl>
                                          <p:spTgt spid="16504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65041"/>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65042"/>
                                        </p:tgtEl>
                                        <p:attrNameLst>
                                          <p:attrName>style.visibility</p:attrName>
                                        </p:attrNameLst>
                                      </p:cBhvr>
                                      <p:to>
                                        <p:strVal val="visible"/>
                                      </p:to>
                                    </p:set>
                                    <p:anim calcmode="lin" valueType="num">
                                      <p:cBhvr>
                                        <p:cTn id="27" dur="1000" fill="hold"/>
                                        <p:tgtEl>
                                          <p:spTgt spid="165042"/>
                                        </p:tgtEl>
                                        <p:attrNameLst>
                                          <p:attrName>ppt_x</p:attrName>
                                        </p:attrNameLst>
                                      </p:cBhvr>
                                      <p:tavLst>
                                        <p:tav tm="0">
                                          <p:val>
                                            <p:strVal val="#ppt_x-.2"/>
                                          </p:val>
                                        </p:tav>
                                        <p:tav tm="100000">
                                          <p:val>
                                            <p:strVal val="#ppt_x"/>
                                          </p:val>
                                        </p:tav>
                                      </p:tavLst>
                                    </p:anim>
                                    <p:anim calcmode="lin" valueType="num">
                                      <p:cBhvr>
                                        <p:cTn id="28" dur="1000" fill="hold"/>
                                        <p:tgtEl>
                                          <p:spTgt spid="165042"/>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65042"/>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65043"/>
                                        </p:tgtEl>
                                        <p:attrNameLst>
                                          <p:attrName>style.visibility</p:attrName>
                                        </p:attrNameLst>
                                      </p:cBhvr>
                                      <p:to>
                                        <p:strVal val="visible"/>
                                      </p:to>
                                    </p:set>
                                    <p:anim calcmode="lin" valueType="num">
                                      <p:cBhvr>
                                        <p:cTn id="32" dur="1000" fill="hold"/>
                                        <p:tgtEl>
                                          <p:spTgt spid="165043"/>
                                        </p:tgtEl>
                                        <p:attrNameLst>
                                          <p:attrName>ppt_x</p:attrName>
                                        </p:attrNameLst>
                                      </p:cBhvr>
                                      <p:tavLst>
                                        <p:tav tm="0">
                                          <p:val>
                                            <p:strVal val="#ppt_x-.2"/>
                                          </p:val>
                                        </p:tav>
                                        <p:tav tm="100000">
                                          <p:val>
                                            <p:strVal val="#ppt_x"/>
                                          </p:val>
                                        </p:tav>
                                      </p:tavLst>
                                    </p:anim>
                                    <p:anim calcmode="lin" valueType="num">
                                      <p:cBhvr>
                                        <p:cTn id="33" dur="1000" fill="hold"/>
                                        <p:tgtEl>
                                          <p:spTgt spid="16504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65043"/>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1.66667E-6 4.81481E-6 L 0.10104 4.81481E-6 " pathEditMode="relative" rAng="0" ptsTypes="AA">
                                      <p:cBhvr>
                                        <p:cTn id="38" dur="2000" fill="hold"/>
                                        <p:tgtEl>
                                          <p:spTgt spid="164920"/>
                                        </p:tgtEl>
                                        <p:attrNameLst>
                                          <p:attrName>ppt_x</p:attrName>
                                          <p:attrName>ppt_y</p:attrName>
                                        </p:attrNameLst>
                                      </p:cBhvr>
                                      <p:rCtr x="51" y="0"/>
                                    </p:animMotion>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164870"/>
                                        </p:tgtEl>
                                        <p:attrNameLst>
                                          <p:attrName>style.visibility</p:attrName>
                                        </p:attrNameLst>
                                      </p:cBhvr>
                                      <p:to>
                                        <p:strVal val="visible"/>
                                      </p:to>
                                    </p:set>
                                    <p:anim calcmode="lin" valueType="num">
                                      <p:cBhvr>
                                        <p:cTn id="43" dur="1000" fill="hold"/>
                                        <p:tgtEl>
                                          <p:spTgt spid="164870"/>
                                        </p:tgtEl>
                                        <p:attrNameLst>
                                          <p:attrName>ppt_x</p:attrName>
                                        </p:attrNameLst>
                                      </p:cBhvr>
                                      <p:tavLst>
                                        <p:tav tm="0">
                                          <p:val>
                                            <p:strVal val="#ppt_x-.2"/>
                                          </p:val>
                                        </p:tav>
                                        <p:tav tm="100000">
                                          <p:val>
                                            <p:strVal val="#ppt_x"/>
                                          </p:val>
                                        </p:tav>
                                      </p:tavLst>
                                    </p:anim>
                                    <p:anim calcmode="lin" valueType="num">
                                      <p:cBhvr>
                                        <p:cTn id="44" dur="1000" fill="hold"/>
                                        <p:tgtEl>
                                          <p:spTgt spid="164870"/>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64870"/>
                                        </p:tgtEl>
                                      </p:cBhvr>
                                    </p:animEffect>
                                  </p:childTnLst>
                                </p:cTn>
                              </p:par>
                              <p:par>
                                <p:cTn id="46" presetID="29" presetClass="entr" presetSubtype="0" fill="hold" grpId="0" nodeType="withEffect">
                                  <p:stCondLst>
                                    <p:cond delay="0"/>
                                  </p:stCondLst>
                                  <p:childTnLst>
                                    <p:set>
                                      <p:cBhvr>
                                        <p:cTn id="47" dur="1" fill="hold">
                                          <p:stCondLst>
                                            <p:cond delay="0"/>
                                          </p:stCondLst>
                                        </p:cTn>
                                        <p:tgtEl>
                                          <p:spTgt spid="164871"/>
                                        </p:tgtEl>
                                        <p:attrNameLst>
                                          <p:attrName>style.visibility</p:attrName>
                                        </p:attrNameLst>
                                      </p:cBhvr>
                                      <p:to>
                                        <p:strVal val="visible"/>
                                      </p:to>
                                    </p:set>
                                    <p:anim calcmode="lin" valueType="num">
                                      <p:cBhvr>
                                        <p:cTn id="48" dur="1000" fill="hold"/>
                                        <p:tgtEl>
                                          <p:spTgt spid="164871"/>
                                        </p:tgtEl>
                                        <p:attrNameLst>
                                          <p:attrName>ppt_x</p:attrName>
                                        </p:attrNameLst>
                                      </p:cBhvr>
                                      <p:tavLst>
                                        <p:tav tm="0">
                                          <p:val>
                                            <p:strVal val="#ppt_x-.2"/>
                                          </p:val>
                                        </p:tav>
                                        <p:tav tm="100000">
                                          <p:val>
                                            <p:strVal val="#ppt_x"/>
                                          </p:val>
                                        </p:tav>
                                      </p:tavLst>
                                    </p:anim>
                                    <p:anim calcmode="lin" valueType="num">
                                      <p:cBhvr>
                                        <p:cTn id="49" dur="1000" fill="hold"/>
                                        <p:tgtEl>
                                          <p:spTgt spid="164871"/>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64871"/>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64872"/>
                                        </p:tgtEl>
                                        <p:attrNameLst>
                                          <p:attrName>style.visibility</p:attrName>
                                        </p:attrNameLst>
                                      </p:cBhvr>
                                      <p:to>
                                        <p:strVal val="visible"/>
                                      </p:to>
                                    </p:set>
                                    <p:anim calcmode="lin" valueType="num">
                                      <p:cBhvr>
                                        <p:cTn id="55" dur="1000" fill="hold"/>
                                        <p:tgtEl>
                                          <p:spTgt spid="164872"/>
                                        </p:tgtEl>
                                        <p:attrNameLst>
                                          <p:attrName>ppt_x</p:attrName>
                                        </p:attrNameLst>
                                      </p:cBhvr>
                                      <p:tavLst>
                                        <p:tav tm="0">
                                          <p:val>
                                            <p:strVal val="#ppt_x-.2"/>
                                          </p:val>
                                        </p:tav>
                                        <p:tav tm="100000">
                                          <p:val>
                                            <p:strVal val="#ppt_x"/>
                                          </p:val>
                                        </p:tav>
                                      </p:tavLst>
                                    </p:anim>
                                    <p:anim calcmode="lin" valueType="num">
                                      <p:cBhvr>
                                        <p:cTn id="56" dur="1000" fill="hold"/>
                                        <p:tgtEl>
                                          <p:spTgt spid="164872"/>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64872"/>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164873"/>
                                        </p:tgtEl>
                                        <p:attrNameLst>
                                          <p:attrName>style.visibility</p:attrName>
                                        </p:attrNameLst>
                                      </p:cBhvr>
                                      <p:to>
                                        <p:strVal val="visible"/>
                                      </p:to>
                                    </p:set>
                                    <p:anim calcmode="lin" valueType="num">
                                      <p:cBhvr>
                                        <p:cTn id="60" dur="1000" fill="hold"/>
                                        <p:tgtEl>
                                          <p:spTgt spid="164873"/>
                                        </p:tgtEl>
                                        <p:attrNameLst>
                                          <p:attrName>ppt_x</p:attrName>
                                        </p:attrNameLst>
                                      </p:cBhvr>
                                      <p:tavLst>
                                        <p:tav tm="0">
                                          <p:val>
                                            <p:strVal val="#ppt_x-.2"/>
                                          </p:val>
                                        </p:tav>
                                        <p:tav tm="100000">
                                          <p:val>
                                            <p:strVal val="#ppt_x"/>
                                          </p:val>
                                        </p:tav>
                                      </p:tavLst>
                                    </p:anim>
                                    <p:anim calcmode="lin" valueType="num">
                                      <p:cBhvr>
                                        <p:cTn id="61" dur="1000" fill="hold"/>
                                        <p:tgtEl>
                                          <p:spTgt spid="164873"/>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64873"/>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0104 -8.88889E-6 L 0.33732 -8.88889E-6 " pathEditMode="relative" ptsTypes="AA">
                                      <p:cBhvr>
                                        <p:cTn id="66" dur="2000" fill="hold"/>
                                        <p:tgtEl>
                                          <p:spTgt spid="164920"/>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3" nodeType="clickEffect">
                                  <p:stCondLst>
                                    <p:cond delay="0"/>
                                  </p:stCondLst>
                                  <p:childTnLst>
                                    <p:animMotion origin="layout" path="M 0.33732 -8.88889E-6 L 0.10104 -8.88889E-6 " pathEditMode="relative" ptsTypes="AA">
                                      <p:cBhvr>
                                        <p:cTn id="70" dur="2000" fill="hold"/>
                                        <p:tgtEl>
                                          <p:spTgt spid="164920"/>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29" presetClass="entr" presetSubtype="0" fill="hold" grpId="0" nodeType="clickEffect">
                                  <p:stCondLst>
                                    <p:cond delay="0"/>
                                  </p:stCondLst>
                                  <p:childTnLst>
                                    <p:set>
                                      <p:cBhvr>
                                        <p:cTn id="74" dur="1" fill="hold">
                                          <p:stCondLst>
                                            <p:cond delay="0"/>
                                          </p:stCondLst>
                                        </p:cTn>
                                        <p:tgtEl>
                                          <p:spTgt spid="164874"/>
                                        </p:tgtEl>
                                        <p:attrNameLst>
                                          <p:attrName>style.visibility</p:attrName>
                                        </p:attrNameLst>
                                      </p:cBhvr>
                                      <p:to>
                                        <p:strVal val="visible"/>
                                      </p:to>
                                    </p:set>
                                    <p:anim calcmode="lin" valueType="num">
                                      <p:cBhvr>
                                        <p:cTn id="75" dur="1000" fill="hold"/>
                                        <p:tgtEl>
                                          <p:spTgt spid="164874"/>
                                        </p:tgtEl>
                                        <p:attrNameLst>
                                          <p:attrName>ppt_x</p:attrName>
                                        </p:attrNameLst>
                                      </p:cBhvr>
                                      <p:tavLst>
                                        <p:tav tm="0">
                                          <p:val>
                                            <p:strVal val="#ppt_x-.2"/>
                                          </p:val>
                                        </p:tav>
                                        <p:tav tm="100000">
                                          <p:val>
                                            <p:strVal val="#ppt_x"/>
                                          </p:val>
                                        </p:tav>
                                      </p:tavLst>
                                    </p:anim>
                                    <p:anim calcmode="lin" valueType="num">
                                      <p:cBhvr>
                                        <p:cTn id="76" dur="1000" fill="hold"/>
                                        <p:tgtEl>
                                          <p:spTgt spid="164874"/>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64874"/>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164875"/>
                                        </p:tgtEl>
                                        <p:attrNameLst>
                                          <p:attrName>style.visibility</p:attrName>
                                        </p:attrNameLst>
                                      </p:cBhvr>
                                      <p:to>
                                        <p:strVal val="visible"/>
                                      </p:to>
                                    </p:set>
                                    <p:anim calcmode="lin" valueType="num">
                                      <p:cBhvr>
                                        <p:cTn id="80" dur="1000" fill="hold"/>
                                        <p:tgtEl>
                                          <p:spTgt spid="164875"/>
                                        </p:tgtEl>
                                        <p:attrNameLst>
                                          <p:attrName>ppt_x</p:attrName>
                                        </p:attrNameLst>
                                      </p:cBhvr>
                                      <p:tavLst>
                                        <p:tav tm="0">
                                          <p:val>
                                            <p:strVal val="#ppt_x-.2"/>
                                          </p:val>
                                        </p:tav>
                                        <p:tav tm="100000">
                                          <p:val>
                                            <p:strVal val="#ppt_x"/>
                                          </p:val>
                                        </p:tav>
                                      </p:tavLst>
                                    </p:anim>
                                    <p:anim calcmode="lin" valueType="num">
                                      <p:cBhvr>
                                        <p:cTn id="81" dur="1000" fill="hold"/>
                                        <p:tgtEl>
                                          <p:spTgt spid="164875"/>
                                        </p:tgtEl>
                                        <p:attrNameLst>
                                          <p:attrName>ppt_y</p:attrName>
                                        </p:attrNameLst>
                                      </p:cBhvr>
                                      <p:tavLst>
                                        <p:tav tm="0">
                                          <p:val>
                                            <p:strVal val="#ppt_y"/>
                                          </p:val>
                                        </p:tav>
                                        <p:tav tm="100000">
                                          <p:val>
                                            <p:strVal val="#ppt_y"/>
                                          </p:val>
                                        </p:tav>
                                      </p:tavLst>
                                    </p:anim>
                                    <p:animEffect transition="in" filter="wipe(right)" prLst="gradientSize: 0.1">
                                      <p:cBhvr>
                                        <p:cTn id="82" dur="1000"/>
                                        <p:tgtEl>
                                          <p:spTgt spid="164875"/>
                                        </p:tgtEl>
                                      </p:cBhvr>
                                    </p:animEffec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10104 -8.88889E-6 L -0.00139 -8.88889E-6 " pathEditMode="relative" ptsTypes="AA">
                                      <p:cBhvr>
                                        <p:cTn id="86" dur="2000" fill="hold"/>
                                        <p:tgtEl>
                                          <p:spTgt spid="1649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p:bldP spid="164871" grpId="0"/>
      <p:bldP spid="164872" grpId="0"/>
      <p:bldP spid="164873" grpId="0"/>
      <p:bldP spid="164874" grpId="0"/>
      <p:bldP spid="164875" grpId="0"/>
      <p:bldP spid="164920" grpId="0" animBg="1"/>
      <p:bldP spid="164920" grpId="1" animBg="1"/>
      <p:bldP spid="164920" grpId="2" animBg="1"/>
      <p:bldP spid="164920" grpId="3" animBg="1"/>
      <p:bldP spid="164920" grpId="4" animBg="1"/>
      <p:bldP spid="165041" grpId="0" animBg="1"/>
      <p:bldP spid="165042" grpId="0"/>
      <p:bldP spid="1650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p>
            <a:fld id="{F60D83A8-33F2-4471-A48A-A735B31B1B8A}" type="slidenum">
              <a:rPr lang="en-US" altLang="zh-CN" smtClean="0"/>
              <a:pPr/>
              <a:t>36</a:t>
            </a:fld>
            <a:endParaRPr lang="en-US" altLang="zh-CN"/>
          </a:p>
        </p:txBody>
      </p:sp>
      <p:sp>
        <p:nvSpPr>
          <p:cNvPr id="38915" name="AutoShape 82">
            <a:hlinkClick r:id="rId2" action="ppaction://hlinksldjump" highlightClick="1"/>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
        <p:nvSpPr>
          <p:cNvPr id="38916" name="Text Box 120"/>
          <p:cNvSpPr txBox="1">
            <a:spLocks noChangeArrowheads="1"/>
          </p:cNvSpPr>
          <p:nvPr/>
        </p:nvSpPr>
        <p:spPr bwMode="auto">
          <a:xfrm>
            <a:off x="762000" y="692150"/>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10.4.2</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文件随机读</a:t>
            </a:r>
            <a:r>
              <a:rPr lang="en-US" altLang="zh-CN" b="1">
                <a:solidFill>
                  <a:srgbClr val="CC0099"/>
                </a:solidFill>
                <a:ea typeface="黑体" pitchFamily="49" charset="-122"/>
              </a:rPr>
              <a:t>/</a:t>
            </a:r>
            <a:r>
              <a:rPr lang="zh-CN" altLang="en-US" b="1">
                <a:solidFill>
                  <a:srgbClr val="CC0099"/>
                </a:solidFill>
                <a:latin typeface="Times New Roman" pitchFamily="18" charset="0"/>
                <a:ea typeface="黑体" pitchFamily="49" charset="-122"/>
              </a:rPr>
              <a:t>写</a:t>
            </a:r>
          </a:p>
        </p:txBody>
      </p:sp>
      <p:sp>
        <p:nvSpPr>
          <p:cNvPr id="43159" name="Rectangle 151"/>
          <p:cNvSpPr>
            <a:spLocks noChangeArrowheads="1"/>
          </p:cNvSpPr>
          <p:nvPr/>
        </p:nvSpPr>
        <p:spPr bwMode="auto">
          <a:xfrm>
            <a:off x="684213" y="119856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利用各种文件的定位函数和文件的读写函数，可以实现任何文件的随机读写。</a:t>
            </a:r>
            <a:endParaRPr kumimoji="0" lang="zh-CN" altLang="en-US" sz="2000"/>
          </a:p>
        </p:txBody>
      </p:sp>
      <p:sp>
        <p:nvSpPr>
          <p:cNvPr id="43160" name="Rectangle 152"/>
          <p:cNvSpPr>
            <a:spLocks noChangeArrowheads="1"/>
          </p:cNvSpPr>
          <p:nvPr/>
        </p:nvSpPr>
        <p:spPr bwMode="auto">
          <a:xfrm>
            <a:off x="684213" y="2060575"/>
            <a:ext cx="7991475" cy="2470150"/>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solidFill>
                  <a:srgbClr val="008000"/>
                </a:solidFill>
                <a:effectLst>
                  <a:outerShdw blurRad="38100" dist="38100" dir="2700000" algn="tl">
                    <a:srgbClr val="C0C0C0"/>
                  </a:outerShdw>
                </a:effectLst>
              </a:rPr>
              <a:t>通常，将大量数据储存在文件中，应该首先设计</a:t>
            </a:r>
            <a:r>
              <a:rPr kumimoji="0" lang="zh-CN" altLang="en-US" sz="2000" b="1">
                <a:solidFill>
                  <a:srgbClr val="FF9900"/>
                </a:solidFill>
                <a:effectLst>
                  <a:outerShdw blurRad="38100" dist="38100" dir="2700000" algn="tl">
                    <a:srgbClr val="C0C0C0"/>
                  </a:outerShdw>
                </a:effectLst>
              </a:rPr>
              <a:t>数据存储格式</a:t>
            </a:r>
            <a:r>
              <a:rPr kumimoji="0" lang="zh-CN" altLang="en-US" sz="2000" b="1">
                <a:solidFill>
                  <a:srgbClr val="008000"/>
                </a:solidFill>
                <a:effectLst>
                  <a:outerShdw blurRad="38100" dist="38100" dir="2700000" algn="tl">
                    <a:srgbClr val="C0C0C0"/>
                  </a:outerShdw>
                </a:effectLst>
              </a:rPr>
              <a:t>。之后，按照设计的</a:t>
            </a:r>
            <a:r>
              <a:rPr kumimoji="0" lang="zh-CN" altLang="en-US" sz="2000" b="1">
                <a:solidFill>
                  <a:srgbClr val="FF9900"/>
                </a:solidFill>
                <a:effectLst>
                  <a:outerShdw blurRad="38100" dist="38100" dir="2700000" algn="tl">
                    <a:srgbClr val="C0C0C0"/>
                  </a:outerShdw>
                </a:effectLst>
              </a:rPr>
              <a:t>数据存储格式</a:t>
            </a:r>
            <a:r>
              <a:rPr kumimoji="0" lang="zh-CN" altLang="en-US" sz="2000" b="1">
                <a:solidFill>
                  <a:srgbClr val="008000"/>
                </a:solidFill>
                <a:effectLst>
                  <a:outerShdw blurRad="38100" dist="38100" dir="2700000" algn="tl">
                    <a:srgbClr val="C0C0C0"/>
                  </a:outerShdw>
                </a:effectLst>
              </a:rPr>
              <a:t>，设计应用程序，确保对文件进行正确的文件指针定位和读写操作。</a:t>
            </a:r>
          </a:p>
          <a:p>
            <a:pPr>
              <a:spcBef>
                <a:spcPct val="40000"/>
              </a:spcBef>
              <a:tabLst>
                <a:tab pos="1076325" algn="l"/>
              </a:tabLst>
              <a:defRPr/>
            </a:pPr>
            <a:r>
              <a:rPr kumimoji="0" lang="zh-CN" altLang="en-US" sz="2000" b="1">
                <a:solidFill>
                  <a:srgbClr val="008000"/>
                </a:solidFill>
                <a:effectLst>
                  <a:outerShdw blurRad="38100" dist="38100" dir="2700000" algn="tl">
                    <a:srgbClr val="C0C0C0"/>
                  </a:outerShdw>
                </a:effectLst>
              </a:rPr>
              <a:t>       换言之，数据是什么规律写入文件的，通常应该按此规律定位和读出存储在文件之中的数据。</a:t>
            </a:r>
          </a:p>
          <a:p>
            <a:pPr>
              <a:spcBef>
                <a:spcPct val="40000"/>
              </a:spcBef>
              <a:tabLst>
                <a:tab pos="1076325" algn="l"/>
              </a:tabLst>
              <a:defRPr/>
            </a:pPr>
            <a:r>
              <a:rPr kumimoji="0" lang="zh-CN" altLang="en-US" sz="2000" b="1">
                <a:solidFill>
                  <a:schemeClr val="tx2"/>
                </a:solidFill>
                <a:effectLst>
                  <a:outerShdw blurRad="38100" dist="38100" dir="2700000" algn="tl">
                    <a:srgbClr val="C0C0C0"/>
                  </a:outerShdw>
                </a:effectLst>
              </a:rPr>
              <a:t>       </a:t>
            </a:r>
            <a:r>
              <a:rPr kumimoji="0" lang="zh-CN" altLang="en-US" sz="2000" b="1">
                <a:solidFill>
                  <a:srgbClr val="008000"/>
                </a:solidFill>
                <a:effectLst>
                  <a:outerShdw blurRad="38100" dist="38100" dir="2700000" algn="tl">
                    <a:srgbClr val="C0C0C0"/>
                  </a:outerShdw>
                </a:effectLst>
              </a:rPr>
              <a:t>定位函数中参数值，依赖于具体的编译程序之约定。在软件开发时，需要认真阅读所使用的开发工具的相关技术资料！</a:t>
            </a:r>
            <a:endParaRPr kumimoji="0" lang="zh-CN" altLang="en-US" sz="2000" b="1">
              <a:effectLst>
                <a:outerShdw blurRad="38100" dist="38100" dir="2700000" algn="tl">
                  <a:srgbClr val="C0C0C0"/>
                </a:outerShdw>
              </a:effectLs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p>
            <a:fld id="{A508B37A-312F-40B0-8F6B-9F7BBFB5FDCC}" type="slidenum">
              <a:rPr lang="en-US" altLang="zh-CN" smtClean="0"/>
              <a:pPr/>
              <a:t>37</a:t>
            </a:fld>
            <a:endParaRPr lang="en-US" altLang="zh-CN"/>
          </a:p>
        </p:txBody>
      </p:sp>
      <p:sp>
        <p:nvSpPr>
          <p:cNvPr id="39939" name="AutoShape 191">
            <a:hlinkClick r:id="rId2" action="ppaction://hlinksldjump" highlightClick="1"/>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
        <p:nvSpPr>
          <p:cNvPr id="39940" name="Rectangle 40"/>
          <p:cNvSpPr>
            <a:spLocks noChangeArrowheads="1"/>
          </p:cNvSpPr>
          <p:nvPr/>
        </p:nvSpPr>
        <p:spPr bwMode="auto">
          <a:xfrm>
            <a:off x="723900" y="765175"/>
            <a:ext cx="6872288" cy="533400"/>
          </a:xfrm>
          <a:prstGeom prst="rect">
            <a:avLst/>
          </a:prstGeom>
          <a:noFill/>
          <a:ln w="9525">
            <a:noFill/>
            <a:miter lim="800000"/>
            <a:headEnd/>
            <a:tailEnd/>
          </a:ln>
        </p:spPr>
        <p:txBody>
          <a:bodyPr anchor="b"/>
          <a:lstStyle/>
          <a:p>
            <a:r>
              <a:rPr lang="en-US" altLang="zh-CN" sz="2800" b="1">
                <a:solidFill>
                  <a:srgbClr val="0000FF"/>
                </a:solidFill>
                <a:latin typeface="Times New Roman" pitchFamily="18" charset="0"/>
                <a:ea typeface="黑体" pitchFamily="49" charset="-122"/>
              </a:rPr>
              <a:t>10.5</a:t>
            </a:r>
            <a:r>
              <a:rPr lang="zh-CN" altLang="en-US" sz="2800" b="1">
                <a:solidFill>
                  <a:srgbClr val="0000FF"/>
                </a:solidFill>
                <a:latin typeface="Times New Roman" pitchFamily="18" charset="0"/>
                <a:ea typeface="黑体" pitchFamily="49" charset="-122"/>
              </a:rPr>
              <a:t>　其它文件操作函数</a:t>
            </a:r>
          </a:p>
        </p:txBody>
      </p:sp>
      <p:sp>
        <p:nvSpPr>
          <p:cNvPr id="39941" name="Text Box 41"/>
          <p:cNvSpPr txBox="1">
            <a:spLocks noChangeArrowheads="1"/>
          </p:cNvSpPr>
          <p:nvPr/>
        </p:nvSpPr>
        <p:spPr bwMode="auto">
          <a:xfrm>
            <a:off x="762000" y="1268413"/>
            <a:ext cx="5033963" cy="457200"/>
          </a:xfrm>
          <a:prstGeom prst="rect">
            <a:avLst/>
          </a:prstGeom>
          <a:noFill/>
          <a:ln w="9525">
            <a:noFill/>
            <a:miter lim="800000"/>
            <a:headEnd/>
            <a:tailEnd/>
          </a:ln>
        </p:spPr>
        <p:txBody>
          <a:bodyPr>
            <a:spAutoFit/>
          </a:bodyPr>
          <a:lstStyle/>
          <a:p>
            <a:pPr>
              <a:spcBef>
                <a:spcPct val="50000"/>
              </a:spcBef>
            </a:pPr>
            <a:r>
              <a:rPr lang="en-US" altLang="zh-CN" b="1">
                <a:solidFill>
                  <a:srgbClr val="CC0099"/>
                </a:solidFill>
                <a:latin typeface="Times New Roman" pitchFamily="18" charset="0"/>
                <a:ea typeface="黑体" pitchFamily="49" charset="-122"/>
              </a:rPr>
              <a:t>10.5.1</a:t>
            </a:r>
            <a:r>
              <a:rPr lang="en-US" altLang="en-US" b="1">
                <a:solidFill>
                  <a:srgbClr val="CC0099"/>
                </a:solidFill>
                <a:latin typeface="Times New Roman" pitchFamily="18" charset="0"/>
                <a:ea typeface="黑体" pitchFamily="49" charset="-122"/>
              </a:rPr>
              <a:t> </a:t>
            </a:r>
            <a:r>
              <a:rPr lang="zh-CN" altLang="en-US" b="1">
                <a:solidFill>
                  <a:srgbClr val="CC0099"/>
                </a:solidFill>
                <a:latin typeface="Times New Roman" pitchFamily="18" charset="0"/>
                <a:ea typeface="黑体" pitchFamily="49" charset="-122"/>
              </a:rPr>
              <a:t>　文件访问类函数 </a:t>
            </a:r>
          </a:p>
        </p:txBody>
      </p:sp>
      <p:sp>
        <p:nvSpPr>
          <p:cNvPr id="39942" name="Text Box 48"/>
          <p:cNvSpPr txBox="1">
            <a:spLocks noChangeArrowheads="1"/>
          </p:cNvSpPr>
          <p:nvPr/>
        </p:nvSpPr>
        <p:spPr bwMode="auto">
          <a:xfrm flipH="1">
            <a:off x="8480425" y="5999163"/>
            <a:ext cx="511175" cy="244475"/>
          </a:xfrm>
          <a:prstGeom prst="rect">
            <a:avLst/>
          </a:prstGeom>
          <a:noFill/>
          <a:ln w="9525">
            <a:noFill/>
            <a:miter lim="800000"/>
            <a:headEnd/>
            <a:tailEnd/>
          </a:ln>
        </p:spPr>
        <p:txBody>
          <a:bodyPr>
            <a:spAutoFit/>
          </a:bodyPr>
          <a:lstStyle/>
          <a:p>
            <a:pPr>
              <a:spcBef>
                <a:spcPct val="50000"/>
              </a:spcBef>
            </a:pPr>
            <a:r>
              <a:rPr lang="zh-CN" altLang="en-US" sz="1000" u="sng">
                <a:hlinkClick r:id="rId2" action="ppaction://hlinksldjump"/>
              </a:rPr>
              <a:t>目录</a:t>
            </a:r>
            <a:endParaRPr lang="zh-CN" altLang="en-US" sz="1000" u="sng"/>
          </a:p>
        </p:txBody>
      </p:sp>
      <p:sp>
        <p:nvSpPr>
          <p:cNvPr id="59441" name="Rectangle 49"/>
          <p:cNvSpPr>
            <a:spLocks noChangeArrowheads="1"/>
          </p:cNvSpPr>
          <p:nvPr/>
        </p:nvSpPr>
        <p:spPr bwMode="auto">
          <a:xfrm>
            <a:off x="684213" y="1700213"/>
            <a:ext cx="7991475" cy="762000"/>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en-US" altLang="zh-CN" sz="2000" b="1">
                <a:effectLst>
                  <a:outerShdw blurRad="38100" dist="38100" dir="2700000" algn="tl">
                    <a:srgbClr val="C0C0C0"/>
                  </a:outerShdw>
                </a:effectLst>
              </a:rPr>
              <a:t>C</a:t>
            </a:r>
            <a:r>
              <a:rPr kumimoji="0" lang="zh-CN" altLang="en-US" sz="2000" b="1">
                <a:effectLst>
                  <a:outerShdw blurRad="38100" dist="38100" dir="2700000" algn="tl">
                    <a:srgbClr val="C0C0C0"/>
                  </a:outerShdw>
                </a:effectLst>
              </a:rPr>
              <a:t>标准规定了五个文件访问类操作函数如下。其中，前</a:t>
            </a:r>
            <a:r>
              <a:rPr kumimoji="0" lang="en-US" altLang="zh-CN" sz="2000" b="1">
                <a:effectLst>
                  <a:outerShdw blurRad="38100" dist="38100" dir="2700000" algn="tl">
                    <a:srgbClr val="C0C0C0"/>
                  </a:outerShdw>
                </a:effectLst>
              </a:rPr>
              <a:t>2</a:t>
            </a:r>
            <a:r>
              <a:rPr kumimoji="0" lang="zh-CN" altLang="en-US" sz="2000" b="1">
                <a:effectLst>
                  <a:outerShdw blurRad="38100" dist="38100" dir="2700000" algn="tl">
                    <a:srgbClr val="C0C0C0"/>
                  </a:outerShdw>
                </a:effectLst>
              </a:rPr>
              <a:t>个函数已经讨论过，剩余</a:t>
            </a:r>
            <a:r>
              <a:rPr kumimoji="0" lang="en-US" altLang="zh-CN" sz="2000" b="1">
                <a:effectLst>
                  <a:outerShdw blurRad="38100" dist="38100" dir="2700000" algn="tl">
                    <a:srgbClr val="C0C0C0"/>
                  </a:outerShdw>
                </a:effectLst>
              </a:rPr>
              <a:t>3</a:t>
            </a:r>
            <a:r>
              <a:rPr kumimoji="0" lang="zh-CN" altLang="en-US" sz="2000" b="1">
                <a:effectLst>
                  <a:outerShdw blurRad="38100" dist="38100" dir="2700000" algn="tl">
                    <a:srgbClr val="C0C0C0"/>
                  </a:outerShdw>
                </a:effectLst>
              </a:rPr>
              <a:t>个函数都是关于缓冲区的操作。</a:t>
            </a:r>
          </a:p>
        </p:txBody>
      </p:sp>
      <p:sp>
        <p:nvSpPr>
          <p:cNvPr id="39944" name="Rectangle 50"/>
          <p:cNvSpPr>
            <a:spLocks noChangeArrowheads="1"/>
          </p:cNvSpPr>
          <p:nvPr/>
        </p:nvSpPr>
        <p:spPr bwMode="auto">
          <a:xfrm>
            <a:off x="784225" y="2565400"/>
            <a:ext cx="7921625" cy="1766888"/>
          </a:xfrm>
          <a:prstGeom prst="rect">
            <a:avLst/>
          </a:prstGeom>
          <a:noFill/>
          <a:ln w="9525">
            <a:noFill/>
            <a:miter lim="800000"/>
            <a:headEnd/>
            <a:tailEnd/>
          </a:ln>
        </p:spPr>
        <p:txBody>
          <a:bodyPr>
            <a:spAutoFit/>
          </a:bodyPr>
          <a:lstStyle/>
          <a:p>
            <a:pPr>
              <a:lnSpc>
                <a:spcPct val="110000"/>
              </a:lnSpc>
            </a:pPr>
            <a:r>
              <a:rPr kumimoji="0" lang="en-US" altLang="zh-CN" sz="2000" b="1">
                <a:latin typeface="Arial" charset="0"/>
              </a:rPr>
              <a:t>FILE * _Cdecl </a:t>
            </a:r>
            <a:r>
              <a:rPr kumimoji="0" lang="en-US" altLang="zh-CN" sz="2000" b="1">
                <a:solidFill>
                  <a:srgbClr val="FF0066"/>
                </a:solidFill>
                <a:latin typeface="Arial" charset="0"/>
              </a:rPr>
              <a:t>fopen</a:t>
            </a:r>
            <a:r>
              <a:rPr kumimoji="0" lang="en-US" altLang="zh-CN" sz="2000" b="1">
                <a:latin typeface="Arial" charset="0"/>
              </a:rPr>
              <a:t>(const char * filename, const char * mode);</a:t>
            </a:r>
          </a:p>
          <a:p>
            <a:pPr>
              <a:lnSpc>
                <a:spcPct val="110000"/>
              </a:lnSpc>
            </a:pPr>
            <a:r>
              <a:rPr kumimoji="0" lang="en-US" altLang="zh-CN" sz="2000" b="1">
                <a:latin typeface="Arial" charset="0"/>
              </a:rPr>
              <a:t>int    _Cdecl  </a:t>
            </a:r>
            <a:r>
              <a:rPr kumimoji="0" lang="en-US" altLang="zh-CN" sz="2000" b="1">
                <a:solidFill>
                  <a:srgbClr val="FF0066"/>
                </a:solidFill>
                <a:latin typeface="Arial" charset="0"/>
              </a:rPr>
              <a:t>fclose</a:t>
            </a:r>
            <a:r>
              <a:rPr kumimoji="0" lang="en-US" altLang="zh-CN" sz="2000" b="1">
                <a:latin typeface="Arial" charset="0"/>
              </a:rPr>
              <a:t>(FILE *stream)</a:t>
            </a:r>
            <a:r>
              <a:rPr kumimoji="0" lang="zh-CN" altLang="en-US" sz="2000" b="1">
                <a:latin typeface="Arial" charset="0"/>
              </a:rPr>
              <a:t>；</a:t>
            </a:r>
          </a:p>
          <a:p>
            <a:pPr>
              <a:lnSpc>
                <a:spcPct val="110000"/>
              </a:lnSpc>
            </a:pPr>
            <a:r>
              <a:rPr kumimoji="0" lang="en-US" altLang="zh-CN" sz="2000" b="1">
                <a:latin typeface="Arial" charset="0"/>
              </a:rPr>
              <a:t>int   </a:t>
            </a:r>
            <a:r>
              <a:rPr kumimoji="0" lang="en-US" altLang="zh-CN" sz="2000" b="1">
                <a:solidFill>
                  <a:srgbClr val="FF0066"/>
                </a:solidFill>
                <a:latin typeface="Arial" charset="0"/>
              </a:rPr>
              <a:t>fflush</a:t>
            </a:r>
            <a:r>
              <a:rPr kumimoji="0" lang="en-US" altLang="zh-CN" sz="2000" b="1">
                <a:latin typeface="Arial" charset="0"/>
              </a:rPr>
              <a:t>(FILE *stream);</a:t>
            </a:r>
          </a:p>
          <a:p>
            <a:pPr>
              <a:lnSpc>
                <a:spcPct val="110000"/>
              </a:lnSpc>
            </a:pPr>
            <a:r>
              <a:rPr kumimoji="0" lang="en-US" altLang="zh-CN" sz="2000" b="1">
                <a:latin typeface="Arial" charset="0"/>
              </a:rPr>
              <a:t>int   </a:t>
            </a:r>
            <a:r>
              <a:rPr kumimoji="0" lang="en-US" altLang="zh-CN" sz="2000" b="1">
                <a:solidFill>
                  <a:srgbClr val="FF0066"/>
                </a:solidFill>
                <a:latin typeface="Arial" charset="0"/>
              </a:rPr>
              <a:t>setvbuf</a:t>
            </a:r>
            <a:r>
              <a:rPr kumimoji="0" lang="en-US" altLang="zh-CN" sz="2000" b="1">
                <a:latin typeface="Arial" charset="0"/>
              </a:rPr>
              <a:t>(FILE *stream, char *buf, int mode, size_t size);</a:t>
            </a:r>
          </a:p>
          <a:p>
            <a:pPr>
              <a:lnSpc>
                <a:spcPct val="110000"/>
              </a:lnSpc>
            </a:pPr>
            <a:r>
              <a:rPr kumimoji="0" lang="en-US" altLang="zh-CN" sz="2000" b="1">
                <a:latin typeface="Arial" charset="0"/>
              </a:rPr>
              <a:t>void  </a:t>
            </a:r>
            <a:r>
              <a:rPr kumimoji="0" lang="en-US" altLang="zh-CN" sz="2000" b="1">
                <a:solidFill>
                  <a:srgbClr val="FF0066"/>
                </a:solidFill>
                <a:latin typeface="Arial" charset="0"/>
              </a:rPr>
              <a:t>setbuf</a:t>
            </a:r>
            <a:r>
              <a:rPr kumimoji="0" lang="en-US" altLang="zh-CN" sz="2000" b="1">
                <a:latin typeface="Arial" charset="0"/>
              </a:rPr>
              <a:t>(FILE *stream, char *buf);</a:t>
            </a:r>
          </a:p>
        </p:txBody>
      </p:sp>
      <p:grpSp>
        <p:nvGrpSpPr>
          <p:cNvPr id="39945" name="Group 56"/>
          <p:cNvGrpSpPr>
            <a:grpSpLocks/>
          </p:cNvGrpSpPr>
          <p:nvPr/>
        </p:nvGrpSpPr>
        <p:grpSpPr bwMode="auto">
          <a:xfrm>
            <a:off x="3275013" y="4508500"/>
            <a:ext cx="3744912" cy="1584325"/>
            <a:chOff x="2063" y="2840"/>
            <a:chExt cx="2359" cy="998"/>
          </a:xfrm>
        </p:grpSpPr>
        <p:sp>
          <p:nvSpPr>
            <p:cNvPr id="59446" name="Rectangle 54"/>
            <p:cNvSpPr>
              <a:spLocks noChangeArrowheads="1"/>
            </p:cNvSpPr>
            <p:nvPr/>
          </p:nvSpPr>
          <p:spPr bwMode="auto">
            <a:xfrm>
              <a:off x="2063" y="2840"/>
              <a:ext cx="2359" cy="998"/>
            </a:xfrm>
            <a:prstGeom prst="rect">
              <a:avLst/>
            </a:prstGeom>
            <a:solidFill>
              <a:schemeClr val="accent1">
                <a:alpha val="10001"/>
              </a:schemeClr>
            </a:solidFill>
            <a:ln w="9525">
              <a:noFill/>
              <a:miter lim="800000"/>
              <a:headEnd/>
              <a:tailEnd/>
            </a:ln>
            <a:effectLst/>
          </p:spPr>
          <p:txBody>
            <a:bodyPr anchor="ctr">
              <a:spAutoFit/>
            </a:bodyPr>
            <a:lstStyle/>
            <a:p>
              <a:pPr>
                <a:lnSpc>
                  <a:spcPct val="110000"/>
                </a:lnSpc>
                <a:tabLst>
                  <a:tab pos="1076325" algn="l"/>
                </a:tabLst>
                <a:defRPr/>
              </a:pPr>
              <a:r>
                <a:rPr kumimoji="0" lang="zh-CN" altLang="en-US" sz="2000" b="1">
                  <a:effectLst>
                    <a:outerShdw blurRad="38100" dist="38100" dir="2700000" algn="tl">
                      <a:srgbClr val="FFFFFF"/>
                    </a:outerShdw>
                  </a:effectLst>
                </a:rPr>
                <a:t>标准</a:t>
              </a:r>
              <a:r>
                <a:rPr kumimoji="0" lang="en-US" altLang="zh-CN" sz="2000" b="1">
                  <a:effectLst>
                    <a:outerShdw blurRad="38100" dist="38100" dir="2700000" algn="tl">
                      <a:srgbClr val="FFFFFF"/>
                    </a:outerShdw>
                  </a:effectLst>
                </a:rPr>
                <a:t>C</a:t>
              </a:r>
              <a:r>
                <a:rPr kumimoji="0" lang="zh-CN" altLang="en-US" sz="2000" b="1">
                  <a:effectLst>
                    <a:outerShdw blurRad="38100" dist="38100" dir="2700000" algn="tl">
                      <a:srgbClr val="FFFFFF"/>
                    </a:outerShdw>
                  </a:effectLst>
                </a:rPr>
                <a:t>为规定了三种缓冲模式：</a:t>
              </a:r>
            </a:p>
            <a:p>
              <a:pPr>
                <a:spcBef>
                  <a:spcPct val="40000"/>
                </a:spcBef>
                <a:tabLst>
                  <a:tab pos="1076325" algn="l"/>
                </a:tabLst>
                <a:defRPr/>
              </a:pPr>
              <a:r>
                <a:rPr kumimoji="0" lang="zh-CN" altLang="en-US" sz="2000" b="1">
                  <a:solidFill>
                    <a:srgbClr val="FF00FF"/>
                  </a:solidFill>
                  <a:effectLst>
                    <a:outerShdw blurRad="38100" dist="38100" dir="2700000" algn="tl">
                      <a:srgbClr val="000000"/>
                    </a:outerShdw>
                  </a:effectLst>
                </a:rPr>
                <a:t>             </a:t>
              </a:r>
              <a:r>
                <a:rPr kumimoji="0" lang="en-US" altLang="zh-CN" sz="2000" b="1">
                  <a:solidFill>
                    <a:srgbClr val="FF00FF"/>
                  </a:solidFill>
                  <a:effectLst>
                    <a:outerShdw blurRad="38100" dist="38100" dir="2700000" algn="tl">
                      <a:srgbClr val="000000"/>
                    </a:outerShdw>
                  </a:effectLst>
                </a:rPr>
                <a:t>_IOFBF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全缓冲</a:t>
              </a:r>
              <a:r>
                <a:rPr kumimoji="0" lang="en-US" altLang="zh-CN" sz="2000" b="1">
                  <a:effectLst>
                    <a:outerShdw blurRad="38100" dist="38100" dir="2700000" algn="tl">
                      <a:srgbClr val="FFFFFF"/>
                    </a:outerShdw>
                  </a:effectLst>
                  <a:latin typeface="Arial" charset="0"/>
                </a:rPr>
                <a:t>)</a:t>
              </a:r>
              <a:r>
                <a:rPr kumimoji="0" lang="en-US" altLang="zh-CN" sz="2000" b="1">
                  <a:effectLst>
                    <a:outerShdw blurRad="38100" dist="38100" dir="2700000" algn="tl">
                      <a:srgbClr val="FFFFFF"/>
                    </a:outerShdw>
                  </a:effectLst>
                </a:rPr>
                <a:t> </a:t>
              </a:r>
            </a:p>
            <a:p>
              <a:pPr>
                <a:spcBef>
                  <a:spcPct val="20000"/>
                </a:spcBef>
                <a:tabLst>
                  <a:tab pos="1076325" algn="l"/>
                </a:tabLst>
                <a:defRPr/>
              </a:pPr>
              <a:r>
                <a:rPr kumimoji="0" lang="en-US" altLang="zh-CN" sz="2000" b="1">
                  <a:solidFill>
                    <a:srgbClr val="FF00FF"/>
                  </a:solidFill>
                  <a:effectLst>
                    <a:outerShdw blurRad="38100" dist="38100" dir="2700000" algn="tl">
                      <a:srgbClr val="000000"/>
                    </a:outerShdw>
                  </a:effectLst>
                </a:rPr>
                <a:t>             _IOLBF </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行缓冲</a:t>
              </a:r>
              <a:r>
                <a:rPr kumimoji="0" lang="en-US" altLang="zh-CN" sz="2000" b="1">
                  <a:effectLst>
                    <a:outerShdw blurRad="38100" dist="38100" dir="2700000" algn="tl">
                      <a:srgbClr val="FFFFFF"/>
                    </a:outerShdw>
                  </a:effectLst>
                  <a:latin typeface="Arial" charset="0"/>
                </a:rPr>
                <a:t>)</a:t>
              </a:r>
            </a:p>
            <a:p>
              <a:pPr>
                <a:spcBef>
                  <a:spcPct val="20000"/>
                </a:spcBef>
                <a:tabLst>
                  <a:tab pos="1076325" algn="l"/>
                </a:tabLst>
                <a:defRPr/>
              </a:pPr>
              <a:r>
                <a:rPr kumimoji="0" lang="en-US" altLang="zh-CN" sz="2000" b="1">
                  <a:solidFill>
                    <a:srgbClr val="FF00FF"/>
                  </a:solidFill>
                  <a:effectLst>
                    <a:outerShdw blurRad="38100" dist="38100" dir="2700000" algn="tl">
                      <a:srgbClr val="000000"/>
                    </a:outerShdw>
                  </a:effectLst>
                </a:rPr>
                <a:t>             _IONBF</a:t>
              </a:r>
              <a:r>
                <a:rPr kumimoji="0" lang="en-US" altLang="zh-CN" sz="2000" b="1">
                  <a:effectLst>
                    <a:outerShdw blurRad="38100" dist="38100" dir="2700000" algn="tl">
                      <a:srgbClr val="FFFFFF"/>
                    </a:outerShdw>
                  </a:effectLst>
                  <a:latin typeface="Arial" charset="0"/>
                </a:rPr>
                <a:t>(</a:t>
              </a:r>
              <a:r>
                <a:rPr kumimoji="0" lang="zh-CN" altLang="en-US" sz="2000" b="1">
                  <a:effectLst>
                    <a:outerShdw blurRad="38100" dist="38100" dir="2700000" algn="tl">
                      <a:srgbClr val="FFFFFF"/>
                    </a:outerShdw>
                  </a:effectLst>
                  <a:latin typeface="Arial" charset="0"/>
                </a:rPr>
                <a:t>无缓冲</a:t>
              </a:r>
              <a:r>
                <a:rPr kumimoji="0" lang="en-US" altLang="zh-CN" sz="2000" b="1">
                  <a:effectLst>
                    <a:outerShdw blurRad="38100" dist="38100" dir="2700000" algn="tl">
                      <a:srgbClr val="FFFFFF"/>
                    </a:outerShdw>
                  </a:effectLst>
                  <a:latin typeface="Arial" charset="0"/>
                </a:rPr>
                <a:t>)</a:t>
              </a:r>
            </a:p>
          </p:txBody>
        </p:sp>
        <p:sp>
          <p:nvSpPr>
            <p:cNvPr id="39947" name="AutoShape 55"/>
            <p:cNvSpPr>
              <a:spLocks/>
            </p:cNvSpPr>
            <p:nvPr/>
          </p:nvSpPr>
          <p:spPr bwMode="auto">
            <a:xfrm>
              <a:off x="2562" y="3203"/>
              <a:ext cx="91" cy="590"/>
            </a:xfrm>
            <a:prstGeom prst="leftBrace">
              <a:avLst>
                <a:gd name="adj1" fmla="val 54029"/>
                <a:gd name="adj2" fmla="val 51019"/>
              </a:avLst>
            </a:prstGeom>
            <a:noFill/>
            <a:ln w="31750">
              <a:solidFill>
                <a:schemeClr val="tx1"/>
              </a:solidFill>
              <a:miter lim="800000"/>
              <a:headEnd/>
              <a:tailEnd/>
            </a:ln>
          </p:spPr>
          <p:txBody>
            <a:bodyPr wrap="none" anchor="ctr"/>
            <a:lstStyle/>
            <a:p>
              <a:endParaRPr lang="zh-CN" alt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p>
            <a:fld id="{9E05B212-0200-4225-A045-C7A2BF9EBB33}" type="slidenum">
              <a:rPr lang="en-US" altLang="zh-CN" smtClean="0"/>
              <a:pPr/>
              <a:t>38</a:t>
            </a:fld>
            <a:endParaRPr lang="en-US" altLang="zh-CN"/>
          </a:p>
        </p:txBody>
      </p:sp>
      <p:sp>
        <p:nvSpPr>
          <p:cNvPr id="165892" name="Rectangle 4"/>
          <p:cNvSpPr>
            <a:spLocks noChangeArrowheads="1"/>
          </p:cNvSpPr>
          <p:nvPr/>
        </p:nvSpPr>
        <p:spPr bwMode="auto">
          <a:xfrm>
            <a:off x="760413" y="2640013"/>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int  </a:t>
            </a:r>
            <a:r>
              <a:rPr kumimoji="0" lang="en-US" altLang="zh-CN" sz="2000" b="1">
                <a:solidFill>
                  <a:srgbClr val="FF0066"/>
                </a:solidFill>
                <a:effectLst>
                  <a:outerShdw blurRad="38100" dist="38100" dir="2700000" algn="tl">
                    <a:srgbClr val="C0C0C0"/>
                  </a:outerShdw>
                </a:effectLst>
                <a:latin typeface="Arial" charset="0"/>
              </a:rPr>
              <a:t>setvbuf</a:t>
            </a:r>
            <a:r>
              <a:rPr kumimoji="0" lang="en-US" altLang="zh-CN" sz="2000" b="1">
                <a:solidFill>
                  <a:schemeClr val="tx2"/>
                </a:solidFill>
                <a:effectLst>
                  <a:outerShdw blurRad="38100" dist="38100" dir="2700000" algn="tl">
                    <a:srgbClr val="C0C0C0"/>
                  </a:outerShdw>
                </a:effectLst>
                <a:latin typeface="Arial" charset="0"/>
              </a:rPr>
              <a:t>(FILE *stream, char *buf, int mode, size_t size)</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5893" name="Rectangle 5"/>
          <p:cNvSpPr>
            <a:spLocks noChangeArrowheads="1"/>
          </p:cNvSpPr>
          <p:nvPr/>
        </p:nvSpPr>
        <p:spPr bwMode="auto">
          <a:xfrm>
            <a:off x="693738" y="3021013"/>
            <a:ext cx="7991475" cy="1311275"/>
          </a:xfrm>
          <a:prstGeom prst="rect">
            <a:avLst/>
          </a:prstGeom>
          <a:no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在打开文件之后，其他任何有关文件的操作执行之前，</a:t>
            </a:r>
            <a:r>
              <a:rPr kumimoji="0" lang="en-US" altLang="zh-CN" sz="2000" b="1">
                <a:solidFill>
                  <a:srgbClr val="FF0000"/>
                </a:solidFill>
                <a:effectLst>
                  <a:outerShdw blurRad="38100" dist="38100" dir="2700000" algn="tl">
                    <a:srgbClr val="C0C0C0"/>
                  </a:outerShdw>
                </a:effectLst>
              </a:rPr>
              <a:t>setvbuf</a:t>
            </a:r>
            <a:r>
              <a:rPr kumimoji="0" lang="zh-CN" altLang="en-US" sz="2000" b="1">
                <a:effectLst>
                  <a:outerShdw blurRad="38100" dist="38100" dir="2700000" algn="tl">
                    <a:srgbClr val="C0C0C0"/>
                  </a:outerShdw>
                </a:effectLst>
              </a:rPr>
              <a:t>函数被调用：</a:t>
            </a:r>
            <a:r>
              <a:rPr kumimoji="0" lang="en-US" altLang="zh-CN" sz="2000" b="1">
                <a:solidFill>
                  <a:srgbClr val="FF0000"/>
                </a:solidFill>
                <a:effectLst>
                  <a:outerShdw blurRad="38100" dist="38100" dir="2700000" algn="tl">
                    <a:srgbClr val="C0C0C0"/>
                  </a:outerShdw>
                </a:effectLst>
              </a:rPr>
              <a:t>setvbuf</a:t>
            </a:r>
            <a:r>
              <a:rPr kumimoji="0" lang="zh-CN" altLang="en-US" sz="2000" b="1">
                <a:effectLst>
                  <a:outerShdw blurRad="38100" dist="38100" dir="2700000" algn="tl">
                    <a:srgbClr val="C0C0C0"/>
                  </a:outerShdw>
                </a:effectLst>
              </a:rPr>
              <a:t>函数用</a:t>
            </a:r>
            <a:r>
              <a:rPr kumimoji="0" lang="en-US" altLang="zh-CN" sz="2000" b="1">
                <a:solidFill>
                  <a:schemeClr val="tx2"/>
                </a:solidFill>
                <a:effectLst>
                  <a:outerShdw blurRad="38100" dist="38100" dir="2700000" algn="tl">
                    <a:srgbClr val="C0C0C0"/>
                  </a:outerShdw>
                </a:effectLst>
              </a:rPr>
              <a:t>buf</a:t>
            </a:r>
            <a:r>
              <a:rPr kumimoji="0" lang="zh-CN" altLang="en-US" sz="2000" b="1">
                <a:effectLst>
                  <a:outerShdw blurRad="38100" dist="38100" dir="2700000" algn="tl">
                    <a:srgbClr val="C0C0C0"/>
                  </a:outerShdw>
                </a:effectLst>
              </a:rPr>
              <a:t>指向的存储区，作为</a:t>
            </a:r>
            <a:r>
              <a:rPr kumimoji="0" lang="en-US" altLang="zh-CN" sz="2000" b="1">
                <a:solidFill>
                  <a:schemeClr val="tx2"/>
                </a:solidFill>
                <a:effectLst>
                  <a:outerShdw blurRad="38100" dist="38100" dir="2700000" algn="tl">
                    <a:srgbClr val="C0C0C0"/>
                  </a:outerShdw>
                </a:effectLst>
              </a:rPr>
              <a:t>stream</a:t>
            </a:r>
            <a:r>
              <a:rPr kumimoji="0" lang="zh-CN" altLang="en-US" sz="2000" b="1">
                <a:effectLst>
                  <a:outerShdw blurRad="38100" dist="38100" dir="2700000" algn="tl">
                    <a:srgbClr val="C0C0C0"/>
                  </a:outerShdw>
                </a:effectLst>
              </a:rPr>
              <a:t>指向流的缓冲，缓冲方式由参数</a:t>
            </a:r>
            <a:r>
              <a:rPr kumimoji="0" lang="en-US" altLang="zh-CN" sz="2000" b="1">
                <a:solidFill>
                  <a:schemeClr val="tx2"/>
                </a:solidFill>
                <a:effectLst>
                  <a:outerShdw blurRad="38100" dist="38100" dir="2700000" algn="tl">
                    <a:srgbClr val="C0C0C0"/>
                  </a:outerShdw>
                </a:effectLst>
              </a:rPr>
              <a:t>mode</a:t>
            </a:r>
            <a:r>
              <a:rPr kumimoji="0" lang="zh-CN" altLang="en-US" sz="2000" b="1">
                <a:effectLst>
                  <a:outerShdw blurRad="38100" dist="38100" dir="2700000" algn="tl">
                    <a:srgbClr val="C0C0C0"/>
                  </a:outerShdw>
                </a:effectLst>
              </a:rPr>
              <a:t>决定，缓冲大小由参数</a:t>
            </a:r>
            <a:r>
              <a:rPr kumimoji="0" lang="en-US" altLang="zh-CN" sz="2000" b="1">
                <a:solidFill>
                  <a:schemeClr val="tx2"/>
                </a:solidFill>
                <a:effectLst>
                  <a:outerShdw blurRad="38100" dist="38100" dir="2700000" algn="tl">
                    <a:srgbClr val="C0C0C0"/>
                  </a:outerShdw>
                </a:effectLst>
              </a:rPr>
              <a:t>size</a:t>
            </a:r>
            <a:r>
              <a:rPr kumimoji="0" lang="zh-CN" altLang="en-US" sz="2000" b="1">
                <a:effectLst>
                  <a:outerShdw blurRad="38100" dist="38100" dir="2700000" algn="tl">
                    <a:srgbClr val="C0C0C0"/>
                  </a:outerShdw>
                </a:effectLst>
              </a:rPr>
              <a:t>决定。调用成功函数返回</a:t>
            </a:r>
            <a:r>
              <a:rPr kumimoji="0" lang="en-US" altLang="zh-CN" sz="2000" b="1">
                <a:solidFill>
                  <a:srgbClr val="0080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，否则返回</a:t>
            </a:r>
            <a:r>
              <a:rPr kumimoji="0" lang="zh-CN" altLang="en-US" sz="2000" b="1">
                <a:solidFill>
                  <a:srgbClr val="008000"/>
                </a:solidFill>
                <a:effectLst>
                  <a:outerShdw blurRad="38100" dist="38100" dir="2700000" algn="tl">
                    <a:srgbClr val="C0C0C0"/>
                  </a:outerShdw>
                </a:effectLst>
              </a:rPr>
              <a:t>非</a:t>
            </a:r>
            <a:r>
              <a:rPr kumimoji="0" lang="en-US" altLang="zh-CN" sz="2000" b="1">
                <a:solidFill>
                  <a:srgbClr val="0080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值。        </a:t>
            </a:r>
          </a:p>
        </p:txBody>
      </p:sp>
      <p:sp>
        <p:nvSpPr>
          <p:cNvPr id="165894" name="Rectangle 6"/>
          <p:cNvSpPr>
            <a:spLocks noChangeArrowheads="1"/>
          </p:cNvSpPr>
          <p:nvPr/>
        </p:nvSpPr>
        <p:spPr bwMode="auto">
          <a:xfrm>
            <a:off x="725488" y="4518025"/>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effectLst>
                  <a:outerShdw blurRad="38100" dist="38100" dir="2700000" algn="tl">
                    <a:srgbClr val="C0C0C0"/>
                  </a:outerShdw>
                </a:effectLst>
                <a:latin typeface="Arial" charset="0"/>
              </a:rPr>
              <a:t>void  </a:t>
            </a:r>
            <a:r>
              <a:rPr kumimoji="0" lang="en-US" altLang="zh-CN" sz="2000" b="1">
                <a:solidFill>
                  <a:srgbClr val="FF0066"/>
                </a:solidFill>
                <a:effectLst>
                  <a:outerShdw blurRad="38100" dist="38100" dir="2700000" algn="tl">
                    <a:srgbClr val="C0C0C0"/>
                  </a:outerShdw>
                </a:effectLst>
                <a:latin typeface="Arial" charset="0"/>
              </a:rPr>
              <a:t>setbuf</a:t>
            </a:r>
            <a:r>
              <a:rPr kumimoji="0" lang="en-US" altLang="zh-CN" sz="2000" b="1">
                <a:solidFill>
                  <a:schemeClr val="tx2"/>
                </a:solidFill>
                <a:effectLst>
                  <a:outerShdw blurRad="38100" dist="38100" dir="2700000" algn="tl">
                    <a:srgbClr val="C0C0C0"/>
                  </a:outerShdw>
                </a:effectLst>
                <a:latin typeface="Arial" charset="0"/>
              </a:rPr>
              <a:t>(FILE *stream, char *buf)</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
        <p:nvSpPr>
          <p:cNvPr id="165895" name="Rectangle 7"/>
          <p:cNvSpPr>
            <a:spLocks noChangeArrowheads="1"/>
          </p:cNvSpPr>
          <p:nvPr/>
        </p:nvSpPr>
        <p:spPr bwMode="auto">
          <a:xfrm>
            <a:off x="735013" y="4895850"/>
            <a:ext cx="7991475" cy="1006475"/>
          </a:xfrm>
          <a:prstGeom prst="rect">
            <a:avLst/>
          </a:prstGeom>
          <a:solidFill>
            <a:schemeClr val="bg1">
              <a:alpha val="70000"/>
            </a:schemeClr>
          </a:solidFill>
          <a:ln w="9525">
            <a:noFill/>
            <a:miter lim="800000"/>
            <a:headEnd/>
            <a:tailEnd/>
          </a:ln>
          <a:effectLst/>
        </p:spPr>
        <p:txBody>
          <a:bodyPr anchor="ctr">
            <a:spAutoFit/>
          </a:bodyPr>
          <a:lstStyle/>
          <a:p>
            <a:pPr>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功能上与 </a:t>
            </a:r>
            <a:r>
              <a:rPr kumimoji="0" lang="en-US" altLang="zh-CN" sz="2000" b="1">
                <a:effectLst>
                  <a:outerShdw blurRad="38100" dist="38100" dir="2700000" algn="tl">
                    <a:srgbClr val="C0C0C0"/>
                  </a:outerShdw>
                </a:effectLst>
              </a:rPr>
              <a:t>setvbuf</a:t>
            </a:r>
            <a:r>
              <a:rPr kumimoji="0" lang="zh-CN" altLang="en-US" sz="2000" b="1">
                <a:effectLst>
                  <a:outerShdw blurRad="38100" dist="38100" dir="2700000" algn="tl">
                    <a:srgbClr val="C0C0C0"/>
                  </a:outerShdw>
                </a:effectLst>
              </a:rPr>
              <a:t>函数一样。不同的是该函数采用</a:t>
            </a:r>
            <a:r>
              <a:rPr kumimoji="0" lang="en-US" altLang="zh-CN" sz="2000" b="1">
                <a:solidFill>
                  <a:srgbClr val="FF00FF"/>
                </a:solidFill>
                <a:effectLst>
                  <a:outerShdw blurRad="38100" dist="38100" dir="2700000" algn="tl">
                    <a:srgbClr val="C0C0C0"/>
                  </a:outerShdw>
                </a:effectLst>
                <a:latin typeface="Arial" charset="0"/>
              </a:rPr>
              <a:t>_IOFBF</a:t>
            </a:r>
            <a:r>
              <a:rPr kumimoji="0" lang="zh-CN" altLang="en-US" sz="2000" b="1">
                <a:effectLst>
                  <a:outerShdw blurRad="38100" dist="38100" dir="2700000" algn="tl">
                    <a:srgbClr val="C0C0C0"/>
                  </a:outerShdw>
                </a:effectLst>
                <a:latin typeface="Arial" charset="0"/>
              </a:rPr>
              <a:t>全缓冲</a:t>
            </a:r>
            <a:r>
              <a:rPr kumimoji="0" lang="zh-CN" altLang="en-US" sz="2000" b="1">
                <a:effectLst>
                  <a:outerShdw blurRad="38100" dist="38100" dir="2700000" algn="tl">
                    <a:srgbClr val="C0C0C0"/>
                  </a:outerShdw>
                </a:effectLst>
              </a:rPr>
              <a:t>，缓冲大小用</a:t>
            </a:r>
            <a:r>
              <a:rPr kumimoji="0" lang="en-US" altLang="zh-CN" sz="2000" b="1">
                <a:solidFill>
                  <a:srgbClr val="FF00FF"/>
                </a:solidFill>
                <a:effectLst>
                  <a:outerShdw blurRad="38100" dist="38100" dir="2700000" algn="tl">
                    <a:srgbClr val="C0C0C0"/>
                  </a:outerShdw>
                </a:effectLst>
              </a:rPr>
              <a:t>BUFSIZ</a:t>
            </a:r>
            <a:r>
              <a:rPr kumimoji="0" lang="zh-CN" altLang="en-US" sz="2000" b="1">
                <a:effectLst>
                  <a:outerShdw blurRad="38100" dist="38100" dir="2700000" algn="tl">
                    <a:srgbClr val="C0C0C0"/>
                  </a:outerShdw>
                </a:effectLst>
              </a:rPr>
              <a:t>，函数没有返回值。</a:t>
            </a:r>
          </a:p>
          <a:p>
            <a:pPr>
              <a:tabLst>
                <a:tab pos="1076325" algn="l"/>
              </a:tabLst>
              <a:defRPr/>
            </a:pPr>
            <a:r>
              <a:rPr kumimoji="0" lang="zh-CN" altLang="en-US" sz="2000" b="1">
                <a:effectLst>
                  <a:outerShdw blurRad="38100" dist="38100" dir="2700000" algn="tl">
                    <a:srgbClr val="C0C0C0"/>
                  </a:outerShdw>
                </a:effectLst>
              </a:rPr>
              <a:t>       缓冲大小值</a:t>
            </a:r>
            <a:r>
              <a:rPr kumimoji="0" lang="en-US" altLang="zh-CN" sz="2000" b="1">
                <a:solidFill>
                  <a:srgbClr val="FF00FF"/>
                </a:solidFill>
                <a:effectLst>
                  <a:outerShdw blurRad="38100" dist="38100" dir="2700000" algn="tl">
                    <a:srgbClr val="C0C0C0"/>
                  </a:outerShdw>
                </a:effectLst>
              </a:rPr>
              <a:t>BUFSIZ</a:t>
            </a:r>
            <a:r>
              <a:rPr kumimoji="0" lang="zh-CN" altLang="en-US" sz="2000" b="1">
                <a:effectLst>
                  <a:outerShdw blurRad="38100" dist="38100" dir="2700000" algn="tl">
                    <a:srgbClr val="C0C0C0"/>
                  </a:outerShdw>
                </a:effectLst>
              </a:rPr>
              <a:t>，在</a:t>
            </a:r>
            <a:r>
              <a:rPr kumimoji="0" lang="en-US" altLang="zh-CN" sz="2000" b="1">
                <a:effectLst>
                  <a:outerShdw blurRad="38100" dist="38100" dir="2700000" algn="tl">
                    <a:srgbClr val="C0C0C0"/>
                  </a:outerShdw>
                </a:effectLst>
              </a:rPr>
              <a:t>stdio.h</a:t>
            </a:r>
            <a:r>
              <a:rPr kumimoji="0" lang="zh-CN" altLang="en-US" sz="2000" b="1">
                <a:effectLst>
                  <a:outerShdw blurRad="38100" dist="38100" dir="2700000" algn="tl">
                    <a:srgbClr val="C0C0C0"/>
                  </a:outerShdw>
                </a:effectLst>
              </a:rPr>
              <a:t>定义，一般为</a:t>
            </a:r>
            <a:r>
              <a:rPr kumimoji="0" lang="en-US" altLang="zh-CN" sz="2000" b="1">
                <a:solidFill>
                  <a:srgbClr val="006600"/>
                </a:solidFill>
                <a:effectLst>
                  <a:outerShdw blurRad="38100" dist="38100" dir="2700000" algn="tl">
                    <a:srgbClr val="C0C0C0"/>
                  </a:outerShdw>
                </a:effectLst>
              </a:rPr>
              <a:t>512</a:t>
            </a:r>
            <a:r>
              <a:rPr kumimoji="0" lang="zh-CN" altLang="en-US" sz="2000" b="1">
                <a:effectLst>
                  <a:outerShdw blurRad="38100" dist="38100" dir="2700000" algn="tl">
                    <a:srgbClr val="C0C0C0"/>
                  </a:outerShdw>
                </a:effectLst>
              </a:rPr>
              <a:t>个字节。</a:t>
            </a:r>
          </a:p>
        </p:txBody>
      </p:sp>
      <p:sp>
        <p:nvSpPr>
          <p:cNvPr id="165896" name="Rectangle 8"/>
          <p:cNvSpPr>
            <a:spLocks noChangeArrowheads="1"/>
          </p:cNvSpPr>
          <p:nvPr/>
        </p:nvSpPr>
        <p:spPr bwMode="auto">
          <a:xfrm>
            <a:off x="684213" y="1133475"/>
            <a:ext cx="7991475" cy="1431925"/>
          </a:xfrm>
          <a:prstGeom prst="rect">
            <a:avLst/>
          </a:prstGeom>
          <a:noFill/>
          <a:ln w="9525">
            <a:noFill/>
            <a:miter lim="800000"/>
            <a:headEnd/>
            <a:tailEnd/>
          </a:ln>
          <a:effectLst/>
        </p:spPr>
        <p:txBody>
          <a:bodyPr anchor="ctr">
            <a:spAutoFit/>
          </a:bodyPr>
          <a:lstStyle/>
          <a:p>
            <a:pPr>
              <a:lnSpc>
                <a:spcPct val="110000"/>
              </a:lnSpc>
              <a:tabLst>
                <a:tab pos="1076325" algn="l"/>
              </a:tabLst>
              <a:defRPr/>
            </a:pPr>
            <a:r>
              <a:rPr kumimoji="0" lang="en-US" altLang="zh-CN" sz="2000" b="1">
                <a:solidFill>
                  <a:srgbClr val="FF0066"/>
                </a:solidFill>
                <a:effectLst>
                  <a:outerShdw blurRad="38100" dist="38100" dir="2700000" algn="tl">
                    <a:srgbClr val="C0C0C0"/>
                  </a:outerShdw>
                </a:effectLst>
                <a:latin typeface="宋体" pitchFamily="2" charset="-122"/>
              </a:rPr>
              <a:t>    </a:t>
            </a:r>
            <a:r>
              <a:rPr kumimoji="0" lang="en-US" altLang="zh-CN" sz="800" b="1">
                <a:effectLst>
                  <a:outerShdw blurRad="38100" dist="38100" dir="2700000" algn="tl">
                    <a:srgbClr val="C0C0C0"/>
                  </a:outerShdw>
                </a:effectLst>
              </a:rPr>
              <a:t> </a:t>
            </a:r>
            <a:r>
              <a:rPr kumimoji="0" lang="zh-CN" altLang="en-US" sz="2000" b="1">
                <a:effectLst>
                  <a:outerShdw blurRad="38100" dist="38100" dir="2700000" algn="tl">
                    <a:srgbClr val="C0C0C0"/>
                  </a:outerShdw>
                </a:effectLst>
              </a:rPr>
              <a:t>将</a:t>
            </a:r>
            <a:r>
              <a:rPr kumimoji="0" lang="en-US" altLang="zh-CN" sz="2000" b="1">
                <a:solidFill>
                  <a:schemeClr val="tx2"/>
                </a:solidFill>
                <a:effectLst>
                  <a:outerShdw blurRad="38100" dist="38100" dir="2700000" algn="tl">
                    <a:srgbClr val="C0C0C0"/>
                  </a:outerShdw>
                </a:effectLst>
                <a:latin typeface="Arial" charset="0"/>
              </a:rPr>
              <a:t>stream</a:t>
            </a:r>
            <a:r>
              <a:rPr kumimoji="0" lang="zh-CN" altLang="en-US" sz="2000" b="1">
                <a:effectLst>
                  <a:outerShdw blurRad="38100" dist="38100" dir="2700000" algn="tl">
                    <a:srgbClr val="C0C0C0"/>
                  </a:outerShdw>
                </a:effectLst>
              </a:rPr>
              <a:t>指向的输出缓冲区或更新缓冲区</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用追加方式打开</a:t>
            </a:r>
            <a:r>
              <a:rPr kumimoji="0" lang="en-US" altLang="zh-CN" sz="2000" b="1">
                <a:effectLst>
                  <a:outerShdw blurRad="38100" dist="38100" dir="2700000" algn="tl">
                    <a:srgbClr val="C0C0C0"/>
                  </a:outerShdw>
                </a:effectLst>
                <a:latin typeface="宋体" pitchFamily="2" charset="-122"/>
              </a:rPr>
              <a:t>)</a:t>
            </a:r>
            <a:r>
              <a:rPr kumimoji="0" lang="zh-CN" altLang="en-US" sz="2000" b="1">
                <a:effectLst>
                  <a:outerShdw blurRad="38100" dist="38100" dir="2700000" algn="tl">
                    <a:srgbClr val="C0C0C0"/>
                  </a:outerShdw>
                </a:effectLst>
              </a:rPr>
              <a:t>中尚未存盘的数据强制性的全部写到介质文件中。如果</a:t>
            </a:r>
            <a:r>
              <a:rPr kumimoji="0" lang="en-US" altLang="zh-CN" sz="2000" b="1">
                <a:solidFill>
                  <a:schemeClr val="tx2"/>
                </a:solidFill>
                <a:effectLst>
                  <a:outerShdw blurRad="38100" dist="38100" dir="2700000" algn="tl">
                    <a:srgbClr val="C0C0C0"/>
                  </a:outerShdw>
                </a:effectLst>
                <a:latin typeface="Arial" charset="0"/>
              </a:rPr>
              <a:t>stream</a:t>
            </a:r>
            <a:r>
              <a:rPr kumimoji="0" lang="zh-CN" altLang="en-US" sz="2000" b="1">
                <a:effectLst>
                  <a:outerShdw blurRad="38100" dist="38100" dir="2700000" algn="tl">
                    <a:srgbClr val="C0C0C0"/>
                  </a:outerShdw>
                </a:effectLst>
              </a:rPr>
              <a:t>为</a:t>
            </a:r>
            <a:r>
              <a:rPr kumimoji="0" lang="en-US" altLang="zh-CN" sz="2000" b="1">
                <a:solidFill>
                  <a:srgbClr val="006600"/>
                </a:solidFill>
                <a:effectLst>
                  <a:outerShdw blurRad="38100" dist="38100" dir="2700000" algn="tl">
                    <a:srgbClr val="C0C0C0"/>
                  </a:outerShdw>
                </a:effectLst>
                <a:latin typeface="Arial" charset="0"/>
              </a:rPr>
              <a:t>NULL</a:t>
            </a:r>
            <a:r>
              <a:rPr kumimoji="0" lang="zh-CN" altLang="en-US" sz="2000" b="1">
                <a:effectLst>
                  <a:outerShdw blurRad="38100" dist="38100" dir="2700000" algn="tl">
                    <a:srgbClr val="C0C0C0"/>
                  </a:outerShdw>
                </a:effectLst>
              </a:rPr>
              <a:t>，执行</a:t>
            </a:r>
            <a:r>
              <a:rPr kumimoji="0" lang="en-US" altLang="zh-CN" sz="2000" b="1">
                <a:solidFill>
                  <a:srgbClr val="FF0000"/>
                </a:solidFill>
                <a:effectLst>
                  <a:outerShdw blurRad="38100" dist="38100" dir="2700000" algn="tl">
                    <a:srgbClr val="C0C0C0"/>
                  </a:outerShdw>
                </a:effectLst>
                <a:latin typeface="Arial" charset="0"/>
              </a:rPr>
              <a:t>fflush</a:t>
            </a:r>
            <a:r>
              <a:rPr kumimoji="0" lang="zh-CN" altLang="en-US" sz="2000" b="1">
                <a:effectLst>
                  <a:outerShdw blurRad="38100" dist="38100" dir="2700000" algn="tl">
                    <a:srgbClr val="C0C0C0"/>
                  </a:outerShdw>
                </a:effectLst>
              </a:rPr>
              <a:t>操作将使所有缓冲区的数据存盘。写操作成功函数返回</a:t>
            </a:r>
            <a:r>
              <a:rPr kumimoji="0" lang="en-US" altLang="zh-CN" sz="2000" b="1">
                <a:solidFill>
                  <a:srgbClr val="006600"/>
                </a:solidFill>
                <a:effectLst>
                  <a:outerShdw blurRad="38100" dist="38100" dir="2700000" algn="tl">
                    <a:srgbClr val="C0C0C0"/>
                  </a:outerShdw>
                </a:effectLst>
              </a:rPr>
              <a:t>0</a:t>
            </a:r>
            <a:r>
              <a:rPr kumimoji="0" lang="zh-CN" altLang="en-US" sz="2000" b="1">
                <a:effectLst>
                  <a:outerShdw blurRad="38100" dist="38100" dir="2700000" algn="tl">
                    <a:srgbClr val="C0C0C0"/>
                  </a:outerShdw>
                </a:effectLst>
              </a:rPr>
              <a:t>，否则置出错标志并返回</a:t>
            </a:r>
            <a:r>
              <a:rPr kumimoji="0" lang="en-US" altLang="zh-CN" sz="2000" b="1">
                <a:solidFill>
                  <a:srgbClr val="006600"/>
                </a:solidFill>
                <a:effectLst>
                  <a:outerShdw blurRad="38100" dist="38100" dir="2700000" algn="tl">
                    <a:srgbClr val="C0C0C0"/>
                  </a:outerShdw>
                </a:effectLst>
                <a:latin typeface="Arial" charset="0"/>
              </a:rPr>
              <a:t>EOF</a:t>
            </a:r>
            <a:r>
              <a:rPr kumimoji="0" lang="zh-CN" altLang="en-US" sz="2000" b="1">
                <a:effectLst>
                  <a:outerShdw blurRad="38100" dist="38100" dir="2700000" algn="tl">
                    <a:srgbClr val="C0C0C0"/>
                  </a:outerShdw>
                </a:effectLst>
              </a:rPr>
              <a:t>。</a:t>
            </a:r>
            <a:endParaRPr kumimoji="0" lang="zh-CN" altLang="en-US"/>
          </a:p>
        </p:txBody>
      </p:sp>
      <p:sp>
        <p:nvSpPr>
          <p:cNvPr id="165897" name="Rectangle 9"/>
          <p:cNvSpPr>
            <a:spLocks noChangeArrowheads="1"/>
          </p:cNvSpPr>
          <p:nvPr/>
        </p:nvSpPr>
        <p:spPr bwMode="auto">
          <a:xfrm>
            <a:off x="760413" y="787400"/>
            <a:ext cx="7699375" cy="396875"/>
          </a:xfrm>
          <a:prstGeom prst="rect">
            <a:avLst/>
          </a:prstGeom>
          <a:noFill/>
          <a:ln w="9525">
            <a:noFill/>
            <a:miter lim="800000"/>
            <a:headEnd/>
            <a:tailEnd/>
          </a:ln>
          <a:effectLst/>
        </p:spPr>
        <p:txBody>
          <a:bodyPr>
            <a:spAutoFit/>
          </a:bodyPr>
          <a:lstStyle/>
          <a:p>
            <a:pPr eaLnBrk="0" hangingPunct="0">
              <a:defRPr/>
            </a:pPr>
            <a:r>
              <a:rPr kumimoji="0" lang="en-US" altLang="zh-CN" sz="2000" b="1">
                <a:solidFill>
                  <a:schemeClr val="tx2"/>
                </a:solidFill>
                <a:latin typeface="Arial" charset="0"/>
              </a:rPr>
              <a:t>int   </a:t>
            </a:r>
            <a:r>
              <a:rPr kumimoji="0" lang="en-US" altLang="zh-CN" sz="2000" b="1">
                <a:solidFill>
                  <a:srgbClr val="FF0066"/>
                </a:solidFill>
                <a:latin typeface="Arial" charset="0"/>
              </a:rPr>
              <a:t>fflush</a:t>
            </a:r>
            <a:r>
              <a:rPr kumimoji="0" lang="en-US" altLang="zh-CN" sz="2000" b="1">
                <a:solidFill>
                  <a:schemeClr val="tx2"/>
                </a:solidFill>
                <a:latin typeface="Arial" charset="0"/>
              </a:rPr>
              <a:t>(FILE *stream)</a:t>
            </a:r>
            <a:r>
              <a:rPr kumimoji="0" lang="zh-CN" altLang="en-US" sz="2000" b="1">
                <a:solidFill>
                  <a:schemeClr val="tx2"/>
                </a:solidFill>
                <a:effectLst>
                  <a:outerShdw blurRad="38100" dist="38100" dir="2700000" algn="tl">
                    <a:srgbClr val="C0C0C0"/>
                  </a:outerShdw>
                </a:effectLst>
                <a:latin typeface="Arial" charset="0"/>
              </a:rPr>
              <a:t>函数</a:t>
            </a:r>
            <a:r>
              <a:rPr kumimoji="0" lang="zh-CN" altLang="en-US" sz="2000" b="1">
                <a:solidFill>
                  <a:schemeClr val="tx2"/>
                </a:solidFill>
                <a:effectLst>
                  <a:outerShdw blurRad="38100" dist="38100" dir="2700000" algn="tl">
                    <a:srgbClr val="C0C0C0"/>
                  </a:outerShdw>
                </a:effectLst>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p:cTn id="7" dur="1000" fill="hold"/>
                                        <p:tgtEl>
                                          <p:spTgt spid="165892"/>
                                        </p:tgtEl>
                                        <p:attrNameLst>
                                          <p:attrName>ppt_x</p:attrName>
                                        </p:attrNameLst>
                                      </p:cBhvr>
                                      <p:tavLst>
                                        <p:tav tm="0">
                                          <p:val>
                                            <p:strVal val="#ppt_x-.2"/>
                                          </p:val>
                                        </p:tav>
                                        <p:tav tm="100000">
                                          <p:val>
                                            <p:strVal val="#ppt_x"/>
                                          </p:val>
                                        </p:tav>
                                      </p:tavLst>
                                    </p:anim>
                                    <p:anim calcmode="lin" valueType="num">
                                      <p:cBhvr>
                                        <p:cTn id="8" dur="1000" fill="hold"/>
                                        <p:tgtEl>
                                          <p:spTgt spid="16589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589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65893"/>
                                        </p:tgtEl>
                                        <p:attrNameLst>
                                          <p:attrName>style.visibility</p:attrName>
                                        </p:attrNameLst>
                                      </p:cBhvr>
                                      <p:to>
                                        <p:strVal val="visible"/>
                                      </p:to>
                                    </p:set>
                                    <p:anim calcmode="lin" valueType="num">
                                      <p:cBhvr>
                                        <p:cTn id="12" dur="1000" fill="hold"/>
                                        <p:tgtEl>
                                          <p:spTgt spid="165893"/>
                                        </p:tgtEl>
                                        <p:attrNameLst>
                                          <p:attrName>ppt_x</p:attrName>
                                        </p:attrNameLst>
                                      </p:cBhvr>
                                      <p:tavLst>
                                        <p:tav tm="0">
                                          <p:val>
                                            <p:strVal val="#ppt_x-.2"/>
                                          </p:val>
                                        </p:tav>
                                        <p:tav tm="100000">
                                          <p:val>
                                            <p:strVal val="#ppt_x"/>
                                          </p:val>
                                        </p:tav>
                                      </p:tavLst>
                                    </p:anim>
                                    <p:anim calcmode="lin" valueType="num">
                                      <p:cBhvr>
                                        <p:cTn id="13" dur="1000" fill="hold"/>
                                        <p:tgtEl>
                                          <p:spTgt spid="16589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65893"/>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65894"/>
                                        </p:tgtEl>
                                        <p:attrNameLst>
                                          <p:attrName>style.visibility</p:attrName>
                                        </p:attrNameLst>
                                      </p:cBhvr>
                                      <p:to>
                                        <p:strVal val="visible"/>
                                      </p:to>
                                    </p:set>
                                    <p:anim calcmode="lin" valueType="num">
                                      <p:cBhvr>
                                        <p:cTn id="19" dur="1000" fill="hold"/>
                                        <p:tgtEl>
                                          <p:spTgt spid="165894"/>
                                        </p:tgtEl>
                                        <p:attrNameLst>
                                          <p:attrName>ppt_x</p:attrName>
                                        </p:attrNameLst>
                                      </p:cBhvr>
                                      <p:tavLst>
                                        <p:tav tm="0">
                                          <p:val>
                                            <p:strVal val="#ppt_x-.2"/>
                                          </p:val>
                                        </p:tav>
                                        <p:tav tm="100000">
                                          <p:val>
                                            <p:strVal val="#ppt_x"/>
                                          </p:val>
                                        </p:tav>
                                      </p:tavLst>
                                    </p:anim>
                                    <p:anim calcmode="lin" valueType="num">
                                      <p:cBhvr>
                                        <p:cTn id="20" dur="1000" fill="hold"/>
                                        <p:tgtEl>
                                          <p:spTgt spid="16589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65894"/>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65895"/>
                                        </p:tgtEl>
                                        <p:attrNameLst>
                                          <p:attrName>style.visibility</p:attrName>
                                        </p:attrNameLst>
                                      </p:cBhvr>
                                      <p:to>
                                        <p:strVal val="visible"/>
                                      </p:to>
                                    </p:set>
                                    <p:anim calcmode="lin" valueType="num">
                                      <p:cBhvr>
                                        <p:cTn id="24" dur="1000" fill="hold"/>
                                        <p:tgtEl>
                                          <p:spTgt spid="165895"/>
                                        </p:tgtEl>
                                        <p:attrNameLst>
                                          <p:attrName>ppt_x</p:attrName>
                                        </p:attrNameLst>
                                      </p:cBhvr>
                                      <p:tavLst>
                                        <p:tav tm="0">
                                          <p:val>
                                            <p:strVal val="#ppt_x-.2"/>
                                          </p:val>
                                        </p:tav>
                                        <p:tav tm="100000">
                                          <p:val>
                                            <p:strVal val="#ppt_x"/>
                                          </p:val>
                                        </p:tav>
                                      </p:tavLst>
                                    </p:anim>
                                    <p:anim calcmode="lin" valueType="num">
                                      <p:cBhvr>
                                        <p:cTn id="25" dur="1000" fill="hold"/>
                                        <p:tgtEl>
                                          <p:spTgt spid="16589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65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893" grpId="0"/>
      <p:bldP spid="165894" grpId="0"/>
      <p:bldP spid="1658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p>
            <a:fld id="{D0D3A05E-EE15-4F7F-8B4C-885911AC83A6}" type="slidenum">
              <a:rPr lang="en-US" altLang="zh-CN" smtClean="0"/>
              <a:pPr/>
              <a:t>4</a:t>
            </a:fld>
            <a:endParaRPr lang="en-US" altLang="zh-CN"/>
          </a:p>
        </p:txBody>
      </p:sp>
      <p:sp>
        <p:nvSpPr>
          <p:cNvPr id="129030" name="Rectangle 6"/>
          <p:cNvSpPr>
            <a:spLocks noChangeArrowheads="1"/>
          </p:cNvSpPr>
          <p:nvPr/>
        </p:nvSpPr>
        <p:spPr bwMode="auto">
          <a:xfrm>
            <a:off x="1763713" y="1455738"/>
            <a:ext cx="5799137" cy="187166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29043" name="AutoShape 19"/>
          <p:cNvSpPr>
            <a:spLocks noChangeArrowheads="1"/>
          </p:cNvSpPr>
          <p:nvPr/>
        </p:nvSpPr>
        <p:spPr bwMode="auto">
          <a:xfrm>
            <a:off x="3560763" y="2147888"/>
            <a:ext cx="215900" cy="922337"/>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29028" name="Rectangle 4"/>
          <p:cNvSpPr>
            <a:spLocks noChangeArrowheads="1"/>
          </p:cNvSpPr>
          <p:nvPr/>
        </p:nvSpPr>
        <p:spPr bwMode="auto">
          <a:xfrm>
            <a:off x="684213" y="673100"/>
            <a:ext cx="7991475" cy="762000"/>
          </a:xfrm>
          <a:prstGeom prst="rect">
            <a:avLst/>
          </a:prstGeom>
          <a:noFill/>
          <a:ln w="9525">
            <a:noFill/>
            <a:miter lim="800000"/>
            <a:headEnd/>
            <a:tailEnd/>
          </a:ln>
          <a:effectLst/>
        </p:spPr>
        <p:txBody>
          <a:bodyPr anchor="ctr">
            <a:spAutoFit/>
          </a:bodyPr>
          <a:lstStyle/>
          <a:p>
            <a:pPr>
              <a:lnSpc>
                <a:spcPct val="110000"/>
              </a:lnSpc>
              <a:defRPr/>
            </a:pPr>
            <a:r>
              <a:rPr lang="en-US" altLang="zh-CN" sz="2000" b="1">
                <a:latin typeface="宋体" pitchFamily="2" charset="-122"/>
              </a:rPr>
              <a:t>    </a:t>
            </a:r>
            <a:r>
              <a:rPr lang="zh-CN" altLang="en-US" sz="2000" b="1">
                <a:effectLst>
                  <a:outerShdw blurRad="38100" dist="38100" dir="2700000" algn="tl">
                    <a:srgbClr val="C0C0C0"/>
                  </a:outerShdw>
                </a:effectLst>
              </a:rPr>
              <a:t>如果将</a:t>
            </a:r>
            <a:r>
              <a:rPr lang="zh-CN" altLang="en-US" sz="2000" b="1">
                <a:solidFill>
                  <a:srgbClr val="FF00FF"/>
                </a:solidFill>
                <a:effectLst>
                  <a:outerShdw blurRad="38100" dist="38100" dir="2700000" algn="tl">
                    <a:srgbClr val="C0C0C0"/>
                  </a:outerShdw>
                </a:effectLst>
              </a:rPr>
              <a:t>内存数据</a:t>
            </a:r>
            <a:r>
              <a:rPr lang="zh-CN" altLang="en-US" sz="2000" b="1">
                <a:effectLst>
                  <a:outerShdw blurRad="38100" dist="38100" dir="2700000" algn="tl">
                    <a:srgbClr val="C0C0C0"/>
                  </a:outerShdw>
                </a:effectLst>
              </a:rPr>
              <a:t>按文本文件存储到外存中，则</a:t>
            </a:r>
            <a:r>
              <a:rPr lang="zh-CN" altLang="en-US" sz="1000" b="1">
                <a:effectLst>
                  <a:outerShdw blurRad="38100" dist="38100" dir="2700000" algn="tl">
                    <a:srgbClr val="C0C0C0"/>
                  </a:outerShdw>
                </a:effectLst>
              </a:rPr>
              <a:t> </a:t>
            </a:r>
            <a:r>
              <a:rPr lang="en-US" altLang="zh-CN" sz="2000" b="1">
                <a:effectLst>
                  <a:outerShdw blurRad="38100" dist="38100" dir="2700000" algn="tl">
                    <a:srgbClr val="C0C0C0"/>
                  </a:outerShdw>
                </a:effectLst>
              </a:rPr>
              <a:t>C</a:t>
            </a:r>
            <a:r>
              <a:rPr lang="en-US" altLang="zh-CN" sz="1000" b="1">
                <a:effectLst>
                  <a:outerShdw blurRad="38100" dist="38100" dir="2700000" algn="tl">
                    <a:srgbClr val="C0C0C0"/>
                  </a:outerShdw>
                </a:effectLst>
              </a:rPr>
              <a:t> </a:t>
            </a:r>
            <a:r>
              <a:rPr lang="zh-CN" altLang="en-US" sz="2000" b="1">
                <a:effectLst>
                  <a:outerShdw blurRad="38100" dist="38100" dir="2700000" algn="tl">
                    <a:srgbClr val="C0C0C0"/>
                  </a:outerShdw>
                </a:effectLst>
              </a:rPr>
              <a:t>语言通常需要将内存数据按指定格式转换成</a:t>
            </a:r>
            <a:r>
              <a:rPr lang="zh-CN" altLang="en-US" sz="2000" b="1">
                <a:solidFill>
                  <a:srgbClr val="FF00FF"/>
                </a:solidFill>
                <a:effectLst>
                  <a:outerShdw blurRad="38100" dist="38100" dir="2700000" algn="tl">
                    <a:srgbClr val="C0C0C0"/>
                  </a:outerShdw>
                </a:effectLst>
              </a:rPr>
              <a:t>字符形式</a:t>
            </a:r>
            <a:r>
              <a:rPr lang="zh-CN" altLang="en-US" sz="2000" b="1">
                <a:effectLst>
                  <a:outerShdw blurRad="38100" dist="38100" dir="2700000" algn="tl">
                    <a:srgbClr val="C0C0C0"/>
                  </a:outerShdw>
                </a:effectLst>
              </a:rPr>
              <a:t>。</a:t>
            </a:r>
          </a:p>
        </p:txBody>
      </p:sp>
      <p:sp>
        <p:nvSpPr>
          <p:cNvPr id="129031" name="Rectangle 7"/>
          <p:cNvSpPr>
            <a:spLocks noChangeArrowheads="1"/>
          </p:cNvSpPr>
          <p:nvPr/>
        </p:nvSpPr>
        <p:spPr bwMode="auto">
          <a:xfrm>
            <a:off x="1801813" y="1493838"/>
            <a:ext cx="4895850" cy="396875"/>
          </a:xfrm>
          <a:prstGeom prst="rect">
            <a:avLst/>
          </a:prstGeom>
          <a:noFill/>
          <a:ln w="9525">
            <a:noFill/>
            <a:miter lim="800000"/>
            <a:headEnd/>
            <a:tailEnd/>
          </a:ln>
          <a:effectLst/>
        </p:spPr>
        <p:txBody>
          <a:bodyPr>
            <a:spAutoFit/>
          </a:bodyPr>
          <a:lstStyle/>
          <a:p>
            <a:pPr eaLnBrk="0" hangingPunct="0">
              <a:defRPr/>
            </a:pPr>
            <a:r>
              <a:rPr kumimoji="0" lang="zh-CN" altLang="en-US" sz="2000" b="1" dirty="0">
                <a:solidFill>
                  <a:schemeClr val="tx2"/>
                </a:solidFill>
                <a:latin typeface="宋体" pitchFamily="2" charset="-122"/>
              </a:rPr>
              <a:t>例如，</a:t>
            </a:r>
            <a:r>
              <a:rPr kumimoji="0" lang="en-US" altLang="zh-CN" sz="2000" b="1" dirty="0">
                <a:solidFill>
                  <a:schemeClr val="tx2"/>
                </a:solidFill>
              </a:rPr>
              <a:t>short x</a:t>
            </a:r>
            <a:r>
              <a:rPr kumimoji="0" lang="en-US" altLang="zh-CN" sz="2000" b="1" dirty="0">
                <a:solidFill>
                  <a:schemeClr val="tx2"/>
                </a:solidFill>
                <a:latin typeface="Times New Roman" pitchFamily="18" charset="0"/>
              </a:rPr>
              <a:t>=</a:t>
            </a:r>
            <a:r>
              <a:rPr kumimoji="0" lang="en-US" altLang="zh-CN" sz="2000" b="1" dirty="0">
                <a:solidFill>
                  <a:srgbClr val="FF0066"/>
                </a:solidFill>
                <a:latin typeface="Times New Roman" pitchFamily="18" charset="0"/>
              </a:rPr>
              <a:t>128</a:t>
            </a:r>
            <a:r>
              <a:rPr kumimoji="0" lang="en-US" altLang="zh-CN" sz="2000" b="1" dirty="0">
                <a:solidFill>
                  <a:schemeClr val="tx2"/>
                </a:solidFill>
                <a:latin typeface="Times New Roman" pitchFamily="18" charset="0"/>
              </a:rPr>
              <a:t>;</a:t>
            </a:r>
            <a:r>
              <a:rPr kumimoji="0" lang="en-US" altLang="zh-CN" sz="2000" b="1" dirty="0">
                <a:solidFill>
                  <a:schemeClr val="tx2"/>
                </a:solidFill>
                <a:latin typeface="宋体" pitchFamily="2" charset="-122"/>
              </a:rPr>
              <a:t> </a:t>
            </a:r>
            <a:r>
              <a:rPr kumimoji="0" lang="zh-CN" altLang="en-US" sz="2000" b="1" dirty="0">
                <a:solidFill>
                  <a:schemeClr val="tx2"/>
                </a:solidFill>
                <a:latin typeface="宋体" pitchFamily="2" charset="-122"/>
              </a:rPr>
              <a:t>转换格式：</a:t>
            </a:r>
            <a:r>
              <a:rPr kumimoji="0" lang="zh-CN" altLang="en-US" sz="2000" b="1" dirty="0">
                <a:solidFill>
                  <a:schemeClr val="tx2"/>
                </a:solidFill>
                <a:latin typeface="Arial"/>
              </a:rPr>
              <a:t>“</a:t>
            </a:r>
            <a:r>
              <a:rPr kumimoji="0" lang="en-US" altLang="zh-CN" sz="2000" b="1" dirty="0">
                <a:solidFill>
                  <a:schemeClr val="tx2"/>
                </a:solidFill>
                <a:effectLst>
                  <a:outerShdw blurRad="38100" dist="38100" dir="2700000" algn="tl">
                    <a:srgbClr val="C0C0C0"/>
                  </a:outerShdw>
                </a:effectLst>
              </a:rPr>
              <a:t>%d</a:t>
            </a:r>
            <a:r>
              <a:rPr kumimoji="0" lang="en-US" altLang="zh-CN" sz="2000" b="1" dirty="0">
                <a:solidFill>
                  <a:schemeClr val="tx2"/>
                </a:solidFill>
                <a:latin typeface="Arial"/>
              </a:rPr>
              <a:t>”</a:t>
            </a:r>
            <a:endParaRPr kumimoji="0" lang="en-US" altLang="zh-CN" sz="2000" b="1" dirty="0">
              <a:solidFill>
                <a:schemeClr val="tx2"/>
              </a:solidFill>
              <a:latin typeface="宋体" pitchFamily="2" charset="-122"/>
            </a:endParaRPr>
          </a:p>
        </p:txBody>
      </p:sp>
      <p:sp>
        <p:nvSpPr>
          <p:cNvPr id="129032" name="Text Box 8"/>
          <p:cNvSpPr txBox="1">
            <a:spLocks noChangeArrowheads="1"/>
          </p:cNvSpPr>
          <p:nvPr/>
        </p:nvSpPr>
        <p:spPr bwMode="auto">
          <a:xfrm>
            <a:off x="3849688" y="2079625"/>
            <a:ext cx="24701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1000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29033" name="Rectangle 9"/>
          <p:cNvSpPr>
            <a:spLocks noChangeArrowheads="1"/>
          </p:cNvSpPr>
          <p:nvPr/>
        </p:nvSpPr>
        <p:spPr bwMode="auto">
          <a:xfrm>
            <a:off x="3527425" y="1889125"/>
            <a:ext cx="338138" cy="396875"/>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sp>
        <p:nvSpPr>
          <p:cNvPr id="129034" name="Text Box 10"/>
          <p:cNvSpPr txBox="1">
            <a:spLocks noChangeArrowheads="1"/>
          </p:cNvSpPr>
          <p:nvPr/>
        </p:nvSpPr>
        <p:spPr bwMode="auto">
          <a:xfrm>
            <a:off x="2633663" y="1970088"/>
            <a:ext cx="984250" cy="396875"/>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29035" name="Text Box 11"/>
          <p:cNvSpPr txBox="1">
            <a:spLocks noChangeArrowheads="1"/>
          </p:cNvSpPr>
          <p:nvPr/>
        </p:nvSpPr>
        <p:spPr bwMode="auto">
          <a:xfrm>
            <a:off x="3814763" y="2636838"/>
            <a:ext cx="36004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0111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29036" name="Text Box 12"/>
          <p:cNvSpPr txBox="1">
            <a:spLocks noChangeArrowheads="1"/>
          </p:cNvSpPr>
          <p:nvPr/>
        </p:nvSpPr>
        <p:spPr bwMode="auto">
          <a:xfrm>
            <a:off x="2632075" y="2617788"/>
            <a:ext cx="1000125" cy="396875"/>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sp>
        <p:nvSpPr>
          <p:cNvPr id="129037" name="Line 13"/>
          <p:cNvSpPr>
            <a:spLocks noChangeShapeType="1"/>
          </p:cNvSpPr>
          <p:nvPr/>
        </p:nvSpPr>
        <p:spPr bwMode="auto">
          <a:xfrm flipH="1">
            <a:off x="5091113" y="2085975"/>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40" name="Text Box 16"/>
          <p:cNvSpPr txBox="1">
            <a:spLocks noChangeArrowheads="1"/>
          </p:cNvSpPr>
          <p:nvPr/>
        </p:nvSpPr>
        <p:spPr bwMode="auto">
          <a:xfrm>
            <a:off x="4224338" y="2965450"/>
            <a:ext cx="450850"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41" name="Text Box 17"/>
          <p:cNvSpPr txBox="1">
            <a:spLocks noChangeArrowheads="1"/>
          </p:cNvSpPr>
          <p:nvPr/>
        </p:nvSpPr>
        <p:spPr bwMode="auto">
          <a:xfrm>
            <a:off x="5380038" y="2959100"/>
            <a:ext cx="452437"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宋体" pitchFamily="2" charset="-122"/>
              </a:rPr>
              <a:t>2</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42" name="Text Box 18"/>
          <p:cNvSpPr txBox="1">
            <a:spLocks noChangeArrowheads="1"/>
          </p:cNvSpPr>
          <p:nvPr/>
        </p:nvSpPr>
        <p:spPr bwMode="auto">
          <a:xfrm>
            <a:off x="6530975" y="2954338"/>
            <a:ext cx="452438"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宋体" pitchFamily="2" charset="-122"/>
              </a:rPr>
              <a:t>8</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44" name="Line 20"/>
          <p:cNvSpPr>
            <a:spLocks noChangeShapeType="1"/>
          </p:cNvSpPr>
          <p:nvPr/>
        </p:nvSpPr>
        <p:spPr bwMode="auto">
          <a:xfrm flipH="1">
            <a:off x="5038725" y="2636838"/>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45" name="Line 21"/>
          <p:cNvSpPr>
            <a:spLocks noChangeShapeType="1"/>
          </p:cNvSpPr>
          <p:nvPr/>
        </p:nvSpPr>
        <p:spPr bwMode="auto">
          <a:xfrm flipH="1">
            <a:off x="6200775" y="2646363"/>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46" name="Rectangle 22"/>
          <p:cNvSpPr>
            <a:spLocks noChangeArrowheads="1"/>
          </p:cNvSpPr>
          <p:nvPr/>
        </p:nvSpPr>
        <p:spPr bwMode="auto">
          <a:xfrm>
            <a:off x="684213" y="3452813"/>
            <a:ext cx="7991475" cy="762000"/>
          </a:xfrm>
          <a:prstGeom prst="rect">
            <a:avLst/>
          </a:prstGeom>
          <a:noFill/>
          <a:ln w="9525">
            <a:noFill/>
            <a:miter lim="800000"/>
            <a:headEnd/>
            <a:tailEnd/>
          </a:ln>
          <a:effectLst/>
        </p:spPr>
        <p:txBody>
          <a:bodyPr anchor="ctr">
            <a:spAutoFit/>
          </a:bodyPr>
          <a:lstStyle/>
          <a:p>
            <a:pPr>
              <a:lnSpc>
                <a:spcPct val="110000"/>
              </a:lnSpc>
              <a:defRPr/>
            </a:pPr>
            <a:r>
              <a:rPr lang="en-US" altLang="zh-CN" sz="2000" b="1">
                <a:latin typeface="宋体" pitchFamily="2" charset="-122"/>
              </a:rPr>
              <a:t>    </a:t>
            </a:r>
            <a:r>
              <a:rPr lang="zh-CN" altLang="en-US" sz="2000" b="1">
                <a:effectLst>
                  <a:outerShdw blurRad="38100" dist="38100" dir="2700000" algn="tl">
                    <a:srgbClr val="C0C0C0"/>
                  </a:outerShdw>
                </a:effectLst>
              </a:rPr>
              <a:t>如果将存储在外存中的</a:t>
            </a:r>
            <a:r>
              <a:rPr lang="zh-CN" altLang="en-US" sz="2000" b="1">
                <a:solidFill>
                  <a:srgbClr val="FF00FF"/>
                </a:solidFill>
                <a:effectLst>
                  <a:outerShdw blurRad="38100" dist="38100" dir="2700000" algn="tl">
                    <a:srgbClr val="C0C0C0"/>
                  </a:outerShdw>
                </a:effectLst>
              </a:rPr>
              <a:t>文本文件数据</a:t>
            </a:r>
            <a:r>
              <a:rPr lang="zh-CN" altLang="en-US" sz="2000" b="1">
                <a:effectLst>
                  <a:outerShdw blurRad="38100" dist="38100" dir="2700000" algn="tl">
                    <a:srgbClr val="C0C0C0"/>
                  </a:outerShdw>
                </a:effectLst>
              </a:rPr>
              <a:t>取回到内存，则</a:t>
            </a:r>
            <a:r>
              <a:rPr lang="en-US" altLang="zh-CN" sz="2000" b="1">
                <a:effectLst>
                  <a:outerShdw blurRad="38100" dist="38100" dir="2700000" algn="tl">
                    <a:srgbClr val="C0C0C0"/>
                  </a:outerShdw>
                </a:effectLst>
              </a:rPr>
              <a:t>C</a:t>
            </a:r>
            <a:r>
              <a:rPr lang="zh-CN" altLang="en-US" sz="2000" b="1">
                <a:effectLst>
                  <a:outerShdw blurRad="38100" dist="38100" dir="2700000" algn="tl">
                    <a:srgbClr val="C0C0C0"/>
                  </a:outerShdw>
                </a:effectLst>
              </a:rPr>
              <a:t>语言通常需要将按指定格式转换成</a:t>
            </a:r>
            <a:r>
              <a:rPr lang="zh-CN" altLang="en-US" sz="2000" b="1">
                <a:solidFill>
                  <a:srgbClr val="FF00FF"/>
                </a:solidFill>
                <a:effectLst>
                  <a:outerShdw blurRad="38100" dist="38100" dir="2700000" algn="tl">
                    <a:srgbClr val="C0C0C0"/>
                  </a:outerShdw>
                </a:effectLst>
              </a:rPr>
              <a:t>内存数据形式</a:t>
            </a:r>
            <a:r>
              <a:rPr lang="zh-CN" altLang="en-US" sz="2000" b="1">
                <a:effectLst>
                  <a:outerShdw blurRad="38100" dist="38100" dir="2700000" algn="tl">
                    <a:srgbClr val="C0C0C0"/>
                  </a:outerShdw>
                </a:effectLst>
              </a:rPr>
              <a:t>。</a:t>
            </a:r>
          </a:p>
        </p:txBody>
      </p:sp>
      <p:sp>
        <p:nvSpPr>
          <p:cNvPr id="129047" name="Rectangle 23"/>
          <p:cNvSpPr>
            <a:spLocks noChangeArrowheads="1"/>
          </p:cNvSpPr>
          <p:nvPr/>
        </p:nvSpPr>
        <p:spPr bwMode="auto">
          <a:xfrm>
            <a:off x="1763713" y="4221163"/>
            <a:ext cx="5799137" cy="187166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29048" name="AutoShape 24"/>
          <p:cNvSpPr>
            <a:spLocks noChangeArrowheads="1"/>
          </p:cNvSpPr>
          <p:nvPr/>
        </p:nvSpPr>
        <p:spPr bwMode="auto">
          <a:xfrm flipV="1">
            <a:off x="3544888" y="4806950"/>
            <a:ext cx="215900" cy="922338"/>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29049" name="Rectangle 25"/>
          <p:cNvSpPr>
            <a:spLocks noChangeArrowheads="1"/>
          </p:cNvSpPr>
          <p:nvPr/>
        </p:nvSpPr>
        <p:spPr bwMode="auto">
          <a:xfrm>
            <a:off x="1771650" y="4257675"/>
            <a:ext cx="4895850" cy="396875"/>
          </a:xfrm>
          <a:prstGeom prst="rect">
            <a:avLst/>
          </a:prstGeom>
          <a:noFill/>
          <a:ln w="9525">
            <a:noFill/>
            <a:miter lim="800000"/>
            <a:headEnd/>
            <a:tailEnd/>
          </a:ln>
          <a:effectLst/>
        </p:spPr>
        <p:txBody>
          <a:bodyPr>
            <a:spAutoFit/>
          </a:bodyPr>
          <a:lstStyle/>
          <a:p>
            <a:pPr eaLnBrk="0" hangingPunct="0">
              <a:defRPr/>
            </a:pPr>
            <a:r>
              <a:rPr kumimoji="0" lang="zh-CN" altLang="en-US" sz="2000" b="1" dirty="0">
                <a:solidFill>
                  <a:schemeClr val="tx2"/>
                </a:solidFill>
                <a:latin typeface="宋体" pitchFamily="2" charset="-122"/>
              </a:rPr>
              <a:t>例如，</a:t>
            </a:r>
            <a:r>
              <a:rPr kumimoji="0" lang="en-US" altLang="zh-CN" sz="2000" b="1" dirty="0">
                <a:solidFill>
                  <a:schemeClr val="tx2"/>
                </a:solidFill>
              </a:rPr>
              <a:t>short x</a:t>
            </a:r>
            <a:r>
              <a:rPr kumimoji="0" lang="en-US" altLang="zh-CN" sz="2000" b="1" dirty="0">
                <a:solidFill>
                  <a:schemeClr val="tx2"/>
                </a:solidFill>
                <a:latin typeface="Times New Roman" pitchFamily="18" charset="0"/>
              </a:rPr>
              <a:t>=</a:t>
            </a:r>
            <a:r>
              <a:rPr kumimoji="0" lang="en-US" altLang="zh-CN" sz="2000" b="1" dirty="0">
                <a:solidFill>
                  <a:srgbClr val="FF0066"/>
                </a:solidFill>
                <a:latin typeface="Times New Roman" pitchFamily="18" charset="0"/>
              </a:rPr>
              <a:t>128</a:t>
            </a:r>
            <a:r>
              <a:rPr kumimoji="0" lang="en-US" altLang="zh-CN" sz="2000" b="1" dirty="0">
                <a:solidFill>
                  <a:schemeClr val="tx2"/>
                </a:solidFill>
                <a:latin typeface="Times New Roman" pitchFamily="18" charset="0"/>
              </a:rPr>
              <a:t>;</a:t>
            </a:r>
            <a:r>
              <a:rPr kumimoji="0" lang="en-US" altLang="zh-CN" sz="2000" b="1" dirty="0">
                <a:solidFill>
                  <a:schemeClr val="tx2"/>
                </a:solidFill>
                <a:latin typeface="宋体" pitchFamily="2" charset="-122"/>
              </a:rPr>
              <a:t> </a:t>
            </a:r>
            <a:r>
              <a:rPr kumimoji="0" lang="zh-CN" altLang="en-US" sz="2000" b="1" dirty="0">
                <a:solidFill>
                  <a:schemeClr val="tx2"/>
                </a:solidFill>
                <a:latin typeface="宋体" pitchFamily="2" charset="-122"/>
              </a:rPr>
              <a:t>转换格式：</a:t>
            </a:r>
            <a:r>
              <a:rPr kumimoji="0" lang="zh-CN" altLang="en-US" sz="2000" b="1" dirty="0">
                <a:solidFill>
                  <a:schemeClr val="tx2"/>
                </a:solidFill>
                <a:latin typeface="Arial"/>
              </a:rPr>
              <a:t>“</a:t>
            </a:r>
            <a:r>
              <a:rPr kumimoji="0" lang="en-US" altLang="zh-CN" sz="2000" b="1" dirty="0">
                <a:solidFill>
                  <a:schemeClr val="tx2"/>
                </a:solidFill>
                <a:effectLst>
                  <a:outerShdw blurRad="38100" dist="38100" dir="2700000" algn="tl">
                    <a:srgbClr val="C0C0C0"/>
                  </a:outerShdw>
                </a:effectLst>
              </a:rPr>
              <a:t>%d</a:t>
            </a:r>
            <a:r>
              <a:rPr kumimoji="0" lang="en-US" altLang="zh-CN" sz="2000" b="1" dirty="0">
                <a:solidFill>
                  <a:schemeClr val="tx2"/>
                </a:solidFill>
                <a:latin typeface="Arial"/>
              </a:rPr>
              <a:t>”</a:t>
            </a:r>
            <a:endParaRPr kumimoji="0" lang="en-US" altLang="zh-CN" sz="2000" b="1" dirty="0">
              <a:solidFill>
                <a:schemeClr val="tx2"/>
              </a:solidFill>
              <a:latin typeface="宋体" pitchFamily="2" charset="-122"/>
            </a:endParaRPr>
          </a:p>
        </p:txBody>
      </p:sp>
      <p:sp>
        <p:nvSpPr>
          <p:cNvPr id="129050" name="Text Box 26"/>
          <p:cNvSpPr txBox="1">
            <a:spLocks noChangeArrowheads="1"/>
          </p:cNvSpPr>
          <p:nvPr/>
        </p:nvSpPr>
        <p:spPr bwMode="auto">
          <a:xfrm>
            <a:off x="3819525" y="4843463"/>
            <a:ext cx="24701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1000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29051" name="Rectangle 27"/>
          <p:cNvSpPr>
            <a:spLocks noChangeArrowheads="1"/>
          </p:cNvSpPr>
          <p:nvPr/>
        </p:nvSpPr>
        <p:spPr bwMode="auto">
          <a:xfrm>
            <a:off x="3497263" y="4652963"/>
            <a:ext cx="338137" cy="396875"/>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sp>
        <p:nvSpPr>
          <p:cNvPr id="129052" name="Text Box 28"/>
          <p:cNvSpPr txBox="1">
            <a:spLocks noChangeArrowheads="1"/>
          </p:cNvSpPr>
          <p:nvPr/>
        </p:nvSpPr>
        <p:spPr bwMode="auto">
          <a:xfrm>
            <a:off x="2603500" y="4733925"/>
            <a:ext cx="984250" cy="396875"/>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29053" name="Text Box 29"/>
          <p:cNvSpPr txBox="1">
            <a:spLocks noChangeArrowheads="1"/>
          </p:cNvSpPr>
          <p:nvPr/>
        </p:nvSpPr>
        <p:spPr bwMode="auto">
          <a:xfrm>
            <a:off x="3784600" y="5400675"/>
            <a:ext cx="36004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0111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29054" name="Text Box 30"/>
          <p:cNvSpPr txBox="1">
            <a:spLocks noChangeArrowheads="1"/>
          </p:cNvSpPr>
          <p:nvPr/>
        </p:nvSpPr>
        <p:spPr bwMode="auto">
          <a:xfrm>
            <a:off x="2601913" y="5381625"/>
            <a:ext cx="1000125" cy="396875"/>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sp>
        <p:nvSpPr>
          <p:cNvPr id="129055" name="Line 31"/>
          <p:cNvSpPr>
            <a:spLocks noChangeShapeType="1"/>
          </p:cNvSpPr>
          <p:nvPr/>
        </p:nvSpPr>
        <p:spPr bwMode="auto">
          <a:xfrm flipH="1">
            <a:off x="5060950" y="4849813"/>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56" name="Text Box 32"/>
          <p:cNvSpPr txBox="1">
            <a:spLocks noChangeArrowheads="1"/>
          </p:cNvSpPr>
          <p:nvPr/>
        </p:nvSpPr>
        <p:spPr bwMode="auto">
          <a:xfrm>
            <a:off x="4194175" y="5729288"/>
            <a:ext cx="450850"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57" name="Text Box 33"/>
          <p:cNvSpPr txBox="1">
            <a:spLocks noChangeArrowheads="1"/>
          </p:cNvSpPr>
          <p:nvPr/>
        </p:nvSpPr>
        <p:spPr bwMode="auto">
          <a:xfrm>
            <a:off x="5349875" y="5722938"/>
            <a:ext cx="452438"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宋体" pitchFamily="2" charset="-122"/>
              </a:rPr>
              <a:t>2</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58" name="Text Box 34"/>
          <p:cNvSpPr txBox="1">
            <a:spLocks noChangeArrowheads="1"/>
          </p:cNvSpPr>
          <p:nvPr/>
        </p:nvSpPr>
        <p:spPr bwMode="auto">
          <a:xfrm>
            <a:off x="6500813" y="5718175"/>
            <a:ext cx="452437" cy="396875"/>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宋体" pitchFamily="2" charset="-122"/>
              </a:rPr>
              <a:t>8</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29059" name="Line 35"/>
          <p:cNvSpPr>
            <a:spLocks noChangeShapeType="1"/>
          </p:cNvSpPr>
          <p:nvPr/>
        </p:nvSpPr>
        <p:spPr bwMode="auto">
          <a:xfrm flipH="1">
            <a:off x="5008563" y="5400675"/>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60" name="Line 36"/>
          <p:cNvSpPr>
            <a:spLocks noChangeShapeType="1"/>
          </p:cNvSpPr>
          <p:nvPr/>
        </p:nvSpPr>
        <p:spPr bwMode="auto">
          <a:xfrm flipH="1">
            <a:off x="6170613" y="5410200"/>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29061" name="AutoShape 37"/>
          <p:cNvSpPr>
            <a:spLocks noChangeArrowheads="1"/>
          </p:cNvSpPr>
          <p:nvPr/>
        </p:nvSpPr>
        <p:spPr bwMode="auto">
          <a:xfrm>
            <a:off x="1258888" y="2060575"/>
            <a:ext cx="1368425" cy="431800"/>
          </a:xfrm>
          <a:prstGeom prst="cloudCallout">
            <a:avLst>
              <a:gd name="adj1" fmla="val 113574"/>
              <a:gd name="adj2" fmla="val 68750"/>
            </a:avLst>
          </a:prstGeom>
          <a:solidFill>
            <a:schemeClr val="bg1">
              <a:alpha val="50000"/>
            </a:schemeClr>
          </a:solidFill>
          <a:ln w="25400">
            <a:solidFill>
              <a:srgbClr val="008080"/>
            </a:solidFill>
            <a:round/>
            <a:headEnd/>
            <a:tailEnd/>
          </a:ln>
          <a:effectLst/>
        </p:spPr>
        <p:txBody>
          <a:bodyPr/>
          <a:lstStyle/>
          <a:p>
            <a:pPr algn="ctr" eaLnBrk="0" hangingPunct="0">
              <a:lnSpc>
                <a:spcPct val="80000"/>
              </a:lnSpc>
              <a:defRPr/>
            </a:pPr>
            <a:r>
              <a:rPr kumimoji="0" lang="zh-CN" altLang="en-US" sz="1800" b="1">
                <a:solidFill>
                  <a:srgbClr val="FF9900"/>
                </a:solidFill>
                <a:effectLst>
                  <a:outerShdw blurRad="38100" dist="38100" dir="2700000" algn="tl">
                    <a:srgbClr val="C0C0C0"/>
                  </a:outerShdw>
                </a:effectLst>
                <a:latin typeface="宋体" pitchFamily="2" charset="-122"/>
              </a:rPr>
              <a:t>写文件</a:t>
            </a:r>
          </a:p>
        </p:txBody>
      </p:sp>
      <p:sp>
        <p:nvSpPr>
          <p:cNvPr id="129062" name="AutoShape 38"/>
          <p:cNvSpPr>
            <a:spLocks noChangeArrowheads="1"/>
          </p:cNvSpPr>
          <p:nvPr/>
        </p:nvSpPr>
        <p:spPr bwMode="auto">
          <a:xfrm>
            <a:off x="1235075" y="4797425"/>
            <a:ext cx="1368425" cy="431800"/>
          </a:xfrm>
          <a:prstGeom prst="cloudCallout">
            <a:avLst>
              <a:gd name="adj1" fmla="val 113574"/>
              <a:gd name="adj2" fmla="val 68750"/>
            </a:avLst>
          </a:prstGeom>
          <a:solidFill>
            <a:schemeClr val="bg1">
              <a:alpha val="50000"/>
            </a:schemeClr>
          </a:solidFill>
          <a:ln w="25400">
            <a:solidFill>
              <a:srgbClr val="008080"/>
            </a:solidFill>
            <a:round/>
            <a:headEnd/>
            <a:tailEnd/>
          </a:ln>
          <a:effectLst/>
        </p:spPr>
        <p:txBody>
          <a:bodyPr/>
          <a:lstStyle/>
          <a:p>
            <a:pPr algn="ctr" eaLnBrk="0" hangingPunct="0">
              <a:lnSpc>
                <a:spcPct val="80000"/>
              </a:lnSpc>
              <a:defRPr/>
            </a:pPr>
            <a:r>
              <a:rPr kumimoji="0" lang="zh-CN" altLang="en-US" sz="1800" b="1">
                <a:solidFill>
                  <a:srgbClr val="FF9900"/>
                </a:solidFill>
                <a:effectLst>
                  <a:outerShdw blurRad="38100" dist="38100" dir="2700000" algn="tl">
                    <a:srgbClr val="C0C0C0"/>
                  </a:outerShdw>
                </a:effectLst>
                <a:latin typeface="宋体" pitchFamily="2" charset="-122"/>
              </a:rPr>
              <a:t>读文件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 calcmode="lin" valueType="num">
                                      <p:cBhvr>
                                        <p:cTn id="7" dur="1000" fill="hold"/>
                                        <p:tgtEl>
                                          <p:spTgt spid="129030"/>
                                        </p:tgtEl>
                                        <p:attrNameLst>
                                          <p:attrName>ppt_x</p:attrName>
                                        </p:attrNameLst>
                                      </p:cBhvr>
                                      <p:tavLst>
                                        <p:tav tm="0">
                                          <p:val>
                                            <p:strVal val="#ppt_x-.2"/>
                                          </p:val>
                                        </p:tav>
                                        <p:tav tm="100000">
                                          <p:val>
                                            <p:strVal val="#ppt_x"/>
                                          </p:val>
                                        </p:tav>
                                      </p:tavLst>
                                    </p:anim>
                                    <p:anim calcmode="lin" valueType="num">
                                      <p:cBhvr>
                                        <p:cTn id="8" dur="1000" fill="hold"/>
                                        <p:tgtEl>
                                          <p:spTgt spid="1290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9030"/>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9043"/>
                                        </p:tgtEl>
                                        <p:attrNameLst>
                                          <p:attrName>style.visibility</p:attrName>
                                        </p:attrNameLst>
                                      </p:cBhvr>
                                      <p:to>
                                        <p:strVal val="visible"/>
                                      </p:to>
                                    </p:set>
                                    <p:anim calcmode="lin" valueType="num">
                                      <p:cBhvr>
                                        <p:cTn id="12" dur="1000" fill="hold"/>
                                        <p:tgtEl>
                                          <p:spTgt spid="129043"/>
                                        </p:tgtEl>
                                        <p:attrNameLst>
                                          <p:attrName>ppt_x</p:attrName>
                                        </p:attrNameLst>
                                      </p:cBhvr>
                                      <p:tavLst>
                                        <p:tav tm="0">
                                          <p:val>
                                            <p:strVal val="#ppt_x-.2"/>
                                          </p:val>
                                        </p:tav>
                                        <p:tav tm="100000">
                                          <p:val>
                                            <p:strVal val="#ppt_x"/>
                                          </p:val>
                                        </p:tav>
                                      </p:tavLst>
                                    </p:anim>
                                    <p:anim calcmode="lin" valueType="num">
                                      <p:cBhvr>
                                        <p:cTn id="13" dur="1000" fill="hold"/>
                                        <p:tgtEl>
                                          <p:spTgt spid="12904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9043"/>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29031"/>
                                        </p:tgtEl>
                                        <p:attrNameLst>
                                          <p:attrName>style.visibility</p:attrName>
                                        </p:attrNameLst>
                                      </p:cBhvr>
                                      <p:to>
                                        <p:strVal val="visible"/>
                                      </p:to>
                                    </p:set>
                                    <p:anim calcmode="lin" valueType="num">
                                      <p:cBhvr>
                                        <p:cTn id="17" dur="1000" fill="hold"/>
                                        <p:tgtEl>
                                          <p:spTgt spid="129031"/>
                                        </p:tgtEl>
                                        <p:attrNameLst>
                                          <p:attrName>ppt_x</p:attrName>
                                        </p:attrNameLst>
                                      </p:cBhvr>
                                      <p:tavLst>
                                        <p:tav tm="0">
                                          <p:val>
                                            <p:strVal val="#ppt_x-.2"/>
                                          </p:val>
                                        </p:tav>
                                        <p:tav tm="100000">
                                          <p:val>
                                            <p:strVal val="#ppt_x"/>
                                          </p:val>
                                        </p:tav>
                                      </p:tavLst>
                                    </p:anim>
                                    <p:anim calcmode="lin" valueType="num">
                                      <p:cBhvr>
                                        <p:cTn id="18" dur="1000" fill="hold"/>
                                        <p:tgtEl>
                                          <p:spTgt spid="12903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9031"/>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29032"/>
                                        </p:tgtEl>
                                        <p:attrNameLst>
                                          <p:attrName>style.visibility</p:attrName>
                                        </p:attrNameLst>
                                      </p:cBhvr>
                                      <p:to>
                                        <p:strVal val="visible"/>
                                      </p:to>
                                    </p:set>
                                    <p:anim calcmode="lin" valueType="num">
                                      <p:cBhvr>
                                        <p:cTn id="22" dur="1000" fill="hold"/>
                                        <p:tgtEl>
                                          <p:spTgt spid="129032"/>
                                        </p:tgtEl>
                                        <p:attrNameLst>
                                          <p:attrName>ppt_x</p:attrName>
                                        </p:attrNameLst>
                                      </p:cBhvr>
                                      <p:tavLst>
                                        <p:tav tm="0">
                                          <p:val>
                                            <p:strVal val="#ppt_x-.2"/>
                                          </p:val>
                                        </p:tav>
                                        <p:tav tm="100000">
                                          <p:val>
                                            <p:strVal val="#ppt_x"/>
                                          </p:val>
                                        </p:tav>
                                      </p:tavLst>
                                    </p:anim>
                                    <p:anim calcmode="lin" valueType="num">
                                      <p:cBhvr>
                                        <p:cTn id="23" dur="1000" fill="hold"/>
                                        <p:tgtEl>
                                          <p:spTgt spid="12903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29032"/>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29033"/>
                                        </p:tgtEl>
                                        <p:attrNameLst>
                                          <p:attrName>style.visibility</p:attrName>
                                        </p:attrNameLst>
                                      </p:cBhvr>
                                      <p:to>
                                        <p:strVal val="visible"/>
                                      </p:to>
                                    </p:set>
                                    <p:anim calcmode="lin" valueType="num">
                                      <p:cBhvr>
                                        <p:cTn id="27" dur="1000" fill="hold"/>
                                        <p:tgtEl>
                                          <p:spTgt spid="129033"/>
                                        </p:tgtEl>
                                        <p:attrNameLst>
                                          <p:attrName>ppt_x</p:attrName>
                                        </p:attrNameLst>
                                      </p:cBhvr>
                                      <p:tavLst>
                                        <p:tav tm="0">
                                          <p:val>
                                            <p:strVal val="#ppt_x-.2"/>
                                          </p:val>
                                        </p:tav>
                                        <p:tav tm="100000">
                                          <p:val>
                                            <p:strVal val="#ppt_x"/>
                                          </p:val>
                                        </p:tav>
                                      </p:tavLst>
                                    </p:anim>
                                    <p:anim calcmode="lin" valueType="num">
                                      <p:cBhvr>
                                        <p:cTn id="28" dur="1000" fill="hold"/>
                                        <p:tgtEl>
                                          <p:spTgt spid="12903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29033"/>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29034"/>
                                        </p:tgtEl>
                                        <p:attrNameLst>
                                          <p:attrName>style.visibility</p:attrName>
                                        </p:attrNameLst>
                                      </p:cBhvr>
                                      <p:to>
                                        <p:strVal val="visible"/>
                                      </p:to>
                                    </p:set>
                                    <p:anim calcmode="lin" valueType="num">
                                      <p:cBhvr>
                                        <p:cTn id="32" dur="1000" fill="hold"/>
                                        <p:tgtEl>
                                          <p:spTgt spid="129034"/>
                                        </p:tgtEl>
                                        <p:attrNameLst>
                                          <p:attrName>ppt_x</p:attrName>
                                        </p:attrNameLst>
                                      </p:cBhvr>
                                      <p:tavLst>
                                        <p:tav tm="0">
                                          <p:val>
                                            <p:strVal val="#ppt_x-.2"/>
                                          </p:val>
                                        </p:tav>
                                        <p:tav tm="100000">
                                          <p:val>
                                            <p:strVal val="#ppt_x"/>
                                          </p:val>
                                        </p:tav>
                                      </p:tavLst>
                                    </p:anim>
                                    <p:anim calcmode="lin" valueType="num">
                                      <p:cBhvr>
                                        <p:cTn id="33" dur="1000" fill="hold"/>
                                        <p:tgtEl>
                                          <p:spTgt spid="12903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2903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29035"/>
                                        </p:tgtEl>
                                        <p:attrNameLst>
                                          <p:attrName>style.visibility</p:attrName>
                                        </p:attrNameLst>
                                      </p:cBhvr>
                                      <p:to>
                                        <p:strVal val="visible"/>
                                      </p:to>
                                    </p:set>
                                    <p:anim calcmode="lin" valueType="num">
                                      <p:cBhvr>
                                        <p:cTn id="37" dur="1000" fill="hold"/>
                                        <p:tgtEl>
                                          <p:spTgt spid="129035"/>
                                        </p:tgtEl>
                                        <p:attrNameLst>
                                          <p:attrName>ppt_x</p:attrName>
                                        </p:attrNameLst>
                                      </p:cBhvr>
                                      <p:tavLst>
                                        <p:tav tm="0">
                                          <p:val>
                                            <p:strVal val="#ppt_x-.2"/>
                                          </p:val>
                                        </p:tav>
                                        <p:tav tm="100000">
                                          <p:val>
                                            <p:strVal val="#ppt_x"/>
                                          </p:val>
                                        </p:tav>
                                      </p:tavLst>
                                    </p:anim>
                                    <p:anim calcmode="lin" valueType="num">
                                      <p:cBhvr>
                                        <p:cTn id="38" dur="1000" fill="hold"/>
                                        <p:tgtEl>
                                          <p:spTgt spid="12903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29035"/>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29036"/>
                                        </p:tgtEl>
                                        <p:attrNameLst>
                                          <p:attrName>style.visibility</p:attrName>
                                        </p:attrNameLst>
                                      </p:cBhvr>
                                      <p:to>
                                        <p:strVal val="visible"/>
                                      </p:to>
                                    </p:set>
                                    <p:anim calcmode="lin" valueType="num">
                                      <p:cBhvr>
                                        <p:cTn id="42" dur="1000" fill="hold"/>
                                        <p:tgtEl>
                                          <p:spTgt spid="129036"/>
                                        </p:tgtEl>
                                        <p:attrNameLst>
                                          <p:attrName>ppt_x</p:attrName>
                                        </p:attrNameLst>
                                      </p:cBhvr>
                                      <p:tavLst>
                                        <p:tav tm="0">
                                          <p:val>
                                            <p:strVal val="#ppt_x-.2"/>
                                          </p:val>
                                        </p:tav>
                                        <p:tav tm="100000">
                                          <p:val>
                                            <p:strVal val="#ppt_x"/>
                                          </p:val>
                                        </p:tav>
                                      </p:tavLst>
                                    </p:anim>
                                    <p:anim calcmode="lin" valueType="num">
                                      <p:cBhvr>
                                        <p:cTn id="43" dur="1000" fill="hold"/>
                                        <p:tgtEl>
                                          <p:spTgt spid="12903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29036"/>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129037"/>
                                        </p:tgtEl>
                                        <p:attrNameLst>
                                          <p:attrName>style.visibility</p:attrName>
                                        </p:attrNameLst>
                                      </p:cBhvr>
                                      <p:to>
                                        <p:strVal val="visible"/>
                                      </p:to>
                                    </p:set>
                                    <p:anim calcmode="lin" valueType="num">
                                      <p:cBhvr>
                                        <p:cTn id="47" dur="1000" fill="hold"/>
                                        <p:tgtEl>
                                          <p:spTgt spid="129037"/>
                                        </p:tgtEl>
                                        <p:attrNameLst>
                                          <p:attrName>ppt_x</p:attrName>
                                        </p:attrNameLst>
                                      </p:cBhvr>
                                      <p:tavLst>
                                        <p:tav tm="0">
                                          <p:val>
                                            <p:strVal val="#ppt_x-.2"/>
                                          </p:val>
                                        </p:tav>
                                        <p:tav tm="100000">
                                          <p:val>
                                            <p:strVal val="#ppt_x"/>
                                          </p:val>
                                        </p:tav>
                                      </p:tavLst>
                                    </p:anim>
                                    <p:anim calcmode="lin" valueType="num">
                                      <p:cBhvr>
                                        <p:cTn id="48" dur="1000" fill="hold"/>
                                        <p:tgtEl>
                                          <p:spTgt spid="129037"/>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29037"/>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129040"/>
                                        </p:tgtEl>
                                        <p:attrNameLst>
                                          <p:attrName>style.visibility</p:attrName>
                                        </p:attrNameLst>
                                      </p:cBhvr>
                                      <p:to>
                                        <p:strVal val="visible"/>
                                      </p:to>
                                    </p:set>
                                    <p:anim calcmode="lin" valueType="num">
                                      <p:cBhvr>
                                        <p:cTn id="52" dur="1000" fill="hold"/>
                                        <p:tgtEl>
                                          <p:spTgt spid="129040"/>
                                        </p:tgtEl>
                                        <p:attrNameLst>
                                          <p:attrName>ppt_x</p:attrName>
                                        </p:attrNameLst>
                                      </p:cBhvr>
                                      <p:tavLst>
                                        <p:tav tm="0">
                                          <p:val>
                                            <p:strVal val="#ppt_x-.2"/>
                                          </p:val>
                                        </p:tav>
                                        <p:tav tm="100000">
                                          <p:val>
                                            <p:strVal val="#ppt_x"/>
                                          </p:val>
                                        </p:tav>
                                      </p:tavLst>
                                    </p:anim>
                                    <p:anim calcmode="lin" valueType="num">
                                      <p:cBhvr>
                                        <p:cTn id="53" dur="1000" fill="hold"/>
                                        <p:tgtEl>
                                          <p:spTgt spid="12904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29040"/>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129041"/>
                                        </p:tgtEl>
                                        <p:attrNameLst>
                                          <p:attrName>style.visibility</p:attrName>
                                        </p:attrNameLst>
                                      </p:cBhvr>
                                      <p:to>
                                        <p:strVal val="visible"/>
                                      </p:to>
                                    </p:set>
                                    <p:anim calcmode="lin" valueType="num">
                                      <p:cBhvr>
                                        <p:cTn id="57" dur="1000" fill="hold"/>
                                        <p:tgtEl>
                                          <p:spTgt spid="129041"/>
                                        </p:tgtEl>
                                        <p:attrNameLst>
                                          <p:attrName>ppt_x</p:attrName>
                                        </p:attrNameLst>
                                      </p:cBhvr>
                                      <p:tavLst>
                                        <p:tav tm="0">
                                          <p:val>
                                            <p:strVal val="#ppt_x-.2"/>
                                          </p:val>
                                        </p:tav>
                                        <p:tav tm="100000">
                                          <p:val>
                                            <p:strVal val="#ppt_x"/>
                                          </p:val>
                                        </p:tav>
                                      </p:tavLst>
                                    </p:anim>
                                    <p:anim calcmode="lin" valueType="num">
                                      <p:cBhvr>
                                        <p:cTn id="58" dur="1000" fill="hold"/>
                                        <p:tgtEl>
                                          <p:spTgt spid="129041"/>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29041"/>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129042"/>
                                        </p:tgtEl>
                                        <p:attrNameLst>
                                          <p:attrName>style.visibility</p:attrName>
                                        </p:attrNameLst>
                                      </p:cBhvr>
                                      <p:to>
                                        <p:strVal val="visible"/>
                                      </p:to>
                                    </p:set>
                                    <p:anim calcmode="lin" valueType="num">
                                      <p:cBhvr>
                                        <p:cTn id="62" dur="1000" fill="hold"/>
                                        <p:tgtEl>
                                          <p:spTgt spid="129042"/>
                                        </p:tgtEl>
                                        <p:attrNameLst>
                                          <p:attrName>ppt_x</p:attrName>
                                        </p:attrNameLst>
                                      </p:cBhvr>
                                      <p:tavLst>
                                        <p:tav tm="0">
                                          <p:val>
                                            <p:strVal val="#ppt_x-.2"/>
                                          </p:val>
                                        </p:tav>
                                        <p:tav tm="100000">
                                          <p:val>
                                            <p:strVal val="#ppt_x"/>
                                          </p:val>
                                        </p:tav>
                                      </p:tavLst>
                                    </p:anim>
                                    <p:anim calcmode="lin" valueType="num">
                                      <p:cBhvr>
                                        <p:cTn id="63" dur="1000" fill="hold"/>
                                        <p:tgtEl>
                                          <p:spTgt spid="129042"/>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29042"/>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129044"/>
                                        </p:tgtEl>
                                        <p:attrNameLst>
                                          <p:attrName>style.visibility</p:attrName>
                                        </p:attrNameLst>
                                      </p:cBhvr>
                                      <p:to>
                                        <p:strVal val="visible"/>
                                      </p:to>
                                    </p:set>
                                    <p:anim calcmode="lin" valueType="num">
                                      <p:cBhvr>
                                        <p:cTn id="67" dur="1000" fill="hold"/>
                                        <p:tgtEl>
                                          <p:spTgt spid="129044"/>
                                        </p:tgtEl>
                                        <p:attrNameLst>
                                          <p:attrName>ppt_x</p:attrName>
                                        </p:attrNameLst>
                                      </p:cBhvr>
                                      <p:tavLst>
                                        <p:tav tm="0">
                                          <p:val>
                                            <p:strVal val="#ppt_x-.2"/>
                                          </p:val>
                                        </p:tav>
                                        <p:tav tm="100000">
                                          <p:val>
                                            <p:strVal val="#ppt_x"/>
                                          </p:val>
                                        </p:tav>
                                      </p:tavLst>
                                    </p:anim>
                                    <p:anim calcmode="lin" valueType="num">
                                      <p:cBhvr>
                                        <p:cTn id="68" dur="1000" fill="hold"/>
                                        <p:tgtEl>
                                          <p:spTgt spid="129044"/>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29044"/>
                                        </p:tgtEl>
                                      </p:cBhvr>
                                    </p:animEffect>
                                  </p:childTnLst>
                                </p:cTn>
                              </p:par>
                              <p:par>
                                <p:cTn id="70" presetID="29" presetClass="entr" presetSubtype="0" fill="hold" grpId="0" nodeType="withEffect">
                                  <p:stCondLst>
                                    <p:cond delay="0"/>
                                  </p:stCondLst>
                                  <p:childTnLst>
                                    <p:set>
                                      <p:cBhvr>
                                        <p:cTn id="71" dur="1" fill="hold">
                                          <p:stCondLst>
                                            <p:cond delay="0"/>
                                          </p:stCondLst>
                                        </p:cTn>
                                        <p:tgtEl>
                                          <p:spTgt spid="129045"/>
                                        </p:tgtEl>
                                        <p:attrNameLst>
                                          <p:attrName>style.visibility</p:attrName>
                                        </p:attrNameLst>
                                      </p:cBhvr>
                                      <p:to>
                                        <p:strVal val="visible"/>
                                      </p:to>
                                    </p:set>
                                    <p:anim calcmode="lin" valueType="num">
                                      <p:cBhvr>
                                        <p:cTn id="72" dur="1000" fill="hold"/>
                                        <p:tgtEl>
                                          <p:spTgt spid="129045"/>
                                        </p:tgtEl>
                                        <p:attrNameLst>
                                          <p:attrName>ppt_x</p:attrName>
                                        </p:attrNameLst>
                                      </p:cBhvr>
                                      <p:tavLst>
                                        <p:tav tm="0">
                                          <p:val>
                                            <p:strVal val="#ppt_x-.2"/>
                                          </p:val>
                                        </p:tav>
                                        <p:tav tm="100000">
                                          <p:val>
                                            <p:strVal val="#ppt_x"/>
                                          </p:val>
                                        </p:tav>
                                      </p:tavLst>
                                    </p:anim>
                                    <p:anim calcmode="lin" valueType="num">
                                      <p:cBhvr>
                                        <p:cTn id="73" dur="1000" fill="hold"/>
                                        <p:tgtEl>
                                          <p:spTgt spid="129045"/>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29045"/>
                                        </p:tgtEl>
                                      </p:cBhvr>
                                    </p:animEffect>
                                  </p:childTnLst>
                                </p:cTn>
                              </p:par>
                            </p:childTnLst>
                          </p:cTn>
                        </p:par>
                      </p:childTnLst>
                    </p:cTn>
                  </p:par>
                  <p:par>
                    <p:cTn id="75" fill="hold">
                      <p:stCondLst>
                        <p:cond delay="indefinite"/>
                      </p:stCondLst>
                      <p:childTnLst>
                        <p:par>
                          <p:cTn id="76" fill="hold">
                            <p:stCondLst>
                              <p:cond delay="0"/>
                            </p:stCondLst>
                            <p:childTnLst>
                              <p:par>
                                <p:cTn id="77" presetID="29" presetClass="entr" presetSubtype="0" fill="hold" grpId="0" nodeType="clickEffect">
                                  <p:stCondLst>
                                    <p:cond delay="0"/>
                                  </p:stCondLst>
                                  <p:iterate type="lt">
                                    <p:tmPct val="0"/>
                                  </p:iterate>
                                  <p:childTnLst>
                                    <p:set>
                                      <p:cBhvr>
                                        <p:cTn id="78" dur="1" fill="hold">
                                          <p:stCondLst>
                                            <p:cond delay="0"/>
                                          </p:stCondLst>
                                        </p:cTn>
                                        <p:tgtEl>
                                          <p:spTgt spid="129061"/>
                                        </p:tgtEl>
                                        <p:attrNameLst>
                                          <p:attrName>style.visibility</p:attrName>
                                        </p:attrNameLst>
                                      </p:cBhvr>
                                      <p:to>
                                        <p:strVal val="visible"/>
                                      </p:to>
                                    </p:set>
                                    <p:anim calcmode="lin" valueType="num">
                                      <p:cBhvr>
                                        <p:cTn id="79" dur="1000" fill="hold"/>
                                        <p:tgtEl>
                                          <p:spTgt spid="129061"/>
                                        </p:tgtEl>
                                        <p:attrNameLst>
                                          <p:attrName>ppt_x</p:attrName>
                                        </p:attrNameLst>
                                      </p:cBhvr>
                                      <p:tavLst>
                                        <p:tav tm="0">
                                          <p:val>
                                            <p:strVal val="#ppt_x-.2"/>
                                          </p:val>
                                        </p:tav>
                                        <p:tav tm="100000">
                                          <p:val>
                                            <p:strVal val="#ppt_x"/>
                                          </p:val>
                                        </p:tav>
                                      </p:tavLst>
                                    </p:anim>
                                    <p:anim calcmode="lin" valueType="num">
                                      <p:cBhvr>
                                        <p:cTn id="80" dur="1000" fill="hold"/>
                                        <p:tgtEl>
                                          <p:spTgt spid="129061"/>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29061"/>
                                        </p:tgtEl>
                                      </p:cBhvr>
                                    </p:animEffect>
                                  </p:childTnLst>
                                </p:cTn>
                              </p:par>
                            </p:childTnLst>
                          </p:cTn>
                        </p:par>
                      </p:childTnLst>
                    </p:cTn>
                  </p:par>
                  <p:par>
                    <p:cTn id="82" fill="hold">
                      <p:stCondLst>
                        <p:cond delay="indefinite"/>
                      </p:stCondLst>
                      <p:childTnLst>
                        <p:par>
                          <p:cTn id="83" fill="hold">
                            <p:stCondLst>
                              <p:cond delay="0"/>
                            </p:stCondLst>
                            <p:childTnLst>
                              <p:par>
                                <p:cTn id="84" presetID="34" presetClass="emph" presetSubtype="0" fill="hold" grpId="1" nodeType="clickEffect">
                                  <p:stCondLst>
                                    <p:cond delay="0"/>
                                  </p:stCondLst>
                                  <p:iterate type="lt">
                                    <p:tmPct val="10000"/>
                                  </p:iterate>
                                  <p:childTnLst>
                                    <p:animMotion origin="layout" path="M 0.0 0.0 L 0.0 -0.07213" pathEditMode="relative" ptsTypes="">
                                      <p:cBhvr>
                                        <p:cTn id="85" dur="250" accel="50000" decel="50000" autoRev="1" fill="hold">
                                          <p:stCondLst>
                                            <p:cond delay="0"/>
                                          </p:stCondLst>
                                        </p:cTn>
                                        <p:tgtEl>
                                          <p:spTgt spid="129061"/>
                                        </p:tgtEl>
                                        <p:attrNameLst>
                                          <p:attrName>ppt_x</p:attrName>
                                          <p:attrName>ppt_y</p:attrName>
                                        </p:attrNameLst>
                                      </p:cBhvr>
                                    </p:animMotion>
                                    <p:animRot by="1500000">
                                      <p:cBhvr>
                                        <p:cTn id="86" dur="125" fill="hold">
                                          <p:stCondLst>
                                            <p:cond delay="0"/>
                                          </p:stCondLst>
                                        </p:cTn>
                                        <p:tgtEl>
                                          <p:spTgt spid="129061"/>
                                        </p:tgtEl>
                                        <p:attrNameLst>
                                          <p:attrName>r</p:attrName>
                                        </p:attrNameLst>
                                      </p:cBhvr>
                                    </p:animRot>
                                    <p:animRot by="-1500000">
                                      <p:cBhvr>
                                        <p:cTn id="87" dur="125" fill="hold">
                                          <p:stCondLst>
                                            <p:cond delay="125"/>
                                          </p:stCondLst>
                                        </p:cTn>
                                        <p:tgtEl>
                                          <p:spTgt spid="129061"/>
                                        </p:tgtEl>
                                        <p:attrNameLst>
                                          <p:attrName>r</p:attrName>
                                        </p:attrNameLst>
                                      </p:cBhvr>
                                    </p:animRot>
                                    <p:animRot by="-1500000">
                                      <p:cBhvr>
                                        <p:cTn id="88" dur="125" fill="hold">
                                          <p:stCondLst>
                                            <p:cond delay="250"/>
                                          </p:stCondLst>
                                        </p:cTn>
                                        <p:tgtEl>
                                          <p:spTgt spid="129061"/>
                                        </p:tgtEl>
                                        <p:attrNameLst>
                                          <p:attrName>r</p:attrName>
                                        </p:attrNameLst>
                                      </p:cBhvr>
                                    </p:animRot>
                                    <p:animRot by="1500000">
                                      <p:cBhvr>
                                        <p:cTn id="89" dur="125" fill="hold">
                                          <p:stCondLst>
                                            <p:cond delay="375"/>
                                          </p:stCondLst>
                                        </p:cTn>
                                        <p:tgtEl>
                                          <p:spTgt spid="129061"/>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29046"/>
                                        </p:tgtEl>
                                        <p:attrNameLst>
                                          <p:attrName>style.visibility</p:attrName>
                                        </p:attrNameLst>
                                      </p:cBhvr>
                                      <p:to>
                                        <p:strVal val="visible"/>
                                      </p:to>
                                    </p:set>
                                    <p:animEffect transition="in" filter="blinds(horizontal)">
                                      <p:cBhvr>
                                        <p:cTn id="94" dur="500"/>
                                        <p:tgtEl>
                                          <p:spTgt spid="129046"/>
                                        </p:tgtEl>
                                      </p:cBhvr>
                                    </p:animEffect>
                                  </p:childTnLst>
                                </p:cTn>
                              </p:par>
                            </p:childTnLst>
                          </p:cTn>
                        </p:par>
                      </p:childTnLst>
                    </p:cTn>
                  </p:par>
                  <p:par>
                    <p:cTn id="95" fill="hold">
                      <p:stCondLst>
                        <p:cond delay="indefinite"/>
                      </p:stCondLst>
                      <p:childTnLst>
                        <p:par>
                          <p:cTn id="96" fill="hold">
                            <p:stCondLst>
                              <p:cond delay="0"/>
                            </p:stCondLst>
                            <p:childTnLst>
                              <p:par>
                                <p:cTn id="97" presetID="29" presetClass="entr" presetSubtype="0" fill="hold" grpId="0" nodeType="clickEffect">
                                  <p:stCondLst>
                                    <p:cond delay="0"/>
                                  </p:stCondLst>
                                  <p:childTnLst>
                                    <p:set>
                                      <p:cBhvr>
                                        <p:cTn id="98" dur="1" fill="hold">
                                          <p:stCondLst>
                                            <p:cond delay="0"/>
                                          </p:stCondLst>
                                        </p:cTn>
                                        <p:tgtEl>
                                          <p:spTgt spid="129047"/>
                                        </p:tgtEl>
                                        <p:attrNameLst>
                                          <p:attrName>style.visibility</p:attrName>
                                        </p:attrNameLst>
                                      </p:cBhvr>
                                      <p:to>
                                        <p:strVal val="visible"/>
                                      </p:to>
                                    </p:set>
                                    <p:anim calcmode="lin" valueType="num">
                                      <p:cBhvr>
                                        <p:cTn id="99" dur="1000" fill="hold"/>
                                        <p:tgtEl>
                                          <p:spTgt spid="129047"/>
                                        </p:tgtEl>
                                        <p:attrNameLst>
                                          <p:attrName>ppt_x</p:attrName>
                                        </p:attrNameLst>
                                      </p:cBhvr>
                                      <p:tavLst>
                                        <p:tav tm="0">
                                          <p:val>
                                            <p:strVal val="#ppt_x-.2"/>
                                          </p:val>
                                        </p:tav>
                                        <p:tav tm="100000">
                                          <p:val>
                                            <p:strVal val="#ppt_x"/>
                                          </p:val>
                                        </p:tav>
                                      </p:tavLst>
                                    </p:anim>
                                    <p:anim calcmode="lin" valueType="num">
                                      <p:cBhvr>
                                        <p:cTn id="100" dur="1000" fill="hold"/>
                                        <p:tgtEl>
                                          <p:spTgt spid="129047"/>
                                        </p:tgtEl>
                                        <p:attrNameLst>
                                          <p:attrName>ppt_y</p:attrName>
                                        </p:attrNameLst>
                                      </p:cBhvr>
                                      <p:tavLst>
                                        <p:tav tm="0">
                                          <p:val>
                                            <p:strVal val="#ppt_y"/>
                                          </p:val>
                                        </p:tav>
                                        <p:tav tm="100000">
                                          <p:val>
                                            <p:strVal val="#ppt_y"/>
                                          </p:val>
                                        </p:tav>
                                      </p:tavLst>
                                    </p:anim>
                                    <p:animEffect transition="in" filter="wipe(right)" prLst="gradientSize: 0.1">
                                      <p:cBhvr>
                                        <p:cTn id="101" dur="1000"/>
                                        <p:tgtEl>
                                          <p:spTgt spid="129047"/>
                                        </p:tgtEl>
                                      </p:cBhvr>
                                    </p:animEffect>
                                  </p:childTnLst>
                                </p:cTn>
                              </p:par>
                              <p:par>
                                <p:cTn id="102" presetID="29" presetClass="entr" presetSubtype="0" fill="hold" grpId="0" nodeType="withEffect">
                                  <p:stCondLst>
                                    <p:cond delay="0"/>
                                  </p:stCondLst>
                                  <p:childTnLst>
                                    <p:set>
                                      <p:cBhvr>
                                        <p:cTn id="103" dur="1" fill="hold">
                                          <p:stCondLst>
                                            <p:cond delay="0"/>
                                          </p:stCondLst>
                                        </p:cTn>
                                        <p:tgtEl>
                                          <p:spTgt spid="129048"/>
                                        </p:tgtEl>
                                        <p:attrNameLst>
                                          <p:attrName>style.visibility</p:attrName>
                                        </p:attrNameLst>
                                      </p:cBhvr>
                                      <p:to>
                                        <p:strVal val="visible"/>
                                      </p:to>
                                    </p:set>
                                    <p:anim calcmode="lin" valueType="num">
                                      <p:cBhvr>
                                        <p:cTn id="104" dur="1000" fill="hold"/>
                                        <p:tgtEl>
                                          <p:spTgt spid="129048"/>
                                        </p:tgtEl>
                                        <p:attrNameLst>
                                          <p:attrName>ppt_x</p:attrName>
                                        </p:attrNameLst>
                                      </p:cBhvr>
                                      <p:tavLst>
                                        <p:tav tm="0">
                                          <p:val>
                                            <p:strVal val="#ppt_x-.2"/>
                                          </p:val>
                                        </p:tav>
                                        <p:tav tm="100000">
                                          <p:val>
                                            <p:strVal val="#ppt_x"/>
                                          </p:val>
                                        </p:tav>
                                      </p:tavLst>
                                    </p:anim>
                                    <p:anim calcmode="lin" valueType="num">
                                      <p:cBhvr>
                                        <p:cTn id="105" dur="1000" fill="hold"/>
                                        <p:tgtEl>
                                          <p:spTgt spid="129048"/>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129048"/>
                                        </p:tgtEl>
                                      </p:cBhvr>
                                    </p:animEffect>
                                  </p:childTnLst>
                                </p:cTn>
                              </p:par>
                              <p:par>
                                <p:cTn id="107" presetID="29" presetClass="entr" presetSubtype="0" fill="hold" grpId="0" nodeType="withEffect">
                                  <p:stCondLst>
                                    <p:cond delay="0"/>
                                  </p:stCondLst>
                                  <p:childTnLst>
                                    <p:set>
                                      <p:cBhvr>
                                        <p:cTn id="108" dur="1" fill="hold">
                                          <p:stCondLst>
                                            <p:cond delay="0"/>
                                          </p:stCondLst>
                                        </p:cTn>
                                        <p:tgtEl>
                                          <p:spTgt spid="129049"/>
                                        </p:tgtEl>
                                        <p:attrNameLst>
                                          <p:attrName>style.visibility</p:attrName>
                                        </p:attrNameLst>
                                      </p:cBhvr>
                                      <p:to>
                                        <p:strVal val="visible"/>
                                      </p:to>
                                    </p:set>
                                    <p:anim calcmode="lin" valueType="num">
                                      <p:cBhvr>
                                        <p:cTn id="109" dur="1000" fill="hold"/>
                                        <p:tgtEl>
                                          <p:spTgt spid="129049"/>
                                        </p:tgtEl>
                                        <p:attrNameLst>
                                          <p:attrName>ppt_x</p:attrName>
                                        </p:attrNameLst>
                                      </p:cBhvr>
                                      <p:tavLst>
                                        <p:tav tm="0">
                                          <p:val>
                                            <p:strVal val="#ppt_x-.2"/>
                                          </p:val>
                                        </p:tav>
                                        <p:tav tm="100000">
                                          <p:val>
                                            <p:strVal val="#ppt_x"/>
                                          </p:val>
                                        </p:tav>
                                      </p:tavLst>
                                    </p:anim>
                                    <p:anim calcmode="lin" valueType="num">
                                      <p:cBhvr>
                                        <p:cTn id="110" dur="1000" fill="hold"/>
                                        <p:tgtEl>
                                          <p:spTgt spid="129049"/>
                                        </p:tgtEl>
                                        <p:attrNameLst>
                                          <p:attrName>ppt_y</p:attrName>
                                        </p:attrNameLst>
                                      </p:cBhvr>
                                      <p:tavLst>
                                        <p:tav tm="0">
                                          <p:val>
                                            <p:strVal val="#ppt_y"/>
                                          </p:val>
                                        </p:tav>
                                        <p:tav tm="100000">
                                          <p:val>
                                            <p:strVal val="#ppt_y"/>
                                          </p:val>
                                        </p:tav>
                                      </p:tavLst>
                                    </p:anim>
                                    <p:animEffect transition="in" filter="wipe(right)" prLst="gradientSize: 0.1">
                                      <p:cBhvr>
                                        <p:cTn id="111" dur="1000"/>
                                        <p:tgtEl>
                                          <p:spTgt spid="129049"/>
                                        </p:tgtEl>
                                      </p:cBhvr>
                                    </p:animEffect>
                                  </p:childTnLst>
                                </p:cTn>
                              </p:par>
                              <p:par>
                                <p:cTn id="112" presetID="29" presetClass="entr" presetSubtype="0" fill="hold" grpId="0" nodeType="withEffect">
                                  <p:stCondLst>
                                    <p:cond delay="0"/>
                                  </p:stCondLst>
                                  <p:childTnLst>
                                    <p:set>
                                      <p:cBhvr>
                                        <p:cTn id="113" dur="1" fill="hold">
                                          <p:stCondLst>
                                            <p:cond delay="0"/>
                                          </p:stCondLst>
                                        </p:cTn>
                                        <p:tgtEl>
                                          <p:spTgt spid="129050"/>
                                        </p:tgtEl>
                                        <p:attrNameLst>
                                          <p:attrName>style.visibility</p:attrName>
                                        </p:attrNameLst>
                                      </p:cBhvr>
                                      <p:to>
                                        <p:strVal val="visible"/>
                                      </p:to>
                                    </p:set>
                                    <p:anim calcmode="lin" valueType="num">
                                      <p:cBhvr>
                                        <p:cTn id="114" dur="1000" fill="hold"/>
                                        <p:tgtEl>
                                          <p:spTgt spid="129050"/>
                                        </p:tgtEl>
                                        <p:attrNameLst>
                                          <p:attrName>ppt_x</p:attrName>
                                        </p:attrNameLst>
                                      </p:cBhvr>
                                      <p:tavLst>
                                        <p:tav tm="0">
                                          <p:val>
                                            <p:strVal val="#ppt_x-.2"/>
                                          </p:val>
                                        </p:tav>
                                        <p:tav tm="100000">
                                          <p:val>
                                            <p:strVal val="#ppt_x"/>
                                          </p:val>
                                        </p:tav>
                                      </p:tavLst>
                                    </p:anim>
                                    <p:anim calcmode="lin" valueType="num">
                                      <p:cBhvr>
                                        <p:cTn id="115" dur="1000" fill="hold"/>
                                        <p:tgtEl>
                                          <p:spTgt spid="129050"/>
                                        </p:tgtEl>
                                        <p:attrNameLst>
                                          <p:attrName>ppt_y</p:attrName>
                                        </p:attrNameLst>
                                      </p:cBhvr>
                                      <p:tavLst>
                                        <p:tav tm="0">
                                          <p:val>
                                            <p:strVal val="#ppt_y"/>
                                          </p:val>
                                        </p:tav>
                                        <p:tav tm="100000">
                                          <p:val>
                                            <p:strVal val="#ppt_y"/>
                                          </p:val>
                                        </p:tav>
                                      </p:tavLst>
                                    </p:anim>
                                    <p:animEffect transition="in" filter="wipe(right)" prLst="gradientSize: 0.1">
                                      <p:cBhvr>
                                        <p:cTn id="116" dur="1000"/>
                                        <p:tgtEl>
                                          <p:spTgt spid="129050"/>
                                        </p:tgtEl>
                                      </p:cBhvr>
                                    </p:animEffect>
                                  </p:childTnLst>
                                </p:cTn>
                              </p:par>
                              <p:par>
                                <p:cTn id="117" presetID="29" presetClass="entr" presetSubtype="0" fill="hold" grpId="0" nodeType="withEffect">
                                  <p:stCondLst>
                                    <p:cond delay="0"/>
                                  </p:stCondLst>
                                  <p:childTnLst>
                                    <p:set>
                                      <p:cBhvr>
                                        <p:cTn id="118" dur="1" fill="hold">
                                          <p:stCondLst>
                                            <p:cond delay="0"/>
                                          </p:stCondLst>
                                        </p:cTn>
                                        <p:tgtEl>
                                          <p:spTgt spid="129051"/>
                                        </p:tgtEl>
                                        <p:attrNameLst>
                                          <p:attrName>style.visibility</p:attrName>
                                        </p:attrNameLst>
                                      </p:cBhvr>
                                      <p:to>
                                        <p:strVal val="visible"/>
                                      </p:to>
                                    </p:set>
                                    <p:anim calcmode="lin" valueType="num">
                                      <p:cBhvr>
                                        <p:cTn id="119" dur="1000" fill="hold"/>
                                        <p:tgtEl>
                                          <p:spTgt spid="129051"/>
                                        </p:tgtEl>
                                        <p:attrNameLst>
                                          <p:attrName>ppt_x</p:attrName>
                                        </p:attrNameLst>
                                      </p:cBhvr>
                                      <p:tavLst>
                                        <p:tav tm="0">
                                          <p:val>
                                            <p:strVal val="#ppt_x-.2"/>
                                          </p:val>
                                        </p:tav>
                                        <p:tav tm="100000">
                                          <p:val>
                                            <p:strVal val="#ppt_x"/>
                                          </p:val>
                                        </p:tav>
                                      </p:tavLst>
                                    </p:anim>
                                    <p:anim calcmode="lin" valueType="num">
                                      <p:cBhvr>
                                        <p:cTn id="120" dur="1000" fill="hold"/>
                                        <p:tgtEl>
                                          <p:spTgt spid="129051"/>
                                        </p:tgtEl>
                                        <p:attrNameLst>
                                          <p:attrName>ppt_y</p:attrName>
                                        </p:attrNameLst>
                                      </p:cBhvr>
                                      <p:tavLst>
                                        <p:tav tm="0">
                                          <p:val>
                                            <p:strVal val="#ppt_y"/>
                                          </p:val>
                                        </p:tav>
                                        <p:tav tm="100000">
                                          <p:val>
                                            <p:strVal val="#ppt_y"/>
                                          </p:val>
                                        </p:tav>
                                      </p:tavLst>
                                    </p:anim>
                                    <p:animEffect transition="in" filter="wipe(right)" prLst="gradientSize: 0.1">
                                      <p:cBhvr>
                                        <p:cTn id="121" dur="1000"/>
                                        <p:tgtEl>
                                          <p:spTgt spid="129051"/>
                                        </p:tgtEl>
                                      </p:cBhvr>
                                    </p:animEffect>
                                  </p:childTnLst>
                                </p:cTn>
                              </p:par>
                              <p:par>
                                <p:cTn id="122" presetID="29" presetClass="entr" presetSubtype="0" fill="hold" grpId="0" nodeType="withEffect">
                                  <p:stCondLst>
                                    <p:cond delay="0"/>
                                  </p:stCondLst>
                                  <p:childTnLst>
                                    <p:set>
                                      <p:cBhvr>
                                        <p:cTn id="123" dur="1" fill="hold">
                                          <p:stCondLst>
                                            <p:cond delay="0"/>
                                          </p:stCondLst>
                                        </p:cTn>
                                        <p:tgtEl>
                                          <p:spTgt spid="129052"/>
                                        </p:tgtEl>
                                        <p:attrNameLst>
                                          <p:attrName>style.visibility</p:attrName>
                                        </p:attrNameLst>
                                      </p:cBhvr>
                                      <p:to>
                                        <p:strVal val="visible"/>
                                      </p:to>
                                    </p:set>
                                    <p:anim calcmode="lin" valueType="num">
                                      <p:cBhvr>
                                        <p:cTn id="124" dur="1000" fill="hold"/>
                                        <p:tgtEl>
                                          <p:spTgt spid="129052"/>
                                        </p:tgtEl>
                                        <p:attrNameLst>
                                          <p:attrName>ppt_x</p:attrName>
                                        </p:attrNameLst>
                                      </p:cBhvr>
                                      <p:tavLst>
                                        <p:tav tm="0">
                                          <p:val>
                                            <p:strVal val="#ppt_x-.2"/>
                                          </p:val>
                                        </p:tav>
                                        <p:tav tm="100000">
                                          <p:val>
                                            <p:strVal val="#ppt_x"/>
                                          </p:val>
                                        </p:tav>
                                      </p:tavLst>
                                    </p:anim>
                                    <p:anim calcmode="lin" valueType="num">
                                      <p:cBhvr>
                                        <p:cTn id="125" dur="1000" fill="hold"/>
                                        <p:tgtEl>
                                          <p:spTgt spid="129052"/>
                                        </p:tgtEl>
                                        <p:attrNameLst>
                                          <p:attrName>ppt_y</p:attrName>
                                        </p:attrNameLst>
                                      </p:cBhvr>
                                      <p:tavLst>
                                        <p:tav tm="0">
                                          <p:val>
                                            <p:strVal val="#ppt_y"/>
                                          </p:val>
                                        </p:tav>
                                        <p:tav tm="100000">
                                          <p:val>
                                            <p:strVal val="#ppt_y"/>
                                          </p:val>
                                        </p:tav>
                                      </p:tavLst>
                                    </p:anim>
                                    <p:animEffect transition="in" filter="wipe(right)" prLst="gradientSize: 0.1">
                                      <p:cBhvr>
                                        <p:cTn id="126" dur="1000"/>
                                        <p:tgtEl>
                                          <p:spTgt spid="129052"/>
                                        </p:tgtEl>
                                      </p:cBhvr>
                                    </p:animEffect>
                                  </p:childTnLst>
                                </p:cTn>
                              </p:par>
                              <p:par>
                                <p:cTn id="127" presetID="29" presetClass="entr" presetSubtype="0" fill="hold" grpId="0" nodeType="withEffect">
                                  <p:stCondLst>
                                    <p:cond delay="0"/>
                                  </p:stCondLst>
                                  <p:childTnLst>
                                    <p:set>
                                      <p:cBhvr>
                                        <p:cTn id="128" dur="1" fill="hold">
                                          <p:stCondLst>
                                            <p:cond delay="0"/>
                                          </p:stCondLst>
                                        </p:cTn>
                                        <p:tgtEl>
                                          <p:spTgt spid="129053"/>
                                        </p:tgtEl>
                                        <p:attrNameLst>
                                          <p:attrName>style.visibility</p:attrName>
                                        </p:attrNameLst>
                                      </p:cBhvr>
                                      <p:to>
                                        <p:strVal val="visible"/>
                                      </p:to>
                                    </p:set>
                                    <p:anim calcmode="lin" valueType="num">
                                      <p:cBhvr>
                                        <p:cTn id="129" dur="1000" fill="hold"/>
                                        <p:tgtEl>
                                          <p:spTgt spid="129053"/>
                                        </p:tgtEl>
                                        <p:attrNameLst>
                                          <p:attrName>ppt_x</p:attrName>
                                        </p:attrNameLst>
                                      </p:cBhvr>
                                      <p:tavLst>
                                        <p:tav tm="0">
                                          <p:val>
                                            <p:strVal val="#ppt_x-.2"/>
                                          </p:val>
                                        </p:tav>
                                        <p:tav tm="100000">
                                          <p:val>
                                            <p:strVal val="#ppt_x"/>
                                          </p:val>
                                        </p:tav>
                                      </p:tavLst>
                                    </p:anim>
                                    <p:anim calcmode="lin" valueType="num">
                                      <p:cBhvr>
                                        <p:cTn id="130" dur="1000" fill="hold"/>
                                        <p:tgtEl>
                                          <p:spTgt spid="129053"/>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129053"/>
                                        </p:tgtEl>
                                      </p:cBhvr>
                                    </p:animEffect>
                                  </p:childTnLst>
                                </p:cTn>
                              </p:par>
                              <p:par>
                                <p:cTn id="132" presetID="29" presetClass="entr" presetSubtype="0" fill="hold" grpId="0" nodeType="withEffect">
                                  <p:stCondLst>
                                    <p:cond delay="0"/>
                                  </p:stCondLst>
                                  <p:childTnLst>
                                    <p:set>
                                      <p:cBhvr>
                                        <p:cTn id="133" dur="1" fill="hold">
                                          <p:stCondLst>
                                            <p:cond delay="0"/>
                                          </p:stCondLst>
                                        </p:cTn>
                                        <p:tgtEl>
                                          <p:spTgt spid="129054"/>
                                        </p:tgtEl>
                                        <p:attrNameLst>
                                          <p:attrName>style.visibility</p:attrName>
                                        </p:attrNameLst>
                                      </p:cBhvr>
                                      <p:to>
                                        <p:strVal val="visible"/>
                                      </p:to>
                                    </p:set>
                                    <p:anim calcmode="lin" valueType="num">
                                      <p:cBhvr>
                                        <p:cTn id="134" dur="1000" fill="hold"/>
                                        <p:tgtEl>
                                          <p:spTgt spid="129054"/>
                                        </p:tgtEl>
                                        <p:attrNameLst>
                                          <p:attrName>ppt_x</p:attrName>
                                        </p:attrNameLst>
                                      </p:cBhvr>
                                      <p:tavLst>
                                        <p:tav tm="0">
                                          <p:val>
                                            <p:strVal val="#ppt_x-.2"/>
                                          </p:val>
                                        </p:tav>
                                        <p:tav tm="100000">
                                          <p:val>
                                            <p:strVal val="#ppt_x"/>
                                          </p:val>
                                        </p:tav>
                                      </p:tavLst>
                                    </p:anim>
                                    <p:anim calcmode="lin" valueType="num">
                                      <p:cBhvr>
                                        <p:cTn id="135" dur="1000" fill="hold"/>
                                        <p:tgtEl>
                                          <p:spTgt spid="129054"/>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129054"/>
                                        </p:tgtEl>
                                      </p:cBhvr>
                                    </p:animEffect>
                                  </p:childTnLst>
                                </p:cTn>
                              </p:par>
                              <p:par>
                                <p:cTn id="137" presetID="29" presetClass="entr" presetSubtype="0" fill="hold" grpId="0" nodeType="withEffect">
                                  <p:stCondLst>
                                    <p:cond delay="0"/>
                                  </p:stCondLst>
                                  <p:childTnLst>
                                    <p:set>
                                      <p:cBhvr>
                                        <p:cTn id="138" dur="1" fill="hold">
                                          <p:stCondLst>
                                            <p:cond delay="0"/>
                                          </p:stCondLst>
                                        </p:cTn>
                                        <p:tgtEl>
                                          <p:spTgt spid="129055"/>
                                        </p:tgtEl>
                                        <p:attrNameLst>
                                          <p:attrName>style.visibility</p:attrName>
                                        </p:attrNameLst>
                                      </p:cBhvr>
                                      <p:to>
                                        <p:strVal val="visible"/>
                                      </p:to>
                                    </p:set>
                                    <p:anim calcmode="lin" valueType="num">
                                      <p:cBhvr>
                                        <p:cTn id="139" dur="1000" fill="hold"/>
                                        <p:tgtEl>
                                          <p:spTgt spid="129055"/>
                                        </p:tgtEl>
                                        <p:attrNameLst>
                                          <p:attrName>ppt_x</p:attrName>
                                        </p:attrNameLst>
                                      </p:cBhvr>
                                      <p:tavLst>
                                        <p:tav tm="0">
                                          <p:val>
                                            <p:strVal val="#ppt_x-.2"/>
                                          </p:val>
                                        </p:tav>
                                        <p:tav tm="100000">
                                          <p:val>
                                            <p:strVal val="#ppt_x"/>
                                          </p:val>
                                        </p:tav>
                                      </p:tavLst>
                                    </p:anim>
                                    <p:anim calcmode="lin" valueType="num">
                                      <p:cBhvr>
                                        <p:cTn id="140" dur="1000" fill="hold"/>
                                        <p:tgtEl>
                                          <p:spTgt spid="129055"/>
                                        </p:tgtEl>
                                        <p:attrNameLst>
                                          <p:attrName>ppt_y</p:attrName>
                                        </p:attrNameLst>
                                      </p:cBhvr>
                                      <p:tavLst>
                                        <p:tav tm="0">
                                          <p:val>
                                            <p:strVal val="#ppt_y"/>
                                          </p:val>
                                        </p:tav>
                                        <p:tav tm="100000">
                                          <p:val>
                                            <p:strVal val="#ppt_y"/>
                                          </p:val>
                                        </p:tav>
                                      </p:tavLst>
                                    </p:anim>
                                    <p:animEffect transition="in" filter="wipe(right)" prLst="gradientSize: 0.1">
                                      <p:cBhvr>
                                        <p:cTn id="141" dur="1000"/>
                                        <p:tgtEl>
                                          <p:spTgt spid="129055"/>
                                        </p:tgtEl>
                                      </p:cBhvr>
                                    </p:animEffect>
                                  </p:childTnLst>
                                </p:cTn>
                              </p:par>
                              <p:par>
                                <p:cTn id="142" presetID="29" presetClass="entr" presetSubtype="0" fill="hold" grpId="0" nodeType="withEffect">
                                  <p:stCondLst>
                                    <p:cond delay="0"/>
                                  </p:stCondLst>
                                  <p:childTnLst>
                                    <p:set>
                                      <p:cBhvr>
                                        <p:cTn id="143" dur="1" fill="hold">
                                          <p:stCondLst>
                                            <p:cond delay="0"/>
                                          </p:stCondLst>
                                        </p:cTn>
                                        <p:tgtEl>
                                          <p:spTgt spid="129056"/>
                                        </p:tgtEl>
                                        <p:attrNameLst>
                                          <p:attrName>style.visibility</p:attrName>
                                        </p:attrNameLst>
                                      </p:cBhvr>
                                      <p:to>
                                        <p:strVal val="visible"/>
                                      </p:to>
                                    </p:set>
                                    <p:anim calcmode="lin" valueType="num">
                                      <p:cBhvr>
                                        <p:cTn id="144" dur="1000" fill="hold"/>
                                        <p:tgtEl>
                                          <p:spTgt spid="129056"/>
                                        </p:tgtEl>
                                        <p:attrNameLst>
                                          <p:attrName>ppt_x</p:attrName>
                                        </p:attrNameLst>
                                      </p:cBhvr>
                                      <p:tavLst>
                                        <p:tav tm="0">
                                          <p:val>
                                            <p:strVal val="#ppt_x-.2"/>
                                          </p:val>
                                        </p:tav>
                                        <p:tav tm="100000">
                                          <p:val>
                                            <p:strVal val="#ppt_x"/>
                                          </p:val>
                                        </p:tav>
                                      </p:tavLst>
                                    </p:anim>
                                    <p:anim calcmode="lin" valueType="num">
                                      <p:cBhvr>
                                        <p:cTn id="145" dur="1000" fill="hold"/>
                                        <p:tgtEl>
                                          <p:spTgt spid="129056"/>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129056"/>
                                        </p:tgtEl>
                                      </p:cBhvr>
                                    </p:animEffect>
                                  </p:childTnLst>
                                </p:cTn>
                              </p:par>
                              <p:par>
                                <p:cTn id="147" presetID="29" presetClass="entr" presetSubtype="0" fill="hold" grpId="0" nodeType="withEffect">
                                  <p:stCondLst>
                                    <p:cond delay="0"/>
                                  </p:stCondLst>
                                  <p:childTnLst>
                                    <p:set>
                                      <p:cBhvr>
                                        <p:cTn id="148" dur="1" fill="hold">
                                          <p:stCondLst>
                                            <p:cond delay="0"/>
                                          </p:stCondLst>
                                        </p:cTn>
                                        <p:tgtEl>
                                          <p:spTgt spid="129057"/>
                                        </p:tgtEl>
                                        <p:attrNameLst>
                                          <p:attrName>style.visibility</p:attrName>
                                        </p:attrNameLst>
                                      </p:cBhvr>
                                      <p:to>
                                        <p:strVal val="visible"/>
                                      </p:to>
                                    </p:set>
                                    <p:anim calcmode="lin" valueType="num">
                                      <p:cBhvr>
                                        <p:cTn id="149" dur="1000" fill="hold"/>
                                        <p:tgtEl>
                                          <p:spTgt spid="129057"/>
                                        </p:tgtEl>
                                        <p:attrNameLst>
                                          <p:attrName>ppt_x</p:attrName>
                                        </p:attrNameLst>
                                      </p:cBhvr>
                                      <p:tavLst>
                                        <p:tav tm="0">
                                          <p:val>
                                            <p:strVal val="#ppt_x-.2"/>
                                          </p:val>
                                        </p:tav>
                                        <p:tav tm="100000">
                                          <p:val>
                                            <p:strVal val="#ppt_x"/>
                                          </p:val>
                                        </p:tav>
                                      </p:tavLst>
                                    </p:anim>
                                    <p:anim calcmode="lin" valueType="num">
                                      <p:cBhvr>
                                        <p:cTn id="150" dur="1000" fill="hold"/>
                                        <p:tgtEl>
                                          <p:spTgt spid="129057"/>
                                        </p:tgtEl>
                                        <p:attrNameLst>
                                          <p:attrName>ppt_y</p:attrName>
                                        </p:attrNameLst>
                                      </p:cBhvr>
                                      <p:tavLst>
                                        <p:tav tm="0">
                                          <p:val>
                                            <p:strVal val="#ppt_y"/>
                                          </p:val>
                                        </p:tav>
                                        <p:tav tm="100000">
                                          <p:val>
                                            <p:strVal val="#ppt_y"/>
                                          </p:val>
                                        </p:tav>
                                      </p:tavLst>
                                    </p:anim>
                                    <p:animEffect transition="in" filter="wipe(right)" prLst="gradientSize: 0.1">
                                      <p:cBhvr>
                                        <p:cTn id="151" dur="1000"/>
                                        <p:tgtEl>
                                          <p:spTgt spid="129057"/>
                                        </p:tgtEl>
                                      </p:cBhvr>
                                    </p:animEffect>
                                  </p:childTnLst>
                                </p:cTn>
                              </p:par>
                              <p:par>
                                <p:cTn id="152" presetID="29" presetClass="entr" presetSubtype="0" fill="hold" grpId="0" nodeType="withEffect">
                                  <p:stCondLst>
                                    <p:cond delay="0"/>
                                  </p:stCondLst>
                                  <p:childTnLst>
                                    <p:set>
                                      <p:cBhvr>
                                        <p:cTn id="153" dur="1" fill="hold">
                                          <p:stCondLst>
                                            <p:cond delay="0"/>
                                          </p:stCondLst>
                                        </p:cTn>
                                        <p:tgtEl>
                                          <p:spTgt spid="129058"/>
                                        </p:tgtEl>
                                        <p:attrNameLst>
                                          <p:attrName>style.visibility</p:attrName>
                                        </p:attrNameLst>
                                      </p:cBhvr>
                                      <p:to>
                                        <p:strVal val="visible"/>
                                      </p:to>
                                    </p:set>
                                    <p:anim calcmode="lin" valueType="num">
                                      <p:cBhvr>
                                        <p:cTn id="154" dur="1000" fill="hold"/>
                                        <p:tgtEl>
                                          <p:spTgt spid="129058"/>
                                        </p:tgtEl>
                                        <p:attrNameLst>
                                          <p:attrName>ppt_x</p:attrName>
                                        </p:attrNameLst>
                                      </p:cBhvr>
                                      <p:tavLst>
                                        <p:tav tm="0">
                                          <p:val>
                                            <p:strVal val="#ppt_x-.2"/>
                                          </p:val>
                                        </p:tav>
                                        <p:tav tm="100000">
                                          <p:val>
                                            <p:strVal val="#ppt_x"/>
                                          </p:val>
                                        </p:tav>
                                      </p:tavLst>
                                    </p:anim>
                                    <p:anim calcmode="lin" valueType="num">
                                      <p:cBhvr>
                                        <p:cTn id="155" dur="1000" fill="hold"/>
                                        <p:tgtEl>
                                          <p:spTgt spid="129058"/>
                                        </p:tgtEl>
                                        <p:attrNameLst>
                                          <p:attrName>ppt_y</p:attrName>
                                        </p:attrNameLst>
                                      </p:cBhvr>
                                      <p:tavLst>
                                        <p:tav tm="0">
                                          <p:val>
                                            <p:strVal val="#ppt_y"/>
                                          </p:val>
                                        </p:tav>
                                        <p:tav tm="100000">
                                          <p:val>
                                            <p:strVal val="#ppt_y"/>
                                          </p:val>
                                        </p:tav>
                                      </p:tavLst>
                                    </p:anim>
                                    <p:animEffect transition="in" filter="wipe(right)" prLst="gradientSize: 0.1">
                                      <p:cBhvr>
                                        <p:cTn id="156" dur="1000"/>
                                        <p:tgtEl>
                                          <p:spTgt spid="129058"/>
                                        </p:tgtEl>
                                      </p:cBhvr>
                                    </p:animEffect>
                                  </p:childTnLst>
                                </p:cTn>
                              </p:par>
                              <p:par>
                                <p:cTn id="157" presetID="29" presetClass="entr" presetSubtype="0" fill="hold" grpId="0" nodeType="withEffect">
                                  <p:stCondLst>
                                    <p:cond delay="0"/>
                                  </p:stCondLst>
                                  <p:childTnLst>
                                    <p:set>
                                      <p:cBhvr>
                                        <p:cTn id="158" dur="1" fill="hold">
                                          <p:stCondLst>
                                            <p:cond delay="0"/>
                                          </p:stCondLst>
                                        </p:cTn>
                                        <p:tgtEl>
                                          <p:spTgt spid="129059"/>
                                        </p:tgtEl>
                                        <p:attrNameLst>
                                          <p:attrName>style.visibility</p:attrName>
                                        </p:attrNameLst>
                                      </p:cBhvr>
                                      <p:to>
                                        <p:strVal val="visible"/>
                                      </p:to>
                                    </p:set>
                                    <p:anim calcmode="lin" valueType="num">
                                      <p:cBhvr>
                                        <p:cTn id="159" dur="1000" fill="hold"/>
                                        <p:tgtEl>
                                          <p:spTgt spid="129059"/>
                                        </p:tgtEl>
                                        <p:attrNameLst>
                                          <p:attrName>ppt_x</p:attrName>
                                        </p:attrNameLst>
                                      </p:cBhvr>
                                      <p:tavLst>
                                        <p:tav tm="0">
                                          <p:val>
                                            <p:strVal val="#ppt_x-.2"/>
                                          </p:val>
                                        </p:tav>
                                        <p:tav tm="100000">
                                          <p:val>
                                            <p:strVal val="#ppt_x"/>
                                          </p:val>
                                        </p:tav>
                                      </p:tavLst>
                                    </p:anim>
                                    <p:anim calcmode="lin" valueType="num">
                                      <p:cBhvr>
                                        <p:cTn id="160" dur="1000" fill="hold"/>
                                        <p:tgtEl>
                                          <p:spTgt spid="129059"/>
                                        </p:tgtEl>
                                        <p:attrNameLst>
                                          <p:attrName>ppt_y</p:attrName>
                                        </p:attrNameLst>
                                      </p:cBhvr>
                                      <p:tavLst>
                                        <p:tav tm="0">
                                          <p:val>
                                            <p:strVal val="#ppt_y"/>
                                          </p:val>
                                        </p:tav>
                                        <p:tav tm="100000">
                                          <p:val>
                                            <p:strVal val="#ppt_y"/>
                                          </p:val>
                                        </p:tav>
                                      </p:tavLst>
                                    </p:anim>
                                    <p:animEffect transition="in" filter="wipe(right)" prLst="gradientSize: 0.1">
                                      <p:cBhvr>
                                        <p:cTn id="161" dur="1000"/>
                                        <p:tgtEl>
                                          <p:spTgt spid="129059"/>
                                        </p:tgtEl>
                                      </p:cBhvr>
                                    </p:animEffect>
                                  </p:childTnLst>
                                </p:cTn>
                              </p:par>
                              <p:par>
                                <p:cTn id="162" presetID="29" presetClass="entr" presetSubtype="0" fill="hold" grpId="0" nodeType="withEffect">
                                  <p:stCondLst>
                                    <p:cond delay="0"/>
                                  </p:stCondLst>
                                  <p:childTnLst>
                                    <p:set>
                                      <p:cBhvr>
                                        <p:cTn id="163" dur="1" fill="hold">
                                          <p:stCondLst>
                                            <p:cond delay="0"/>
                                          </p:stCondLst>
                                        </p:cTn>
                                        <p:tgtEl>
                                          <p:spTgt spid="129060"/>
                                        </p:tgtEl>
                                        <p:attrNameLst>
                                          <p:attrName>style.visibility</p:attrName>
                                        </p:attrNameLst>
                                      </p:cBhvr>
                                      <p:to>
                                        <p:strVal val="visible"/>
                                      </p:to>
                                    </p:set>
                                    <p:anim calcmode="lin" valueType="num">
                                      <p:cBhvr>
                                        <p:cTn id="164" dur="1000" fill="hold"/>
                                        <p:tgtEl>
                                          <p:spTgt spid="129060"/>
                                        </p:tgtEl>
                                        <p:attrNameLst>
                                          <p:attrName>ppt_x</p:attrName>
                                        </p:attrNameLst>
                                      </p:cBhvr>
                                      <p:tavLst>
                                        <p:tav tm="0">
                                          <p:val>
                                            <p:strVal val="#ppt_x-.2"/>
                                          </p:val>
                                        </p:tav>
                                        <p:tav tm="100000">
                                          <p:val>
                                            <p:strVal val="#ppt_x"/>
                                          </p:val>
                                        </p:tav>
                                      </p:tavLst>
                                    </p:anim>
                                    <p:anim calcmode="lin" valueType="num">
                                      <p:cBhvr>
                                        <p:cTn id="165" dur="1000" fill="hold"/>
                                        <p:tgtEl>
                                          <p:spTgt spid="129060"/>
                                        </p:tgtEl>
                                        <p:attrNameLst>
                                          <p:attrName>ppt_y</p:attrName>
                                        </p:attrNameLst>
                                      </p:cBhvr>
                                      <p:tavLst>
                                        <p:tav tm="0">
                                          <p:val>
                                            <p:strVal val="#ppt_y"/>
                                          </p:val>
                                        </p:tav>
                                        <p:tav tm="100000">
                                          <p:val>
                                            <p:strVal val="#ppt_y"/>
                                          </p:val>
                                        </p:tav>
                                      </p:tavLst>
                                    </p:anim>
                                    <p:animEffect transition="in" filter="wipe(right)" prLst="gradientSize: 0.1">
                                      <p:cBhvr>
                                        <p:cTn id="166" dur="1000"/>
                                        <p:tgtEl>
                                          <p:spTgt spid="129060"/>
                                        </p:tgtEl>
                                      </p:cBhvr>
                                    </p:animEffect>
                                  </p:childTnLst>
                                </p:cTn>
                              </p:par>
                            </p:childTnLst>
                          </p:cTn>
                        </p:par>
                      </p:childTnLst>
                    </p:cTn>
                  </p:par>
                  <p:par>
                    <p:cTn id="167" fill="hold">
                      <p:stCondLst>
                        <p:cond delay="indefinite"/>
                      </p:stCondLst>
                      <p:childTnLst>
                        <p:par>
                          <p:cTn id="168" fill="hold">
                            <p:stCondLst>
                              <p:cond delay="0"/>
                            </p:stCondLst>
                            <p:childTnLst>
                              <p:par>
                                <p:cTn id="169" presetID="29" presetClass="entr" presetSubtype="0" fill="hold" grpId="0" nodeType="clickEffect">
                                  <p:stCondLst>
                                    <p:cond delay="0"/>
                                  </p:stCondLst>
                                  <p:iterate type="lt">
                                    <p:tmPct val="0"/>
                                  </p:iterate>
                                  <p:childTnLst>
                                    <p:set>
                                      <p:cBhvr>
                                        <p:cTn id="170" dur="1" fill="hold">
                                          <p:stCondLst>
                                            <p:cond delay="0"/>
                                          </p:stCondLst>
                                        </p:cTn>
                                        <p:tgtEl>
                                          <p:spTgt spid="129062"/>
                                        </p:tgtEl>
                                        <p:attrNameLst>
                                          <p:attrName>style.visibility</p:attrName>
                                        </p:attrNameLst>
                                      </p:cBhvr>
                                      <p:to>
                                        <p:strVal val="visible"/>
                                      </p:to>
                                    </p:set>
                                    <p:anim calcmode="lin" valueType="num">
                                      <p:cBhvr>
                                        <p:cTn id="171" dur="1000" fill="hold"/>
                                        <p:tgtEl>
                                          <p:spTgt spid="129062"/>
                                        </p:tgtEl>
                                        <p:attrNameLst>
                                          <p:attrName>ppt_x</p:attrName>
                                        </p:attrNameLst>
                                      </p:cBhvr>
                                      <p:tavLst>
                                        <p:tav tm="0">
                                          <p:val>
                                            <p:strVal val="#ppt_x-.2"/>
                                          </p:val>
                                        </p:tav>
                                        <p:tav tm="100000">
                                          <p:val>
                                            <p:strVal val="#ppt_x"/>
                                          </p:val>
                                        </p:tav>
                                      </p:tavLst>
                                    </p:anim>
                                    <p:anim calcmode="lin" valueType="num">
                                      <p:cBhvr>
                                        <p:cTn id="172" dur="1000" fill="hold"/>
                                        <p:tgtEl>
                                          <p:spTgt spid="129062"/>
                                        </p:tgtEl>
                                        <p:attrNameLst>
                                          <p:attrName>ppt_y</p:attrName>
                                        </p:attrNameLst>
                                      </p:cBhvr>
                                      <p:tavLst>
                                        <p:tav tm="0">
                                          <p:val>
                                            <p:strVal val="#ppt_y"/>
                                          </p:val>
                                        </p:tav>
                                        <p:tav tm="100000">
                                          <p:val>
                                            <p:strVal val="#ppt_y"/>
                                          </p:val>
                                        </p:tav>
                                      </p:tavLst>
                                    </p:anim>
                                    <p:animEffect transition="in" filter="wipe(right)" prLst="gradientSize: 0.1">
                                      <p:cBhvr>
                                        <p:cTn id="173" dur="1000"/>
                                        <p:tgtEl>
                                          <p:spTgt spid="129062"/>
                                        </p:tgtEl>
                                      </p:cBhvr>
                                    </p:animEffect>
                                  </p:childTnLst>
                                </p:cTn>
                              </p:par>
                            </p:childTnLst>
                          </p:cTn>
                        </p:par>
                      </p:childTnLst>
                    </p:cTn>
                  </p:par>
                  <p:par>
                    <p:cTn id="174" fill="hold">
                      <p:stCondLst>
                        <p:cond delay="indefinite"/>
                      </p:stCondLst>
                      <p:childTnLst>
                        <p:par>
                          <p:cTn id="175" fill="hold">
                            <p:stCondLst>
                              <p:cond delay="0"/>
                            </p:stCondLst>
                            <p:childTnLst>
                              <p:par>
                                <p:cTn id="176" presetID="34" presetClass="emph" presetSubtype="0" fill="hold" grpId="1" nodeType="clickEffect">
                                  <p:stCondLst>
                                    <p:cond delay="0"/>
                                  </p:stCondLst>
                                  <p:iterate type="lt">
                                    <p:tmPct val="10000"/>
                                  </p:iterate>
                                  <p:childTnLst>
                                    <p:animMotion origin="layout" path="M 0.0 0.0 L 0.0 -0.07213" pathEditMode="relative" ptsTypes="">
                                      <p:cBhvr>
                                        <p:cTn id="177" dur="250" accel="50000" decel="50000" autoRev="1" fill="hold">
                                          <p:stCondLst>
                                            <p:cond delay="0"/>
                                          </p:stCondLst>
                                        </p:cTn>
                                        <p:tgtEl>
                                          <p:spTgt spid="129062"/>
                                        </p:tgtEl>
                                        <p:attrNameLst>
                                          <p:attrName>ppt_x</p:attrName>
                                          <p:attrName>ppt_y</p:attrName>
                                        </p:attrNameLst>
                                      </p:cBhvr>
                                    </p:animMotion>
                                    <p:animRot by="1500000">
                                      <p:cBhvr>
                                        <p:cTn id="178" dur="125" fill="hold">
                                          <p:stCondLst>
                                            <p:cond delay="0"/>
                                          </p:stCondLst>
                                        </p:cTn>
                                        <p:tgtEl>
                                          <p:spTgt spid="129062"/>
                                        </p:tgtEl>
                                        <p:attrNameLst>
                                          <p:attrName>r</p:attrName>
                                        </p:attrNameLst>
                                      </p:cBhvr>
                                    </p:animRot>
                                    <p:animRot by="-1500000">
                                      <p:cBhvr>
                                        <p:cTn id="179" dur="125" fill="hold">
                                          <p:stCondLst>
                                            <p:cond delay="125"/>
                                          </p:stCondLst>
                                        </p:cTn>
                                        <p:tgtEl>
                                          <p:spTgt spid="129062"/>
                                        </p:tgtEl>
                                        <p:attrNameLst>
                                          <p:attrName>r</p:attrName>
                                        </p:attrNameLst>
                                      </p:cBhvr>
                                    </p:animRot>
                                    <p:animRot by="-1500000">
                                      <p:cBhvr>
                                        <p:cTn id="180" dur="125" fill="hold">
                                          <p:stCondLst>
                                            <p:cond delay="250"/>
                                          </p:stCondLst>
                                        </p:cTn>
                                        <p:tgtEl>
                                          <p:spTgt spid="129062"/>
                                        </p:tgtEl>
                                        <p:attrNameLst>
                                          <p:attrName>r</p:attrName>
                                        </p:attrNameLst>
                                      </p:cBhvr>
                                    </p:animRot>
                                    <p:animRot by="1500000">
                                      <p:cBhvr>
                                        <p:cTn id="181" dur="125" fill="hold">
                                          <p:stCondLst>
                                            <p:cond delay="375"/>
                                          </p:stCondLst>
                                        </p:cTn>
                                        <p:tgtEl>
                                          <p:spTgt spid="1290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43" grpId="0" animBg="1"/>
      <p:bldP spid="129031" grpId="0"/>
      <p:bldP spid="129032" grpId="0" animBg="1"/>
      <p:bldP spid="129033" grpId="0"/>
      <p:bldP spid="129034" grpId="0"/>
      <p:bldP spid="129035" grpId="0" animBg="1"/>
      <p:bldP spid="129036" grpId="0"/>
      <p:bldP spid="129037" grpId="0" animBg="1"/>
      <p:bldP spid="129040" grpId="0"/>
      <p:bldP spid="129041" grpId="0"/>
      <p:bldP spid="129042" grpId="0"/>
      <p:bldP spid="129044" grpId="0" animBg="1"/>
      <p:bldP spid="129045" grpId="0" animBg="1"/>
      <p:bldP spid="129046" grpId="0"/>
      <p:bldP spid="129047" grpId="0" animBg="1"/>
      <p:bldP spid="129048" grpId="0" animBg="1"/>
      <p:bldP spid="129049" grpId="0"/>
      <p:bldP spid="129050" grpId="0" animBg="1"/>
      <p:bldP spid="129051" grpId="0"/>
      <p:bldP spid="129052" grpId="0"/>
      <p:bldP spid="129053" grpId="0" animBg="1"/>
      <p:bldP spid="129054" grpId="0"/>
      <p:bldP spid="129055" grpId="0" animBg="1"/>
      <p:bldP spid="129056" grpId="0"/>
      <p:bldP spid="129057" grpId="0"/>
      <p:bldP spid="129058" grpId="0"/>
      <p:bldP spid="129059" grpId="0" animBg="1"/>
      <p:bldP spid="129060" grpId="0" animBg="1"/>
      <p:bldP spid="129061" grpId="0" animBg="1"/>
      <p:bldP spid="129061" grpId="1" animBg="1"/>
      <p:bldP spid="129062" grpId="0" animBg="1"/>
      <p:bldP spid="12906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p>
            <a:fld id="{0204A8AD-986A-4DAF-B00F-F6B176434ABA}" type="slidenum">
              <a:rPr lang="en-US" altLang="zh-CN" smtClean="0"/>
              <a:pPr/>
              <a:t>5</a:t>
            </a:fld>
            <a:endParaRPr lang="en-US" altLang="zh-CN"/>
          </a:p>
        </p:txBody>
      </p:sp>
      <p:sp>
        <p:nvSpPr>
          <p:cNvPr id="10243" name="Rectangle 116"/>
          <p:cNvSpPr>
            <a:spLocks noChangeArrowheads="1"/>
          </p:cNvSpPr>
          <p:nvPr/>
        </p:nvSpPr>
        <p:spPr bwMode="auto">
          <a:xfrm>
            <a:off x="827088" y="5157788"/>
            <a:ext cx="1706562" cy="1052512"/>
          </a:xfrm>
          <a:prstGeom prst="rect">
            <a:avLst/>
          </a:prstGeom>
          <a:solidFill>
            <a:schemeClr val="bg1">
              <a:alpha val="59999"/>
            </a:schemeClr>
          </a:solidFill>
          <a:ln w="9525">
            <a:noFill/>
            <a:miter lim="800000"/>
            <a:headEnd/>
            <a:tailEnd/>
          </a:ln>
        </p:spPr>
        <p:txBody>
          <a:bodyPr wrap="none" anchor="ctr"/>
          <a:lstStyle/>
          <a:p>
            <a:endParaRPr lang="zh-CN" altLang="en-US"/>
          </a:p>
        </p:txBody>
      </p:sp>
      <p:sp>
        <p:nvSpPr>
          <p:cNvPr id="10244" name="Rectangle 6"/>
          <p:cNvSpPr>
            <a:spLocks noChangeArrowheads="1"/>
          </p:cNvSpPr>
          <p:nvPr/>
        </p:nvSpPr>
        <p:spPr bwMode="auto">
          <a:xfrm>
            <a:off x="827088" y="1700213"/>
            <a:ext cx="7705725" cy="4535487"/>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0052" name="Rectangle 4"/>
          <p:cNvSpPr>
            <a:spLocks noChangeArrowheads="1"/>
          </p:cNvSpPr>
          <p:nvPr/>
        </p:nvSpPr>
        <p:spPr bwMode="auto">
          <a:xfrm>
            <a:off x="674688" y="476672"/>
            <a:ext cx="7991475" cy="1006475"/>
          </a:xfrm>
          <a:prstGeom prst="rect">
            <a:avLst/>
          </a:prstGeom>
          <a:noFill/>
          <a:ln w="9525">
            <a:noFill/>
            <a:miter lim="800000"/>
            <a:headEnd/>
            <a:tailEnd/>
          </a:ln>
          <a:effectLst/>
        </p:spPr>
        <p:txBody>
          <a:bodyPr anchor="ctr">
            <a:spAutoFit/>
          </a:bodyPr>
          <a:lstStyle/>
          <a:p>
            <a:pPr>
              <a:defRPr/>
            </a:pPr>
            <a:r>
              <a:rPr lang="en-US" altLang="zh-CN" sz="2000" b="1" dirty="0">
                <a:latin typeface="宋体" pitchFamily="2" charset="-122"/>
              </a:rPr>
              <a:t>    </a:t>
            </a:r>
            <a:r>
              <a:rPr lang="zh-CN" altLang="en-US" sz="2000" b="1" dirty="0">
                <a:effectLst>
                  <a:outerShdw blurRad="38100" dist="38100" dir="2700000" algn="tl">
                    <a:srgbClr val="C0C0C0"/>
                  </a:outerShdw>
                </a:effectLst>
              </a:rPr>
              <a:t>如果当将内存多个数据写入文本文件的时候，特别注意的是：在两个数据之间增加必的</a:t>
            </a:r>
            <a:r>
              <a:rPr kumimoji="0" lang="zh-CN" altLang="en-US" sz="2000" b="1" dirty="0">
                <a:solidFill>
                  <a:srgbClr val="FF9900"/>
                </a:solidFill>
                <a:effectLst>
                  <a:outerShdw blurRad="38100" dist="38100" dir="2700000" algn="tl">
                    <a:srgbClr val="C0C0C0"/>
                  </a:outerShdw>
                </a:effectLst>
              </a:rPr>
              <a:t>间隔符</a:t>
            </a:r>
            <a:r>
              <a:rPr lang="zh-CN" altLang="en-US" sz="2000" b="1" dirty="0">
                <a:effectLst>
                  <a:outerShdw blurRad="38100" dist="38100" dir="2700000" algn="tl">
                    <a:srgbClr val="C0C0C0"/>
                  </a:outerShdw>
                </a:effectLst>
              </a:rPr>
              <a:t>。目的在于读文本文件时，能够保证获得数据转换的正确性。</a:t>
            </a:r>
          </a:p>
        </p:txBody>
      </p:sp>
      <p:sp>
        <p:nvSpPr>
          <p:cNvPr id="130055" name="Rectangle 7"/>
          <p:cNvSpPr>
            <a:spLocks noChangeArrowheads="1"/>
          </p:cNvSpPr>
          <p:nvPr/>
        </p:nvSpPr>
        <p:spPr bwMode="auto">
          <a:xfrm>
            <a:off x="755650" y="1412776"/>
            <a:ext cx="8064822" cy="707886"/>
          </a:xfrm>
          <a:prstGeom prst="rect">
            <a:avLst/>
          </a:prstGeom>
          <a:noFill/>
          <a:ln w="9525">
            <a:noFill/>
            <a:miter lim="800000"/>
            <a:headEnd/>
            <a:tailEnd/>
          </a:ln>
          <a:effectLst/>
        </p:spPr>
        <p:txBody>
          <a:bodyPr wrap="square">
            <a:spAutoFit/>
          </a:bodyPr>
          <a:lstStyle/>
          <a:p>
            <a:pPr eaLnBrk="0" hangingPunct="0">
              <a:defRPr/>
            </a:pPr>
            <a:r>
              <a:rPr kumimoji="0" lang="zh-CN" altLang="en-US" sz="2000" b="1" dirty="0">
                <a:solidFill>
                  <a:schemeClr val="tx2"/>
                </a:solidFill>
                <a:effectLst>
                  <a:outerShdw blurRad="38100" dist="38100" dir="2700000" algn="tl">
                    <a:srgbClr val="C0C0C0"/>
                  </a:outerShdw>
                </a:effectLst>
                <a:latin typeface="宋体" pitchFamily="2" charset="-122"/>
              </a:rPr>
              <a:t>例如，</a:t>
            </a:r>
            <a:r>
              <a:rPr kumimoji="0" lang="en-US" altLang="zh-CN" sz="2000" b="1" dirty="0">
                <a:solidFill>
                  <a:schemeClr val="tx2"/>
                </a:solidFill>
              </a:rPr>
              <a:t>short x</a:t>
            </a:r>
            <a:r>
              <a:rPr kumimoji="0" lang="en-US" altLang="zh-CN"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rgbClr val="FF0066"/>
                </a:solidFill>
                <a:effectLst>
                  <a:outerShdw blurRad="38100" dist="38100" dir="2700000" algn="tl">
                    <a:srgbClr val="C0C0C0"/>
                  </a:outerShdw>
                </a:effectLst>
                <a:latin typeface="Times New Roman" pitchFamily="18" charset="0"/>
              </a:rPr>
              <a:t>128</a:t>
            </a:r>
            <a:r>
              <a:rPr kumimoji="0" lang="zh-CN" altLang="en-US"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chemeClr val="tx2"/>
                </a:solidFill>
              </a:rPr>
              <a:t>y</a:t>
            </a:r>
            <a:r>
              <a:rPr kumimoji="0" lang="en-US" altLang="zh-CN"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rgbClr val="FF0066"/>
                </a:solidFill>
                <a:effectLst>
                  <a:outerShdw blurRad="38100" dist="38100" dir="2700000" algn="tl">
                    <a:srgbClr val="C0C0C0"/>
                  </a:outerShdw>
                </a:effectLst>
                <a:latin typeface="Times New Roman" pitchFamily="18" charset="0"/>
              </a:rPr>
              <a:t>821</a:t>
            </a:r>
            <a:r>
              <a:rPr kumimoji="0" lang="zh-CN" altLang="en-US"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chemeClr val="tx2"/>
                </a:solidFill>
              </a:rPr>
              <a:t>a</a:t>
            </a:r>
            <a:r>
              <a:rPr kumimoji="0" lang="zh-CN" altLang="en-US" sz="2000" b="1" dirty="0">
                <a:solidFill>
                  <a:schemeClr val="tx2"/>
                </a:solidFill>
                <a:effectLst>
                  <a:outerShdw blurRad="38100" dist="38100" dir="2700000" algn="tl">
                    <a:srgbClr val="C0C0C0"/>
                  </a:outerShdw>
                </a:effectLst>
              </a:rPr>
              <a:t>，</a:t>
            </a:r>
            <a:r>
              <a:rPr kumimoji="0" lang="en-US" altLang="zh-CN" sz="2000" b="1" dirty="0">
                <a:solidFill>
                  <a:schemeClr val="tx2"/>
                </a:solidFill>
                <a:effectLst>
                  <a:outerShdw blurRad="38100" dist="38100" dir="2700000" algn="tl">
                    <a:srgbClr val="C0C0C0"/>
                  </a:outerShdw>
                </a:effectLst>
              </a:rPr>
              <a:t>b </a:t>
            </a:r>
            <a:r>
              <a:rPr kumimoji="0" lang="en-US" altLang="zh-CN" sz="2000" b="1" dirty="0">
                <a:solidFill>
                  <a:schemeClr val="tx2"/>
                </a:solidFill>
                <a:effectLst>
                  <a:outerShdw blurRad="38100" dist="38100" dir="2700000" algn="tl">
                    <a:srgbClr val="C0C0C0"/>
                  </a:outerShdw>
                </a:effectLst>
                <a:latin typeface="Times New Roman" pitchFamily="18" charset="0"/>
              </a:rPr>
              <a:t>; </a:t>
            </a:r>
            <a:r>
              <a:rPr kumimoji="0" lang="zh-CN" altLang="en-US" sz="2000" b="1" dirty="0">
                <a:solidFill>
                  <a:schemeClr val="tx2"/>
                </a:solidFill>
              </a:rPr>
              <a:t>转换格式：</a:t>
            </a:r>
            <a:r>
              <a:rPr kumimoji="0" lang="zh-CN" altLang="en-US" sz="2000" b="1" dirty="0">
                <a:solidFill>
                  <a:schemeClr val="tx2"/>
                </a:solidFill>
                <a:latin typeface="Arial"/>
              </a:rPr>
              <a:t>“</a:t>
            </a:r>
            <a:r>
              <a:rPr kumimoji="0" lang="zh-CN" altLang="en-US" sz="2000" b="1" dirty="0">
                <a:solidFill>
                  <a:schemeClr val="tx2"/>
                </a:solidFill>
                <a:effectLst>
                  <a:outerShdw blurRad="38100" dist="38100" dir="2700000" algn="tl">
                    <a:srgbClr val="C0C0C0"/>
                  </a:outerShdw>
                </a:effectLst>
              </a:rPr>
              <a:t>％</a:t>
            </a:r>
            <a:r>
              <a:rPr kumimoji="0" lang="en-US" altLang="zh-CN" sz="2000" b="1" dirty="0" err="1">
                <a:solidFill>
                  <a:schemeClr val="tx2"/>
                </a:solidFill>
                <a:effectLst>
                  <a:outerShdw blurRad="38100" dist="38100" dir="2700000" algn="tl">
                    <a:srgbClr val="C0C0C0"/>
                  </a:outerShdw>
                </a:effectLst>
              </a:rPr>
              <a:t>hd</a:t>
            </a:r>
            <a:r>
              <a:rPr kumimoji="0" lang="zh-CN" altLang="en-US" sz="2000" b="1" dirty="0">
                <a:solidFill>
                  <a:schemeClr val="tx2"/>
                </a:solidFill>
                <a:effectLst>
                  <a:outerShdw blurRad="38100" dist="38100" dir="2700000" algn="tl">
                    <a:srgbClr val="C0C0C0"/>
                  </a:outerShdw>
                </a:effectLst>
              </a:rPr>
              <a:t>％</a:t>
            </a:r>
            <a:r>
              <a:rPr kumimoji="0" lang="en-US" altLang="zh-CN" sz="2000" b="1" dirty="0" err="1">
                <a:solidFill>
                  <a:schemeClr val="tx2"/>
                </a:solidFill>
                <a:effectLst>
                  <a:outerShdw blurRad="38100" dist="38100" dir="2700000" algn="tl">
                    <a:srgbClr val="C0C0C0"/>
                  </a:outerShdw>
                </a:effectLst>
              </a:rPr>
              <a:t>hd</a:t>
            </a:r>
            <a:r>
              <a:rPr kumimoji="0" lang="en-US" altLang="zh-CN" sz="2000" b="1" dirty="0">
                <a:solidFill>
                  <a:schemeClr val="tx2"/>
                </a:solidFill>
                <a:latin typeface="Arial"/>
              </a:rPr>
              <a:t>”</a:t>
            </a:r>
          </a:p>
          <a:p>
            <a:pPr eaLnBrk="0" hangingPunct="0">
              <a:defRPr/>
            </a:pPr>
            <a:r>
              <a:rPr kumimoji="0" lang="en-US" altLang="zh-CN" sz="2000" b="1" dirty="0">
                <a:solidFill>
                  <a:schemeClr val="tx2"/>
                </a:solidFill>
                <a:latin typeface="Arial"/>
              </a:rPr>
              <a:t>                                                                           </a:t>
            </a:r>
            <a:r>
              <a:rPr kumimoji="0" lang="zh-CN" altLang="en-US" sz="2000" b="1" dirty="0">
                <a:solidFill>
                  <a:schemeClr val="tx2"/>
                </a:solidFill>
                <a:latin typeface="宋体" pitchFamily="2" charset="-122"/>
              </a:rPr>
              <a:t>或</a:t>
            </a:r>
            <a:r>
              <a:rPr kumimoji="0" lang="zh-CN" altLang="en-US" sz="2000" b="1" dirty="0">
                <a:solidFill>
                  <a:schemeClr val="tx2"/>
                </a:solidFill>
                <a:latin typeface="Arial"/>
              </a:rPr>
              <a:t>“</a:t>
            </a:r>
            <a:r>
              <a:rPr kumimoji="0" lang="zh-CN" altLang="en-US" sz="2000" b="1" dirty="0">
                <a:solidFill>
                  <a:schemeClr val="tx2"/>
                </a:solidFill>
                <a:effectLst>
                  <a:outerShdw blurRad="38100" dist="38100" dir="2700000" algn="tl">
                    <a:srgbClr val="C0C0C0"/>
                  </a:outerShdw>
                </a:effectLst>
              </a:rPr>
              <a:t>％</a:t>
            </a:r>
            <a:r>
              <a:rPr kumimoji="0" lang="en-US" altLang="zh-CN" sz="2000" b="1" dirty="0" err="1">
                <a:solidFill>
                  <a:schemeClr val="tx2"/>
                </a:solidFill>
                <a:effectLst>
                  <a:outerShdw blurRad="38100" dist="38100" dir="2700000" algn="tl">
                    <a:srgbClr val="C0C0C0"/>
                  </a:outerShdw>
                </a:effectLst>
              </a:rPr>
              <a:t>hd</a:t>
            </a:r>
            <a:r>
              <a:rPr kumimoji="0" lang="en-US" altLang="zh-CN" sz="2000" b="1" dirty="0">
                <a:solidFill>
                  <a:schemeClr val="tx2"/>
                </a:solidFill>
                <a:effectLst>
                  <a:outerShdw blurRad="38100" dist="38100" dir="2700000" algn="tl">
                    <a:srgbClr val="C0C0C0"/>
                  </a:outerShdw>
                </a:effectLst>
              </a:rPr>
              <a:t>  </a:t>
            </a:r>
            <a:r>
              <a:rPr kumimoji="0" lang="zh-CN" altLang="en-US" sz="2000" b="1" dirty="0">
                <a:solidFill>
                  <a:schemeClr val="tx2"/>
                </a:solidFill>
                <a:effectLst>
                  <a:outerShdw blurRad="38100" dist="38100" dir="2700000" algn="tl">
                    <a:srgbClr val="C0C0C0"/>
                  </a:outerShdw>
                </a:effectLst>
              </a:rPr>
              <a:t>％</a:t>
            </a:r>
            <a:r>
              <a:rPr kumimoji="0" lang="en-US" altLang="zh-CN" sz="2000" b="1" dirty="0" err="1">
                <a:solidFill>
                  <a:schemeClr val="tx2"/>
                </a:solidFill>
                <a:effectLst>
                  <a:outerShdw blurRad="38100" dist="38100" dir="2700000" algn="tl">
                    <a:srgbClr val="C0C0C0"/>
                  </a:outerShdw>
                </a:effectLst>
              </a:rPr>
              <a:t>hd</a:t>
            </a:r>
            <a:r>
              <a:rPr kumimoji="0" lang="en-US" altLang="zh-CN" sz="2000" b="1" dirty="0">
                <a:solidFill>
                  <a:schemeClr val="tx2"/>
                </a:solidFill>
                <a:latin typeface="Arial"/>
              </a:rPr>
              <a:t>”</a:t>
            </a:r>
            <a:endParaRPr kumimoji="0" lang="en-US" altLang="zh-CN" sz="2000" b="1" dirty="0">
              <a:solidFill>
                <a:schemeClr val="tx2"/>
              </a:solidFill>
              <a:latin typeface="宋体" pitchFamily="2" charset="-122"/>
            </a:endParaRPr>
          </a:p>
        </p:txBody>
      </p:sp>
      <p:sp>
        <p:nvSpPr>
          <p:cNvPr id="130090" name="Text Box 42"/>
          <p:cNvSpPr txBox="1">
            <a:spLocks noChangeArrowheads="1"/>
          </p:cNvSpPr>
          <p:nvPr/>
        </p:nvSpPr>
        <p:spPr bwMode="auto">
          <a:xfrm>
            <a:off x="2460625" y="2214563"/>
            <a:ext cx="24701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1000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30091" name="Rectangle 43"/>
          <p:cNvSpPr>
            <a:spLocks noChangeArrowheads="1"/>
          </p:cNvSpPr>
          <p:nvPr/>
        </p:nvSpPr>
        <p:spPr bwMode="auto">
          <a:xfrm>
            <a:off x="2138363" y="2024063"/>
            <a:ext cx="338137" cy="396875"/>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sp>
        <p:nvSpPr>
          <p:cNvPr id="130092" name="Line 44"/>
          <p:cNvSpPr>
            <a:spLocks noChangeShapeType="1"/>
          </p:cNvSpPr>
          <p:nvPr/>
        </p:nvSpPr>
        <p:spPr bwMode="auto">
          <a:xfrm flipH="1">
            <a:off x="3702050" y="2220913"/>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30093" name="Text Box 45"/>
          <p:cNvSpPr txBox="1">
            <a:spLocks noChangeArrowheads="1"/>
          </p:cNvSpPr>
          <p:nvPr/>
        </p:nvSpPr>
        <p:spPr bwMode="auto">
          <a:xfrm>
            <a:off x="5341938" y="2224088"/>
            <a:ext cx="2470150" cy="409575"/>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0101</a:t>
            </a:r>
            <a:r>
              <a:rPr kumimoji="0" lang="en-US" altLang="zh-CN" sz="1800">
                <a:latin typeface="Arial" charset="0"/>
              </a:rPr>
              <a:t> </a:t>
            </a:r>
          </a:p>
        </p:txBody>
      </p:sp>
      <p:sp>
        <p:nvSpPr>
          <p:cNvPr id="130094" name="Rectangle 46"/>
          <p:cNvSpPr>
            <a:spLocks noChangeArrowheads="1"/>
          </p:cNvSpPr>
          <p:nvPr/>
        </p:nvSpPr>
        <p:spPr bwMode="auto">
          <a:xfrm>
            <a:off x="5019675" y="2033588"/>
            <a:ext cx="330200" cy="396875"/>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y</a:t>
            </a:r>
          </a:p>
        </p:txBody>
      </p:sp>
      <p:sp>
        <p:nvSpPr>
          <p:cNvPr id="130095" name="Line 47"/>
          <p:cNvSpPr>
            <a:spLocks noChangeShapeType="1"/>
          </p:cNvSpPr>
          <p:nvPr/>
        </p:nvSpPr>
        <p:spPr bwMode="auto">
          <a:xfrm flipH="1">
            <a:off x="6583363" y="2230438"/>
            <a:ext cx="0" cy="384175"/>
          </a:xfrm>
          <a:prstGeom prst="line">
            <a:avLst/>
          </a:prstGeom>
          <a:noFill/>
          <a:ln w="12700" cap="rnd">
            <a:solidFill>
              <a:srgbClr val="000000"/>
            </a:solidFill>
            <a:prstDash val="sysDot"/>
            <a:round/>
            <a:headEnd/>
            <a:tailEnd/>
          </a:ln>
        </p:spPr>
        <p:txBody>
          <a:bodyPr/>
          <a:lstStyle/>
          <a:p>
            <a:endParaRPr lang="zh-CN" altLang="en-US"/>
          </a:p>
        </p:txBody>
      </p:sp>
      <p:sp>
        <p:nvSpPr>
          <p:cNvPr id="130096" name="Text Box 48"/>
          <p:cNvSpPr txBox="1">
            <a:spLocks noChangeArrowheads="1"/>
          </p:cNvSpPr>
          <p:nvPr/>
        </p:nvSpPr>
        <p:spPr bwMode="auto">
          <a:xfrm>
            <a:off x="1403350" y="2184400"/>
            <a:ext cx="984250" cy="396875"/>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grpSp>
        <p:nvGrpSpPr>
          <p:cNvPr id="2" name="Group 125"/>
          <p:cNvGrpSpPr>
            <a:grpSpLocks/>
          </p:cNvGrpSpPr>
          <p:nvPr/>
        </p:nvGrpSpPr>
        <p:grpSpPr bwMode="auto">
          <a:xfrm>
            <a:off x="1403350" y="2246313"/>
            <a:ext cx="3702050" cy="1077912"/>
            <a:chOff x="893" y="1415"/>
            <a:chExt cx="2332" cy="679"/>
          </a:xfrm>
        </p:grpSpPr>
        <p:sp>
          <p:nvSpPr>
            <p:cNvPr id="10316" name="AutoShape 50"/>
            <p:cNvSpPr>
              <a:spLocks noChangeArrowheads="1"/>
            </p:cNvSpPr>
            <p:nvPr/>
          </p:nvSpPr>
          <p:spPr bwMode="auto">
            <a:xfrm>
              <a:off x="1407" y="1415"/>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0317" name="Text Box 8"/>
            <p:cNvSpPr txBox="1">
              <a:spLocks noChangeArrowheads="1"/>
            </p:cNvSpPr>
            <p:nvPr/>
          </p:nvSpPr>
          <p:spPr bwMode="auto">
            <a:xfrm>
              <a:off x="1547" y="1844"/>
              <a:ext cx="1678" cy="239"/>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endParaRPr kumimoji="0" lang="zh-CN" altLang="zh-CN" sz="1800">
                <a:latin typeface="Arial" charset="0"/>
              </a:endParaRPr>
            </a:p>
          </p:txBody>
        </p:sp>
        <p:sp>
          <p:nvSpPr>
            <p:cNvPr id="130057" name="Text Box 9"/>
            <p:cNvSpPr txBox="1">
              <a:spLocks noChangeArrowheads="1"/>
            </p:cNvSpPr>
            <p:nvPr/>
          </p:nvSpPr>
          <p:spPr bwMode="auto">
            <a:xfrm>
              <a:off x="1531" y="1844"/>
              <a:ext cx="318" cy="250"/>
            </a:xfrm>
            <a:prstGeom prst="rect">
              <a:avLst/>
            </a:prstGeom>
            <a:noFill/>
            <a:ln w="9525">
              <a:noFill/>
              <a:miter lim="800000"/>
              <a:headEnd/>
              <a:tailEnd/>
            </a:ln>
            <a:effectLst/>
          </p:spPr>
          <p:txBody>
            <a:bodyPr>
              <a:spAutoFit/>
            </a:bodyPr>
            <a:lstStyle/>
            <a:p>
              <a:pPr eaLnBrk="0" hangingPunct="0">
                <a:defRPr/>
              </a:pPr>
              <a:r>
                <a:rPr kumimoji="0" lang="en-US" altLang="zh-CN" sz="2000" b="1">
                  <a:solidFill>
                    <a:srgbClr val="FF0066"/>
                  </a:solidFill>
                  <a:effectLst>
                    <a:outerShdw blurRad="38100" dist="38100" dir="2700000" algn="tl">
                      <a:srgbClr val="C0C0C0"/>
                    </a:outerShdw>
                  </a:effectLst>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effectLst>
                    <a:outerShdw blurRad="38100" dist="38100" dir="2700000" algn="tl">
                      <a:srgbClr val="C0C0C0"/>
                    </a:outerShdw>
                  </a:effectLst>
                  <a:latin typeface="Arial"/>
                </a:rPr>
                <a:t>’</a:t>
              </a:r>
              <a:endParaRPr kumimoji="0" lang="en-US" altLang="zh-CN" sz="2000" b="1">
                <a:solidFill>
                  <a:srgbClr val="FF0066"/>
                </a:solidFill>
                <a:effectLst>
                  <a:outerShdw blurRad="38100" dist="38100" dir="2700000" algn="tl">
                    <a:srgbClr val="C0C0C0"/>
                  </a:outerShdw>
                </a:effectLst>
                <a:latin typeface="宋体" pitchFamily="2" charset="-122"/>
              </a:endParaRPr>
            </a:p>
          </p:txBody>
        </p:sp>
        <p:sp>
          <p:nvSpPr>
            <p:cNvPr id="130058" name="Text Box 10"/>
            <p:cNvSpPr txBox="1">
              <a:spLocks noChangeArrowheads="1"/>
            </p:cNvSpPr>
            <p:nvPr/>
          </p:nvSpPr>
          <p:spPr bwMode="auto">
            <a:xfrm>
              <a:off x="1792" y="1835"/>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2</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059" name="Text Box 11"/>
            <p:cNvSpPr txBox="1">
              <a:spLocks noChangeArrowheads="1"/>
            </p:cNvSpPr>
            <p:nvPr/>
          </p:nvSpPr>
          <p:spPr bwMode="auto">
            <a:xfrm>
              <a:off x="2064" y="1835"/>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8</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060" name="Text Box 12"/>
            <p:cNvSpPr txBox="1">
              <a:spLocks noChangeArrowheads="1"/>
            </p:cNvSpPr>
            <p:nvPr/>
          </p:nvSpPr>
          <p:spPr bwMode="auto">
            <a:xfrm>
              <a:off x="2908" y="1838"/>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061" name="Text Box 13"/>
            <p:cNvSpPr txBox="1">
              <a:spLocks noChangeArrowheads="1"/>
            </p:cNvSpPr>
            <p:nvPr/>
          </p:nvSpPr>
          <p:spPr bwMode="auto">
            <a:xfrm>
              <a:off x="2647" y="1836"/>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2</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062" name="Text Box 14"/>
            <p:cNvSpPr txBox="1">
              <a:spLocks noChangeArrowheads="1"/>
            </p:cNvSpPr>
            <p:nvPr/>
          </p:nvSpPr>
          <p:spPr bwMode="auto">
            <a:xfrm>
              <a:off x="2358" y="1835"/>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8</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0324" name="Line 15"/>
            <p:cNvSpPr>
              <a:spLocks noChangeShapeType="1"/>
            </p:cNvSpPr>
            <p:nvPr/>
          </p:nvSpPr>
          <p:spPr bwMode="auto">
            <a:xfrm>
              <a:off x="1802" y="1842"/>
              <a:ext cx="0" cy="227"/>
            </a:xfrm>
            <a:prstGeom prst="line">
              <a:avLst/>
            </a:prstGeom>
            <a:noFill/>
            <a:ln w="9525">
              <a:solidFill>
                <a:schemeClr val="tx1"/>
              </a:solidFill>
              <a:round/>
              <a:headEnd/>
              <a:tailEnd/>
            </a:ln>
          </p:spPr>
          <p:txBody>
            <a:bodyPr/>
            <a:lstStyle/>
            <a:p>
              <a:endParaRPr lang="zh-CN" altLang="en-US"/>
            </a:p>
          </p:txBody>
        </p:sp>
        <p:sp>
          <p:nvSpPr>
            <p:cNvPr id="10325" name="Line 16"/>
            <p:cNvSpPr>
              <a:spLocks noChangeShapeType="1"/>
            </p:cNvSpPr>
            <p:nvPr/>
          </p:nvSpPr>
          <p:spPr bwMode="auto">
            <a:xfrm>
              <a:off x="2083" y="1842"/>
              <a:ext cx="0" cy="227"/>
            </a:xfrm>
            <a:prstGeom prst="line">
              <a:avLst/>
            </a:prstGeom>
            <a:noFill/>
            <a:ln w="9525">
              <a:solidFill>
                <a:schemeClr val="tx1"/>
              </a:solidFill>
              <a:round/>
              <a:headEnd/>
              <a:tailEnd/>
            </a:ln>
          </p:spPr>
          <p:txBody>
            <a:bodyPr/>
            <a:lstStyle/>
            <a:p>
              <a:endParaRPr lang="zh-CN" altLang="en-US"/>
            </a:p>
          </p:txBody>
        </p:sp>
        <p:sp>
          <p:nvSpPr>
            <p:cNvPr id="10326" name="Line 17"/>
            <p:cNvSpPr>
              <a:spLocks noChangeShapeType="1"/>
            </p:cNvSpPr>
            <p:nvPr/>
          </p:nvSpPr>
          <p:spPr bwMode="auto">
            <a:xfrm>
              <a:off x="2373" y="1852"/>
              <a:ext cx="0" cy="227"/>
            </a:xfrm>
            <a:prstGeom prst="line">
              <a:avLst/>
            </a:prstGeom>
            <a:noFill/>
            <a:ln w="9525">
              <a:solidFill>
                <a:schemeClr val="tx1"/>
              </a:solidFill>
              <a:round/>
              <a:headEnd/>
              <a:tailEnd/>
            </a:ln>
          </p:spPr>
          <p:txBody>
            <a:bodyPr/>
            <a:lstStyle/>
            <a:p>
              <a:endParaRPr lang="zh-CN" altLang="en-US"/>
            </a:p>
          </p:txBody>
        </p:sp>
        <p:sp>
          <p:nvSpPr>
            <p:cNvPr id="10327" name="Line 18"/>
            <p:cNvSpPr>
              <a:spLocks noChangeShapeType="1"/>
            </p:cNvSpPr>
            <p:nvPr/>
          </p:nvSpPr>
          <p:spPr bwMode="auto">
            <a:xfrm>
              <a:off x="2657" y="1848"/>
              <a:ext cx="0" cy="227"/>
            </a:xfrm>
            <a:prstGeom prst="line">
              <a:avLst/>
            </a:prstGeom>
            <a:noFill/>
            <a:ln w="9525">
              <a:solidFill>
                <a:schemeClr val="tx1"/>
              </a:solidFill>
              <a:round/>
              <a:headEnd/>
              <a:tailEnd/>
            </a:ln>
          </p:spPr>
          <p:txBody>
            <a:bodyPr/>
            <a:lstStyle/>
            <a:p>
              <a:endParaRPr lang="zh-CN" altLang="en-US"/>
            </a:p>
          </p:txBody>
        </p:sp>
        <p:sp>
          <p:nvSpPr>
            <p:cNvPr id="10328" name="Line 19"/>
            <p:cNvSpPr>
              <a:spLocks noChangeShapeType="1"/>
            </p:cNvSpPr>
            <p:nvPr/>
          </p:nvSpPr>
          <p:spPr bwMode="auto">
            <a:xfrm>
              <a:off x="2923" y="1844"/>
              <a:ext cx="0" cy="227"/>
            </a:xfrm>
            <a:prstGeom prst="line">
              <a:avLst/>
            </a:prstGeom>
            <a:noFill/>
            <a:ln w="9525">
              <a:solidFill>
                <a:schemeClr val="tx1"/>
              </a:solidFill>
              <a:round/>
              <a:headEnd/>
              <a:tailEnd/>
            </a:ln>
          </p:spPr>
          <p:txBody>
            <a:bodyPr/>
            <a:lstStyle/>
            <a:p>
              <a:endParaRPr lang="zh-CN" altLang="en-US"/>
            </a:p>
          </p:txBody>
        </p:sp>
        <p:sp>
          <p:nvSpPr>
            <p:cNvPr id="130097" name="Text Box 49"/>
            <p:cNvSpPr txBox="1">
              <a:spLocks noChangeArrowheads="1"/>
            </p:cNvSpPr>
            <p:nvPr/>
          </p:nvSpPr>
          <p:spPr bwMode="auto">
            <a:xfrm>
              <a:off x="893" y="1833"/>
              <a:ext cx="63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grpSp>
      <p:sp>
        <p:nvSpPr>
          <p:cNvPr id="10255" name="Line 113"/>
          <p:cNvSpPr>
            <a:spLocks noChangeShapeType="1"/>
          </p:cNvSpPr>
          <p:nvPr/>
        </p:nvSpPr>
        <p:spPr bwMode="auto">
          <a:xfrm>
            <a:off x="1476375" y="4111625"/>
            <a:ext cx="6480175" cy="0"/>
          </a:xfrm>
          <a:prstGeom prst="line">
            <a:avLst/>
          </a:prstGeom>
          <a:noFill/>
          <a:ln w="28575">
            <a:solidFill>
              <a:schemeClr val="bg1"/>
            </a:solidFill>
            <a:miter lim="800000"/>
            <a:headEnd/>
            <a:tailEnd/>
          </a:ln>
        </p:spPr>
        <p:txBody>
          <a:bodyPr wrap="none"/>
          <a:lstStyle/>
          <a:p>
            <a:endParaRPr lang="zh-CN" altLang="en-US"/>
          </a:p>
        </p:txBody>
      </p:sp>
      <p:sp>
        <p:nvSpPr>
          <p:cNvPr id="10256" name="Rectangle 115"/>
          <p:cNvSpPr>
            <a:spLocks noChangeArrowheads="1"/>
          </p:cNvSpPr>
          <p:nvPr/>
        </p:nvSpPr>
        <p:spPr bwMode="auto">
          <a:xfrm>
            <a:off x="1474788" y="2138363"/>
            <a:ext cx="6481762" cy="3960812"/>
          </a:xfrm>
          <a:prstGeom prst="rect">
            <a:avLst/>
          </a:prstGeom>
          <a:noFill/>
          <a:ln w="28575">
            <a:solidFill>
              <a:schemeClr val="bg1"/>
            </a:solidFill>
            <a:miter lim="800000"/>
            <a:headEnd/>
            <a:tailEnd/>
          </a:ln>
        </p:spPr>
        <p:txBody>
          <a:bodyPr wrap="none" anchor="ctr"/>
          <a:lstStyle/>
          <a:p>
            <a:endParaRPr lang="zh-CN" altLang="en-US"/>
          </a:p>
        </p:txBody>
      </p:sp>
      <p:grpSp>
        <p:nvGrpSpPr>
          <p:cNvPr id="3" name="Group 117"/>
          <p:cNvGrpSpPr>
            <a:grpSpLocks/>
          </p:cNvGrpSpPr>
          <p:nvPr/>
        </p:nvGrpSpPr>
        <p:grpSpPr bwMode="auto">
          <a:xfrm>
            <a:off x="7227342" y="1834184"/>
            <a:ext cx="80962" cy="226664"/>
            <a:chOff x="249" y="3566"/>
            <a:chExt cx="106" cy="182"/>
          </a:xfrm>
        </p:grpSpPr>
        <p:sp>
          <p:nvSpPr>
            <p:cNvPr id="10313" name="Line 118"/>
            <p:cNvSpPr>
              <a:spLocks noChangeShapeType="1"/>
            </p:cNvSpPr>
            <p:nvPr/>
          </p:nvSpPr>
          <p:spPr bwMode="auto">
            <a:xfrm>
              <a:off x="249" y="3566"/>
              <a:ext cx="0" cy="182"/>
            </a:xfrm>
            <a:prstGeom prst="line">
              <a:avLst/>
            </a:prstGeom>
            <a:noFill/>
            <a:ln w="28575">
              <a:solidFill>
                <a:srgbClr val="FF0000"/>
              </a:solidFill>
              <a:round/>
              <a:headEnd/>
              <a:tailEnd/>
            </a:ln>
          </p:spPr>
          <p:txBody>
            <a:bodyPr/>
            <a:lstStyle/>
            <a:p>
              <a:endParaRPr lang="zh-CN" altLang="en-US"/>
            </a:p>
          </p:txBody>
        </p:sp>
        <p:sp>
          <p:nvSpPr>
            <p:cNvPr id="10314" name="Line 119"/>
            <p:cNvSpPr>
              <a:spLocks noChangeShapeType="1"/>
            </p:cNvSpPr>
            <p:nvPr/>
          </p:nvSpPr>
          <p:spPr bwMode="auto">
            <a:xfrm>
              <a:off x="355" y="3566"/>
              <a:ext cx="0" cy="182"/>
            </a:xfrm>
            <a:prstGeom prst="line">
              <a:avLst/>
            </a:prstGeom>
            <a:noFill/>
            <a:ln w="28575">
              <a:solidFill>
                <a:srgbClr val="FF0000"/>
              </a:solidFill>
              <a:round/>
              <a:headEnd/>
              <a:tailEnd/>
            </a:ln>
          </p:spPr>
          <p:txBody>
            <a:bodyPr/>
            <a:lstStyle/>
            <a:p>
              <a:endParaRPr lang="zh-CN" altLang="en-US"/>
            </a:p>
          </p:txBody>
        </p:sp>
        <p:sp>
          <p:nvSpPr>
            <p:cNvPr id="10315" name="Line 120"/>
            <p:cNvSpPr>
              <a:spLocks noChangeShapeType="1"/>
            </p:cNvSpPr>
            <p:nvPr/>
          </p:nvSpPr>
          <p:spPr bwMode="auto">
            <a:xfrm>
              <a:off x="255" y="3736"/>
              <a:ext cx="91" cy="0"/>
            </a:xfrm>
            <a:prstGeom prst="line">
              <a:avLst/>
            </a:prstGeom>
            <a:noFill/>
            <a:ln w="28575">
              <a:solidFill>
                <a:srgbClr val="FF0000"/>
              </a:solidFill>
              <a:round/>
              <a:headEnd/>
              <a:tailEnd/>
            </a:ln>
          </p:spPr>
          <p:txBody>
            <a:bodyPr/>
            <a:lstStyle/>
            <a:p>
              <a:endParaRPr lang="zh-CN" altLang="en-US"/>
            </a:p>
          </p:txBody>
        </p:sp>
      </p:grpSp>
      <p:grpSp>
        <p:nvGrpSpPr>
          <p:cNvPr id="4" name="Group 124"/>
          <p:cNvGrpSpPr>
            <a:grpSpLocks/>
          </p:cNvGrpSpPr>
          <p:nvPr/>
        </p:nvGrpSpPr>
        <p:grpSpPr bwMode="auto">
          <a:xfrm>
            <a:off x="611188" y="1268413"/>
            <a:ext cx="7273921" cy="1368425"/>
            <a:chOff x="383" y="805"/>
            <a:chExt cx="4582" cy="862"/>
          </a:xfrm>
        </p:grpSpPr>
        <p:sp>
          <p:nvSpPr>
            <p:cNvPr id="10311" name="Oval 121"/>
            <p:cNvSpPr>
              <a:spLocks noChangeArrowheads="1"/>
            </p:cNvSpPr>
            <p:nvPr/>
          </p:nvSpPr>
          <p:spPr bwMode="auto">
            <a:xfrm>
              <a:off x="4011" y="805"/>
              <a:ext cx="954" cy="318"/>
            </a:xfrm>
            <a:prstGeom prst="ellipse">
              <a:avLst/>
            </a:prstGeom>
            <a:noFill/>
            <a:ln w="28575">
              <a:solidFill>
                <a:srgbClr val="FF66FF"/>
              </a:solidFill>
              <a:prstDash val="sysDot"/>
              <a:miter lim="800000"/>
              <a:headEnd/>
              <a:tailEnd/>
            </a:ln>
          </p:spPr>
          <p:txBody>
            <a:bodyPr wrap="none" anchor="ctr"/>
            <a:lstStyle/>
            <a:p>
              <a:endParaRPr lang="zh-CN" altLang="en-US"/>
            </a:p>
          </p:txBody>
        </p:sp>
        <p:sp>
          <p:nvSpPr>
            <p:cNvPr id="10312" name="Freeform 123"/>
            <p:cNvSpPr>
              <a:spLocks/>
            </p:cNvSpPr>
            <p:nvPr/>
          </p:nvSpPr>
          <p:spPr bwMode="auto">
            <a:xfrm>
              <a:off x="383" y="894"/>
              <a:ext cx="3628" cy="773"/>
            </a:xfrm>
            <a:custGeom>
              <a:avLst/>
              <a:gdLst>
                <a:gd name="T0" fmla="*/ 3462 w 3462"/>
                <a:gd name="T1" fmla="*/ 90 h 680"/>
                <a:gd name="T2" fmla="*/ 559 w 3462"/>
                <a:gd name="T3" fmla="*/ 45 h 680"/>
                <a:gd name="T4" fmla="*/ 105 w 3462"/>
                <a:gd name="T5" fmla="*/ 363 h 680"/>
                <a:gd name="T6" fmla="*/ 1012 w 3462"/>
                <a:gd name="T7" fmla="*/ 680 h 680"/>
                <a:gd name="T8" fmla="*/ 0 60000 65536"/>
                <a:gd name="T9" fmla="*/ 0 60000 65536"/>
                <a:gd name="T10" fmla="*/ 0 60000 65536"/>
                <a:gd name="T11" fmla="*/ 0 60000 65536"/>
                <a:gd name="T12" fmla="*/ 0 w 3462"/>
                <a:gd name="T13" fmla="*/ 0 h 680"/>
                <a:gd name="T14" fmla="*/ 3462 w 3462"/>
                <a:gd name="T15" fmla="*/ 680 h 680"/>
              </a:gdLst>
              <a:ahLst/>
              <a:cxnLst>
                <a:cxn ang="T8">
                  <a:pos x="T0" y="T1"/>
                </a:cxn>
                <a:cxn ang="T9">
                  <a:pos x="T2" y="T3"/>
                </a:cxn>
                <a:cxn ang="T10">
                  <a:pos x="T4" y="T5"/>
                </a:cxn>
                <a:cxn ang="T11">
                  <a:pos x="T6" y="T7"/>
                </a:cxn>
              </a:cxnLst>
              <a:rect l="T12" t="T13" r="T14" b="T15"/>
              <a:pathLst>
                <a:path w="3462" h="680">
                  <a:moveTo>
                    <a:pt x="3462" y="90"/>
                  </a:moveTo>
                  <a:cubicBezTo>
                    <a:pt x="2290" y="45"/>
                    <a:pt x="1118" y="0"/>
                    <a:pt x="559" y="45"/>
                  </a:cubicBezTo>
                  <a:cubicBezTo>
                    <a:pt x="0" y="90"/>
                    <a:pt x="30" y="257"/>
                    <a:pt x="105" y="363"/>
                  </a:cubicBezTo>
                  <a:cubicBezTo>
                    <a:pt x="180" y="469"/>
                    <a:pt x="596" y="574"/>
                    <a:pt x="1012" y="680"/>
                  </a:cubicBezTo>
                </a:path>
              </a:pathLst>
            </a:custGeom>
            <a:noFill/>
            <a:ln w="28575" cap="flat" cmpd="sng">
              <a:solidFill>
                <a:srgbClr val="FF66FF"/>
              </a:solidFill>
              <a:prstDash val="sysDot"/>
              <a:miter lim="800000"/>
              <a:headEnd type="none" w="med" len="med"/>
              <a:tailEnd type="arrow" w="med" len="med"/>
            </a:ln>
          </p:spPr>
          <p:txBody>
            <a:bodyPr wrap="none"/>
            <a:lstStyle/>
            <a:p>
              <a:endParaRPr lang="zh-CN" altLang="en-US"/>
            </a:p>
          </p:txBody>
        </p:sp>
      </p:grpSp>
      <p:grpSp>
        <p:nvGrpSpPr>
          <p:cNvPr id="5" name="Group 127"/>
          <p:cNvGrpSpPr>
            <a:grpSpLocks/>
          </p:cNvGrpSpPr>
          <p:nvPr/>
        </p:nvGrpSpPr>
        <p:grpSpPr bwMode="auto">
          <a:xfrm>
            <a:off x="1389063" y="3089275"/>
            <a:ext cx="6408737" cy="925513"/>
            <a:chOff x="875" y="1797"/>
            <a:chExt cx="4037" cy="583"/>
          </a:xfrm>
        </p:grpSpPr>
        <p:grpSp>
          <p:nvGrpSpPr>
            <p:cNvPr id="10302" name="Group 126"/>
            <p:cNvGrpSpPr>
              <a:grpSpLocks/>
            </p:cNvGrpSpPr>
            <p:nvPr/>
          </p:nvGrpSpPr>
          <p:grpSpPr bwMode="auto">
            <a:xfrm>
              <a:off x="875" y="1797"/>
              <a:ext cx="4037" cy="583"/>
              <a:chOff x="875" y="1938"/>
              <a:chExt cx="4037" cy="583"/>
            </a:xfrm>
          </p:grpSpPr>
          <p:sp>
            <p:nvSpPr>
              <p:cNvPr id="10305" name="AutoShape 58"/>
              <p:cNvSpPr>
                <a:spLocks noChangeArrowheads="1"/>
              </p:cNvSpPr>
              <p:nvPr/>
            </p:nvSpPr>
            <p:spPr bwMode="auto">
              <a:xfrm>
                <a:off x="1395" y="1938"/>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30105" name="Text Box 57"/>
              <p:cNvSpPr txBox="1">
                <a:spLocks noChangeArrowheads="1"/>
              </p:cNvSpPr>
              <p:nvPr/>
            </p:nvSpPr>
            <p:spPr bwMode="auto">
              <a:xfrm>
                <a:off x="875" y="2228"/>
                <a:ext cx="62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30099" name="Text Box 51"/>
              <p:cNvSpPr txBox="1">
                <a:spLocks noChangeArrowheads="1"/>
              </p:cNvSpPr>
              <p:nvPr/>
            </p:nvSpPr>
            <p:spPr bwMode="auto">
              <a:xfrm>
                <a:off x="1541" y="2257"/>
                <a:ext cx="1556" cy="258"/>
              </a:xfrm>
              <a:prstGeom prst="rect">
                <a:avLst/>
              </a:prstGeom>
              <a:solidFill>
                <a:schemeClr val="bg1"/>
              </a:solidFill>
              <a:ln w="12700">
                <a:solidFill>
                  <a:schemeClr val="tx1"/>
                </a:solid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a:t>
                </a:r>
                <a:r>
                  <a:rPr kumimoji="0" lang="en-US" altLang="zh-CN" sz="1800">
                    <a:latin typeface="Arial" charset="0"/>
                  </a:rPr>
                  <a:t> </a:t>
                </a:r>
              </a:p>
            </p:txBody>
          </p:sp>
          <p:sp>
            <p:nvSpPr>
              <p:cNvPr id="10308" name="Rectangle 52"/>
              <p:cNvSpPr>
                <a:spLocks noChangeArrowheads="1"/>
              </p:cNvSpPr>
              <p:nvPr/>
            </p:nvSpPr>
            <p:spPr bwMode="auto">
              <a:xfrm>
                <a:off x="1338" y="2137"/>
                <a:ext cx="213"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a</a:t>
                </a:r>
              </a:p>
            </p:txBody>
          </p:sp>
          <p:sp>
            <p:nvSpPr>
              <p:cNvPr id="130102" name="Text Box 54"/>
              <p:cNvSpPr txBox="1">
                <a:spLocks noChangeArrowheads="1"/>
              </p:cNvSpPr>
              <p:nvPr/>
            </p:nvSpPr>
            <p:spPr bwMode="auto">
              <a:xfrm>
                <a:off x="3356" y="2263"/>
                <a:ext cx="1556" cy="258"/>
              </a:xfrm>
              <a:prstGeom prst="rect">
                <a:avLst/>
              </a:prstGeom>
              <a:solidFill>
                <a:schemeClr val="bg1"/>
              </a:solidFill>
              <a:ln w="12700">
                <a:solidFill>
                  <a:schemeClr val="tx1"/>
                </a:solidFill>
                <a:miter lim="800000"/>
                <a:headEnd/>
                <a:tailEnd/>
              </a:ln>
              <a:effectLst/>
            </p:spPr>
            <p:txBody>
              <a:bodyPr>
                <a:spAutoFit/>
              </a:bodyPr>
              <a:lstStyle/>
              <a:p>
                <a:pPr algn="ct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a:t>
                </a:r>
                <a:r>
                  <a:rPr kumimoji="0" lang="en-US" altLang="zh-CN" sz="1800">
                    <a:latin typeface="Arial" charset="0"/>
                  </a:rPr>
                  <a:t> </a:t>
                </a:r>
              </a:p>
            </p:txBody>
          </p:sp>
          <p:sp>
            <p:nvSpPr>
              <p:cNvPr id="10310" name="Rectangle 55"/>
              <p:cNvSpPr>
                <a:spLocks noChangeArrowheads="1"/>
              </p:cNvSpPr>
              <p:nvPr/>
            </p:nvSpPr>
            <p:spPr bwMode="auto">
              <a:xfrm>
                <a:off x="3162" y="2143"/>
                <a:ext cx="217"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b</a:t>
                </a:r>
              </a:p>
            </p:txBody>
          </p:sp>
        </p:grpSp>
        <p:sp>
          <p:nvSpPr>
            <p:cNvPr id="10303" name="Line 56"/>
            <p:cNvSpPr>
              <a:spLocks noChangeShapeType="1"/>
            </p:cNvSpPr>
            <p:nvPr/>
          </p:nvSpPr>
          <p:spPr bwMode="auto">
            <a:xfrm flipH="1">
              <a:off x="4138" y="2126"/>
              <a:ext cx="0" cy="242"/>
            </a:xfrm>
            <a:prstGeom prst="line">
              <a:avLst/>
            </a:prstGeom>
            <a:noFill/>
            <a:ln w="12700" cap="rnd">
              <a:solidFill>
                <a:srgbClr val="000000"/>
              </a:solidFill>
              <a:prstDash val="sysDot"/>
              <a:round/>
              <a:headEnd/>
              <a:tailEnd/>
            </a:ln>
          </p:spPr>
          <p:txBody>
            <a:bodyPr/>
            <a:lstStyle/>
            <a:p>
              <a:endParaRPr lang="zh-CN" altLang="en-US"/>
            </a:p>
          </p:txBody>
        </p:sp>
        <p:sp>
          <p:nvSpPr>
            <p:cNvPr id="10304" name="Line 53"/>
            <p:cNvSpPr>
              <a:spLocks noChangeShapeType="1"/>
            </p:cNvSpPr>
            <p:nvPr/>
          </p:nvSpPr>
          <p:spPr bwMode="auto">
            <a:xfrm flipH="1">
              <a:off x="2323" y="2123"/>
              <a:ext cx="0" cy="242"/>
            </a:xfrm>
            <a:prstGeom prst="line">
              <a:avLst/>
            </a:prstGeom>
            <a:noFill/>
            <a:ln w="12700" cap="rnd">
              <a:solidFill>
                <a:srgbClr val="000000"/>
              </a:solidFill>
              <a:prstDash val="sysDot"/>
              <a:round/>
              <a:headEnd/>
              <a:tailEnd/>
            </a:ln>
          </p:spPr>
          <p:txBody>
            <a:bodyPr/>
            <a:lstStyle/>
            <a:p>
              <a:endParaRPr lang="zh-CN" altLang="en-US"/>
            </a:p>
          </p:txBody>
        </p:sp>
      </p:grpSp>
      <p:sp>
        <p:nvSpPr>
          <p:cNvPr id="130107" name="AutoShape 59"/>
          <p:cNvSpPr>
            <a:spLocks noChangeArrowheads="1"/>
          </p:cNvSpPr>
          <p:nvPr/>
        </p:nvSpPr>
        <p:spPr bwMode="auto">
          <a:xfrm>
            <a:off x="5364163" y="2997200"/>
            <a:ext cx="1441450" cy="360363"/>
          </a:xfrm>
          <a:prstGeom prst="wedgeRoundRectCallout">
            <a:avLst>
              <a:gd name="adj1" fmla="val -157491"/>
              <a:gd name="adj2" fmla="val 159690"/>
              <a:gd name="adj3" fmla="val 16667"/>
            </a:avLst>
          </a:prstGeom>
          <a:noFill/>
          <a:ln w="19050">
            <a:solidFill>
              <a:srgbClr val="008080"/>
            </a:solidFill>
            <a:miter lim="800000"/>
            <a:headEnd/>
            <a:tailEnd/>
          </a:ln>
          <a:effectLst/>
        </p:spPr>
        <p:txBody>
          <a:bodyPr/>
          <a:lstStyle/>
          <a:p>
            <a:pPr algn="ctr">
              <a:lnSpc>
                <a:spcPct val="80000"/>
              </a:lnSpc>
              <a:defRPr/>
            </a:pPr>
            <a:r>
              <a:rPr lang="en-US" altLang="zh-CN" sz="2000" b="1">
                <a:solidFill>
                  <a:srgbClr val="FF00FF"/>
                </a:solidFill>
                <a:effectLst>
                  <a:outerShdw blurRad="38100" dist="38100" dir="2700000" algn="tl">
                    <a:srgbClr val="C0C0C0"/>
                  </a:outerShdw>
                </a:effectLst>
              </a:rPr>
              <a:t>128821</a:t>
            </a:r>
          </a:p>
        </p:txBody>
      </p:sp>
      <p:sp>
        <p:nvSpPr>
          <p:cNvPr id="130108" name="Text Box 60"/>
          <p:cNvSpPr txBox="1">
            <a:spLocks noChangeArrowheads="1"/>
          </p:cNvSpPr>
          <p:nvPr/>
        </p:nvSpPr>
        <p:spPr bwMode="auto">
          <a:xfrm>
            <a:off x="3059113" y="3054350"/>
            <a:ext cx="1081087" cy="1311275"/>
          </a:xfrm>
          <a:prstGeom prst="rect">
            <a:avLst/>
          </a:prstGeom>
          <a:noFill/>
          <a:ln w="9525">
            <a:noFill/>
            <a:miter lim="800000"/>
            <a:headEnd/>
            <a:tailEnd/>
          </a:ln>
          <a:effectLst/>
        </p:spPr>
        <p:txBody>
          <a:bodyPr>
            <a:spAutoFit/>
          </a:bodyPr>
          <a:lstStyle/>
          <a:p>
            <a:pPr algn="ctr">
              <a:spcBef>
                <a:spcPct val="50000"/>
              </a:spcBef>
              <a:defRPr/>
            </a:pPr>
            <a:r>
              <a:rPr lang="en-US" altLang="zh-CN" sz="8000" b="1">
                <a:solidFill>
                  <a:srgbClr val="FF0000"/>
                </a:solidFill>
                <a:effectLst>
                  <a:outerShdw blurRad="38100" dist="38100" dir="2700000" algn="tl">
                    <a:srgbClr val="C0C0C0"/>
                  </a:outerShdw>
                </a:effectLst>
              </a:rPr>
              <a:t>×</a:t>
            </a:r>
          </a:p>
        </p:txBody>
      </p:sp>
      <p:grpSp>
        <p:nvGrpSpPr>
          <p:cNvPr id="7" name="Group 130"/>
          <p:cNvGrpSpPr>
            <a:grpSpLocks/>
          </p:cNvGrpSpPr>
          <p:nvPr/>
        </p:nvGrpSpPr>
        <p:grpSpPr bwMode="auto">
          <a:xfrm>
            <a:off x="1403350" y="4113213"/>
            <a:ext cx="6408738" cy="1938337"/>
            <a:chOff x="884" y="2591"/>
            <a:chExt cx="4037" cy="1221"/>
          </a:xfrm>
        </p:grpSpPr>
        <p:sp>
          <p:nvSpPr>
            <p:cNvPr id="10266" name="Rectangle 80"/>
            <p:cNvSpPr>
              <a:spLocks noChangeArrowheads="1"/>
            </p:cNvSpPr>
            <p:nvPr/>
          </p:nvSpPr>
          <p:spPr bwMode="auto">
            <a:xfrm>
              <a:off x="3162" y="2597"/>
              <a:ext cx="208"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y</a:t>
              </a:r>
            </a:p>
          </p:txBody>
        </p:sp>
        <p:grpSp>
          <p:nvGrpSpPr>
            <p:cNvPr id="10267" name="Group 129"/>
            <p:cNvGrpSpPr>
              <a:grpSpLocks/>
            </p:cNvGrpSpPr>
            <p:nvPr/>
          </p:nvGrpSpPr>
          <p:grpSpPr bwMode="auto">
            <a:xfrm>
              <a:off x="884" y="2669"/>
              <a:ext cx="4037" cy="1143"/>
              <a:chOff x="884" y="2669"/>
              <a:chExt cx="4037" cy="1143"/>
            </a:xfrm>
          </p:grpSpPr>
          <p:sp>
            <p:nvSpPr>
              <p:cNvPr id="10269" name="AutoShape 61"/>
              <p:cNvSpPr>
                <a:spLocks noChangeArrowheads="1"/>
              </p:cNvSpPr>
              <p:nvPr/>
            </p:nvSpPr>
            <p:spPr bwMode="auto">
              <a:xfrm>
                <a:off x="1395" y="3231"/>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0270" name="AutoShape 62"/>
              <p:cNvSpPr>
                <a:spLocks noChangeArrowheads="1"/>
              </p:cNvSpPr>
              <p:nvPr/>
            </p:nvSpPr>
            <p:spPr bwMode="auto">
              <a:xfrm>
                <a:off x="1407" y="2708"/>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30111" name="Text Box 63"/>
              <p:cNvSpPr txBox="1">
                <a:spLocks noChangeArrowheads="1"/>
              </p:cNvSpPr>
              <p:nvPr/>
            </p:nvSpPr>
            <p:spPr bwMode="auto">
              <a:xfrm>
                <a:off x="884" y="3521"/>
                <a:ext cx="62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30124" name="Text Box 76"/>
              <p:cNvSpPr txBox="1">
                <a:spLocks noChangeArrowheads="1"/>
              </p:cNvSpPr>
              <p:nvPr/>
            </p:nvSpPr>
            <p:spPr bwMode="auto">
              <a:xfrm>
                <a:off x="1550" y="2688"/>
                <a:ext cx="1556"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1000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800">
                    <a:latin typeface="Arial" charset="0"/>
                  </a:rPr>
                  <a:t> </a:t>
                </a:r>
              </a:p>
            </p:txBody>
          </p:sp>
          <p:sp>
            <p:nvSpPr>
              <p:cNvPr id="10273" name="Line 78"/>
              <p:cNvSpPr>
                <a:spLocks noChangeShapeType="1"/>
              </p:cNvSpPr>
              <p:nvPr/>
            </p:nvSpPr>
            <p:spPr bwMode="auto">
              <a:xfrm flipH="1">
                <a:off x="2332" y="2692"/>
                <a:ext cx="0" cy="242"/>
              </a:xfrm>
              <a:prstGeom prst="line">
                <a:avLst/>
              </a:prstGeom>
              <a:noFill/>
              <a:ln w="12700" cap="rnd">
                <a:solidFill>
                  <a:srgbClr val="000000"/>
                </a:solidFill>
                <a:prstDash val="sysDot"/>
                <a:round/>
                <a:headEnd/>
                <a:tailEnd/>
              </a:ln>
            </p:spPr>
            <p:txBody>
              <a:bodyPr/>
              <a:lstStyle/>
              <a:p>
                <a:endParaRPr lang="zh-CN" altLang="en-US"/>
              </a:p>
            </p:txBody>
          </p:sp>
          <p:sp>
            <p:nvSpPr>
              <p:cNvPr id="130127" name="Text Box 79"/>
              <p:cNvSpPr txBox="1">
                <a:spLocks noChangeArrowheads="1"/>
              </p:cNvSpPr>
              <p:nvPr/>
            </p:nvSpPr>
            <p:spPr bwMode="auto">
              <a:xfrm>
                <a:off x="3365" y="2694"/>
                <a:ext cx="1556"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0101</a:t>
                </a:r>
                <a:r>
                  <a:rPr kumimoji="0" lang="en-US" altLang="zh-CN" sz="1800">
                    <a:latin typeface="Arial" charset="0"/>
                  </a:rPr>
                  <a:t> </a:t>
                </a:r>
              </a:p>
            </p:txBody>
          </p:sp>
          <p:sp>
            <p:nvSpPr>
              <p:cNvPr id="10275" name="Line 81"/>
              <p:cNvSpPr>
                <a:spLocks noChangeShapeType="1"/>
              </p:cNvSpPr>
              <p:nvPr/>
            </p:nvSpPr>
            <p:spPr bwMode="auto">
              <a:xfrm flipH="1">
                <a:off x="4147" y="2698"/>
                <a:ext cx="0" cy="242"/>
              </a:xfrm>
              <a:prstGeom prst="line">
                <a:avLst/>
              </a:prstGeom>
              <a:noFill/>
              <a:ln w="12700" cap="rnd">
                <a:solidFill>
                  <a:srgbClr val="000000"/>
                </a:solidFill>
                <a:prstDash val="sysDot"/>
                <a:round/>
                <a:headEnd/>
                <a:tailEnd/>
              </a:ln>
            </p:spPr>
            <p:txBody>
              <a:bodyPr/>
              <a:lstStyle/>
              <a:p>
                <a:endParaRPr lang="zh-CN" altLang="en-US"/>
              </a:p>
            </p:txBody>
          </p:sp>
          <p:sp>
            <p:nvSpPr>
              <p:cNvPr id="130130" name="Text Box 82"/>
              <p:cNvSpPr txBox="1">
                <a:spLocks noChangeArrowheads="1"/>
              </p:cNvSpPr>
              <p:nvPr/>
            </p:nvSpPr>
            <p:spPr bwMode="auto">
              <a:xfrm>
                <a:off x="884" y="2669"/>
                <a:ext cx="62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30131" name="Text Box 83"/>
              <p:cNvSpPr txBox="1">
                <a:spLocks noChangeArrowheads="1"/>
              </p:cNvSpPr>
              <p:nvPr/>
            </p:nvSpPr>
            <p:spPr bwMode="auto">
              <a:xfrm>
                <a:off x="893" y="3111"/>
                <a:ext cx="63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sp>
            <p:nvSpPr>
              <p:cNvPr id="130132" name="Text Box 84"/>
              <p:cNvSpPr txBox="1">
                <a:spLocks noChangeArrowheads="1"/>
              </p:cNvSpPr>
              <p:nvPr/>
            </p:nvSpPr>
            <p:spPr bwMode="auto">
              <a:xfrm>
                <a:off x="1564" y="3542"/>
                <a:ext cx="1556"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1000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0000</a:t>
                </a:r>
              </a:p>
            </p:txBody>
          </p:sp>
          <p:sp>
            <p:nvSpPr>
              <p:cNvPr id="10279" name="Rectangle 85"/>
              <p:cNvSpPr>
                <a:spLocks noChangeArrowheads="1"/>
              </p:cNvSpPr>
              <p:nvPr/>
            </p:nvSpPr>
            <p:spPr bwMode="auto">
              <a:xfrm>
                <a:off x="1347" y="3430"/>
                <a:ext cx="213"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a</a:t>
                </a:r>
              </a:p>
            </p:txBody>
          </p:sp>
          <p:sp>
            <p:nvSpPr>
              <p:cNvPr id="10280" name="Line 86"/>
              <p:cNvSpPr>
                <a:spLocks noChangeShapeType="1"/>
              </p:cNvSpPr>
              <p:nvPr/>
            </p:nvSpPr>
            <p:spPr bwMode="auto">
              <a:xfrm flipH="1">
                <a:off x="2353" y="3548"/>
                <a:ext cx="0" cy="242"/>
              </a:xfrm>
              <a:prstGeom prst="line">
                <a:avLst/>
              </a:prstGeom>
              <a:noFill/>
              <a:ln w="12700" cap="rnd">
                <a:solidFill>
                  <a:srgbClr val="000000"/>
                </a:solidFill>
                <a:prstDash val="sysDot"/>
                <a:round/>
                <a:headEnd/>
                <a:tailEnd/>
              </a:ln>
            </p:spPr>
            <p:txBody>
              <a:bodyPr/>
              <a:lstStyle/>
              <a:p>
                <a:endParaRPr lang="zh-CN" altLang="en-US"/>
              </a:p>
            </p:txBody>
          </p:sp>
          <p:sp>
            <p:nvSpPr>
              <p:cNvPr id="10281" name="Rectangle 88"/>
              <p:cNvSpPr>
                <a:spLocks noChangeArrowheads="1"/>
              </p:cNvSpPr>
              <p:nvPr/>
            </p:nvSpPr>
            <p:spPr bwMode="auto">
              <a:xfrm>
                <a:off x="3162" y="3436"/>
                <a:ext cx="217"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b</a:t>
                </a:r>
              </a:p>
            </p:txBody>
          </p:sp>
          <p:sp>
            <p:nvSpPr>
              <p:cNvPr id="10282" name="Text Box 91"/>
              <p:cNvSpPr txBox="1">
                <a:spLocks noChangeArrowheads="1"/>
              </p:cNvSpPr>
              <p:nvPr/>
            </p:nvSpPr>
            <p:spPr bwMode="auto">
              <a:xfrm>
                <a:off x="1549" y="3114"/>
                <a:ext cx="1974" cy="239"/>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endParaRPr kumimoji="0" lang="zh-CN" altLang="zh-CN" sz="1800">
                  <a:latin typeface="Arial" charset="0"/>
                </a:endParaRPr>
              </a:p>
            </p:txBody>
          </p:sp>
          <p:sp>
            <p:nvSpPr>
              <p:cNvPr id="130140" name="Text Box 92"/>
              <p:cNvSpPr txBox="1">
                <a:spLocks noChangeArrowheads="1"/>
              </p:cNvSpPr>
              <p:nvPr/>
            </p:nvSpPr>
            <p:spPr bwMode="auto">
              <a:xfrm>
                <a:off x="1519" y="3124"/>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141" name="Text Box 93"/>
              <p:cNvSpPr txBox="1">
                <a:spLocks noChangeArrowheads="1"/>
              </p:cNvSpPr>
              <p:nvPr/>
            </p:nvSpPr>
            <p:spPr bwMode="auto">
              <a:xfrm>
                <a:off x="1804" y="3124"/>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2</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142" name="Text Box 94"/>
              <p:cNvSpPr txBox="1">
                <a:spLocks noChangeArrowheads="1"/>
              </p:cNvSpPr>
              <p:nvPr/>
            </p:nvSpPr>
            <p:spPr bwMode="auto">
              <a:xfrm>
                <a:off x="2087" y="3118"/>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8</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143" name="Text Box 95"/>
              <p:cNvSpPr txBox="1">
                <a:spLocks noChangeArrowheads="1"/>
              </p:cNvSpPr>
              <p:nvPr/>
            </p:nvSpPr>
            <p:spPr bwMode="auto">
              <a:xfrm>
                <a:off x="2646" y="3112"/>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8</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144" name="Text Box 96"/>
              <p:cNvSpPr txBox="1">
                <a:spLocks noChangeArrowheads="1"/>
              </p:cNvSpPr>
              <p:nvPr/>
            </p:nvSpPr>
            <p:spPr bwMode="auto">
              <a:xfrm>
                <a:off x="2943" y="3109"/>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2</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30145" name="Text Box 97"/>
              <p:cNvSpPr txBox="1">
                <a:spLocks noChangeArrowheads="1"/>
              </p:cNvSpPr>
              <p:nvPr/>
            </p:nvSpPr>
            <p:spPr bwMode="auto">
              <a:xfrm>
                <a:off x="3225" y="3106"/>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1</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sp>
            <p:nvSpPr>
              <p:cNvPr id="10289" name="Line 98"/>
              <p:cNvSpPr>
                <a:spLocks noChangeShapeType="1"/>
              </p:cNvSpPr>
              <p:nvPr/>
            </p:nvSpPr>
            <p:spPr bwMode="auto">
              <a:xfrm>
                <a:off x="1815" y="3117"/>
                <a:ext cx="0" cy="227"/>
              </a:xfrm>
              <a:prstGeom prst="line">
                <a:avLst/>
              </a:prstGeom>
              <a:noFill/>
              <a:ln w="9525">
                <a:solidFill>
                  <a:schemeClr val="tx1"/>
                </a:solidFill>
                <a:round/>
                <a:headEnd/>
                <a:tailEnd/>
              </a:ln>
            </p:spPr>
            <p:txBody>
              <a:bodyPr/>
              <a:lstStyle/>
              <a:p>
                <a:endParaRPr lang="zh-CN" altLang="en-US"/>
              </a:p>
            </p:txBody>
          </p:sp>
          <p:sp>
            <p:nvSpPr>
              <p:cNvPr id="10290" name="Line 99"/>
              <p:cNvSpPr>
                <a:spLocks noChangeShapeType="1"/>
              </p:cNvSpPr>
              <p:nvPr/>
            </p:nvSpPr>
            <p:spPr bwMode="auto">
              <a:xfrm>
                <a:off x="2096" y="3117"/>
                <a:ext cx="0" cy="227"/>
              </a:xfrm>
              <a:prstGeom prst="line">
                <a:avLst/>
              </a:prstGeom>
              <a:noFill/>
              <a:ln w="9525">
                <a:solidFill>
                  <a:schemeClr val="tx1"/>
                </a:solidFill>
                <a:round/>
                <a:headEnd/>
                <a:tailEnd/>
              </a:ln>
            </p:spPr>
            <p:txBody>
              <a:bodyPr/>
              <a:lstStyle/>
              <a:p>
                <a:endParaRPr lang="zh-CN" altLang="en-US"/>
              </a:p>
            </p:txBody>
          </p:sp>
          <p:sp>
            <p:nvSpPr>
              <p:cNvPr id="10291" name="Line 100"/>
              <p:cNvSpPr>
                <a:spLocks noChangeShapeType="1"/>
              </p:cNvSpPr>
              <p:nvPr/>
            </p:nvSpPr>
            <p:spPr bwMode="auto">
              <a:xfrm>
                <a:off x="2387" y="3119"/>
                <a:ext cx="0" cy="227"/>
              </a:xfrm>
              <a:prstGeom prst="line">
                <a:avLst/>
              </a:prstGeom>
              <a:noFill/>
              <a:ln w="9525">
                <a:solidFill>
                  <a:schemeClr val="tx1"/>
                </a:solidFill>
                <a:round/>
                <a:headEnd/>
                <a:tailEnd/>
              </a:ln>
            </p:spPr>
            <p:txBody>
              <a:bodyPr/>
              <a:lstStyle/>
              <a:p>
                <a:endParaRPr lang="zh-CN" altLang="en-US"/>
              </a:p>
            </p:txBody>
          </p:sp>
          <p:sp>
            <p:nvSpPr>
              <p:cNvPr id="10292" name="Line 101"/>
              <p:cNvSpPr>
                <a:spLocks noChangeShapeType="1"/>
              </p:cNvSpPr>
              <p:nvPr/>
            </p:nvSpPr>
            <p:spPr bwMode="auto">
              <a:xfrm>
                <a:off x="2952" y="3123"/>
                <a:ext cx="0" cy="227"/>
              </a:xfrm>
              <a:prstGeom prst="line">
                <a:avLst/>
              </a:prstGeom>
              <a:noFill/>
              <a:ln w="9525">
                <a:solidFill>
                  <a:schemeClr val="tx1"/>
                </a:solidFill>
                <a:round/>
                <a:headEnd/>
                <a:tailEnd/>
              </a:ln>
            </p:spPr>
            <p:txBody>
              <a:bodyPr/>
              <a:lstStyle/>
              <a:p>
                <a:endParaRPr lang="zh-CN" altLang="en-US"/>
              </a:p>
            </p:txBody>
          </p:sp>
          <p:sp>
            <p:nvSpPr>
              <p:cNvPr id="10293" name="Line 102"/>
              <p:cNvSpPr>
                <a:spLocks noChangeShapeType="1"/>
              </p:cNvSpPr>
              <p:nvPr/>
            </p:nvSpPr>
            <p:spPr bwMode="auto">
              <a:xfrm>
                <a:off x="3237" y="3123"/>
                <a:ext cx="0" cy="227"/>
              </a:xfrm>
              <a:prstGeom prst="line">
                <a:avLst/>
              </a:prstGeom>
              <a:noFill/>
              <a:ln w="9525">
                <a:solidFill>
                  <a:schemeClr val="tx1"/>
                </a:solidFill>
                <a:round/>
                <a:headEnd/>
                <a:tailEnd/>
              </a:ln>
            </p:spPr>
            <p:txBody>
              <a:bodyPr/>
              <a:lstStyle/>
              <a:p>
                <a:endParaRPr lang="zh-CN" altLang="en-US"/>
              </a:p>
            </p:txBody>
          </p:sp>
          <p:sp>
            <p:nvSpPr>
              <p:cNvPr id="10294" name="Line 103"/>
              <p:cNvSpPr>
                <a:spLocks noChangeShapeType="1"/>
              </p:cNvSpPr>
              <p:nvPr/>
            </p:nvSpPr>
            <p:spPr bwMode="auto">
              <a:xfrm>
                <a:off x="2661" y="3128"/>
                <a:ext cx="0" cy="227"/>
              </a:xfrm>
              <a:prstGeom prst="line">
                <a:avLst/>
              </a:prstGeom>
              <a:noFill/>
              <a:ln w="9525">
                <a:solidFill>
                  <a:schemeClr val="tx1"/>
                </a:solidFill>
                <a:round/>
                <a:headEnd/>
                <a:tailEnd/>
              </a:ln>
            </p:spPr>
            <p:txBody>
              <a:bodyPr/>
              <a:lstStyle/>
              <a:p>
                <a:endParaRPr lang="zh-CN" altLang="en-US"/>
              </a:p>
            </p:txBody>
          </p:sp>
          <p:sp>
            <p:nvSpPr>
              <p:cNvPr id="130152" name="Text Box 104"/>
              <p:cNvSpPr txBox="1">
                <a:spLocks noChangeArrowheads="1"/>
              </p:cNvSpPr>
              <p:nvPr/>
            </p:nvSpPr>
            <p:spPr bwMode="auto">
              <a:xfrm>
                <a:off x="2371" y="3116"/>
                <a:ext cx="284" cy="250"/>
              </a:xfrm>
              <a:prstGeom prst="rect">
                <a:avLst/>
              </a:prstGeom>
              <a:noFill/>
              <a:ln w="9525">
                <a:noFill/>
                <a:miter lim="800000"/>
                <a:headEnd/>
                <a:tailEnd/>
              </a:ln>
              <a:effectLst/>
            </p:spPr>
            <p:txBody>
              <a:bodyPr wrap="none">
                <a:spAutoFit/>
              </a:bodyPr>
              <a:lstStyle/>
              <a:p>
                <a:pPr eaLnBrk="0" hangingPunct="0">
                  <a:defRPr/>
                </a:pPr>
                <a:r>
                  <a:rPr kumimoji="0" lang="en-US" altLang="zh-CN" sz="2000" b="1">
                    <a:solidFill>
                      <a:srgbClr val="FF0066"/>
                    </a:solidFill>
                    <a:latin typeface="Arial"/>
                  </a:rPr>
                  <a:t>‘</a:t>
                </a:r>
                <a:r>
                  <a:rPr kumimoji="0" lang="en-US" altLang="zh-CN" sz="2000" b="1">
                    <a:solidFill>
                      <a:srgbClr val="FF0066"/>
                    </a:solidFill>
                    <a:effectLst>
                      <a:outerShdw blurRad="38100" dist="38100" dir="2700000" algn="tl">
                        <a:srgbClr val="C0C0C0"/>
                      </a:outerShdw>
                    </a:effectLst>
                    <a:latin typeface="Times New Roman" pitchFamily="18" charset="0"/>
                  </a:rPr>
                  <a:t>  </a:t>
                </a:r>
                <a:r>
                  <a:rPr kumimoji="0" lang="en-US" altLang="zh-CN" sz="2000" b="1">
                    <a:solidFill>
                      <a:srgbClr val="FF0066"/>
                    </a:solidFill>
                    <a:latin typeface="Arial"/>
                  </a:rPr>
                  <a:t>’</a:t>
                </a:r>
                <a:endParaRPr kumimoji="0" lang="en-US" altLang="zh-CN" sz="2000" b="1">
                  <a:solidFill>
                    <a:srgbClr val="FF0066"/>
                  </a:solidFill>
                  <a:latin typeface="宋体" pitchFamily="2" charset="-122"/>
                </a:endParaRPr>
              </a:p>
            </p:txBody>
          </p:sp>
          <p:grpSp>
            <p:nvGrpSpPr>
              <p:cNvPr id="10296" name="Group 105"/>
              <p:cNvGrpSpPr>
                <a:grpSpLocks/>
              </p:cNvGrpSpPr>
              <p:nvPr/>
            </p:nvGrpSpPr>
            <p:grpSpPr bwMode="auto">
              <a:xfrm>
                <a:off x="2496" y="3170"/>
                <a:ext cx="51" cy="118"/>
                <a:chOff x="249" y="3566"/>
                <a:chExt cx="106" cy="182"/>
              </a:xfrm>
            </p:grpSpPr>
            <p:sp>
              <p:nvSpPr>
                <p:cNvPr id="10299" name="Line 106"/>
                <p:cNvSpPr>
                  <a:spLocks noChangeShapeType="1"/>
                </p:cNvSpPr>
                <p:nvPr/>
              </p:nvSpPr>
              <p:spPr bwMode="auto">
                <a:xfrm>
                  <a:off x="249" y="3566"/>
                  <a:ext cx="0" cy="182"/>
                </a:xfrm>
                <a:prstGeom prst="line">
                  <a:avLst/>
                </a:prstGeom>
                <a:noFill/>
                <a:ln w="28575">
                  <a:solidFill>
                    <a:srgbClr val="FF0000"/>
                  </a:solidFill>
                  <a:round/>
                  <a:headEnd/>
                  <a:tailEnd/>
                </a:ln>
              </p:spPr>
              <p:txBody>
                <a:bodyPr/>
                <a:lstStyle/>
                <a:p>
                  <a:endParaRPr lang="zh-CN" altLang="en-US"/>
                </a:p>
              </p:txBody>
            </p:sp>
            <p:sp>
              <p:nvSpPr>
                <p:cNvPr id="10300" name="Line 107"/>
                <p:cNvSpPr>
                  <a:spLocks noChangeShapeType="1"/>
                </p:cNvSpPr>
                <p:nvPr/>
              </p:nvSpPr>
              <p:spPr bwMode="auto">
                <a:xfrm>
                  <a:off x="355" y="3566"/>
                  <a:ext cx="0" cy="182"/>
                </a:xfrm>
                <a:prstGeom prst="line">
                  <a:avLst/>
                </a:prstGeom>
                <a:noFill/>
                <a:ln w="28575">
                  <a:solidFill>
                    <a:srgbClr val="FF0000"/>
                  </a:solidFill>
                  <a:round/>
                  <a:headEnd/>
                  <a:tailEnd/>
                </a:ln>
              </p:spPr>
              <p:txBody>
                <a:bodyPr/>
                <a:lstStyle/>
                <a:p>
                  <a:endParaRPr lang="zh-CN" altLang="en-US"/>
                </a:p>
              </p:txBody>
            </p:sp>
            <p:sp>
              <p:nvSpPr>
                <p:cNvPr id="10301" name="Line 108"/>
                <p:cNvSpPr>
                  <a:spLocks noChangeShapeType="1"/>
                </p:cNvSpPr>
                <p:nvPr/>
              </p:nvSpPr>
              <p:spPr bwMode="auto">
                <a:xfrm>
                  <a:off x="255" y="3736"/>
                  <a:ext cx="91" cy="0"/>
                </a:xfrm>
                <a:prstGeom prst="line">
                  <a:avLst/>
                </a:prstGeom>
                <a:noFill/>
                <a:ln w="28575">
                  <a:solidFill>
                    <a:srgbClr val="FF0000"/>
                  </a:solidFill>
                  <a:round/>
                  <a:headEnd/>
                  <a:tailEnd/>
                </a:ln>
              </p:spPr>
              <p:txBody>
                <a:bodyPr/>
                <a:lstStyle/>
                <a:p>
                  <a:endParaRPr lang="zh-CN" altLang="en-US"/>
                </a:p>
              </p:txBody>
            </p:sp>
          </p:grpSp>
          <p:sp>
            <p:nvSpPr>
              <p:cNvPr id="130158" name="Text Box 110"/>
              <p:cNvSpPr txBox="1">
                <a:spLocks noChangeArrowheads="1"/>
              </p:cNvSpPr>
              <p:nvPr/>
            </p:nvSpPr>
            <p:spPr bwMode="auto">
              <a:xfrm>
                <a:off x="3365" y="3550"/>
                <a:ext cx="1556"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a:solidFill>
                      <a:schemeClr val="tx2"/>
                    </a:solidFill>
                    <a:effectLst>
                      <a:outerShdw blurRad="38100" dist="38100" dir="2700000" algn="tl">
                        <a:srgbClr val="C0C0C0"/>
                      </a:outerShdw>
                    </a:effectLst>
                    <a:latin typeface="宋体" pitchFamily="2" charset="-122"/>
                  </a:rPr>
                  <a:t>0000</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0011</a:t>
                </a:r>
                <a:r>
                  <a:rPr kumimoji="0" lang="en-US" altLang="zh-CN" sz="1000" b="1">
                    <a:solidFill>
                      <a:schemeClr val="tx2"/>
                    </a:solidFill>
                    <a:effectLst>
                      <a:outerShdw blurRad="38100" dist="38100" dir="2700000" algn="tl">
                        <a:srgbClr val="C0C0C0"/>
                      </a:outerShdw>
                    </a:effectLst>
                    <a:latin typeface="宋体" pitchFamily="2" charset="-122"/>
                  </a:rPr>
                  <a:t> </a:t>
                </a:r>
                <a:r>
                  <a:rPr kumimoji="0" lang="en-US" altLang="zh-CN" sz="2000" b="1">
                    <a:solidFill>
                      <a:schemeClr val="tx2"/>
                    </a:solidFill>
                    <a:effectLst>
                      <a:outerShdw blurRad="38100" dist="38100" dir="2700000" algn="tl">
                        <a:srgbClr val="C0C0C0"/>
                      </a:outerShdw>
                    </a:effectLst>
                    <a:latin typeface="宋体" pitchFamily="2" charset="-122"/>
                  </a:rPr>
                  <a:t>0101</a:t>
                </a:r>
                <a:r>
                  <a:rPr kumimoji="0" lang="en-US" altLang="zh-CN" sz="1800">
                    <a:latin typeface="Arial" charset="0"/>
                  </a:rPr>
                  <a:t> </a:t>
                </a:r>
              </a:p>
            </p:txBody>
          </p:sp>
          <p:sp>
            <p:nvSpPr>
              <p:cNvPr id="10298" name="Line 111"/>
              <p:cNvSpPr>
                <a:spLocks noChangeShapeType="1"/>
              </p:cNvSpPr>
              <p:nvPr/>
            </p:nvSpPr>
            <p:spPr bwMode="auto">
              <a:xfrm flipH="1">
                <a:off x="4147" y="3554"/>
                <a:ext cx="0" cy="242"/>
              </a:xfrm>
              <a:prstGeom prst="line">
                <a:avLst/>
              </a:prstGeom>
              <a:noFill/>
              <a:ln w="12700" cap="rnd">
                <a:solidFill>
                  <a:srgbClr val="000000"/>
                </a:solidFill>
                <a:prstDash val="sysDot"/>
                <a:round/>
                <a:headEnd/>
                <a:tailEnd/>
              </a:ln>
            </p:spPr>
            <p:txBody>
              <a:bodyPr/>
              <a:lstStyle/>
              <a:p>
                <a:endParaRPr lang="zh-CN" altLang="en-US"/>
              </a:p>
            </p:txBody>
          </p:sp>
        </p:grpSp>
        <p:sp>
          <p:nvSpPr>
            <p:cNvPr id="10268" name="Rectangle 77"/>
            <p:cNvSpPr>
              <a:spLocks noChangeArrowheads="1"/>
            </p:cNvSpPr>
            <p:nvPr/>
          </p:nvSpPr>
          <p:spPr bwMode="auto">
            <a:xfrm>
              <a:off x="1347" y="2591"/>
              <a:ext cx="213"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grpSp>
      <p:grpSp>
        <p:nvGrpSpPr>
          <p:cNvPr id="10" name="Group 138"/>
          <p:cNvGrpSpPr>
            <a:grpSpLocks/>
          </p:cNvGrpSpPr>
          <p:nvPr/>
        </p:nvGrpSpPr>
        <p:grpSpPr bwMode="auto">
          <a:xfrm>
            <a:off x="563563" y="1700212"/>
            <a:ext cx="7896225" cy="4772025"/>
            <a:chOff x="355" y="1071"/>
            <a:chExt cx="4974" cy="3006"/>
          </a:xfrm>
        </p:grpSpPr>
        <p:sp>
          <p:nvSpPr>
            <p:cNvPr id="10264" name="Oval 132"/>
            <p:cNvSpPr>
              <a:spLocks noChangeArrowheads="1"/>
            </p:cNvSpPr>
            <p:nvPr/>
          </p:nvSpPr>
          <p:spPr bwMode="auto">
            <a:xfrm>
              <a:off x="4013" y="1071"/>
              <a:ext cx="1044" cy="273"/>
            </a:xfrm>
            <a:prstGeom prst="ellipse">
              <a:avLst/>
            </a:prstGeom>
            <a:noFill/>
            <a:ln w="28575">
              <a:solidFill>
                <a:srgbClr val="FF66FF"/>
              </a:solidFill>
              <a:prstDash val="sysDot"/>
              <a:miter lim="800000"/>
              <a:headEnd/>
              <a:tailEnd/>
            </a:ln>
          </p:spPr>
          <p:txBody>
            <a:bodyPr wrap="none" anchor="ctr"/>
            <a:lstStyle/>
            <a:p>
              <a:endParaRPr lang="zh-CN" altLang="en-US"/>
            </a:p>
          </p:txBody>
        </p:sp>
        <p:sp>
          <p:nvSpPr>
            <p:cNvPr id="10265" name="Freeform 137"/>
            <p:cNvSpPr>
              <a:spLocks/>
            </p:cNvSpPr>
            <p:nvPr/>
          </p:nvSpPr>
          <p:spPr bwMode="auto">
            <a:xfrm>
              <a:off x="355" y="1326"/>
              <a:ext cx="4974" cy="2751"/>
            </a:xfrm>
            <a:custGeom>
              <a:avLst/>
              <a:gdLst>
                <a:gd name="T0" fmla="*/ 4717 w 4974"/>
                <a:gd name="T1" fmla="*/ 0 h 2751"/>
                <a:gd name="T2" fmla="*/ 4899 w 4974"/>
                <a:gd name="T3" fmla="*/ 1632 h 2751"/>
                <a:gd name="T4" fmla="*/ 4717 w 4974"/>
                <a:gd name="T5" fmla="*/ 2585 h 2751"/>
                <a:gd name="T6" fmla="*/ 3356 w 4974"/>
                <a:gd name="T7" fmla="*/ 2630 h 2751"/>
                <a:gd name="T8" fmla="*/ 453 w 4974"/>
                <a:gd name="T9" fmla="*/ 2449 h 2751"/>
                <a:gd name="T10" fmla="*/ 635 w 4974"/>
                <a:gd name="T11" fmla="*/ 1632 h 2751"/>
                <a:gd name="T12" fmla="*/ 1043 w 4974"/>
                <a:gd name="T13" fmla="*/ 1678 h 2751"/>
                <a:gd name="T14" fmla="*/ 0 60000 65536"/>
                <a:gd name="T15" fmla="*/ 0 60000 65536"/>
                <a:gd name="T16" fmla="*/ 0 60000 65536"/>
                <a:gd name="T17" fmla="*/ 0 60000 65536"/>
                <a:gd name="T18" fmla="*/ 0 60000 65536"/>
                <a:gd name="T19" fmla="*/ 0 60000 65536"/>
                <a:gd name="T20" fmla="*/ 0 60000 65536"/>
                <a:gd name="T21" fmla="*/ 0 w 4974"/>
                <a:gd name="T22" fmla="*/ 0 h 2751"/>
                <a:gd name="T23" fmla="*/ 4974 w 4974"/>
                <a:gd name="T24" fmla="*/ 2751 h 27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74" h="2751">
                  <a:moveTo>
                    <a:pt x="4717" y="0"/>
                  </a:moveTo>
                  <a:cubicBezTo>
                    <a:pt x="4808" y="600"/>
                    <a:pt x="4899" y="1201"/>
                    <a:pt x="4899" y="1632"/>
                  </a:cubicBezTo>
                  <a:cubicBezTo>
                    <a:pt x="4899" y="2063"/>
                    <a:pt x="4974" y="2419"/>
                    <a:pt x="4717" y="2585"/>
                  </a:cubicBezTo>
                  <a:cubicBezTo>
                    <a:pt x="4460" y="2751"/>
                    <a:pt x="4067" y="2653"/>
                    <a:pt x="3356" y="2630"/>
                  </a:cubicBezTo>
                  <a:cubicBezTo>
                    <a:pt x="2645" y="2607"/>
                    <a:pt x="906" y="2615"/>
                    <a:pt x="453" y="2449"/>
                  </a:cubicBezTo>
                  <a:cubicBezTo>
                    <a:pt x="0" y="2283"/>
                    <a:pt x="537" y="1760"/>
                    <a:pt x="635" y="1632"/>
                  </a:cubicBezTo>
                  <a:cubicBezTo>
                    <a:pt x="733" y="1504"/>
                    <a:pt x="888" y="1591"/>
                    <a:pt x="1043" y="1678"/>
                  </a:cubicBezTo>
                </a:path>
              </a:pathLst>
            </a:custGeom>
            <a:noFill/>
            <a:ln w="28575" cap="flat" cmpd="sng">
              <a:solidFill>
                <a:srgbClr val="FF66FF"/>
              </a:solidFill>
              <a:prstDash val="sysDot"/>
              <a:miter lim="800000"/>
              <a:headEnd type="none" w="med" len="med"/>
              <a:tailEnd type="arrow" w="med" len="me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 calcmode="lin" valueType="num">
                                      <p:cBhvr>
                                        <p:cTn id="7" dur="1000" fill="hold"/>
                                        <p:tgtEl>
                                          <p:spTgt spid="130055"/>
                                        </p:tgtEl>
                                        <p:attrNameLst>
                                          <p:attrName>ppt_x</p:attrName>
                                        </p:attrNameLst>
                                      </p:cBhvr>
                                      <p:tavLst>
                                        <p:tav tm="0">
                                          <p:val>
                                            <p:strVal val="#ppt_x-.2"/>
                                          </p:val>
                                        </p:tav>
                                        <p:tav tm="100000">
                                          <p:val>
                                            <p:strVal val="#ppt_x"/>
                                          </p:val>
                                        </p:tav>
                                      </p:tavLst>
                                    </p:anim>
                                    <p:anim calcmode="lin" valueType="num">
                                      <p:cBhvr>
                                        <p:cTn id="8" dur="1000" fill="hold"/>
                                        <p:tgtEl>
                                          <p:spTgt spid="130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0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30090"/>
                                        </p:tgtEl>
                                        <p:attrNameLst>
                                          <p:attrName>style.visibility</p:attrName>
                                        </p:attrNameLst>
                                      </p:cBhvr>
                                      <p:to>
                                        <p:strVal val="visible"/>
                                      </p:to>
                                    </p:set>
                                    <p:anim calcmode="lin" valueType="num">
                                      <p:cBhvr>
                                        <p:cTn id="12" dur="1000" fill="hold"/>
                                        <p:tgtEl>
                                          <p:spTgt spid="130090"/>
                                        </p:tgtEl>
                                        <p:attrNameLst>
                                          <p:attrName>ppt_x</p:attrName>
                                        </p:attrNameLst>
                                      </p:cBhvr>
                                      <p:tavLst>
                                        <p:tav tm="0">
                                          <p:val>
                                            <p:strVal val="#ppt_x-.2"/>
                                          </p:val>
                                        </p:tav>
                                        <p:tav tm="100000">
                                          <p:val>
                                            <p:strVal val="#ppt_x"/>
                                          </p:val>
                                        </p:tav>
                                      </p:tavLst>
                                    </p:anim>
                                    <p:anim calcmode="lin" valueType="num">
                                      <p:cBhvr>
                                        <p:cTn id="13" dur="1000" fill="hold"/>
                                        <p:tgtEl>
                                          <p:spTgt spid="13009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30090"/>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30091"/>
                                        </p:tgtEl>
                                        <p:attrNameLst>
                                          <p:attrName>style.visibility</p:attrName>
                                        </p:attrNameLst>
                                      </p:cBhvr>
                                      <p:to>
                                        <p:strVal val="visible"/>
                                      </p:to>
                                    </p:set>
                                    <p:anim calcmode="lin" valueType="num">
                                      <p:cBhvr>
                                        <p:cTn id="17" dur="1000" fill="hold"/>
                                        <p:tgtEl>
                                          <p:spTgt spid="130091"/>
                                        </p:tgtEl>
                                        <p:attrNameLst>
                                          <p:attrName>ppt_x</p:attrName>
                                        </p:attrNameLst>
                                      </p:cBhvr>
                                      <p:tavLst>
                                        <p:tav tm="0">
                                          <p:val>
                                            <p:strVal val="#ppt_x-.2"/>
                                          </p:val>
                                        </p:tav>
                                        <p:tav tm="100000">
                                          <p:val>
                                            <p:strVal val="#ppt_x"/>
                                          </p:val>
                                        </p:tav>
                                      </p:tavLst>
                                    </p:anim>
                                    <p:anim calcmode="lin" valueType="num">
                                      <p:cBhvr>
                                        <p:cTn id="18" dur="1000" fill="hold"/>
                                        <p:tgtEl>
                                          <p:spTgt spid="13009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30091"/>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30092"/>
                                        </p:tgtEl>
                                        <p:attrNameLst>
                                          <p:attrName>style.visibility</p:attrName>
                                        </p:attrNameLst>
                                      </p:cBhvr>
                                      <p:to>
                                        <p:strVal val="visible"/>
                                      </p:to>
                                    </p:set>
                                    <p:anim calcmode="lin" valueType="num">
                                      <p:cBhvr>
                                        <p:cTn id="22" dur="1000" fill="hold"/>
                                        <p:tgtEl>
                                          <p:spTgt spid="130092"/>
                                        </p:tgtEl>
                                        <p:attrNameLst>
                                          <p:attrName>ppt_x</p:attrName>
                                        </p:attrNameLst>
                                      </p:cBhvr>
                                      <p:tavLst>
                                        <p:tav tm="0">
                                          <p:val>
                                            <p:strVal val="#ppt_x-.2"/>
                                          </p:val>
                                        </p:tav>
                                        <p:tav tm="100000">
                                          <p:val>
                                            <p:strVal val="#ppt_x"/>
                                          </p:val>
                                        </p:tav>
                                      </p:tavLst>
                                    </p:anim>
                                    <p:anim calcmode="lin" valueType="num">
                                      <p:cBhvr>
                                        <p:cTn id="23" dur="1000" fill="hold"/>
                                        <p:tgtEl>
                                          <p:spTgt spid="13009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30092"/>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30093"/>
                                        </p:tgtEl>
                                        <p:attrNameLst>
                                          <p:attrName>style.visibility</p:attrName>
                                        </p:attrNameLst>
                                      </p:cBhvr>
                                      <p:to>
                                        <p:strVal val="visible"/>
                                      </p:to>
                                    </p:set>
                                    <p:anim calcmode="lin" valueType="num">
                                      <p:cBhvr>
                                        <p:cTn id="27" dur="1000" fill="hold"/>
                                        <p:tgtEl>
                                          <p:spTgt spid="130093"/>
                                        </p:tgtEl>
                                        <p:attrNameLst>
                                          <p:attrName>ppt_x</p:attrName>
                                        </p:attrNameLst>
                                      </p:cBhvr>
                                      <p:tavLst>
                                        <p:tav tm="0">
                                          <p:val>
                                            <p:strVal val="#ppt_x-.2"/>
                                          </p:val>
                                        </p:tav>
                                        <p:tav tm="100000">
                                          <p:val>
                                            <p:strVal val="#ppt_x"/>
                                          </p:val>
                                        </p:tav>
                                      </p:tavLst>
                                    </p:anim>
                                    <p:anim calcmode="lin" valueType="num">
                                      <p:cBhvr>
                                        <p:cTn id="28" dur="1000" fill="hold"/>
                                        <p:tgtEl>
                                          <p:spTgt spid="13009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30093"/>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30094"/>
                                        </p:tgtEl>
                                        <p:attrNameLst>
                                          <p:attrName>style.visibility</p:attrName>
                                        </p:attrNameLst>
                                      </p:cBhvr>
                                      <p:to>
                                        <p:strVal val="visible"/>
                                      </p:to>
                                    </p:set>
                                    <p:anim calcmode="lin" valueType="num">
                                      <p:cBhvr>
                                        <p:cTn id="32" dur="1000" fill="hold"/>
                                        <p:tgtEl>
                                          <p:spTgt spid="130094"/>
                                        </p:tgtEl>
                                        <p:attrNameLst>
                                          <p:attrName>ppt_x</p:attrName>
                                        </p:attrNameLst>
                                      </p:cBhvr>
                                      <p:tavLst>
                                        <p:tav tm="0">
                                          <p:val>
                                            <p:strVal val="#ppt_x-.2"/>
                                          </p:val>
                                        </p:tav>
                                        <p:tav tm="100000">
                                          <p:val>
                                            <p:strVal val="#ppt_x"/>
                                          </p:val>
                                        </p:tav>
                                      </p:tavLst>
                                    </p:anim>
                                    <p:anim calcmode="lin" valueType="num">
                                      <p:cBhvr>
                                        <p:cTn id="33" dur="1000" fill="hold"/>
                                        <p:tgtEl>
                                          <p:spTgt spid="13009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009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30095"/>
                                        </p:tgtEl>
                                        <p:attrNameLst>
                                          <p:attrName>style.visibility</p:attrName>
                                        </p:attrNameLst>
                                      </p:cBhvr>
                                      <p:to>
                                        <p:strVal val="visible"/>
                                      </p:to>
                                    </p:set>
                                    <p:anim calcmode="lin" valueType="num">
                                      <p:cBhvr>
                                        <p:cTn id="37" dur="1000" fill="hold"/>
                                        <p:tgtEl>
                                          <p:spTgt spid="130095"/>
                                        </p:tgtEl>
                                        <p:attrNameLst>
                                          <p:attrName>ppt_x</p:attrName>
                                        </p:attrNameLst>
                                      </p:cBhvr>
                                      <p:tavLst>
                                        <p:tav tm="0">
                                          <p:val>
                                            <p:strVal val="#ppt_x-.2"/>
                                          </p:val>
                                        </p:tav>
                                        <p:tav tm="100000">
                                          <p:val>
                                            <p:strVal val="#ppt_x"/>
                                          </p:val>
                                        </p:tav>
                                      </p:tavLst>
                                    </p:anim>
                                    <p:anim calcmode="lin" valueType="num">
                                      <p:cBhvr>
                                        <p:cTn id="38" dur="1000" fill="hold"/>
                                        <p:tgtEl>
                                          <p:spTgt spid="13009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30095"/>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130096"/>
                                        </p:tgtEl>
                                        <p:attrNameLst>
                                          <p:attrName>style.visibility</p:attrName>
                                        </p:attrNameLst>
                                      </p:cBhvr>
                                      <p:to>
                                        <p:strVal val="visible"/>
                                      </p:to>
                                    </p:set>
                                    <p:anim calcmode="lin" valueType="num">
                                      <p:cBhvr>
                                        <p:cTn id="42" dur="1000" fill="hold"/>
                                        <p:tgtEl>
                                          <p:spTgt spid="130096"/>
                                        </p:tgtEl>
                                        <p:attrNameLst>
                                          <p:attrName>ppt_x</p:attrName>
                                        </p:attrNameLst>
                                      </p:cBhvr>
                                      <p:tavLst>
                                        <p:tav tm="0">
                                          <p:val>
                                            <p:strVal val="#ppt_x-.2"/>
                                          </p:val>
                                        </p:tav>
                                        <p:tav tm="100000">
                                          <p:val>
                                            <p:strVal val="#ppt_x"/>
                                          </p:val>
                                        </p:tav>
                                      </p:tavLst>
                                    </p:anim>
                                    <p:anim calcmode="lin" valueType="num">
                                      <p:cBhvr>
                                        <p:cTn id="43" dur="1000" fill="hold"/>
                                        <p:tgtEl>
                                          <p:spTgt spid="13009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30096"/>
                                        </p:tgtEl>
                                      </p:cBhvr>
                                    </p:animEffect>
                                  </p:childTnLst>
                                </p:cTn>
                              </p:par>
                              <p:par>
                                <p:cTn id="45" presetID="29"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1000" fill="hold"/>
                                        <p:tgtEl>
                                          <p:spTgt spid="3"/>
                                        </p:tgtEl>
                                        <p:attrNameLst>
                                          <p:attrName>ppt_x</p:attrName>
                                        </p:attrNameLst>
                                      </p:cBhvr>
                                      <p:tavLst>
                                        <p:tav tm="0">
                                          <p:val>
                                            <p:strVal val="#ppt_x-.2"/>
                                          </p:val>
                                        </p:tav>
                                        <p:tav tm="100000">
                                          <p:val>
                                            <p:strVal val="#ppt_x"/>
                                          </p:val>
                                        </p:tav>
                                      </p:tavLst>
                                    </p:anim>
                                    <p:anim calcmode="lin" valueType="num">
                                      <p:cBhvr>
                                        <p:cTn id="4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1000" fill="hold"/>
                                        <p:tgtEl>
                                          <p:spTgt spid="2"/>
                                        </p:tgtEl>
                                        <p:attrNameLst>
                                          <p:attrName>ppt_x</p:attrName>
                                        </p:attrNameLst>
                                      </p:cBhvr>
                                      <p:tavLst>
                                        <p:tav tm="0">
                                          <p:val>
                                            <p:strVal val="#ppt_x-.2"/>
                                          </p:val>
                                        </p:tav>
                                        <p:tav tm="100000">
                                          <p:val>
                                            <p:strVal val="#ppt_x"/>
                                          </p:val>
                                        </p:tav>
                                      </p:tavLst>
                                    </p:anim>
                                    <p:anim calcmode="lin" valueType="num">
                                      <p:cBhvr>
                                        <p:cTn id="5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9" presetClass="entr" presetSubtype="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1000" fill="hold"/>
                                        <p:tgtEl>
                                          <p:spTgt spid="5"/>
                                        </p:tgtEl>
                                        <p:attrNameLst>
                                          <p:attrName>ppt_x</p:attrName>
                                        </p:attrNameLst>
                                      </p:cBhvr>
                                      <p:tavLst>
                                        <p:tav tm="0">
                                          <p:val>
                                            <p:strVal val="#ppt_x-.2"/>
                                          </p:val>
                                        </p:tav>
                                        <p:tav tm="100000">
                                          <p:val>
                                            <p:strVal val="#ppt_x"/>
                                          </p:val>
                                        </p:tav>
                                      </p:tavLst>
                                    </p:anim>
                                    <p:anim calcmode="lin" valueType="num">
                                      <p:cBhvr>
                                        <p:cTn id="6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70" dur="10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29" presetClass="entr" presetSubtype="0" fill="hold" grpId="0" nodeType="clickEffect">
                                  <p:stCondLst>
                                    <p:cond delay="0"/>
                                  </p:stCondLst>
                                  <p:childTnLst>
                                    <p:set>
                                      <p:cBhvr>
                                        <p:cTn id="74" dur="1" fill="hold">
                                          <p:stCondLst>
                                            <p:cond delay="0"/>
                                          </p:stCondLst>
                                        </p:cTn>
                                        <p:tgtEl>
                                          <p:spTgt spid="130107"/>
                                        </p:tgtEl>
                                        <p:attrNameLst>
                                          <p:attrName>style.visibility</p:attrName>
                                        </p:attrNameLst>
                                      </p:cBhvr>
                                      <p:to>
                                        <p:strVal val="visible"/>
                                      </p:to>
                                    </p:set>
                                    <p:anim calcmode="lin" valueType="num">
                                      <p:cBhvr>
                                        <p:cTn id="75" dur="1000" fill="hold"/>
                                        <p:tgtEl>
                                          <p:spTgt spid="130107"/>
                                        </p:tgtEl>
                                        <p:attrNameLst>
                                          <p:attrName>ppt_x</p:attrName>
                                        </p:attrNameLst>
                                      </p:cBhvr>
                                      <p:tavLst>
                                        <p:tav tm="0">
                                          <p:val>
                                            <p:strVal val="#ppt_x-.2"/>
                                          </p:val>
                                        </p:tav>
                                        <p:tav tm="100000">
                                          <p:val>
                                            <p:strVal val="#ppt_x"/>
                                          </p:val>
                                        </p:tav>
                                      </p:tavLst>
                                    </p:anim>
                                    <p:anim calcmode="lin" valueType="num">
                                      <p:cBhvr>
                                        <p:cTn id="76" dur="1000" fill="hold"/>
                                        <p:tgtEl>
                                          <p:spTgt spid="130107"/>
                                        </p:tgtEl>
                                        <p:attrNameLst>
                                          <p:attrName>ppt_y</p:attrName>
                                        </p:attrNameLst>
                                      </p:cBhvr>
                                      <p:tavLst>
                                        <p:tav tm="0">
                                          <p:val>
                                            <p:strVal val="#ppt_y"/>
                                          </p:val>
                                        </p:tav>
                                        <p:tav tm="100000">
                                          <p:val>
                                            <p:strVal val="#ppt_y"/>
                                          </p:val>
                                        </p:tav>
                                      </p:tavLst>
                                    </p:anim>
                                    <p:animEffect transition="in" filter="wipe(right)" prLst="gradientSize: 0.1">
                                      <p:cBhvr>
                                        <p:cTn id="77" dur="1000"/>
                                        <p:tgtEl>
                                          <p:spTgt spid="130107"/>
                                        </p:tgtEl>
                                      </p:cBhvr>
                                    </p:animEffect>
                                  </p:childTnLst>
                                </p:cTn>
                              </p:par>
                            </p:childTnLst>
                          </p:cTn>
                        </p:par>
                      </p:childTnLst>
                    </p:cTn>
                  </p:par>
                  <p:par>
                    <p:cTn id="78" fill="hold">
                      <p:stCondLst>
                        <p:cond delay="indefinite"/>
                      </p:stCondLst>
                      <p:childTnLst>
                        <p:par>
                          <p:cTn id="79" fill="hold">
                            <p:stCondLst>
                              <p:cond delay="0"/>
                            </p:stCondLst>
                            <p:childTnLst>
                              <p:par>
                                <p:cTn id="80" presetID="19" presetClass="entr" presetSubtype="10" fill="hold" grpId="0" nodeType="clickEffect">
                                  <p:stCondLst>
                                    <p:cond delay="0"/>
                                  </p:stCondLst>
                                  <p:childTnLst>
                                    <p:set>
                                      <p:cBhvr>
                                        <p:cTn id="81" dur="1" fill="hold">
                                          <p:stCondLst>
                                            <p:cond delay="0"/>
                                          </p:stCondLst>
                                        </p:cTn>
                                        <p:tgtEl>
                                          <p:spTgt spid="130108"/>
                                        </p:tgtEl>
                                        <p:attrNameLst>
                                          <p:attrName>style.visibility</p:attrName>
                                        </p:attrNameLst>
                                      </p:cBhvr>
                                      <p:to>
                                        <p:strVal val="visible"/>
                                      </p:to>
                                    </p:set>
                                    <p:anim calcmode="lin" valueType="num">
                                      <p:cBhvr>
                                        <p:cTn id="82" dur="5000" fill="hold"/>
                                        <p:tgtEl>
                                          <p:spTgt spid="130108"/>
                                        </p:tgtEl>
                                        <p:attrNameLst>
                                          <p:attrName>ppt_w</p:attrName>
                                        </p:attrNameLst>
                                      </p:cBhvr>
                                      <p:tavLst>
                                        <p:tav tm="0" fmla="#ppt_w*sin(2.5*pi*$)">
                                          <p:val>
                                            <p:fltVal val="0"/>
                                          </p:val>
                                        </p:tav>
                                        <p:tav tm="100000">
                                          <p:val>
                                            <p:fltVal val="1"/>
                                          </p:val>
                                        </p:tav>
                                      </p:tavLst>
                                    </p:anim>
                                    <p:anim calcmode="lin" valueType="num">
                                      <p:cBhvr>
                                        <p:cTn id="83" dur="5000" fill="hold"/>
                                        <p:tgtEl>
                                          <p:spTgt spid="130108"/>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9"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p:cTn id="88" dur="1000" fill="hold"/>
                                        <p:tgtEl>
                                          <p:spTgt spid="7"/>
                                        </p:tgtEl>
                                        <p:attrNameLst>
                                          <p:attrName>ppt_x</p:attrName>
                                        </p:attrNameLst>
                                      </p:cBhvr>
                                      <p:tavLst>
                                        <p:tav tm="0">
                                          <p:val>
                                            <p:strVal val="#ppt_x-.2"/>
                                          </p:val>
                                        </p:tav>
                                        <p:tav tm="100000">
                                          <p:val>
                                            <p:strVal val="#ppt_x"/>
                                          </p:val>
                                        </p:tav>
                                      </p:tavLst>
                                    </p:anim>
                                    <p:anim calcmode="lin" valueType="num">
                                      <p:cBhvr>
                                        <p:cTn id="8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0" dur="1000"/>
                                        <p:tgtEl>
                                          <p:spTgt spid="7"/>
                                        </p:tgtEl>
                                      </p:cBhvr>
                                    </p:animEffect>
                                  </p:childTnLst>
                                </p:cTn>
                              </p:par>
                            </p:childTnLst>
                          </p:cTn>
                        </p:par>
                      </p:childTnLst>
                    </p:cTn>
                  </p:par>
                  <p:par>
                    <p:cTn id="91" fill="hold">
                      <p:stCondLst>
                        <p:cond delay="indefinite"/>
                      </p:stCondLst>
                      <p:childTnLst>
                        <p:par>
                          <p:cTn id="92" fill="hold">
                            <p:stCondLst>
                              <p:cond delay="0"/>
                            </p:stCondLst>
                            <p:childTnLst>
                              <p:par>
                                <p:cTn id="93" presetID="29"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p:cTn id="95" dur="1000" fill="hold"/>
                                        <p:tgtEl>
                                          <p:spTgt spid="10"/>
                                        </p:tgtEl>
                                        <p:attrNameLst>
                                          <p:attrName>ppt_x</p:attrName>
                                        </p:attrNameLst>
                                      </p:cBhvr>
                                      <p:tavLst>
                                        <p:tav tm="0">
                                          <p:val>
                                            <p:strVal val="#ppt_x-.2"/>
                                          </p:val>
                                        </p:tav>
                                        <p:tav tm="100000">
                                          <p:val>
                                            <p:strVal val="#ppt_x"/>
                                          </p:val>
                                        </p:tav>
                                      </p:tavLst>
                                    </p:anim>
                                    <p:anim calcmode="lin" valueType="num">
                                      <p:cBhvr>
                                        <p:cTn id="9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p:bldP spid="130090" grpId="0" animBg="1"/>
      <p:bldP spid="130091" grpId="0"/>
      <p:bldP spid="130092" grpId="0" animBg="1"/>
      <p:bldP spid="130093" grpId="0" animBg="1"/>
      <p:bldP spid="130094" grpId="0"/>
      <p:bldP spid="130095" grpId="0" animBg="1"/>
      <p:bldP spid="130096" grpId="0"/>
      <p:bldP spid="130107" grpId="0" animBg="1"/>
      <p:bldP spid="130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p>
            <a:fld id="{1855B4A7-C7BD-4767-9870-F7F888370819}" type="slidenum">
              <a:rPr lang="en-US" altLang="zh-CN" smtClean="0"/>
              <a:pPr/>
              <a:t>6</a:t>
            </a:fld>
            <a:endParaRPr lang="en-US" altLang="zh-CN"/>
          </a:p>
        </p:txBody>
      </p:sp>
      <p:sp>
        <p:nvSpPr>
          <p:cNvPr id="131098" name="Rectangle 26"/>
          <p:cNvSpPr>
            <a:spLocks noChangeArrowheads="1"/>
          </p:cNvSpPr>
          <p:nvPr/>
        </p:nvSpPr>
        <p:spPr bwMode="auto">
          <a:xfrm>
            <a:off x="674688" y="765175"/>
            <a:ext cx="7991475" cy="1006475"/>
          </a:xfrm>
          <a:prstGeom prst="rect">
            <a:avLst/>
          </a:prstGeom>
          <a:noFill/>
          <a:ln w="9525">
            <a:noFill/>
            <a:miter lim="800000"/>
            <a:headEnd/>
            <a:tailEnd/>
          </a:ln>
          <a:effectLst/>
        </p:spPr>
        <p:txBody>
          <a:bodyPr anchor="ctr">
            <a:spAutoFit/>
          </a:bodyPr>
          <a:lstStyle/>
          <a:p>
            <a:pPr>
              <a:defRPr/>
            </a:pPr>
            <a:r>
              <a:rPr lang="en-US" altLang="zh-CN" sz="2000" b="1">
                <a:latin typeface="宋体" pitchFamily="2" charset="-122"/>
              </a:rPr>
              <a:t>    </a:t>
            </a:r>
            <a:r>
              <a:rPr kumimoji="0" lang="en-US" altLang="zh-CN" sz="2000" b="1">
                <a:effectLst>
                  <a:outerShdw blurRad="38100" dist="38100" dir="2700000" algn="tl">
                    <a:srgbClr val="C0C0C0"/>
                  </a:outerShdw>
                </a:effectLst>
              </a:rPr>
              <a:t>C </a:t>
            </a:r>
            <a:r>
              <a:rPr kumimoji="0" lang="zh-CN" altLang="en-US" sz="2000" b="1">
                <a:effectLst>
                  <a:outerShdw blurRad="38100" dist="38100" dir="2700000" algn="tl">
                    <a:srgbClr val="C0C0C0"/>
                  </a:outerShdw>
                </a:effectLst>
              </a:rPr>
              <a:t>语言是将</a:t>
            </a:r>
            <a:r>
              <a:rPr kumimoji="0" lang="zh-CN" altLang="en-US" sz="2000" b="1">
                <a:solidFill>
                  <a:srgbClr val="FF9900"/>
                </a:solidFill>
                <a:effectLst>
                  <a:outerShdw blurRad="38100" dist="38100" dir="2700000" algn="tl">
                    <a:srgbClr val="C0C0C0"/>
                  </a:outerShdw>
                </a:effectLst>
              </a:rPr>
              <a:t>键盘</a:t>
            </a:r>
            <a:r>
              <a:rPr kumimoji="0" lang="zh-CN" altLang="en-US" sz="2000" b="1">
                <a:solidFill>
                  <a:schemeClr val="tx2"/>
                </a:solidFill>
                <a:effectLst>
                  <a:outerShdw blurRad="38100" dist="38100" dir="2700000" algn="tl">
                    <a:srgbClr val="C0C0C0"/>
                  </a:outerShdw>
                </a:effectLst>
              </a:rPr>
              <a:t>、</a:t>
            </a:r>
            <a:r>
              <a:rPr kumimoji="0" lang="zh-CN" altLang="en-US" sz="2000" b="1">
                <a:solidFill>
                  <a:srgbClr val="FF9900"/>
                </a:solidFill>
                <a:effectLst>
                  <a:outerShdw blurRad="38100" dist="38100" dir="2700000" algn="tl">
                    <a:srgbClr val="C0C0C0"/>
                  </a:outerShdw>
                </a:effectLst>
              </a:rPr>
              <a:t>显示器</a:t>
            </a:r>
            <a:r>
              <a:rPr kumimoji="0" lang="zh-CN" altLang="en-US" sz="2000" b="1">
                <a:effectLst>
                  <a:outerShdw blurRad="38100" dist="38100" dir="2700000" algn="tl">
                    <a:srgbClr val="C0C0C0"/>
                  </a:outerShdw>
                </a:effectLst>
              </a:rPr>
              <a:t>和</a:t>
            </a:r>
            <a:r>
              <a:rPr kumimoji="0" lang="zh-CN" altLang="en-US" sz="2000" b="1">
                <a:solidFill>
                  <a:srgbClr val="FF9900"/>
                </a:solidFill>
                <a:effectLst>
                  <a:outerShdw blurRad="38100" dist="38100" dir="2700000" algn="tl">
                    <a:srgbClr val="C0C0C0"/>
                  </a:outerShdw>
                </a:effectLst>
              </a:rPr>
              <a:t>打印机</a:t>
            </a:r>
            <a:r>
              <a:rPr kumimoji="0" lang="zh-CN" altLang="en-US" sz="2000" b="1">
                <a:effectLst>
                  <a:outerShdw blurRad="38100" dist="38100" dir="2700000" algn="tl">
                    <a:srgbClr val="C0C0C0"/>
                  </a:outerShdw>
                </a:effectLst>
              </a:rPr>
              <a:t>设备视同为文本文件进行处理的。对于输出设备显示器和打印机，遇到输出回车符时，便换行显示或打印。</a:t>
            </a:r>
          </a:p>
        </p:txBody>
      </p:sp>
      <p:grpSp>
        <p:nvGrpSpPr>
          <p:cNvPr id="2" name="Group 27"/>
          <p:cNvGrpSpPr>
            <a:grpSpLocks/>
          </p:cNvGrpSpPr>
          <p:nvPr/>
        </p:nvGrpSpPr>
        <p:grpSpPr bwMode="auto">
          <a:xfrm>
            <a:off x="808038" y="1917700"/>
            <a:ext cx="7700962" cy="1084263"/>
            <a:chOff x="476" y="1183"/>
            <a:chExt cx="4851" cy="683"/>
          </a:xfrm>
        </p:grpSpPr>
        <p:sp>
          <p:nvSpPr>
            <p:cNvPr id="11350" name="Rectangle 28"/>
            <p:cNvSpPr>
              <a:spLocks noChangeArrowheads="1"/>
            </p:cNvSpPr>
            <p:nvPr/>
          </p:nvSpPr>
          <p:spPr bwMode="auto">
            <a:xfrm>
              <a:off x="476" y="1183"/>
              <a:ext cx="4851" cy="681"/>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1101" name="Rectangle 29"/>
            <p:cNvSpPr>
              <a:spLocks noChangeArrowheads="1"/>
            </p:cNvSpPr>
            <p:nvPr/>
          </p:nvSpPr>
          <p:spPr bwMode="auto">
            <a:xfrm>
              <a:off x="1112" y="1616"/>
              <a:ext cx="3631" cy="250"/>
            </a:xfrm>
            <a:prstGeom prst="rect">
              <a:avLst/>
            </a:prstGeom>
            <a:noFill/>
            <a:ln w="9525">
              <a:noFill/>
              <a:miter lim="800000"/>
              <a:headEnd/>
              <a:tailEnd/>
            </a:ln>
            <a:effectLst/>
          </p:spPr>
          <p:txBody>
            <a:bodyPr>
              <a:spAutoFit/>
            </a:bodyPr>
            <a:lstStyle/>
            <a:p>
              <a:pPr algn="ctr" eaLnBrk="0" hangingPunct="0">
                <a:defRPr/>
              </a:pPr>
              <a:r>
                <a:rPr kumimoji="0" lang="zh-CN" altLang="en-US" sz="2000" b="1">
                  <a:latin typeface="宋体" pitchFamily="2" charset="-122"/>
                </a:rPr>
                <a:t>键盘输入</a:t>
              </a:r>
              <a:r>
                <a:rPr kumimoji="0" lang="zh-CN" altLang="en-US" sz="2000" b="1">
                  <a:solidFill>
                    <a:schemeClr val="hlink"/>
                  </a:solidFill>
                  <a:effectLst>
                    <a:outerShdw blurRad="38100" dist="38100" dir="2700000" algn="tl">
                      <a:srgbClr val="C0C0C0"/>
                    </a:outerShdw>
                  </a:effectLst>
                </a:rPr>
                <a:t>缓冲数据区</a:t>
              </a:r>
              <a:r>
                <a:rPr kumimoji="0" lang="zh-CN" altLang="en-US" sz="2000" b="1">
                  <a:latin typeface="宋体" pitchFamily="2" charset="-122"/>
                </a:rPr>
                <a:t>存储示意图</a:t>
              </a:r>
            </a:p>
          </p:txBody>
        </p:sp>
        <p:grpSp>
          <p:nvGrpSpPr>
            <p:cNvPr id="11352" name="Group 30"/>
            <p:cNvGrpSpPr>
              <a:grpSpLocks/>
            </p:cNvGrpSpPr>
            <p:nvPr/>
          </p:nvGrpSpPr>
          <p:grpSpPr bwMode="auto">
            <a:xfrm>
              <a:off x="521" y="1253"/>
              <a:ext cx="4779" cy="307"/>
              <a:chOff x="357" y="1483"/>
              <a:chExt cx="4779" cy="362"/>
            </a:xfrm>
          </p:grpSpPr>
          <p:sp>
            <p:nvSpPr>
              <p:cNvPr id="11353" name="Rectangle 31"/>
              <p:cNvSpPr>
                <a:spLocks noChangeArrowheads="1"/>
              </p:cNvSpPr>
              <p:nvPr/>
            </p:nvSpPr>
            <p:spPr bwMode="auto">
              <a:xfrm>
                <a:off x="384" y="1488"/>
                <a:ext cx="4704" cy="336"/>
              </a:xfrm>
              <a:prstGeom prst="rect">
                <a:avLst/>
              </a:prstGeom>
              <a:solidFill>
                <a:srgbClr val="FFFF00">
                  <a:alpha val="50195"/>
                </a:srgbClr>
              </a:solidFill>
              <a:ln w="28575">
                <a:solidFill>
                  <a:schemeClr val="tx1"/>
                </a:solidFill>
                <a:miter lim="800000"/>
                <a:headEnd/>
                <a:tailEnd/>
              </a:ln>
            </p:spPr>
            <p:txBody>
              <a:bodyPr wrap="none" anchor="ctr"/>
              <a:lstStyle/>
              <a:p>
                <a:endParaRPr lang="zh-CN" altLang="en-US"/>
              </a:p>
            </p:txBody>
          </p:sp>
          <p:sp>
            <p:nvSpPr>
              <p:cNvPr id="131104" name="Text Box 32"/>
              <p:cNvSpPr txBox="1">
                <a:spLocks noChangeArrowheads="1"/>
              </p:cNvSpPr>
              <p:nvPr/>
            </p:nvSpPr>
            <p:spPr bwMode="auto">
              <a:xfrm>
                <a:off x="357" y="1505"/>
                <a:ext cx="4779" cy="34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CN" b="1"/>
                  <a:t>m a  i  n </a:t>
                </a:r>
                <a:r>
                  <a:rPr kumimoji="0" lang="en-US" altLang="zh-CN" sz="1400" b="1"/>
                  <a:t> </a:t>
                </a:r>
                <a:r>
                  <a:rPr kumimoji="0" lang="en-US" altLang="zh-CN" b="1"/>
                  <a:t>( </a:t>
                </a:r>
                <a:r>
                  <a:rPr kumimoji="0" lang="en-US" altLang="zh-CN" sz="1600" b="1"/>
                  <a:t> </a:t>
                </a:r>
                <a:r>
                  <a:rPr kumimoji="0" lang="en-US" altLang="zh-CN" b="1"/>
                  <a:t>) {</a:t>
                </a:r>
                <a:r>
                  <a:rPr kumimoji="0" lang="en-US" altLang="zh-CN" sz="1800" b="1"/>
                  <a:t> </a:t>
                </a:r>
                <a:r>
                  <a:rPr kumimoji="0" lang="en-US" altLang="zh-CN" sz="1800" b="1">
                    <a:solidFill>
                      <a:schemeClr val="hlink"/>
                    </a:solidFill>
                  </a:rPr>
                  <a:t>\n</a:t>
                </a:r>
                <a:r>
                  <a:rPr kumimoji="0" lang="en-US" altLang="zh-CN" b="1"/>
                  <a:t>      p r  i n </a:t>
                </a:r>
                <a:r>
                  <a:rPr kumimoji="0" lang="en-US" altLang="zh-CN" sz="1800" b="1"/>
                  <a:t> </a:t>
                </a:r>
                <a:r>
                  <a:rPr kumimoji="0" lang="en-US" altLang="zh-CN" b="1"/>
                  <a:t>t f </a:t>
                </a:r>
                <a:r>
                  <a:rPr kumimoji="0" lang="en-US" altLang="zh-CN" sz="1800" b="1"/>
                  <a:t> </a:t>
                </a:r>
                <a:r>
                  <a:rPr kumimoji="0" lang="en-US" altLang="zh-CN" b="1"/>
                  <a:t>( “ h </a:t>
                </a:r>
                <a:r>
                  <a:rPr kumimoji="0" lang="en-US" altLang="zh-CN" sz="1400" b="1"/>
                  <a:t> </a:t>
                </a:r>
                <a:r>
                  <a:rPr kumimoji="0" lang="en-US" altLang="zh-CN" b="1"/>
                  <a:t>i ”  ) </a:t>
                </a:r>
                <a:r>
                  <a:rPr kumimoji="0" lang="en-US" altLang="zh-CN" sz="1800" b="1"/>
                  <a:t> </a:t>
                </a:r>
                <a:r>
                  <a:rPr kumimoji="0" lang="en-US" altLang="zh-CN" b="1"/>
                  <a:t>;</a:t>
                </a:r>
                <a:r>
                  <a:rPr kumimoji="0" lang="en-US" altLang="zh-CN" sz="800" b="1"/>
                  <a:t> </a:t>
                </a:r>
                <a:r>
                  <a:rPr kumimoji="0" lang="en-US" altLang="zh-CN" sz="1800" b="1">
                    <a:solidFill>
                      <a:schemeClr val="hlink"/>
                    </a:solidFill>
                  </a:rPr>
                  <a:t>\n</a:t>
                </a:r>
                <a:r>
                  <a:rPr kumimoji="0" lang="en-US" altLang="zh-CN" b="1"/>
                  <a:t>}</a:t>
                </a:r>
                <a:r>
                  <a:rPr kumimoji="0" lang="en-US" altLang="zh-CN" sz="1000" b="1"/>
                  <a:t> </a:t>
                </a:r>
                <a:r>
                  <a:rPr kumimoji="0" lang="en-US" altLang="zh-CN" sz="1800" b="1">
                    <a:solidFill>
                      <a:schemeClr val="hlink"/>
                    </a:solidFill>
                  </a:rPr>
                  <a:t>\n</a:t>
                </a:r>
                <a:r>
                  <a:rPr kumimoji="0" lang="en-US" altLang="zh-CN" sz="800" b="1">
                    <a:solidFill>
                      <a:schemeClr val="hlink"/>
                    </a:solidFill>
                  </a:rPr>
                  <a:t> </a:t>
                </a:r>
                <a:r>
                  <a:rPr kumimoji="0" lang="en-US" altLang="zh-CN" sz="1200" b="1">
                    <a:solidFill>
                      <a:srgbClr val="FF0066"/>
                    </a:solidFill>
                    <a:effectLst>
                      <a:outerShdw blurRad="38100" dist="38100" dir="2700000" algn="tl">
                        <a:srgbClr val="C0C0C0"/>
                      </a:outerShdw>
                    </a:effectLst>
                  </a:rPr>
                  <a:t>EOF</a:t>
                </a:r>
              </a:p>
            </p:txBody>
          </p:sp>
          <p:sp>
            <p:nvSpPr>
              <p:cNvPr id="11355" name="Line 33"/>
              <p:cNvSpPr>
                <a:spLocks noChangeShapeType="1"/>
              </p:cNvSpPr>
              <p:nvPr/>
            </p:nvSpPr>
            <p:spPr bwMode="auto">
              <a:xfrm>
                <a:off x="599" y="1488"/>
                <a:ext cx="0" cy="336"/>
              </a:xfrm>
              <a:prstGeom prst="line">
                <a:avLst/>
              </a:prstGeom>
              <a:noFill/>
              <a:ln w="9525">
                <a:solidFill>
                  <a:schemeClr val="tx1"/>
                </a:solidFill>
                <a:round/>
                <a:headEnd/>
                <a:tailEnd/>
              </a:ln>
            </p:spPr>
            <p:txBody>
              <a:bodyPr/>
              <a:lstStyle/>
              <a:p>
                <a:endParaRPr lang="zh-CN" altLang="en-US"/>
              </a:p>
            </p:txBody>
          </p:sp>
          <p:sp>
            <p:nvSpPr>
              <p:cNvPr id="11356" name="Line 34"/>
              <p:cNvSpPr>
                <a:spLocks noChangeShapeType="1"/>
              </p:cNvSpPr>
              <p:nvPr/>
            </p:nvSpPr>
            <p:spPr bwMode="auto">
              <a:xfrm>
                <a:off x="801" y="1488"/>
                <a:ext cx="0" cy="336"/>
              </a:xfrm>
              <a:prstGeom prst="line">
                <a:avLst/>
              </a:prstGeom>
              <a:noFill/>
              <a:ln w="9525">
                <a:solidFill>
                  <a:schemeClr val="tx1"/>
                </a:solidFill>
                <a:round/>
                <a:headEnd/>
                <a:tailEnd/>
              </a:ln>
            </p:spPr>
            <p:txBody>
              <a:bodyPr/>
              <a:lstStyle/>
              <a:p>
                <a:endParaRPr lang="zh-CN" altLang="en-US"/>
              </a:p>
            </p:txBody>
          </p:sp>
          <p:sp>
            <p:nvSpPr>
              <p:cNvPr id="11357" name="Line 35"/>
              <p:cNvSpPr>
                <a:spLocks noChangeShapeType="1"/>
              </p:cNvSpPr>
              <p:nvPr/>
            </p:nvSpPr>
            <p:spPr bwMode="auto">
              <a:xfrm>
                <a:off x="1392" y="1489"/>
                <a:ext cx="0" cy="336"/>
              </a:xfrm>
              <a:prstGeom prst="line">
                <a:avLst/>
              </a:prstGeom>
              <a:noFill/>
              <a:ln w="9525">
                <a:solidFill>
                  <a:schemeClr val="tx1"/>
                </a:solidFill>
                <a:round/>
                <a:headEnd/>
                <a:tailEnd/>
              </a:ln>
            </p:spPr>
            <p:txBody>
              <a:bodyPr/>
              <a:lstStyle/>
              <a:p>
                <a:endParaRPr lang="zh-CN" altLang="en-US"/>
              </a:p>
            </p:txBody>
          </p:sp>
          <p:sp>
            <p:nvSpPr>
              <p:cNvPr id="11358" name="Line 36"/>
              <p:cNvSpPr>
                <a:spLocks noChangeShapeType="1"/>
              </p:cNvSpPr>
              <p:nvPr/>
            </p:nvSpPr>
            <p:spPr bwMode="auto">
              <a:xfrm>
                <a:off x="1199" y="1491"/>
                <a:ext cx="0" cy="336"/>
              </a:xfrm>
              <a:prstGeom prst="line">
                <a:avLst/>
              </a:prstGeom>
              <a:noFill/>
              <a:ln w="9525">
                <a:solidFill>
                  <a:schemeClr val="tx1"/>
                </a:solidFill>
                <a:round/>
                <a:headEnd/>
                <a:tailEnd/>
              </a:ln>
            </p:spPr>
            <p:txBody>
              <a:bodyPr/>
              <a:lstStyle/>
              <a:p>
                <a:endParaRPr lang="zh-CN" altLang="en-US"/>
              </a:p>
            </p:txBody>
          </p:sp>
          <p:sp>
            <p:nvSpPr>
              <p:cNvPr id="11359" name="Line 37"/>
              <p:cNvSpPr>
                <a:spLocks noChangeShapeType="1"/>
              </p:cNvSpPr>
              <p:nvPr/>
            </p:nvSpPr>
            <p:spPr bwMode="auto">
              <a:xfrm>
                <a:off x="997" y="1486"/>
                <a:ext cx="0" cy="336"/>
              </a:xfrm>
              <a:prstGeom prst="line">
                <a:avLst/>
              </a:prstGeom>
              <a:noFill/>
              <a:ln w="9525">
                <a:solidFill>
                  <a:schemeClr val="tx1"/>
                </a:solidFill>
                <a:round/>
                <a:headEnd/>
                <a:tailEnd/>
              </a:ln>
            </p:spPr>
            <p:txBody>
              <a:bodyPr/>
              <a:lstStyle/>
              <a:p>
                <a:endParaRPr lang="zh-CN" altLang="en-US"/>
              </a:p>
            </p:txBody>
          </p:sp>
          <p:sp>
            <p:nvSpPr>
              <p:cNvPr id="11360" name="Line 38"/>
              <p:cNvSpPr>
                <a:spLocks noChangeShapeType="1"/>
              </p:cNvSpPr>
              <p:nvPr/>
            </p:nvSpPr>
            <p:spPr bwMode="auto">
              <a:xfrm>
                <a:off x="1559" y="1483"/>
                <a:ext cx="0" cy="336"/>
              </a:xfrm>
              <a:prstGeom prst="line">
                <a:avLst/>
              </a:prstGeom>
              <a:noFill/>
              <a:ln w="9525">
                <a:solidFill>
                  <a:schemeClr val="tx1"/>
                </a:solidFill>
                <a:round/>
                <a:headEnd/>
                <a:tailEnd/>
              </a:ln>
            </p:spPr>
            <p:txBody>
              <a:bodyPr/>
              <a:lstStyle/>
              <a:p>
                <a:endParaRPr lang="zh-CN" altLang="en-US"/>
              </a:p>
            </p:txBody>
          </p:sp>
          <p:sp>
            <p:nvSpPr>
              <p:cNvPr id="11361" name="Line 39"/>
              <p:cNvSpPr>
                <a:spLocks noChangeShapeType="1"/>
              </p:cNvSpPr>
              <p:nvPr/>
            </p:nvSpPr>
            <p:spPr bwMode="auto">
              <a:xfrm>
                <a:off x="1733" y="1488"/>
                <a:ext cx="0" cy="336"/>
              </a:xfrm>
              <a:prstGeom prst="line">
                <a:avLst/>
              </a:prstGeom>
              <a:noFill/>
              <a:ln w="9525">
                <a:solidFill>
                  <a:schemeClr val="tx1"/>
                </a:solidFill>
                <a:round/>
                <a:headEnd/>
                <a:tailEnd/>
              </a:ln>
            </p:spPr>
            <p:txBody>
              <a:bodyPr/>
              <a:lstStyle/>
              <a:p>
                <a:endParaRPr lang="zh-CN" altLang="en-US"/>
              </a:p>
            </p:txBody>
          </p:sp>
          <p:sp>
            <p:nvSpPr>
              <p:cNvPr id="11362" name="Line 40"/>
              <p:cNvSpPr>
                <a:spLocks noChangeShapeType="1"/>
              </p:cNvSpPr>
              <p:nvPr/>
            </p:nvSpPr>
            <p:spPr bwMode="auto">
              <a:xfrm>
                <a:off x="1912" y="1488"/>
                <a:ext cx="0" cy="336"/>
              </a:xfrm>
              <a:prstGeom prst="line">
                <a:avLst/>
              </a:prstGeom>
              <a:noFill/>
              <a:ln w="9525">
                <a:solidFill>
                  <a:schemeClr val="tx1"/>
                </a:solidFill>
                <a:round/>
                <a:headEnd/>
                <a:tailEnd/>
              </a:ln>
            </p:spPr>
            <p:txBody>
              <a:bodyPr/>
              <a:lstStyle/>
              <a:p>
                <a:endParaRPr lang="zh-CN" altLang="en-US"/>
              </a:p>
            </p:txBody>
          </p:sp>
          <p:sp>
            <p:nvSpPr>
              <p:cNvPr id="11363" name="Line 41"/>
              <p:cNvSpPr>
                <a:spLocks noChangeShapeType="1"/>
              </p:cNvSpPr>
              <p:nvPr/>
            </p:nvSpPr>
            <p:spPr bwMode="auto">
              <a:xfrm>
                <a:off x="2064" y="1486"/>
                <a:ext cx="0" cy="336"/>
              </a:xfrm>
              <a:prstGeom prst="line">
                <a:avLst/>
              </a:prstGeom>
              <a:noFill/>
              <a:ln w="9525">
                <a:solidFill>
                  <a:schemeClr val="tx1"/>
                </a:solidFill>
                <a:round/>
                <a:headEnd/>
                <a:tailEnd/>
              </a:ln>
            </p:spPr>
            <p:txBody>
              <a:bodyPr/>
              <a:lstStyle/>
              <a:p>
                <a:endParaRPr lang="zh-CN" altLang="en-US"/>
              </a:p>
            </p:txBody>
          </p:sp>
          <p:sp>
            <p:nvSpPr>
              <p:cNvPr id="11364" name="Line 42"/>
              <p:cNvSpPr>
                <a:spLocks noChangeShapeType="1"/>
              </p:cNvSpPr>
              <p:nvPr/>
            </p:nvSpPr>
            <p:spPr bwMode="auto">
              <a:xfrm>
                <a:off x="2218" y="1491"/>
                <a:ext cx="0" cy="336"/>
              </a:xfrm>
              <a:prstGeom prst="line">
                <a:avLst/>
              </a:prstGeom>
              <a:noFill/>
              <a:ln w="9525">
                <a:solidFill>
                  <a:schemeClr val="tx1"/>
                </a:solidFill>
                <a:round/>
                <a:headEnd/>
                <a:tailEnd/>
              </a:ln>
            </p:spPr>
            <p:txBody>
              <a:bodyPr/>
              <a:lstStyle/>
              <a:p>
                <a:endParaRPr lang="zh-CN" altLang="en-US"/>
              </a:p>
            </p:txBody>
          </p:sp>
          <p:sp>
            <p:nvSpPr>
              <p:cNvPr id="11365" name="Line 43"/>
              <p:cNvSpPr>
                <a:spLocks noChangeShapeType="1"/>
              </p:cNvSpPr>
              <p:nvPr/>
            </p:nvSpPr>
            <p:spPr bwMode="auto">
              <a:xfrm>
                <a:off x="2385" y="1488"/>
                <a:ext cx="0" cy="336"/>
              </a:xfrm>
              <a:prstGeom prst="line">
                <a:avLst/>
              </a:prstGeom>
              <a:noFill/>
              <a:ln w="9525">
                <a:solidFill>
                  <a:schemeClr val="tx1"/>
                </a:solidFill>
                <a:round/>
                <a:headEnd/>
                <a:tailEnd/>
              </a:ln>
            </p:spPr>
            <p:txBody>
              <a:bodyPr/>
              <a:lstStyle/>
              <a:p>
                <a:endParaRPr lang="zh-CN" altLang="en-US"/>
              </a:p>
            </p:txBody>
          </p:sp>
          <p:sp>
            <p:nvSpPr>
              <p:cNvPr id="11366" name="Line 44"/>
              <p:cNvSpPr>
                <a:spLocks noChangeShapeType="1"/>
              </p:cNvSpPr>
              <p:nvPr/>
            </p:nvSpPr>
            <p:spPr bwMode="auto">
              <a:xfrm>
                <a:off x="2554" y="1489"/>
                <a:ext cx="0" cy="336"/>
              </a:xfrm>
              <a:prstGeom prst="line">
                <a:avLst/>
              </a:prstGeom>
              <a:noFill/>
              <a:ln w="9525">
                <a:solidFill>
                  <a:schemeClr val="tx1"/>
                </a:solidFill>
                <a:round/>
                <a:headEnd/>
                <a:tailEnd/>
              </a:ln>
            </p:spPr>
            <p:txBody>
              <a:bodyPr/>
              <a:lstStyle/>
              <a:p>
                <a:endParaRPr lang="zh-CN" altLang="en-US"/>
              </a:p>
            </p:txBody>
          </p:sp>
          <p:sp>
            <p:nvSpPr>
              <p:cNvPr id="11367" name="Line 45"/>
              <p:cNvSpPr>
                <a:spLocks noChangeShapeType="1"/>
              </p:cNvSpPr>
              <p:nvPr/>
            </p:nvSpPr>
            <p:spPr bwMode="auto">
              <a:xfrm>
                <a:off x="2721" y="1483"/>
                <a:ext cx="0" cy="336"/>
              </a:xfrm>
              <a:prstGeom prst="line">
                <a:avLst/>
              </a:prstGeom>
              <a:noFill/>
              <a:ln w="9525">
                <a:solidFill>
                  <a:schemeClr val="tx1"/>
                </a:solidFill>
                <a:round/>
                <a:headEnd/>
                <a:tailEnd/>
              </a:ln>
            </p:spPr>
            <p:txBody>
              <a:bodyPr/>
              <a:lstStyle/>
              <a:p>
                <a:endParaRPr lang="zh-CN" altLang="en-US"/>
              </a:p>
            </p:txBody>
          </p:sp>
          <p:sp>
            <p:nvSpPr>
              <p:cNvPr id="11368" name="Line 46"/>
              <p:cNvSpPr>
                <a:spLocks noChangeShapeType="1"/>
              </p:cNvSpPr>
              <p:nvPr/>
            </p:nvSpPr>
            <p:spPr bwMode="auto">
              <a:xfrm>
                <a:off x="2895" y="1488"/>
                <a:ext cx="0" cy="336"/>
              </a:xfrm>
              <a:prstGeom prst="line">
                <a:avLst/>
              </a:prstGeom>
              <a:noFill/>
              <a:ln w="9525">
                <a:solidFill>
                  <a:schemeClr val="tx1"/>
                </a:solidFill>
                <a:round/>
                <a:headEnd/>
                <a:tailEnd/>
              </a:ln>
            </p:spPr>
            <p:txBody>
              <a:bodyPr/>
              <a:lstStyle/>
              <a:p>
                <a:endParaRPr lang="zh-CN" altLang="en-US"/>
              </a:p>
            </p:txBody>
          </p:sp>
          <p:sp>
            <p:nvSpPr>
              <p:cNvPr id="11369" name="Line 47"/>
              <p:cNvSpPr>
                <a:spLocks noChangeShapeType="1"/>
              </p:cNvSpPr>
              <p:nvPr/>
            </p:nvSpPr>
            <p:spPr bwMode="auto">
              <a:xfrm>
                <a:off x="3074" y="1488"/>
                <a:ext cx="0" cy="336"/>
              </a:xfrm>
              <a:prstGeom prst="line">
                <a:avLst/>
              </a:prstGeom>
              <a:noFill/>
              <a:ln w="9525">
                <a:solidFill>
                  <a:schemeClr val="tx1"/>
                </a:solidFill>
                <a:round/>
                <a:headEnd/>
                <a:tailEnd/>
              </a:ln>
            </p:spPr>
            <p:txBody>
              <a:bodyPr/>
              <a:lstStyle/>
              <a:p>
                <a:endParaRPr lang="zh-CN" altLang="en-US"/>
              </a:p>
            </p:txBody>
          </p:sp>
          <p:sp>
            <p:nvSpPr>
              <p:cNvPr id="11370" name="Line 48"/>
              <p:cNvSpPr>
                <a:spLocks noChangeShapeType="1"/>
              </p:cNvSpPr>
              <p:nvPr/>
            </p:nvSpPr>
            <p:spPr bwMode="auto">
              <a:xfrm>
                <a:off x="3226" y="1486"/>
                <a:ext cx="0" cy="336"/>
              </a:xfrm>
              <a:prstGeom prst="line">
                <a:avLst/>
              </a:prstGeom>
              <a:noFill/>
              <a:ln w="9525">
                <a:solidFill>
                  <a:schemeClr val="tx1"/>
                </a:solidFill>
                <a:round/>
                <a:headEnd/>
                <a:tailEnd/>
              </a:ln>
            </p:spPr>
            <p:txBody>
              <a:bodyPr/>
              <a:lstStyle/>
              <a:p>
                <a:endParaRPr lang="zh-CN" altLang="en-US"/>
              </a:p>
            </p:txBody>
          </p:sp>
          <p:sp>
            <p:nvSpPr>
              <p:cNvPr id="11371" name="Line 49"/>
              <p:cNvSpPr>
                <a:spLocks noChangeShapeType="1"/>
              </p:cNvSpPr>
              <p:nvPr/>
            </p:nvSpPr>
            <p:spPr bwMode="auto">
              <a:xfrm>
                <a:off x="3380" y="1491"/>
                <a:ext cx="0" cy="336"/>
              </a:xfrm>
              <a:prstGeom prst="line">
                <a:avLst/>
              </a:prstGeom>
              <a:noFill/>
              <a:ln w="9525">
                <a:solidFill>
                  <a:schemeClr val="tx1"/>
                </a:solidFill>
                <a:round/>
                <a:headEnd/>
                <a:tailEnd/>
              </a:ln>
            </p:spPr>
            <p:txBody>
              <a:bodyPr/>
              <a:lstStyle/>
              <a:p>
                <a:endParaRPr lang="zh-CN" altLang="en-US"/>
              </a:p>
            </p:txBody>
          </p:sp>
          <p:sp>
            <p:nvSpPr>
              <p:cNvPr id="11372" name="Line 50"/>
              <p:cNvSpPr>
                <a:spLocks noChangeShapeType="1"/>
              </p:cNvSpPr>
              <p:nvPr/>
            </p:nvSpPr>
            <p:spPr bwMode="auto">
              <a:xfrm>
                <a:off x="3547" y="1488"/>
                <a:ext cx="0" cy="336"/>
              </a:xfrm>
              <a:prstGeom prst="line">
                <a:avLst/>
              </a:prstGeom>
              <a:noFill/>
              <a:ln w="9525">
                <a:solidFill>
                  <a:schemeClr val="tx1"/>
                </a:solidFill>
                <a:round/>
                <a:headEnd/>
                <a:tailEnd/>
              </a:ln>
            </p:spPr>
            <p:txBody>
              <a:bodyPr/>
              <a:lstStyle/>
              <a:p>
                <a:endParaRPr lang="zh-CN" altLang="en-US"/>
              </a:p>
            </p:txBody>
          </p:sp>
          <p:sp>
            <p:nvSpPr>
              <p:cNvPr id="11373" name="Line 51"/>
              <p:cNvSpPr>
                <a:spLocks noChangeShapeType="1"/>
              </p:cNvSpPr>
              <p:nvPr/>
            </p:nvSpPr>
            <p:spPr bwMode="auto">
              <a:xfrm>
                <a:off x="3711" y="1494"/>
                <a:ext cx="0" cy="336"/>
              </a:xfrm>
              <a:prstGeom prst="line">
                <a:avLst/>
              </a:prstGeom>
              <a:noFill/>
              <a:ln w="9525">
                <a:solidFill>
                  <a:schemeClr val="tx1"/>
                </a:solidFill>
                <a:round/>
                <a:headEnd/>
                <a:tailEnd/>
              </a:ln>
            </p:spPr>
            <p:txBody>
              <a:bodyPr/>
              <a:lstStyle/>
              <a:p>
                <a:endParaRPr lang="zh-CN" altLang="en-US"/>
              </a:p>
            </p:txBody>
          </p:sp>
          <p:sp>
            <p:nvSpPr>
              <p:cNvPr id="11374" name="Line 52"/>
              <p:cNvSpPr>
                <a:spLocks noChangeShapeType="1"/>
              </p:cNvSpPr>
              <p:nvPr/>
            </p:nvSpPr>
            <p:spPr bwMode="auto">
              <a:xfrm>
                <a:off x="3878" y="1488"/>
                <a:ext cx="0" cy="336"/>
              </a:xfrm>
              <a:prstGeom prst="line">
                <a:avLst/>
              </a:prstGeom>
              <a:noFill/>
              <a:ln w="9525">
                <a:solidFill>
                  <a:schemeClr val="tx1"/>
                </a:solidFill>
                <a:round/>
                <a:headEnd/>
                <a:tailEnd/>
              </a:ln>
            </p:spPr>
            <p:txBody>
              <a:bodyPr/>
              <a:lstStyle/>
              <a:p>
                <a:endParaRPr lang="zh-CN" altLang="en-US"/>
              </a:p>
            </p:txBody>
          </p:sp>
          <p:sp>
            <p:nvSpPr>
              <p:cNvPr id="11375" name="Line 53"/>
              <p:cNvSpPr>
                <a:spLocks noChangeShapeType="1"/>
              </p:cNvSpPr>
              <p:nvPr/>
            </p:nvSpPr>
            <p:spPr bwMode="auto">
              <a:xfrm>
                <a:off x="4052" y="1493"/>
                <a:ext cx="0" cy="336"/>
              </a:xfrm>
              <a:prstGeom prst="line">
                <a:avLst/>
              </a:prstGeom>
              <a:noFill/>
              <a:ln w="9525">
                <a:solidFill>
                  <a:schemeClr val="tx1"/>
                </a:solidFill>
                <a:round/>
                <a:headEnd/>
                <a:tailEnd/>
              </a:ln>
            </p:spPr>
            <p:txBody>
              <a:bodyPr/>
              <a:lstStyle/>
              <a:p>
                <a:endParaRPr lang="zh-CN" altLang="en-US"/>
              </a:p>
            </p:txBody>
          </p:sp>
          <p:sp>
            <p:nvSpPr>
              <p:cNvPr id="11376" name="Line 54"/>
              <p:cNvSpPr>
                <a:spLocks noChangeShapeType="1"/>
              </p:cNvSpPr>
              <p:nvPr/>
            </p:nvSpPr>
            <p:spPr bwMode="auto">
              <a:xfrm>
                <a:off x="4231" y="1493"/>
                <a:ext cx="0" cy="336"/>
              </a:xfrm>
              <a:prstGeom prst="line">
                <a:avLst/>
              </a:prstGeom>
              <a:noFill/>
              <a:ln w="9525">
                <a:solidFill>
                  <a:schemeClr val="tx1"/>
                </a:solidFill>
                <a:round/>
                <a:headEnd/>
                <a:tailEnd/>
              </a:ln>
            </p:spPr>
            <p:txBody>
              <a:bodyPr/>
              <a:lstStyle/>
              <a:p>
                <a:endParaRPr lang="zh-CN" altLang="en-US"/>
              </a:p>
            </p:txBody>
          </p:sp>
          <p:sp>
            <p:nvSpPr>
              <p:cNvPr id="11377" name="Line 55"/>
              <p:cNvSpPr>
                <a:spLocks noChangeShapeType="1"/>
              </p:cNvSpPr>
              <p:nvPr/>
            </p:nvSpPr>
            <p:spPr bwMode="auto">
              <a:xfrm>
                <a:off x="4383" y="1491"/>
                <a:ext cx="0" cy="336"/>
              </a:xfrm>
              <a:prstGeom prst="line">
                <a:avLst/>
              </a:prstGeom>
              <a:noFill/>
              <a:ln w="9525">
                <a:solidFill>
                  <a:schemeClr val="tx1"/>
                </a:solidFill>
                <a:round/>
                <a:headEnd/>
                <a:tailEnd/>
              </a:ln>
            </p:spPr>
            <p:txBody>
              <a:bodyPr/>
              <a:lstStyle/>
              <a:p>
                <a:endParaRPr lang="zh-CN" altLang="en-US"/>
              </a:p>
            </p:txBody>
          </p:sp>
          <p:sp>
            <p:nvSpPr>
              <p:cNvPr id="11378" name="Line 56"/>
              <p:cNvSpPr>
                <a:spLocks noChangeShapeType="1"/>
              </p:cNvSpPr>
              <p:nvPr/>
            </p:nvSpPr>
            <p:spPr bwMode="auto">
              <a:xfrm>
                <a:off x="4537" y="1496"/>
                <a:ext cx="0" cy="336"/>
              </a:xfrm>
              <a:prstGeom prst="line">
                <a:avLst/>
              </a:prstGeom>
              <a:noFill/>
              <a:ln w="9525">
                <a:solidFill>
                  <a:schemeClr val="tx1"/>
                </a:solidFill>
                <a:round/>
                <a:headEnd/>
                <a:tailEnd/>
              </a:ln>
            </p:spPr>
            <p:txBody>
              <a:bodyPr/>
              <a:lstStyle/>
              <a:p>
                <a:endParaRPr lang="zh-CN" altLang="en-US"/>
              </a:p>
            </p:txBody>
          </p:sp>
          <p:sp>
            <p:nvSpPr>
              <p:cNvPr id="11379" name="Line 57"/>
              <p:cNvSpPr>
                <a:spLocks noChangeShapeType="1"/>
              </p:cNvSpPr>
              <p:nvPr/>
            </p:nvSpPr>
            <p:spPr bwMode="auto">
              <a:xfrm>
                <a:off x="4704" y="1493"/>
                <a:ext cx="0" cy="336"/>
              </a:xfrm>
              <a:prstGeom prst="line">
                <a:avLst/>
              </a:prstGeom>
              <a:noFill/>
              <a:ln w="9525">
                <a:solidFill>
                  <a:schemeClr val="tx1"/>
                </a:solidFill>
                <a:round/>
                <a:headEnd/>
                <a:tailEnd/>
              </a:ln>
            </p:spPr>
            <p:txBody>
              <a:bodyPr/>
              <a:lstStyle/>
              <a:p>
                <a:endParaRPr lang="zh-CN" altLang="en-US"/>
              </a:p>
            </p:txBody>
          </p:sp>
          <p:sp>
            <p:nvSpPr>
              <p:cNvPr id="11380" name="Line 58"/>
              <p:cNvSpPr>
                <a:spLocks noChangeShapeType="1"/>
              </p:cNvSpPr>
              <p:nvPr/>
            </p:nvSpPr>
            <p:spPr bwMode="auto">
              <a:xfrm>
                <a:off x="4876" y="1486"/>
                <a:ext cx="0" cy="336"/>
              </a:xfrm>
              <a:prstGeom prst="line">
                <a:avLst/>
              </a:prstGeom>
              <a:noFill/>
              <a:ln w="9525">
                <a:solidFill>
                  <a:schemeClr val="tx1"/>
                </a:solidFill>
                <a:round/>
                <a:headEnd/>
                <a:tailEnd/>
              </a:ln>
            </p:spPr>
            <p:txBody>
              <a:bodyPr/>
              <a:lstStyle/>
              <a:p>
                <a:endParaRPr lang="zh-CN" altLang="en-US"/>
              </a:p>
            </p:txBody>
          </p:sp>
          <p:grpSp>
            <p:nvGrpSpPr>
              <p:cNvPr id="11381" name="Group 59"/>
              <p:cNvGrpSpPr>
                <a:grpSpLocks/>
              </p:cNvGrpSpPr>
              <p:nvPr/>
            </p:nvGrpSpPr>
            <p:grpSpPr bwMode="auto">
              <a:xfrm>
                <a:off x="1945" y="1599"/>
                <a:ext cx="96" cy="149"/>
                <a:chOff x="528" y="2880"/>
                <a:chExt cx="96" cy="149"/>
              </a:xfrm>
            </p:grpSpPr>
            <p:sp>
              <p:nvSpPr>
                <p:cNvPr id="11386" name="Line 60"/>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87" name="Line 61"/>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88" name="Line 62"/>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nvGrpSpPr>
              <p:cNvPr id="11382" name="Group 63"/>
              <p:cNvGrpSpPr>
                <a:grpSpLocks/>
              </p:cNvGrpSpPr>
              <p:nvPr/>
            </p:nvGrpSpPr>
            <p:grpSpPr bwMode="auto">
              <a:xfrm>
                <a:off x="2097" y="1602"/>
                <a:ext cx="96" cy="149"/>
                <a:chOff x="528" y="2880"/>
                <a:chExt cx="96" cy="149"/>
              </a:xfrm>
            </p:grpSpPr>
            <p:sp>
              <p:nvSpPr>
                <p:cNvPr id="11383" name="Line 64"/>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84" name="Line 65"/>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85" name="Line 66"/>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grpSp>
      <p:grpSp>
        <p:nvGrpSpPr>
          <p:cNvPr id="6" name="Group 68"/>
          <p:cNvGrpSpPr>
            <a:grpSpLocks/>
          </p:cNvGrpSpPr>
          <p:nvPr/>
        </p:nvGrpSpPr>
        <p:grpSpPr bwMode="auto">
          <a:xfrm>
            <a:off x="808038" y="3209925"/>
            <a:ext cx="7700962" cy="1084263"/>
            <a:chOff x="476" y="1183"/>
            <a:chExt cx="4851" cy="683"/>
          </a:xfrm>
        </p:grpSpPr>
        <p:sp>
          <p:nvSpPr>
            <p:cNvPr id="11311" name="Rectangle 69"/>
            <p:cNvSpPr>
              <a:spLocks noChangeArrowheads="1"/>
            </p:cNvSpPr>
            <p:nvPr/>
          </p:nvSpPr>
          <p:spPr bwMode="auto">
            <a:xfrm>
              <a:off x="476" y="1183"/>
              <a:ext cx="4851" cy="681"/>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1142" name="Rectangle 70"/>
            <p:cNvSpPr>
              <a:spLocks noChangeArrowheads="1"/>
            </p:cNvSpPr>
            <p:nvPr/>
          </p:nvSpPr>
          <p:spPr bwMode="auto">
            <a:xfrm>
              <a:off x="1112" y="1616"/>
              <a:ext cx="3631" cy="250"/>
            </a:xfrm>
            <a:prstGeom prst="rect">
              <a:avLst/>
            </a:prstGeom>
            <a:noFill/>
            <a:ln w="9525">
              <a:noFill/>
              <a:miter lim="800000"/>
              <a:headEnd/>
              <a:tailEnd/>
            </a:ln>
            <a:effectLst/>
          </p:spPr>
          <p:txBody>
            <a:bodyPr>
              <a:spAutoFit/>
            </a:bodyPr>
            <a:lstStyle/>
            <a:p>
              <a:pPr algn="ctr" eaLnBrk="0" hangingPunct="0">
                <a:defRPr/>
              </a:pPr>
              <a:r>
                <a:rPr kumimoji="0" lang="zh-CN" altLang="en-US" sz="2000" b="1">
                  <a:latin typeface="宋体" pitchFamily="2" charset="-122"/>
                </a:rPr>
                <a:t>打印机输出</a:t>
              </a:r>
              <a:r>
                <a:rPr kumimoji="0" lang="zh-CN" altLang="en-US" sz="2000" b="1">
                  <a:solidFill>
                    <a:schemeClr val="hlink"/>
                  </a:solidFill>
                  <a:effectLst>
                    <a:outerShdw blurRad="38100" dist="38100" dir="2700000" algn="tl">
                      <a:srgbClr val="C0C0C0"/>
                    </a:outerShdw>
                  </a:effectLst>
                </a:rPr>
                <a:t>缓冲数据区</a:t>
              </a:r>
              <a:r>
                <a:rPr kumimoji="0" lang="zh-CN" altLang="en-US" sz="2000" b="1">
                  <a:latin typeface="宋体" pitchFamily="2" charset="-122"/>
                </a:rPr>
                <a:t>存储示意图</a:t>
              </a:r>
            </a:p>
          </p:txBody>
        </p:sp>
        <p:grpSp>
          <p:nvGrpSpPr>
            <p:cNvPr id="11313" name="Group 71"/>
            <p:cNvGrpSpPr>
              <a:grpSpLocks/>
            </p:cNvGrpSpPr>
            <p:nvPr/>
          </p:nvGrpSpPr>
          <p:grpSpPr bwMode="auto">
            <a:xfrm>
              <a:off x="521" y="1253"/>
              <a:ext cx="4779" cy="307"/>
              <a:chOff x="357" y="1483"/>
              <a:chExt cx="4779" cy="362"/>
            </a:xfrm>
          </p:grpSpPr>
          <p:sp>
            <p:nvSpPr>
              <p:cNvPr id="11314" name="Rectangle 72"/>
              <p:cNvSpPr>
                <a:spLocks noChangeArrowheads="1"/>
              </p:cNvSpPr>
              <p:nvPr/>
            </p:nvSpPr>
            <p:spPr bwMode="auto">
              <a:xfrm>
                <a:off x="384" y="1488"/>
                <a:ext cx="4704" cy="336"/>
              </a:xfrm>
              <a:prstGeom prst="rect">
                <a:avLst/>
              </a:prstGeom>
              <a:solidFill>
                <a:srgbClr val="FFFF00">
                  <a:alpha val="50195"/>
                </a:srgbClr>
              </a:solidFill>
              <a:ln w="28575">
                <a:solidFill>
                  <a:schemeClr val="tx1"/>
                </a:solidFill>
                <a:miter lim="800000"/>
                <a:headEnd/>
                <a:tailEnd/>
              </a:ln>
            </p:spPr>
            <p:txBody>
              <a:bodyPr wrap="none" anchor="ctr"/>
              <a:lstStyle/>
              <a:p>
                <a:endParaRPr lang="zh-CN" altLang="en-US"/>
              </a:p>
            </p:txBody>
          </p:sp>
          <p:sp>
            <p:nvSpPr>
              <p:cNvPr id="131145" name="Text Box 73"/>
              <p:cNvSpPr txBox="1">
                <a:spLocks noChangeArrowheads="1"/>
              </p:cNvSpPr>
              <p:nvPr/>
            </p:nvSpPr>
            <p:spPr bwMode="auto">
              <a:xfrm>
                <a:off x="357" y="1505"/>
                <a:ext cx="4779" cy="34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CN" b="1"/>
                  <a:t>m a  i  n </a:t>
                </a:r>
                <a:r>
                  <a:rPr kumimoji="0" lang="en-US" altLang="zh-CN" sz="1400" b="1"/>
                  <a:t> </a:t>
                </a:r>
                <a:r>
                  <a:rPr kumimoji="0" lang="en-US" altLang="zh-CN" b="1"/>
                  <a:t>( </a:t>
                </a:r>
                <a:r>
                  <a:rPr kumimoji="0" lang="en-US" altLang="zh-CN" sz="1600" b="1"/>
                  <a:t> </a:t>
                </a:r>
                <a:r>
                  <a:rPr kumimoji="0" lang="en-US" altLang="zh-CN" b="1"/>
                  <a:t>) {</a:t>
                </a:r>
                <a:r>
                  <a:rPr kumimoji="0" lang="en-US" altLang="zh-CN" sz="1800" b="1"/>
                  <a:t> </a:t>
                </a:r>
                <a:r>
                  <a:rPr kumimoji="0" lang="en-US" altLang="zh-CN" sz="1800" b="1">
                    <a:solidFill>
                      <a:schemeClr val="hlink"/>
                    </a:solidFill>
                  </a:rPr>
                  <a:t>\n</a:t>
                </a:r>
                <a:r>
                  <a:rPr kumimoji="0" lang="en-US" altLang="zh-CN" b="1"/>
                  <a:t>      p r  i n </a:t>
                </a:r>
                <a:r>
                  <a:rPr kumimoji="0" lang="en-US" altLang="zh-CN" sz="1800" b="1"/>
                  <a:t> </a:t>
                </a:r>
                <a:r>
                  <a:rPr kumimoji="0" lang="en-US" altLang="zh-CN" b="1"/>
                  <a:t>t f </a:t>
                </a:r>
                <a:r>
                  <a:rPr kumimoji="0" lang="en-US" altLang="zh-CN" sz="1800" b="1"/>
                  <a:t> </a:t>
                </a:r>
                <a:r>
                  <a:rPr kumimoji="0" lang="en-US" altLang="zh-CN" b="1"/>
                  <a:t>( “ h </a:t>
                </a:r>
                <a:r>
                  <a:rPr kumimoji="0" lang="en-US" altLang="zh-CN" sz="1400" b="1"/>
                  <a:t> </a:t>
                </a:r>
                <a:r>
                  <a:rPr kumimoji="0" lang="en-US" altLang="zh-CN" b="1"/>
                  <a:t>i ”  ) </a:t>
                </a:r>
                <a:r>
                  <a:rPr kumimoji="0" lang="en-US" altLang="zh-CN" sz="1800" b="1"/>
                  <a:t> </a:t>
                </a:r>
                <a:r>
                  <a:rPr kumimoji="0" lang="en-US" altLang="zh-CN" b="1"/>
                  <a:t>;</a:t>
                </a:r>
                <a:r>
                  <a:rPr kumimoji="0" lang="en-US" altLang="zh-CN" sz="800" b="1"/>
                  <a:t> </a:t>
                </a:r>
                <a:r>
                  <a:rPr kumimoji="0" lang="en-US" altLang="zh-CN" sz="1800" b="1">
                    <a:solidFill>
                      <a:schemeClr val="hlink"/>
                    </a:solidFill>
                  </a:rPr>
                  <a:t>\n</a:t>
                </a:r>
                <a:r>
                  <a:rPr kumimoji="0" lang="en-US" altLang="zh-CN" b="1"/>
                  <a:t>}</a:t>
                </a:r>
                <a:r>
                  <a:rPr kumimoji="0" lang="en-US" altLang="zh-CN" sz="1000" b="1"/>
                  <a:t> </a:t>
                </a:r>
                <a:r>
                  <a:rPr kumimoji="0" lang="en-US" altLang="zh-CN" sz="1800" b="1">
                    <a:solidFill>
                      <a:schemeClr val="hlink"/>
                    </a:solidFill>
                  </a:rPr>
                  <a:t>\n</a:t>
                </a:r>
                <a:r>
                  <a:rPr kumimoji="0" lang="en-US" altLang="zh-CN" sz="800" b="1">
                    <a:solidFill>
                      <a:schemeClr val="hlink"/>
                    </a:solidFill>
                  </a:rPr>
                  <a:t> </a:t>
                </a:r>
                <a:r>
                  <a:rPr kumimoji="0" lang="en-US" altLang="zh-CN" sz="1200" b="1">
                    <a:solidFill>
                      <a:srgbClr val="FF0066"/>
                    </a:solidFill>
                    <a:effectLst>
                      <a:outerShdw blurRad="38100" dist="38100" dir="2700000" algn="tl">
                        <a:srgbClr val="C0C0C0"/>
                      </a:outerShdw>
                    </a:effectLst>
                  </a:rPr>
                  <a:t>EOF</a:t>
                </a:r>
              </a:p>
            </p:txBody>
          </p:sp>
          <p:sp>
            <p:nvSpPr>
              <p:cNvPr id="11316" name="Line 74"/>
              <p:cNvSpPr>
                <a:spLocks noChangeShapeType="1"/>
              </p:cNvSpPr>
              <p:nvPr/>
            </p:nvSpPr>
            <p:spPr bwMode="auto">
              <a:xfrm>
                <a:off x="599" y="1488"/>
                <a:ext cx="0" cy="336"/>
              </a:xfrm>
              <a:prstGeom prst="line">
                <a:avLst/>
              </a:prstGeom>
              <a:noFill/>
              <a:ln w="9525">
                <a:solidFill>
                  <a:schemeClr val="tx1"/>
                </a:solidFill>
                <a:round/>
                <a:headEnd/>
                <a:tailEnd/>
              </a:ln>
            </p:spPr>
            <p:txBody>
              <a:bodyPr/>
              <a:lstStyle/>
              <a:p>
                <a:endParaRPr lang="zh-CN" altLang="en-US"/>
              </a:p>
            </p:txBody>
          </p:sp>
          <p:sp>
            <p:nvSpPr>
              <p:cNvPr id="11317" name="Line 75"/>
              <p:cNvSpPr>
                <a:spLocks noChangeShapeType="1"/>
              </p:cNvSpPr>
              <p:nvPr/>
            </p:nvSpPr>
            <p:spPr bwMode="auto">
              <a:xfrm>
                <a:off x="801" y="1488"/>
                <a:ext cx="0" cy="336"/>
              </a:xfrm>
              <a:prstGeom prst="line">
                <a:avLst/>
              </a:prstGeom>
              <a:noFill/>
              <a:ln w="9525">
                <a:solidFill>
                  <a:schemeClr val="tx1"/>
                </a:solidFill>
                <a:round/>
                <a:headEnd/>
                <a:tailEnd/>
              </a:ln>
            </p:spPr>
            <p:txBody>
              <a:bodyPr/>
              <a:lstStyle/>
              <a:p>
                <a:endParaRPr lang="zh-CN" altLang="en-US"/>
              </a:p>
            </p:txBody>
          </p:sp>
          <p:sp>
            <p:nvSpPr>
              <p:cNvPr id="11318" name="Line 76"/>
              <p:cNvSpPr>
                <a:spLocks noChangeShapeType="1"/>
              </p:cNvSpPr>
              <p:nvPr/>
            </p:nvSpPr>
            <p:spPr bwMode="auto">
              <a:xfrm>
                <a:off x="1392" y="1489"/>
                <a:ext cx="0" cy="336"/>
              </a:xfrm>
              <a:prstGeom prst="line">
                <a:avLst/>
              </a:prstGeom>
              <a:noFill/>
              <a:ln w="9525">
                <a:solidFill>
                  <a:schemeClr val="tx1"/>
                </a:solidFill>
                <a:round/>
                <a:headEnd/>
                <a:tailEnd/>
              </a:ln>
            </p:spPr>
            <p:txBody>
              <a:bodyPr/>
              <a:lstStyle/>
              <a:p>
                <a:endParaRPr lang="zh-CN" altLang="en-US"/>
              </a:p>
            </p:txBody>
          </p:sp>
          <p:sp>
            <p:nvSpPr>
              <p:cNvPr id="11319" name="Line 77"/>
              <p:cNvSpPr>
                <a:spLocks noChangeShapeType="1"/>
              </p:cNvSpPr>
              <p:nvPr/>
            </p:nvSpPr>
            <p:spPr bwMode="auto">
              <a:xfrm>
                <a:off x="1199" y="1491"/>
                <a:ext cx="0" cy="336"/>
              </a:xfrm>
              <a:prstGeom prst="line">
                <a:avLst/>
              </a:prstGeom>
              <a:noFill/>
              <a:ln w="9525">
                <a:solidFill>
                  <a:schemeClr val="tx1"/>
                </a:solidFill>
                <a:round/>
                <a:headEnd/>
                <a:tailEnd/>
              </a:ln>
            </p:spPr>
            <p:txBody>
              <a:bodyPr/>
              <a:lstStyle/>
              <a:p>
                <a:endParaRPr lang="zh-CN" altLang="en-US"/>
              </a:p>
            </p:txBody>
          </p:sp>
          <p:sp>
            <p:nvSpPr>
              <p:cNvPr id="11320" name="Line 78"/>
              <p:cNvSpPr>
                <a:spLocks noChangeShapeType="1"/>
              </p:cNvSpPr>
              <p:nvPr/>
            </p:nvSpPr>
            <p:spPr bwMode="auto">
              <a:xfrm>
                <a:off x="997" y="1486"/>
                <a:ext cx="0" cy="336"/>
              </a:xfrm>
              <a:prstGeom prst="line">
                <a:avLst/>
              </a:prstGeom>
              <a:noFill/>
              <a:ln w="9525">
                <a:solidFill>
                  <a:schemeClr val="tx1"/>
                </a:solidFill>
                <a:round/>
                <a:headEnd/>
                <a:tailEnd/>
              </a:ln>
            </p:spPr>
            <p:txBody>
              <a:bodyPr/>
              <a:lstStyle/>
              <a:p>
                <a:endParaRPr lang="zh-CN" altLang="en-US"/>
              </a:p>
            </p:txBody>
          </p:sp>
          <p:sp>
            <p:nvSpPr>
              <p:cNvPr id="11321" name="Line 79"/>
              <p:cNvSpPr>
                <a:spLocks noChangeShapeType="1"/>
              </p:cNvSpPr>
              <p:nvPr/>
            </p:nvSpPr>
            <p:spPr bwMode="auto">
              <a:xfrm>
                <a:off x="1559" y="1483"/>
                <a:ext cx="0" cy="336"/>
              </a:xfrm>
              <a:prstGeom prst="line">
                <a:avLst/>
              </a:prstGeom>
              <a:noFill/>
              <a:ln w="9525">
                <a:solidFill>
                  <a:schemeClr val="tx1"/>
                </a:solidFill>
                <a:round/>
                <a:headEnd/>
                <a:tailEnd/>
              </a:ln>
            </p:spPr>
            <p:txBody>
              <a:bodyPr/>
              <a:lstStyle/>
              <a:p>
                <a:endParaRPr lang="zh-CN" altLang="en-US"/>
              </a:p>
            </p:txBody>
          </p:sp>
          <p:sp>
            <p:nvSpPr>
              <p:cNvPr id="11322" name="Line 80"/>
              <p:cNvSpPr>
                <a:spLocks noChangeShapeType="1"/>
              </p:cNvSpPr>
              <p:nvPr/>
            </p:nvSpPr>
            <p:spPr bwMode="auto">
              <a:xfrm>
                <a:off x="1733" y="1488"/>
                <a:ext cx="0" cy="336"/>
              </a:xfrm>
              <a:prstGeom prst="line">
                <a:avLst/>
              </a:prstGeom>
              <a:noFill/>
              <a:ln w="9525">
                <a:solidFill>
                  <a:schemeClr val="tx1"/>
                </a:solidFill>
                <a:round/>
                <a:headEnd/>
                <a:tailEnd/>
              </a:ln>
            </p:spPr>
            <p:txBody>
              <a:bodyPr/>
              <a:lstStyle/>
              <a:p>
                <a:endParaRPr lang="zh-CN" altLang="en-US"/>
              </a:p>
            </p:txBody>
          </p:sp>
          <p:sp>
            <p:nvSpPr>
              <p:cNvPr id="11323" name="Line 81"/>
              <p:cNvSpPr>
                <a:spLocks noChangeShapeType="1"/>
              </p:cNvSpPr>
              <p:nvPr/>
            </p:nvSpPr>
            <p:spPr bwMode="auto">
              <a:xfrm>
                <a:off x="1912" y="1488"/>
                <a:ext cx="0" cy="336"/>
              </a:xfrm>
              <a:prstGeom prst="line">
                <a:avLst/>
              </a:prstGeom>
              <a:noFill/>
              <a:ln w="9525">
                <a:solidFill>
                  <a:schemeClr val="tx1"/>
                </a:solidFill>
                <a:round/>
                <a:headEnd/>
                <a:tailEnd/>
              </a:ln>
            </p:spPr>
            <p:txBody>
              <a:bodyPr/>
              <a:lstStyle/>
              <a:p>
                <a:endParaRPr lang="zh-CN" altLang="en-US"/>
              </a:p>
            </p:txBody>
          </p:sp>
          <p:sp>
            <p:nvSpPr>
              <p:cNvPr id="11324" name="Line 82"/>
              <p:cNvSpPr>
                <a:spLocks noChangeShapeType="1"/>
              </p:cNvSpPr>
              <p:nvPr/>
            </p:nvSpPr>
            <p:spPr bwMode="auto">
              <a:xfrm>
                <a:off x="2064" y="1486"/>
                <a:ext cx="0" cy="336"/>
              </a:xfrm>
              <a:prstGeom prst="line">
                <a:avLst/>
              </a:prstGeom>
              <a:noFill/>
              <a:ln w="9525">
                <a:solidFill>
                  <a:schemeClr val="tx1"/>
                </a:solidFill>
                <a:round/>
                <a:headEnd/>
                <a:tailEnd/>
              </a:ln>
            </p:spPr>
            <p:txBody>
              <a:bodyPr/>
              <a:lstStyle/>
              <a:p>
                <a:endParaRPr lang="zh-CN" altLang="en-US"/>
              </a:p>
            </p:txBody>
          </p:sp>
          <p:sp>
            <p:nvSpPr>
              <p:cNvPr id="11325" name="Line 83"/>
              <p:cNvSpPr>
                <a:spLocks noChangeShapeType="1"/>
              </p:cNvSpPr>
              <p:nvPr/>
            </p:nvSpPr>
            <p:spPr bwMode="auto">
              <a:xfrm>
                <a:off x="2218" y="1491"/>
                <a:ext cx="0" cy="336"/>
              </a:xfrm>
              <a:prstGeom prst="line">
                <a:avLst/>
              </a:prstGeom>
              <a:noFill/>
              <a:ln w="9525">
                <a:solidFill>
                  <a:schemeClr val="tx1"/>
                </a:solidFill>
                <a:round/>
                <a:headEnd/>
                <a:tailEnd/>
              </a:ln>
            </p:spPr>
            <p:txBody>
              <a:bodyPr/>
              <a:lstStyle/>
              <a:p>
                <a:endParaRPr lang="zh-CN" altLang="en-US"/>
              </a:p>
            </p:txBody>
          </p:sp>
          <p:sp>
            <p:nvSpPr>
              <p:cNvPr id="11326" name="Line 84"/>
              <p:cNvSpPr>
                <a:spLocks noChangeShapeType="1"/>
              </p:cNvSpPr>
              <p:nvPr/>
            </p:nvSpPr>
            <p:spPr bwMode="auto">
              <a:xfrm>
                <a:off x="2385" y="1488"/>
                <a:ext cx="0" cy="336"/>
              </a:xfrm>
              <a:prstGeom prst="line">
                <a:avLst/>
              </a:prstGeom>
              <a:noFill/>
              <a:ln w="9525">
                <a:solidFill>
                  <a:schemeClr val="tx1"/>
                </a:solidFill>
                <a:round/>
                <a:headEnd/>
                <a:tailEnd/>
              </a:ln>
            </p:spPr>
            <p:txBody>
              <a:bodyPr/>
              <a:lstStyle/>
              <a:p>
                <a:endParaRPr lang="zh-CN" altLang="en-US"/>
              </a:p>
            </p:txBody>
          </p:sp>
          <p:sp>
            <p:nvSpPr>
              <p:cNvPr id="11327" name="Line 85"/>
              <p:cNvSpPr>
                <a:spLocks noChangeShapeType="1"/>
              </p:cNvSpPr>
              <p:nvPr/>
            </p:nvSpPr>
            <p:spPr bwMode="auto">
              <a:xfrm>
                <a:off x="2554" y="1489"/>
                <a:ext cx="0" cy="336"/>
              </a:xfrm>
              <a:prstGeom prst="line">
                <a:avLst/>
              </a:prstGeom>
              <a:noFill/>
              <a:ln w="9525">
                <a:solidFill>
                  <a:schemeClr val="tx1"/>
                </a:solidFill>
                <a:round/>
                <a:headEnd/>
                <a:tailEnd/>
              </a:ln>
            </p:spPr>
            <p:txBody>
              <a:bodyPr/>
              <a:lstStyle/>
              <a:p>
                <a:endParaRPr lang="zh-CN" altLang="en-US"/>
              </a:p>
            </p:txBody>
          </p:sp>
          <p:sp>
            <p:nvSpPr>
              <p:cNvPr id="11328" name="Line 86"/>
              <p:cNvSpPr>
                <a:spLocks noChangeShapeType="1"/>
              </p:cNvSpPr>
              <p:nvPr/>
            </p:nvSpPr>
            <p:spPr bwMode="auto">
              <a:xfrm>
                <a:off x="2721" y="1483"/>
                <a:ext cx="0" cy="336"/>
              </a:xfrm>
              <a:prstGeom prst="line">
                <a:avLst/>
              </a:prstGeom>
              <a:noFill/>
              <a:ln w="9525">
                <a:solidFill>
                  <a:schemeClr val="tx1"/>
                </a:solidFill>
                <a:round/>
                <a:headEnd/>
                <a:tailEnd/>
              </a:ln>
            </p:spPr>
            <p:txBody>
              <a:bodyPr/>
              <a:lstStyle/>
              <a:p>
                <a:endParaRPr lang="zh-CN" altLang="en-US"/>
              </a:p>
            </p:txBody>
          </p:sp>
          <p:sp>
            <p:nvSpPr>
              <p:cNvPr id="11329" name="Line 87"/>
              <p:cNvSpPr>
                <a:spLocks noChangeShapeType="1"/>
              </p:cNvSpPr>
              <p:nvPr/>
            </p:nvSpPr>
            <p:spPr bwMode="auto">
              <a:xfrm>
                <a:off x="2895" y="1488"/>
                <a:ext cx="0" cy="336"/>
              </a:xfrm>
              <a:prstGeom prst="line">
                <a:avLst/>
              </a:prstGeom>
              <a:noFill/>
              <a:ln w="9525">
                <a:solidFill>
                  <a:schemeClr val="tx1"/>
                </a:solidFill>
                <a:round/>
                <a:headEnd/>
                <a:tailEnd/>
              </a:ln>
            </p:spPr>
            <p:txBody>
              <a:bodyPr/>
              <a:lstStyle/>
              <a:p>
                <a:endParaRPr lang="zh-CN" altLang="en-US"/>
              </a:p>
            </p:txBody>
          </p:sp>
          <p:sp>
            <p:nvSpPr>
              <p:cNvPr id="11330" name="Line 88"/>
              <p:cNvSpPr>
                <a:spLocks noChangeShapeType="1"/>
              </p:cNvSpPr>
              <p:nvPr/>
            </p:nvSpPr>
            <p:spPr bwMode="auto">
              <a:xfrm>
                <a:off x="3074" y="1488"/>
                <a:ext cx="0" cy="336"/>
              </a:xfrm>
              <a:prstGeom prst="line">
                <a:avLst/>
              </a:prstGeom>
              <a:noFill/>
              <a:ln w="9525">
                <a:solidFill>
                  <a:schemeClr val="tx1"/>
                </a:solidFill>
                <a:round/>
                <a:headEnd/>
                <a:tailEnd/>
              </a:ln>
            </p:spPr>
            <p:txBody>
              <a:bodyPr/>
              <a:lstStyle/>
              <a:p>
                <a:endParaRPr lang="zh-CN" altLang="en-US"/>
              </a:p>
            </p:txBody>
          </p:sp>
          <p:sp>
            <p:nvSpPr>
              <p:cNvPr id="11331" name="Line 89"/>
              <p:cNvSpPr>
                <a:spLocks noChangeShapeType="1"/>
              </p:cNvSpPr>
              <p:nvPr/>
            </p:nvSpPr>
            <p:spPr bwMode="auto">
              <a:xfrm>
                <a:off x="3226" y="1486"/>
                <a:ext cx="0" cy="336"/>
              </a:xfrm>
              <a:prstGeom prst="line">
                <a:avLst/>
              </a:prstGeom>
              <a:noFill/>
              <a:ln w="9525">
                <a:solidFill>
                  <a:schemeClr val="tx1"/>
                </a:solidFill>
                <a:round/>
                <a:headEnd/>
                <a:tailEnd/>
              </a:ln>
            </p:spPr>
            <p:txBody>
              <a:bodyPr/>
              <a:lstStyle/>
              <a:p>
                <a:endParaRPr lang="zh-CN" altLang="en-US"/>
              </a:p>
            </p:txBody>
          </p:sp>
          <p:sp>
            <p:nvSpPr>
              <p:cNvPr id="11332" name="Line 90"/>
              <p:cNvSpPr>
                <a:spLocks noChangeShapeType="1"/>
              </p:cNvSpPr>
              <p:nvPr/>
            </p:nvSpPr>
            <p:spPr bwMode="auto">
              <a:xfrm>
                <a:off x="3380" y="1491"/>
                <a:ext cx="0" cy="336"/>
              </a:xfrm>
              <a:prstGeom prst="line">
                <a:avLst/>
              </a:prstGeom>
              <a:noFill/>
              <a:ln w="9525">
                <a:solidFill>
                  <a:schemeClr val="tx1"/>
                </a:solidFill>
                <a:round/>
                <a:headEnd/>
                <a:tailEnd/>
              </a:ln>
            </p:spPr>
            <p:txBody>
              <a:bodyPr/>
              <a:lstStyle/>
              <a:p>
                <a:endParaRPr lang="zh-CN" altLang="en-US"/>
              </a:p>
            </p:txBody>
          </p:sp>
          <p:sp>
            <p:nvSpPr>
              <p:cNvPr id="11333" name="Line 91"/>
              <p:cNvSpPr>
                <a:spLocks noChangeShapeType="1"/>
              </p:cNvSpPr>
              <p:nvPr/>
            </p:nvSpPr>
            <p:spPr bwMode="auto">
              <a:xfrm>
                <a:off x="3547" y="1488"/>
                <a:ext cx="0" cy="336"/>
              </a:xfrm>
              <a:prstGeom prst="line">
                <a:avLst/>
              </a:prstGeom>
              <a:noFill/>
              <a:ln w="9525">
                <a:solidFill>
                  <a:schemeClr val="tx1"/>
                </a:solidFill>
                <a:round/>
                <a:headEnd/>
                <a:tailEnd/>
              </a:ln>
            </p:spPr>
            <p:txBody>
              <a:bodyPr/>
              <a:lstStyle/>
              <a:p>
                <a:endParaRPr lang="zh-CN" altLang="en-US"/>
              </a:p>
            </p:txBody>
          </p:sp>
          <p:sp>
            <p:nvSpPr>
              <p:cNvPr id="11334" name="Line 92"/>
              <p:cNvSpPr>
                <a:spLocks noChangeShapeType="1"/>
              </p:cNvSpPr>
              <p:nvPr/>
            </p:nvSpPr>
            <p:spPr bwMode="auto">
              <a:xfrm>
                <a:off x="3711" y="1494"/>
                <a:ext cx="0" cy="336"/>
              </a:xfrm>
              <a:prstGeom prst="line">
                <a:avLst/>
              </a:prstGeom>
              <a:noFill/>
              <a:ln w="9525">
                <a:solidFill>
                  <a:schemeClr val="tx1"/>
                </a:solidFill>
                <a:round/>
                <a:headEnd/>
                <a:tailEnd/>
              </a:ln>
            </p:spPr>
            <p:txBody>
              <a:bodyPr/>
              <a:lstStyle/>
              <a:p>
                <a:endParaRPr lang="zh-CN" altLang="en-US"/>
              </a:p>
            </p:txBody>
          </p:sp>
          <p:sp>
            <p:nvSpPr>
              <p:cNvPr id="11335" name="Line 93"/>
              <p:cNvSpPr>
                <a:spLocks noChangeShapeType="1"/>
              </p:cNvSpPr>
              <p:nvPr/>
            </p:nvSpPr>
            <p:spPr bwMode="auto">
              <a:xfrm>
                <a:off x="3878" y="1488"/>
                <a:ext cx="0" cy="336"/>
              </a:xfrm>
              <a:prstGeom prst="line">
                <a:avLst/>
              </a:prstGeom>
              <a:noFill/>
              <a:ln w="9525">
                <a:solidFill>
                  <a:schemeClr val="tx1"/>
                </a:solidFill>
                <a:round/>
                <a:headEnd/>
                <a:tailEnd/>
              </a:ln>
            </p:spPr>
            <p:txBody>
              <a:bodyPr/>
              <a:lstStyle/>
              <a:p>
                <a:endParaRPr lang="zh-CN" altLang="en-US"/>
              </a:p>
            </p:txBody>
          </p:sp>
          <p:sp>
            <p:nvSpPr>
              <p:cNvPr id="11336" name="Line 94"/>
              <p:cNvSpPr>
                <a:spLocks noChangeShapeType="1"/>
              </p:cNvSpPr>
              <p:nvPr/>
            </p:nvSpPr>
            <p:spPr bwMode="auto">
              <a:xfrm>
                <a:off x="4052" y="1493"/>
                <a:ext cx="0" cy="336"/>
              </a:xfrm>
              <a:prstGeom prst="line">
                <a:avLst/>
              </a:prstGeom>
              <a:noFill/>
              <a:ln w="9525">
                <a:solidFill>
                  <a:schemeClr val="tx1"/>
                </a:solidFill>
                <a:round/>
                <a:headEnd/>
                <a:tailEnd/>
              </a:ln>
            </p:spPr>
            <p:txBody>
              <a:bodyPr/>
              <a:lstStyle/>
              <a:p>
                <a:endParaRPr lang="zh-CN" altLang="en-US"/>
              </a:p>
            </p:txBody>
          </p:sp>
          <p:sp>
            <p:nvSpPr>
              <p:cNvPr id="11337" name="Line 95"/>
              <p:cNvSpPr>
                <a:spLocks noChangeShapeType="1"/>
              </p:cNvSpPr>
              <p:nvPr/>
            </p:nvSpPr>
            <p:spPr bwMode="auto">
              <a:xfrm>
                <a:off x="4231" y="1493"/>
                <a:ext cx="0" cy="336"/>
              </a:xfrm>
              <a:prstGeom prst="line">
                <a:avLst/>
              </a:prstGeom>
              <a:noFill/>
              <a:ln w="9525">
                <a:solidFill>
                  <a:schemeClr val="tx1"/>
                </a:solidFill>
                <a:round/>
                <a:headEnd/>
                <a:tailEnd/>
              </a:ln>
            </p:spPr>
            <p:txBody>
              <a:bodyPr/>
              <a:lstStyle/>
              <a:p>
                <a:endParaRPr lang="zh-CN" altLang="en-US"/>
              </a:p>
            </p:txBody>
          </p:sp>
          <p:sp>
            <p:nvSpPr>
              <p:cNvPr id="11338" name="Line 96"/>
              <p:cNvSpPr>
                <a:spLocks noChangeShapeType="1"/>
              </p:cNvSpPr>
              <p:nvPr/>
            </p:nvSpPr>
            <p:spPr bwMode="auto">
              <a:xfrm>
                <a:off x="4383" y="1491"/>
                <a:ext cx="0" cy="336"/>
              </a:xfrm>
              <a:prstGeom prst="line">
                <a:avLst/>
              </a:prstGeom>
              <a:noFill/>
              <a:ln w="9525">
                <a:solidFill>
                  <a:schemeClr val="tx1"/>
                </a:solidFill>
                <a:round/>
                <a:headEnd/>
                <a:tailEnd/>
              </a:ln>
            </p:spPr>
            <p:txBody>
              <a:bodyPr/>
              <a:lstStyle/>
              <a:p>
                <a:endParaRPr lang="zh-CN" altLang="en-US"/>
              </a:p>
            </p:txBody>
          </p:sp>
          <p:sp>
            <p:nvSpPr>
              <p:cNvPr id="11339" name="Line 97"/>
              <p:cNvSpPr>
                <a:spLocks noChangeShapeType="1"/>
              </p:cNvSpPr>
              <p:nvPr/>
            </p:nvSpPr>
            <p:spPr bwMode="auto">
              <a:xfrm>
                <a:off x="4537" y="1496"/>
                <a:ext cx="0" cy="336"/>
              </a:xfrm>
              <a:prstGeom prst="line">
                <a:avLst/>
              </a:prstGeom>
              <a:noFill/>
              <a:ln w="9525">
                <a:solidFill>
                  <a:schemeClr val="tx1"/>
                </a:solidFill>
                <a:round/>
                <a:headEnd/>
                <a:tailEnd/>
              </a:ln>
            </p:spPr>
            <p:txBody>
              <a:bodyPr/>
              <a:lstStyle/>
              <a:p>
                <a:endParaRPr lang="zh-CN" altLang="en-US"/>
              </a:p>
            </p:txBody>
          </p:sp>
          <p:sp>
            <p:nvSpPr>
              <p:cNvPr id="11340" name="Line 98"/>
              <p:cNvSpPr>
                <a:spLocks noChangeShapeType="1"/>
              </p:cNvSpPr>
              <p:nvPr/>
            </p:nvSpPr>
            <p:spPr bwMode="auto">
              <a:xfrm>
                <a:off x="4704" y="1493"/>
                <a:ext cx="0" cy="336"/>
              </a:xfrm>
              <a:prstGeom prst="line">
                <a:avLst/>
              </a:prstGeom>
              <a:noFill/>
              <a:ln w="9525">
                <a:solidFill>
                  <a:schemeClr val="tx1"/>
                </a:solidFill>
                <a:round/>
                <a:headEnd/>
                <a:tailEnd/>
              </a:ln>
            </p:spPr>
            <p:txBody>
              <a:bodyPr/>
              <a:lstStyle/>
              <a:p>
                <a:endParaRPr lang="zh-CN" altLang="en-US"/>
              </a:p>
            </p:txBody>
          </p:sp>
          <p:sp>
            <p:nvSpPr>
              <p:cNvPr id="11341" name="Line 99"/>
              <p:cNvSpPr>
                <a:spLocks noChangeShapeType="1"/>
              </p:cNvSpPr>
              <p:nvPr/>
            </p:nvSpPr>
            <p:spPr bwMode="auto">
              <a:xfrm>
                <a:off x="4876" y="1486"/>
                <a:ext cx="0" cy="336"/>
              </a:xfrm>
              <a:prstGeom prst="line">
                <a:avLst/>
              </a:prstGeom>
              <a:noFill/>
              <a:ln w="9525">
                <a:solidFill>
                  <a:schemeClr val="tx1"/>
                </a:solidFill>
                <a:round/>
                <a:headEnd/>
                <a:tailEnd/>
              </a:ln>
            </p:spPr>
            <p:txBody>
              <a:bodyPr/>
              <a:lstStyle/>
              <a:p>
                <a:endParaRPr lang="zh-CN" altLang="en-US"/>
              </a:p>
            </p:txBody>
          </p:sp>
          <p:grpSp>
            <p:nvGrpSpPr>
              <p:cNvPr id="11342" name="Group 100"/>
              <p:cNvGrpSpPr>
                <a:grpSpLocks/>
              </p:cNvGrpSpPr>
              <p:nvPr/>
            </p:nvGrpSpPr>
            <p:grpSpPr bwMode="auto">
              <a:xfrm>
                <a:off x="1945" y="1599"/>
                <a:ext cx="96" cy="149"/>
                <a:chOff x="528" y="2880"/>
                <a:chExt cx="96" cy="149"/>
              </a:xfrm>
            </p:grpSpPr>
            <p:sp>
              <p:nvSpPr>
                <p:cNvPr id="11347" name="Line 101"/>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48" name="Line 102"/>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49" name="Line 103"/>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nvGrpSpPr>
              <p:cNvPr id="11343" name="Group 104"/>
              <p:cNvGrpSpPr>
                <a:grpSpLocks/>
              </p:cNvGrpSpPr>
              <p:nvPr/>
            </p:nvGrpSpPr>
            <p:grpSpPr bwMode="auto">
              <a:xfrm>
                <a:off x="2097" y="1602"/>
                <a:ext cx="96" cy="149"/>
                <a:chOff x="528" y="2880"/>
                <a:chExt cx="96" cy="149"/>
              </a:xfrm>
            </p:grpSpPr>
            <p:sp>
              <p:nvSpPr>
                <p:cNvPr id="11344" name="Line 105"/>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45" name="Line 106"/>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46" name="Line 107"/>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grpSp>
      <p:grpSp>
        <p:nvGrpSpPr>
          <p:cNvPr id="10" name="Group 108"/>
          <p:cNvGrpSpPr>
            <a:grpSpLocks/>
          </p:cNvGrpSpPr>
          <p:nvPr/>
        </p:nvGrpSpPr>
        <p:grpSpPr bwMode="auto">
          <a:xfrm>
            <a:off x="803275" y="4505325"/>
            <a:ext cx="7700963" cy="1084263"/>
            <a:chOff x="476" y="1183"/>
            <a:chExt cx="4851" cy="683"/>
          </a:xfrm>
        </p:grpSpPr>
        <p:sp>
          <p:nvSpPr>
            <p:cNvPr id="11272" name="Rectangle 109"/>
            <p:cNvSpPr>
              <a:spLocks noChangeArrowheads="1"/>
            </p:cNvSpPr>
            <p:nvPr/>
          </p:nvSpPr>
          <p:spPr bwMode="auto">
            <a:xfrm>
              <a:off x="476" y="1183"/>
              <a:ext cx="4851" cy="681"/>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1182" name="Rectangle 110"/>
            <p:cNvSpPr>
              <a:spLocks noChangeArrowheads="1"/>
            </p:cNvSpPr>
            <p:nvPr/>
          </p:nvSpPr>
          <p:spPr bwMode="auto">
            <a:xfrm>
              <a:off x="1112" y="1616"/>
              <a:ext cx="3631" cy="250"/>
            </a:xfrm>
            <a:prstGeom prst="rect">
              <a:avLst/>
            </a:prstGeom>
            <a:noFill/>
            <a:ln w="9525">
              <a:noFill/>
              <a:miter lim="800000"/>
              <a:headEnd/>
              <a:tailEnd/>
            </a:ln>
            <a:effectLst/>
          </p:spPr>
          <p:txBody>
            <a:bodyPr>
              <a:spAutoFit/>
            </a:bodyPr>
            <a:lstStyle/>
            <a:p>
              <a:pPr algn="ctr" eaLnBrk="0" hangingPunct="0">
                <a:defRPr/>
              </a:pPr>
              <a:r>
                <a:rPr kumimoji="0" lang="zh-CN" altLang="en-US" sz="2000" b="1">
                  <a:latin typeface="宋体" pitchFamily="2" charset="-122"/>
                </a:rPr>
                <a:t>显示器输出</a:t>
              </a:r>
              <a:r>
                <a:rPr kumimoji="0" lang="zh-CN" altLang="en-US" sz="2000" b="1">
                  <a:solidFill>
                    <a:schemeClr val="hlink"/>
                  </a:solidFill>
                  <a:effectLst>
                    <a:outerShdw blurRad="38100" dist="38100" dir="2700000" algn="tl">
                      <a:srgbClr val="C0C0C0"/>
                    </a:outerShdw>
                  </a:effectLst>
                </a:rPr>
                <a:t>缓冲数据区</a:t>
              </a:r>
              <a:r>
                <a:rPr kumimoji="0" lang="zh-CN" altLang="en-US" sz="2000" b="1">
                  <a:latin typeface="宋体" pitchFamily="2" charset="-122"/>
                </a:rPr>
                <a:t>存储示意图</a:t>
              </a:r>
            </a:p>
          </p:txBody>
        </p:sp>
        <p:grpSp>
          <p:nvGrpSpPr>
            <p:cNvPr id="11274" name="Group 111"/>
            <p:cNvGrpSpPr>
              <a:grpSpLocks/>
            </p:cNvGrpSpPr>
            <p:nvPr/>
          </p:nvGrpSpPr>
          <p:grpSpPr bwMode="auto">
            <a:xfrm>
              <a:off x="521" y="1253"/>
              <a:ext cx="4779" cy="307"/>
              <a:chOff x="357" y="1483"/>
              <a:chExt cx="4779" cy="362"/>
            </a:xfrm>
          </p:grpSpPr>
          <p:sp>
            <p:nvSpPr>
              <p:cNvPr id="11275" name="Rectangle 112"/>
              <p:cNvSpPr>
                <a:spLocks noChangeArrowheads="1"/>
              </p:cNvSpPr>
              <p:nvPr/>
            </p:nvSpPr>
            <p:spPr bwMode="auto">
              <a:xfrm>
                <a:off x="384" y="1488"/>
                <a:ext cx="4704" cy="336"/>
              </a:xfrm>
              <a:prstGeom prst="rect">
                <a:avLst/>
              </a:prstGeom>
              <a:solidFill>
                <a:srgbClr val="FFFF00">
                  <a:alpha val="50195"/>
                </a:srgbClr>
              </a:solidFill>
              <a:ln w="28575">
                <a:solidFill>
                  <a:schemeClr val="tx1"/>
                </a:solidFill>
                <a:miter lim="800000"/>
                <a:headEnd/>
                <a:tailEnd/>
              </a:ln>
            </p:spPr>
            <p:txBody>
              <a:bodyPr wrap="none" anchor="ctr"/>
              <a:lstStyle/>
              <a:p>
                <a:endParaRPr lang="zh-CN" altLang="en-US"/>
              </a:p>
            </p:txBody>
          </p:sp>
          <p:sp>
            <p:nvSpPr>
              <p:cNvPr id="131185" name="Text Box 113"/>
              <p:cNvSpPr txBox="1">
                <a:spLocks noChangeArrowheads="1"/>
              </p:cNvSpPr>
              <p:nvPr/>
            </p:nvSpPr>
            <p:spPr bwMode="auto">
              <a:xfrm>
                <a:off x="357" y="1505"/>
                <a:ext cx="4779" cy="340"/>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CN" b="1"/>
                  <a:t>m a  i  n </a:t>
                </a:r>
                <a:r>
                  <a:rPr kumimoji="0" lang="en-US" altLang="zh-CN" sz="1400" b="1"/>
                  <a:t> </a:t>
                </a:r>
                <a:r>
                  <a:rPr kumimoji="0" lang="en-US" altLang="zh-CN" b="1"/>
                  <a:t>( </a:t>
                </a:r>
                <a:r>
                  <a:rPr kumimoji="0" lang="en-US" altLang="zh-CN" sz="1600" b="1"/>
                  <a:t> </a:t>
                </a:r>
                <a:r>
                  <a:rPr kumimoji="0" lang="en-US" altLang="zh-CN" b="1"/>
                  <a:t>) {</a:t>
                </a:r>
                <a:r>
                  <a:rPr kumimoji="0" lang="en-US" altLang="zh-CN" sz="1800" b="1"/>
                  <a:t> </a:t>
                </a:r>
                <a:r>
                  <a:rPr kumimoji="0" lang="en-US" altLang="zh-CN" sz="1800" b="1">
                    <a:solidFill>
                      <a:schemeClr val="hlink"/>
                    </a:solidFill>
                  </a:rPr>
                  <a:t>\n</a:t>
                </a:r>
                <a:r>
                  <a:rPr kumimoji="0" lang="en-US" altLang="zh-CN" b="1"/>
                  <a:t>      p r  i n </a:t>
                </a:r>
                <a:r>
                  <a:rPr kumimoji="0" lang="en-US" altLang="zh-CN" sz="1800" b="1"/>
                  <a:t> </a:t>
                </a:r>
                <a:r>
                  <a:rPr kumimoji="0" lang="en-US" altLang="zh-CN" b="1"/>
                  <a:t>t f </a:t>
                </a:r>
                <a:r>
                  <a:rPr kumimoji="0" lang="en-US" altLang="zh-CN" sz="1800" b="1"/>
                  <a:t> </a:t>
                </a:r>
                <a:r>
                  <a:rPr kumimoji="0" lang="en-US" altLang="zh-CN" b="1"/>
                  <a:t>( “ h </a:t>
                </a:r>
                <a:r>
                  <a:rPr kumimoji="0" lang="en-US" altLang="zh-CN" sz="1400" b="1"/>
                  <a:t> </a:t>
                </a:r>
                <a:r>
                  <a:rPr kumimoji="0" lang="en-US" altLang="zh-CN" b="1"/>
                  <a:t>i ”  ) </a:t>
                </a:r>
                <a:r>
                  <a:rPr kumimoji="0" lang="en-US" altLang="zh-CN" sz="1800" b="1"/>
                  <a:t> </a:t>
                </a:r>
                <a:r>
                  <a:rPr kumimoji="0" lang="en-US" altLang="zh-CN" b="1"/>
                  <a:t>;</a:t>
                </a:r>
                <a:r>
                  <a:rPr kumimoji="0" lang="en-US" altLang="zh-CN" sz="800" b="1"/>
                  <a:t> </a:t>
                </a:r>
                <a:r>
                  <a:rPr kumimoji="0" lang="en-US" altLang="zh-CN" sz="1800" b="1">
                    <a:solidFill>
                      <a:schemeClr val="hlink"/>
                    </a:solidFill>
                  </a:rPr>
                  <a:t>\n</a:t>
                </a:r>
                <a:r>
                  <a:rPr kumimoji="0" lang="en-US" altLang="zh-CN" b="1"/>
                  <a:t>}</a:t>
                </a:r>
                <a:r>
                  <a:rPr kumimoji="0" lang="en-US" altLang="zh-CN" sz="1000" b="1"/>
                  <a:t> </a:t>
                </a:r>
                <a:r>
                  <a:rPr kumimoji="0" lang="en-US" altLang="zh-CN" sz="1800" b="1">
                    <a:solidFill>
                      <a:schemeClr val="hlink"/>
                    </a:solidFill>
                  </a:rPr>
                  <a:t>\n</a:t>
                </a:r>
                <a:r>
                  <a:rPr kumimoji="0" lang="en-US" altLang="zh-CN" sz="800" b="1">
                    <a:solidFill>
                      <a:schemeClr val="hlink"/>
                    </a:solidFill>
                  </a:rPr>
                  <a:t> </a:t>
                </a:r>
                <a:r>
                  <a:rPr kumimoji="0" lang="en-US" altLang="zh-CN" sz="1200" b="1">
                    <a:solidFill>
                      <a:srgbClr val="FF0066"/>
                    </a:solidFill>
                    <a:effectLst>
                      <a:outerShdw blurRad="38100" dist="38100" dir="2700000" algn="tl">
                        <a:srgbClr val="C0C0C0"/>
                      </a:outerShdw>
                    </a:effectLst>
                  </a:rPr>
                  <a:t>EOF</a:t>
                </a:r>
              </a:p>
            </p:txBody>
          </p:sp>
          <p:sp>
            <p:nvSpPr>
              <p:cNvPr id="11277" name="Line 114"/>
              <p:cNvSpPr>
                <a:spLocks noChangeShapeType="1"/>
              </p:cNvSpPr>
              <p:nvPr/>
            </p:nvSpPr>
            <p:spPr bwMode="auto">
              <a:xfrm>
                <a:off x="599" y="1488"/>
                <a:ext cx="0" cy="336"/>
              </a:xfrm>
              <a:prstGeom prst="line">
                <a:avLst/>
              </a:prstGeom>
              <a:noFill/>
              <a:ln w="9525">
                <a:solidFill>
                  <a:schemeClr val="tx1"/>
                </a:solidFill>
                <a:round/>
                <a:headEnd/>
                <a:tailEnd/>
              </a:ln>
            </p:spPr>
            <p:txBody>
              <a:bodyPr/>
              <a:lstStyle/>
              <a:p>
                <a:endParaRPr lang="zh-CN" altLang="en-US"/>
              </a:p>
            </p:txBody>
          </p:sp>
          <p:sp>
            <p:nvSpPr>
              <p:cNvPr id="11278" name="Line 115"/>
              <p:cNvSpPr>
                <a:spLocks noChangeShapeType="1"/>
              </p:cNvSpPr>
              <p:nvPr/>
            </p:nvSpPr>
            <p:spPr bwMode="auto">
              <a:xfrm>
                <a:off x="801" y="1488"/>
                <a:ext cx="0" cy="336"/>
              </a:xfrm>
              <a:prstGeom prst="line">
                <a:avLst/>
              </a:prstGeom>
              <a:noFill/>
              <a:ln w="9525">
                <a:solidFill>
                  <a:schemeClr val="tx1"/>
                </a:solidFill>
                <a:round/>
                <a:headEnd/>
                <a:tailEnd/>
              </a:ln>
            </p:spPr>
            <p:txBody>
              <a:bodyPr/>
              <a:lstStyle/>
              <a:p>
                <a:endParaRPr lang="zh-CN" altLang="en-US"/>
              </a:p>
            </p:txBody>
          </p:sp>
          <p:sp>
            <p:nvSpPr>
              <p:cNvPr id="11279" name="Line 116"/>
              <p:cNvSpPr>
                <a:spLocks noChangeShapeType="1"/>
              </p:cNvSpPr>
              <p:nvPr/>
            </p:nvSpPr>
            <p:spPr bwMode="auto">
              <a:xfrm>
                <a:off x="1392" y="1489"/>
                <a:ext cx="0" cy="336"/>
              </a:xfrm>
              <a:prstGeom prst="line">
                <a:avLst/>
              </a:prstGeom>
              <a:noFill/>
              <a:ln w="9525">
                <a:solidFill>
                  <a:schemeClr val="tx1"/>
                </a:solidFill>
                <a:round/>
                <a:headEnd/>
                <a:tailEnd/>
              </a:ln>
            </p:spPr>
            <p:txBody>
              <a:bodyPr/>
              <a:lstStyle/>
              <a:p>
                <a:endParaRPr lang="zh-CN" altLang="en-US"/>
              </a:p>
            </p:txBody>
          </p:sp>
          <p:sp>
            <p:nvSpPr>
              <p:cNvPr id="11280" name="Line 117"/>
              <p:cNvSpPr>
                <a:spLocks noChangeShapeType="1"/>
              </p:cNvSpPr>
              <p:nvPr/>
            </p:nvSpPr>
            <p:spPr bwMode="auto">
              <a:xfrm>
                <a:off x="1199" y="1491"/>
                <a:ext cx="0" cy="336"/>
              </a:xfrm>
              <a:prstGeom prst="line">
                <a:avLst/>
              </a:prstGeom>
              <a:noFill/>
              <a:ln w="9525">
                <a:solidFill>
                  <a:schemeClr val="tx1"/>
                </a:solidFill>
                <a:round/>
                <a:headEnd/>
                <a:tailEnd/>
              </a:ln>
            </p:spPr>
            <p:txBody>
              <a:bodyPr/>
              <a:lstStyle/>
              <a:p>
                <a:endParaRPr lang="zh-CN" altLang="en-US"/>
              </a:p>
            </p:txBody>
          </p:sp>
          <p:sp>
            <p:nvSpPr>
              <p:cNvPr id="11281" name="Line 118"/>
              <p:cNvSpPr>
                <a:spLocks noChangeShapeType="1"/>
              </p:cNvSpPr>
              <p:nvPr/>
            </p:nvSpPr>
            <p:spPr bwMode="auto">
              <a:xfrm>
                <a:off x="997" y="1486"/>
                <a:ext cx="0" cy="336"/>
              </a:xfrm>
              <a:prstGeom prst="line">
                <a:avLst/>
              </a:prstGeom>
              <a:noFill/>
              <a:ln w="9525">
                <a:solidFill>
                  <a:schemeClr val="tx1"/>
                </a:solidFill>
                <a:round/>
                <a:headEnd/>
                <a:tailEnd/>
              </a:ln>
            </p:spPr>
            <p:txBody>
              <a:bodyPr/>
              <a:lstStyle/>
              <a:p>
                <a:endParaRPr lang="zh-CN" altLang="en-US"/>
              </a:p>
            </p:txBody>
          </p:sp>
          <p:sp>
            <p:nvSpPr>
              <p:cNvPr id="11282" name="Line 119"/>
              <p:cNvSpPr>
                <a:spLocks noChangeShapeType="1"/>
              </p:cNvSpPr>
              <p:nvPr/>
            </p:nvSpPr>
            <p:spPr bwMode="auto">
              <a:xfrm>
                <a:off x="1559" y="1483"/>
                <a:ext cx="0" cy="336"/>
              </a:xfrm>
              <a:prstGeom prst="line">
                <a:avLst/>
              </a:prstGeom>
              <a:noFill/>
              <a:ln w="9525">
                <a:solidFill>
                  <a:schemeClr val="tx1"/>
                </a:solidFill>
                <a:round/>
                <a:headEnd/>
                <a:tailEnd/>
              </a:ln>
            </p:spPr>
            <p:txBody>
              <a:bodyPr/>
              <a:lstStyle/>
              <a:p>
                <a:endParaRPr lang="zh-CN" altLang="en-US"/>
              </a:p>
            </p:txBody>
          </p:sp>
          <p:sp>
            <p:nvSpPr>
              <p:cNvPr id="11283" name="Line 120"/>
              <p:cNvSpPr>
                <a:spLocks noChangeShapeType="1"/>
              </p:cNvSpPr>
              <p:nvPr/>
            </p:nvSpPr>
            <p:spPr bwMode="auto">
              <a:xfrm>
                <a:off x="1733" y="1488"/>
                <a:ext cx="0" cy="336"/>
              </a:xfrm>
              <a:prstGeom prst="line">
                <a:avLst/>
              </a:prstGeom>
              <a:noFill/>
              <a:ln w="9525">
                <a:solidFill>
                  <a:schemeClr val="tx1"/>
                </a:solidFill>
                <a:round/>
                <a:headEnd/>
                <a:tailEnd/>
              </a:ln>
            </p:spPr>
            <p:txBody>
              <a:bodyPr/>
              <a:lstStyle/>
              <a:p>
                <a:endParaRPr lang="zh-CN" altLang="en-US"/>
              </a:p>
            </p:txBody>
          </p:sp>
          <p:sp>
            <p:nvSpPr>
              <p:cNvPr id="11284" name="Line 121"/>
              <p:cNvSpPr>
                <a:spLocks noChangeShapeType="1"/>
              </p:cNvSpPr>
              <p:nvPr/>
            </p:nvSpPr>
            <p:spPr bwMode="auto">
              <a:xfrm>
                <a:off x="1912" y="1488"/>
                <a:ext cx="0" cy="336"/>
              </a:xfrm>
              <a:prstGeom prst="line">
                <a:avLst/>
              </a:prstGeom>
              <a:noFill/>
              <a:ln w="9525">
                <a:solidFill>
                  <a:schemeClr val="tx1"/>
                </a:solidFill>
                <a:round/>
                <a:headEnd/>
                <a:tailEnd/>
              </a:ln>
            </p:spPr>
            <p:txBody>
              <a:bodyPr/>
              <a:lstStyle/>
              <a:p>
                <a:endParaRPr lang="zh-CN" altLang="en-US"/>
              </a:p>
            </p:txBody>
          </p:sp>
          <p:sp>
            <p:nvSpPr>
              <p:cNvPr id="11285" name="Line 122"/>
              <p:cNvSpPr>
                <a:spLocks noChangeShapeType="1"/>
              </p:cNvSpPr>
              <p:nvPr/>
            </p:nvSpPr>
            <p:spPr bwMode="auto">
              <a:xfrm>
                <a:off x="2064" y="1486"/>
                <a:ext cx="0" cy="336"/>
              </a:xfrm>
              <a:prstGeom prst="line">
                <a:avLst/>
              </a:prstGeom>
              <a:noFill/>
              <a:ln w="9525">
                <a:solidFill>
                  <a:schemeClr val="tx1"/>
                </a:solidFill>
                <a:round/>
                <a:headEnd/>
                <a:tailEnd/>
              </a:ln>
            </p:spPr>
            <p:txBody>
              <a:bodyPr/>
              <a:lstStyle/>
              <a:p>
                <a:endParaRPr lang="zh-CN" altLang="en-US"/>
              </a:p>
            </p:txBody>
          </p:sp>
          <p:sp>
            <p:nvSpPr>
              <p:cNvPr id="11286" name="Line 123"/>
              <p:cNvSpPr>
                <a:spLocks noChangeShapeType="1"/>
              </p:cNvSpPr>
              <p:nvPr/>
            </p:nvSpPr>
            <p:spPr bwMode="auto">
              <a:xfrm>
                <a:off x="2218" y="1491"/>
                <a:ext cx="0" cy="336"/>
              </a:xfrm>
              <a:prstGeom prst="line">
                <a:avLst/>
              </a:prstGeom>
              <a:noFill/>
              <a:ln w="9525">
                <a:solidFill>
                  <a:schemeClr val="tx1"/>
                </a:solidFill>
                <a:round/>
                <a:headEnd/>
                <a:tailEnd/>
              </a:ln>
            </p:spPr>
            <p:txBody>
              <a:bodyPr/>
              <a:lstStyle/>
              <a:p>
                <a:endParaRPr lang="zh-CN" altLang="en-US"/>
              </a:p>
            </p:txBody>
          </p:sp>
          <p:sp>
            <p:nvSpPr>
              <p:cNvPr id="11287" name="Line 124"/>
              <p:cNvSpPr>
                <a:spLocks noChangeShapeType="1"/>
              </p:cNvSpPr>
              <p:nvPr/>
            </p:nvSpPr>
            <p:spPr bwMode="auto">
              <a:xfrm>
                <a:off x="2385" y="1488"/>
                <a:ext cx="0" cy="336"/>
              </a:xfrm>
              <a:prstGeom prst="line">
                <a:avLst/>
              </a:prstGeom>
              <a:noFill/>
              <a:ln w="9525">
                <a:solidFill>
                  <a:schemeClr val="tx1"/>
                </a:solidFill>
                <a:round/>
                <a:headEnd/>
                <a:tailEnd/>
              </a:ln>
            </p:spPr>
            <p:txBody>
              <a:bodyPr/>
              <a:lstStyle/>
              <a:p>
                <a:endParaRPr lang="zh-CN" altLang="en-US"/>
              </a:p>
            </p:txBody>
          </p:sp>
          <p:sp>
            <p:nvSpPr>
              <p:cNvPr id="11288" name="Line 125"/>
              <p:cNvSpPr>
                <a:spLocks noChangeShapeType="1"/>
              </p:cNvSpPr>
              <p:nvPr/>
            </p:nvSpPr>
            <p:spPr bwMode="auto">
              <a:xfrm>
                <a:off x="2554" y="1489"/>
                <a:ext cx="0" cy="336"/>
              </a:xfrm>
              <a:prstGeom prst="line">
                <a:avLst/>
              </a:prstGeom>
              <a:noFill/>
              <a:ln w="9525">
                <a:solidFill>
                  <a:schemeClr val="tx1"/>
                </a:solidFill>
                <a:round/>
                <a:headEnd/>
                <a:tailEnd/>
              </a:ln>
            </p:spPr>
            <p:txBody>
              <a:bodyPr/>
              <a:lstStyle/>
              <a:p>
                <a:endParaRPr lang="zh-CN" altLang="en-US"/>
              </a:p>
            </p:txBody>
          </p:sp>
          <p:sp>
            <p:nvSpPr>
              <p:cNvPr id="11289" name="Line 126"/>
              <p:cNvSpPr>
                <a:spLocks noChangeShapeType="1"/>
              </p:cNvSpPr>
              <p:nvPr/>
            </p:nvSpPr>
            <p:spPr bwMode="auto">
              <a:xfrm>
                <a:off x="2721" y="1483"/>
                <a:ext cx="0" cy="336"/>
              </a:xfrm>
              <a:prstGeom prst="line">
                <a:avLst/>
              </a:prstGeom>
              <a:noFill/>
              <a:ln w="9525">
                <a:solidFill>
                  <a:schemeClr val="tx1"/>
                </a:solidFill>
                <a:round/>
                <a:headEnd/>
                <a:tailEnd/>
              </a:ln>
            </p:spPr>
            <p:txBody>
              <a:bodyPr/>
              <a:lstStyle/>
              <a:p>
                <a:endParaRPr lang="zh-CN" altLang="en-US"/>
              </a:p>
            </p:txBody>
          </p:sp>
          <p:sp>
            <p:nvSpPr>
              <p:cNvPr id="11290" name="Line 127"/>
              <p:cNvSpPr>
                <a:spLocks noChangeShapeType="1"/>
              </p:cNvSpPr>
              <p:nvPr/>
            </p:nvSpPr>
            <p:spPr bwMode="auto">
              <a:xfrm>
                <a:off x="2895" y="1488"/>
                <a:ext cx="0" cy="336"/>
              </a:xfrm>
              <a:prstGeom prst="line">
                <a:avLst/>
              </a:prstGeom>
              <a:noFill/>
              <a:ln w="9525">
                <a:solidFill>
                  <a:schemeClr val="tx1"/>
                </a:solidFill>
                <a:round/>
                <a:headEnd/>
                <a:tailEnd/>
              </a:ln>
            </p:spPr>
            <p:txBody>
              <a:bodyPr/>
              <a:lstStyle/>
              <a:p>
                <a:endParaRPr lang="zh-CN" altLang="en-US"/>
              </a:p>
            </p:txBody>
          </p:sp>
          <p:sp>
            <p:nvSpPr>
              <p:cNvPr id="11291" name="Line 128"/>
              <p:cNvSpPr>
                <a:spLocks noChangeShapeType="1"/>
              </p:cNvSpPr>
              <p:nvPr/>
            </p:nvSpPr>
            <p:spPr bwMode="auto">
              <a:xfrm>
                <a:off x="3074" y="1488"/>
                <a:ext cx="0" cy="336"/>
              </a:xfrm>
              <a:prstGeom prst="line">
                <a:avLst/>
              </a:prstGeom>
              <a:noFill/>
              <a:ln w="9525">
                <a:solidFill>
                  <a:schemeClr val="tx1"/>
                </a:solidFill>
                <a:round/>
                <a:headEnd/>
                <a:tailEnd/>
              </a:ln>
            </p:spPr>
            <p:txBody>
              <a:bodyPr/>
              <a:lstStyle/>
              <a:p>
                <a:endParaRPr lang="zh-CN" altLang="en-US"/>
              </a:p>
            </p:txBody>
          </p:sp>
          <p:sp>
            <p:nvSpPr>
              <p:cNvPr id="11292" name="Line 129"/>
              <p:cNvSpPr>
                <a:spLocks noChangeShapeType="1"/>
              </p:cNvSpPr>
              <p:nvPr/>
            </p:nvSpPr>
            <p:spPr bwMode="auto">
              <a:xfrm>
                <a:off x="3226" y="1486"/>
                <a:ext cx="0" cy="336"/>
              </a:xfrm>
              <a:prstGeom prst="line">
                <a:avLst/>
              </a:prstGeom>
              <a:noFill/>
              <a:ln w="9525">
                <a:solidFill>
                  <a:schemeClr val="tx1"/>
                </a:solidFill>
                <a:round/>
                <a:headEnd/>
                <a:tailEnd/>
              </a:ln>
            </p:spPr>
            <p:txBody>
              <a:bodyPr/>
              <a:lstStyle/>
              <a:p>
                <a:endParaRPr lang="zh-CN" altLang="en-US"/>
              </a:p>
            </p:txBody>
          </p:sp>
          <p:sp>
            <p:nvSpPr>
              <p:cNvPr id="11293" name="Line 130"/>
              <p:cNvSpPr>
                <a:spLocks noChangeShapeType="1"/>
              </p:cNvSpPr>
              <p:nvPr/>
            </p:nvSpPr>
            <p:spPr bwMode="auto">
              <a:xfrm>
                <a:off x="3380" y="1491"/>
                <a:ext cx="0" cy="336"/>
              </a:xfrm>
              <a:prstGeom prst="line">
                <a:avLst/>
              </a:prstGeom>
              <a:noFill/>
              <a:ln w="9525">
                <a:solidFill>
                  <a:schemeClr val="tx1"/>
                </a:solidFill>
                <a:round/>
                <a:headEnd/>
                <a:tailEnd/>
              </a:ln>
            </p:spPr>
            <p:txBody>
              <a:bodyPr/>
              <a:lstStyle/>
              <a:p>
                <a:endParaRPr lang="zh-CN" altLang="en-US"/>
              </a:p>
            </p:txBody>
          </p:sp>
          <p:sp>
            <p:nvSpPr>
              <p:cNvPr id="11294" name="Line 131"/>
              <p:cNvSpPr>
                <a:spLocks noChangeShapeType="1"/>
              </p:cNvSpPr>
              <p:nvPr/>
            </p:nvSpPr>
            <p:spPr bwMode="auto">
              <a:xfrm>
                <a:off x="3547" y="1488"/>
                <a:ext cx="0" cy="336"/>
              </a:xfrm>
              <a:prstGeom prst="line">
                <a:avLst/>
              </a:prstGeom>
              <a:noFill/>
              <a:ln w="9525">
                <a:solidFill>
                  <a:schemeClr val="tx1"/>
                </a:solidFill>
                <a:round/>
                <a:headEnd/>
                <a:tailEnd/>
              </a:ln>
            </p:spPr>
            <p:txBody>
              <a:bodyPr/>
              <a:lstStyle/>
              <a:p>
                <a:endParaRPr lang="zh-CN" altLang="en-US"/>
              </a:p>
            </p:txBody>
          </p:sp>
          <p:sp>
            <p:nvSpPr>
              <p:cNvPr id="11295" name="Line 132"/>
              <p:cNvSpPr>
                <a:spLocks noChangeShapeType="1"/>
              </p:cNvSpPr>
              <p:nvPr/>
            </p:nvSpPr>
            <p:spPr bwMode="auto">
              <a:xfrm>
                <a:off x="3711" y="1494"/>
                <a:ext cx="0" cy="336"/>
              </a:xfrm>
              <a:prstGeom prst="line">
                <a:avLst/>
              </a:prstGeom>
              <a:noFill/>
              <a:ln w="9525">
                <a:solidFill>
                  <a:schemeClr val="tx1"/>
                </a:solidFill>
                <a:round/>
                <a:headEnd/>
                <a:tailEnd/>
              </a:ln>
            </p:spPr>
            <p:txBody>
              <a:bodyPr/>
              <a:lstStyle/>
              <a:p>
                <a:endParaRPr lang="zh-CN" altLang="en-US"/>
              </a:p>
            </p:txBody>
          </p:sp>
          <p:sp>
            <p:nvSpPr>
              <p:cNvPr id="11296" name="Line 133"/>
              <p:cNvSpPr>
                <a:spLocks noChangeShapeType="1"/>
              </p:cNvSpPr>
              <p:nvPr/>
            </p:nvSpPr>
            <p:spPr bwMode="auto">
              <a:xfrm>
                <a:off x="3878" y="1488"/>
                <a:ext cx="0" cy="336"/>
              </a:xfrm>
              <a:prstGeom prst="line">
                <a:avLst/>
              </a:prstGeom>
              <a:noFill/>
              <a:ln w="9525">
                <a:solidFill>
                  <a:schemeClr val="tx1"/>
                </a:solidFill>
                <a:round/>
                <a:headEnd/>
                <a:tailEnd/>
              </a:ln>
            </p:spPr>
            <p:txBody>
              <a:bodyPr/>
              <a:lstStyle/>
              <a:p>
                <a:endParaRPr lang="zh-CN" altLang="en-US"/>
              </a:p>
            </p:txBody>
          </p:sp>
          <p:sp>
            <p:nvSpPr>
              <p:cNvPr id="11297" name="Line 134"/>
              <p:cNvSpPr>
                <a:spLocks noChangeShapeType="1"/>
              </p:cNvSpPr>
              <p:nvPr/>
            </p:nvSpPr>
            <p:spPr bwMode="auto">
              <a:xfrm>
                <a:off x="4052" y="1493"/>
                <a:ext cx="0" cy="336"/>
              </a:xfrm>
              <a:prstGeom prst="line">
                <a:avLst/>
              </a:prstGeom>
              <a:noFill/>
              <a:ln w="9525">
                <a:solidFill>
                  <a:schemeClr val="tx1"/>
                </a:solidFill>
                <a:round/>
                <a:headEnd/>
                <a:tailEnd/>
              </a:ln>
            </p:spPr>
            <p:txBody>
              <a:bodyPr/>
              <a:lstStyle/>
              <a:p>
                <a:endParaRPr lang="zh-CN" altLang="en-US"/>
              </a:p>
            </p:txBody>
          </p:sp>
          <p:sp>
            <p:nvSpPr>
              <p:cNvPr id="11298" name="Line 135"/>
              <p:cNvSpPr>
                <a:spLocks noChangeShapeType="1"/>
              </p:cNvSpPr>
              <p:nvPr/>
            </p:nvSpPr>
            <p:spPr bwMode="auto">
              <a:xfrm>
                <a:off x="4231" y="1493"/>
                <a:ext cx="0" cy="336"/>
              </a:xfrm>
              <a:prstGeom prst="line">
                <a:avLst/>
              </a:prstGeom>
              <a:noFill/>
              <a:ln w="9525">
                <a:solidFill>
                  <a:schemeClr val="tx1"/>
                </a:solidFill>
                <a:round/>
                <a:headEnd/>
                <a:tailEnd/>
              </a:ln>
            </p:spPr>
            <p:txBody>
              <a:bodyPr/>
              <a:lstStyle/>
              <a:p>
                <a:endParaRPr lang="zh-CN" altLang="en-US"/>
              </a:p>
            </p:txBody>
          </p:sp>
          <p:sp>
            <p:nvSpPr>
              <p:cNvPr id="11299" name="Line 136"/>
              <p:cNvSpPr>
                <a:spLocks noChangeShapeType="1"/>
              </p:cNvSpPr>
              <p:nvPr/>
            </p:nvSpPr>
            <p:spPr bwMode="auto">
              <a:xfrm>
                <a:off x="4383" y="1491"/>
                <a:ext cx="0" cy="336"/>
              </a:xfrm>
              <a:prstGeom prst="line">
                <a:avLst/>
              </a:prstGeom>
              <a:noFill/>
              <a:ln w="9525">
                <a:solidFill>
                  <a:schemeClr val="tx1"/>
                </a:solidFill>
                <a:round/>
                <a:headEnd/>
                <a:tailEnd/>
              </a:ln>
            </p:spPr>
            <p:txBody>
              <a:bodyPr/>
              <a:lstStyle/>
              <a:p>
                <a:endParaRPr lang="zh-CN" altLang="en-US"/>
              </a:p>
            </p:txBody>
          </p:sp>
          <p:sp>
            <p:nvSpPr>
              <p:cNvPr id="11300" name="Line 137"/>
              <p:cNvSpPr>
                <a:spLocks noChangeShapeType="1"/>
              </p:cNvSpPr>
              <p:nvPr/>
            </p:nvSpPr>
            <p:spPr bwMode="auto">
              <a:xfrm>
                <a:off x="4537" y="1496"/>
                <a:ext cx="0" cy="336"/>
              </a:xfrm>
              <a:prstGeom prst="line">
                <a:avLst/>
              </a:prstGeom>
              <a:noFill/>
              <a:ln w="9525">
                <a:solidFill>
                  <a:schemeClr val="tx1"/>
                </a:solidFill>
                <a:round/>
                <a:headEnd/>
                <a:tailEnd/>
              </a:ln>
            </p:spPr>
            <p:txBody>
              <a:bodyPr/>
              <a:lstStyle/>
              <a:p>
                <a:endParaRPr lang="zh-CN" altLang="en-US"/>
              </a:p>
            </p:txBody>
          </p:sp>
          <p:sp>
            <p:nvSpPr>
              <p:cNvPr id="11301" name="Line 138"/>
              <p:cNvSpPr>
                <a:spLocks noChangeShapeType="1"/>
              </p:cNvSpPr>
              <p:nvPr/>
            </p:nvSpPr>
            <p:spPr bwMode="auto">
              <a:xfrm>
                <a:off x="4704" y="1493"/>
                <a:ext cx="0" cy="336"/>
              </a:xfrm>
              <a:prstGeom prst="line">
                <a:avLst/>
              </a:prstGeom>
              <a:noFill/>
              <a:ln w="9525">
                <a:solidFill>
                  <a:schemeClr val="tx1"/>
                </a:solidFill>
                <a:round/>
                <a:headEnd/>
                <a:tailEnd/>
              </a:ln>
            </p:spPr>
            <p:txBody>
              <a:bodyPr/>
              <a:lstStyle/>
              <a:p>
                <a:endParaRPr lang="zh-CN" altLang="en-US"/>
              </a:p>
            </p:txBody>
          </p:sp>
          <p:sp>
            <p:nvSpPr>
              <p:cNvPr id="11302" name="Line 139"/>
              <p:cNvSpPr>
                <a:spLocks noChangeShapeType="1"/>
              </p:cNvSpPr>
              <p:nvPr/>
            </p:nvSpPr>
            <p:spPr bwMode="auto">
              <a:xfrm>
                <a:off x="4876" y="1486"/>
                <a:ext cx="0" cy="336"/>
              </a:xfrm>
              <a:prstGeom prst="line">
                <a:avLst/>
              </a:prstGeom>
              <a:noFill/>
              <a:ln w="9525">
                <a:solidFill>
                  <a:schemeClr val="tx1"/>
                </a:solidFill>
                <a:round/>
                <a:headEnd/>
                <a:tailEnd/>
              </a:ln>
            </p:spPr>
            <p:txBody>
              <a:bodyPr/>
              <a:lstStyle/>
              <a:p>
                <a:endParaRPr lang="zh-CN" altLang="en-US"/>
              </a:p>
            </p:txBody>
          </p:sp>
          <p:grpSp>
            <p:nvGrpSpPr>
              <p:cNvPr id="11303" name="Group 140"/>
              <p:cNvGrpSpPr>
                <a:grpSpLocks/>
              </p:cNvGrpSpPr>
              <p:nvPr/>
            </p:nvGrpSpPr>
            <p:grpSpPr bwMode="auto">
              <a:xfrm>
                <a:off x="1945" y="1599"/>
                <a:ext cx="96" cy="149"/>
                <a:chOff x="528" y="2880"/>
                <a:chExt cx="96" cy="149"/>
              </a:xfrm>
            </p:grpSpPr>
            <p:sp>
              <p:nvSpPr>
                <p:cNvPr id="11308" name="Line 141"/>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09" name="Line 142"/>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10" name="Line 143"/>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nvGrpSpPr>
              <p:cNvPr id="11304" name="Group 144"/>
              <p:cNvGrpSpPr>
                <a:grpSpLocks/>
              </p:cNvGrpSpPr>
              <p:nvPr/>
            </p:nvGrpSpPr>
            <p:grpSpPr bwMode="auto">
              <a:xfrm>
                <a:off x="2097" y="1602"/>
                <a:ext cx="96" cy="149"/>
                <a:chOff x="528" y="2880"/>
                <a:chExt cx="96" cy="149"/>
              </a:xfrm>
            </p:grpSpPr>
            <p:sp>
              <p:nvSpPr>
                <p:cNvPr id="11305" name="Line 145"/>
                <p:cNvSpPr>
                  <a:spLocks noChangeShapeType="1"/>
                </p:cNvSpPr>
                <p:nvPr/>
              </p:nvSpPr>
              <p:spPr bwMode="auto">
                <a:xfrm>
                  <a:off x="528" y="2880"/>
                  <a:ext cx="0" cy="144"/>
                </a:xfrm>
                <a:prstGeom prst="line">
                  <a:avLst/>
                </a:prstGeom>
                <a:noFill/>
                <a:ln w="28575">
                  <a:solidFill>
                    <a:schemeClr val="tx1"/>
                  </a:solidFill>
                  <a:round/>
                  <a:headEnd/>
                  <a:tailEnd/>
                </a:ln>
              </p:spPr>
              <p:txBody>
                <a:bodyPr/>
                <a:lstStyle/>
                <a:p>
                  <a:endParaRPr lang="zh-CN" altLang="en-US"/>
                </a:p>
              </p:txBody>
            </p:sp>
            <p:sp>
              <p:nvSpPr>
                <p:cNvPr id="11306" name="Line 146"/>
                <p:cNvSpPr>
                  <a:spLocks noChangeShapeType="1"/>
                </p:cNvSpPr>
                <p:nvPr/>
              </p:nvSpPr>
              <p:spPr bwMode="auto">
                <a:xfrm>
                  <a:off x="619" y="2885"/>
                  <a:ext cx="0" cy="144"/>
                </a:xfrm>
                <a:prstGeom prst="line">
                  <a:avLst/>
                </a:prstGeom>
                <a:noFill/>
                <a:ln w="28575">
                  <a:solidFill>
                    <a:schemeClr val="tx1"/>
                  </a:solidFill>
                  <a:round/>
                  <a:headEnd/>
                  <a:tailEnd/>
                </a:ln>
              </p:spPr>
              <p:txBody>
                <a:bodyPr/>
                <a:lstStyle/>
                <a:p>
                  <a:endParaRPr lang="zh-CN" altLang="en-US"/>
                </a:p>
              </p:txBody>
            </p:sp>
            <p:sp>
              <p:nvSpPr>
                <p:cNvPr id="11307" name="Line 147"/>
                <p:cNvSpPr>
                  <a:spLocks noChangeShapeType="1"/>
                </p:cNvSpPr>
                <p:nvPr/>
              </p:nvSpPr>
              <p:spPr bwMode="auto">
                <a:xfrm>
                  <a:off x="528" y="3024"/>
                  <a:ext cx="96" cy="0"/>
                </a:xfrm>
                <a:prstGeom prst="line">
                  <a:avLst/>
                </a:prstGeom>
                <a:noFill/>
                <a:ln w="28575">
                  <a:solidFill>
                    <a:schemeClr val="tx1"/>
                  </a:solidFill>
                  <a:round/>
                  <a:headEnd/>
                  <a:tailEnd/>
                </a:ln>
              </p:spPr>
              <p:txBody>
                <a:bodyPr/>
                <a:lstStyle/>
                <a:p>
                  <a:endParaRPr lang="zh-CN" altLang="en-US"/>
                </a:p>
              </p:txBody>
            </p:sp>
          </p:grpSp>
        </p:grpSp>
      </p:grpSp>
      <p:sp>
        <p:nvSpPr>
          <p:cNvPr id="131220" name="Text Box 148"/>
          <p:cNvSpPr txBox="1">
            <a:spLocks noChangeArrowheads="1"/>
          </p:cNvSpPr>
          <p:nvPr/>
        </p:nvSpPr>
        <p:spPr bwMode="auto">
          <a:xfrm>
            <a:off x="2301875" y="5705475"/>
            <a:ext cx="6119813" cy="396875"/>
          </a:xfrm>
          <a:prstGeom prst="rect">
            <a:avLst/>
          </a:prstGeom>
          <a:solidFill>
            <a:schemeClr val="accent1">
              <a:alpha val="10001"/>
            </a:schemeClr>
          </a:solidFill>
          <a:ln w="9525">
            <a:noFill/>
            <a:miter lim="800000"/>
            <a:headEnd/>
            <a:tailEnd/>
          </a:ln>
          <a:effectLst/>
        </p:spPr>
        <p:txBody>
          <a:bodyPr>
            <a:spAutoFit/>
          </a:bodyPr>
          <a:lstStyle/>
          <a:p>
            <a:pPr>
              <a:spcBef>
                <a:spcPct val="50000"/>
              </a:spcBef>
              <a:defRPr/>
            </a:pPr>
            <a:r>
              <a:rPr lang="zh-CN" altLang="en-US" sz="2000" b="1">
                <a:solidFill>
                  <a:srgbClr val="006600"/>
                </a:solidFill>
                <a:effectLst>
                  <a:outerShdw blurRad="38100" dist="38100" dir="2700000" algn="tl">
                    <a:srgbClr val="000000"/>
                  </a:outerShdw>
                </a:effectLst>
              </a:rPr>
              <a:t>在字符模式下，显示器和打印机逻辑上呈现文本特性。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29"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par>
                                <p:cTn id="15" presetID="29"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ppt_x</p:attrName>
                                        </p:attrNameLst>
                                      </p:cBhvr>
                                      <p:tavLst>
                                        <p:tav tm="0">
                                          <p:val>
                                            <p:strVal val="#ppt_x-.2"/>
                                          </p:val>
                                        </p:tav>
                                        <p:tav tm="100000">
                                          <p:val>
                                            <p:strVal val="#ppt_x"/>
                                          </p:val>
                                        </p:tav>
                                      </p:tavLst>
                                    </p:anim>
                                    <p:anim calcmode="lin" valueType="num">
                                      <p:cBhvr>
                                        <p:cTn id="1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131220"/>
                                        </p:tgtEl>
                                        <p:attrNameLst>
                                          <p:attrName>style.visibility</p:attrName>
                                        </p:attrNameLst>
                                      </p:cBhvr>
                                      <p:to>
                                        <p:strVal val="visible"/>
                                      </p:to>
                                    </p:set>
                                    <p:anim calcmode="lin" valueType="num">
                                      <p:cBhvr>
                                        <p:cTn id="24" dur="1000" fill="hold"/>
                                        <p:tgtEl>
                                          <p:spTgt spid="131220"/>
                                        </p:tgtEl>
                                        <p:attrNameLst>
                                          <p:attrName>ppt_x</p:attrName>
                                        </p:attrNameLst>
                                      </p:cBhvr>
                                      <p:tavLst>
                                        <p:tav tm="0">
                                          <p:val>
                                            <p:strVal val="#ppt_x-.2"/>
                                          </p:val>
                                        </p:tav>
                                        <p:tav tm="100000">
                                          <p:val>
                                            <p:strVal val="#ppt_x"/>
                                          </p:val>
                                        </p:tav>
                                      </p:tavLst>
                                    </p:anim>
                                    <p:anim calcmode="lin" valueType="num">
                                      <p:cBhvr>
                                        <p:cTn id="25" dur="1000" fill="hold"/>
                                        <p:tgtEl>
                                          <p:spTgt spid="13122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p>
            <a:fld id="{7D4D2B68-B9A8-4827-974A-7A71CA5ACE18}" type="slidenum">
              <a:rPr lang="en-US" altLang="zh-CN" smtClean="0"/>
              <a:pPr/>
              <a:t>7</a:t>
            </a:fld>
            <a:endParaRPr lang="en-US" altLang="zh-CN"/>
          </a:p>
        </p:txBody>
      </p:sp>
      <p:sp>
        <p:nvSpPr>
          <p:cNvPr id="134148" name="Rectangle 4"/>
          <p:cNvSpPr>
            <a:spLocks noChangeArrowheads="1"/>
          </p:cNvSpPr>
          <p:nvPr/>
        </p:nvSpPr>
        <p:spPr bwMode="auto">
          <a:xfrm>
            <a:off x="684213" y="692696"/>
            <a:ext cx="7991475" cy="737446"/>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dirty="0">
                <a:effectLst>
                  <a:outerShdw blurRad="38100" dist="38100" dir="2700000" algn="tl">
                    <a:srgbClr val="C0C0C0"/>
                  </a:outerShdw>
                </a:effectLst>
                <a:latin typeface="宋体" pitchFamily="2" charset="-122"/>
              </a:rPr>
              <a:t>    </a:t>
            </a:r>
            <a:r>
              <a:rPr kumimoji="0" lang="zh-CN" altLang="en-US" sz="2000" b="1" dirty="0">
                <a:effectLst>
                  <a:outerShdw blurRad="38100" dist="38100" dir="2700000" algn="tl">
                    <a:srgbClr val="C0C0C0"/>
                  </a:outerShdw>
                </a:effectLst>
              </a:rPr>
              <a:t>第二类</a:t>
            </a:r>
            <a:r>
              <a:rPr kumimoji="0" lang="zh-CN" altLang="en-US" sz="2000" b="1" dirty="0">
                <a:solidFill>
                  <a:srgbClr val="FF9900"/>
                </a:solidFill>
                <a:effectLst>
                  <a:outerShdw blurRad="38100" dist="38100" dir="2700000" algn="tl">
                    <a:srgbClr val="C0C0C0"/>
                  </a:outerShdw>
                </a:effectLst>
              </a:rPr>
              <a:t>二进制格式</a:t>
            </a:r>
            <a:r>
              <a:rPr kumimoji="0" lang="zh-CN" altLang="en-US" sz="2000" b="1" dirty="0">
                <a:effectLst>
                  <a:outerShdw blurRad="38100" dist="38100" dir="2700000" algn="tl">
                    <a:srgbClr val="C0C0C0"/>
                  </a:outerShdw>
                </a:effectLst>
              </a:rPr>
              <a:t>：完全按数据对象在内存中存储的格式组成的数据文件。</a:t>
            </a:r>
          </a:p>
        </p:txBody>
      </p:sp>
      <p:grpSp>
        <p:nvGrpSpPr>
          <p:cNvPr id="2" name="Group 16"/>
          <p:cNvGrpSpPr>
            <a:grpSpLocks/>
          </p:cNvGrpSpPr>
          <p:nvPr/>
        </p:nvGrpSpPr>
        <p:grpSpPr bwMode="auto">
          <a:xfrm>
            <a:off x="2198688" y="1196802"/>
            <a:ext cx="5119687" cy="1008062"/>
            <a:chOff x="1385" y="1353"/>
            <a:chExt cx="3225" cy="635"/>
          </a:xfrm>
        </p:grpSpPr>
        <p:sp>
          <p:nvSpPr>
            <p:cNvPr id="12319" name="Rectangle 6"/>
            <p:cNvSpPr>
              <a:spLocks noChangeArrowheads="1"/>
            </p:cNvSpPr>
            <p:nvPr/>
          </p:nvSpPr>
          <p:spPr bwMode="auto">
            <a:xfrm>
              <a:off x="1385" y="1353"/>
              <a:ext cx="3225" cy="635"/>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2320" name="Rectangle 11"/>
            <p:cNvSpPr>
              <a:spLocks noChangeArrowheads="1"/>
            </p:cNvSpPr>
            <p:nvPr/>
          </p:nvSpPr>
          <p:spPr bwMode="auto">
            <a:xfrm>
              <a:off x="1517" y="1706"/>
              <a:ext cx="2996" cy="252"/>
            </a:xfrm>
            <a:prstGeom prst="rect">
              <a:avLst/>
            </a:prstGeom>
            <a:noFill/>
            <a:ln w="9525">
              <a:noFill/>
              <a:miter lim="800000"/>
              <a:headEnd/>
              <a:tailEnd/>
            </a:ln>
          </p:spPr>
          <p:txBody>
            <a:bodyPr wrap="square">
              <a:spAutoFit/>
            </a:bodyPr>
            <a:lstStyle/>
            <a:p>
              <a:pPr eaLnBrk="0" hangingPunct="0"/>
              <a:r>
                <a:rPr kumimoji="0" lang="zh-CN" altLang="en-US" sz="2000" b="1" dirty="0">
                  <a:latin typeface="宋体" pitchFamily="2" charset="-122"/>
                </a:rPr>
                <a:t>内存存储示意图（</a:t>
              </a:r>
              <a:r>
                <a:rPr kumimoji="0" lang="zh-CN" altLang="en-US" sz="1600" b="1" dirty="0">
                  <a:latin typeface="宋体" pitchFamily="2" charset="-122"/>
                </a:rPr>
                <a:t>字符</a:t>
              </a:r>
              <a:r>
                <a:rPr kumimoji="0" lang="en-US" altLang="zh-CN" sz="1600" b="1" dirty="0">
                  <a:latin typeface="宋体" pitchFamily="2" charset="-122"/>
                </a:rPr>
                <a:t>ab</a:t>
              </a:r>
              <a:r>
                <a:rPr kumimoji="0" lang="zh-CN" altLang="en-US" sz="1600" b="1" dirty="0">
                  <a:latin typeface="宋体" pitchFamily="2" charset="-122"/>
                </a:rPr>
                <a:t>和</a:t>
              </a:r>
              <a:r>
                <a:rPr kumimoji="0" lang="en-US" altLang="zh-CN" sz="1600" b="1" dirty="0">
                  <a:latin typeface="宋体" pitchFamily="2" charset="-122"/>
                </a:rPr>
                <a:t>short</a:t>
              </a:r>
              <a:r>
                <a:rPr kumimoji="0" lang="zh-CN" altLang="en-US" sz="1600" b="1" dirty="0">
                  <a:latin typeface="宋体" pitchFamily="2" charset="-122"/>
                </a:rPr>
                <a:t>整数</a:t>
              </a:r>
              <a:r>
                <a:rPr kumimoji="0" lang="en-US" altLang="zh-CN" sz="1600" b="1" dirty="0">
                  <a:latin typeface="宋体" pitchFamily="2" charset="-122"/>
                </a:rPr>
                <a:t>128</a:t>
              </a:r>
              <a:r>
                <a:rPr kumimoji="0" lang="zh-CN" altLang="en-US" sz="2000" b="1" dirty="0">
                  <a:latin typeface="宋体" pitchFamily="2" charset="-122"/>
                </a:rPr>
                <a:t>）</a:t>
              </a:r>
            </a:p>
          </p:txBody>
        </p:sp>
        <p:grpSp>
          <p:nvGrpSpPr>
            <p:cNvPr id="12321" name="Group 15"/>
            <p:cNvGrpSpPr>
              <a:grpSpLocks/>
            </p:cNvGrpSpPr>
            <p:nvPr/>
          </p:nvGrpSpPr>
          <p:grpSpPr bwMode="auto">
            <a:xfrm>
              <a:off x="1478" y="1422"/>
              <a:ext cx="3035" cy="266"/>
              <a:chOff x="750" y="1422"/>
              <a:chExt cx="3035" cy="266"/>
            </a:xfrm>
          </p:grpSpPr>
          <p:sp>
            <p:nvSpPr>
              <p:cNvPr id="134151" name="Text Box 7"/>
              <p:cNvSpPr txBox="1">
                <a:spLocks noChangeArrowheads="1"/>
              </p:cNvSpPr>
              <p:nvPr/>
            </p:nvSpPr>
            <p:spPr bwMode="auto">
              <a:xfrm>
                <a:off x="750" y="1430"/>
                <a:ext cx="3035"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dirty="0">
                    <a:solidFill>
                      <a:schemeClr val="tx2"/>
                    </a:solidFill>
                    <a:effectLst>
                      <a:outerShdw blurRad="38100" dist="38100" dir="2700000" algn="tl">
                        <a:srgbClr val="C0C0C0"/>
                      </a:outerShdw>
                    </a:effectLst>
                    <a:latin typeface="宋体" pitchFamily="2" charset="-122"/>
                  </a:rPr>
                  <a:t>0110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0001</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0110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0010</a:t>
                </a:r>
                <a:r>
                  <a:rPr kumimoji="0" lang="en-US" altLang="zh-CN" sz="2000" dirty="0">
                    <a:latin typeface="Arial" charset="0"/>
                  </a:rPr>
                  <a:t> </a:t>
                </a:r>
                <a:r>
                  <a:rPr kumimoji="0" lang="en-US" altLang="zh-CN" sz="2000" b="1" dirty="0">
                    <a:solidFill>
                      <a:schemeClr val="tx2"/>
                    </a:solidFill>
                    <a:effectLst>
                      <a:outerShdw blurRad="38100" dist="38100" dir="2700000" algn="tl">
                        <a:srgbClr val="C0C0C0"/>
                      </a:outerShdw>
                    </a:effectLst>
                    <a:latin typeface="宋体" pitchFamily="2" charset="-122"/>
                  </a:rPr>
                  <a:t>0000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1000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0000</a:t>
                </a:r>
              </a:p>
            </p:txBody>
          </p:sp>
          <p:sp>
            <p:nvSpPr>
              <p:cNvPr id="12323" name="Line 8"/>
              <p:cNvSpPr>
                <a:spLocks noChangeShapeType="1"/>
              </p:cNvSpPr>
              <p:nvPr/>
            </p:nvSpPr>
            <p:spPr bwMode="auto">
              <a:xfrm>
                <a:off x="1531" y="1422"/>
                <a:ext cx="0" cy="249"/>
              </a:xfrm>
              <a:prstGeom prst="line">
                <a:avLst/>
              </a:prstGeom>
              <a:noFill/>
              <a:ln w="12700" cap="rnd">
                <a:solidFill>
                  <a:srgbClr val="000000"/>
                </a:solidFill>
                <a:prstDash val="sysDot"/>
                <a:round/>
                <a:headEnd/>
                <a:tailEnd/>
              </a:ln>
            </p:spPr>
            <p:txBody>
              <a:bodyPr/>
              <a:lstStyle/>
              <a:p>
                <a:endParaRPr lang="zh-CN" altLang="en-US"/>
              </a:p>
            </p:txBody>
          </p:sp>
          <p:sp>
            <p:nvSpPr>
              <p:cNvPr id="12324" name="Line 13"/>
              <p:cNvSpPr>
                <a:spLocks noChangeShapeType="1"/>
              </p:cNvSpPr>
              <p:nvPr/>
            </p:nvSpPr>
            <p:spPr bwMode="auto">
              <a:xfrm>
                <a:off x="2997" y="1428"/>
                <a:ext cx="0" cy="249"/>
              </a:xfrm>
              <a:prstGeom prst="line">
                <a:avLst/>
              </a:prstGeom>
              <a:noFill/>
              <a:ln w="12700" cap="rnd">
                <a:solidFill>
                  <a:srgbClr val="000000"/>
                </a:solidFill>
                <a:prstDash val="sysDot"/>
                <a:round/>
                <a:headEnd/>
                <a:tailEnd/>
              </a:ln>
            </p:spPr>
            <p:txBody>
              <a:bodyPr/>
              <a:lstStyle/>
              <a:p>
                <a:endParaRPr lang="zh-CN" altLang="en-US"/>
              </a:p>
            </p:txBody>
          </p:sp>
          <p:sp>
            <p:nvSpPr>
              <p:cNvPr id="12325" name="Line 14"/>
              <p:cNvSpPr>
                <a:spLocks noChangeShapeType="1"/>
              </p:cNvSpPr>
              <p:nvPr/>
            </p:nvSpPr>
            <p:spPr bwMode="auto">
              <a:xfrm>
                <a:off x="2254" y="1428"/>
                <a:ext cx="0" cy="249"/>
              </a:xfrm>
              <a:prstGeom prst="line">
                <a:avLst/>
              </a:prstGeom>
              <a:noFill/>
              <a:ln w="12700" cap="rnd">
                <a:solidFill>
                  <a:srgbClr val="000000"/>
                </a:solidFill>
                <a:prstDash val="sysDot"/>
                <a:round/>
                <a:headEnd/>
                <a:tailEnd/>
              </a:ln>
            </p:spPr>
            <p:txBody>
              <a:bodyPr/>
              <a:lstStyle/>
              <a:p>
                <a:endParaRPr lang="zh-CN" altLang="en-US"/>
              </a:p>
            </p:txBody>
          </p:sp>
        </p:grpSp>
      </p:grpSp>
      <p:sp>
        <p:nvSpPr>
          <p:cNvPr id="134161" name="Rectangle 17"/>
          <p:cNvSpPr>
            <a:spLocks noChangeArrowheads="1"/>
          </p:cNvSpPr>
          <p:nvPr/>
        </p:nvSpPr>
        <p:spPr bwMode="auto">
          <a:xfrm>
            <a:off x="684213" y="3241675"/>
            <a:ext cx="7991475" cy="762000"/>
          </a:xfrm>
          <a:prstGeom prst="rect">
            <a:avLst/>
          </a:prstGeom>
          <a:noFill/>
          <a:ln w="9525">
            <a:noFill/>
            <a:miter lim="800000"/>
            <a:headEnd/>
            <a:tailEnd/>
          </a:ln>
          <a:effectLst/>
        </p:spPr>
        <p:txBody>
          <a:bodyPr anchor="ctr">
            <a:spAutoFit/>
          </a:bodyPr>
          <a:lstStyle/>
          <a:p>
            <a:pPr>
              <a:lnSpc>
                <a:spcPct val="110000"/>
              </a:lnSpc>
              <a:defRPr/>
            </a:pPr>
            <a:r>
              <a:rPr lang="en-US" altLang="zh-CN" sz="2000" b="1" dirty="0">
                <a:latin typeface="宋体" pitchFamily="2" charset="-122"/>
              </a:rPr>
              <a:t>    </a:t>
            </a:r>
            <a:r>
              <a:rPr kumimoji="0" lang="zh-CN" altLang="en-US" sz="2000" b="1" dirty="0">
                <a:effectLst>
                  <a:outerShdw blurRad="38100" dist="38100" dir="2700000" algn="tl">
                    <a:srgbClr val="C0C0C0"/>
                  </a:outerShdw>
                </a:effectLst>
              </a:rPr>
              <a:t>如果将内存数据按二进制文件存储在外存中，则</a:t>
            </a:r>
            <a:r>
              <a:rPr kumimoji="0" lang="zh-CN" altLang="en-US" sz="1000" b="1" dirty="0">
                <a:effectLst>
                  <a:outerShdw blurRad="38100" dist="38100" dir="2700000" algn="tl">
                    <a:srgbClr val="C0C0C0"/>
                  </a:outerShdw>
                </a:effectLst>
              </a:rPr>
              <a:t> </a:t>
            </a:r>
            <a:r>
              <a:rPr kumimoji="0" lang="en-US" altLang="zh-CN" sz="2000" b="1" dirty="0">
                <a:effectLst>
                  <a:outerShdw blurRad="38100" dist="38100" dir="2700000" algn="tl">
                    <a:srgbClr val="C0C0C0"/>
                  </a:outerShdw>
                </a:effectLst>
              </a:rPr>
              <a:t>C</a:t>
            </a:r>
            <a:r>
              <a:rPr kumimoji="0" lang="en-US" altLang="zh-CN" sz="1000" b="1" dirty="0">
                <a:effectLst>
                  <a:outerShdw blurRad="38100" dist="38100" dir="2700000" algn="tl">
                    <a:srgbClr val="C0C0C0"/>
                  </a:outerShdw>
                </a:effectLst>
              </a:rPr>
              <a:t> </a:t>
            </a:r>
            <a:r>
              <a:rPr kumimoji="0" lang="zh-CN" altLang="en-US" sz="2000" b="1" dirty="0">
                <a:effectLst>
                  <a:outerShdw blurRad="38100" dist="38100" dir="2700000" algn="tl">
                    <a:srgbClr val="C0C0C0"/>
                  </a:outerShdw>
                </a:effectLst>
              </a:rPr>
              <a:t>语言不需要转换，直接按内存数据</a:t>
            </a:r>
            <a:r>
              <a:rPr kumimoji="0" lang="en-US" altLang="zh-CN" sz="2000" b="1" dirty="0">
                <a:effectLst>
                  <a:outerShdw blurRad="38100" dist="38100" dir="2700000" algn="tl">
                    <a:srgbClr val="C0C0C0"/>
                  </a:outerShdw>
                </a:effectLst>
              </a:rPr>
              <a:t>0/1</a:t>
            </a:r>
            <a:r>
              <a:rPr kumimoji="0" lang="zh-CN" altLang="en-US" sz="2000" b="1" dirty="0">
                <a:effectLst>
                  <a:outerShdw blurRad="38100" dist="38100" dir="2700000" algn="tl">
                    <a:srgbClr val="C0C0C0"/>
                  </a:outerShdw>
                </a:effectLst>
              </a:rPr>
              <a:t>形式存储。</a:t>
            </a:r>
          </a:p>
        </p:txBody>
      </p:sp>
      <p:grpSp>
        <p:nvGrpSpPr>
          <p:cNvPr id="4" name="Group 57"/>
          <p:cNvGrpSpPr>
            <a:grpSpLocks/>
          </p:cNvGrpSpPr>
          <p:nvPr/>
        </p:nvGrpSpPr>
        <p:grpSpPr bwMode="auto">
          <a:xfrm>
            <a:off x="2484438" y="4076700"/>
            <a:ext cx="4608512" cy="1682750"/>
            <a:chOff x="1565" y="2568"/>
            <a:chExt cx="2903" cy="1060"/>
          </a:xfrm>
        </p:grpSpPr>
        <p:sp>
          <p:nvSpPr>
            <p:cNvPr id="12308" name="Rectangle 29"/>
            <p:cNvSpPr>
              <a:spLocks noChangeArrowheads="1"/>
            </p:cNvSpPr>
            <p:nvPr/>
          </p:nvSpPr>
          <p:spPr bwMode="auto">
            <a:xfrm>
              <a:off x="1565" y="2568"/>
              <a:ext cx="2864" cy="1060"/>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4174" name="Rectangle 30"/>
            <p:cNvSpPr>
              <a:spLocks noChangeArrowheads="1"/>
            </p:cNvSpPr>
            <p:nvPr/>
          </p:nvSpPr>
          <p:spPr bwMode="auto">
            <a:xfrm>
              <a:off x="1578" y="2583"/>
              <a:ext cx="2890" cy="446"/>
            </a:xfrm>
            <a:prstGeom prst="rect">
              <a:avLst/>
            </a:prstGeom>
            <a:noFill/>
            <a:ln w="9525">
              <a:noFill/>
              <a:miter lim="800000"/>
              <a:headEnd/>
              <a:tailEnd/>
            </a:ln>
            <a:effectLst/>
          </p:spPr>
          <p:txBody>
            <a:bodyPr>
              <a:spAutoFit/>
            </a:bodyPr>
            <a:lstStyle/>
            <a:p>
              <a:pPr eaLnBrk="0" hangingPunct="0">
                <a:defRPr/>
              </a:pPr>
              <a:r>
                <a:rPr kumimoji="0" lang="zh-CN" altLang="en-US" sz="2000" b="1" dirty="0">
                  <a:solidFill>
                    <a:schemeClr val="tx2"/>
                  </a:solidFill>
                  <a:effectLst>
                    <a:outerShdw blurRad="38100" dist="38100" dir="2700000" algn="tl">
                      <a:srgbClr val="C0C0C0"/>
                    </a:outerShdw>
                  </a:effectLst>
                  <a:latin typeface="宋体" pitchFamily="2" charset="-122"/>
                </a:rPr>
                <a:t>例如，</a:t>
              </a:r>
              <a:r>
                <a:rPr kumimoji="0" lang="en-US" altLang="zh-CN" sz="2000" b="1" dirty="0">
                  <a:solidFill>
                    <a:schemeClr val="tx2"/>
                  </a:solidFill>
                  <a:effectLst>
                    <a:outerShdw blurRad="38100" dist="38100" dir="2700000" algn="tl">
                      <a:srgbClr val="C0C0C0"/>
                    </a:outerShdw>
                  </a:effectLst>
                </a:rPr>
                <a:t>short x</a:t>
              </a:r>
              <a:r>
                <a:rPr kumimoji="0" lang="en-US" altLang="zh-CN"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rgbClr val="FF0066"/>
                  </a:solidFill>
                  <a:effectLst>
                    <a:outerShdw blurRad="38100" dist="38100" dir="2700000" algn="tl">
                      <a:srgbClr val="C0C0C0"/>
                    </a:outerShdw>
                  </a:effectLst>
                  <a:latin typeface="Times New Roman" pitchFamily="18" charset="0"/>
                </a:rPr>
                <a:t>128</a:t>
              </a:r>
              <a:r>
                <a:rPr kumimoji="0" lang="en-US" altLang="zh-CN" sz="2000" b="1" dirty="0">
                  <a:solidFill>
                    <a:schemeClr val="tx2"/>
                  </a:solidFill>
                  <a:effectLst>
                    <a:outerShdw blurRad="38100" dist="38100" dir="2700000" algn="tl">
                      <a:srgbClr val="C0C0C0"/>
                    </a:outerShdw>
                  </a:effectLst>
                  <a:latin typeface="Times New Roman" pitchFamily="18" charset="0"/>
                </a:rPr>
                <a:t>; </a:t>
              </a:r>
              <a:r>
                <a:rPr kumimoji="0" lang="zh-CN" altLang="en-US" sz="2000" b="1" dirty="0">
                  <a:solidFill>
                    <a:schemeClr val="tx2"/>
                  </a:solidFill>
                  <a:effectLst>
                    <a:outerShdw blurRad="38100" dist="38100" dir="2700000" algn="tl">
                      <a:srgbClr val="C0C0C0"/>
                    </a:outerShdw>
                  </a:effectLst>
                  <a:latin typeface="Times New Roman" pitchFamily="18" charset="0"/>
                </a:rPr>
                <a:t>输出格式：二进制位</a:t>
              </a:r>
              <a:endParaRPr kumimoji="0" lang="zh-CN" altLang="en-US" sz="2000" b="1" dirty="0">
                <a:solidFill>
                  <a:schemeClr val="tx2"/>
                </a:solidFill>
                <a:effectLst>
                  <a:outerShdw blurRad="38100" dist="38100" dir="2700000" algn="tl">
                    <a:srgbClr val="C0C0C0"/>
                  </a:outerShdw>
                </a:effectLst>
                <a:latin typeface="宋体" pitchFamily="2" charset="-122"/>
              </a:endParaRPr>
            </a:p>
          </p:txBody>
        </p:sp>
        <p:sp>
          <p:nvSpPr>
            <p:cNvPr id="12310" name="Text Box 31"/>
            <p:cNvSpPr txBox="1">
              <a:spLocks noChangeArrowheads="1"/>
            </p:cNvSpPr>
            <p:nvPr/>
          </p:nvSpPr>
          <p:spPr bwMode="auto">
            <a:xfrm>
              <a:off x="2725" y="2895"/>
              <a:ext cx="1547" cy="258"/>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1000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2000" b="1">
                  <a:latin typeface="Arial" charset="0"/>
                </a:rPr>
                <a:t> </a:t>
              </a:r>
            </a:p>
          </p:txBody>
        </p:sp>
        <p:sp>
          <p:nvSpPr>
            <p:cNvPr id="12311" name="Rectangle 32"/>
            <p:cNvSpPr>
              <a:spLocks noChangeArrowheads="1"/>
            </p:cNvSpPr>
            <p:nvPr/>
          </p:nvSpPr>
          <p:spPr bwMode="auto">
            <a:xfrm>
              <a:off x="2541" y="2773"/>
              <a:ext cx="213"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sp>
          <p:nvSpPr>
            <p:cNvPr id="134177" name="Text Box 33"/>
            <p:cNvSpPr txBox="1">
              <a:spLocks noChangeArrowheads="1"/>
            </p:cNvSpPr>
            <p:nvPr/>
          </p:nvSpPr>
          <p:spPr bwMode="auto">
            <a:xfrm>
              <a:off x="2080" y="2851"/>
              <a:ext cx="68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34178" name="Text Box 34"/>
            <p:cNvSpPr txBox="1">
              <a:spLocks noChangeArrowheads="1"/>
            </p:cNvSpPr>
            <p:nvPr/>
          </p:nvSpPr>
          <p:spPr bwMode="auto">
            <a:xfrm>
              <a:off x="2080" y="3307"/>
              <a:ext cx="675"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sp>
          <p:nvSpPr>
            <p:cNvPr id="12314" name="Line 35"/>
            <p:cNvSpPr>
              <a:spLocks noChangeShapeType="1"/>
            </p:cNvSpPr>
            <p:nvPr/>
          </p:nvSpPr>
          <p:spPr bwMode="auto">
            <a:xfrm>
              <a:off x="3507" y="2890"/>
              <a:ext cx="0" cy="253"/>
            </a:xfrm>
            <a:prstGeom prst="line">
              <a:avLst/>
            </a:prstGeom>
            <a:noFill/>
            <a:ln w="12700" cap="rnd">
              <a:solidFill>
                <a:srgbClr val="000000"/>
              </a:solidFill>
              <a:prstDash val="sysDot"/>
              <a:round/>
              <a:headEnd/>
              <a:tailEnd/>
            </a:ln>
          </p:spPr>
          <p:txBody>
            <a:bodyPr/>
            <a:lstStyle/>
            <a:p>
              <a:endParaRPr lang="zh-CN" altLang="en-US"/>
            </a:p>
          </p:txBody>
        </p:sp>
        <p:sp>
          <p:nvSpPr>
            <p:cNvPr id="134183" name="Text Box 39"/>
            <p:cNvSpPr txBox="1">
              <a:spLocks noChangeArrowheads="1"/>
            </p:cNvSpPr>
            <p:nvPr/>
          </p:nvSpPr>
          <p:spPr bwMode="auto">
            <a:xfrm>
              <a:off x="2171" y="3093"/>
              <a:ext cx="480" cy="231"/>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1800" b="1">
                  <a:solidFill>
                    <a:srgbClr val="CC3300"/>
                  </a:solidFill>
                  <a:effectLst>
                    <a:outerShdw blurRad="38100" dist="38100" dir="2700000" algn="tl">
                      <a:srgbClr val="C0C0C0"/>
                    </a:outerShdw>
                  </a:effectLst>
                  <a:latin typeface="Arial" charset="0"/>
                </a:rPr>
                <a:t>write</a:t>
              </a:r>
            </a:p>
          </p:txBody>
        </p:sp>
        <p:sp>
          <p:nvSpPr>
            <p:cNvPr id="12316" name="AutoShape 41"/>
            <p:cNvSpPr>
              <a:spLocks noChangeArrowheads="1"/>
            </p:cNvSpPr>
            <p:nvPr/>
          </p:nvSpPr>
          <p:spPr bwMode="auto">
            <a:xfrm>
              <a:off x="2582" y="2956"/>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2317" name="Text Box 55"/>
            <p:cNvSpPr txBox="1">
              <a:spLocks noChangeArrowheads="1"/>
            </p:cNvSpPr>
            <p:nvPr/>
          </p:nvSpPr>
          <p:spPr bwMode="auto">
            <a:xfrm>
              <a:off x="2721" y="3301"/>
              <a:ext cx="1547" cy="258"/>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1000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2000" b="1">
                  <a:latin typeface="Arial" charset="0"/>
                </a:rPr>
                <a:t> </a:t>
              </a:r>
            </a:p>
          </p:txBody>
        </p:sp>
        <p:sp>
          <p:nvSpPr>
            <p:cNvPr id="12318" name="Line 56"/>
            <p:cNvSpPr>
              <a:spLocks noChangeShapeType="1"/>
            </p:cNvSpPr>
            <p:nvPr/>
          </p:nvSpPr>
          <p:spPr bwMode="auto">
            <a:xfrm>
              <a:off x="3503" y="3296"/>
              <a:ext cx="0" cy="253"/>
            </a:xfrm>
            <a:prstGeom prst="line">
              <a:avLst/>
            </a:prstGeom>
            <a:noFill/>
            <a:ln w="12700" cap="rnd">
              <a:solidFill>
                <a:srgbClr val="000000"/>
              </a:solidFill>
              <a:prstDash val="sysDot"/>
              <a:round/>
              <a:headEnd/>
              <a:tailEnd/>
            </a:ln>
          </p:spPr>
          <p:txBody>
            <a:bodyPr/>
            <a:lstStyle/>
            <a:p>
              <a:endParaRPr lang="zh-CN" altLang="en-US"/>
            </a:p>
          </p:txBody>
        </p:sp>
      </p:grpSp>
      <p:sp>
        <p:nvSpPr>
          <p:cNvPr id="134202" name="Rectangle 58"/>
          <p:cNvSpPr>
            <a:spLocks noChangeArrowheads="1"/>
          </p:cNvSpPr>
          <p:nvPr/>
        </p:nvSpPr>
        <p:spPr bwMode="auto">
          <a:xfrm>
            <a:off x="684213" y="3582988"/>
            <a:ext cx="7991475" cy="762000"/>
          </a:xfrm>
          <a:prstGeom prst="rect">
            <a:avLst/>
          </a:prstGeom>
          <a:noFill/>
          <a:ln w="9525">
            <a:noFill/>
            <a:miter lim="800000"/>
            <a:headEnd/>
            <a:tailEnd/>
          </a:ln>
          <a:effectLst/>
        </p:spPr>
        <p:txBody>
          <a:bodyPr anchor="ctr">
            <a:spAutoFit/>
          </a:bodyPr>
          <a:lstStyle/>
          <a:p>
            <a:pPr>
              <a:lnSpc>
                <a:spcPct val="110000"/>
              </a:lnSpc>
              <a:defRPr/>
            </a:pPr>
            <a:r>
              <a:rPr lang="en-US" altLang="zh-CN" sz="2000" b="1">
                <a:latin typeface="宋体" pitchFamily="2" charset="-122"/>
              </a:rPr>
              <a:t>    </a:t>
            </a:r>
            <a:r>
              <a:rPr kumimoji="0" lang="zh-CN" altLang="en-US" sz="2000" b="1">
                <a:effectLst>
                  <a:outerShdw blurRad="38100" dist="38100" dir="2700000" algn="tl">
                    <a:srgbClr val="C0C0C0"/>
                  </a:outerShdw>
                </a:effectLst>
              </a:rPr>
              <a:t>如果将存储在外存中二进制文件的数据取回内存，则</a:t>
            </a:r>
            <a:r>
              <a:rPr kumimoji="0" lang="en-US" altLang="zh-CN" sz="2000" b="1">
                <a:effectLst>
                  <a:outerShdw blurRad="38100" dist="38100" dir="2700000" algn="tl">
                    <a:srgbClr val="C0C0C0"/>
                  </a:outerShdw>
                </a:effectLst>
              </a:rPr>
              <a:t>C </a:t>
            </a:r>
            <a:r>
              <a:rPr kumimoji="0" lang="zh-CN" altLang="en-US" sz="2000" b="1">
                <a:effectLst>
                  <a:outerShdw blurRad="38100" dist="38100" dir="2700000" algn="tl">
                    <a:srgbClr val="C0C0C0"/>
                  </a:outerShdw>
                </a:effectLst>
              </a:rPr>
              <a:t>语言不需要转换，直接取回即可，</a:t>
            </a:r>
            <a:r>
              <a:rPr kumimoji="0" lang="zh-CN" altLang="en-US" sz="2000" b="1">
                <a:solidFill>
                  <a:srgbClr val="FF0066"/>
                </a:solidFill>
                <a:effectLst>
                  <a:outerShdw blurRad="38100" dist="38100" dir="2700000" algn="tl">
                    <a:srgbClr val="C0C0C0"/>
                  </a:outerShdw>
                </a:effectLst>
              </a:rPr>
              <a:t>其数值按内存单元之数据类型解释</a:t>
            </a:r>
            <a:r>
              <a:rPr kumimoji="0" lang="zh-CN" altLang="en-US" sz="2000" b="1">
                <a:effectLst>
                  <a:outerShdw blurRad="38100" dist="38100" dir="2700000" algn="tl">
                    <a:srgbClr val="C0C0C0"/>
                  </a:outerShdw>
                </a:effectLst>
              </a:rPr>
              <a:t>。</a:t>
            </a:r>
          </a:p>
        </p:txBody>
      </p:sp>
      <p:grpSp>
        <p:nvGrpSpPr>
          <p:cNvPr id="5" name="Group 59"/>
          <p:cNvGrpSpPr>
            <a:grpSpLocks/>
          </p:cNvGrpSpPr>
          <p:nvPr/>
        </p:nvGrpSpPr>
        <p:grpSpPr bwMode="auto">
          <a:xfrm>
            <a:off x="2484438" y="4419600"/>
            <a:ext cx="4597400" cy="1682750"/>
            <a:chOff x="1572" y="2567"/>
            <a:chExt cx="2896" cy="1060"/>
          </a:xfrm>
        </p:grpSpPr>
        <p:sp>
          <p:nvSpPr>
            <p:cNvPr id="12297" name="Rectangle 60"/>
            <p:cNvSpPr>
              <a:spLocks noChangeArrowheads="1"/>
            </p:cNvSpPr>
            <p:nvPr/>
          </p:nvSpPr>
          <p:spPr bwMode="auto">
            <a:xfrm>
              <a:off x="1572" y="2567"/>
              <a:ext cx="2864" cy="1060"/>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4205" name="Rectangle 61"/>
            <p:cNvSpPr>
              <a:spLocks noChangeArrowheads="1"/>
            </p:cNvSpPr>
            <p:nvPr/>
          </p:nvSpPr>
          <p:spPr bwMode="auto">
            <a:xfrm>
              <a:off x="1578" y="2583"/>
              <a:ext cx="2890" cy="446"/>
            </a:xfrm>
            <a:prstGeom prst="rect">
              <a:avLst/>
            </a:prstGeom>
            <a:noFill/>
            <a:ln w="9525">
              <a:noFill/>
              <a:miter lim="800000"/>
              <a:headEnd/>
              <a:tailEnd/>
            </a:ln>
            <a:effectLst/>
          </p:spPr>
          <p:txBody>
            <a:bodyPr>
              <a:spAutoFit/>
            </a:bodyPr>
            <a:lstStyle/>
            <a:p>
              <a:pPr eaLnBrk="0" hangingPunct="0">
                <a:defRPr/>
              </a:pPr>
              <a:r>
                <a:rPr kumimoji="0" lang="zh-CN" altLang="en-US" sz="2000" b="1" dirty="0">
                  <a:solidFill>
                    <a:schemeClr val="tx2"/>
                  </a:solidFill>
                  <a:effectLst>
                    <a:outerShdw blurRad="38100" dist="38100" dir="2700000" algn="tl">
                      <a:srgbClr val="C0C0C0"/>
                    </a:outerShdw>
                  </a:effectLst>
                  <a:latin typeface="宋体" pitchFamily="2" charset="-122"/>
                </a:rPr>
                <a:t>例如，</a:t>
              </a:r>
              <a:r>
                <a:rPr kumimoji="0" lang="en-US" altLang="zh-CN" sz="2000" b="1" dirty="0">
                  <a:solidFill>
                    <a:schemeClr val="tx2"/>
                  </a:solidFill>
                  <a:effectLst>
                    <a:outerShdw blurRad="38100" dist="38100" dir="2700000" algn="tl">
                      <a:srgbClr val="C0C0C0"/>
                    </a:outerShdw>
                  </a:effectLst>
                </a:rPr>
                <a:t>short x</a:t>
              </a:r>
              <a:r>
                <a:rPr kumimoji="0" lang="en-US" altLang="zh-CN" sz="2000" b="1" dirty="0">
                  <a:solidFill>
                    <a:schemeClr val="tx2"/>
                  </a:solidFill>
                  <a:effectLst>
                    <a:outerShdw blurRad="38100" dist="38100" dir="2700000" algn="tl">
                      <a:srgbClr val="C0C0C0"/>
                    </a:outerShdw>
                  </a:effectLst>
                  <a:latin typeface="Times New Roman" pitchFamily="18" charset="0"/>
                </a:rPr>
                <a:t>=</a:t>
              </a:r>
              <a:r>
                <a:rPr kumimoji="0" lang="en-US" altLang="zh-CN" sz="2000" b="1" dirty="0">
                  <a:solidFill>
                    <a:srgbClr val="FF0066"/>
                  </a:solidFill>
                  <a:effectLst>
                    <a:outerShdw blurRad="38100" dist="38100" dir="2700000" algn="tl">
                      <a:srgbClr val="C0C0C0"/>
                    </a:outerShdw>
                  </a:effectLst>
                  <a:latin typeface="Times New Roman" pitchFamily="18" charset="0"/>
                </a:rPr>
                <a:t>128</a:t>
              </a:r>
              <a:r>
                <a:rPr kumimoji="0" lang="en-US" altLang="zh-CN" sz="2000" b="1" dirty="0">
                  <a:solidFill>
                    <a:schemeClr val="tx2"/>
                  </a:solidFill>
                  <a:effectLst>
                    <a:outerShdw blurRad="38100" dist="38100" dir="2700000" algn="tl">
                      <a:srgbClr val="C0C0C0"/>
                    </a:outerShdw>
                  </a:effectLst>
                  <a:latin typeface="Times New Roman" pitchFamily="18" charset="0"/>
                </a:rPr>
                <a:t>; </a:t>
              </a:r>
              <a:r>
                <a:rPr kumimoji="0" lang="zh-CN" altLang="en-US" sz="2000" b="1" dirty="0">
                  <a:solidFill>
                    <a:schemeClr val="tx2"/>
                  </a:solidFill>
                  <a:effectLst>
                    <a:outerShdw blurRad="38100" dist="38100" dir="2700000" algn="tl">
                      <a:srgbClr val="C0C0C0"/>
                    </a:outerShdw>
                  </a:effectLst>
                  <a:latin typeface="Times New Roman" pitchFamily="18" charset="0"/>
                </a:rPr>
                <a:t>输出格式：二进制位</a:t>
              </a:r>
              <a:endParaRPr kumimoji="0" lang="zh-CN" altLang="en-US" sz="2000" b="1" dirty="0">
                <a:solidFill>
                  <a:schemeClr val="tx2"/>
                </a:solidFill>
                <a:effectLst>
                  <a:outerShdw blurRad="38100" dist="38100" dir="2700000" algn="tl">
                    <a:srgbClr val="C0C0C0"/>
                  </a:outerShdw>
                </a:effectLst>
                <a:latin typeface="宋体" pitchFamily="2" charset="-122"/>
              </a:endParaRPr>
            </a:p>
          </p:txBody>
        </p:sp>
        <p:sp>
          <p:nvSpPr>
            <p:cNvPr id="12299" name="Text Box 62"/>
            <p:cNvSpPr txBox="1">
              <a:spLocks noChangeArrowheads="1"/>
            </p:cNvSpPr>
            <p:nvPr/>
          </p:nvSpPr>
          <p:spPr bwMode="auto">
            <a:xfrm>
              <a:off x="2725" y="2895"/>
              <a:ext cx="1547" cy="258"/>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1000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2000" b="1">
                  <a:latin typeface="Arial" charset="0"/>
                </a:rPr>
                <a:t> </a:t>
              </a:r>
            </a:p>
          </p:txBody>
        </p:sp>
        <p:sp>
          <p:nvSpPr>
            <p:cNvPr id="12300" name="Rectangle 63"/>
            <p:cNvSpPr>
              <a:spLocks noChangeArrowheads="1"/>
            </p:cNvSpPr>
            <p:nvPr/>
          </p:nvSpPr>
          <p:spPr bwMode="auto">
            <a:xfrm>
              <a:off x="2541" y="2773"/>
              <a:ext cx="213" cy="250"/>
            </a:xfrm>
            <a:prstGeom prst="rect">
              <a:avLst/>
            </a:prstGeom>
            <a:noFill/>
            <a:ln w="9525">
              <a:noFill/>
              <a:miter lim="800000"/>
              <a:headEnd/>
              <a:tailEnd/>
            </a:ln>
          </p:spPr>
          <p:txBody>
            <a:bodyPr wrap="none">
              <a:spAutoFit/>
            </a:bodyPr>
            <a:lstStyle/>
            <a:p>
              <a:pPr eaLnBrk="0" hangingPunct="0"/>
              <a:r>
                <a:rPr kumimoji="0" lang="en-US" altLang="zh-CN" sz="2000" b="1">
                  <a:solidFill>
                    <a:schemeClr val="tx2"/>
                  </a:solidFill>
                </a:rPr>
                <a:t>x</a:t>
              </a:r>
            </a:p>
          </p:txBody>
        </p:sp>
        <p:sp>
          <p:nvSpPr>
            <p:cNvPr id="134208" name="Text Box 64"/>
            <p:cNvSpPr txBox="1">
              <a:spLocks noChangeArrowheads="1"/>
            </p:cNvSpPr>
            <p:nvPr/>
          </p:nvSpPr>
          <p:spPr bwMode="auto">
            <a:xfrm>
              <a:off x="2080" y="2851"/>
              <a:ext cx="680"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内存：</a:t>
              </a:r>
            </a:p>
          </p:txBody>
        </p:sp>
        <p:sp>
          <p:nvSpPr>
            <p:cNvPr id="134209" name="Text Box 65"/>
            <p:cNvSpPr txBox="1">
              <a:spLocks noChangeArrowheads="1"/>
            </p:cNvSpPr>
            <p:nvPr/>
          </p:nvSpPr>
          <p:spPr bwMode="auto">
            <a:xfrm>
              <a:off x="2080" y="3307"/>
              <a:ext cx="675" cy="250"/>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000" b="1">
                  <a:solidFill>
                    <a:schemeClr val="tx2"/>
                  </a:solidFill>
                  <a:effectLst>
                    <a:outerShdw blurRad="38100" dist="38100" dir="2700000" algn="tl">
                      <a:srgbClr val="C0C0C0"/>
                    </a:outerShdw>
                  </a:effectLst>
                  <a:latin typeface="宋体" pitchFamily="2" charset="-122"/>
                </a:rPr>
                <a:t>外存：</a:t>
              </a:r>
            </a:p>
          </p:txBody>
        </p:sp>
        <p:sp>
          <p:nvSpPr>
            <p:cNvPr id="12303" name="Line 66"/>
            <p:cNvSpPr>
              <a:spLocks noChangeShapeType="1"/>
            </p:cNvSpPr>
            <p:nvPr/>
          </p:nvSpPr>
          <p:spPr bwMode="auto">
            <a:xfrm>
              <a:off x="3507" y="2890"/>
              <a:ext cx="0" cy="253"/>
            </a:xfrm>
            <a:prstGeom prst="line">
              <a:avLst/>
            </a:prstGeom>
            <a:noFill/>
            <a:ln w="12700" cap="rnd">
              <a:solidFill>
                <a:srgbClr val="000000"/>
              </a:solidFill>
              <a:prstDash val="sysDot"/>
              <a:round/>
              <a:headEnd/>
              <a:tailEnd/>
            </a:ln>
          </p:spPr>
          <p:txBody>
            <a:bodyPr/>
            <a:lstStyle/>
            <a:p>
              <a:endParaRPr lang="zh-CN" altLang="en-US"/>
            </a:p>
          </p:txBody>
        </p:sp>
        <p:sp>
          <p:nvSpPr>
            <p:cNvPr id="134211" name="Text Box 67"/>
            <p:cNvSpPr txBox="1">
              <a:spLocks noChangeArrowheads="1"/>
            </p:cNvSpPr>
            <p:nvPr/>
          </p:nvSpPr>
          <p:spPr bwMode="auto">
            <a:xfrm>
              <a:off x="2171" y="3093"/>
              <a:ext cx="480" cy="231"/>
            </a:xfrm>
            <a:prstGeom prst="rect">
              <a:avLst/>
            </a:prstGeom>
            <a:noFill/>
            <a:ln w="9525">
              <a:noFill/>
              <a:miter lim="800000"/>
              <a:headEnd/>
              <a:tailEnd/>
            </a:ln>
            <a:effectLst/>
          </p:spPr>
          <p:txBody>
            <a:bodyPr>
              <a:spAutoFit/>
            </a:bodyPr>
            <a:lstStyle/>
            <a:p>
              <a:pPr algn="ctr" eaLnBrk="0" hangingPunct="0">
                <a:spcBef>
                  <a:spcPct val="50000"/>
                </a:spcBef>
                <a:defRPr/>
              </a:pPr>
              <a:r>
                <a:rPr kumimoji="0" lang="en-US" altLang="zh-CN" sz="1800" b="1">
                  <a:solidFill>
                    <a:srgbClr val="CC3300"/>
                  </a:solidFill>
                  <a:effectLst>
                    <a:outerShdw blurRad="38100" dist="38100" dir="2700000" algn="tl">
                      <a:srgbClr val="C0C0C0"/>
                    </a:outerShdw>
                  </a:effectLst>
                  <a:latin typeface="Arial" charset="0"/>
                </a:rPr>
                <a:t>read</a:t>
              </a:r>
            </a:p>
          </p:txBody>
        </p:sp>
        <p:sp>
          <p:nvSpPr>
            <p:cNvPr id="12305" name="AutoShape 68"/>
            <p:cNvSpPr>
              <a:spLocks noChangeArrowheads="1"/>
            </p:cNvSpPr>
            <p:nvPr/>
          </p:nvSpPr>
          <p:spPr bwMode="auto">
            <a:xfrm flipV="1">
              <a:off x="2582" y="2890"/>
              <a:ext cx="136" cy="581"/>
            </a:xfrm>
            <a:prstGeom prst="curvedRightArrow">
              <a:avLst>
                <a:gd name="adj1" fmla="val 85441"/>
                <a:gd name="adj2" fmla="val 170882"/>
                <a:gd name="adj3" fmla="val 33333"/>
              </a:avLst>
            </a:prstGeom>
            <a:solidFill>
              <a:srgbClr val="FF99FF"/>
            </a:solidFill>
            <a:ln w="9525">
              <a:noFill/>
              <a:miter lim="800000"/>
              <a:headEnd/>
              <a:tailEnd/>
            </a:ln>
          </p:spPr>
          <p:txBody>
            <a:bodyPr wrap="none" anchor="ctr"/>
            <a:lstStyle/>
            <a:p>
              <a:endParaRPr lang="zh-CN" altLang="en-US"/>
            </a:p>
          </p:txBody>
        </p:sp>
        <p:sp>
          <p:nvSpPr>
            <p:cNvPr id="12306" name="Text Box 69"/>
            <p:cNvSpPr txBox="1">
              <a:spLocks noChangeArrowheads="1"/>
            </p:cNvSpPr>
            <p:nvPr/>
          </p:nvSpPr>
          <p:spPr bwMode="auto">
            <a:xfrm>
              <a:off x="2721" y="3301"/>
              <a:ext cx="1547" cy="258"/>
            </a:xfrm>
            <a:prstGeom prst="rect">
              <a:avLst/>
            </a:prstGeom>
            <a:solidFill>
              <a:schemeClr val="bg1"/>
            </a:solidFill>
            <a:ln w="12700">
              <a:solidFill>
                <a:schemeClr val="tx1"/>
              </a:solidFill>
              <a:miter lim="800000"/>
              <a:headEnd/>
              <a:tailEnd/>
            </a:ln>
          </p:spPr>
          <p:txBody>
            <a:bodyPr>
              <a:spAutoFit/>
            </a:bodyPr>
            <a:lstStyle/>
            <a:p>
              <a:pPr eaLnBrk="0" hangingPunct="0">
                <a:spcBef>
                  <a:spcPct val="50000"/>
                </a:spcBef>
              </a:pP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1000</a:t>
              </a:r>
              <a:r>
                <a:rPr kumimoji="0" lang="en-US" altLang="zh-CN" sz="1000" b="1">
                  <a:solidFill>
                    <a:schemeClr val="tx2"/>
                  </a:solidFill>
                  <a:latin typeface="宋体" pitchFamily="2" charset="-122"/>
                </a:rPr>
                <a:t> </a:t>
              </a:r>
              <a:r>
                <a:rPr kumimoji="0" lang="en-US" altLang="zh-CN" sz="2000" b="1">
                  <a:solidFill>
                    <a:schemeClr val="tx2"/>
                  </a:solidFill>
                  <a:latin typeface="宋体" pitchFamily="2" charset="-122"/>
                </a:rPr>
                <a:t>0000</a:t>
              </a:r>
              <a:r>
                <a:rPr kumimoji="0" lang="en-US" altLang="zh-CN" sz="2000" b="1">
                  <a:latin typeface="Arial" charset="0"/>
                </a:rPr>
                <a:t> </a:t>
              </a:r>
            </a:p>
          </p:txBody>
        </p:sp>
        <p:sp>
          <p:nvSpPr>
            <p:cNvPr id="12307" name="Line 70"/>
            <p:cNvSpPr>
              <a:spLocks noChangeShapeType="1"/>
            </p:cNvSpPr>
            <p:nvPr/>
          </p:nvSpPr>
          <p:spPr bwMode="auto">
            <a:xfrm>
              <a:off x="3503" y="3296"/>
              <a:ext cx="0" cy="253"/>
            </a:xfrm>
            <a:prstGeom prst="line">
              <a:avLst/>
            </a:prstGeom>
            <a:noFill/>
            <a:ln w="12700" cap="rnd">
              <a:solidFill>
                <a:srgbClr val="000000"/>
              </a:solidFill>
              <a:prstDash val="sysDot"/>
              <a:round/>
              <a:headEnd/>
              <a:tailEnd/>
            </a:ln>
          </p:spPr>
          <p:txBody>
            <a:bodyPr/>
            <a:lstStyle/>
            <a:p>
              <a:endParaRPr lang="zh-CN" altLang="en-US"/>
            </a:p>
          </p:txBody>
        </p:sp>
      </p:grpSp>
      <p:grpSp>
        <p:nvGrpSpPr>
          <p:cNvPr id="38" name="Group 16">
            <a:extLst>
              <a:ext uri="{FF2B5EF4-FFF2-40B4-BE49-F238E27FC236}">
                <a16:creationId xmlns:a16="http://schemas.microsoft.com/office/drawing/2014/main" id="{CD5C77FA-DFC3-477E-B5BA-8F2AD8E64F06}"/>
              </a:ext>
            </a:extLst>
          </p:cNvPr>
          <p:cNvGrpSpPr>
            <a:grpSpLocks/>
          </p:cNvGrpSpPr>
          <p:nvPr/>
        </p:nvGrpSpPr>
        <p:grpSpPr bwMode="auto">
          <a:xfrm>
            <a:off x="2260625" y="2276872"/>
            <a:ext cx="5119687" cy="1008062"/>
            <a:chOff x="1385" y="1353"/>
            <a:chExt cx="3225" cy="635"/>
          </a:xfrm>
        </p:grpSpPr>
        <p:sp>
          <p:nvSpPr>
            <p:cNvPr id="39" name="Rectangle 6">
              <a:extLst>
                <a:ext uri="{FF2B5EF4-FFF2-40B4-BE49-F238E27FC236}">
                  <a16:creationId xmlns:a16="http://schemas.microsoft.com/office/drawing/2014/main" id="{C33BA0EF-CF8E-4B7E-B95A-A27B280816BB}"/>
                </a:ext>
              </a:extLst>
            </p:cNvPr>
            <p:cNvSpPr>
              <a:spLocks noChangeArrowheads="1"/>
            </p:cNvSpPr>
            <p:nvPr/>
          </p:nvSpPr>
          <p:spPr bwMode="auto">
            <a:xfrm>
              <a:off x="1385" y="1353"/>
              <a:ext cx="3225" cy="635"/>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40" name="Rectangle 11">
              <a:extLst>
                <a:ext uri="{FF2B5EF4-FFF2-40B4-BE49-F238E27FC236}">
                  <a16:creationId xmlns:a16="http://schemas.microsoft.com/office/drawing/2014/main" id="{553CEAC2-A9EF-4DF4-B050-E1D1F35F3B63}"/>
                </a:ext>
              </a:extLst>
            </p:cNvPr>
            <p:cNvSpPr>
              <a:spLocks noChangeArrowheads="1"/>
            </p:cNvSpPr>
            <p:nvPr/>
          </p:nvSpPr>
          <p:spPr bwMode="auto">
            <a:xfrm>
              <a:off x="2107" y="1706"/>
              <a:ext cx="1726" cy="250"/>
            </a:xfrm>
            <a:prstGeom prst="rect">
              <a:avLst/>
            </a:prstGeom>
            <a:noFill/>
            <a:ln w="9525">
              <a:noFill/>
              <a:miter lim="800000"/>
              <a:headEnd/>
              <a:tailEnd/>
            </a:ln>
          </p:spPr>
          <p:txBody>
            <a:bodyPr wrap="none">
              <a:spAutoFit/>
            </a:bodyPr>
            <a:lstStyle/>
            <a:p>
              <a:pPr eaLnBrk="0" hangingPunct="0"/>
              <a:r>
                <a:rPr kumimoji="0" lang="zh-CN" altLang="en-US" sz="2000" b="1" dirty="0">
                  <a:latin typeface="宋体" pitchFamily="2" charset="-122"/>
                </a:rPr>
                <a:t>二进制文件存储示意图</a:t>
              </a:r>
            </a:p>
          </p:txBody>
        </p:sp>
        <p:grpSp>
          <p:nvGrpSpPr>
            <p:cNvPr id="41" name="Group 15">
              <a:extLst>
                <a:ext uri="{FF2B5EF4-FFF2-40B4-BE49-F238E27FC236}">
                  <a16:creationId xmlns:a16="http://schemas.microsoft.com/office/drawing/2014/main" id="{A004D33D-F384-4B4C-B71B-5C884B2A4610}"/>
                </a:ext>
              </a:extLst>
            </p:cNvPr>
            <p:cNvGrpSpPr>
              <a:grpSpLocks/>
            </p:cNvGrpSpPr>
            <p:nvPr/>
          </p:nvGrpSpPr>
          <p:grpSpPr bwMode="auto">
            <a:xfrm>
              <a:off x="1478" y="1422"/>
              <a:ext cx="3035" cy="266"/>
              <a:chOff x="750" y="1422"/>
              <a:chExt cx="3035" cy="266"/>
            </a:xfrm>
          </p:grpSpPr>
          <p:sp>
            <p:nvSpPr>
              <p:cNvPr id="42" name="Text Box 7">
                <a:extLst>
                  <a:ext uri="{FF2B5EF4-FFF2-40B4-BE49-F238E27FC236}">
                    <a16:creationId xmlns:a16="http://schemas.microsoft.com/office/drawing/2014/main" id="{A1AB5EF2-6D6C-412B-B090-A24FA909E32E}"/>
                  </a:ext>
                </a:extLst>
              </p:cNvPr>
              <p:cNvSpPr txBox="1">
                <a:spLocks noChangeArrowheads="1"/>
              </p:cNvSpPr>
              <p:nvPr/>
            </p:nvSpPr>
            <p:spPr bwMode="auto">
              <a:xfrm>
                <a:off x="750" y="1430"/>
                <a:ext cx="3035" cy="258"/>
              </a:xfrm>
              <a:prstGeom prst="rect">
                <a:avLst/>
              </a:prstGeom>
              <a:solidFill>
                <a:schemeClr val="bg1"/>
              </a:solidFill>
              <a:ln w="12700">
                <a:solidFill>
                  <a:schemeClr val="tx1"/>
                </a:solidFill>
                <a:miter lim="800000"/>
                <a:headEnd/>
                <a:tailEnd/>
              </a:ln>
              <a:effectLst/>
            </p:spPr>
            <p:txBody>
              <a:bodyPr>
                <a:spAutoFit/>
              </a:bodyPr>
              <a:lstStyle/>
              <a:p>
                <a:pPr eaLnBrk="0" hangingPunct="0">
                  <a:spcBef>
                    <a:spcPct val="50000"/>
                  </a:spcBef>
                  <a:defRPr/>
                </a:pPr>
                <a:r>
                  <a:rPr kumimoji="0" lang="en-US" altLang="zh-CN" sz="2000" b="1" dirty="0">
                    <a:solidFill>
                      <a:schemeClr val="tx2"/>
                    </a:solidFill>
                    <a:effectLst>
                      <a:outerShdw blurRad="38100" dist="38100" dir="2700000" algn="tl">
                        <a:srgbClr val="C0C0C0"/>
                      </a:outerShdw>
                    </a:effectLst>
                    <a:latin typeface="宋体" pitchFamily="2" charset="-122"/>
                  </a:rPr>
                  <a:t>0110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0001</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0110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0010</a:t>
                </a:r>
                <a:r>
                  <a:rPr kumimoji="0" lang="en-US" altLang="zh-CN" sz="2000" dirty="0">
                    <a:latin typeface="Arial" charset="0"/>
                  </a:rPr>
                  <a:t> </a:t>
                </a:r>
                <a:r>
                  <a:rPr kumimoji="0" lang="en-US" altLang="zh-CN" sz="2000" b="1" dirty="0">
                    <a:solidFill>
                      <a:schemeClr val="tx2"/>
                    </a:solidFill>
                    <a:effectLst>
                      <a:outerShdw blurRad="38100" dist="38100" dir="2700000" algn="tl">
                        <a:srgbClr val="C0C0C0"/>
                      </a:outerShdw>
                    </a:effectLst>
                    <a:latin typeface="宋体" pitchFamily="2" charset="-122"/>
                  </a:rPr>
                  <a:t>0000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1000</a:t>
                </a:r>
                <a:r>
                  <a:rPr kumimoji="0" lang="en-US" altLang="zh-CN" sz="1000" b="1" dirty="0">
                    <a:solidFill>
                      <a:schemeClr val="tx2"/>
                    </a:solidFill>
                    <a:effectLst>
                      <a:outerShdw blurRad="38100" dist="38100" dir="2700000" algn="tl">
                        <a:srgbClr val="C0C0C0"/>
                      </a:outerShdw>
                    </a:effectLst>
                    <a:latin typeface="宋体" pitchFamily="2" charset="-122"/>
                  </a:rPr>
                  <a:t> </a:t>
                </a:r>
                <a:r>
                  <a:rPr kumimoji="0" lang="en-US" altLang="zh-CN" sz="2000" b="1" dirty="0">
                    <a:solidFill>
                      <a:schemeClr val="tx2"/>
                    </a:solidFill>
                    <a:effectLst>
                      <a:outerShdw blurRad="38100" dist="38100" dir="2700000" algn="tl">
                        <a:srgbClr val="C0C0C0"/>
                      </a:outerShdw>
                    </a:effectLst>
                    <a:latin typeface="宋体" pitchFamily="2" charset="-122"/>
                  </a:rPr>
                  <a:t>0000</a:t>
                </a:r>
              </a:p>
            </p:txBody>
          </p:sp>
          <p:sp>
            <p:nvSpPr>
              <p:cNvPr id="43" name="Line 8">
                <a:extLst>
                  <a:ext uri="{FF2B5EF4-FFF2-40B4-BE49-F238E27FC236}">
                    <a16:creationId xmlns:a16="http://schemas.microsoft.com/office/drawing/2014/main" id="{FFEC1B9D-22F6-4DAC-B846-9EA1A8A754B8}"/>
                  </a:ext>
                </a:extLst>
              </p:cNvPr>
              <p:cNvSpPr>
                <a:spLocks noChangeShapeType="1"/>
              </p:cNvSpPr>
              <p:nvPr/>
            </p:nvSpPr>
            <p:spPr bwMode="auto">
              <a:xfrm>
                <a:off x="1531" y="1422"/>
                <a:ext cx="0" cy="249"/>
              </a:xfrm>
              <a:prstGeom prst="line">
                <a:avLst/>
              </a:prstGeom>
              <a:noFill/>
              <a:ln w="12700" cap="rnd">
                <a:solidFill>
                  <a:srgbClr val="000000"/>
                </a:solidFill>
                <a:prstDash val="sysDot"/>
                <a:round/>
                <a:headEnd/>
                <a:tailEnd/>
              </a:ln>
            </p:spPr>
            <p:txBody>
              <a:bodyPr/>
              <a:lstStyle/>
              <a:p>
                <a:endParaRPr lang="zh-CN" altLang="en-US"/>
              </a:p>
            </p:txBody>
          </p:sp>
          <p:sp>
            <p:nvSpPr>
              <p:cNvPr id="44" name="Line 13">
                <a:extLst>
                  <a:ext uri="{FF2B5EF4-FFF2-40B4-BE49-F238E27FC236}">
                    <a16:creationId xmlns:a16="http://schemas.microsoft.com/office/drawing/2014/main" id="{1A0E74FB-6115-4476-BA78-F0027C9B01D5}"/>
                  </a:ext>
                </a:extLst>
              </p:cNvPr>
              <p:cNvSpPr>
                <a:spLocks noChangeShapeType="1"/>
              </p:cNvSpPr>
              <p:nvPr/>
            </p:nvSpPr>
            <p:spPr bwMode="auto">
              <a:xfrm>
                <a:off x="2997" y="1428"/>
                <a:ext cx="0" cy="249"/>
              </a:xfrm>
              <a:prstGeom prst="line">
                <a:avLst/>
              </a:prstGeom>
              <a:noFill/>
              <a:ln w="12700" cap="rnd">
                <a:solidFill>
                  <a:srgbClr val="000000"/>
                </a:solidFill>
                <a:prstDash val="sysDot"/>
                <a:round/>
                <a:headEnd/>
                <a:tailEnd/>
              </a:ln>
            </p:spPr>
            <p:txBody>
              <a:bodyPr/>
              <a:lstStyle/>
              <a:p>
                <a:endParaRPr lang="zh-CN" altLang="en-US"/>
              </a:p>
            </p:txBody>
          </p:sp>
          <p:sp>
            <p:nvSpPr>
              <p:cNvPr id="45" name="Line 14">
                <a:extLst>
                  <a:ext uri="{FF2B5EF4-FFF2-40B4-BE49-F238E27FC236}">
                    <a16:creationId xmlns:a16="http://schemas.microsoft.com/office/drawing/2014/main" id="{92684FB2-3688-429A-A66E-3E45B2191AE1}"/>
                  </a:ext>
                </a:extLst>
              </p:cNvPr>
              <p:cNvSpPr>
                <a:spLocks noChangeShapeType="1"/>
              </p:cNvSpPr>
              <p:nvPr/>
            </p:nvSpPr>
            <p:spPr bwMode="auto">
              <a:xfrm>
                <a:off x="2254" y="1428"/>
                <a:ext cx="0" cy="249"/>
              </a:xfrm>
              <a:prstGeom prst="line">
                <a:avLst/>
              </a:prstGeom>
              <a:noFill/>
              <a:ln w="12700" cap="rnd">
                <a:solidFill>
                  <a:srgbClr val="000000"/>
                </a:solidFill>
                <a:prstDash val="sysDot"/>
                <a:round/>
                <a:headEnd/>
                <a:tailEnd/>
              </a:ln>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1000" fill="hold"/>
                                        <p:tgtEl>
                                          <p:spTgt spid="38"/>
                                        </p:tgtEl>
                                        <p:attrNameLst>
                                          <p:attrName>ppt_x</p:attrName>
                                        </p:attrNameLst>
                                      </p:cBhvr>
                                      <p:tavLst>
                                        <p:tav tm="0">
                                          <p:val>
                                            <p:strVal val="#ppt_x-.2"/>
                                          </p:val>
                                        </p:tav>
                                        <p:tav tm="100000">
                                          <p:val>
                                            <p:strVal val="#ppt_x"/>
                                          </p:val>
                                        </p:tav>
                                      </p:tavLst>
                                    </p:anim>
                                    <p:anim calcmode="lin" valueType="num">
                                      <p:cBhvr>
                                        <p:cTn id="15"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4161"/>
                                        </p:tgtEl>
                                        <p:attrNameLst>
                                          <p:attrName>style.visibility</p:attrName>
                                        </p:attrNameLst>
                                      </p:cBhvr>
                                      <p:to>
                                        <p:strVal val="visible"/>
                                      </p:to>
                                    </p:set>
                                    <p:animEffect transition="in" filter="blinds(horizontal)">
                                      <p:cBhvr>
                                        <p:cTn id="21" dur="500"/>
                                        <p:tgtEl>
                                          <p:spTgt spid="134161"/>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ppt_x</p:attrName>
                                        </p:attrNameLst>
                                      </p:cBhvr>
                                      <p:tavLst>
                                        <p:tav tm="0">
                                          <p:val>
                                            <p:strVal val="#ppt_x-.2"/>
                                          </p:val>
                                        </p:tav>
                                        <p:tav tm="100000">
                                          <p:val>
                                            <p:strVal val="#ppt_x"/>
                                          </p:val>
                                        </p:tav>
                                      </p:tavLst>
                                    </p:anim>
                                    <p:anim calcmode="lin" valueType="num">
                                      <p:cBhvr>
                                        <p:cTn id="27"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xit" presetSubtype="16" fill="hold" grpId="0" nodeType="clickEffect">
                                  <p:stCondLst>
                                    <p:cond delay="0"/>
                                  </p:stCondLst>
                                  <p:childTnLst>
                                    <p:animEffect transition="out" filter="diamond(in)">
                                      <p:cBhvr>
                                        <p:cTn id="32" dur="2000"/>
                                        <p:tgtEl>
                                          <p:spTgt spid="134148"/>
                                        </p:tgtEl>
                                      </p:cBhvr>
                                    </p:animEffect>
                                    <p:set>
                                      <p:cBhvr>
                                        <p:cTn id="33" dur="1" fill="hold">
                                          <p:stCondLst>
                                            <p:cond delay="1999"/>
                                          </p:stCondLst>
                                        </p:cTn>
                                        <p:tgtEl>
                                          <p:spTgt spid="134148"/>
                                        </p:tgtEl>
                                        <p:attrNameLst>
                                          <p:attrName>style.visibility</p:attrName>
                                        </p:attrNameLst>
                                      </p:cBhvr>
                                      <p:to>
                                        <p:strVal val="hidden"/>
                                      </p:to>
                                    </p:set>
                                  </p:childTnLst>
                                </p:cTn>
                              </p:par>
                              <p:par>
                                <p:cTn id="34" presetID="8" presetClass="exit" presetSubtype="16" fill="hold" nodeType="withEffect">
                                  <p:stCondLst>
                                    <p:cond delay="0"/>
                                  </p:stCondLst>
                                  <p:childTnLst>
                                    <p:animEffect transition="out" filter="diamond(in)">
                                      <p:cBhvr>
                                        <p:cTn id="35" dur="2000"/>
                                        <p:tgtEl>
                                          <p:spTgt spid="2"/>
                                        </p:tgtEl>
                                      </p:cBhvr>
                                    </p:animEffect>
                                    <p:set>
                                      <p:cBhvr>
                                        <p:cTn id="36" dur="1" fill="hold">
                                          <p:stCondLst>
                                            <p:cond delay="1999"/>
                                          </p:stCondLst>
                                        </p:cTn>
                                        <p:tgtEl>
                                          <p:spTgt spid="2"/>
                                        </p:tgtEl>
                                        <p:attrNameLst>
                                          <p:attrName>style.visibility</p:attrName>
                                        </p:attrNameLst>
                                      </p:cBhvr>
                                      <p:to>
                                        <p:strVal val="hidden"/>
                                      </p:to>
                                    </p:set>
                                  </p:childTnLst>
                                </p:cTn>
                              </p:par>
                              <p:par>
                                <p:cTn id="37" presetID="8" presetClass="exit" presetSubtype="16" fill="hold" nodeType="withEffect">
                                  <p:stCondLst>
                                    <p:cond delay="0"/>
                                  </p:stCondLst>
                                  <p:childTnLst>
                                    <p:animEffect transition="out" filter="diamond(in)">
                                      <p:cBhvr>
                                        <p:cTn id="38" dur="2000"/>
                                        <p:tgtEl>
                                          <p:spTgt spid="38"/>
                                        </p:tgtEl>
                                      </p:cBhvr>
                                    </p:animEffect>
                                    <p:set>
                                      <p:cBhvr>
                                        <p:cTn id="39" dur="1" fill="hold">
                                          <p:stCondLst>
                                            <p:cond delay="1999"/>
                                          </p:stCondLst>
                                        </p:cTn>
                                        <p:tgtEl>
                                          <p:spTgt spid="3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 -0.35695 " pathEditMode="relative" ptsTypes="AA">
                                      <p:cBhvr>
                                        <p:cTn id="43" dur="2000" fill="hold"/>
                                        <p:tgtEl>
                                          <p:spTgt spid="13416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 -0.35695 " pathEditMode="relative" ptsTypes="AA">
                                      <p:cBhvr>
                                        <p:cTn id="45" dur="2000" fill="hold"/>
                                        <p:tgtEl>
                                          <p:spTgt spid="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4202"/>
                                        </p:tgtEl>
                                        <p:attrNameLst>
                                          <p:attrName>style.visibility</p:attrName>
                                        </p:attrNameLst>
                                      </p:cBhvr>
                                      <p:to>
                                        <p:strVal val="visible"/>
                                      </p:to>
                                    </p:set>
                                    <p:animEffect transition="in" filter="blinds(horizontal)">
                                      <p:cBhvr>
                                        <p:cTn id="50" dur="500"/>
                                        <p:tgtEl>
                                          <p:spTgt spid="134202"/>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ppt_x</p:attrName>
                                        </p:attrNameLst>
                                      </p:cBhvr>
                                      <p:tavLst>
                                        <p:tav tm="0">
                                          <p:val>
                                            <p:strVal val="#ppt_x-.2"/>
                                          </p:val>
                                        </p:tav>
                                        <p:tav tm="100000">
                                          <p:val>
                                            <p:strVal val="#ppt_x"/>
                                          </p:val>
                                        </p:tav>
                                      </p:tavLst>
                                    </p:anim>
                                    <p:anim calcmode="lin" valueType="num">
                                      <p:cBhvr>
                                        <p:cTn id="5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61" grpId="0"/>
      <p:bldP spid="134161" grpId="1"/>
      <p:bldP spid="1342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0"/>
          </p:nvPr>
        </p:nvSpPr>
        <p:spPr>
          <a:noFill/>
        </p:spPr>
        <p:txBody>
          <a:bodyPr/>
          <a:lstStyle/>
          <a:p>
            <a:fld id="{D441D37C-87ED-4672-9A92-220F6562E53F}" type="slidenum">
              <a:rPr lang="en-US" altLang="zh-CN" smtClean="0"/>
              <a:pPr/>
              <a:t>8</a:t>
            </a:fld>
            <a:endParaRPr lang="en-US" altLang="zh-CN"/>
          </a:p>
        </p:txBody>
      </p:sp>
      <p:sp>
        <p:nvSpPr>
          <p:cNvPr id="135197" name="Rectangle 29"/>
          <p:cNvSpPr>
            <a:spLocks noChangeArrowheads="1"/>
          </p:cNvSpPr>
          <p:nvPr/>
        </p:nvSpPr>
        <p:spPr bwMode="auto">
          <a:xfrm>
            <a:off x="684213" y="765175"/>
            <a:ext cx="7991475" cy="1219200"/>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en-US" altLang="zh-CN" sz="2000" b="1">
                <a:effectLst>
                  <a:outerShdw blurRad="38100" dist="38100" dir="2700000" algn="tl">
                    <a:srgbClr val="C0C0C0"/>
                  </a:outerShdw>
                </a:effectLst>
              </a:rPr>
              <a:t>C</a:t>
            </a:r>
            <a:r>
              <a:rPr kumimoji="0" lang="zh-CN" altLang="en-US" sz="2000" b="1">
                <a:effectLst>
                  <a:outerShdw blurRad="38100" dist="38100" dir="2700000" algn="tl">
                    <a:srgbClr val="C0C0C0"/>
                  </a:outerShdw>
                </a:effectLst>
              </a:rPr>
              <a:t>语言对文件的读写提供有两种方式：</a:t>
            </a:r>
            <a:r>
              <a:rPr kumimoji="0" lang="zh-CN" altLang="en-US" sz="2000" b="1">
                <a:solidFill>
                  <a:srgbClr val="FF9900"/>
                </a:solidFill>
                <a:effectLst>
                  <a:outerShdw blurRad="38100" dist="38100" dir="2700000" algn="tl">
                    <a:srgbClr val="C0C0C0"/>
                  </a:outerShdw>
                </a:effectLst>
              </a:rPr>
              <a:t>顺序读写</a:t>
            </a:r>
            <a:r>
              <a:rPr kumimoji="0" lang="zh-CN" altLang="en-US" sz="2000" b="1">
                <a:effectLst>
                  <a:outerShdw blurRad="38100" dist="38100" dir="2700000" algn="tl">
                    <a:srgbClr val="C0C0C0"/>
                  </a:outerShdw>
                </a:effectLst>
              </a:rPr>
              <a:t>和</a:t>
            </a:r>
            <a:r>
              <a:rPr kumimoji="0" lang="zh-CN" altLang="en-US" sz="2000" b="1">
                <a:solidFill>
                  <a:srgbClr val="FF9900"/>
                </a:solidFill>
                <a:effectLst>
                  <a:outerShdw blurRad="38100" dist="38100" dir="2700000" algn="tl">
                    <a:srgbClr val="C0C0C0"/>
                  </a:outerShdw>
                </a:effectLst>
              </a:rPr>
              <a:t>随机读写</a:t>
            </a:r>
            <a:r>
              <a:rPr kumimoji="0" lang="zh-CN" altLang="en-US" sz="2000" b="1">
                <a:effectLst>
                  <a:outerShdw blurRad="38100" dist="38100" dir="2700000" algn="tl">
                    <a:srgbClr val="C0C0C0"/>
                  </a:outerShdw>
                </a:effectLst>
              </a:rPr>
              <a:t>。</a:t>
            </a:r>
          </a:p>
          <a:p>
            <a:pPr eaLnBrk="0" hangingPunct="0">
              <a:lnSpc>
                <a:spcPct val="110000"/>
              </a:lnSpc>
              <a:spcBef>
                <a:spcPct val="40000"/>
              </a:spcBef>
              <a:defRPr/>
            </a:pPr>
            <a:r>
              <a:rPr kumimoji="0" lang="zh-CN" altLang="en-US" sz="2000" b="1">
                <a:effectLst>
                  <a:outerShdw blurRad="38100" dist="38100" dir="2700000" algn="tl">
                    <a:srgbClr val="C0C0C0"/>
                  </a:outerShdw>
                </a:effectLst>
              </a:rPr>
              <a:t>       </a:t>
            </a:r>
            <a:r>
              <a:rPr kumimoji="0" lang="zh-CN" altLang="en-US" sz="2000" b="1">
                <a:solidFill>
                  <a:srgbClr val="006600"/>
                </a:solidFill>
                <a:effectLst>
                  <a:outerShdw blurRad="38100" dist="38100" dir="2700000" algn="tl">
                    <a:srgbClr val="C0C0C0"/>
                  </a:outerShdw>
                </a:effectLst>
              </a:rPr>
              <a:t>无论那种读写方式，文件采用一个文件读写指针记录对于文件的当前读写位置，并在一次读写后自动向文件尾方向移动。</a:t>
            </a:r>
          </a:p>
        </p:txBody>
      </p:sp>
      <p:grpSp>
        <p:nvGrpSpPr>
          <p:cNvPr id="2" name="Group 81"/>
          <p:cNvGrpSpPr>
            <a:grpSpLocks/>
          </p:cNvGrpSpPr>
          <p:nvPr/>
        </p:nvGrpSpPr>
        <p:grpSpPr bwMode="auto">
          <a:xfrm>
            <a:off x="1619250" y="2559050"/>
            <a:ext cx="6192838" cy="1516063"/>
            <a:chOff x="1020" y="1612"/>
            <a:chExt cx="3901" cy="955"/>
          </a:xfrm>
        </p:grpSpPr>
        <p:sp>
          <p:nvSpPr>
            <p:cNvPr id="13341" name="Rectangle 31"/>
            <p:cNvSpPr>
              <a:spLocks noChangeArrowheads="1"/>
            </p:cNvSpPr>
            <p:nvPr/>
          </p:nvSpPr>
          <p:spPr bwMode="auto">
            <a:xfrm>
              <a:off x="1020" y="1612"/>
              <a:ext cx="3901" cy="95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5200" name="Text Box 32" descr="羊皮纸"/>
            <p:cNvSpPr txBox="1">
              <a:spLocks noChangeArrowheads="1"/>
            </p:cNvSpPr>
            <p:nvPr/>
          </p:nvSpPr>
          <p:spPr bwMode="auto">
            <a:xfrm>
              <a:off x="1111" y="1854"/>
              <a:ext cx="3719" cy="256"/>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spAutoFit/>
            </a:bodyPr>
            <a:lstStyle/>
            <a:p>
              <a:pPr eaLnBrk="0" hangingPunct="0">
                <a:spcBef>
                  <a:spcPct val="50000"/>
                </a:spcBef>
                <a:defRPr/>
              </a:pPr>
              <a:r>
                <a:rPr kumimoji="0" lang="en-US" altLang="zh-CN" sz="2000" b="1">
                  <a:latin typeface="Arial" charset="0"/>
                </a:rPr>
                <a:t>            </a:t>
              </a:r>
              <a:r>
                <a:rPr kumimoji="0" lang="en-US" altLang="zh-CN" sz="2000" b="1">
                  <a:solidFill>
                    <a:schemeClr val="tx2"/>
                  </a:solidFill>
                  <a:effectLst>
                    <a:outerShdw blurRad="38100" dist="38100" dir="2700000" algn="tl">
                      <a:srgbClr val="000000"/>
                    </a:outerShdw>
                  </a:effectLst>
                  <a:latin typeface="Arial" charset="0"/>
                </a:rPr>
                <a:t>00110001</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chemeClr val="tx2"/>
                  </a:solidFill>
                  <a:effectLst>
                    <a:outerShdw blurRad="38100" dist="38100" dir="2700000" algn="tl">
                      <a:srgbClr val="000000"/>
                    </a:outerShdw>
                  </a:effectLst>
                  <a:latin typeface="Arial" charset="0"/>
                </a:rPr>
                <a:t>00110010</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chemeClr val="tx2"/>
                  </a:solidFill>
                  <a:effectLst>
                    <a:outerShdw blurRad="38100" dist="38100" dir="2700000" algn="tl">
                      <a:srgbClr val="000000"/>
                    </a:outerShdw>
                  </a:effectLst>
                  <a:latin typeface="Arial" charset="0"/>
                </a:rPr>
                <a:t>01100001</a:t>
              </a:r>
              <a:endParaRPr kumimoji="0" lang="en-US" altLang="zh-CN" sz="2000" u="sng">
                <a:latin typeface="Arial" charset="0"/>
              </a:endParaRPr>
            </a:p>
          </p:txBody>
        </p:sp>
        <p:sp>
          <p:nvSpPr>
            <p:cNvPr id="13343" name="Text Box 33"/>
            <p:cNvSpPr txBox="1">
              <a:spLocks noChangeArrowheads="1"/>
            </p:cNvSpPr>
            <p:nvPr/>
          </p:nvSpPr>
          <p:spPr bwMode="auto">
            <a:xfrm>
              <a:off x="1177" y="1867"/>
              <a:ext cx="40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3344" name="Line 34"/>
            <p:cNvSpPr>
              <a:spLocks noChangeShapeType="1"/>
            </p:cNvSpPr>
            <p:nvPr/>
          </p:nvSpPr>
          <p:spPr bwMode="auto">
            <a:xfrm>
              <a:off x="1655" y="1854"/>
              <a:ext cx="0" cy="261"/>
            </a:xfrm>
            <a:prstGeom prst="line">
              <a:avLst/>
            </a:prstGeom>
            <a:noFill/>
            <a:ln w="9525">
              <a:solidFill>
                <a:schemeClr val="tx1"/>
              </a:solidFill>
              <a:prstDash val="sysDot"/>
              <a:round/>
              <a:headEnd/>
              <a:tailEnd/>
            </a:ln>
          </p:spPr>
          <p:txBody>
            <a:bodyPr/>
            <a:lstStyle/>
            <a:p>
              <a:endParaRPr lang="zh-CN" altLang="en-US"/>
            </a:p>
          </p:txBody>
        </p:sp>
        <p:sp>
          <p:nvSpPr>
            <p:cNvPr id="13345" name="Text Box 38"/>
            <p:cNvSpPr txBox="1">
              <a:spLocks noChangeArrowheads="1"/>
            </p:cNvSpPr>
            <p:nvPr/>
          </p:nvSpPr>
          <p:spPr bwMode="auto">
            <a:xfrm>
              <a:off x="4429" y="1866"/>
              <a:ext cx="31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3346" name="AutoShape 39"/>
            <p:cNvSpPr>
              <a:spLocks noChangeArrowheads="1"/>
            </p:cNvSpPr>
            <p:nvPr/>
          </p:nvSpPr>
          <p:spPr bwMode="auto">
            <a:xfrm>
              <a:off x="1565" y="2114"/>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347" name="AutoShape 41"/>
            <p:cNvSpPr>
              <a:spLocks noChangeArrowheads="1"/>
            </p:cNvSpPr>
            <p:nvPr/>
          </p:nvSpPr>
          <p:spPr bwMode="auto">
            <a:xfrm>
              <a:off x="2335" y="2114"/>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5210" name="Text Box 42"/>
            <p:cNvSpPr txBox="1">
              <a:spLocks noChangeArrowheads="1"/>
            </p:cNvSpPr>
            <p:nvPr/>
          </p:nvSpPr>
          <p:spPr bwMode="auto">
            <a:xfrm>
              <a:off x="1881" y="1649"/>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1</a:t>
              </a:r>
              <a:r>
                <a:rPr kumimoji="0" lang="en-US" altLang="zh-CN" sz="2000" b="1">
                  <a:effectLst>
                    <a:outerShdw blurRad="38100" dist="38100" dir="2700000" algn="tl">
                      <a:srgbClr val="C0C0C0"/>
                    </a:outerShdw>
                  </a:effectLst>
                  <a:latin typeface="Arial" charset="0"/>
                </a:rPr>
                <a:t>’</a:t>
              </a:r>
            </a:p>
          </p:txBody>
        </p:sp>
        <p:sp>
          <p:nvSpPr>
            <p:cNvPr id="135211" name="Text Box 43"/>
            <p:cNvSpPr txBox="1">
              <a:spLocks noChangeArrowheads="1"/>
            </p:cNvSpPr>
            <p:nvPr/>
          </p:nvSpPr>
          <p:spPr bwMode="auto">
            <a:xfrm>
              <a:off x="2623" y="1667"/>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2</a:t>
              </a:r>
              <a:r>
                <a:rPr kumimoji="0" lang="en-US" altLang="zh-CN" sz="2000" b="1">
                  <a:effectLst>
                    <a:outerShdw blurRad="38100" dist="38100" dir="2700000" algn="tl">
                      <a:srgbClr val="C0C0C0"/>
                    </a:outerShdw>
                  </a:effectLst>
                  <a:latin typeface="Arial" charset="0"/>
                </a:rPr>
                <a:t>’</a:t>
              </a:r>
            </a:p>
          </p:txBody>
        </p:sp>
        <p:sp>
          <p:nvSpPr>
            <p:cNvPr id="135212" name="Text Box 44"/>
            <p:cNvSpPr txBox="1">
              <a:spLocks noChangeArrowheads="1"/>
            </p:cNvSpPr>
            <p:nvPr/>
          </p:nvSpPr>
          <p:spPr bwMode="auto">
            <a:xfrm>
              <a:off x="3339" y="1667"/>
              <a:ext cx="352"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a</a:t>
              </a:r>
              <a:r>
                <a:rPr kumimoji="0" lang="en-US" altLang="zh-CN" sz="2000" b="1">
                  <a:effectLst>
                    <a:outerShdw blurRad="38100" dist="38100" dir="2700000" algn="tl">
                      <a:srgbClr val="C0C0C0"/>
                    </a:outerShdw>
                  </a:effectLst>
                  <a:latin typeface="Arial" charset="0"/>
                </a:rPr>
                <a:t>’</a:t>
              </a:r>
            </a:p>
          </p:txBody>
        </p:sp>
        <p:sp>
          <p:nvSpPr>
            <p:cNvPr id="13351" name="Line 45"/>
            <p:cNvSpPr>
              <a:spLocks noChangeShapeType="1"/>
            </p:cNvSpPr>
            <p:nvPr/>
          </p:nvSpPr>
          <p:spPr bwMode="auto">
            <a:xfrm>
              <a:off x="1933" y="2453"/>
              <a:ext cx="363" cy="0"/>
            </a:xfrm>
            <a:prstGeom prst="line">
              <a:avLst/>
            </a:prstGeom>
            <a:noFill/>
            <a:ln w="57150">
              <a:solidFill>
                <a:srgbClr val="808080"/>
              </a:solidFill>
              <a:prstDash val="sysDot"/>
              <a:round/>
              <a:headEnd/>
              <a:tailEnd type="triangle" w="med" len="med"/>
            </a:ln>
          </p:spPr>
          <p:txBody>
            <a:bodyPr/>
            <a:lstStyle/>
            <a:p>
              <a:endParaRPr lang="zh-CN" altLang="en-US"/>
            </a:p>
          </p:txBody>
        </p:sp>
        <p:sp>
          <p:nvSpPr>
            <p:cNvPr id="13352" name="Text Box 46"/>
            <p:cNvSpPr txBox="1">
              <a:spLocks noChangeArrowheads="1"/>
            </p:cNvSpPr>
            <p:nvPr/>
          </p:nvSpPr>
          <p:spPr bwMode="auto">
            <a:xfrm>
              <a:off x="1338" y="2317"/>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读前</a:t>
              </a:r>
            </a:p>
          </p:txBody>
        </p:sp>
        <p:sp>
          <p:nvSpPr>
            <p:cNvPr id="13353" name="Text Box 47"/>
            <p:cNvSpPr txBox="1">
              <a:spLocks noChangeArrowheads="1"/>
            </p:cNvSpPr>
            <p:nvPr/>
          </p:nvSpPr>
          <p:spPr bwMode="auto">
            <a:xfrm>
              <a:off x="2187" y="2317"/>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读后</a:t>
              </a:r>
            </a:p>
          </p:txBody>
        </p:sp>
        <p:sp>
          <p:nvSpPr>
            <p:cNvPr id="13354" name="Line 49"/>
            <p:cNvSpPr>
              <a:spLocks noChangeShapeType="1"/>
            </p:cNvSpPr>
            <p:nvPr/>
          </p:nvSpPr>
          <p:spPr bwMode="auto">
            <a:xfrm>
              <a:off x="2423" y="1854"/>
              <a:ext cx="0" cy="261"/>
            </a:xfrm>
            <a:prstGeom prst="line">
              <a:avLst/>
            </a:prstGeom>
            <a:noFill/>
            <a:ln w="9525">
              <a:solidFill>
                <a:schemeClr val="tx1"/>
              </a:solidFill>
              <a:prstDash val="sysDot"/>
              <a:round/>
              <a:headEnd/>
              <a:tailEnd/>
            </a:ln>
          </p:spPr>
          <p:txBody>
            <a:bodyPr/>
            <a:lstStyle/>
            <a:p>
              <a:endParaRPr lang="zh-CN" altLang="en-US"/>
            </a:p>
          </p:txBody>
        </p:sp>
        <p:sp>
          <p:nvSpPr>
            <p:cNvPr id="13355" name="Line 50"/>
            <p:cNvSpPr>
              <a:spLocks noChangeShapeType="1"/>
            </p:cNvSpPr>
            <p:nvPr/>
          </p:nvSpPr>
          <p:spPr bwMode="auto">
            <a:xfrm>
              <a:off x="3161" y="1849"/>
              <a:ext cx="0" cy="261"/>
            </a:xfrm>
            <a:prstGeom prst="line">
              <a:avLst/>
            </a:prstGeom>
            <a:noFill/>
            <a:ln w="9525">
              <a:solidFill>
                <a:schemeClr val="tx1"/>
              </a:solidFill>
              <a:prstDash val="sysDot"/>
              <a:round/>
              <a:headEnd/>
              <a:tailEnd/>
            </a:ln>
          </p:spPr>
          <p:txBody>
            <a:bodyPr/>
            <a:lstStyle/>
            <a:p>
              <a:endParaRPr lang="zh-CN" altLang="en-US"/>
            </a:p>
          </p:txBody>
        </p:sp>
        <p:sp>
          <p:nvSpPr>
            <p:cNvPr id="13356" name="Line 51"/>
            <p:cNvSpPr>
              <a:spLocks noChangeShapeType="1"/>
            </p:cNvSpPr>
            <p:nvPr/>
          </p:nvSpPr>
          <p:spPr bwMode="auto">
            <a:xfrm>
              <a:off x="3890" y="1851"/>
              <a:ext cx="0" cy="261"/>
            </a:xfrm>
            <a:prstGeom prst="line">
              <a:avLst/>
            </a:prstGeom>
            <a:noFill/>
            <a:ln w="9525">
              <a:solidFill>
                <a:schemeClr val="tx1"/>
              </a:solidFill>
              <a:prstDash val="sysDot"/>
              <a:round/>
              <a:headEnd/>
              <a:tailEnd/>
            </a:ln>
          </p:spPr>
          <p:txBody>
            <a:bodyPr/>
            <a:lstStyle/>
            <a:p>
              <a:endParaRPr lang="zh-CN" altLang="en-US"/>
            </a:p>
          </p:txBody>
        </p:sp>
        <p:sp>
          <p:nvSpPr>
            <p:cNvPr id="13357" name="Line 53"/>
            <p:cNvSpPr>
              <a:spLocks noChangeShapeType="1"/>
            </p:cNvSpPr>
            <p:nvPr/>
          </p:nvSpPr>
          <p:spPr bwMode="auto">
            <a:xfrm>
              <a:off x="1111" y="1854"/>
              <a:ext cx="0" cy="254"/>
            </a:xfrm>
            <a:prstGeom prst="line">
              <a:avLst/>
            </a:prstGeom>
            <a:noFill/>
            <a:ln w="28575">
              <a:solidFill>
                <a:schemeClr val="bg1"/>
              </a:solidFill>
              <a:round/>
              <a:headEnd/>
              <a:tailEnd/>
            </a:ln>
          </p:spPr>
          <p:txBody>
            <a:bodyPr/>
            <a:lstStyle/>
            <a:p>
              <a:endParaRPr lang="zh-CN" altLang="en-US"/>
            </a:p>
          </p:txBody>
        </p:sp>
        <p:sp>
          <p:nvSpPr>
            <p:cNvPr id="13358" name="Line 54"/>
            <p:cNvSpPr>
              <a:spLocks noChangeShapeType="1"/>
            </p:cNvSpPr>
            <p:nvPr/>
          </p:nvSpPr>
          <p:spPr bwMode="auto">
            <a:xfrm>
              <a:off x="4830" y="1854"/>
              <a:ext cx="0" cy="254"/>
            </a:xfrm>
            <a:prstGeom prst="line">
              <a:avLst/>
            </a:prstGeom>
            <a:noFill/>
            <a:ln w="28575">
              <a:solidFill>
                <a:schemeClr val="bg1"/>
              </a:solidFill>
              <a:round/>
              <a:headEnd/>
              <a:tailEnd/>
            </a:ln>
          </p:spPr>
          <p:txBody>
            <a:bodyPr/>
            <a:lstStyle/>
            <a:p>
              <a:endParaRPr lang="zh-CN" altLang="en-US"/>
            </a:p>
          </p:txBody>
        </p:sp>
      </p:grpSp>
      <p:sp>
        <p:nvSpPr>
          <p:cNvPr id="135223" name="Rectangle 55"/>
          <p:cNvSpPr>
            <a:spLocks noChangeArrowheads="1"/>
          </p:cNvSpPr>
          <p:nvPr/>
        </p:nvSpPr>
        <p:spPr bwMode="auto">
          <a:xfrm>
            <a:off x="684213" y="2084388"/>
            <a:ext cx="7991475" cy="427037"/>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chemeClr val="tx2"/>
                </a:solidFill>
                <a:effectLst>
                  <a:outerShdw blurRad="38100" dist="38100" dir="2700000" algn="tl">
                    <a:srgbClr val="C0C0C0"/>
                  </a:outerShdw>
                </a:effectLst>
              </a:rPr>
              <a:t>按文本格式 </a:t>
            </a:r>
            <a:r>
              <a:rPr kumimoji="0" lang="zh-CN" altLang="en-US" sz="2000" b="1">
                <a:solidFill>
                  <a:schemeClr val="tx2"/>
                </a:solidFill>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solidFill>
                  <a:schemeClr val="tx2"/>
                </a:solidFill>
                <a:effectLst>
                  <a:outerShdw blurRad="38100" dist="38100" dir="2700000" algn="tl">
                    <a:srgbClr val="C0C0C0"/>
                  </a:outerShdw>
                </a:effectLst>
              </a:rPr>
              <a:t>％</a:t>
            </a:r>
            <a:r>
              <a:rPr kumimoji="0" lang="en-US" altLang="zh-CN" sz="2000" b="1">
                <a:solidFill>
                  <a:schemeClr val="tx2"/>
                </a:solidFill>
                <a:effectLst>
                  <a:outerShdw blurRad="38100" dist="38100" dir="2700000" algn="tl">
                    <a:srgbClr val="C0C0C0"/>
                  </a:outerShdw>
                </a:effectLst>
              </a:rPr>
              <a:t>c</a:t>
            </a:r>
            <a:r>
              <a:rPr kumimoji="0" lang="en-US" altLang="zh-CN" sz="2000" b="1">
                <a:solidFill>
                  <a:schemeClr val="tx2"/>
                </a:solidFill>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a:solidFill>
                  <a:schemeClr val="tx2"/>
                </a:solidFill>
                <a:effectLst>
                  <a:outerShdw blurRad="38100" dist="38100" dir="2700000" algn="tl">
                    <a:srgbClr val="C0C0C0"/>
                  </a:outerShdw>
                </a:effectLst>
              </a:rPr>
              <a:t>转换读入</a:t>
            </a:r>
            <a:r>
              <a:rPr kumimoji="0" lang="en-US" altLang="zh-CN" sz="2000" b="1">
                <a:solidFill>
                  <a:schemeClr val="tx2"/>
                </a:solidFill>
                <a:effectLst>
                  <a:outerShdw blurRad="38100" dist="38100" dir="2700000" algn="tl">
                    <a:srgbClr val="C0C0C0"/>
                  </a:outerShdw>
                </a:effectLst>
              </a:rPr>
              <a:t>1</a:t>
            </a:r>
            <a:r>
              <a:rPr kumimoji="0" lang="zh-CN" altLang="en-US" sz="2000" b="1">
                <a:solidFill>
                  <a:schemeClr val="tx2"/>
                </a:solidFill>
                <a:effectLst>
                  <a:outerShdw blurRad="38100" dist="38100" dir="2700000" algn="tl">
                    <a:srgbClr val="C0C0C0"/>
                  </a:outerShdw>
                </a:effectLst>
              </a:rPr>
              <a:t>个</a:t>
            </a:r>
            <a:r>
              <a:rPr kumimoji="0" lang="en-US" altLang="zh-CN" sz="2000" b="1">
                <a:solidFill>
                  <a:schemeClr val="tx2"/>
                </a:solidFill>
                <a:effectLst>
                  <a:outerShdw blurRad="38100" dist="38100" dir="2700000" algn="tl">
                    <a:srgbClr val="C0C0C0"/>
                  </a:outerShdw>
                </a:effectLst>
              </a:rPr>
              <a:t>char</a:t>
            </a:r>
            <a:r>
              <a:rPr kumimoji="0" lang="zh-CN" altLang="en-US" sz="2000" b="1">
                <a:solidFill>
                  <a:schemeClr val="tx2"/>
                </a:solidFill>
                <a:effectLst>
                  <a:outerShdw blurRad="38100" dist="38100" dir="2700000" algn="tl">
                    <a:srgbClr val="C0C0C0"/>
                  </a:outerShdw>
                </a:effectLst>
              </a:rPr>
              <a:t>数据：</a:t>
            </a:r>
            <a:r>
              <a:rPr kumimoji="0" lang="en-US" altLang="zh-CN" sz="2000" b="1">
                <a:solidFill>
                  <a:srgbClr val="FF0066"/>
                </a:solidFill>
              </a:rPr>
              <a:t>00110001</a:t>
            </a:r>
            <a:r>
              <a:rPr kumimoji="0" lang="zh-CN" altLang="en-US" sz="2000" b="1">
                <a:solidFill>
                  <a:schemeClr val="tx2"/>
                </a:solidFill>
              </a:rPr>
              <a:t>。</a:t>
            </a:r>
          </a:p>
        </p:txBody>
      </p:sp>
      <p:grpSp>
        <p:nvGrpSpPr>
          <p:cNvPr id="3" name="Group 82"/>
          <p:cNvGrpSpPr>
            <a:grpSpLocks/>
          </p:cNvGrpSpPr>
          <p:nvPr/>
        </p:nvGrpSpPr>
        <p:grpSpPr bwMode="auto">
          <a:xfrm>
            <a:off x="1619250" y="4672013"/>
            <a:ext cx="6192838" cy="1516062"/>
            <a:chOff x="1020" y="2943"/>
            <a:chExt cx="3901" cy="955"/>
          </a:xfrm>
        </p:grpSpPr>
        <p:sp>
          <p:nvSpPr>
            <p:cNvPr id="13323" name="Rectangle 56"/>
            <p:cNvSpPr>
              <a:spLocks noChangeArrowheads="1"/>
            </p:cNvSpPr>
            <p:nvPr/>
          </p:nvSpPr>
          <p:spPr bwMode="auto">
            <a:xfrm>
              <a:off x="1020" y="2943"/>
              <a:ext cx="3901" cy="95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5225" name="Text Box 57" descr="羊皮纸"/>
            <p:cNvSpPr txBox="1">
              <a:spLocks noChangeArrowheads="1"/>
            </p:cNvSpPr>
            <p:nvPr/>
          </p:nvSpPr>
          <p:spPr bwMode="auto">
            <a:xfrm>
              <a:off x="1111" y="3185"/>
              <a:ext cx="3719" cy="256"/>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spAutoFit/>
            </a:bodyPr>
            <a:lstStyle/>
            <a:p>
              <a:pPr eaLnBrk="0" hangingPunct="0">
                <a:spcBef>
                  <a:spcPct val="50000"/>
                </a:spcBef>
                <a:defRPr/>
              </a:pPr>
              <a:r>
                <a:rPr kumimoji="0" lang="en-US" altLang="zh-CN" sz="2000" b="1">
                  <a:latin typeface="Arial" charset="0"/>
                </a:rPr>
                <a:t>            </a:t>
              </a:r>
              <a:r>
                <a:rPr kumimoji="0" lang="en-US" altLang="zh-CN" sz="2000" b="1">
                  <a:solidFill>
                    <a:schemeClr val="tx2"/>
                  </a:solidFill>
                  <a:effectLst>
                    <a:outerShdw blurRad="38100" dist="38100" dir="2700000" algn="tl">
                      <a:srgbClr val="000000"/>
                    </a:outerShdw>
                  </a:effectLst>
                  <a:latin typeface="Arial" charset="0"/>
                </a:rPr>
                <a:t>00110001</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chemeClr val="tx2"/>
                  </a:solidFill>
                  <a:effectLst>
                    <a:outerShdw blurRad="38100" dist="38100" dir="2700000" algn="tl">
                      <a:srgbClr val="000000"/>
                    </a:outerShdw>
                  </a:effectLst>
                  <a:latin typeface="Arial" charset="0"/>
                </a:rPr>
                <a:t>00110010</a:t>
              </a:r>
              <a:r>
                <a:rPr kumimoji="0" lang="en-US" altLang="zh-CN" sz="1000" b="1">
                  <a:solidFill>
                    <a:schemeClr val="tx2"/>
                  </a:solidFill>
                  <a:effectLst>
                    <a:outerShdw blurRad="38100" dist="38100" dir="2700000" algn="tl">
                      <a:srgbClr val="000000"/>
                    </a:outerShdw>
                  </a:effectLst>
                  <a:latin typeface="Arial" charset="0"/>
                </a:rPr>
                <a:t> </a:t>
              </a:r>
              <a:r>
                <a:rPr kumimoji="0" lang="en-US" altLang="zh-CN" sz="2000" b="1">
                  <a:solidFill>
                    <a:schemeClr val="tx2"/>
                  </a:solidFill>
                  <a:effectLst>
                    <a:outerShdw blurRad="38100" dist="38100" dir="2700000" algn="tl">
                      <a:srgbClr val="000000"/>
                    </a:outerShdw>
                  </a:effectLst>
                  <a:latin typeface="Arial" charset="0"/>
                </a:rPr>
                <a:t>01100001</a:t>
              </a:r>
              <a:endParaRPr kumimoji="0" lang="en-US" altLang="zh-CN" sz="2000" u="sng">
                <a:latin typeface="Arial" charset="0"/>
              </a:endParaRPr>
            </a:p>
          </p:txBody>
        </p:sp>
        <p:sp>
          <p:nvSpPr>
            <p:cNvPr id="13325" name="Text Box 58"/>
            <p:cNvSpPr txBox="1">
              <a:spLocks noChangeArrowheads="1"/>
            </p:cNvSpPr>
            <p:nvPr/>
          </p:nvSpPr>
          <p:spPr bwMode="auto">
            <a:xfrm>
              <a:off x="1177" y="3198"/>
              <a:ext cx="40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3326" name="Line 59"/>
            <p:cNvSpPr>
              <a:spLocks noChangeShapeType="1"/>
            </p:cNvSpPr>
            <p:nvPr/>
          </p:nvSpPr>
          <p:spPr bwMode="auto">
            <a:xfrm>
              <a:off x="1655" y="3185"/>
              <a:ext cx="0" cy="261"/>
            </a:xfrm>
            <a:prstGeom prst="line">
              <a:avLst/>
            </a:prstGeom>
            <a:noFill/>
            <a:ln w="9525">
              <a:solidFill>
                <a:schemeClr val="tx1"/>
              </a:solidFill>
              <a:prstDash val="sysDot"/>
              <a:round/>
              <a:headEnd/>
              <a:tailEnd/>
            </a:ln>
          </p:spPr>
          <p:txBody>
            <a:bodyPr/>
            <a:lstStyle/>
            <a:p>
              <a:endParaRPr lang="zh-CN" altLang="en-US"/>
            </a:p>
          </p:txBody>
        </p:sp>
        <p:sp>
          <p:nvSpPr>
            <p:cNvPr id="13327" name="Text Box 60"/>
            <p:cNvSpPr txBox="1">
              <a:spLocks noChangeArrowheads="1"/>
            </p:cNvSpPr>
            <p:nvPr/>
          </p:nvSpPr>
          <p:spPr bwMode="auto">
            <a:xfrm>
              <a:off x="4429" y="3197"/>
              <a:ext cx="31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3328" name="AutoShape 61"/>
            <p:cNvSpPr>
              <a:spLocks noChangeArrowheads="1"/>
            </p:cNvSpPr>
            <p:nvPr/>
          </p:nvSpPr>
          <p:spPr bwMode="auto">
            <a:xfrm>
              <a:off x="1565" y="3445"/>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329" name="AutoShape 62"/>
            <p:cNvSpPr>
              <a:spLocks noChangeArrowheads="1"/>
            </p:cNvSpPr>
            <p:nvPr/>
          </p:nvSpPr>
          <p:spPr bwMode="auto">
            <a:xfrm>
              <a:off x="3026" y="3436"/>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5231" name="Text Box 63"/>
            <p:cNvSpPr txBox="1">
              <a:spLocks noChangeArrowheads="1"/>
            </p:cNvSpPr>
            <p:nvPr/>
          </p:nvSpPr>
          <p:spPr bwMode="auto">
            <a:xfrm>
              <a:off x="1881" y="2980"/>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1</a:t>
              </a:r>
              <a:r>
                <a:rPr kumimoji="0" lang="en-US" altLang="zh-CN" sz="2000" b="1">
                  <a:effectLst>
                    <a:outerShdw blurRad="38100" dist="38100" dir="2700000" algn="tl">
                      <a:srgbClr val="C0C0C0"/>
                    </a:outerShdw>
                  </a:effectLst>
                  <a:latin typeface="Arial" charset="0"/>
                </a:rPr>
                <a:t>’</a:t>
              </a:r>
            </a:p>
          </p:txBody>
        </p:sp>
        <p:sp>
          <p:nvSpPr>
            <p:cNvPr id="135232" name="Text Box 64"/>
            <p:cNvSpPr txBox="1">
              <a:spLocks noChangeArrowheads="1"/>
            </p:cNvSpPr>
            <p:nvPr/>
          </p:nvSpPr>
          <p:spPr bwMode="auto">
            <a:xfrm>
              <a:off x="2623" y="2998"/>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2</a:t>
              </a:r>
              <a:r>
                <a:rPr kumimoji="0" lang="en-US" altLang="zh-CN" sz="2000" b="1">
                  <a:effectLst>
                    <a:outerShdw blurRad="38100" dist="38100" dir="2700000" algn="tl">
                      <a:srgbClr val="C0C0C0"/>
                    </a:outerShdw>
                  </a:effectLst>
                  <a:latin typeface="Arial" charset="0"/>
                </a:rPr>
                <a:t>’</a:t>
              </a:r>
            </a:p>
          </p:txBody>
        </p:sp>
        <p:sp>
          <p:nvSpPr>
            <p:cNvPr id="135233" name="Text Box 65"/>
            <p:cNvSpPr txBox="1">
              <a:spLocks noChangeArrowheads="1"/>
            </p:cNvSpPr>
            <p:nvPr/>
          </p:nvSpPr>
          <p:spPr bwMode="auto">
            <a:xfrm>
              <a:off x="3339" y="2998"/>
              <a:ext cx="352"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a</a:t>
              </a:r>
              <a:r>
                <a:rPr kumimoji="0" lang="en-US" altLang="zh-CN" sz="2000" b="1">
                  <a:effectLst>
                    <a:outerShdw blurRad="38100" dist="38100" dir="2700000" algn="tl">
                      <a:srgbClr val="C0C0C0"/>
                    </a:outerShdw>
                  </a:effectLst>
                  <a:latin typeface="Arial" charset="0"/>
                </a:rPr>
                <a:t>’</a:t>
              </a:r>
            </a:p>
          </p:txBody>
        </p:sp>
        <p:sp>
          <p:nvSpPr>
            <p:cNvPr id="13333" name="Line 66"/>
            <p:cNvSpPr>
              <a:spLocks noChangeShapeType="1"/>
            </p:cNvSpPr>
            <p:nvPr/>
          </p:nvSpPr>
          <p:spPr bwMode="auto">
            <a:xfrm>
              <a:off x="2299" y="3766"/>
              <a:ext cx="363" cy="0"/>
            </a:xfrm>
            <a:prstGeom prst="line">
              <a:avLst/>
            </a:prstGeom>
            <a:noFill/>
            <a:ln w="57150">
              <a:solidFill>
                <a:srgbClr val="808080"/>
              </a:solidFill>
              <a:prstDash val="sysDot"/>
              <a:round/>
              <a:headEnd/>
              <a:tailEnd type="triangle" w="med" len="med"/>
            </a:ln>
          </p:spPr>
          <p:txBody>
            <a:bodyPr/>
            <a:lstStyle/>
            <a:p>
              <a:endParaRPr lang="zh-CN" altLang="en-US"/>
            </a:p>
          </p:txBody>
        </p:sp>
        <p:sp>
          <p:nvSpPr>
            <p:cNvPr id="13334" name="Text Box 67"/>
            <p:cNvSpPr txBox="1">
              <a:spLocks noChangeArrowheads="1"/>
            </p:cNvSpPr>
            <p:nvPr/>
          </p:nvSpPr>
          <p:spPr bwMode="auto">
            <a:xfrm>
              <a:off x="1292" y="3648"/>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读前</a:t>
              </a:r>
            </a:p>
          </p:txBody>
        </p:sp>
        <p:sp>
          <p:nvSpPr>
            <p:cNvPr id="13335" name="Text Box 68"/>
            <p:cNvSpPr txBox="1">
              <a:spLocks noChangeArrowheads="1"/>
            </p:cNvSpPr>
            <p:nvPr/>
          </p:nvSpPr>
          <p:spPr bwMode="auto">
            <a:xfrm>
              <a:off x="2756" y="3630"/>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读后</a:t>
              </a:r>
            </a:p>
          </p:txBody>
        </p:sp>
        <p:sp>
          <p:nvSpPr>
            <p:cNvPr id="13336" name="Line 69"/>
            <p:cNvSpPr>
              <a:spLocks noChangeShapeType="1"/>
            </p:cNvSpPr>
            <p:nvPr/>
          </p:nvSpPr>
          <p:spPr bwMode="auto">
            <a:xfrm>
              <a:off x="2423" y="3185"/>
              <a:ext cx="0" cy="261"/>
            </a:xfrm>
            <a:prstGeom prst="line">
              <a:avLst/>
            </a:prstGeom>
            <a:noFill/>
            <a:ln w="9525">
              <a:solidFill>
                <a:schemeClr val="tx1"/>
              </a:solidFill>
              <a:prstDash val="sysDot"/>
              <a:round/>
              <a:headEnd/>
              <a:tailEnd/>
            </a:ln>
          </p:spPr>
          <p:txBody>
            <a:bodyPr/>
            <a:lstStyle/>
            <a:p>
              <a:endParaRPr lang="zh-CN" altLang="en-US"/>
            </a:p>
          </p:txBody>
        </p:sp>
        <p:sp>
          <p:nvSpPr>
            <p:cNvPr id="13337" name="Line 70"/>
            <p:cNvSpPr>
              <a:spLocks noChangeShapeType="1"/>
            </p:cNvSpPr>
            <p:nvPr/>
          </p:nvSpPr>
          <p:spPr bwMode="auto">
            <a:xfrm>
              <a:off x="3161" y="3180"/>
              <a:ext cx="0" cy="261"/>
            </a:xfrm>
            <a:prstGeom prst="line">
              <a:avLst/>
            </a:prstGeom>
            <a:noFill/>
            <a:ln w="9525">
              <a:solidFill>
                <a:schemeClr val="tx1"/>
              </a:solidFill>
              <a:prstDash val="sysDot"/>
              <a:round/>
              <a:headEnd/>
              <a:tailEnd/>
            </a:ln>
          </p:spPr>
          <p:txBody>
            <a:bodyPr/>
            <a:lstStyle/>
            <a:p>
              <a:endParaRPr lang="zh-CN" altLang="en-US"/>
            </a:p>
          </p:txBody>
        </p:sp>
        <p:sp>
          <p:nvSpPr>
            <p:cNvPr id="13338" name="Line 71"/>
            <p:cNvSpPr>
              <a:spLocks noChangeShapeType="1"/>
            </p:cNvSpPr>
            <p:nvPr/>
          </p:nvSpPr>
          <p:spPr bwMode="auto">
            <a:xfrm>
              <a:off x="3890" y="3182"/>
              <a:ext cx="0" cy="261"/>
            </a:xfrm>
            <a:prstGeom prst="line">
              <a:avLst/>
            </a:prstGeom>
            <a:noFill/>
            <a:ln w="9525">
              <a:solidFill>
                <a:schemeClr val="tx1"/>
              </a:solidFill>
              <a:prstDash val="sysDot"/>
              <a:round/>
              <a:headEnd/>
              <a:tailEnd/>
            </a:ln>
          </p:spPr>
          <p:txBody>
            <a:bodyPr/>
            <a:lstStyle/>
            <a:p>
              <a:endParaRPr lang="zh-CN" altLang="en-US"/>
            </a:p>
          </p:txBody>
        </p:sp>
        <p:sp>
          <p:nvSpPr>
            <p:cNvPr id="13339" name="Line 72"/>
            <p:cNvSpPr>
              <a:spLocks noChangeShapeType="1"/>
            </p:cNvSpPr>
            <p:nvPr/>
          </p:nvSpPr>
          <p:spPr bwMode="auto">
            <a:xfrm>
              <a:off x="1111" y="3185"/>
              <a:ext cx="0" cy="254"/>
            </a:xfrm>
            <a:prstGeom prst="line">
              <a:avLst/>
            </a:prstGeom>
            <a:noFill/>
            <a:ln w="28575">
              <a:solidFill>
                <a:schemeClr val="bg1"/>
              </a:solidFill>
              <a:round/>
              <a:headEnd/>
              <a:tailEnd/>
            </a:ln>
          </p:spPr>
          <p:txBody>
            <a:bodyPr/>
            <a:lstStyle/>
            <a:p>
              <a:endParaRPr lang="zh-CN" altLang="en-US"/>
            </a:p>
          </p:txBody>
        </p:sp>
        <p:sp>
          <p:nvSpPr>
            <p:cNvPr id="13340" name="Line 73"/>
            <p:cNvSpPr>
              <a:spLocks noChangeShapeType="1"/>
            </p:cNvSpPr>
            <p:nvPr/>
          </p:nvSpPr>
          <p:spPr bwMode="auto">
            <a:xfrm>
              <a:off x="4830" y="3185"/>
              <a:ext cx="0" cy="254"/>
            </a:xfrm>
            <a:prstGeom prst="line">
              <a:avLst/>
            </a:prstGeom>
            <a:noFill/>
            <a:ln w="28575">
              <a:solidFill>
                <a:schemeClr val="bg1"/>
              </a:solidFill>
              <a:round/>
              <a:headEnd/>
              <a:tailEnd/>
            </a:ln>
          </p:spPr>
          <p:txBody>
            <a:bodyPr/>
            <a:lstStyle/>
            <a:p>
              <a:endParaRPr lang="zh-CN" altLang="en-US"/>
            </a:p>
          </p:txBody>
        </p:sp>
      </p:grpSp>
      <p:sp>
        <p:nvSpPr>
          <p:cNvPr id="135242" name="Rectangle 74"/>
          <p:cNvSpPr>
            <a:spLocks noChangeArrowheads="1"/>
          </p:cNvSpPr>
          <p:nvPr/>
        </p:nvSpPr>
        <p:spPr bwMode="auto">
          <a:xfrm>
            <a:off x="467550" y="4119155"/>
            <a:ext cx="8295441" cy="583429"/>
          </a:xfrm>
          <a:prstGeom prst="rect">
            <a:avLst/>
          </a:prstGeom>
          <a:noFill/>
          <a:ln w="9525">
            <a:noFill/>
            <a:miter lim="800000"/>
            <a:headEnd/>
            <a:tailEnd/>
          </a:ln>
          <a:effectLst/>
        </p:spPr>
        <p:txBody>
          <a:bodyPr wrap="square" anchor="ctr">
            <a:spAutoFit/>
          </a:bodyPr>
          <a:lstStyle/>
          <a:p>
            <a:pPr eaLnBrk="0" hangingPunct="0">
              <a:lnSpc>
                <a:spcPct val="110000"/>
              </a:lnSpc>
              <a:defRPr/>
            </a:pPr>
            <a:r>
              <a:rPr kumimoji="0" lang="en-US" altLang="zh-CN" sz="2000" b="1" dirty="0">
                <a:effectLst>
                  <a:outerShdw blurRad="38100" dist="38100" dir="2700000" algn="tl">
                    <a:srgbClr val="C0C0C0"/>
                  </a:outerShdw>
                </a:effectLst>
                <a:latin typeface="宋体" pitchFamily="2" charset="-122"/>
              </a:rPr>
              <a:t>    </a:t>
            </a:r>
            <a:r>
              <a:rPr kumimoji="0" lang="zh-CN" altLang="en-US" sz="2000" b="1" dirty="0">
                <a:solidFill>
                  <a:schemeClr val="tx2"/>
                </a:solidFill>
                <a:effectLst>
                  <a:outerShdw blurRad="38100" dist="38100" dir="2700000" algn="tl">
                    <a:srgbClr val="C0C0C0"/>
                  </a:outerShdw>
                </a:effectLst>
              </a:rPr>
              <a:t>按文本格式 </a:t>
            </a:r>
            <a:r>
              <a:rPr kumimoji="0" lang="zh-CN" altLang="en-US" sz="2000" b="1" dirty="0">
                <a:solidFill>
                  <a:schemeClr val="tx2"/>
                </a:solidFill>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dirty="0">
                <a:solidFill>
                  <a:schemeClr val="tx2"/>
                </a:solidFill>
                <a:effectLst>
                  <a:outerShdw blurRad="38100" dist="38100" dir="2700000" algn="tl">
                    <a:srgbClr val="C0C0C0"/>
                  </a:outerShdw>
                </a:effectLst>
              </a:rPr>
              <a:t>％</a:t>
            </a:r>
            <a:r>
              <a:rPr kumimoji="0" lang="en-US" altLang="zh-CN" sz="2000" b="1" dirty="0" err="1">
                <a:solidFill>
                  <a:schemeClr val="tx2"/>
                </a:solidFill>
                <a:effectLst>
                  <a:outerShdw blurRad="38100" dist="38100" dir="2700000" algn="tl">
                    <a:srgbClr val="C0C0C0"/>
                  </a:outerShdw>
                </a:effectLst>
              </a:rPr>
              <a:t>hd</a:t>
            </a:r>
            <a:r>
              <a:rPr kumimoji="0" lang="en-US" altLang="zh-CN" sz="2000" b="1" dirty="0">
                <a:solidFill>
                  <a:schemeClr val="tx2"/>
                </a:solidFill>
                <a:effectLst>
                  <a:outerShdw blurRad="38100" dist="38100" dir="2700000" algn="tl">
                    <a:srgbClr val="C0C0C0"/>
                  </a:outerShdw>
                </a:effectLst>
                <a:latin typeface="Arial Unicode MS"/>
                <a:ea typeface="Arial Unicode MS" pitchFamily="34" charset="-122"/>
                <a:cs typeface="Arial Unicode MS" pitchFamily="34" charset="-122"/>
              </a:rPr>
              <a:t>”</a:t>
            </a:r>
            <a:r>
              <a:rPr kumimoji="0" lang="zh-CN" altLang="en-US" sz="2000" b="1" dirty="0">
                <a:solidFill>
                  <a:schemeClr val="tx2"/>
                </a:solidFill>
                <a:effectLst>
                  <a:outerShdw blurRad="38100" dist="38100" dir="2700000" algn="tl">
                    <a:srgbClr val="C0C0C0"/>
                  </a:outerShdw>
                </a:effectLst>
              </a:rPr>
              <a:t>转换读入</a:t>
            </a:r>
            <a:r>
              <a:rPr kumimoji="0" lang="en-US" altLang="zh-CN" sz="2000" b="1" dirty="0">
                <a:solidFill>
                  <a:schemeClr val="tx2"/>
                </a:solidFill>
                <a:effectLst>
                  <a:outerShdw blurRad="38100" dist="38100" dir="2700000" algn="tl">
                    <a:srgbClr val="C0C0C0"/>
                  </a:outerShdw>
                </a:effectLst>
              </a:rPr>
              <a:t>1</a:t>
            </a:r>
            <a:r>
              <a:rPr kumimoji="0" lang="zh-CN" altLang="en-US" sz="2000" b="1" dirty="0">
                <a:solidFill>
                  <a:schemeClr val="tx2"/>
                </a:solidFill>
                <a:effectLst>
                  <a:outerShdw blurRad="38100" dist="38100" dir="2700000" algn="tl">
                    <a:srgbClr val="C0C0C0"/>
                  </a:outerShdw>
                </a:effectLst>
              </a:rPr>
              <a:t>个</a:t>
            </a:r>
            <a:r>
              <a:rPr kumimoji="0" lang="en-US" altLang="zh-CN" sz="2000" b="1" dirty="0">
                <a:solidFill>
                  <a:schemeClr val="tx2"/>
                </a:solidFill>
                <a:effectLst>
                  <a:outerShdw blurRad="38100" dist="38100" dir="2700000" algn="tl">
                    <a:srgbClr val="C0C0C0"/>
                  </a:outerShdw>
                </a:effectLst>
              </a:rPr>
              <a:t>short</a:t>
            </a:r>
            <a:r>
              <a:rPr kumimoji="0" lang="zh-CN" altLang="en-US" sz="2000" b="1" dirty="0">
                <a:solidFill>
                  <a:schemeClr val="tx2"/>
                </a:solidFill>
                <a:effectLst>
                  <a:outerShdw blurRad="38100" dist="38100" dir="2700000" algn="tl">
                    <a:srgbClr val="C0C0C0"/>
                  </a:outerShdw>
                </a:effectLst>
              </a:rPr>
              <a:t>数据：</a:t>
            </a:r>
            <a:r>
              <a:rPr kumimoji="0" lang="en-US" altLang="zh-CN" sz="2000" b="1" dirty="0">
                <a:solidFill>
                  <a:srgbClr val="FF0066"/>
                </a:solidFill>
              </a:rPr>
              <a:t>00000000</a:t>
            </a:r>
            <a:r>
              <a:rPr kumimoji="0" lang="en-US" altLang="zh-CN" sz="800" b="1" dirty="0">
                <a:solidFill>
                  <a:srgbClr val="FF0066"/>
                </a:solidFill>
              </a:rPr>
              <a:t> </a:t>
            </a:r>
            <a:r>
              <a:rPr kumimoji="0" lang="en-US" altLang="zh-CN" sz="2000" b="1" dirty="0">
                <a:solidFill>
                  <a:srgbClr val="FF0066"/>
                </a:solidFill>
              </a:rPr>
              <a:t>00001100</a:t>
            </a:r>
            <a:r>
              <a:rPr kumimoji="0" lang="zh-CN" altLang="en-US" sz="1000" b="1" dirty="0">
                <a:solidFill>
                  <a:schemeClr val="tx2"/>
                </a:solidFill>
              </a:rPr>
              <a:t>。</a:t>
            </a:r>
          </a:p>
        </p:txBody>
      </p:sp>
      <p:sp>
        <p:nvSpPr>
          <p:cNvPr id="135245" name="AutoShape 77"/>
          <p:cNvSpPr>
            <a:spLocks noChangeArrowheads="1"/>
          </p:cNvSpPr>
          <p:nvPr/>
        </p:nvSpPr>
        <p:spPr bwMode="auto">
          <a:xfrm>
            <a:off x="7092950" y="3659188"/>
            <a:ext cx="1295400" cy="433387"/>
          </a:xfrm>
          <a:prstGeom prst="wedgeRoundRectCallout">
            <a:avLst>
              <a:gd name="adj1" fmla="val -64583"/>
              <a:gd name="adj2" fmla="val 94690"/>
              <a:gd name="adj3" fmla="val 16667"/>
            </a:avLst>
          </a:prstGeom>
          <a:solidFill>
            <a:schemeClr val="bg1"/>
          </a:solidFill>
          <a:ln w="19050">
            <a:solidFill>
              <a:srgbClr val="008080"/>
            </a:solidFill>
            <a:miter lim="800000"/>
            <a:headEnd/>
            <a:tailEnd/>
          </a:ln>
          <a:effectLst/>
        </p:spPr>
        <p:txBody>
          <a:bodyPr/>
          <a:lstStyle/>
          <a:p>
            <a:pPr algn="ctr">
              <a:lnSpc>
                <a:spcPct val="90000"/>
              </a:lnSpc>
              <a:defRPr/>
            </a:pPr>
            <a:r>
              <a:rPr lang="en-US" altLang="zh-CN" sz="2000" b="1">
                <a:solidFill>
                  <a:srgbClr val="FF0000"/>
                </a:solidFill>
                <a:effectLst>
                  <a:outerShdw blurRad="38100" dist="38100" dir="2700000" algn="tl">
                    <a:srgbClr val="C0C0C0"/>
                  </a:outerShdw>
                </a:effectLst>
              </a:rPr>
              <a:t>12</a:t>
            </a:r>
          </a:p>
        </p:txBody>
      </p:sp>
      <p:sp>
        <p:nvSpPr>
          <p:cNvPr id="135246" name="AutoShape 78"/>
          <p:cNvSpPr>
            <a:spLocks noChangeArrowheads="1"/>
          </p:cNvSpPr>
          <p:nvPr/>
        </p:nvSpPr>
        <p:spPr bwMode="auto">
          <a:xfrm>
            <a:off x="-34925" y="2549525"/>
            <a:ext cx="1511300" cy="1584325"/>
          </a:xfrm>
          <a:prstGeom prst="wedgeRoundRectCallout">
            <a:avLst>
              <a:gd name="adj1" fmla="val 121532"/>
              <a:gd name="adj2" fmla="val 10019"/>
              <a:gd name="adj3" fmla="val 16667"/>
            </a:avLst>
          </a:prstGeom>
          <a:solidFill>
            <a:schemeClr val="bg1"/>
          </a:solidFill>
          <a:ln w="19050">
            <a:solidFill>
              <a:srgbClr val="008080"/>
            </a:solidFill>
            <a:miter lim="800000"/>
            <a:headEnd/>
            <a:tailEnd/>
          </a:ln>
          <a:effectLst/>
        </p:spPr>
        <p:txBody>
          <a:bodyPr/>
          <a:lstStyle/>
          <a:p>
            <a:pPr>
              <a:spcBef>
                <a:spcPct val="50000"/>
              </a:spcBef>
              <a:defRPr/>
            </a:pPr>
            <a:r>
              <a:rPr kumimoji="0" lang="en-US" altLang="zh-CN" sz="1800" b="1">
                <a:solidFill>
                  <a:srgbClr val="FF0066"/>
                </a:solidFill>
                <a:effectLst>
                  <a:outerShdw blurRad="38100" dist="38100" dir="2700000" algn="tl">
                    <a:srgbClr val="C0C0C0"/>
                  </a:outerShdw>
                </a:effectLst>
                <a:latin typeface="宋体" pitchFamily="2" charset="-122"/>
              </a:rPr>
              <a:t>    </a:t>
            </a:r>
            <a:r>
              <a:rPr kumimoji="0" lang="zh-CN" altLang="en-US" sz="1800" b="1">
                <a:solidFill>
                  <a:srgbClr val="FF00FF"/>
                </a:solidFill>
                <a:effectLst>
                  <a:outerShdw blurRad="38100" dist="38100" dir="2700000" algn="tl">
                    <a:srgbClr val="C0C0C0"/>
                  </a:outerShdw>
                </a:effectLst>
              </a:rPr>
              <a:t>其移动距离取决于转换格式之对应字符串的长度。</a:t>
            </a:r>
          </a:p>
        </p:txBody>
      </p:sp>
      <p:sp>
        <p:nvSpPr>
          <p:cNvPr id="135248" name="Freeform 80"/>
          <p:cNvSpPr>
            <a:spLocks/>
          </p:cNvSpPr>
          <p:nvPr/>
        </p:nvSpPr>
        <p:spPr bwMode="auto">
          <a:xfrm>
            <a:off x="900113" y="3500438"/>
            <a:ext cx="1825625" cy="2328862"/>
          </a:xfrm>
          <a:custGeom>
            <a:avLst/>
            <a:gdLst>
              <a:gd name="T0" fmla="*/ 1825625 w 1150"/>
              <a:gd name="T1" fmla="*/ 0 h 1467"/>
              <a:gd name="T2" fmla="*/ 1176337 w 1150"/>
              <a:gd name="T3" fmla="*/ 720725 h 1467"/>
              <a:gd name="T4" fmla="*/ 168275 w 1150"/>
              <a:gd name="T5" fmla="*/ 720725 h 1467"/>
              <a:gd name="T6" fmla="*/ 168275 w 1150"/>
              <a:gd name="T7" fmla="*/ 1584325 h 1467"/>
              <a:gd name="T8" fmla="*/ 960437 w 1150"/>
              <a:gd name="T9" fmla="*/ 2233612 h 1467"/>
              <a:gd name="T10" fmla="*/ 1825625 w 1150"/>
              <a:gd name="T11" fmla="*/ 2160587 h 1467"/>
              <a:gd name="T12" fmla="*/ 0 60000 65536"/>
              <a:gd name="T13" fmla="*/ 0 60000 65536"/>
              <a:gd name="T14" fmla="*/ 0 60000 65536"/>
              <a:gd name="T15" fmla="*/ 0 60000 65536"/>
              <a:gd name="T16" fmla="*/ 0 60000 65536"/>
              <a:gd name="T17" fmla="*/ 0 60000 65536"/>
              <a:gd name="T18" fmla="*/ 0 w 1150"/>
              <a:gd name="T19" fmla="*/ 0 h 1467"/>
              <a:gd name="T20" fmla="*/ 1150 w 1150"/>
              <a:gd name="T21" fmla="*/ 1467 h 1467"/>
            </a:gdLst>
            <a:ahLst/>
            <a:cxnLst>
              <a:cxn ang="T12">
                <a:pos x="T0" y="T1"/>
              </a:cxn>
              <a:cxn ang="T13">
                <a:pos x="T2" y="T3"/>
              </a:cxn>
              <a:cxn ang="T14">
                <a:pos x="T4" y="T5"/>
              </a:cxn>
              <a:cxn ang="T15">
                <a:pos x="T6" y="T7"/>
              </a:cxn>
              <a:cxn ang="T16">
                <a:pos x="T8" y="T9"/>
              </a:cxn>
              <a:cxn ang="T17">
                <a:pos x="T10" y="T11"/>
              </a:cxn>
            </a:cxnLst>
            <a:rect l="T18" t="T19" r="T20" b="T21"/>
            <a:pathLst>
              <a:path w="1150" h="1467">
                <a:moveTo>
                  <a:pt x="1150" y="0"/>
                </a:moveTo>
                <a:cubicBezTo>
                  <a:pt x="1032" y="189"/>
                  <a:pt x="915" y="378"/>
                  <a:pt x="741" y="454"/>
                </a:cubicBezTo>
                <a:cubicBezTo>
                  <a:pt x="567" y="530"/>
                  <a:pt x="212" y="363"/>
                  <a:pt x="106" y="454"/>
                </a:cubicBezTo>
                <a:cubicBezTo>
                  <a:pt x="0" y="545"/>
                  <a:pt x="23" y="839"/>
                  <a:pt x="106" y="998"/>
                </a:cubicBezTo>
                <a:cubicBezTo>
                  <a:pt x="189" y="1157"/>
                  <a:pt x="431" y="1347"/>
                  <a:pt x="605" y="1407"/>
                </a:cubicBezTo>
                <a:cubicBezTo>
                  <a:pt x="779" y="1467"/>
                  <a:pt x="964" y="1414"/>
                  <a:pt x="1150" y="1361"/>
                </a:cubicBezTo>
              </a:path>
            </a:pathLst>
          </a:custGeom>
          <a:noFill/>
          <a:ln w="19050" cap="flat" cmpd="sng">
            <a:solidFill>
              <a:srgbClr val="008080"/>
            </a:solidFill>
            <a:prstDash val="solid"/>
            <a:miter lim="800000"/>
            <a:headEnd type="none" w="med" len="med"/>
            <a:tailEnd type="triangle" w="med" len="me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5223"/>
                                        </p:tgtEl>
                                        <p:attrNameLst>
                                          <p:attrName>style.visibility</p:attrName>
                                        </p:attrNameLst>
                                      </p:cBhvr>
                                      <p:to>
                                        <p:strVal val="visible"/>
                                      </p:to>
                                    </p:set>
                                    <p:anim calcmode="lin" valueType="num">
                                      <p:cBhvr>
                                        <p:cTn id="7" dur="1000" fill="hold"/>
                                        <p:tgtEl>
                                          <p:spTgt spid="135223"/>
                                        </p:tgtEl>
                                        <p:attrNameLst>
                                          <p:attrName>ppt_x</p:attrName>
                                        </p:attrNameLst>
                                      </p:cBhvr>
                                      <p:tavLst>
                                        <p:tav tm="0">
                                          <p:val>
                                            <p:strVal val="#ppt_x-.2"/>
                                          </p:val>
                                        </p:tav>
                                        <p:tav tm="100000">
                                          <p:val>
                                            <p:strVal val="#ppt_x"/>
                                          </p:val>
                                        </p:tav>
                                      </p:tavLst>
                                    </p:anim>
                                    <p:anim calcmode="lin" valueType="num">
                                      <p:cBhvr>
                                        <p:cTn id="8" dur="1000" fill="hold"/>
                                        <p:tgtEl>
                                          <p:spTgt spid="1352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5223"/>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i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5246"/>
                                        </p:tgtEl>
                                        <p:attrNameLst>
                                          <p:attrName>style.visibility</p:attrName>
                                        </p:attrNameLst>
                                      </p:cBhvr>
                                      <p:to>
                                        <p:strVal val="visible"/>
                                      </p:to>
                                    </p:set>
                                    <p:anim calcmode="lin" valueType="num">
                                      <p:cBhvr>
                                        <p:cTn id="19" dur="1000" fill="hold"/>
                                        <p:tgtEl>
                                          <p:spTgt spid="135246"/>
                                        </p:tgtEl>
                                        <p:attrNameLst>
                                          <p:attrName>ppt_x</p:attrName>
                                        </p:attrNameLst>
                                      </p:cBhvr>
                                      <p:tavLst>
                                        <p:tav tm="0">
                                          <p:val>
                                            <p:strVal val="#ppt_x-.2"/>
                                          </p:val>
                                        </p:tav>
                                        <p:tav tm="100000">
                                          <p:val>
                                            <p:strVal val="#ppt_x"/>
                                          </p:val>
                                        </p:tav>
                                      </p:tavLst>
                                    </p:anim>
                                    <p:anim calcmode="lin" valueType="num">
                                      <p:cBhvr>
                                        <p:cTn id="20" dur="1000" fill="hold"/>
                                        <p:tgtEl>
                                          <p:spTgt spid="135246"/>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5246"/>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35242"/>
                                        </p:tgtEl>
                                        <p:attrNameLst>
                                          <p:attrName>style.visibility</p:attrName>
                                        </p:attrNameLst>
                                      </p:cBhvr>
                                      <p:to>
                                        <p:strVal val="visible"/>
                                      </p:to>
                                    </p:set>
                                    <p:anim calcmode="lin" valueType="num">
                                      <p:cBhvr>
                                        <p:cTn id="24" dur="1000" fill="hold"/>
                                        <p:tgtEl>
                                          <p:spTgt spid="135242"/>
                                        </p:tgtEl>
                                        <p:attrNameLst>
                                          <p:attrName>ppt_x</p:attrName>
                                        </p:attrNameLst>
                                      </p:cBhvr>
                                      <p:tavLst>
                                        <p:tav tm="0">
                                          <p:val>
                                            <p:strVal val="#ppt_x-.2"/>
                                          </p:val>
                                        </p:tav>
                                        <p:tav tm="100000">
                                          <p:val>
                                            <p:strVal val="#ppt_x"/>
                                          </p:val>
                                        </p:tav>
                                      </p:tavLst>
                                    </p:anim>
                                    <p:anim calcmode="lin" valueType="num">
                                      <p:cBhvr>
                                        <p:cTn id="25" dur="1000" fill="hold"/>
                                        <p:tgtEl>
                                          <p:spTgt spid="135242"/>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524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135248"/>
                                        </p:tgtEl>
                                        <p:attrNameLst>
                                          <p:attrName>style.visibility</p:attrName>
                                        </p:attrNameLst>
                                      </p:cBhvr>
                                      <p:to>
                                        <p:strVal val="visible"/>
                                      </p:to>
                                    </p:set>
                                    <p:anim calcmode="lin" valueType="num">
                                      <p:cBhvr>
                                        <p:cTn id="36" dur="1000" fill="hold"/>
                                        <p:tgtEl>
                                          <p:spTgt spid="135248"/>
                                        </p:tgtEl>
                                        <p:attrNameLst>
                                          <p:attrName>ppt_x</p:attrName>
                                        </p:attrNameLst>
                                      </p:cBhvr>
                                      <p:tavLst>
                                        <p:tav tm="0">
                                          <p:val>
                                            <p:strVal val="#ppt_x-.2"/>
                                          </p:val>
                                        </p:tav>
                                        <p:tav tm="100000">
                                          <p:val>
                                            <p:strVal val="#ppt_x"/>
                                          </p:val>
                                        </p:tav>
                                      </p:tavLst>
                                    </p:anim>
                                    <p:anim calcmode="lin" valueType="num">
                                      <p:cBhvr>
                                        <p:cTn id="37" dur="1000" fill="hold"/>
                                        <p:tgtEl>
                                          <p:spTgt spid="135248"/>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35248"/>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135245"/>
                                        </p:tgtEl>
                                        <p:attrNameLst>
                                          <p:attrName>style.visibility</p:attrName>
                                        </p:attrNameLst>
                                      </p:cBhvr>
                                      <p:to>
                                        <p:strVal val="visible"/>
                                      </p:to>
                                    </p:set>
                                    <p:anim calcmode="lin" valueType="num">
                                      <p:cBhvr>
                                        <p:cTn id="43" dur="1000" fill="hold"/>
                                        <p:tgtEl>
                                          <p:spTgt spid="135245"/>
                                        </p:tgtEl>
                                        <p:attrNameLst>
                                          <p:attrName>ppt_x</p:attrName>
                                        </p:attrNameLst>
                                      </p:cBhvr>
                                      <p:tavLst>
                                        <p:tav tm="0">
                                          <p:val>
                                            <p:strVal val="#ppt_x-.2"/>
                                          </p:val>
                                        </p:tav>
                                        <p:tav tm="100000">
                                          <p:val>
                                            <p:strVal val="#ppt_x"/>
                                          </p:val>
                                        </p:tav>
                                      </p:tavLst>
                                    </p:anim>
                                    <p:anim calcmode="lin" valueType="num">
                                      <p:cBhvr>
                                        <p:cTn id="44" dur="1000" fill="hold"/>
                                        <p:tgtEl>
                                          <p:spTgt spid="13524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3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23" grpId="0"/>
      <p:bldP spid="135242" grpId="0"/>
      <p:bldP spid="135245" grpId="0" animBg="1"/>
      <p:bldP spid="135246" grpId="0" animBg="1"/>
      <p:bldP spid="1352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p>
            <a:fld id="{711DD4DD-0EF0-416D-BE72-B54B794F1B85}" type="slidenum">
              <a:rPr lang="en-US" altLang="zh-CN" smtClean="0"/>
              <a:pPr/>
              <a:t>9</a:t>
            </a:fld>
            <a:endParaRPr lang="en-US" altLang="zh-CN"/>
          </a:p>
        </p:txBody>
      </p:sp>
      <p:grpSp>
        <p:nvGrpSpPr>
          <p:cNvPr id="2" name="Group 52"/>
          <p:cNvGrpSpPr>
            <a:grpSpLocks/>
          </p:cNvGrpSpPr>
          <p:nvPr/>
        </p:nvGrpSpPr>
        <p:grpSpPr bwMode="auto">
          <a:xfrm>
            <a:off x="1835150" y="2463800"/>
            <a:ext cx="6192838" cy="1516063"/>
            <a:chOff x="1156" y="1552"/>
            <a:chExt cx="3901" cy="955"/>
          </a:xfrm>
        </p:grpSpPr>
        <p:sp>
          <p:nvSpPr>
            <p:cNvPr id="14365" name="Rectangle 5"/>
            <p:cNvSpPr>
              <a:spLocks noChangeArrowheads="1"/>
            </p:cNvSpPr>
            <p:nvPr/>
          </p:nvSpPr>
          <p:spPr bwMode="auto">
            <a:xfrm>
              <a:off x="1156" y="1552"/>
              <a:ext cx="3901" cy="95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6198" name="Text Box 6" descr="羊皮纸"/>
            <p:cNvSpPr txBox="1">
              <a:spLocks noChangeArrowheads="1"/>
            </p:cNvSpPr>
            <p:nvPr/>
          </p:nvSpPr>
          <p:spPr bwMode="auto">
            <a:xfrm>
              <a:off x="1247" y="1794"/>
              <a:ext cx="3719" cy="256"/>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spAutoFit/>
            </a:bodyPr>
            <a:lstStyle/>
            <a:p>
              <a:pPr eaLnBrk="0" hangingPunct="0">
                <a:spcBef>
                  <a:spcPct val="50000"/>
                </a:spcBef>
                <a:defRPr/>
              </a:pPr>
              <a:r>
                <a:rPr kumimoji="0" lang="en-US" altLang="zh-CN" sz="2000" b="1" dirty="0">
                  <a:latin typeface="Arial" charset="0"/>
                </a:rPr>
                <a:t>            </a:t>
              </a:r>
              <a:r>
                <a:rPr kumimoji="0" lang="en-US" altLang="zh-CN" sz="2000" b="1" dirty="0">
                  <a:solidFill>
                    <a:schemeClr val="tx2"/>
                  </a:solidFill>
                  <a:effectLst>
                    <a:outerShdw blurRad="38100" dist="38100" dir="2700000" algn="tl">
                      <a:srgbClr val="000000"/>
                    </a:outerShdw>
                  </a:effectLst>
                  <a:latin typeface="Arial" charset="0"/>
                </a:rPr>
                <a:t>01000001</a:t>
              </a:r>
              <a:r>
                <a:rPr kumimoji="0" lang="en-US" altLang="zh-CN" sz="1000" b="1" dirty="0">
                  <a:solidFill>
                    <a:schemeClr val="tx2"/>
                  </a:solidFill>
                  <a:effectLst>
                    <a:outerShdw blurRad="38100" dist="38100" dir="2700000" algn="tl">
                      <a:srgbClr val="000000"/>
                    </a:outerShdw>
                  </a:effectLst>
                  <a:latin typeface="Arial" charset="0"/>
                </a:rPr>
                <a:t> </a:t>
              </a:r>
              <a:r>
                <a:rPr kumimoji="0" lang="en-US" altLang="zh-CN" sz="2000" b="1" dirty="0">
                  <a:solidFill>
                    <a:schemeClr val="tx2"/>
                  </a:solidFill>
                  <a:effectLst>
                    <a:outerShdw blurRad="38100" dist="38100" dir="2700000" algn="tl">
                      <a:srgbClr val="000000"/>
                    </a:outerShdw>
                  </a:effectLst>
                  <a:latin typeface="Arial" charset="0"/>
                </a:rPr>
                <a:t>01000010</a:t>
              </a:r>
              <a:r>
                <a:rPr kumimoji="0" lang="en-US" altLang="zh-CN" sz="1000" b="1" dirty="0">
                  <a:solidFill>
                    <a:schemeClr val="tx2"/>
                  </a:solidFill>
                  <a:effectLst>
                    <a:outerShdw blurRad="38100" dist="38100" dir="2700000" algn="tl">
                      <a:srgbClr val="000000"/>
                    </a:outerShdw>
                  </a:effectLst>
                  <a:latin typeface="Arial" charset="0"/>
                </a:rPr>
                <a:t> </a:t>
              </a:r>
              <a:r>
                <a:rPr kumimoji="0" lang="en-US" altLang="zh-CN" sz="2000" b="1" dirty="0">
                  <a:solidFill>
                    <a:schemeClr val="tx2"/>
                  </a:solidFill>
                  <a:effectLst>
                    <a:outerShdw blurRad="38100" dist="38100" dir="2700000" algn="tl">
                      <a:srgbClr val="000000"/>
                    </a:outerShdw>
                  </a:effectLst>
                  <a:latin typeface="Arial" charset="0"/>
                </a:rPr>
                <a:t>01100001</a:t>
              </a:r>
              <a:endParaRPr kumimoji="0" lang="en-US" altLang="zh-CN" sz="2000" u="sng" dirty="0">
                <a:latin typeface="Arial" charset="0"/>
              </a:endParaRPr>
            </a:p>
          </p:txBody>
        </p:sp>
        <p:sp>
          <p:nvSpPr>
            <p:cNvPr id="14367" name="Text Box 7"/>
            <p:cNvSpPr txBox="1">
              <a:spLocks noChangeArrowheads="1"/>
            </p:cNvSpPr>
            <p:nvPr/>
          </p:nvSpPr>
          <p:spPr bwMode="auto">
            <a:xfrm>
              <a:off x="1313" y="1807"/>
              <a:ext cx="40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4368" name="Line 8"/>
            <p:cNvSpPr>
              <a:spLocks noChangeShapeType="1"/>
            </p:cNvSpPr>
            <p:nvPr/>
          </p:nvSpPr>
          <p:spPr bwMode="auto">
            <a:xfrm>
              <a:off x="1791" y="1794"/>
              <a:ext cx="0" cy="261"/>
            </a:xfrm>
            <a:prstGeom prst="line">
              <a:avLst/>
            </a:prstGeom>
            <a:noFill/>
            <a:ln w="9525">
              <a:solidFill>
                <a:schemeClr val="tx1"/>
              </a:solidFill>
              <a:prstDash val="sysDot"/>
              <a:round/>
              <a:headEnd/>
              <a:tailEnd/>
            </a:ln>
          </p:spPr>
          <p:txBody>
            <a:bodyPr/>
            <a:lstStyle/>
            <a:p>
              <a:endParaRPr lang="zh-CN" altLang="en-US"/>
            </a:p>
          </p:txBody>
        </p:sp>
        <p:sp>
          <p:nvSpPr>
            <p:cNvPr id="14369" name="Text Box 9"/>
            <p:cNvSpPr txBox="1">
              <a:spLocks noChangeArrowheads="1"/>
            </p:cNvSpPr>
            <p:nvPr/>
          </p:nvSpPr>
          <p:spPr bwMode="auto">
            <a:xfrm>
              <a:off x="4565" y="1806"/>
              <a:ext cx="31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4370" name="AutoShape 10"/>
            <p:cNvSpPr>
              <a:spLocks noChangeArrowheads="1"/>
            </p:cNvSpPr>
            <p:nvPr/>
          </p:nvSpPr>
          <p:spPr bwMode="auto">
            <a:xfrm>
              <a:off x="1679" y="2054"/>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4371" name="AutoShape 11"/>
            <p:cNvSpPr>
              <a:spLocks noChangeArrowheads="1"/>
            </p:cNvSpPr>
            <p:nvPr/>
          </p:nvSpPr>
          <p:spPr bwMode="auto">
            <a:xfrm>
              <a:off x="2416" y="2054"/>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36204" name="Text Box 12"/>
            <p:cNvSpPr txBox="1">
              <a:spLocks noChangeArrowheads="1"/>
            </p:cNvSpPr>
            <p:nvPr/>
          </p:nvSpPr>
          <p:spPr bwMode="auto">
            <a:xfrm>
              <a:off x="2017" y="1589"/>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1</a:t>
              </a:r>
              <a:r>
                <a:rPr kumimoji="0" lang="en-US" altLang="zh-CN" sz="2000" b="1">
                  <a:effectLst>
                    <a:outerShdw blurRad="38100" dist="38100" dir="2700000" algn="tl">
                      <a:srgbClr val="C0C0C0"/>
                    </a:outerShdw>
                  </a:effectLst>
                  <a:latin typeface="Arial" charset="0"/>
                </a:rPr>
                <a:t>’</a:t>
              </a:r>
            </a:p>
          </p:txBody>
        </p:sp>
        <p:sp>
          <p:nvSpPr>
            <p:cNvPr id="136205" name="Text Box 13"/>
            <p:cNvSpPr txBox="1">
              <a:spLocks noChangeArrowheads="1"/>
            </p:cNvSpPr>
            <p:nvPr/>
          </p:nvSpPr>
          <p:spPr bwMode="auto">
            <a:xfrm>
              <a:off x="2759" y="1607"/>
              <a:ext cx="363"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2</a:t>
              </a:r>
              <a:r>
                <a:rPr kumimoji="0" lang="en-US" altLang="zh-CN" sz="2000" b="1">
                  <a:effectLst>
                    <a:outerShdw blurRad="38100" dist="38100" dir="2700000" algn="tl">
                      <a:srgbClr val="C0C0C0"/>
                    </a:outerShdw>
                  </a:effectLst>
                  <a:latin typeface="Arial" charset="0"/>
                </a:rPr>
                <a:t>’</a:t>
              </a:r>
            </a:p>
          </p:txBody>
        </p:sp>
        <p:sp>
          <p:nvSpPr>
            <p:cNvPr id="136206" name="Text Box 14"/>
            <p:cNvSpPr txBox="1">
              <a:spLocks noChangeArrowheads="1"/>
            </p:cNvSpPr>
            <p:nvPr/>
          </p:nvSpPr>
          <p:spPr bwMode="auto">
            <a:xfrm>
              <a:off x="3475" y="1607"/>
              <a:ext cx="352" cy="231"/>
            </a:xfrm>
            <a:prstGeom prst="rect">
              <a:avLst/>
            </a:prstGeom>
            <a:noFill/>
            <a:ln w="9525">
              <a:noFill/>
              <a:miter lim="800000"/>
              <a:headEnd/>
              <a:tailEnd/>
            </a:ln>
            <a:effectLst/>
          </p:spPr>
          <p:txBody>
            <a:bodyPr>
              <a:spAutoFit/>
            </a:bodyPr>
            <a:lstStyle/>
            <a:p>
              <a:pPr algn="ctr" eaLnBrk="0" hangingPunct="0">
                <a:lnSpc>
                  <a:spcPct val="90000"/>
                </a:lnSpc>
                <a:defRPr/>
              </a:pPr>
              <a:r>
                <a:rPr kumimoji="0" lang="en-US" altLang="zh-CN" sz="2000" b="1">
                  <a:effectLst>
                    <a:outerShdw blurRad="38100" dist="38100" dir="2700000" algn="tl">
                      <a:srgbClr val="C0C0C0"/>
                    </a:outerShdw>
                  </a:effectLst>
                  <a:latin typeface="Arial" charset="0"/>
                </a:rPr>
                <a:t>‘</a:t>
              </a:r>
              <a:r>
                <a:rPr kumimoji="0" lang="en-US" altLang="zh-CN" sz="2000" b="1">
                  <a:solidFill>
                    <a:srgbClr val="FF0066"/>
                  </a:solidFill>
                  <a:effectLst>
                    <a:outerShdw blurRad="38100" dist="38100" dir="2700000" algn="tl">
                      <a:srgbClr val="C0C0C0"/>
                    </a:outerShdw>
                  </a:effectLst>
                  <a:latin typeface="Arial" charset="0"/>
                </a:rPr>
                <a:t>a</a:t>
              </a:r>
              <a:r>
                <a:rPr kumimoji="0" lang="en-US" altLang="zh-CN" sz="2000" b="1">
                  <a:effectLst>
                    <a:outerShdw blurRad="38100" dist="38100" dir="2700000" algn="tl">
                      <a:srgbClr val="C0C0C0"/>
                    </a:outerShdw>
                  </a:effectLst>
                  <a:latin typeface="Arial" charset="0"/>
                </a:rPr>
                <a:t>’</a:t>
              </a:r>
            </a:p>
          </p:txBody>
        </p:sp>
        <p:sp>
          <p:nvSpPr>
            <p:cNvPr id="14375" name="Line 15"/>
            <p:cNvSpPr>
              <a:spLocks noChangeShapeType="1"/>
            </p:cNvSpPr>
            <p:nvPr/>
          </p:nvSpPr>
          <p:spPr bwMode="auto">
            <a:xfrm>
              <a:off x="1915" y="2393"/>
              <a:ext cx="363" cy="0"/>
            </a:xfrm>
            <a:prstGeom prst="line">
              <a:avLst/>
            </a:prstGeom>
            <a:noFill/>
            <a:ln w="57150">
              <a:solidFill>
                <a:srgbClr val="808080"/>
              </a:solidFill>
              <a:prstDash val="sysDot"/>
              <a:round/>
              <a:headEnd/>
              <a:tailEnd type="triangle" w="med" len="med"/>
            </a:ln>
          </p:spPr>
          <p:txBody>
            <a:bodyPr/>
            <a:lstStyle/>
            <a:p>
              <a:endParaRPr lang="zh-CN" altLang="en-US"/>
            </a:p>
          </p:txBody>
        </p:sp>
        <p:sp>
          <p:nvSpPr>
            <p:cNvPr id="14376" name="Text Box 16"/>
            <p:cNvSpPr txBox="1">
              <a:spLocks noChangeArrowheads="1"/>
            </p:cNvSpPr>
            <p:nvPr/>
          </p:nvSpPr>
          <p:spPr bwMode="auto">
            <a:xfrm>
              <a:off x="1429" y="2257"/>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读前</a:t>
              </a:r>
            </a:p>
          </p:txBody>
        </p:sp>
        <p:sp>
          <p:nvSpPr>
            <p:cNvPr id="14377" name="Text Box 17"/>
            <p:cNvSpPr txBox="1">
              <a:spLocks noChangeArrowheads="1"/>
            </p:cNvSpPr>
            <p:nvPr/>
          </p:nvSpPr>
          <p:spPr bwMode="auto">
            <a:xfrm>
              <a:off x="2169" y="2257"/>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读后</a:t>
              </a:r>
            </a:p>
          </p:txBody>
        </p:sp>
        <p:sp>
          <p:nvSpPr>
            <p:cNvPr id="14378" name="Line 18"/>
            <p:cNvSpPr>
              <a:spLocks noChangeShapeType="1"/>
            </p:cNvSpPr>
            <p:nvPr/>
          </p:nvSpPr>
          <p:spPr bwMode="auto">
            <a:xfrm>
              <a:off x="2559" y="1794"/>
              <a:ext cx="0" cy="261"/>
            </a:xfrm>
            <a:prstGeom prst="line">
              <a:avLst/>
            </a:prstGeom>
            <a:noFill/>
            <a:ln w="9525">
              <a:solidFill>
                <a:schemeClr val="tx1"/>
              </a:solidFill>
              <a:prstDash val="sysDot"/>
              <a:round/>
              <a:headEnd/>
              <a:tailEnd/>
            </a:ln>
          </p:spPr>
          <p:txBody>
            <a:bodyPr/>
            <a:lstStyle/>
            <a:p>
              <a:endParaRPr lang="zh-CN" altLang="en-US"/>
            </a:p>
          </p:txBody>
        </p:sp>
        <p:sp>
          <p:nvSpPr>
            <p:cNvPr id="14379" name="Line 19"/>
            <p:cNvSpPr>
              <a:spLocks noChangeShapeType="1"/>
            </p:cNvSpPr>
            <p:nvPr/>
          </p:nvSpPr>
          <p:spPr bwMode="auto">
            <a:xfrm>
              <a:off x="3297" y="1789"/>
              <a:ext cx="0" cy="261"/>
            </a:xfrm>
            <a:prstGeom prst="line">
              <a:avLst/>
            </a:prstGeom>
            <a:noFill/>
            <a:ln w="9525">
              <a:solidFill>
                <a:schemeClr val="tx1"/>
              </a:solidFill>
              <a:prstDash val="sysDot"/>
              <a:round/>
              <a:headEnd/>
              <a:tailEnd/>
            </a:ln>
          </p:spPr>
          <p:txBody>
            <a:bodyPr/>
            <a:lstStyle/>
            <a:p>
              <a:endParaRPr lang="zh-CN" altLang="en-US"/>
            </a:p>
          </p:txBody>
        </p:sp>
        <p:sp>
          <p:nvSpPr>
            <p:cNvPr id="14380" name="Line 20"/>
            <p:cNvSpPr>
              <a:spLocks noChangeShapeType="1"/>
            </p:cNvSpPr>
            <p:nvPr/>
          </p:nvSpPr>
          <p:spPr bwMode="auto">
            <a:xfrm>
              <a:off x="4026" y="1791"/>
              <a:ext cx="0" cy="261"/>
            </a:xfrm>
            <a:prstGeom prst="line">
              <a:avLst/>
            </a:prstGeom>
            <a:noFill/>
            <a:ln w="9525">
              <a:solidFill>
                <a:schemeClr val="tx1"/>
              </a:solidFill>
              <a:prstDash val="sysDot"/>
              <a:round/>
              <a:headEnd/>
              <a:tailEnd/>
            </a:ln>
          </p:spPr>
          <p:txBody>
            <a:bodyPr/>
            <a:lstStyle/>
            <a:p>
              <a:endParaRPr lang="zh-CN" altLang="en-US"/>
            </a:p>
          </p:txBody>
        </p:sp>
        <p:sp>
          <p:nvSpPr>
            <p:cNvPr id="14381" name="Line 21"/>
            <p:cNvSpPr>
              <a:spLocks noChangeShapeType="1"/>
            </p:cNvSpPr>
            <p:nvPr/>
          </p:nvSpPr>
          <p:spPr bwMode="auto">
            <a:xfrm>
              <a:off x="1247" y="1794"/>
              <a:ext cx="0" cy="254"/>
            </a:xfrm>
            <a:prstGeom prst="line">
              <a:avLst/>
            </a:prstGeom>
            <a:noFill/>
            <a:ln w="28575">
              <a:solidFill>
                <a:schemeClr val="bg1"/>
              </a:solidFill>
              <a:round/>
              <a:headEnd/>
              <a:tailEnd/>
            </a:ln>
          </p:spPr>
          <p:txBody>
            <a:bodyPr/>
            <a:lstStyle/>
            <a:p>
              <a:endParaRPr lang="zh-CN" altLang="en-US"/>
            </a:p>
          </p:txBody>
        </p:sp>
        <p:sp>
          <p:nvSpPr>
            <p:cNvPr id="14382" name="Line 22"/>
            <p:cNvSpPr>
              <a:spLocks noChangeShapeType="1"/>
            </p:cNvSpPr>
            <p:nvPr/>
          </p:nvSpPr>
          <p:spPr bwMode="auto">
            <a:xfrm>
              <a:off x="4966" y="1794"/>
              <a:ext cx="0" cy="254"/>
            </a:xfrm>
            <a:prstGeom prst="line">
              <a:avLst/>
            </a:prstGeom>
            <a:noFill/>
            <a:ln w="28575">
              <a:solidFill>
                <a:schemeClr val="bg1"/>
              </a:solidFill>
              <a:round/>
              <a:headEnd/>
              <a:tailEnd/>
            </a:ln>
          </p:spPr>
          <p:txBody>
            <a:bodyPr/>
            <a:lstStyle/>
            <a:p>
              <a:endParaRPr lang="zh-CN" altLang="en-US"/>
            </a:p>
          </p:txBody>
        </p:sp>
      </p:grpSp>
      <p:sp>
        <p:nvSpPr>
          <p:cNvPr id="136215" name="Rectangle 23"/>
          <p:cNvSpPr>
            <a:spLocks noChangeArrowheads="1"/>
          </p:cNvSpPr>
          <p:nvPr/>
        </p:nvSpPr>
        <p:spPr bwMode="auto">
          <a:xfrm>
            <a:off x="900113" y="1989138"/>
            <a:ext cx="7991475" cy="427037"/>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zh-CN" altLang="en-US" sz="2000" b="1">
                <a:solidFill>
                  <a:schemeClr val="tx2"/>
                </a:solidFill>
                <a:effectLst>
                  <a:outerShdw blurRad="38100" dist="38100" dir="2700000" algn="tl">
                    <a:srgbClr val="C0C0C0"/>
                  </a:outerShdw>
                </a:effectLst>
              </a:rPr>
              <a:t>按二进制格式读入</a:t>
            </a:r>
            <a:r>
              <a:rPr kumimoji="0" lang="en-US" altLang="zh-CN" sz="2000" b="1">
                <a:solidFill>
                  <a:schemeClr val="tx2"/>
                </a:solidFill>
                <a:effectLst>
                  <a:outerShdw blurRad="38100" dist="38100" dir="2700000" algn="tl">
                    <a:srgbClr val="C0C0C0"/>
                  </a:outerShdw>
                </a:effectLst>
              </a:rPr>
              <a:t>1</a:t>
            </a:r>
            <a:r>
              <a:rPr kumimoji="0" lang="zh-CN" altLang="en-US" sz="2000" b="1">
                <a:solidFill>
                  <a:schemeClr val="tx2"/>
                </a:solidFill>
                <a:effectLst>
                  <a:outerShdw blurRad="38100" dist="38100" dir="2700000" algn="tl">
                    <a:srgbClr val="C0C0C0"/>
                  </a:outerShdw>
                </a:effectLst>
              </a:rPr>
              <a:t>个</a:t>
            </a:r>
            <a:r>
              <a:rPr kumimoji="0" lang="en-US" altLang="zh-CN" sz="2000" b="1">
                <a:solidFill>
                  <a:schemeClr val="tx2"/>
                </a:solidFill>
                <a:effectLst>
                  <a:outerShdw blurRad="38100" dist="38100" dir="2700000" algn="tl">
                    <a:srgbClr val="C0C0C0"/>
                  </a:outerShdw>
                </a:effectLst>
              </a:rPr>
              <a:t>char</a:t>
            </a:r>
            <a:r>
              <a:rPr kumimoji="0" lang="zh-CN" altLang="en-US" sz="2000" b="1">
                <a:solidFill>
                  <a:schemeClr val="tx2"/>
                </a:solidFill>
                <a:effectLst>
                  <a:outerShdw blurRad="38100" dist="38100" dir="2700000" algn="tl">
                    <a:srgbClr val="C0C0C0"/>
                  </a:outerShdw>
                </a:effectLst>
              </a:rPr>
              <a:t>数据：</a:t>
            </a:r>
            <a:r>
              <a:rPr kumimoji="0" lang="en-US" altLang="zh-CN" sz="2000" b="1">
                <a:solidFill>
                  <a:srgbClr val="FF0066"/>
                </a:solidFill>
              </a:rPr>
              <a:t>00110001</a:t>
            </a:r>
            <a:r>
              <a:rPr kumimoji="0" lang="zh-CN" altLang="en-US" sz="2000" b="1">
                <a:solidFill>
                  <a:schemeClr val="tx2"/>
                </a:solidFill>
              </a:rPr>
              <a:t>。</a:t>
            </a:r>
          </a:p>
        </p:txBody>
      </p:sp>
      <p:grpSp>
        <p:nvGrpSpPr>
          <p:cNvPr id="3" name="Group 51"/>
          <p:cNvGrpSpPr>
            <a:grpSpLocks/>
          </p:cNvGrpSpPr>
          <p:nvPr/>
        </p:nvGrpSpPr>
        <p:grpSpPr bwMode="auto">
          <a:xfrm>
            <a:off x="1835150" y="4576763"/>
            <a:ext cx="6192838" cy="1516062"/>
            <a:chOff x="1156" y="2883"/>
            <a:chExt cx="3901" cy="955"/>
          </a:xfrm>
        </p:grpSpPr>
        <p:sp>
          <p:nvSpPr>
            <p:cNvPr id="14347" name="Rectangle 25"/>
            <p:cNvSpPr>
              <a:spLocks noChangeArrowheads="1"/>
            </p:cNvSpPr>
            <p:nvPr/>
          </p:nvSpPr>
          <p:spPr bwMode="auto">
            <a:xfrm>
              <a:off x="1156" y="2883"/>
              <a:ext cx="3901" cy="952"/>
            </a:xfrm>
            <a:prstGeom prst="rect">
              <a:avLst/>
            </a:prstGeom>
            <a:solidFill>
              <a:schemeClr val="accent1">
                <a:alpha val="10196"/>
              </a:schemeClr>
            </a:solidFill>
            <a:ln w="9525">
              <a:noFill/>
              <a:miter lim="800000"/>
              <a:headEnd/>
              <a:tailEnd/>
            </a:ln>
          </p:spPr>
          <p:txBody>
            <a:bodyPr wrap="none" anchor="ctr"/>
            <a:lstStyle/>
            <a:p>
              <a:endParaRPr lang="zh-CN" altLang="en-US"/>
            </a:p>
          </p:txBody>
        </p:sp>
        <p:sp>
          <p:nvSpPr>
            <p:cNvPr id="136218" name="Text Box 26" descr="羊皮纸"/>
            <p:cNvSpPr txBox="1">
              <a:spLocks noChangeArrowheads="1"/>
            </p:cNvSpPr>
            <p:nvPr/>
          </p:nvSpPr>
          <p:spPr bwMode="auto">
            <a:xfrm>
              <a:off x="1247" y="3125"/>
              <a:ext cx="3719" cy="256"/>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spAutoFit/>
            </a:bodyPr>
            <a:lstStyle/>
            <a:p>
              <a:pPr eaLnBrk="0" hangingPunct="0">
                <a:spcBef>
                  <a:spcPct val="50000"/>
                </a:spcBef>
                <a:defRPr/>
              </a:pPr>
              <a:r>
                <a:rPr kumimoji="0" lang="en-US" altLang="zh-CN" sz="2000" b="1" dirty="0">
                  <a:latin typeface="Arial" charset="0"/>
                </a:rPr>
                <a:t>            </a:t>
              </a:r>
              <a:r>
                <a:rPr kumimoji="0" lang="en-US" altLang="zh-CN" sz="2000" b="1" dirty="0">
                  <a:solidFill>
                    <a:schemeClr val="tx2"/>
                  </a:solidFill>
                  <a:effectLst>
                    <a:outerShdw blurRad="38100" dist="38100" dir="2700000" algn="tl">
                      <a:srgbClr val="000000"/>
                    </a:outerShdw>
                  </a:effectLst>
                  <a:latin typeface="Arial" charset="0"/>
                </a:rPr>
                <a:t>00110010 </a:t>
              </a:r>
              <a:r>
                <a:rPr kumimoji="0" lang="en-US" altLang="zh-CN" sz="2000" b="1" dirty="0">
                  <a:solidFill>
                    <a:srgbClr val="FF0000"/>
                  </a:solidFill>
                  <a:effectLst>
                    <a:outerShdw blurRad="38100" dist="38100" dir="2700000" algn="tl">
                      <a:srgbClr val="000000"/>
                    </a:outerShdw>
                  </a:effectLst>
                  <a:latin typeface="Arial" charset="0"/>
                </a:rPr>
                <a:t>00110001</a:t>
              </a:r>
              <a:r>
                <a:rPr kumimoji="0" lang="en-US" altLang="zh-CN" sz="1000" b="1" dirty="0">
                  <a:solidFill>
                    <a:schemeClr val="tx2"/>
                  </a:solidFill>
                  <a:effectLst>
                    <a:outerShdw blurRad="38100" dist="38100" dir="2700000" algn="tl">
                      <a:srgbClr val="000000"/>
                    </a:outerShdw>
                  </a:effectLst>
                  <a:latin typeface="Arial" charset="0"/>
                </a:rPr>
                <a:t> </a:t>
              </a:r>
              <a:r>
                <a:rPr kumimoji="0" lang="en-US" altLang="zh-CN" sz="2000" b="1" dirty="0">
                  <a:solidFill>
                    <a:schemeClr val="tx2"/>
                  </a:solidFill>
                  <a:effectLst>
                    <a:outerShdw blurRad="38100" dist="38100" dir="2700000" algn="tl">
                      <a:srgbClr val="000000"/>
                    </a:outerShdw>
                  </a:effectLst>
                  <a:latin typeface="Arial" charset="0"/>
                </a:rPr>
                <a:t>01100001</a:t>
              </a:r>
              <a:endParaRPr kumimoji="0" lang="en-US" altLang="zh-CN" sz="2000" u="sng" dirty="0">
                <a:latin typeface="Arial" charset="0"/>
              </a:endParaRPr>
            </a:p>
          </p:txBody>
        </p:sp>
        <p:sp>
          <p:nvSpPr>
            <p:cNvPr id="14349" name="Text Box 27"/>
            <p:cNvSpPr txBox="1">
              <a:spLocks noChangeArrowheads="1"/>
            </p:cNvSpPr>
            <p:nvPr/>
          </p:nvSpPr>
          <p:spPr bwMode="auto">
            <a:xfrm>
              <a:off x="1313" y="3138"/>
              <a:ext cx="40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4350" name="Line 28"/>
            <p:cNvSpPr>
              <a:spLocks noChangeShapeType="1"/>
            </p:cNvSpPr>
            <p:nvPr/>
          </p:nvSpPr>
          <p:spPr bwMode="auto">
            <a:xfrm>
              <a:off x="1791" y="3125"/>
              <a:ext cx="0" cy="261"/>
            </a:xfrm>
            <a:prstGeom prst="line">
              <a:avLst/>
            </a:prstGeom>
            <a:noFill/>
            <a:ln w="9525">
              <a:solidFill>
                <a:schemeClr val="tx1"/>
              </a:solidFill>
              <a:prstDash val="sysDot"/>
              <a:round/>
              <a:headEnd/>
              <a:tailEnd/>
            </a:ln>
          </p:spPr>
          <p:txBody>
            <a:bodyPr/>
            <a:lstStyle/>
            <a:p>
              <a:endParaRPr lang="zh-CN" altLang="en-US"/>
            </a:p>
          </p:txBody>
        </p:sp>
        <p:sp>
          <p:nvSpPr>
            <p:cNvPr id="14351" name="Text Box 29"/>
            <p:cNvSpPr txBox="1">
              <a:spLocks noChangeArrowheads="1"/>
            </p:cNvSpPr>
            <p:nvPr/>
          </p:nvSpPr>
          <p:spPr bwMode="auto">
            <a:xfrm>
              <a:off x="4565" y="3137"/>
              <a:ext cx="319" cy="212"/>
            </a:xfrm>
            <a:prstGeom prst="rect">
              <a:avLst/>
            </a:prstGeom>
            <a:noFill/>
            <a:ln w="9525">
              <a:noFill/>
              <a:miter lim="800000"/>
              <a:headEnd/>
              <a:tailEnd/>
            </a:ln>
          </p:spPr>
          <p:txBody>
            <a:bodyPr>
              <a:spAutoFit/>
            </a:bodyPr>
            <a:lstStyle/>
            <a:p>
              <a:pPr algn="ctr" eaLnBrk="0" hangingPunct="0">
                <a:lnSpc>
                  <a:spcPct val="80000"/>
                </a:lnSpc>
              </a:pPr>
              <a:r>
                <a:rPr kumimoji="0" lang="en-US" altLang="zh-CN" sz="2000" b="1">
                  <a:solidFill>
                    <a:schemeClr val="folHlink"/>
                  </a:solidFill>
                  <a:latin typeface="Arial" charset="0"/>
                </a:rPr>
                <a:t>…</a:t>
              </a:r>
            </a:p>
          </p:txBody>
        </p:sp>
        <p:sp>
          <p:nvSpPr>
            <p:cNvPr id="14352" name="AutoShape 30"/>
            <p:cNvSpPr>
              <a:spLocks noChangeArrowheads="1"/>
            </p:cNvSpPr>
            <p:nvPr/>
          </p:nvSpPr>
          <p:spPr bwMode="auto">
            <a:xfrm>
              <a:off x="1679" y="3385"/>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4353" name="AutoShape 31"/>
            <p:cNvSpPr>
              <a:spLocks noChangeArrowheads="1"/>
            </p:cNvSpPr>
            <p:nvPr/>
          </p:nvSpPr>
          <p:spPr bwMode="auto">
            <a:xfrm>
              <a:off x="3140" y="3376"/>
              <a:ext cx="91" cy="227"/>
            </a:xfrm>
            <a:prstGeom prst="upArrow">
              <a:avLst>
                <a:gd name="adj1" fmla="val 50000"/>
                <a:gd name="adj2" fmla="val 62363"/>
              </a:avLst>
            </a:prstGeom>
            <a:solidFill>
              <a:schemeClr val="hlink"/>
            </a:solidFill>
            <a:ln w="9525">
              <a:solidFill>
                <a:schemeClr val="tx1"/>
              </a:solidFill>
              <a:miter lim="800000"/>
              <a:headEnd/>
              <a:tailEnd/>
            </a:ln>
          </p:spPr>
          <p:txBody>
            <a:bodyPr vert="eaVert" wrap="none" anchor="ctr"/>
            <a:lstStyle/>
            <a:p>
              <a:endParaRPr lang="zh-CN" altLang="en-US"/>
            </a:p>
          </p:txBody>
        </p:sp>
        <p:sp>
          <p:nvSpPr>
            <p:cNvPr id="14357" name="Line 35"/>
            <p:cNvSpPr>
              <a:spLocks noChangeShapeType="1"/>
            </p:cNvSpPr>
            <p:nvPr/>
          </p:nvSpPr>
          <p:spPr bwMode="auto">
            <a:xfrm>
              <a:off x="2435" y="3706"/>
              <a:ext cx="363" cy="0"/>
            </a:xfrm>
            <a:prstGeom prst="line">
              <a:avLst/>
            </a:prstGeom>
            <a:noFill/>
            <a:ln w="57150">
              <a:solidFill>
                <a:srgbClr val="808080"/>
              </a:solidFill>
              <a:prstDash val="sysDot"/>
              <a:round/>
              <a:headEnd/>
              <a:tailEnd type="triangle" w="med" len="med"/>
            </a:ln>
          </p:spPr>
          <p:txBody>
            <a:bodyPr/>
            <a:lstStyle/>
            <a:p>
              <a:endParaRPr lang="zh-CN" altLang="en-US"/>
            </a:p>
          </p:txBody>
        </p:sp>
        <p:sp>
          <p:nvSpPr>
            <p:cNvPr id="14358" name="Text Box 36"/>
            <p:cNvSpPr txBox="1">
              <a:spLocks noChangeArrowheads="1"/>
            </p:cNvSpPr>
            <p:nvPr/>
          </p:nvSpPr>
          <p:spPr bwMode="auto">
            <a:xfrm>
              <a:off x="1429" y="3588"/>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读前</a:t>
              </a:r>
            </a:p>
          </p:txBody>
        </p:sp>
        <p:sp>
          <p:nvSpPr>
            <p:cNvPr id="14359" name="Text Box 37"/>
            <p:cNvSpPr txBox="1">
              <a:spLocks noChangeArrowheads="1"/>
            </p:cNvSpPr>
            <p:nvPr/>
          </p:nvSpPr>
          <p:spPr bwMode="auto">
            <a:xfrm>
              <a:off x="2893" y="3570"/>
              <a:ext cx="583" cy="250"/>
            </a:xfrm>
            <a:prstGeom prst="rect">
              <a:avLst/>
            </a:prstGeom>
            <a:noFill/>
            <a:ln w="9525">
              <a:noFill/>
              <a:miter lim="800000"/>
              <a:headEnd/>
              <a:tailEnd/>
            </a:ln>
          </p:spPr>
          <p:txBody>
            <a:bodyPr>
              <a:spAutoFit/>
            </a:bodyPr>
            <a:lstStyle/>
            <a:p>
              <a:pPr algn="ctr" eaLnBrk="0" hangingPunct="0">
                <a:spcBef>
                  <a:spcPct val="50000"/>
                </a:spcBef>
              </a:pPr>
              <a:r>
                <a:rPr kumimoji="0" lang="zh-CN" altLang="en-US" sz="2000" b="1">
                  <a:solidFill>
                    <a:srgbClr val="808080"/>
                  </a:solidFill>
                  <a:latin typeface="Arial" charset="0"/>
                </a:rPr>
                <a:t>读后</a:t>
              </a:r>
            </a:p>
          </p:txBody>
        </p:sp>
        <p:sp>
          <p:nvSpPr>
            <p:cNvPr id="14360" name="Line 38"/>
            <p:cNvSpPr>
              <a:spLocks noChangeShapeType="1"/>
            </p:cNvSpPr>
            <p:nvPr/>
          </p:nvSpPr>
          <p:spPr bwMode="auto">
            <a:xfrm>
              <a:off x="2559" y="3125"/>
              <a:ext cx="0" cy="261"/>
            </a:xfrm>
            <a:prstGeom prst="line">
              <a:avLst/>
            </a:prstGeom>
            <a:noFill/>
            <a:ln w="9525">
              <a:solidFill>
                <a:schemeClr val="tx1"/>
              </a:solidFill>
              <a:prstDash val="sysDot"/>
              <a:round/>
              <a:headEnd/>
              <a:tailEnd/>
            </a:ln>
          </p:spPr>
          <p:txBody>
            <a:bodyPr/>
            <a:lstStyle/>
            <a:p>
              <a:endParaRPr lang="zh-CN" altLang="en-US"/>
            </a:p>
          </p:txBody>
        </p:sp>
        <p:sp>
          <p:nvSpPr>
            <p:cNvPr id="14361" name="Line 39"/>
            <p:cNvSpPr>
              <a:spLocks noChangeShapeType="1"/>
            </p:cNvSpPr>
            <p:nvPr/>
          </p:nvSpPr>
          <p:spPr bwMode="auto">
            <a:xfrm>
              <a:off x="3297" y="3120"/>
              <a:ext cx="0" cy="261"/>
            </a:xfrm>
            <a:prstGeom prst="line">
              <a:avLst/>
            </a:prstGeom>
            <a:noFill/>
            <a:ln w="9525">
              <a:solidFill>
                <a:schemeClr val="tx1"/>
              </a:solidFill>
              <a:prstDash val="sysDot"/>
              <a:round/>
              <a:headEnd/>
              <a:tailEnd/>
            </a:ln>
          </p:spPr>
          <p:txBody>
            <a:bodyPr/>
            <a:lstStyle/>
            <a:p>
              <a:endParaRPr lang="zh-CN" altLang="en-US"/>
            </a:p>
          </p:txBody>
        </p:sp>
        <p:sp>
          <p:nvSpPr>
            <p:cNvPr id="14362" name="Line 40"/>
            <p:cNvSpPr>
              <a:spLocks noChangeShapeType="1"/>
            </p:cNvSpPr>
            <p:nvPr/>
          </p:nvSpPr>
          <p:spPr bwMode="auto">
            <a:xfrm>
              <a:off x="4026" y="3122"/>
              <a:ext cx="0" cy="261"/>
            </a:xfrm>
            <a:prstGeom prst="line">
              <a:avLst/>
            </a:prstGeom>
            <a:noFill/>
            <a:ln w="9525">
              <a:solidFill>
                <a:schemeClr val="tx1"/>
              </a:solidFill>
              <a:prstDash val="sysDot"/>
              <a:round/>
              <a:headEnd/>
              <a:tailEnd/>
            </a:ln>
          </p:spPr>
          <p:txBody>
            <a:bodyPr/>
            <a:lstStyle/>
            <a:p>
              <a:endParaRPr lang="zh-CN" altLang="en-US"/>
            </a:p>
          </p:txBody>
        </p:sp>
        <p:sp>
          <p:nvSpPr>
            <p:cNvPr id="14363" name="Line 41"/>
            <p:cNvSpPr>
              <a:spLocks noChangeShapeType="1"/>
            </p:cNvSpPr>
            <p:nvPr/>
          </p:nvSpPr>
          <p:spPr bwMode="auto">
            <a:xfrm>
              <a:off x="1247" y="3125"/>
              <a:ext cx="0" cy="254"/>
            </a:xfrm>
            <a:prstGeom prst="line">
              <a:avLst/>
            </a:prstGeom>
            <a:noFill/>
            <a:ln w="28575">
              <a:solidFill>
                <a:schemeClr val="bg1"/>
              </a:solidFill>
              <a:round/>
              <a:headEnd/>
              <a:tailEnd/>
            </a:ln>
          </p:spPr>
          <p:txBody>
            <a:bodyPr/>
            <a:lstStyle/>
            <a:p>
              <a:endParaRPr lang="zh-CN" altLang="en-US"/>
            </a:p>
          </p:txBody>
        </p:sp>
        <p:sp>
          <p:nvSpPr>
            <p:cNvPr id="14364" name="Line 42"/>
            <p:cNvSpPr>
              <a:spLocks noChangeShapeType="1"/>
            </p:cNvSpPr>
            <p:nvPr/>
          </p:nvSpPr>
          <p:spPr bwMode="auto">
            <a:xfrm>
              <a:off x="4966" y="3125"/>
              <a:ext cx="0" cy="254"/>
            </a:xfrm>
            <a:prstGeom prst="line">
              <a:avLst/>
            </a:prstGeom>
            <a:noFill/>
            <a:ln w="28575">
              <a:solidFill>
                <a:schemeClr val="bg1"/>
              </a:solidFill>
              <a:round/>
              <a:headEnd/>
              <a:tailEnd/>
            </a:ln>
          </p:spPr>
          <p:txBody>
            <a:bodyPr/>
            <a:lstStyle/>
            <a:p>
              <a:endParaRPr lang="zh-CN" altLang="en-US"/>
            </a:p>
          </p:txBody>
        </p:sp>
      </p:grpSp>
      <p:sp>
        <p:nvSpPr>
          <p:cNvPr id="136235" name="Rectangle 43"/>
          <p:cNvSpPr>
            <a:spLocks noChangeArrowheads="1"/>
          </p:cNvSpPr>
          <p:nvPr/>
        </p:nvSpPr>
        <p:spPr bwMode="auto">
          <a:xfrm>
            <a:off x="900113" y="4116942"/>
            <a:ext cx="7991475" cy="397353"/>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dirty="0">
                <a:effectLst>
                  <a:outerShdw blurRad="38100" dist="38100" dir="2700000" algn="tl">
                    <a:srgbClr val="C0C0C0"/>
                  </a:outerShdw>
                </a:effectLst>
                <a:latin typeface="宋体" pitchFamily="2" charset="-122"/>
              </a:rPr>
              <a:t>    </a:t>
            </a:r>
            <a:r>
              <a:rPr kumimoji="0" lang="zh-CN" altLang="en-US" sz="2000" b="1" dirty="0">
                <a:solidFill>
                  <a:schemeClr val="tx2"/>
                </a:solidFill>
                <a:effectLst>
                  <a:outerShdw blurRad="38100" dist="38100" dir="2700000" algn="tl">
                    <a:srgbClr val="C0C0C0"/>
                  </a:outerShdw>
                </a:effectLst>
              </a:rPr>
              <a:t>按二进制读入</a:t>
            </a:r>
            <a:r>
              <a:rPr kumimoji="0" lang="en-US" altLang="zh-CN" sz="2000" b="1" dirty="0">
                <a:solidFill>
                  <a:schemeClr val="tx2"/>
                </a:solidFill>
                <a:effectLst>
                  <a:outerShdw blurRad="38100" dist="38100" dir="2700000" algn="tl">
                    <a:srgbClr val="C0C0C0"/>
                  </a:outerShdw>
                </a:effectLst>
              </a:rPr>
              <a:t>1</a:t>
            </a:r>
            <a:r>
              <a:rPr kumimoji="0" lang="zh-CN" altLang="en-US" sz="2000" b="1" dirty="0">
                <a:solidFill>
                  <a:schemeClr val="tx2"/>
                </a:solidFill>
                <a:effectLst>
                  <a:outerShdw blurRad="38100" dist="38100" dir="2700000" algn="tl">
                    <a:srgbClr val="C0C0C0"/>
                  </a:outerShdw>
                </a:effectLst>
              </a:rPr>
              <a:t>个</a:t>
            </a:r>
            <a:r>
              <a:rPr kumimoji="0" lang="en-US" altLang="zh-CN" sz="2000" b="1" dirty="0">
                <a:solidFill>
                  <a:schemeClr val="tx2"/>
                </a:solidFill>
                <a:effectLst>
                  <a:outerShdw blurRad="38100" dist="38100" dir="2700000" algn="tl">
                    <a:srgbClr val="C0C0C0"/>
                  </a:outerShdw>
                </a:effectLst>
              </a:rPr>
              <a:t>short</a:t>
            </a:r>
            <a:r>
              <a:rPr kumimoji="0" lang="zh-CN" altLang="en-US" sz="2000" b="1" dirty="0">
                <a:solidFill>
                  <a:schemeClr val="tx2"/>
                </a:solidFill>
                <a:effectLst>
                  <a:outerShdw blurRad="38100" dist="38100" dir="2700000" algn="tl">
                    <a:srgbClr val="C0C0C0"/>
                  </a:outerShdw>
                </a:effectLst>
              </a:rPr>
              <a:t>数据：</a:t>
            </a:r>
            <a:r>
              <a:rPr kumimoji="0" lang="en-US" altLang="zh-CN" sz="800" b="1" dirty="0">
                <a:solidFill>
                  <a:srgbClr val="FF0066"/>
                </a:solidFill>
              </a:rPr>
              <a:t> </a:t>
            </a:r>
            <a:r>
              <a:rPr kumimoji="0" lang="en-US" altLang="zh-CN" sz="2000" b="1" dirty="0">
                <a:solidFill>
                  <a:srgbClr val="FF0066"/>
                </a:solidFill>
              </a:rPr>
              <a:t>00110001 </a:t>
            </a:r>
            <a:r>
              <a:rPr kumimoji="0" lang="en-US" altLang="zh-CN" sz="2000" b="1" dirty="0">
                <a:solidFill>
                  <a:schemeClr val="tx2"/>
                </a:solidFill>
                <a:effectLst>
                  <a:outerShdw blurRad="38100" dist="38100" dir="2700000" algn="tl">
                    <a:srgbClr val="C0C0C0"/>
                  </a:outerShdw>
                </a:effectLst>
              </a:rPr>
              <a:t>00110010</a:t>
            </a:r>
            <a:r>
              <a:rPr kumimoji="0" lang="en-US" altLang="zh-CN" sz="2000" b="1" dirty="0">
                <a:solidFill>
                  <a:srgbClr val="FF0066"/>
                </a:solidFill>
              </a:rPr>
              <a:t> </a:t>
            </a:r>
            <a:r>
              <a:rPr kumimoji="0" lang="zh-CN" altLang="en-US" sz="1000" b="1" dirty="0">
                <a:solidFill>
                  <a:schemeClr val="tx2"/>
                </a:solidFill>
              </a:rPr>
              <a:t>。</a:t>
            </a:r>
          </a:p>
        </p:txBody>
      </p:sp>
      <p:sp>
        <p:nvSpPr>
          <p:cNvPr id="136236" name="Rectangle 44"/>
          <p:cNvSpPr>
            <a:spLocks noChangeArrowheads="1"/>
          </p:cNvSpPr>
          <p:nvPr/>
        </p:nvSpPr>
        <p:spPr bwMode="auto">
          <a:xfrm>
            <a:off x="684213" y="765175"/>
            <a:ext cx="7991475" cy="1219200"/>
          </a:xfrm>
          <a:prstGeom prst="rect">
            <a:avLst/>
          </a:prstGeom>
          <a:noFill/>
          <a:ln w="9525">
            <a:noFill/>
            <a:miter lim="800000"/>
            <a:headEnd/>
            <a:tailEnd/>
          </a:ln>
          <a:effectLst/>
        </p:spPr>
        <p:txBody>
          <a:bodyPr anchor="ctr">
            <a:spAutoFit/>
          </a:bodyPr>
          <a:lstStyle/>
          <a:p>
            <a:pPr eaLnBrk="0" hangingPunct="0">
              <a:lnSpc>
                <a:spcPct val="110000"/>
              </a:lnSpc>
              <a:defRPr/>
            </a:pPr>
            <a:r>
              <a:rPr kumimoji="0" lang="en-US" altLang="zh-CN" sz="2000" b="1">
                <a:effectLst>
                  <a:outerShdw blurRad="38100" dist="38100" dir="2700000" algn="tl">
                    <a:srgbClr val="C0C0C0"/>
                  </a:outerShdw>
                </a:effectLst>
                <a:latin typeface="宋体" pitchFamily="2" charset="-122"/>
              </a:rPr>
              <a:t>    </a:t>
            </a:r>
            <a:r>
              <a:rPr kumimoji="0" lang="en-US" altLang="zh-CN" sz="2000" b="1">
                <a:effectLst>
                  <a:outerShdw blurRad="38100" dist="38100" dir="2700000" algn="tl">
                    <a:srgbClr val="C0C0C0"/>
                  </a:outerShdw>
                </a:effectLst>
              </a:rPr>
              <a:t>C</a:t>
            </a:r>
            <a:r>
              <a:rPr kumimoji="0" lang="zh-CN" altLang="en-US" sz="2000" b="1">
                <a:effectLst>
                  <a:outerShdw blurRad="38100" dist="38100" dir="2700000" algn="tl">
                    <a:srgbClr val="C0C0C0"/>
                  </a:outerShdw>
                </a:effectLst>
              </a:rPr>
              <a:t>语言对文件的读写提供有两种方式：</a:t>
            </a:r>
            <a:r>
              <a:rPr kumimoji="0" lang="zh-CN" altLang="en-US" sz="2000" b="1">
                <a:solidFill>
                  <a:srgbClr val="FF9900"/>
                </a:solidFill>
                <a:effectLst>
                  <a:outerShdw blurRad="38100" dist="38100" dir="2700000" algn="tl">
                    <a:srgbClr val="C0C0C0"/>
                  </a:outerShdw>
                </a:effectLst>
              </a:rPr>
              <a:t>顺序读写</a:t>
            </a:r>
            <a:r>
              <a:rPr kumimoji="0" lang="zh-CN" altLang="en-US" sz="2000" b="1">
                <a:effectLst>
                  <a:outerShdw blurRad="38100" dist="38100" dir="2700000" algn="tl">
                    <a:srgbClr val="C0C0C0"/>
                  </a:outerShdw>
                </a:effectLst>
              </a:rPr>
              <a:t>和</a:t>
            </a:r>
            <a:r>
              <a:rPr kumimoji="0" lang="zh-CN" altLang="en-US" sz="2000" b="1">
                <a:solidFill>
                  <a:srgbClr val="FF9900"/>
                </a:solidFill>
                <a:effectLst>
                  <a:outerShdw blurRad="38100" dist="38100" dir="2700000" algn="tl">
                    <a:srgbClr val="C0C0C0"/>
                  </a:outerShdw>
                </a:effectLst>
              </a:rPr>
              <a:t>随机读写</a:t>
            </a:r>
            <a:r>
              <a:rPr kumimoji="0" lang="zh-CN" altLang="en-US" sz="2000" b="1">
                <a:effectLst>
                  <a:outerShdw blurRad="38100" dist="38100" dir="2700000" algn="tl">
                    <a:srgbClr val="C0C0C0"/>
                  </a:outerShdw>
                </a:effectLst>
              </a:rPr>
              <a:t>。</a:t>
            </a:r>
          </a:p>
          <a:p>
            <a:pPr eaLnBrk="0" hangingPunct="0">
              <a:lnSpc>
                <a:spcPct val="110000"/>
              </a:lnSpc>
              <a:spcBef>
                <a:spcPct val="40000"/>
              </a:spcBef>
              <a:defRPr/>
            </a:pPr>
            <a:r>
              <a:rPr kumimoji="0" lang="zh-CN" altLang="en-US" sz="2000" b="1">
                <a:effectLst>
                  <a:outerShdw blurRad="38100" dist="38100" dir="2700000" algn="tl">
                    <a:srgbClr val="C0C0C0"/>
                  </a:outerShdw>
                </a:effectLst>
              </a:rPr>
              <a:t>       </a:t>
            </a:r>
            <a:r>
              <a:rPr kumimoji="0" lang="zh-CN" altLang="en-US" sz="2000" b="1">
                <a:solidFill>
                  <a:srgbClr val="006600"/>
                </a:solidFill>
                <a:effectLst>
                  <a:outerShdw blurRad="38100" dist="38100" dir="2700000" algn="tl">
                    <a:srgbClr val="C0C0C0"/>
                  </a:outerShdw>
                </a:effectLst>
              </a:rPr>
              <a:t>无论那种读写方式，文件采用一个文件读写指针记录对于文件的当前读写位置，并在一次读写后自动向文件尾方向移动。</a:t>
            </a:r>
          </a:p>
        </p:txBody>
      </p:sp>
      <p:sp>
        <p:nvSpPr>
          <p:cNvPr id="136239" name="AutoShape 47"/>
          <p:cNvSpPr>
            <a:spLocks noChangeArrowheads="1"/>
          </p:cNvSpPr>
          <p:nvPr/>
        </p:nvSpPr>
        <p:spPr bwMode="auto">
          <a:xfrm>
            <a:off x="34925" y="2492375"/>
            <a:ext cx="1511300" cy="1584325"/>
          </a:xfrm>
          <a:prstGeom prst="wedgeRoundRectCallout">
            <a:avLst>
              <a:gd name="adj1" fmla="val 125944"/>
              <a:gd name="adj2" fmla="val 9417"/>
              <a:gd name="adj3" fmla="val 16667"/>
            </a:avLst>
          </a:prstGeom>
          <a:solidFill>
            <a:schemeClr val="bg1"/>
          </a:solidFill>
          <a:ln w="19050">
            <a:solidFill>
              <a:srgbClr val="008080"/>
            </a:solidFill>
            <a:miter lim="800000"/>
            <a:headEnd/>
            <a:tailEnd/>
          </a:ln>
          <a:effectLst/>
        </p:spPr>
        <p:txBody>
          <a:bodyPr/>
          <a:lstStyle/>
          <a:p>
            <a:pPr>
              <a:spcBef>
                <a:spcPct val="50000"/>
              </a:spcBef>
              <a:defRPr/>
            </a:pPr>
            <a:r>
              <a:rPr kumimoji="0" lang="en-US" altLang="zh-CN" sz="1800" b="1">
                <a:solidFill>
                  <a:srgbClr val="FF0066"/>
                </a:solidFill>
                <a:effectLst>
                  <a:outerShdw blurRad="38100" dist="38100" dir="2700000" algn="tl">
                    <a:srgbClr val="C0C0C0"/>
                  </a:outerShdw>
                </a:effectLst>
                <a:latin typeface="宋体" pitchFamily="2" charset="-122"/>
              </a:rPr>
              <a:t>    </a:t>
            </a:r>
            <a:r>
              <a:rPr kumimoji="0" lang="zh-CN" altLang="en-US" sz="1800" b="1">
                <a:solidFill>
                  <a:srgbClr val="FF00FF"/>
                </a:solidFill>
                <a:effectLst>
                  <a:outerShdw blurRad="38100" dist="38100" dir="2700000" algn="tl">
                    <a:srgbClr val="C0C0C0"/>
                  </a:outerShdw>
                </a:effectLst>
              </a:rPr>
              <a:t>其移动距离取决于内存单元之数据类型的长度。</a:t>
            </a:r>
          </a:p>
        </p:txBody>
      </p:sp>
      <p:sp>
        <p:nvSpPr>
          <p:cNvPr id="136241" name="Freeform 49"/>
          <p:cNvSpPr>
            <a:spLocks/>
          </p:cNvSpPr>
          <p:nvPr/>
        </p:nvSpPr>
        <p:spPr bwMode="auto">
          <a:xfrm>
            <a:off x="1122363" y="3438525"/>
            <a:ext cx="1825625" cy="2328863"/>
          </a:xfrm>
          <a:custGeom>
            <a:avLst/>
            <a:gdLst>
              <a:gd name="T0" fmla="*/ 1825625 w 1150"/>
              <a:gd name="T1" fmla="*/ 0 h 1467"/>
              <a:gd name="T2" fmla="*/ 1176337 w 1150"/>
              <a:gd name="T3" fmla="*/ 720725 h 1467"/>
              <a:gd name="T4" fmla="*/ 168275 w 1150"/>
              <a:gd name="T5" fmla="*/ 720725 h 1467"/>
              <a:gd name="T6" fmla="*/ 168275 w 1150"/>
              <a:gd name="T7" fmla="*/ 1584325 h 1467"/>
              <a:gd name="T8" fmla="*/ 960437 w 1150"/>
              <a:gd name="T9" fmla="*/ 2233613 h 1467"/>
              <a:gd name="T10" fmla="*/ 1825625 w 1150"/>
              <a:gd name="T11" fmla="*/ 2160588 h 1467"/>
              <a:gd name="T12" fmla="*/ 0 60000 65536"/>
              <a:gd name="T13" fmla="*/ 0 60000 65536"/>
              <a:gd name="T14" fmla="*/ 0 60000 65536"/>
              <a:gd name="T15" fmla="*/ 0 60000 65536"/>
              <a:gd name="T16" fmla="*/ 0 60000 65536"/>
              <a:gd name="T17" fmla="*/ 0 60000 65536"/>
              <a:gd name="T18" fmla="*/ 0 w 1150"/>
              <a:gd name="T19" fmla="*/ 0 h 1467"/>
              <a:gd name="T20" fmla="*/ 1150 w 1150"/>
              <a:gd name="T21" fmla="*/ 1467 h 1467"/>
            </a:gdLst>
            <a:ahLst/>
            <a:cxnLst>
              <a:cxn ang="T12">
                <a:pos x="T0" y="T1"/>
              </a:cxn>
              <a:cxn ang="T13">
                <a:pos x="T2" y="T3"/>
              </a:cxn>
              <a:cxn ang="T14">
                <a:pos x="T4" y="T5"/>
              </a:cxn>
              <a:cxn ang="T15">
                <a:pos x="T6" y="T7"/>
              </a:cxn>
              <a:cxn ang="T16">
                <a:pos x="T8" y="T9"/>
              </a:cxn>
              <a:cxn ang="T17">
                <a:pos x="T10" y="T11"/>
              </a:cxn>
            </a:cxnLst>
            <a:rect l="T18" t="T19" r="T20" b="T21"/>
            <a:pathLst>
              <a:path w="1150" h="1467">
                <a:moveTo>
                  <a:pt x="1150" y="0"/>
                </a:moveTo>
                <a:cubicBezTo>
                  <a:pt x="1032" y="189"/>
                  <a:pt x="915" y="378"/>
                  <a:pt x="741" y="454"/>
                </a:cubicBezTo>
                <a:cubicBezTo>
                  <a:pt x="567" y="530"/>
                  <a:pt x="212" y="363"/>
                  <a:pt x="106" y="454"/>
                </a:cubicBezTo>
                <a:cubicBezTo>
                  <a:pt x="0" y="545"/>
                  <a:pt x="23" y="839"/>
                  <a:pt x="106" y="998"/>
                </a:cubicBezTo>
                <a:cubicBezTo>
                  <a:pt x="189" y="1157"/>
                  <a:pt x="431" y="1347"/>
                  <a:pt x="605" y="1407"/>
                </a:cubicBezTo>
                <a:cubicBezTo>
                  <a:pt x="779" y="1467"/>
                  <a:pt x="964" y="1414"/>
                  <a:pt x="1150" y="1361"/>
                </a:cubicBezTo>
              </a:path>
            </a:pathLst>
          </a:custGeom>
          <a:noFill/>
          <a:ln w="19050" cap="flat" cmpd="sng">
            <a:solidFill>
              <a:srgbClr val="008080"/>
            </a:solidFill>
            <a:prstDash val="solid"/>
            <a:miter lim="800000"/>
            <a:headEnd type="none" w="med" len="med"/>
            <a:tailEnd type="triangle" w="med" len="me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6215"/>
                                        </p:tgtEl>
                                        <p:attrNameLst>
                                          <p:attrName>style.visibility</p:attrName>
                                        </p:attrNameLst>
                                      </p:cBhvr>
                                      <p:to>
                                        <p:strVal val="visible"/>
                                      </p:to>
                                    </p:set>
                                    <p:anim calcmode="lin" valueType="num">
                                      <p:cBhvr>
                                        <p:cTn id="7" dur="1000" fill="hold"/>
                                        <p:tgtEl>
                                          <p:spTgt spid="136215"/>
                                        </p:tgtEl>
                                        <p:attrNameLst>
                                          <p:attrName>ppt_x</p:attrName>
                                        </p:attrNameLst>
                                      </p:cBhvr>
                                      <p:tavLst>
                                        <p:tav tm="0">
                                          <p:val>
                                            <p:strVal val="#ppt_x-.2"/>
                                          </p:val>
                                        </p:tav>
                                        <p:tav tm="100000">
                                          <p:val>
                                            <p:strVal val="#ppt_x"/>
                                          </p:val>
                                        </p:tav>
                                      </p:tavLst>
                                    </p:anim>
                                    <p:anim calcmode="lin" valueType="num">
                                      <p:cBhvr>
                                        <p:cTn id="8" dur="1000" fill="hold"/>
                                        <p:tgtEl>
                                          <p:spTgt spid="1362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6215"/>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in)">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136239"/>
                                        </p:tgtEl>
                                        <p:attrNameLst>
                                          <p:attrName>style.visibility</p:attrName>
                                        </p:attrNameLst>
                                      </p:cBhvr>
                                      <p:to>
                                        <p:strVal val="visible"/>
                                      </p:to>
                                    </p:set>
                                    <p:anim calcmode="lin" valueType="num">
                                      <p:cBhvr>
                                        <p:cTn id="19" dur="1000" fill="hold"/>
                                        <p:tgtEl>
                                          <p:spTgt spid="136239"/>
                                        </p:tgtEl>
                                        <p:attrNameLst>
                                          <p:attrName>ppt_x</p:attrName>
                                        </p:attrNameLst>
                                      </p:cBhvr>
                                      <p:tavLst>
                                        <p:tav tm="0">
                                          <p:val>
                                            <p:strVal val="#ppt_x-.2"/>
                                          </p:val>
                                        </p:tav>
                                        <p:tav tm="100000">
                                          <p:val>
                                            <p:strVal val="#ppt_x"/>
                                          </p:val>
                                        </p:tav>
                                      </p:tavLst>
                                    </p:anim>
                                    <p:anim calcmode="lin" valueType="num">
                                      <p:cBhvr>
                                        <p:cTn id="20" dur="1000" fill="hold"/>
                                        <p:tgtEl>
                                          <p:spTgt spid="13623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36239"/>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136235"/>
                                        </p:tgtEl>
                                        <p:attrNameLst>
                                          <p:attrName>style.visibility</p:attrName>
                                        </p:attrNameLst>
                                      </p:cBhvr>
                                      <p:to>
                                        <p:strVal val="visible"/>
                                      </p:to>
                                    </p:set>
                                    <p:anim calcmode="lin" valueType="num">
                                      <p:cBhvr>
                                        <p:cTn id="24" dur="1000" fill="hold"/>
                                        <p:tgtEl>
                                          <p:spTgt spid="136235"/>
                                        </p:tgtEl>
                                        <p:attrNameLst>
                                          <p:attrName>ppt_x</p:attrName>
                                        </p:attrNameLst>
                                      </p:cBhvr>
                                      <p:tavLst>
                                        <p:tav tm="0">
                                          <p:val>
                                            <p:strVal val="#ppt_x-.2"/>
                                          </p:val>
                                        </p:tav>
                                        <p:tav tm="100000">
                                          <p:val>
                                            <p:strVal val="#ppt_x"/>
                                          </p:val>
                                        </p:tav>
                                      </p:tavLst>
                                    </p:anim>
                                    <p:anim calcmode="lin" valueType="num">
                                      <p:cBhvr>
                                        <p:cTn id="25" dur="1000" fill="hold"/>
                                        <p:tgtEl>
                                          <p:spTgt spid="13623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3623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136241"/>
                                        </p:tgtEl>
                                        <p:attrNameLst>
                                          <p:attrName>style.visibility</p:attrName>
                                        </p:attrNameLst>
                                      </p:cBhvr>
                                      <p:to>
                                        <p:strVal val="visible"/>
                                      </p:to>
                                    </p:set>
                                    <p:anim calcmode="lin" valueType="num">
                                      <p:cBhvr>
                                        <p:cTn id="36" dur="1000" fill="hold"/>
                                        <p:tgtEl>
                                          <p:spTgt spid="136241"/>
                                        </p:tgtEl>
                                        <p:attrNameLst>
                                          <p:attrName>ppt_x</p:attrName>
                                        </p:attrNameLst>
                                      </p:cBhvr>
                                      <p:tavLst>
                                        <p:tav tm="0">
                                          <p:val>
                                            <p:strVal val="#ppt_x-.2"/>
                                          </p:val>
                                        </p:tav>
                                        <p:tav tm="100000">
                                          <p:val>
                                            <p:strVal val="#ppt_x"/>
                                          </p:val>
                                        </p:tav>
                                      </p:tavLst>
                                    </p:anim>
                                    <p:anim calcmode="lin" valueType="num">
                                      <p:cBhvr>
                                        <p:cTn id="37" dur="1000" fill="hold"/>
                                        <p:tgtEl>
                                          <p:spTgt spid="13624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36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5" grpId="0"/>
      <p:bldP spid="136235" grpId="0"/>
      <p:bldP spid="136239" grpId="0" animBg="1"/>
      <p:bldP spid="136241" grpId="0" animBg="1"/>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CC0066"/>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7090</TotalTime>
  <Words>6247</Words>
  <Application>Microsoft Office PowerPoint</Application>
  <PresentationFormat>全屏显示(4:3)</PresentationFormat>
  <Paragraphs>708</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 Unicode MS</vt:lpstr>
      <vt:lpstr>黑体</vt:lpstr>
      <vt:lpstr>楷体_GB2312</vt:lpstr>
      <vt:lpstr>宋体</vt:lpstr>
      <vt:lpstr>Arial</vt:lpstr>
      <vt:lpstr>Symbol</vt:lpstr>
      <vt:lpstr>Tahoma</vt:lpstr>
      <vt:lpstr>Times New Roman</vt:lpstr>
      <vt:lpstr>Wingdings</vt:lpstr>
      <vt:lpstr>Blends</vt:lpstr>
      <vt:lpstr>第10章　文件的输入与输出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胡 沁心</cp:lastModifiedBy>
  <cp:revision>1312</cp:revision>
  <dcterms:created xsi:type="dcterms:W3CDTF">2006-07-11T01:51:13Z</dcterms:created>
  <dcterms:modified xsi:type="dcterms:W3CDTF">2023-12-18T13:22:01Z</dcterms:modified>
</cp:coreProperties>
</file>