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8"/>
  </p:notesMasterIdLst>
  <p:sldIdLst>
    <p:sldId id="479" r:id="rId2"/>
    <p:sldId id="480" r:id="rId3"/>
    <p:sldId id="259" r:id="rId4"/>
    <p:sldId id="280" r:id="rId5"/>
    <p:sldId id="283" r:id="rId6"/>
    <p:sldId id="284" r:id="rId7"/>
    <p:sldId id="310" r:id="rId8"/>
    <p:sldId id="285" r:id="rId9"/>
    <p:sldId id="286" r:id="rId10"/>
    <p:sldId id="287" r:id="rId11"/>
    <p:sldId id="289" r:id="rId12"/>
    <p:sldId id="311" r:id="rId13"/>
    <p:sldId id="290" r:id="rId14"/>
    <p:sldId id="312" r:id="rId15"/>
    <p:sldId id="313" r:id="rId16"/>
    <p:sldId id="293" r:id="rId17"/>
    <p:sldId id="294" r:id="rId18"/>
    <p:sldId id="295" r:id="rId19"/>
    <p:sldId id="314" r:id="rId20"/>
    <p:sldId id="297" r:id="rId21"/>
    <p:sldId id="299" r:id="rId22"/>
    <p:sldId id="315" r:id="rId23"/>
    <p:sldId id="276" r:id="rId24"/>
    <p:sldId id="302" r:id="rId25"/>
    <p:sldId id="304" r:id="rId26"/>
    <p:sldId id="303" r:id="rId27"/>
    <p:sldId id="305" r:id="rId28"/>
    <p:sldId id="306" r:id="rId29"/>
    <p:sldId id="307" r:id="rId30"/>
    <p:sldId id="309" r:id="rId31"/>
    <p:sldId id="317" r:id="rId32"/>
    <p:sldId id="481" r:id="rId33"/>
    <p:sldId id="301" r:id="rId34"/>
    <p:sldId id="330" r:id="rId35"/>
    <p:sldId id="331" r:id="rId36"/>
    <p:sldId id="332" r:id="rId37"/>
    <p:sldId id="333" r:id="rId38"/>
    <p:sldId id="334" r:id="rId39"/>
    <p:sldId id="335" r:id="rId40"/>
    <p:sldId id="308" r:id="rId41"/>
    <p:sldId id="336" r:id="rId42"/>
    <p:sldId id="337" r:id="rId43"/>
    <p:sldId id="338" r:id="rId44"/>
    <p:sldId id="339" r:id="rId45"/>
    <p:sldId id="340" r:id="rId46"/>
    <p:sldId id="328" r:id="rId47"/>
    <p:sldId id="319" r:id="rId48"/>
    <p:sldId id="320" r:id="rId49"/>
    <p:sldId id="321" r:id="rId50"/>
    <p:sldId id="326" r:id="rId51"/>
    <p:sldId id="342" r:id="rId52"/>
    <p:sldId id="327" r:id="rId53"/>
    <p:sldId id="482" r:id="rId54"/>
    <p:sldId id="345" r:id="rId55"/>
    <p:sldId id="277" r:id="rId56"/>
    <p:sldId id="278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281" r:id="rId70"/>
    <p:sldId id="483" r:id="rId71"/>
    <p:sldId id="275" r:id="rId72"/>
    <p:sldId id="360" r:id="rId73"/>
    <p:sldId id="361" r:id="rId74"/>
    <p:sldId id="260" r:id="rId75"/>
    <p:sldId id="486" r:id="rId76"/>
    <p:sldId id="487" r:id="rId77"/>
    <p:sldId id="492" r:id="rId78"/>
    <p:sldId id="493" r:id="rId79"/>
    <p:sldId id="494" r:id="rId80"/>
    <p:sldId id="495" r:id="rId81"/>
    <p:sldId id="496" r:id="rId82"/>
    <p:sldId id="497" r:id="rId83"/>
    <p:sldId id="292" r:id="rId84"/>
    <p:sldId id="279" r:id="rId85"/>
    <p:sldId id="362" r:id="rId86"/>
    <p:sldId id="363" r:id="rId87"/>
    <p:sldId id="282" r:id="rId88"/>
    <p:sldId id="485" r:id="rId89"/>
    <p:sldId id="364" r:id="rId90"/>
    <p:sldId id="365" r:id="rId91"/>
    <p:sldId id="366" r:id="rId92"/>
    <p:sldId id="288" r:id="rId93"/>
    <p:sldId id="367" r:id="rId94"/>
    <p:sldId id="368" r:id="rId95"/>
    <p:sldId id="369" r:id="rId96"/>
    <p:sldId id="484" r:id="rId97"/>
    <p:sldId id="372" r:id="rId98"/>
    <p:sldId id="373" r:id="rId99"/>
    <p:sldId id="374" r:id="rId100"/>
    <p:sldId id="375" r:id="rId101"/>
    <p:sldId id="376" r:id="rId102"/>
    <p:sldId id="377" r:id="rId103"/>
    <p:sldId id="471" r:id="rId104"/>
    <p:sldId id="407" r:id="rId105"/>
    <p:sldId id="472" r:id="rId106"/>
    <p:sldId id="473" r:id="rId10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>
          <p15:clr>
            <a:srgbClr val="A4A3A4"/>
          </p15:clr>
        </p15:guide>
        <p15:guide id="2" pos="5087">
          <p15:clr>
            <a:srgbClr val="A4A3A4"/>
          </p15:clr>
        </p15:guide>
        <p15:guide id="3" pos="5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F6"/>
    <a:srgbClr val="FFC000"/>
    <a:srgbClr val="FCD484"/>
    <a:srgbClr val="00A3F8"/>
    <a:srgbClr val="FDECC7"/>
    <a:srgbClr val="FEF6E5"/>
    <a:srgbClr val="8296EF"/>
    <a:srgbClr val="5BCCF6"/>
    <a:srgbClr val="FEF1D6"/>
    <a:srgbClr val="1F2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90" autoAdjust="0"/>
  </p:normalViewPr>
  <p:slideViewPr>
    <p:cSldViewPr snapToGrid="0" showGuides="1">
      <p:cViewPr varScale="1">
        <p:scale>
          <a:sx n="57" d="100"/>
          <a:sy n="57" d="100"/>
        </p:scale>
        <p:origin x="980" y="48"/>
      </p:cViewPr>
      <p:guideLst>
        <p:guide orient="horz" pos="2364"/>
        <p:guide pos="5087"/>
        <p:guide pos="585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17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86E9-A8AE-4FEF-90F7-B94D0D49F904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BA7B3-3AC0-4751-BD47-8A885B63C7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D29D5CFB-F324-48E6-83C2-37728B9A7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A12B02BB-A1C4-4E90-8633-0A8A270F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FE07E0AB-5218-4F04-901B-07D846E6B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CAFFD2-FB30-4323-B3C8-845D29ED1DAC}" type="slidenum">
              <a:rPr lang="en-US" altLang="zh-CN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766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4D2AF2D-E6C6-493A-81B2-8FE7A50EB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74F7E3F-3C00-4166-AC55-2992B812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B6FA8A-08E8-4B48-A453-0C597DB82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7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端口与</a:t>
            </a:r>
            <a:r>
              <a:rPr lang="en-US" altLang="zh-CN" dirty="0"/>
              <a:t>P</a:t>
            </a:r>
            <a:r>
              <a:rPr lang="zh-CN" altLang="en-US"/>
              <a:t>字对齐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9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5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593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用图示圆圈中的内容加适当动画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802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619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197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699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595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868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314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463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041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0695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4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82"/>
            <a:ext cx="12192000" cy="688068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741877" y="4991361"/>
            <a:ext cx="3176954" cy="2182169"/>
            <a:chOff x="9741877" y="4991361"/>
            <a:chExt cx="3176954" cy="2182169"/>
          </a:xfrm>
        </p:grpSpPr>
        <p:sp>
          <p:nvSpPr>
            <p:cNvPr id="10" name="平行四边形 9"/>
            <p:cNvSpPr/>
            <p:nvPr/>
          </p:nvSpPr>
          <p:spPr>
            <a:xfrm>
              <a:off x="9741877" y="5342416"/>
              <a:ext cx="3176954" cy="1633054"/>
            </a:xfrm>
            <a:prstGeom prst="parallelogram">
              <a:avLst>
                <a:gd name="adj" fmla="val 164471"/>
              </a:avLst>
            </a:prstGeom>
            <a:solidFill>
              <a:schemeClr val="bg1">
                <a:alpha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50" y="4991361"/>
              <a:ext cx="2182169" cy="218216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11D-B6A8-4D83-B220-59B493F03F9F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31"/>
            <a:ext cx="12192000" cy="6880682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48.jpe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.pn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.pn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0" Type="http://schemas.openxmlformats.org/officeDocument/2006/relationships/image" Target="../media/image60.jpeg"/><Relationship Id="rId4" Type="http://schemas.openxmlformats.org/officeDocument/2006/relationships/image" Target="../media/image51.png"/><Relationship Id="rId9" Type="http://schemas.openxmlformats.org/officeDocument/2006/relationships/image" Target="../media/image5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5.pn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35.jpeg"/><Relationship Id="rId5" Type="http://schemas.openxmlformats.org/officeDocument/2006/relationships/image" Target="../media/image30.jpeg"/><Relationship Id="rId10" Type="http://schemas.openxmlformats.org/officeDocument/2006/relationships/image" Target="../media/image34.jpeg"/><Relationship Id="rId4" Type="http://schemas.openxmlformats.org/officeDocument/2006/relationships/image" Target="../media/image29.jpeg"/><Relationship Id="rId9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hust.edu.cn/" TargetMode="External"/><Relationship Id="rId4" Type="http://schemas.openxmlformats.org/officeDocument/2006/relationships/hyperlink" Target="http://www.hust.edu.cn/index.htm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hyperlink" Target="http://www.icann.org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jpeg"/><Relationship Id="rId4" Type="http://schemas.openxmlformats.org/officeDocument/2006/relationships/image" Target="../media/image7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image" Target="../media/image38.emf"/><Relationship Id="rId7" Type="http://schemas.openxmlformats.org/officeDocument/2006/relationships/image" Target="../media/image85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jpeg"/><Relationship Id="rId5" Type="http://schemas.openxmlformats.org/officeDocument/2006/relationships/image" Target="../media/image83.png"/><Relationship Id="rId10" Type="http://schemas.openxmlformats.org/officeDocument/2006/relationships/image" Target="../media/image88.jpeg"/><Relationship Id="rId4" Type="http://schemas.openxmlformats.org/officeDocument/2006/relationships/image" Target="../media/image82.png"/><Relationship Id="rId9" Type="http://schemas.openxmlformats.org/officeDocument/2006/relationships/image" Target="../media/image87.jpe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image" Target="../media/image38.emf"/><Relationship Id="rId7" Type="http://schemas.openxmlformats.org/officeDocument/2006/relationships/image" Target="../media/image85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jpeg"/><Relationship Id="rId5" Type="http://schemas.openxmlformats.org/officeDocument/2006/relationships/image" Target="../media/image83.png"/><Relationship Id="rId10" Type="http://schemas.openxmlformats.org/officeDocument/2006/relationships/image" Target="../media/image88.jpeg"/><Relationship Id="rId4" Type="http://schemas.openxmlformats.org/officeDocument/2006/relationships/image" Target="../media/image82.png"/><Relationship Id="rId9" Type="http://schemas.openxmlformats.org/officeDocument/2006/relationships/image" Target="../media/image8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notesSlide" Target="../notesSlides/notesSlide9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9" Type="http://schemas.openxmlformats.org/officeDocument/2006/relationships/image" Target="../media/image9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54174" y="137115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765093" y="2398988"/>
            <a:ext cx="5130062" cy="2322673"/>
            <a:chOff x="2822119" y="2519622"/>
            <a:chExt cx="5130062" cy="2322673"/>
          </a:xfrm>
        </p:grpSpPr>
        <p:grpSp>
          <p:nvGrpSpPr>
            <p:cNvPr id="9" name="组合 8"/>
            <p:cNvGrpSpPr/>
            <p:nvPr/>
          </p:nvGrpSpPr>
          <p:grpSpPr>
            <a:xfrm>
              <a:off x="2822119" y="2519622"/>
              <a:ext cx="5130062" cy="1739049"/>
              <a:chOff x="2116591" y="1889716"/>
              <a:chExt cx="3847550" cy="130428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116591" y="1889716"/>
                <a:ext cx="3532461" cy="777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第</a:t>
                </a:r>
                <a:r>
                  <a:rPr lang="en-US" altLang="zh-CN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2</a:t>
                </a: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章</a:t>
                </a:r>
                <a:r>
                  <a:rPr lang="en-US" altLang="zh-CN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 </a:t>
                </a: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应用层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65405" y="2662225"/>
                <a:ext cx="2698736" cy="43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4800" spc="300" baseline="-250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pplication</a:t>
                </a:r>
                <a:r>
                  <a:rPr lang="en-US" altLang="zh-CN" sz="4800" spc="300" baseline="-250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56404" y="2306595"/>
                <a:ext cx="583333" cy="807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 flipV="1">
                <a:off x="2557729" y="3194002"/>
                <a:ext cx="3169566" cy="1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91133" y="4134409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168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651181" cy="1145175"/>
            <a:chOff x="658104" y="373146"/>
            <a:chExt cx="6651181" cy="1145175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6228471" cy="755024"/>
              <a:chOff x="1839058" y="1058437"/>
              <a:chExt cx="6228471" cy="755024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6179504" cy="75502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9" y="1089973"/>
                <a:ext cx="5386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服务器体系结构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24" y="1538450"/>
            <a:ext cx="3353050" cy="4581867"/>
          </a:xfrm>
          <a:prstGeom prst="rect">
            <a:avLst/>
          </a:prstGeom>
        </p:spPr>
      </p:pic>
      <p:grpSp>
        <p:nvGrpSpPr>
          <p:cNvPr id="355" name="组合 354"/>
          <p:cNvGrpSpPr/>
          <p:nvPr/>
        </p:nvGrpSpPr>
        <p:grpSpPr>
          <a:xfrm>
            <a:off x="559189" y="1774015"/>
            <a:ext cx="6761686" cy="580865"/>
            <a:chOff x="1403750" y="3494650"/>
            <a:chExt cx="6761686" cy="580865"/>
          </a:xfrm>
        </p:grpSpPr>
        <p:grpSp>
          <p:nvGrpSpPr>
            <p:cNvPr id="356" name="组合 35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58" name="对话气泡: 椭圆形 35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57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61795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存在一个能够向客户机提供服务的服务器。</a:t>
              </a: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563273" y="3630014"/>
            <a:ext cx="6294726" cy="1134862"/>
            <a:chOff x="1403750" y="3512497"/>
            <a:chExt cx="6294726" cy="1134862"/>
          </a:xfrm>
        </p:grpSpPr>
        <p:grpSp>
          <p:nvGrpSpPr>
            <p:cNvPr id="361" name="组合 36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63" name="对话气泡: 椭圆形 36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62" name="Text Box 79"/>
            <p:cNvSpPr txBox="1">
              <a:spLocks noChangeArrowheads="1"/>
            </p:cNvSpPr>
            <p:nvPr/>
          </p:nvSpPr>
          <p:spPr bwMode="auto">
            <a:xfrm>
              <a:off x="1985931" y="3512497"/>
              <a:ext cx="5712545" cy="113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存在一个或者多个主动连接服务器，试图从服务器那里获取所需服务的客户机。</a:t>
              </a:r>
            </a:p>
          </p:txBody>
        </p:sp>
      </p:grpSp>
      <p:sp>
        <p:nvSpPr>
          <p:cNvPr id="365" name="Line 800"/>
          <p:cNvSpPr>
            <a:spLocks noChangeShapeType="1"/>
          </p:cNvSpPr>
          <p:nvPr/>
        </p:nvSpPr>
        <p:spPr bwMode="auto">
          <a:xfrm>
            <a:off x="9108780" y="2001878"/>
            <a:ext cx="629189" cy="348452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Line 800"/>
          <p:cNvSpPr>
            <a:spLocks noChangeShapeType="1"/>
          </p:cNvSpPr>
          <p:nvPr/>
        </p:nvSpPr>
        <p:spPr bwMode="auto">
          <a:xfrm>
            <a:off x="8628550" y="3637460"/>
            <a:ext cx="743659" cy="184894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7" name="组合 366"/>
          <p:cNvGrpSpPr/>
          <p:nvPr/>
        </p:nvGrpSpPr>
        <p:grpSpPr>
          <a:xfrm>
            <a:off x="1049625" y="2578241"/>
            <a:ext cx="3353051" cy="517461"/>
            <a:chOff x="4650628" y="2375498"/>
            <a:chExt cx="3372735" cy="701023"/>
          </a:xfrm>
        </p:grpSpPr>
        <p:sp>
          <p:nvSpPr>
            <p:cNvPr id="368" name="矩形: 圆角 367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服务器。</a:t>
              </a: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9" y="2447871"/>
            <a:ext cx="711554" cy="853864"/>
          </a:xfrm>
          <a:prstGeom prst="rect">
            <a:avLst/>
          </a:prstGeom>
        </p:spPr>
      </p:pic>
      <p:grpSp>
        <p:nvGrpSpPr>
          <p:cNvPr id="370" name="组合 369"/>
          <p:cNvGrpSpPr/>
          <p:nvPr/>
        </p:nvGrpSpPr>
        <p:grpSpPr>
          <a:xfrm>
            <a:off x="1049625" y="4975422"/>
            <a:ext cx="3353051" cy="517461"/>
            <a:chOff x="4650628" y="2375498"/>
            <a:chExt cx="3372735" cy="701023"/>
          </a:xfrm>
        </p:grpSpPr>
        <p:sp>
          <p:nvSpPr>
            <p:cNvPr id="371" name="矩形: 圆角 370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Edge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浏览器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48" y="4839619"/>
            <a:ext cx="898898" cy="78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87997"/>
              <a:chOff x="1839058" y="967769"/>
              <a:chExt cx="353312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文件分发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/>
        </p:nvGrpSpPr>
        <p:grpSpPr>
          <a:xfrm>
            <a:off x="1245447" y="1684107"/>
            <a:ext cx="5468481" cy="476221"/>
            <a:chOff x="1403750" y="3593123"/>
            <a:chExt cx="5468481" cy="476221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0" name="对话气泡: 椭圆形 8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488630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体系结构的文件分发时间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97661" y="4661323"/>
            <a:ext cx="3951824" cy="602403"/>
            <a:chOff x="2117108" y="4661323"/>
            <a:chExt cx="3951824" cy="602403"/>
          </a:xfrm>
        </p:grpSpPr>
        <p:sp>
          <p:nvSpPr>
            <p:cNvPr id="12" name="任意多边形: 形状 11"/>
            <p:cNvSpPr/>
            <p:nvPr/>
          </p:nvSpPr>
          <p:spPr>
            <a:xfrm>
              <a:off x="2127250" y="4695825"/>
              <a:ext cx="3924300" cy="546100"/>
            </a:xfrm>
            <a:custGeom>
              <a:avLst/>
              <a:gdLst>
                <a:gd name="connsiteX0" fmla="*/ 0 w 3924300"/>
                <a:gd name="connsiteY0" fmla="*/ 546100 h 546100"/>
                <a:gd name="connsiteX1" fmla="*/ 860425 w 3924300"/>
                <a:gd name="connsiteY1" fmla="*/ 266700 h 546100"/>
                <a:gd name="connsiteX2" fmla="*/ 2460625 w 3924300"/>
                <a:gd name="connsiteY2" fmla="*/ 73025 h 546100"/>
                <a:gd name="connsiteX3" fmla="*/ 3924300 w 3924300"/>
                <a:gd name="connsiteY3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0" h="546100">
                  <a:moveTo>
                    <a:pt x="0" y="546100"/>
                  </a:moveTo>
                  <a:cubicBezTo>
                    <a:pt x="225160" y="445823"/>
                    <a:pt x="450321" y="345546"/>
                    <a:pt x="860425" y="266700"/>
                  </a:cubicBezTo>
                  <a:cubicBezTo>
                    <a:pt x="1270529" y="187854"/>
                    <a:pt x="1949979" y="117475"/>
                    <a:pt x="2460625" y="73025"/>
                  </a:cubicBezTo>
                  <a:cubicBezTo>
                    <a:pt x="2971271" y="28575"/>
                    <a:pt x="3659188" y="18521"/>
                    <a:pt x="3924300" y="0"/>
                  </a:cubicBezTo>
                </a:path>
              </a:pathLst>
            </a:custGeom>
            <a:noFill/>
            <a:ln w="12700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15038" y="4661323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892006" y="467013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758896" y="467645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5633483" y="468288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512240" y="4682466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5386827" y="4688899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256098" y="4695216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130685" y="4707999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010274" y="471487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884861" y="472131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754132" y="472762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628719" y="473406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497990" y="4743302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4377339" y="475449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51372" y="476081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125959" y="477439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999558" y="478445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881535" y="479642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755134" y="480648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626905" y="482578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498123" y="4838232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3368195" y="4859722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248937" y="4881692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122803" y="4901945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93798" y="4922336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867664" y="495014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745784" y="498004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619251" y="501761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492123" y="5050103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364901" y="5096209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242886" y="515352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117108" y="5208429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95054" y="2305589"/>
            <a:ext cx="5732494" cy="3770133"/>
            <a:chOff x="1214501" y="2305589"/>
            <a:chExt cx="5732494" cy="3770133"/>
          </a:xfrm>
        </p:grpSpPr>
        <p:sp>
          <p:nvSpPr>
            <p:cNvPr id="2" name="矩形 1"/>
            <p:cNvSpPr/>
            <p:nvPr/>
          </p:nvSpPr>
          <p:spPr>
            <a:xfrm>
              <a:off x="2027849" y="2489200"/>
              <a:ext cx="4392001" cy="2821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027849" y="2881313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027849" y="3290888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037375" y="3690938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037375" y="4100513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37375" y="4500563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037375" y="4910138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2133600" y="2709863"/>
              <a:ext cx="3914775" cy="254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5124451" y="2686210"/>
              <a:ext cx="951070" cy="631717"/>
              <a:chOff x="5124451" y="2686210"/>
              <a:chExt cx="951070" cy="631717"/>
            </a:xfrm>
            <a:solidFill>
              <a:schemeClr val="tx1"/>
            </a:solidFill>
          </p:grpSpPr>
          <p:sp>
            <p:nvSpPr>
              <p:cNvPr id="8" name="椭圆 7"/>
              <p:cNvSpPr/>
              <p:nvPr/>
            </p:nvSpPr>
            <p:spPr>
              <a:xfrm>
                <a:off x="6017419" y="268621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8831" y="277093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757863" y="284988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629275" y="293460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5124451" y="3011434"/>
                <a:ext cx="446246" cy="306493"/>
                <a:chOff x="5781675" y="2838610"/>
                <a:chExt cx="446246" cy="306493"/>
              </a:xfrm>
              <a:grpFill/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6169819" y="283861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6041231" y="292333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910263" y="300228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5781675" y="308700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4116970" y="3337620"/>
              <a:ext cx="951070" cy="631717"/>
              <a:chOff x="5124451" y="2686210"/>
              <a:chExt cx="951070" cy="631717"/>
            </a:xfrm>
            <a:solidFill>
              <a:schemeClr val="tx1"/>
            </a:solidFill>
          </p:grpSpPr>
          <p:sp>
            <p:nvSpPr>
              <p:cNvPr id="57" name="椭圆 56"/>
              <p:cNvSpPr/>
              <p:nvPr/>
            </p:nvSpPr>
            <p:spPr>
              <a:xfrm>
                <a:off x="6017419" y="268621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888831" y="277093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757863" y="284988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629275" y="293460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5124451" y="3011434"/>
                <a:ext cx="446246" cy="306493"/>
                <a:chOff x="5781675" y="2838610"/>
                <a:chExt cx="446246" cy="306493"/>
              </a:xfrm>
              <a:grpFill/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6169819" y="283861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6041231" y="292333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5910263" y="300228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5781675" y="308700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3108618" y="3986155"/>
              <a:ext cx="951070" cy="631717"/>
              <a:chOff x="5124451" y="2686210"/>
              <a:chExt cx="951070" cy="631717"/>
            </a:xfrm>
            <a:solidFill>
              <a:schemeClr val="tx1"/>
            </a:solidFill>
          </p:grpSpPr>
          <p:sp>
            <p:nvSpPr>
              <p:cNvPr id="67" name="椭圆 66"/>
              <p:cNvSpPr/>
              <p:nvPr/>
            </p:nvSpPr>
            <p:spPr>
              <a:xfrm>
                <a:off x="6017419" y="268621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888831" y="277093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5757863" y="284988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629275" y="293460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>
                <a:off x="5124451" y="3011434"/>
                <a:ext cx="446246" cy="306493"/>
                <a:chOff x="5781675" y="2838610"/>
                <a:chExt cx="446246" cy="306493"/>
              </a:xfrm>
              <a:grpFill/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6169819" y="283861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6041231" y="292333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5910263" y="300228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5781675" y="308700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2110662" y="4635184"/>
              <a:ext cx="941545" cy="628542"/>
              <a:chOff x="5133976" y="2686210"/>
              <a:chExt cx="941545" cy="628542"/>
            </a:xfrm>
            <a:solidFill>
              <a:schemeClr val="tx1"/>
            </a:solidFill>
          </p:grpSpPr>
          <p:sp>
            <p:nvSpPr>
              <p:cNvPr id="77" name="椭圆 76"/>
              <p:cNvSpPr/>
              <p:nvPr/>
            </p:nvSpPr>
            <p:spPr>
              <a:xfrm>
                <a:off x="6017419" y="268621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888831" y="277093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5757863" y="284988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5629275" y="293460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5133976" y="3011434"/>
                <a:ext cx="436721" cy="303318"/>
                <a:chOff x="5791200" y="2838610"/>
                <a:chExt cx="436721" cy="303318"/>
              </a:xfrm>
              <a:grpFill/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6169819" y="283861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6041231" y="292333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5916613" y="299593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5791200" y="3083826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2236075" y="2572283"/>
              <a:ext cx="703037" cy="343556"/>
              <a:chOff x="2236075" y="2572283"/>
              <a:chExt cx="703037" cy="34355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236075" y="2717065"/>
                <a:ext cx="230900" cy="55297"/>
                <a:chOff x="2236075" y="2717065"/>
                <a:chExt cx="230900" cy="55297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2236075" y="2744312"/>
                  <a:ext cx="230900" cy="0"/>
                </a:xfrm>
                <a:prstGeom prst="line">
                  <a:avLst/>
                </a:prstGeom>
                <a:ln w="12700">
                  <a:solidFill>
                    <a:srgbClr val="009F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矩形 129"/>
                <p:cNvSpPr/>
                <p:nvPr/>
              </p:nvSpPr>
              <p:spPr>
                <a:xfrm>
                  <a:off x="2321403" y="2717065"/>
                  <a:ext cx="53894" cy="55297"/>
                </a:xfrm>
                <a:prstGeom prst="rect">
                  <a:avLst/>
                </a:prstGeom>
                <a:noFill/>
                <a:ln>
                  <a:solidFill>
                    <a:srgbClr val="009F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5" name="Text Box 79"/>
              <p:cNvSpPr txBox="1">
                <a:spLocks noChangeArrowheads="1"/>
              </p:cNvSpPr>
              <p:nvPr/>
            </p:nvSpPr>
            <p:spPr bwMode="auto">
              <a:xfrm>
                <a:off x="2418795" y="2572283"/>
                <a:ext cx="520317" cy="343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kumimoji="1"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P2P</a:t>
                </a:r>
                <a:endParaRPr kumimoji="1"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239156" y="2813751"/>
              <a:ext cx="1472820" cy="343556"/>
              <a:chOff x="2239156" y="2813751"/>
              <a:chExt cx="1472820" cy="343556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239156" y="2967173"/>
                <a:ext cx="230900" cy="58102"/>
                <a:chOff x="2239156" y="2967173"/>
                <a:chExt cx="230900" cy="58102"/>
              </a:xfrm>
            </p:grpSpPr>
            <p:cxnSp>
              <p:nvCxnSpPr>
                <p:cNvPr id="132" name="直接连接符 131"/>
                <p:cNvCxnSpPr/>
                <p:nvPr/>
              </p:nvCxnSpPr>
              <p:spPr>
                <a:xfrm>
                  <a:off x="2239156" y="2997065"/>
                  <a:ext cx="230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椭圆 133"/>
                <p:cNvSpPr/>
                <p:nvPr/>
              </p:nvSpPr>
              <p:spPr>
                <a:xfrm>
                  <a:off x="2321403" y="2967173"/>
                  <a:ext cx="58102" cy="581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6" name="Text Box 79"/>
              <p:cNvSpPr txBox="1">
                <a:spLocks noChangeArrowheads="1"/>
              </p:cNvSpPr>
              <p:nvPr/>
            </p:nvSpPr>
            <p:spPr bwMode="auto">
              <a:xfrm>
                <a:off x="2423003" y="2813751"/>
                <a:ext cx="1288973" cy="343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kumimoji="1"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Client-Server</a:t>
                </a:r>
                <a:endParaRPr kumimoji="1"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190593" y="2601748"/>
              <a:ext cx="1480951" cy="50723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 Box 79"/>
            <p:cNvSpPr txBox="1">
              <a:spLocks noChangeArrowheads="1"/>
            </p:cNvSpPr>
            <p:nvPr/>
          </p:nvSpPr>
          <p:spPr bwMode="auto">
            <a:xfrm>
              <a:off x="1459106" y="2305589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3.5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Text Box 79"/>
            <p:cNvSpPr txBox="1">
              <a:spLocks noChangeArrowheads="1"/>
            </p:cNvSpPr>
            <p:nvPr/>
          </p:nvSpPr>
          <p:spPr bwMode="auto">
            <a:xfrm>
              <a:off x="1459106" y="2715163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Text Box 79"/>
            <p:cNvSpPr txBox="1">
              <a:spLocks noChangeArrowheads="1"/>
            </p:cNvSpPr>
            <p:nvPr/>
          </p:nvSpPr>
          <p:spPr bwMode="auto">
            <a:xfrm>
              <a:off x="1459106" y="3119110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2.5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Text Box 79"/>
            <p:cNvSpPr txBox="1">
              <a:spLocks noChangeArrowheads="1"/>
            </p:cNvSpPr>
            <p:nvPr/>
          </p:nvSpPr>
          <p:spPr bwMode="auto">
            <a:xfrm>
              <a:off x="1459106" y="3528684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Text Box 79"/>
            <p:cNvSpPr txBox="1">
              <a:spLocks noChangeArrowheads="1"/>
            </p:cNvSpPr>
            <p:nvPr/>
          </p:nvSpPr>
          <p:spPr bwMode="auto">
            <a:xfrm>
              <a:off x="1459106" y="3935769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1.5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79"/>
            <p:cNvSpPr txBox="1">
              <a:spLocks noChangeArrowheads="1"/>
            </p:cNvSpPr>
            <p:nvPr/>
          </p:nvSpPr>
          <p:spPr bwMode="auto">
            <a:xfrm>
              <a:off x="1459106" y="4345343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79"/>
            <p:cNvSpPr txBox="1">
              <a:spLocks noChangeArrowheads="1"/>
            </p:cNvSpPr>
            <p:nvPr/>
          </p:nvSpPr>
          <p:spPr bwMode="auto">
            <a:xfrm rot="16200000">
              <a:off x="115987" y="3683787"/>
              <a:ext cx="2540583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Minimum Distribution Time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79"/>
            <p:cNvSpPr txBox="1">
              <a:spLocks noChangeArrowheads="1"/>
            </p:cNvSpPr>
            <p:nvPr/>
          </p:nvSpPr>
          <p:spPr bwMode="auto">
            <a:xfrm>
              <a:off x="1459106" y="4752945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0.5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79"/>
            <p:cNvSpPr txBox="1">
              <a:spLocks noChangeArrowheads="1"/>
            </p:cNvSpPr>
            <p:nvPr/>
          </p:nvSpPr>
          <p:spPr bwMode="auto">
            <a:xfrm>
              <a:off x="1459106" y="5162519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4055826" y="5732166"/>
              <a:ext cx="355098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N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1882413" y="5400643"/>
              <a:ext cx="5064582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0          5          10        15        20         25        30         35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27850" y="5308760"/>
              <a:ext cx="1878962" cy="73259"/>
              <a:chOff x="2023087" y="5308760"/>
              <a:chExt cx="1878962" cy="7325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023087" y="531114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组合 148"/>
              <p:cNvGrpSpPr/>
              <p:nvPr/>
            </p:nvGrpSpPr>
            <p:grpSpPr>
              <a:xfrm>
                <a:off x="3280543" y="530876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50" name="直接连接符 149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2" name="组合 151"/>
            <p:cNvGrpSpPr/>
            <p:nvPr/>
          </p:nvGrpSpPr>
          <p:grpSpPr>
            <a:xfrm>
              <a:off x="4538001" y="5302596"/>
              <a:ext cx="1878962" cy="73259"/>
              <a:chOff x="2023087" y="5308760"/>
              <a:chExt cx="1878962" cy="73259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2023087" y="531114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组合 153"/>
              <p:cNvGrpSpPr/>
              <p:nvPr/>
            </p:nvGrpSpPr>
            <p:grpSpPr>
              <a:xfrm>
                <a:off x="3280543" y="530876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55" name="直接连接符 154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9" name="组合 158"/>
            <p:cNvGrpSpPr/>
            <p:nvPr/>
          </p:nvGrpSpPr>
          <p:grpSpPr>
            <a:xfrm rot="16200000">
              <a:off x="1386079" y="4676584"/>
              <a:ext cx="1210620" cy="58476"/>
              <a:chOff x="2023087" y="5308760"/>
              <a:chExt cx="1878962" cy="7325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2023087" y="531114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64" name="直接连接符 163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组合 160"/>
              <p:cNvGrpSpPr/>
              <p:nvPr/>
            </p:nvGrpSpPr>
            <p:grpSpPr>
              <a:xfrm>
                <a:off x="3280543" y="530876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组合 165"/>
            <p:cNvGrpSpPr/>
            <p:nvPr/>
          </p:nvGrpSpPr>
          <p:grpSpPr>
            <a:xfrm rot="16200000">
              <a:off x="1385379" y="3057831"/>
              <a:ext cx="1207732" cy="58476"/>
              <a:chOff x="2023087" y="5308760"/>
              <a:chExt cx="1878962" cy="73259"/>
            </a:xfrm>
          </p:grpSpPr>
          <p:grpSp>
            <p:nvGrpSpPr>
              <p:cNvPr id="167" name="组合 166"/>
              <p:cNvGrpSpPr/>
              <p:nvPr/>
            </p:nvGrpSpPr>
            <p:grpSpPr>
              <a:xfrm>
                <a:off x="2023087" y="531114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71" name="直接连接符 170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组合 167"/>
              <p:cNvGrpSpPr/>
              <p:nvPr/>
            </p:nvGrpSpPr>
            <p:grpSpPr>
              <a:xfrm>
                <a:off x="3280543" y="530876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69" name="直接连接符 168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7" cy="1428589"/>
            <a:chOff x="551030" y="-368704"/>
            <a:chExt cx="56657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015186" cy="687997"/>
              <a:chOff x="1839058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941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的基本概念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73" name="组合 172"/>
          <p:cNvGrpSpPr/>
          <p:nvPr/>
        </p:nvGrpSpPr>
        <p:grpSpPr>
          <a:xfrm>
            <a:off x="1161824" y="1566161"/>
            <a:ext cx="4538663" cy="526732"/>
            <a:chOff x="722008" y="1303131"/>
            <a:chExt cx="4333649" cy="502940"/>
          </a:xfrm>
        </p:grpSpPr>
        <p:sp>
          <p:nvSpPr>
            <p:cNvPr id="174" name="流程图: 手动输入 6"/>
            <p:cNvSpPr/>
            <p:nvPr/>
          </p:nvSpPr>
          <p:spPr>
            <a:xfrm rot="5400000" flipV="1">
              <a:off x="2784197" y="-489059"/>
              <a:ext cx="475861" cy="406705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77" name="平行四边形 176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平行四边形 177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6" name="Text Box 79"/>
            <p:cNvSpPr txBox="1">
              <a:spLocks noChangeArrowheads="1"/>
            </p:cNvSpPr>
            <p:nvPr/>
          </p:nvSpPr>
          <p:spPr bwMode="auto">
            <a:xfrm>
              <a:off x="1559913" y="1335871"/>
              <a:ext cx="349574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BitTorrent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的基本概念</a:t>
              </a:r>
            </a:p>
          </p:txBody>
        </p:sp>
      </p:grpSp>
      <p:sp>
        <p:nvSpPr>
          <p:cNvPr id="179" name="Rectangle 11"/>
          <p:cNvSpPr>
            <a:spLocks noChangeArrowheads="1"/>
          </p:cNvSpPr>
          <p:nvPr/>
        </p:nvSpPr>
        <p:spPr bwMode="auto">
          <a:xfrm>
            <a:off x="1732862" y="2540058"/>
            <a:ext cx="22655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洪流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(torrent)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0" name="Text Box 79"/>
          <p:cNvSpPr txBox="1">
            <a:spLocks noChangeArrowheads="1"/>
          </p:cNvSpPr>
          <p:nvPr/>
        </p:nvSpPr>
        <p:spPr bwMode="auto">
          <a:xfrm>
            <a:off x="4462565" y="2570845"/>
            <a:ext cx="653200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参与一个特定文件分发的所有对等方的集合</a:t>
            </a:r>
          </a:p>
        </p:txBody>
      </p:sp>
      <p:sp>
        <p:nvSpPr>
          <p:cNvPr id="181" name="Rectangle 11"/>
          <p:cNvSpPr>
            <a:spLocks noChangeArrowheads="1"/>
          </p:cNvSpPr>
          <p:nvPr/>
        </p:nvSpPr>
        <p:spPr bwMode="auto">
          <a:xfrm>
            <a:off x="1732862" y="3840050"/>
            <a:ext cx="22655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追踪器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(tracker)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2" name="Text Box 79"/>
          <p:cNvSpPr txBox="1">
            <a:spLocks noChangeArrowheads="1"/>
          </p:cNvSpPr>
          <p:nvPr/>
        </p:nvSpPr>
        <p:spPr bwMode="auto">
          <a:xfrm>
            <a:off x="4462565" y="3875592"/>
            <a:ext cx="495012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跟踪正参与在洪流中的对等方</a:t>
            </a:r>
          </a:p>
        </p:txBody>
      </p:sp>
      <p:sp>
        <p:nvSpPr>
          <p:cNvPr id="183" name="Rectangle 11"/>
          <p:cNvSpPr>
            <a:spLocks noChangeArrowheads="1"/>
          </p:cNvSpPr>
          <p:nvPr/>
        </p:nvSpPr>
        <p:spPr bwMode="auto">
          <a:xfrm>
            <a:off x="1732862" y="5140042"/>
            <a:ext cx="22655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文件块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(chunk)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" name="Text Box 79"/>
          <p:cNvSpPr txBox="1">
            <a:spLocks noChangeArrowheads="1"/>
          </p:cNvSpPr>
          <p:nvPr/>
        </p:nvSpPr>
        <p:spPr bwMode="auto">
          <a:xfrm>
            <a:off x="4462565" y="5186335"/>
            <a:ext cx="244021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256KB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/>
      <p:bldP spid="181" grpId="0" animBg="1"/>
      <p:bldP spid="182" grpId="0"/>
      <p:bldP spid="183" grpId="0" animBg="1"/>
      <p:bldP spid="18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7" cy="1428589"/>
            <a:chOff x="551030" y="-368704"/>
            <a:chExt cx="56657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015186" cy="687997"/>
              <a:chOff x="1839058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941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的基本概念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73" name="组合 172"/>
          <p:cNvGrpSpPr/>
          <p:nvPr/>
        </p:nvGrpSpPr>
        <p:grpSpPr>
          <a:xfrm>
            <a:off x="1013465" y="1572823"/>
            <a:ext cx="5137002" cy="526733"/>
            <a:chOff x="722008" y="1303131"/>
            <a:chExt cx="4904961" cy="502941"/>
          </a:xfrm>
        </p:grpSpPr>
        <p:sp>
          <p:nvSpPr>
            <p:cNvPr id="174" name="流程图: 手动输入 6"/>
            <p:cNvSpPr/>
            <p:nvPr/>
          </p:nvSpPr>
          <p:spPr>
            <a:xfrm rot="5400000" flipV="1">
              <a:off x="2997274" y="-702136"/>
              <a:ext cx="475861" cy="449321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77" name="平行四边形 176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平行四边形 177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6" name="Text Box 79"/>
            <p:cNvSpPr txBox="1">
              <a:spLocks noChangeArrowheads="1"/>
            </p:cNvSpPr>
            <p:nvPr/>
          </p:nvSpPr>
          <p:spPr bwMode="auto">
            <a:xfrm>
              <a:off x="1559912" y="1335872"/>
              <a:ext cx="4067057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it-IT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BitTorrent</a:t>
              </a:r>
              <a:r>
                <a:rPr kumimoji="1" lang="zh-CN" altLang="it-IT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的基本工作机制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85917" y="2432227"/>
            <a:ext cx="5841604" cy="476221"/>
            <a:chOff x="1403750" y="3593123"/>
            <a:chExt cx="5841604" cy="476221"/>
          </a:xfrm>
        </p:grpSpPr>
        <p:grpSp>
          <p:nvGrpSpPr>
            <p:cNvPr id="20" name="组合 1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2" name="对话气泡: 椭圆形 21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1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259423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向邻居请求哪些块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最稀罕优先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85917" y="3401597"/>
            <a:ext cx="6759797" cy="498598"/>
            <a:chOff x="1403750" y="3593123"/>
            <a:chExt cx="6759797" cy="498598"/>
          </a:xfrm>
        </p:grpSpPr>
        <p:grpSp>
          <p:nvGrpSpPr>
            <p:cNvPr id="25" name="组合 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7" name="对话气泡: 椭圆形 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177616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优先响应哪些请求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对换算法（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4+1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34" name="Text Box 79"/>
          <p:cNvSpPr txBox="1">
            <a:spLocks noChangeArrowheads="1"/>
          </p:cNvSpPr>
          <p:nvPr/>
        </p:nvSpPr>
        <p:spPr bwMode="auto">
          <a:xfrm>
            <a:off x="1786748" y="4136760"/>
            <a:ext cx="5640774" cy="103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1200"/>
              </a:spcAft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每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秒重新确定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个最高速率对等方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每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秒随机选择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个新的邻居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8877A24-E631-40A8-9A81-F318EF365C32}"/>
              </a:ext>
            </a:extLst>
          </p:cNvPr>
          <p:cNvGrpSpPr/>
          <p:nvPr/>
        </p:nvGrpSpPr>
        <p:grpSpPr>
          <a:xfrm>
            <a:off x="430213" y="0"/>
            <a:ext cx="4303628" cy="1428589"/>
            <a:chOff x="551030" y="-368704"/>
            <a:chExt cx="4303628" cy="142858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0D6F540-C1D1-4C41-AE9E-41A00576C830}"/>
                </a:ext>
              </a:extLst>
            </p:cNvPr>
            <p:cNvGrpSpPr/>
            <p:nvPr/>
          </p:nvGrpSpPr>
          <p:grpSpPr>
            <a:xfrm>
              <a:off x="1201631" y="303925"/>
              <a:ext cx="3653027" cy="687996"/>
              <a:chOff x="1839058" y="967769"/>
              <a:chExt cx="3653027" cy="68799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48CB706A-06A6-4B30-A4BB-26E7B78FCF0A}"/>
                  </a:ext>
                </a:extLst>
              </p:cNvPr>
              <p:cNvSpPr/>
              <p:nvPr/>
            </p:nvSpPr>
            <p:spPr>
              <a:xfrm>
                <a:off x="1839058" y="967769"/>
                <a:ext cx="365302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8100624-9A53-4AFD-9A65-0F157AF8C21F}"/>
                  </a:ext>
                </a:extLst>
              </p:cNvPr>
              <p:cNvSpPr txBox="1"/>
              <p:nvPr/>
            </p:nvSpPr>
            <p:spPr>
              <a:xfrm>
                <a:off x="2705629" y="1009434"/>
                <a:ext cx="2705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本章小结</a:t>
                </a:r>
                <a:endPara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C9B4186-B32A-4E90-8B26-9D6C1199D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/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33AFCC1-8AFD-4605-8EAC-7DBDC3269284}"/>
              </a:ext>
            </a:extLst>
          </p:cNvPr>
          <p:cNvSpPr txBox="1"/>
          <p:nvPr/>
        </p:nvSpPr>
        <p:spPr>
          <a:xfrm>
            <a:off x="1117139" y="1647379"/>
            <a:ext cx="3912523" cy="445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应用程序架构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应用服务要求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可靠性、带宽、延迟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互联网传输服务模式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面向连接、可靠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TCP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不可靠、数据报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UDP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E9D0D0-A8C6-4DFB-98E2-0965DB87989E}"/>
              </a:ext>
            </a:extLst>
          </p:cNvPr>
          <p:cNvSpPr txBox="1"/>
          <p:nvPr/>
        </p:nvSpPr>
        <p:spPr>
          <a:xfrm>
            <a:off x="6318969" y="1647378"/>
            <a:ext cx="39125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具体协议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IMAP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DNS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P2P: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BitTorrent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75443"/>
              <a:chOff x="1839058" y="967769"/>
              <a:chExt cx="3533120" cy="675443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66893" y="982324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本章小结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FD25BBA-15AE-4C54-97A9-D877D1832D3E}"/>
              </a:ext>
            </a:extLst>
          </p:cNvPr>
          <p:cNvSpPr txBox="1"/>
          <p:nvPr/>
        </p:nvSpPr>
        <p:spPr>
          <a:xfrm>
            <a:off x="1035916" y="2082195"/>
            <a:ext cx="5817735" cy="3350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典型的请求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回复消息交换：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客户端请求信息或服务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服务器用状态代码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数据响应，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消息格式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提供数据信息的字段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数据：正在通信的信息（有效载荷）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D9E341-5C81-40BD-84D3-FD16A2732063}"/>
              </a:ext>
            </a:extLst>
          </p:cNvPr>
          <p:cNvSpPr txBox="1"/>
          <p:nvPr/>
        </p:nvSpPr>
        <p:spPr>
          <a:xfrm>
            <a:off x="7135347" y="2082195"/>
            <a:ext cx="5817735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控制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vs.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带内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带外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集中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vs.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分散 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无状态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vs.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有状态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可靠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vs.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不可靠的邮件传输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“网络边缘的复杂性”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39EB72-E310-4568-A4C5-FB9CD3D42666}"/>
              </a:ext>
            </a:extLst>
          </p:cNvPr>
          <p:cNvGrpSpPr/>
          <p:nvPr/>
        </p:nvGrpSpPr>
        <p:grpSpPr>
          <a:xfrm>
            <a:off x="7135347" y="1620527"/>
            <a:ext cx="2605374" cy="461668"/>
            <a:chOff x="1282571" y="4092184"/>
            <a:chExt cx="2742829" cy="63138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4CE7590-EA19-4725-A3DB-466A2F5A4DAE}"/>
                </a:ext>
              </a:extLst>
            </p:cNvPr>
            <p:cNvSpPr/>
            <p:nvPr/>
          </p:nvSpPr>
          <p:spPr>
            <a:xfrm>
              <a:off x="1282572" y="4092184"/>
              <a:ext cx="2742828" cy="6230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091D9C-C657-4FD0-9E08-14DFC26C7D03}"/>
                </a:ext>
              </a:extLst>
            </p:cNvPr>
            <p:cNvSpPr/>
            <p:nvPr/>
          </p:nvSpPr>
          <p:spPr>
            <a:xfrm>
              <a:off x="1282571" y="4092189"/>
              <a:ext cx="2742829" cy="631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重要主题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28CC3D-47FE-4E73-B199-9953E7671D63}"/>
              </a:ext>
            </a:extLst>
          </p:cNvPr>
          <p:cNvGrpSpPr/>
          <p:nvPr/>
        </p:nvGrpSpPr>
        <p:grpSpPr>
          <a:xfrm>
            <a:off x="430213" y="0"/>
            <a:ext cx="4384548" cy="1428589"/>
            <a:chOff x="551030" y="-368704"/>
            <a:chExt cx="4384548" cy="14285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88DFEC2-754C-4E38-9F9C-EF108A913E08}"/>
                </a:ext>
              </a:extLst>
            </p:cNvPr>
            <p:cNvGrpSpPr/>
            <p:nvPr/>
          </p:nvGrpSpPr>
          <p:grpSpPr>
            <a:xfrm>
              <a:off x="1201632" y="303925"/>
              <a:ext cx="3733946" cy="687996"/>
              <a:chOff x="1839059" y="967769"/>
              <a:chExt cx="3733946" cy="687996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07AA1C74-433F-44F9-BC62-35CF9CA03F68}"/>
                  </a:ext>
                </a:extLst>
              </p:cNvPr>
              <p:cNvSpPr/>
              <p:nvPr/>
            </p:nvSpPr>
            <p:spPr>
              <a:xfrm>
                <a:off x="1839059" y="967769"/>
                <a:ext cx="373394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6E3377-41D8-42BA-9442-77474D0B91E5}"/>
                  </a:ext>
                </a:extLst>
              </p:cNvPr>
              <p:cNvSpPr txBox="1"/>
              <p:nvPr/>
            </p:nvSpPr>
            <p:spPr>
              <a:xfrm>
                <a:off x="2795619" y="1009434"/>
                <a:ext cx="27226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课后思考题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BE0B9A9-AF0C-42EE-BBF4-2AB20B112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/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25E19FC-3050-4C56-AA17-2CB4E2BF17B5}"/>
              </a:ext>
            </a:extLst>
          </p:cNvPr>
          <p:cNvGrpSpPr/>
          <p:nvPr/>
        </p:nvGrpSpPr>
        <p:grpSpPr>
          <a:xfrm>
            <a:off x="838200" y="2101218"/>
            <a:ext cx="10608425" cy="3685889"/>
            <a:chOff x="703264" y="1946585"/>
            <a:chExt cx="10972799" cy="4161037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AAFD7B1-11B5-474F-BBFD-2020002D3D14}"/>
                </a:ext>
              </a:extLst>
            </p:cNvPr>
            <p:cNvSpPr/>
            <p:nvPr/>
          </p:nvSpPr>
          <p:spPr>
            <a:xfrm>
              <a:off x="703264" y="1946585"/>
              <a:ext cx="10972799" cy="4161037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" fmla="*/ 0 w 10804124"/>
                <a:gd name="connsiteY0" fmla="*/ 346229 h 4128116"/>
                <a:gd name="connsiteX1" fmla="*/ 372862 w 10804124"/>
                <a:gd name="connsiteY1" fmla="*/ 4128116 h 4128116"/>
                <a:gd name="connsiteX2" fmla="*/ 10804124 w 10804124"/>
                <a:gd name="connsiteY2" fmla="*/ 3506679 h 4128116"/>
                <a:gd name="connsiteX3" fmla="*/ 10182687 w 10804124"/>
                <a:gd name="connsiteY3" fmla="*/ 0 h 4128116"/>
                <a:gd name="connsiteX4" fmla="*/ 0 w 10804124"/>
                <a:gd name="connsiteY4" fmla="*/ 346229 h 4128116"/>
                <a:gd name="connsiteX0" fmla="*/ 0 w 10804124"/>
                <a:gd name="connsiteY0" fmla="*/ 363984 h 4145871"/>
                <a:gd name="connsiteX1" fmla="*/ 372862 w 10804124"/>
                <a:gd name="connsiteY1" fmla="*/ 4145871 h 4145871"/>
                <a:gd name="connsiteX2" fmla="*/ 10804124 w 10804124"/>
                <a:gd name="connsiteY2" fmla="*/ 3524434 h 4145871"/>
                <a:gd name="connsiteX3" fmla="*/ 10191565 w 10804124"/>
                <a:gd name="connsiteY3" fmla="*/ 0 h 4145871"/>
                <a:gd name="connsiteX4" fmla="*/ 0 w 10804124"/>
                <a:gd name="connsiteY4" fmla="*/ 363984 h 4145871"/>
                <a:gd name="connsiteX0" fmla="*/ 0 w 10928411"/>
                <a:gd name="connsiteY0" fmla="*/ 363984 h 4145871"/>
                <a:gd name="connsiteX1" fmla="*/ 372862 w 10928411"/>
                <a:gd name="connsiteY1" fmla="*/ 4145871 h 4145871"/>
                <a:gd name="connsiteX2" fmla="*/ 10928411 w 10928411"/>
                <a:gd name="connsiteY2" fmla="*/ 3701987 h 4145871"/>
                <a:gd name="connsiteX3" fmla="*/ 10191565 w 10928411"/>
                <a:gd name="connsiteY3" fmla="*/ 0 h 4145871"/>
                <a:gd name="connsiteX4" fmla="*/ 0 w 10928411"/>
                <a:gd name="connsiteY4" fmla="*/ 363984 h 4145871"/>
                <a:gd name="connsiteX0" fmla="*/ 0 w 10963921"/>
                <a:gd name="connsiteY0" fmla="*/ 363984 h 4145871"/>
                <a:gd name="connsiteX1" fmla="*/ 372862 w 10963921"/>
                <a:gd name="connsiteY1" fmla="*/ 4145871 h 4145871"/>
                <a:gd name="connsiteX2" fmla="*/ 10963921 w 10963921"/>
                <a:gd name="connsiteY2" fmla="*/ 3710864 h 4145871"/>
                <a:gd name="connsiteX3" fmla="*/ 10191565 w 10963921"/>
                <a:gd name="connsiteY3" fmla="*/ 0 h 4145871"/>
                <a:gd name="connsiteX4" fmla="*/ 0 w 10963921"/>
                <a:gd name="connsiteY4" fmla="*/ 363984 h 4145871"/>
                <a:gd name="connsiteX0" fmla="*/ 0 w 10963921"/>
                <a:gd name="connsiteY0" fmla="*/ 363984 h 4199137"/>
                <a:gd name="connsiteX1" fmla="*/ 408372 w 10963921"/>
                <a:gd name="connsiteY1" fmla="*/ 4199137 h 4199137"/>
                <a:gd name="connsiteX2" fmla="*/ 10963921 w 10963921"/>
                <a:gd name="connsiteY2" fmla="*/ 3710864 h 4199137"/>
                <a:gd name="connsiteX3" fmla="*/ 10191565 w 10963921"/>
                <a:gd name="connsiteY3" fmla="*/ 0 h 4199137"/>
                <a:gd name="connsiteX4" fmla="*/ 0 w 10963921"/>
                <a:gd name="connsiteY4" fmla="*/ 363984 h 4199137"/>
                <a:gd name="connsiteX0" fmla="*/ 0 w 11026065"/>
                <a:gd name="connsiteY0" fmla="*/ 488271 h 4199137"/>
                <a:gd name="connsiteX1" fmla="*/ 470516 w 11026065"/>
                <a:gd name="connsiteY1" fmla="*/ 4199137 h 4199137"/>
                <a:gd name="connsiteX2" fmla="*/ 11026065 w 11026065"/>
                <a:gd name="connsiteY2" fmla="*/ 3710864 h 4199137"/>
                <a:gd name="connsiteX3" fmla="*/ 10253709 w 11026065"/>
                <a:gd name="connsiteY3" fmla="*/ 0 h 4199137"/>
                <a:gd name="connsiteX4" fmla="*/ 0 w 11026065"/>
                <a:gd name="connsiteY4" fmla="*/ 488271 h 4199137"/>
                <a:gd name="connsiteX0" fmla="*/ 0 w 10972799"/>
                <a:gd name="connsiteY0" fmla="*/ 488271 h 4199137"/>
                <a:gd name="connsiteX1" fmla="*/ 417250 w 10972799"/>
                <a:gd name="connsiteY1" fmla="*/ 4199137 h 4199137"/>
                <a:gd name="connsiteX2" fmla="*/ 10972799 w 10972799"/>
                <a:gd name="connsiteY2" fmla="*/ 3710864 h 4199137"/>
                <a:gd name="connsiteX3" fmla="*/ 10200443 w 10972799"/>
                <a:gd name="connsiteY3" fmla="*/ 0 h 4199137"/>
                <a:gd name="connsiteX4" fmla="*/ 0 w 10972799"/>
                <a:gd name="connsiteY4" fmla="*/ 488271 h 4199137"/>
                <a:gd name="connsiteX0" fmla="*/ 0 w 10972799"/>
                <a:gd name="connsiteY0" fmla="*/ 440646 h 4151512"/>
                <a:gd name="connsiteX1" fmla="*/ 417250 w 10972799"/>
                <a:gd name="connsiteY1" fmla="*/ 4151512 h 4151512"/>
                <a:gd name="connsiteX2" fmla="*/ 10972799 w 10972799"/>
                <a:gd name="connsiteY2" fmla="*/ 3663239 h 4151512"/>
                <a:gd name="connsiteX3" fmla="*/ 10505243 w 10972799"/>
                <a:gd name="connsiteY3" fmla="*/ 0 h 4151512"/>
                <a:gd name="connsiteX4" fmla="*/ 0 w 10972799"/>
                <a:gd name="connsiteY4" fmla="*/ 440646 h 4151512"/>
                <a:gd name="connsiteX0" fmla="*/ 0 w 10972799"/>
                <a:gd name="connsiteY0" fmla="*/ 450171 h 4161037"/>
                <a:gd name="connsiteX1" fmla="*/ 417250 w 10972799"/>
                <a:gd name="connsiteY1" fmla="*/ 4161037 h 4161037"/>
                <a:gd name="connsiteX2" fmla="*/ 10972799 w 10972799"/>
                <a:gd name="connsiteY2" fmla="*/ 3672764 h 4161037"/>
                <a:gd name="connsiteX3" fmla="*/ 10524293 w 10972799"/>
                <a:gd name="connsiteY3" fmla="*/ 0 h 4161037"/>
                <a:gd name="connsiteX4" fmla="*/ 0 w 10972799"/>
                <a:gd name="connsiteY4" fmla="*/ 450171 h 416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898C8C0-211E-47ED-BB50-CF01453C2FE1}"/>
                </a:ext>
              </a:extLst>
            </p:cNvPr>
            <p:cNvGrpSpPr/>
            <p:nvPr/>
          </p:nvGrpSpPr>
          <p:grpSpPr>
            <a:xfrm>
              <a:off x="899795" y="2124553"/>
              <a:ext cx="10582183" cy="3799644"/>
              <a:chOff x="1050713" y="2509081"/>
              <a:chExt cx="10582183" cy="3799644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CFCF7B2-216F-4F58-B0F6-38A0D3FA02AE}"/>
                  </a:ext>
                </a:extLst>
              </p:cNvPr>
              <p:cNvSpPr/>
              <p:nvPr/>
            </p:nvSpPr>
            <p:spPr>
              <a:xfrm>
                <a:off x="1050713" y="2509082"/>
                <a:ext cx="10582183" cy="3799643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76D1D9E0-DE61-4B81-8CB1-334AB8AAD20F}"/>
                  </a:ext>
                </a:extLst>
              </p:cNvPr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" fmla="*/ 17755 w 852256"/>
                  <a:gd name="connsiteY0" fmla="*/ 0 h 417251"/>
                  <a:gd name="connsiteX1" fmla="*/ 852256 w 852256"/>
                  <a:gd name="connsiteY1" fmla="*/ 403715 h 417251"/>
                  <a:gd name="connsiteX2" fmla="*/ 0 w 852256"/>
                  <a:gd name="connsiteY2" fmla="*/ 417251 h 417251"/>
                  <a:gd name="connsiteX3" fmla="*/ 17755 w 852256"/>
                  <a:gd name="connsiteY3" fmla="*/ 0 h 417251"/>
                  <a:gd name="connsiteX0" fmla="*/ 17755 w 852256"/>
                  <a:gd name="connsiteY0" fmla="*/ 0 h 417251"/>
                  <a:gd name="connsiteX1" fmla="*/ 852256 w 852256"/>
                  <a:gd name="connsiteY1" fmla="*/ 393285 h 417251"/>
                  <a:gd name="connsiteX2" fmla="*/ 0 w 852256"/>
                  <a:gd name="connsiteY2" fmla="*/ 417251 h 417251"/>
                  <a:gd name="connsiteX3" fmla="*/ 17755 w 852256"/>
                  <a:gd name="connsiteY3" fmla="*/ 0 h 41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87C1251B-2A90-44D2-8DF4-D0C3F1855ED0}"/>
              </a:ext>
            </a:extLst>
          </p:cNvPr>
          <p:cNvSpPr txBox="1"/>
          <p:nvPr/>
        </p:nvSpPr>
        <p:spPr>
          <a:xfrm>
            <a:off x="1340131" y="2532822"/>
            <a:ext cx="9918853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复习题 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23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习    题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4~11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22~24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26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BC62570-CDEE-47E2-99CA-D8BBE62540EF}"/>
              </a:ext>
            </a:extLst>
          </p:cNvPr>
          <p:cNvGrpSpPr/>
          <p:nvPr/>
        </p:nvGrpSpPr>
        <p:grpSpPr>
          <a:xfrm>
            <a:off x="430213" y="0"/>
            <a:ext cx="3686794" cy="1428589"/>
            <a:chOff x="551030" y="-368704"/>
            <a:chExt cx="3686794" cy="1428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6CF0E85-48C4-4500-A452-BF6F0FCE109A}"/>
                </a:ext>
              </a:extLst>
            </p:cNvPr>
            <p:cNvGrpSpPr/>
            <p:nvPr/>
          </p:nvGrpSpPr>
          <p:grpSpPr>
            <a:xfrm>
              <a:off x="1201631" y="303925"/>
              <a:ext cx="3036193" cy="675443"/>
              <a:chOff x="1839058" y="967769"/>
              <a:chExt cx="3036193" cy="675443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E523221-9BEF-4E4D-A693-8F297B07CD24}"/>
                  </a:ext>
                </a:extLst>
              </p:cNvPr>
              <p:cNvSpPr/>
              <p:nvPr/>
            </p:nvSpPr>
            <p:spPr>
              <a:xfrm>
                <a:off x="1839058" y="967769"/>
                <a:ext cx="27548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A5DE64-BCC2-4CEE-9AA9-09DDA549C115}"/>
                  </a:ext>
                </a:extLst>
              </p:cNvPr>
              <p:cNvSpPr txBox="1"/>
              <p:nvPr/>
            </p:nvSpPr>
            <p:spPr>
              <a:xfrm>
                <a:off x="2729826" y="982324"/>
                <a:ext cx="2145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作业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C02065C-DF51-4F4B-BB2E-52E9DA6AB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/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777C23-1F56-4715-8FE2-C39FE66811C7}"/>
              </a:ext>
            </a:extLst>
          </p:cNvPr>
          <p:cNvGrpSpPr/>
          <p:nvPr/>
        </p:nvGrpSpPr>
        <p:grpSpPr>
          <a:xfrm>
            <a:off x="1638282" y="2486629"/>
            <a:ext cx="6977573" cy="2865763"/>
            <a:chOff x="703264" y="1946585"/>
            <a:chExt cx="10972799" cy="416103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6128D1D9-5B6E-4BDD-9E1F-17D40FF791E8}"/>
                </a:ext>
              </a:extLst>
            </p:cNvPr>
            <p:cNvSpPr/>
            <p:nvPr/>
          </p:nvSpPr>
          <p:spPr>
            <a:xfrm>
              <a:off x="703264" y="1946585"/>
              <a:ext cx="10972799" cy="4161037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" fmla="*/ 0 w 10804124"/>
                <a:gd name="connsiteY0" fmla="*/ 346229 h 4128116"/>
                <a:gd name="connsiteX1" fmla="*/ 372862 w 10804124"/>
                <a:gd name="connsiteY1" fmla="*/ 4128116 h 4128116"/>
                <a:gd name="connsiteX2" fmla="*/ 10804124 w 10804124"/>
                <a:gd name="connsiteY2" fmla="*/ 3506679 h 4128116"/>
                <a:gd name="connsiteX3" fmla="*/ 10182687 w 10804124"/>
                <a:gd name="connsiteY3" fmla="*/ 0 h 4128116"/>
                <a:gd name="connsiteX4" fmla="*/ 0 w 10804124"/>
                <a:gd name="connsiteY4" fmla="*/ 346229 h 4128116"/>
                <a:gd name="connsiteX0" fmla="*/ 0 w 10804124"/>
                <a:gd name="connsiteY0" fmla="*/ 363984 h 4145871"/>
                <a:gd name="connsiteX1" fmla="*/ 372862 w 10804124"/>
                <a:gd name="connsiteY1" fmla="*/ 4145871 h 4145871"/>
                <a:gd name="connsiteX2" fmla="*/ 10804124 w 10804124"/>
                <a:gd name="connsiteY2" fmla="*/ 3524434 h 4145871"/>
                <a:gd name="connsiteX3" fmla="*/ 10191565 w 10804124"/>
                <a:gd name="connsiteY3" fmla="*/ 0 h 4145871"/>
                <a:gd name="connsiteX4" fmla="*/ 0 w 10804124"/>
                <a:gd name="connsiteY4" fmla="*/ 363984 h 4145871"/>
                <a:gd name="connsiteX0" fmla="*/ 0 w 10928411"/>
                <a:gd name="connsiteY0" fmla="*/ 363984 h 4145871"/>
                <a:gd name="connsiteX1" fmla="*/ 372862 w 10928411"/>
                <a:gd name="connsiteY1" fmla="*/ 4145871 h 4145871"/>
                <a:gd name="connsiteX2" fmla="*/ 10928411 w 10928411"/>
                <a:gd name="connsiteY2" fmla="*/ 3701987 h 4145871"/>
                <a:gd name="connsiteX3" fmla="*/ 10191565 w 10928411"/>
                <a:gd name="connsiteY3" fmla="*/ 0 h 4145871"/>
                <a:gd name="connsiteX4" fmla="*/ 0 w 10928411"/>
                <a:gd name="connsiteY4" fmla="*/ 363984 h 4145871"/>
                <a:gd name="connsiteX0" fmla="*/ 0 w 10963921"/>
                <a:gd name="connsiteY0" fmla="*/ 363984 h 4145871"/>
                <a:gd name="connsiteX1" fmla="*/ 372862 w 10963921"/>
                <a:gd name="connsiteY1" fmla="*/ 4145871 h 4145871"/>
                <a:gd name="connsiteX2" fmla="*/ 10963921 w 10963921"/>
                <a:gd name="connsiteY2" fmla="*/ 3710864 h 4145871"/>
                <a:gd name="connsiteX3" fmla="*/ 10191565 w 10963921"/>
                <a:gd name="connsiteY3" fmla="*/ 0 h 4145871"/>
                <a:gd name="connsiteX4" fmla="*/ 0 w 10963921"/>
                <a:gd name="connsiteY4" fmla="*/ 363984 h 4145871"/>
                <a:gd name="connsiteX0" fmla="*/ 0 w 10963921"/>
                <a:gd name="connsiteY0" fmla="*/ 363984 h 4199137"/>
                <a:gd name="connsiteX1" fmla="*/ 408372 w 10963921"/>
                <a:gd name="connsiteY1" fmla="*/ 4199137 h 4199137"/>
                <a:gd name="connsiteX2" fmla="*/ 10963921 w 10963921"/>
                <a:gd name="connsiteY2" fmla="*/ 3710864 h 4199137"/>
                <a:gd name="connsiteX3" fmla="*/ 10191565 w 10963921"/>
                <a:gd name="connsiteY3" fmla="*/ 0 h 4199137"/>
                <a:gd name="connsiteX4" fmla="*/ 0 w 10963921"/>
                <a:gd name="connsiteY4" fmla="*/ 363984 h 4199137"/>
                <a:gd name="connsiteX0" fmla="*/ 0 w 11026065"/>
                <a:gd name="connsiteY0" fmla="*/ 488271 h 4199137"/>
                <a:gd name="connsiteX1" fmla="*/ 470516 w 11026065"/>
                <a:gd name="connsiteY1" fmla="*/ 4199137 h 4199137"/>
                <a:gd name="connsiteX2" fmla="*/ 11026065 w 11026065"/>
                <a:gd name="connsiteY2" fmla="*/ 3710864 h 4199137"/>
                <a:gd name="connsiteX3" fmla="*/ 10253709 w 11026065"/>
                <a:gd name="connsiteY3" fmla="*/ 0 h 4199137"/>
                <a:gd name="connsiteX4" fmla="*/ 0 w 11026065"/>
                <a:gd name="connsiteY4" fmla="*/ 488271 h 4199137"/>
                <a:gd name="connsiteX0" fmla="*/ 0 w 10972799"/>
                <a:gd name="connsiteY0" fmla="*/ 488271 h 4199137"/>
                <a:gd name="connsiteX1" fmla="*/ 417250 w 10972799"/>
                <a:gd name="connsiteY1" fmla="*/ 4199137 h 4199137"/>
                <a:gd name="connsiteX2" fmla="*/ 10972799 w 10972799"/>
                <a:gd name="connsiteY2" fmla="*/ 3710864 h 4199137"/>
                <a:gd name="connsiteX3" fmla="*/ 10200443 w 10972799"/>
                <a:gd name="connsiteY3" fmla="*/ 0 h 4199137"/>
                <a:gd name="connsiteX4" fmla="*/ 0 w 10972799"/>
                <a:gd name="connsiteY4" fmla="*/ 488271 h 4199137"/>
                <a:gd name="connsiteX0" fmla="*/ 0 w 10972799"/>
                <a:gd name="connsiteY0" fmla="*/ 440646 h 4151512"/>
                <a:gd name="connsiteX1" fmla="*/ 417250 w 10972799"/>
                <a:gd name="connsiteY1" fmla="*/ 4151512 h 4151512"/>
                <a:gd name="connsiteX2" fmla="*/ 10972799 w 10972799"/>
                <a:gd name="connsiteY2" fmla="*/ 3663239 h 4151512"/>
                <a:gd name="connsiteX3" fmla="*/ 10505243 w 10972799"/>
                <a:gd name="connsiteY3" fmla="*/ 0 h 4151512"/>
                <a:gd name="connsiteX4" fmla="*/ 0 w 10972799"/>
                <a:gd name="connsiteY4" fmla="*/ 440646 h 4151512"/>
                <a:gd name="connsiteX0" fmla="*/ 0 w 10972799"/>
                <a:gd name="connsiteY0" fmla="*/ 450171 h 4161037"/>
                <a:gd name="connsiteX1" fmla="*/ 417250 w 10972799"/>
                <a:gd name="connsiteY1" fmla="*/ 4161037 h 4161037"/>
                <a:gd name="connsiteX2" fmla="*/ 10972799 w 10972799"/>
                <a:gd name="connsiteY2" fmla="*/ 3672764 h 4161037"/>
                <a:gd name="connsiteX3" fmla="*/ 10524293 w 10972799"/>
                <a:gd name="connsiteY3" fmla="*/ 0 h 4161037"/>
                <a:gd name="connsiteX4" fmla="*/ 0 w 10972799"/>
                <a:gd name="connsiteY4" fmla="*/ 450171 h 416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C49925E-867B-42EB-9DEC-96D136EC1CBB}"/>
                </a:ext>
              </a:extLst>
            </p:cNvPr>
            <p:cNvGrpSpPr/>
            <p:nvPr/>
          </p:nvGrpSpPr>
          <p:grpSpPr>
            <a:xfrm>
              <a:off x="899795" y="2124553"/>
              <a:ext cx="10582183" cy="3799644"/>
              <a:chOff x="1050713" y="2509081"/>
              <a:chExt cx="10582183" cy="3799644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D8FA57D-A241-47ED-AB66-C1F9D83789B9}"/>
                  </a:ext>
                </a:extLst>
              </p:cNvPr>
              <p:cNvSpPr/>
              <p:nvPr/>
            </p:nvSpPr>
            <p:spPr>
              <a:xfrm>
                <a:off x="1050713" y="2509082"/>
                <a:ext cx="10582183" cy="3799643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9D555DC-46FF-4049-84CC-7E02C100ED17}"/>
                  </a:ext>
                </a:extLst>
              </p:cNvPr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" fmla="*/ 17755 w 852256"/>
                  <a:gd name="connsiteY0" fmla="*/ 0 h 417251"/>
                  <a:gd name="connsiteX1" fmla="*/ 852256 w 852256"/>
                  <a:gd name="connsiteY1" fmla="*/ 403715 h 417251"/>
                  <a:gd name="connsiteX2" fmla="*/ 0 w 852256"/>
                  <a:gd name="connsiteY2" fmla="*/ 417251 h 417251"/>
                  <a:gd name="connsiteX3" fmla="*/ 17755 w 852256"/>
                  <a:gd name="connsiteY3" fmla="*/ 0 h 417251"/>
                  <a:gd name="connsiteX0" fmla="*/ 17755 w 852256"/>
                  <a:gd name="connsiteY0" fmla="*/ 0 h 417251"/>
                  <a:gd name="connsiteX1" fmla="*/ 852256 w 852256"/>
                  <a:gd name="connsiteY1" fmla="*/ 393285 h 417251"/>
                  <a:gd name="connsiteX2" fmla="*/ 0 w 852256"/>
                  <a:gd name="connsiteY2" fmla="*/ 417251 h 417251"/>
                  <a:gd name="connsiteX3" fmla="*/ 17755 w 852256"/>
                  <a:gd name="connsiteY3" fmla="*/ 0 h 41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0DE4AF9-A438-4A29-A9C1-22E583BEB5D3}"/>
              </a:ext>
            </a:extLst>
          </p:cNvPr>
          <p:cNvSpPr txBox="1"/>
          <p:nvPr/>
        </p:nvSpPr>
        <p:spPr>
          <a:xfrm>
            <a:off x="2701117" y="2896564"/>
            <a:ext cx="4851901" cy="182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9FF6"/>
              </a:buClr>
            </a:pP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习题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4</a:t>
            </a: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956561" cy="1174298"/>
            <a:chOff x="658104" y="373146"/>
            <a:chExt cx="6956561" cy="1174298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6533851" cy="784147"/>
              <a:chOff x="1839058" y="1058437"/>
              <a:chExt cx="6533851" cy="784147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6049601" cy="78414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8" y="1089973"/>
                <a:ext cx="5691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服务器体系结构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24" y="1538450"/>
            <a:ext cx="3353050" cy="4581867"/>
          </a:xfrm>
          <a:prstGeom prst="rect">
            <a:avLst/>
          </a:prstGeom>
        </p:spPr>
      </p:pic>
      <p:sp>
        <p:nvSpPr>
          <p:cNvPr id="365" name="Line 800"/>
          <p:cNvSpPr>
            <a:spLocks noChangeShapeType="1"/>
          </p:cNvSpPr>
          <p:nvPr/>
        </p:nvSpPr>
        <p:spPr bwMode="auto">
          <a:xfrm>
            <a:off x="9108780" y="2001878"/>
            <a:ext cx="629189" cy="348452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Line 800"/>
          <p:cNvSpPr>
            <a:spLocks noChangeShapeType="1"/>
          </p:cNvSpPr>
          <p:nvPr/>
        </p:nvSpPr>
        <p:spPr bwMode="auto">
          <a:xfrm>
            <a:off x="8631098" y="3208490"/>
            <a:ext cx="743659" cy="184894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18487" y="1693627"/>
            <a:ext cx="2325735" cy="584775"/>
            <a:chOff x="1263765" y="4127662"/>
            <a:chExt cx="2742830" cy="584775"/>
          </a:xfrm>
        </p:grpSpPr>
        <p:sp>
          <p:nvSpPr>
            <p:cNvPr id="21" name="矩形: 圆角 20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特别注意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8488" y="3316198"/>
            <a:ext cx="2325733" cy="584775"/>
            <a:chOff x="1263765" y="4127662"/>
            <a:chExt cx="2742830" cy="584775"/>
          </a:xfrm>
        </p:grpSpPr>
        <p:sp>
          <p:nvSpPr>
            <p:cNvPr id="24" name="矩形: 圆角 23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63765" y="4203284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特别注意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896303" y="2575818"/>
            <a:ext cx="418468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客户机之间不能互相通信。</a:t>
            </a:r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896302" y="4040303"/>
            <a:ext cx="6689789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为提高服务器的处理能力， 通常采用服务器集群（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Server Farm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651181" cy="1103356"/>
            <a:chOff x="658104" y="373146"/>
            <a:chExt cx="6651181" cy="1103356"/>
          </a:xfrm>
        </p:grpSpPr>
        <p:grpSp>
          <p:nvGrpSpPr>
            <p:cNvPr id="3" name="组合 2"/>
            <p:cNvGrpSpPr/>
            <p:nvPr/>
          </p:nvGrpSpPr>
          <p:grpSpPr>
            <a:xfrm>
              <a:off x="1080814" y="763297"/>
              <a:ext cx="6228471" cy="713205"/>
              <a:chOff x="1839058" y="1058437"/>
              <a:chExt cx="6228471" cy="713205"/>
            </a:xfrm>
          </p:grpSpPr>
          <p:sp>
            <p:nvSpPr>
              <p:cNvPr id="5" name="矩形: 圆角 11"/>
              <p:cNvSpPr/>
              <p:nvPr/>
            </p:nvSpPr>
            <p:spPr>
              <a:xfrm>
                <a:off x="1839058" y="1058437"/>
                <a:ext cx="6141041" cy="71320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81319" y="1089973"/>
                <a:ext cx="5386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服务器体系结构</a:t>
                </a: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642841" y="2719926"/>
            <a:ext cx="912086" cy="1152591"/>
            <a:chOff x="3842842" y="2765171"/>
            <a:chExt cx="912086" cy="1152591"/>
          </a:xfrm>
        </p:grpSpPr>
        <p:sp>
          <p:nvSpPr>
            <p:cNvPr id="8" name="椭圆 7"/>
            <p:cNvSpPr/>
            <p:nvPr/>
          </p:nvSpPr>
          <p:spPr>
            <a:xfrm>
              <a:off x="3842842" y="2963657"/>
              <a:ext cx="912086" cy="912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1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323" y="2765171"/>
              <a:ext cx="757357" cy="757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4114912" y="3456097"/>
              <a:ext cx="5724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endParaRPr lang="zh-CN" altLang="en-US" sz="2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50706" y="2268053"/>
            <a:ext cx="939090" cy="1209531"/>
            <a:chOff x="6237762" y="2708231"/>
            <a:chExt cx="939090" cy="1209531"/>
          </a:xfrm>
        </p:grpSpPr>
        <p:grpSp>
          <p:nvGrpSpPr>
            <p:cNvPr id="11" name="组合 10"/>
            <p:cNvGrpSpPr/>
            <p:nvPr/>
          </p:nvGrpSpPr>
          <p:grpSpPr>
            <a:xfrm>
              <a:off x="6264766" y="2963657"/>
              <a:ext cx="912086" cy="954105"/>
              <a:chOff x="3842842" y="2963657"/>
              <a:chExt cx="912086" cy="954105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5" name="图片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62" y="2708231"/>
              <a:ext cx="87153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7465114" y="4037330"/>
            <a:ext cx="912086" cy="1091903"/>
            <a:chOff x="5650234" y="4141858"/>
            <a:chExt cx="912086" cy="1091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5650234" y="4279656"/>
              <a:ext cx="912086" cy="954105"/>
              <a:chOff x="3842842" y="2963657"/>
              <a:chExt cx="912086" cy="95410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2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992" y="4141858"/>
              <a:ext cx="709126" cy="58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5609065" y="4559789"/>
            <a:ext cx="945862" cy="1054850"/>
            <a:chOff x="3202826" y="4655129"/>
            <a:chExt cx="945862" cy="1054850"/>
          </a:xfrm>
        </p:grpSpPr>
        <p:grpSp>
          <p:nvGrpSpPr>
            <p:cNvPr id="25" name="组合 24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9" name="图片 1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3897803" y="3841353"/>
            <a:ext cx="950653" cy="1287880"/>
            <a:chOff x="1315981" y="3960434"/>
            <a:chExt cx="950653" cy="1287880"/>
          </a:xfrm>
        </p:grpSpPr>
        <p:grpSp>
          <p:nvGrpSpPr>
            <p:cNvPr id="32" name="组合 31"/>
            <p:cNvGrpSpPr/>
            <p:nvPr/>
          </p:nvGrpSpPr>
          <p:grpSpPr>
            <a:xfrm>
              <a:off x="1335265" y="4294209"/>
              <a:ext cx="912086" cy="954105"/>
              <a:chOff x="3842842" y="2963657"/>
              <a:chExt cx="912086" cy="954105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36" name="图片 15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981" y="3960434"/>
              <a:ext cx="950653" cy="95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42"/>
          <p:cNvGrpSpPr/>
          <p:nvPr/>
        </p:nvGrpSpPr>
        <p:grpSpPr>
          <a:xfrm>
            <a:off x="3336780" y="2275732"/>
            <a:ext cx="939090" cy="1209531"/>
            <a:chOff x="6237762" y="2708231"/>
            <a:chExt cx="939090" cy="1209531"/>
          </a:xfrm>
        </p:grpSpPr>
        <p:grpSp>
          <p:nvGrpSpPr>
            <p:cNvPr id="44" name="组合 43"/>
            <p:cNvGrpSpPr/>
            <p:nvPr/>
          </p:nvGrpSpPr>
          <p:grpSpPr>
            <a:xfrm>
              <a:off x="6264766" y="2963657"/>
              <a:ext cx="912086" cy="954105"/>
              <a:chOff x="3842842" y="2963657"/>
              <a:chExt cx="912086" cy="954105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45" name="图片 4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62" y="2708231"/>
              <a:ext cx="87153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58"/>
          <p:cNvGrpSpPr/>
          <p:nvPr/>
        </p:nvGrpSpPr>
        <p:grpSpPr>
          <a:xfrm>
            <a:off x="4343369" y="3011141"/>
            <a:ext cx="3601976" cy="1508660"/>
            <a:chOff x="2313673" y="3336221"/>
            <a:chExt cx="3601976" cy="1508660"/>
          </a:xfrm>
        </p:grpSpPr>
        <p:cxnSp>
          <p:nvCxnSpPr>
            <p:cNvPr id="49" name="直接箭头连接符 48"/>
            <p:cNvCxnSpPr/>
            <p:nvPr/>
          </p:nvCxnSpPr>
          <p:spPr>
            <a:xfrm flipH="1">
              <a:off x="4571144" y="3336221"/>
              <a:ext cx="1344505" cy="29505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4559444" y="4002078"/>
              <a:ext cx="875974" cy="61906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4025828" y="4178397"/>
              <a:ext cx="9584" cy="66648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2656586" y="3966764"/>
              <a:ext cx="882138" cy="65438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2313673" y="3457798"/>
              <a:ext cx="1253559" cy="23829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/>
          <p:cNvCxnSpPr/>
          <p:nvPr/>
        </p:nvCxnSpPr>
        <p:spPr>
          <a:xfrm flipV="1">
            <a:off x="4709967" y="3676997"/>
            <a:ext cx="579393" cy="4107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863386" y="3962121"/>
            <a:ext cx="597651" cy="423698"/>
          </a:xfrm>
          <a:prstGeom prst="straightConnector1">
            <a:avLst/>
          </a:prstGeom>
          <a:ln w="38100">
            <a:solidFill>
              <a:srgbClr val="009FF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6497581" y="4879589"/>
            <a:ext cx="1078787" cy="2797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十字形 72"/>
          <p:cNvSpPr/>
          <p:nvPr/>
        </p:nvSpPr>
        <p:spPr>
          <a:xfrm rot="1340907">
            <a:off x="6722343" y="4713327"/>
            <a:ext cx="575353" cy="575353"/>
          </a:xfrm>
          <a:prstGeom prst="plus">
            <a:avLst>
              <a:gd name="adj" fmla="val 48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5956142" y="2381411"/>
            <a:ext cx="261545" cy="471414"/>
          </a:xfrm>
          <a:prstGeom prst="upArrow">
            <a:avLst/>
          </a:prstGeom>
          <a:solidFill>
            <a:srgbClr val="00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5627604" y="1681073"/>
            <a:ext cx="936792" cy="954105"/>
            <a:chOff x="3818136" y="2963657"/>
            <a:chExt cx="936792" cy="954105"/>
          </a:xfrm>
        </p:grpSpPr>
        <p:sp>
          <p:nvSpPr>
            <p:cNvPr id="79" name="椭圆 78"/>
            <p:cNvSpPr/>
            <p:nvPr/>
          </p:nvSpPr>
          <p:spPr>
            <a:xfrm>
              <a:off x="3842842" y="2963657"/>
              <a:ext cx="912086" cy="912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1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136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矩形 80"/>
            <p:cNvSpPr/>
            <p:nvPr/>
          </p:nvSpPr>
          <p:spPr>
            <a:xfrm>
              <a:off x="4114912" y="3456097"/>
              <a:ext cx="5724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endParaRPr lang="zh-CN" altLang="en-US" sz="2400" dirty="0"/>
            </a:p>
          </p:txBody>
        </p:sp>
        <p:pic>
          <p:nvPicPr>
            <p:cNvPr id="82" name="图片 1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631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图片 1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510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618021" cy="1068018"/>
            <a:chOff x="658104" y="373146"/>
            <a:chExt cx="4618021" cy="1068018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4195311" cy="677867"/>
              <a:chOff x="1839058" y="1058437"/>
              <a:chExt cx="4195311" cy="677867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4195311" cy="64995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9" y="1089973"/>
                <a:ext cx="335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体系结构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64" y="1538450"/>
            <a:ext cx="3353050" cy="458186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59189" y="1499695"/>
            <a:ext cx="6380091" cy="580865"/>
            <a:chOff x="1403750" y="3494650"/>
            <a:chExt cx="6380091" cy="580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9" name="对话气泡: 椭圆形 2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5797909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任何一方既提供服务又享受服务。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9189" y="2224153"/>
            <a:ext cx="4058109" cy="587020"/>
            <a:chOff x="1403750" y="3494650"/>
            <a:chExt cx="4058109" cy="587020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475927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结点之间可以直接通信。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9189" y="3001139"/>
            <a:ext cx="7487531" cy="580865"/>
            <a:chOff x="1403750" y="3494650"/>
            <a:chExt cx="7487531" cy="580865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6905349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结点的地址以及他们之间的连接可能随时发生变化。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9306" y="3771970"/>
            <a:ext cx="3353051" cy="517461"/>
            <a:chOff x="4650628" y="2375498"/>
            <a:chExt cx="3372735" cy="701023"/>
          </a:xfrm>
        </p:grpSpPr>
        <p:sp>
          <p:nvSpPr>
            <p:cNvPr id="47" name="矩形: 圆角 46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迅雷、</a:t>
              </a:r>
              <a:r>
                <a:rPr lang="en-US" altLang="zh-CN" sz="24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PPLive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7" y="4441672"/>
            <a:ext cx="998414" cy="99841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05" y="4625763"/>
            <a:ext cx="1897777" cy="732542"/>
          </a:xfrm>
          <a:prstGeom prst="rect">
            <a:avLst/>
          </a:prstGeom>
        </p:spPr>
      </p:pic>
      <p:sp>
        <p:nvSpPr>
          <p:cNvPr id="51" name="Line 800"/>
          <p:cNvSpPr>
            <a:spLocks noChangeShapeType="1"/>
          </p:cNvSpPr>
          <p:nvPr/>
        </p:nvSpPr>
        <p:spPr bwMode="auto">
          <a:xfrm>
            <a:off x="9394092" y="2074389"/>
            <a:ext cx="1" cy="114101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800"/>
          <p:cNvSpPr>
            <a:spLocks noChangeShapeType="1"/>
          </p:cNvSpPr>
          <p:nvPr/>
        </p:nvSpPr>
        <p:spPr bwMode="auto">
          <a:xfrm>
            <a:off x="9070614" y="2739186"/>
            <a:ext cx="485554" cy="153739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800"/>
          <p:cNvSpPr>
            <a:spLocks noChangeShapeType="1"/>
          </p:cNvSpPr>
          <p:nvPr/>
        </p:nvSpPr>
        <p:spPr bwMode="auto">
          <a:xfrm>
            <a:off x="9475476" y="3510731"/>
            <a:ext cx="1297249" cy="168652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429760" y="5311869"/>
            <a:ext cx="4392843" cy="998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特别注意：</a:t>
            </a:r>
            <a:r>
              <a:rPr lang="en-US" altLang="zh-CN" dirty="0"/>
              <a:t>P2P</a:t>
            </a:r>
            <a:r>
              <a:rPr lang="zh-CN" altLang="en-US" dirty="0"/>
              <a:t>体系结构非常容易扩展，但也特别难管理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618021" cy="1068018"/>
            <a:chOff x="658104" y="373146"/>
            <a:chExt cx="4618021" cy="106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080814" y="763297"/>
              <a:ext cx="4195311" cy="677867"/>
              <a:chOff x="1839058" y="1058437"/>
              <a:chExt cx="4195311" cy="677867"/>
            </a:xfrm>
          </p:grpSpPr>
          <p:sp>
            <p:nvSpPr>
              <p:cNvPr id="5" name="矩形: 圆角 11"/>
              <p:cNvSpPr/>
              <p:nvPr/>
            </p:nvSpPr>
            <p:spPr>
              <a:xfrm>
                <a:off x="1839058" y="1058437"/>
                <a:ext cx="4195311" cy="67786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81319" y="1089973"/>
                <a:ext cx="335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体系结构</a:t>
                </a: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149894" y="1943813"/>
            <a:ext cx="945862" cy="1054850"/>
            <a:chOff x="3202826" y="4655129"/>
            <a:chExt cx="945862" cy="1054850"/>
          </a:xfrm>
        </p:grpSpPr>
        <p:grpSp>
          <p:nvGrpSpPr>
            <p:cNvPr id="8" name="组合 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9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1607335" y="3108438"/>
            <a:ext cx="945862" cy="1054850"/>
            <a:chOff x="3202826" y="4655129"/>
            <a:chExt cx="945862" cy="1054850"/>
          </a:xfrm>
        </p:grpSpPr>
        <p:grpSp>
          <p:nvGrpSpPr>
            <p:cNvPr id="13" name="组合 12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4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4774619" y="3108438"/>
            <a:ext cx="945862" cy="1054850"/>
            <a:chOff x="3202826" y="4655129"/>
            <a:chExt cx="945862" cy="1054850"/>
          </a:xfrm>
        </p:grpSpPr>
        <p:grpSp>
          <p:nvGrpSpPr>
            <p:cNvPr id="18" name="组合 1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9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4095756" y="4698448"/>
            <a:ext cx="945862" cy="1054850"/>
            <a:chOff x="3202826" y="4655129"/>
            <a:chExt cx="945862" cy="1054850"/>
          </a:xfrm>
        </p:grpSpPr>
        <p:grpSp>
          <p:nvGrpSpPr>
            <p:cNvPr id="23" name="组合 22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4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组合 26"/>
          <p:cNvGrpSpPr/>
          <p:nvPr/>
        </p:nvGrpSpPr>
        <p:grpSpPr>
          <a:xfrm>
            <a:off x="2281127" y="4698448"/>
            <a:ext cx="945862" cy="1054850"/>
            <a:chOff x="3202826" y="4655129"/>
            <a:chExt cx="945862" cy="1054850"/>
          </a:xfrm>
        </p:grpSpPr>
        <p:grpSp>
          <p:nvGrpSpPr>
            <p:cNvPr id="28" name="组合 2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9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3" name="直接箭头连接符 32"/>
          <p:cNvCxnSpPr/>
          <p:nvPr/>
        </p:nvCxnSpPr>
        <p:spPr>
          <a:xfrm>
            <a:off x="4090087" y="2680164"/>
            <a:ext cx="845025" cy="63699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821796" y="4163288"/>
            <a:ext cx="266999" cy="63590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402810" y="2659701"/>
            <a:ext cx="747085" cy="6574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2209798" y="4169470"/>
            <a:ext cx="326365" cy="6297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3254848" y="5291633"/>
            <a:ext cx="817319" cy="1806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003601" y="3027725"/>
            <a:ext cx="557450" cy="16707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3683111" y="3027725"/>
            <a:ext cx="556803" cy="15996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2603513" y="3633805"/>
            <a:ext cx="2050545" cy="3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3149895" y="3734883"/>
            <a:ext cx="1258769" cy="89248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2697579" y="3734883"/>
            <a:ext cx="1400713" cy="8642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910385" y="4346176"/>
            <a:ext cx="945862" cy="1054850"/>
            <a:chOff x="3202826" y="4655129"/>
            <a:chExt cx="945862" cy="1054850"/>
          </a:xfrm>
        </p:grpSpPr>
        <p:grpSp>
          <p:nvGrpSpPr>
            <p:cNvPr id="59" name="组合 58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60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箭头连接符 62"/>
          <p:cNvCxnSpPr/>
          <p:nvPr/>
        </p:nvCxnSpPr>
        <p:spPr>
          <a:xfrm>
            <a:off x="5592369" y="3991695"/>
            <a:ext cx="500928" cy="4975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101987" y="5121242"/>
            <a:ext cx="740846" cy="1339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618021" cy="1068018"/>
            <a:chOff x="658104" y="373146"/>
            <a:chExt cx="4618021" cy="106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080814" y="763297"/>
              <a:ext cx="4195311" cy="677867"/>
              <a:chOff x="1839058" y="1058437"/>
              <a:chExt cx="4195311" cy="677867"/>
            </a:xfrm>
          </p:grpSpPr>
          <p:sp>
            <p:nvSpPr>
              <p:cNvPr id="5" name="矩形: 圆角 11"/>
              <p:cNvSpPr/>
              <p:nvPr/>
            </p:nvSpPr>
            <p:spPr>
              <a:xfrm>
                <a:off x="1839058" y="1058437"/>
                <a:ext cx="4195311" cy="67786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81319" y="1089973"/>
                <a:ext cx="335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混合体系结构</a:t>
                </a: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719777" y="3271928"/>
            <a:ext cx="912086" cy="1152591"/>
            <a:chOff x="3842842" y="2765171"/>
            <a:chExt cx="912086" cy="1152591"/>
          </a:xfrm>
        </p:grpSpPr>
        <p:sp>
          <p:nvSpPr>
            <p:cNvPr id="8" name="椭圆 7"/>
            <p:cNvSpPr/>
            <p:nvPr/>
          </p:nvSpPr>
          <p:spPr>
            <a:xfrm>
              <a:off x="3842842" y="2963657"/>
              <a:ext cx="912086" cy="912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1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323" y="2765171"/>
              <a:ext cx="757357" cy="757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4114912" y="3456097"/>
              <a:ext cx="5724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98318" y="3170749"/>
            <a:ext cx="939090" cy="1209531"/>
            <a:chOff x="6237762" y="2708231"/>
            <a:chExt cx="939090" cy="1209531"/>
          </a:xfrm>
        </p:grpSpPr>
        <p:grpSp>
          <p:nvGrpSpPr>
            <p:cNvPr id="12" name="组合 11"/>
            <p:cNvGrpSpPr/>
            <p:nvPr/>
          </p:nvGrpSpPr>
          <p:grpSpPr>
            <a:xfrm>
              <a:off x="6264766" y="2963657"/>
              <a:ext cx="912086" cy="954105"/>
              <a:chOff x="3842842" y="2963657"/>
              <a:chExt cx="912086" cy="954105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62" y="2708231"/>
              <a:ext cx="87153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8726477" y="1776766"/>
            <a:ext cx="912086" cy="1091903"/>
            <a:chOff x="5650234" y="4141858"/>
            <a:chExt cx="912086" cy="1091903"/>
          </a:xfrm>
        </p:grpSpPr>
        <p:grpSp>
          <p:nvGrpSpPr>
            <p:cNvPr id="17" name="组合 16"/>
            <p:cNvGrpSpPr/>
            <p:nvPr/>
          </p:nvGrpSpPr>
          <p:grpSpPr>
            <a:xfrm>
              <a:off x="5650234" y="4279656"/>
              <a:ext cx="912086" cy="954105"/>
              <a:chOff x="3842842" y="2963657"/>
              <a:chExt cx="912086" cy="95410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8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992" y="4141858"/>
              <a:ext cx="709126" cy="58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8686001" y="4928203"/>
            <a:ext cx="945862" cy="1054850"/>
            <a:chOff x="3202826" y="4655129"/>
            <a:chExt cx="945862" cy="1054850"/>
          </a:xfrm>
        </p:grpSpPr>
        <p:grpSp>
          <p:nvGrpSpPr>
            <p:cNvPr id="22" name="组合 21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3" name="图片 1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组合 25"/>
          <p:cNvGrpSpPr/>
          <p:nvPr/>
        </p:nvGrpSpPr>
        <p:grpSpPr>
          <a:xfrm>
            <a:off x="6794927" y="3136639"/>
            <a:ext cx="950653" cy="1287880"/>
            <a:chOff x="1315981" y="3960434"/>
            <a:chExt cx="950653" cy="1287880"/>
          </a:xfrm>
        </p:grpSpPr>
        <p:grpSp>
          <p:nvGrpSpPr>
            <p:cNvPr id="27" name="组合 26"/>
            <p:cNvGrpSpPr/>
            <p:nvPr/>
          </p:nvGrpSpPr>
          <p:grpSpPr>
            <a:xfrm>
              <a:off x="1335265" y="4294209"/>
              <a:ext cx="912086" cy="954105"/>
              <a:chOff x="3842842" y="2963657"/>
              <a:chExt cx="912086" cy="954105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8" name="图片 15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981" y="3960434"/>
              <a:ext cx="950653" cy="95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1" name="直接箭头连接符 30"/>
          <p:cNvCxnSpPr/>
          <p:nvPr/>
        </p:nvCxnSpPr>
        <p:spPr>
          <a:xfrm flipV="1">
            <a:off x="9666938" y="3905303"/>
            <a:ext cx="1031380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178867" y="2798332"/>
            <a:ext cx="0" cy="47359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736571" y="3918615"/>
            <a:ext cx="96132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142044" y="4380280"/>
            <a:ext cx="0" cy="71208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9843081" y="2530440"/>
            <a:ext cx="1012768" cy="7293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9699935" y="2706793"/>
            <a:ext cx="965385" cy="719382"/>
          </a:xfrm>
          <a:prstGeom prst="straightConnector1">
            <a:avLst/>
          </a:prstGeom>
          <a:ln w="38100">
            <a:solidFill>
              <a:srgbClr val="009F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79"/>
          <p:cNvSpPr txBox="1">
            <a:spLocks noChangeArrowheads="1"/>
          </p:cNvSpPr>
          <p:nvPr/>
        </p:nvSpPr>
        <p:spPr bwMode="auto">
          <a:xfrm>
            <a:off x="732344" y="2530440"/>
            <a:ext cx="5557528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那混合体系结构自然而然就是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C/S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体系结构和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体系结构的混合体喽。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10258107" cy="1428590"/>
            <a:chOff x="551030" y="-368704"/>
            <a:chExt cx="10258107" cy="142859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6"/>
              <a:ext cx="9607506" cy="755960"/>
              <a:chOff x="1839058" y="967770"/>
              <a:chExt cx="9607506" cy="755960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70"/>
                <a:ext cx="9363666" cy="755960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8660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网络应用会涉及到多个组成部分的交互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1353895" y="2131629"/>
            <a:ext cx="10316329" cy="1688860"/>
            <a:chOff x="1403750" y="3494650"/>
            <a:chExt cx="10316329" cy="1688860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5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9734148" cy="1688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同一台主机上的进程之间通信的规则，由操作系统制定，和计算机网络无关，本课程就不讨论了。需要了解的，请回头看看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《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操作系统原理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》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及相关书籍。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369393" y="4448689"/>
            <a:ext cx="10300831" cy="1134862"/>
            <a:chOff x="1403750" y="3494649"/>
            <a:chExt cx="10300831" cy="1134862"/>
          </a:xfrm>
        </p:grpSpPr>
        <p:grpSp>
          <p:nvGrpSpPr>
            <p:cNvPr id="58" name="组合 5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60" name="对话气泡: 椭圆形 5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6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1985931" y="3494649"/>
              <a:ext cx="9718650" cy="113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不同主机上的进程之间通信的规则，当然就和网络相关了，这套规则在计算机网络中，称之为“</a:t>
              </a:r>
              <a:r>
                <a:rPr kumimoji="1" lang="zh-CN" altLang="en-US" sz="2400" dirty="0">
                  <a:solidFill>
                    <a:srgbClr val="00A3F8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应用层协议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”，也是本章重点讨论的内容。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054993" cy="1428589"/>
            <a:chOff x="551030" y="-368704"/>
            <a:chExt cx="6054993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404392" cy="687997"/>
              <a:chOff x="1839058" y="967769"/>
              <a:chExt cx="5404392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404392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4232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应用层协议定义了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967362" y="1746140"/>
            <a:ext cx="3336376" cy="549121"/>
            <a:chOff x="954099" y="4444876"/>
            <a:chExt cx="3336376" cy="549121"/>
          </a:xfrm>
        </p:grpSpPr>
        <p:grpSp>
          <p:nvGrpSpPr>
            <p:cNvPr id="42" name="组合 41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01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交换的报文类型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6508" y="2533689"/>
            <a:ext cx="3922521" cy="542428"/>
            <a:chOff x="945108" y="5534862"/>
            <a:chExt cx="3922521" cy="5424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45108" y="5554070"/>
              <a:ext cx="532211" cy="523220"/>
              <a:chOff x="704759" y="3164436"/>
              <a:chExt cx="1932953" cy="190029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0" name="Text Box 79"/>
              <p:cNvSpPr txBox="1">
                <a:spLocks noChangeArrowheads="1"/>
              </p:cNvSpPr>
              <p:nvPr/>
            </p:nvSpPr>
            <p:spPr bwMode="auto">
              <a:xfrm>
                <a:off x="704759" y="3262593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02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545761" y="5534862"/>
              <a:ext cx="3321868" cy="533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各种报文类型的语法</a:t>
              </a:r>
              <a:endPara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3613" y="3350770"/>
            <a:ext cx="3336376" cy="549121"/>
            <a:chOff x="954099" y="4444876"/>
            <a:chExt cx="3336376" cy="549121"/>
          </a:xfrm>
        </p:grpSpPr>
        <p:grpSp>
          <p:nvGrpSpPr>
            <p:cNvPr id="62" name="组合 61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5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03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字段的语义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72759" y="4138319"/>
            <a:ext cx="6609727" cy="542428"/>
            <a:chOff x="945108" y="5534862"/>
            <a:chExt cx="6609727" cy="542428"/>
          </a:xfrm>
        </p:grpSpPr>
        <p:grpSp>
          <p:nvGrpSpPr>
            <p:cNvPr id="71" name="组合 70"/>
            <p:cNvGrpSpPr/>
            <p:nvPr/>
          </p:nvGrpSpPr>
          <p:grpSpPr>
            <a:xfrm>
              <a:off x="945108" y="5554070"/>
              <a:ext cx="532211" cy="523220"/>
              <a:chOff x="704759" y="3164436"/>
              <a:chExt cx="1932953" cy="1900298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5" name="Text Box 79"/>
              <p:cNvSpPr txBox="1">
                <a:spLocks noChangeArrowheads="1"/>
              </p:cNvSpPr>
              <p:nvPr/>
            </p:nvSpPr>
            <p:spPr bwMode="auto">
              <a:xfrm>
                <a:off x="704759" y="3262593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04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1545761" y="5534862"/>
              <a:ext cx="6009074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进程何时、如何发送报文及对报文进行响应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670895" y="2463247"/>
            <a:ext cx="5267396" cy="965753"/>
            <a:chOff x="2195032" y="2533650"/>
            <a:chExt cx="5267396" cy="1328789"/>
          </a:xfrm>
        </p:grpSpPr>
        <p:sp>
          <p:nvSpPr>
            <p:cNvPr id="77" name="矩形: 圆角 76"/>
            <p:cNvSpPr/>
            <p:nvPr/>
          </p:nvSpPr>
          <p:spPr>
            <a:xfrm>
              <a:off x="2195032" y="2533650"/>
              <a:ext cx="5267396" cy="13287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746113" y="2856726"/>
              <a:ext cx="43150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应用层协议 ≠ 网络应用</a:t>
              </a:r>
            </a:p>
          </p:txBody>
        </p:sp>
        <p:sp>
          <p:nvSpPr>
            <p:cNvPr id="79" name="矩形: 圆角 78"/>
            <p:cNvSpPr/>
            <p:nvPr/>
          </p:nvSpPr>
          <p:spPr>
            <a:xfrm>
              <a:off x="2295947" y="2674052"/>
              <a:ext cx="5066878" cy="1064096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91667" y="0"/>
            <a:ext cx="11209453" cy="1784135"/>
            <a:chOff x="551030" y="-368704"/>
            <a:chExt cx="11209453" cy="1784135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174679"/>
              <a:ext cx="10558852" cy="1240752"/>
              <a:chOff x="1839058" y="838523"/>
              <a:chExt cx="10558852" cy="1240752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838523"/>
                <a:ext cx="10558852" cy="1202291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33689" y="878946"/>
                <a:ext cx="93273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因特网会给网络应用提供很多不同类型的服务，你的网络应用需要哪些服务呢？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491353" y="2264422"/>
            <a:ext cx="3280206" cy="584775"/>
            <a:chOff x="1263765" y="4127662"/>
            <a:chExt cx="2742830" cy="584775"/>
          </a:xfrm>
        </p:grpSpPr>
        <p:sp>
          <p:nvSpPr>
            <p:cNvPr id="18" name="矩形: 圆角 17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数据的可靠传输</a:t>
              </a:r>
            </a:p>
          </p:txBody>
        </p:sp>
      </p:grpSp>
      <p:sp>
        <p:nvSpPr>
          <p:cNvPr id="20" name="Text Box 79"/>
          <p:cNvSpPr txBox="1">
            <a:spLocks noChangeArrowheads="1"/>
          </p:cNvSpPr>
          <p:nvPr/>
        </p:nvSpPr>
        <p:spPr bwMode="auto">
          <a:xfrm>
            <a:off x="5771557" y="2332552"/>
            <a:ext cx="418468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你的网络应用是否需要？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491353" y="3136612"/>
            <a:ext cx="3280206" cy="584775"/>
            <a:chOff x="1263765" y="4127662"/>
            <a:chExt cx="2742830" cy="584775"/>
          </a:xfrm>
        </p:grpSpPr>
        <p:sp>
          <p:nvSpPr>
            <p:cNvPr id="22" name="矩形: 圆角 21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带宽的自动控制</a:t>
              </a:r>
            </a:p>
          </p:txBody>
        </p:sp>
      </p:grpSp>
      <p:sp>
        <p:nvSpPr>
          <p:cNvPr id="24" name="Text Box 79"/>
          <p:cNvSpPr txBox="1">
            <a:spLocks noChangeArrowheads="1"/>
          </p:cNvSpPr>
          <p:nvPr/>
        </p:nvSpPr>
        <p:spPr bwMode="auto">
          <a:xfrm>
            <a:off x="5771557" y="3204743"/>
            <a:ext cx="418468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你的网络应用是否带宽敏感？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91352" y="4036510"/>
            <a:ext cx="3280206" cy="584775"/>
            <a:chOff x="1263765" y="4127662"/>
            <a:chExt cx="2742830" cy="584775"/>
          </a:xfrm>
        </p:grpSpPr>
        <p:sp>
          <p:nvSpPr>
            <p:cNvPr id="26" name="矩形: 圆角 25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传输和反馈的实时性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91352" y="4908700"/>
            <a:ext cx="3280206" cy="584775"/>
            <a:chOff x="1263765" y="4127662"/>
            <a:chExt cx="2742830" cy="584775"/>
          </a:xfrm>
        </p:grpSpPr>
        <p:sp>
          <p:nvSpPr>
            <p:cNvPr id="34" name="矩形: 圆角 33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安全性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91667" y="0"/>
            <a:ext cx="8202092" cy="1544319"/>
            <a:chOff x="551030" y="-368704"/>
            <a:chExt cx="8202092" cy="154431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6"/>
              <a:ext cx="7551490" cy="871689"/>
              <a:chOff x="1839059" y="967770"/>
              <a:chExt cx="7551490" cy="871689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70"/>
                <a:ext cx="7551490" cy="871689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33689" y="1092565"/>
                <a:ext cx="67568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常见应用程序对传输服务的要求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885240" y="2308779"/>
            <a:ext cx="15509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数据丢失</a:t>
            </a: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38713" y="2308779"/>
            <a:ext cx="18637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应用程序</a:t>
            </a: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文件传输</a:t>
            </a: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e-mail</a:t>
            </a: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Web 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网页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实时音频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存储音频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交互式游戏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金融应用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724692" y="2308779"/>
            <a:ext cx="20621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带宽</a:t>
            </a: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音频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: 5Kb-1Mb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:10Kb-5Mb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同上 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几 </a:t>
            </a:r>
            <a:r>
              <a:rPr lang="en-US" altLang="zh-CN" sz="2000" dirty="0" err="1">
                <a:ea typeface="楷体" panose="02010609060101010101" pitchFamily="49" charset="-122"/>
                <a:cs typeface="Arial" panose="020B0604020202020204" pitchFamily="34" charset="0"/>
              </a:rPr>
              <a:t>Kb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/s </a:t>
            </a:r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以上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8075319" y="2278395"/>
            <a:ext cx="2062162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实时性</a:t>
            </a: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100 msec</a:t>
            </a:r>
          </a:p>
          <a:p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few secs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100 msec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yes and no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265274" y="2892056"/>
            <a:ext cx="912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93805" y="2392326"/>
            <a:ext cx="0" cy="31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81CE45-0818-449B-9709-0C46889AF2C9}"/>
              </a:ext>
            </a:extLst>
          </p:cNvPr>
          <p:cNvSpPr txBox="1"/>
          <p:nvPr/>
        </p:nvSpPr>
        <p:spPr>
          <a:xfrm>
            <a:off x="1270264" y="1911951"/>
            <a:ext cx="93376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应用层协议原理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因特网中的电子邮件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DNS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：因特网的目录服务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文件分发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E056BE-9AEC-43C4-8A52-735B9670DA18}"/>
              </a:ext>
            </a:extLst>
          </p:cNvPr>
          <p:cNvGrpSpPr/>
          <p:nvPr/>
        </p:nvGrpSpPr>
        <p:grpSpPr>
          <a:xfrm>
            <a:off x="3821408" y="736971"/>
            <a:ext cx="3952872" cy="792886"/>
            <a:chOff x="1638299" y="2533650"/>
            <a:chExt cx="7301525" cy="822836"/>
          </a:xfrm>
        </p:grpSpPr>
        <p:sp>
          <p:nvSpPr>
            <p:cNvPr id="8" name="矩形: 圆角 53">
              <a:extLst>
                <a:ext uri="{FF2B5EF4-FFF2-40B4-BE49-F238E27FC236}">
                  <a16:creationId xmlns:a16="http://schemas.microsoft.com/office/drawing/2014/main" id="{28C65F84-5252-49BB-B60C-525623ADD453}"/>
                </a:ext>
              </a:extLst>
            </p:cNvPr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E05322-C9C3-46F4-A720-75FE1259ACB8}"/>
                </a:ext>
              </a:extLst>
            </p:cNvPr>
            <p:cNvSpPr txBox="1"/>
            <p:nvPr/>
          </p:nvSpPr>
          <p:spPr>
            <a:xfrm>
              <a:off x="1731116" y="2653059"/>
              <a:ext cx="6987292" cy="60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          录</a:t>
              </a:r>
            </a:p>
          </p:txBody>
        </p:sp>
        <p:sp>
          <p:nvSpPr>
            <p:cNvPr id="10" name="矩形: 圆角 55">
              <a:extLst>
                <a:ext uri="{FF2B5EF4-FFF2-40B4-BE49-F238E27FC236}">
                  <a16:creationId xmlns:a16="http://schemas.microsoft.com/office/drawing/2014/main" id="{E74827F5-201C-4D94-9BD7-59FD546DCFC0}"/>
                </a:ext>
              </a:extLst>
            </p:cNvPr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684715-1389-4CD0-8935-D99D763B9B59}"/>
              </a:ext>
            </a:extLst>
          </p:cNvPr>
          <p:cNvGrpSpPr/>
          <p:nvPr/>
        </p:nvGrpSpPr>
        <p:grpSpPr>
          <a:xfrm>
            <a:off x="2818456" y="451855"/>
            <a:ext cx="1241446" cy="1166374"/>
            <a:chOff x="787397" y="1578243"/>
            <a:chExt cx="1679793" cy="1536555"/>
          </a:xfrm>
        </p:grpSpPr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7CF51212-945C-4A6B-A249-DF7EDFE2EC7E}"/>
                </a:ext>
              </a:extLst>
            </p:cNvPr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8F9087-D3B6-47A6-837D-CB7FB25FA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07"/>
            <a:stretch/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85652" y="1451872"/>
            <a:ext cx="1740882" cy="501943"/>
            <a:chOff x="722008" y="1303131"/>
            <a:chExt cx="1662245" cy="479269"/>
          </a:xfrm>
        </p:grpSpPr>
        <p:sp>
          <p:nvSpPr>
            <p:cNvPr id="18" name="流程图: 手动输入 6"/>
            <p:cNvSpPr/>
            <p:nvPr/>
          </p:nvSpPr>
          <p:spPr>
            <a:xfrm rot="5400000" flipV="1">
              <a:off x="1448494" y="846642"/>
              <a:ext cx="475861" cy="13956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0" name="平行四边形 19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1351237" y="1308002"/>
              <a:ext cx="1033013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TCP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73327" y="2130923"/>
            <a:ext cx="1104898" cy="1104898"/>
            <a:chOff x="737414" y="3164436"/>
            <a:chExt cx="1900298" cy="19002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面向连接</a:t>
              </a: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29058" y="2378970"/>
            <a:ext cx="570694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在客户端和服务器进程之间需要建立连接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73327" y="3337668"/>
            <a:ext cx="1104898" cy="1104898"/>
            <a:chOff x="737414" y="3164436"/>
            <a:chExt cx="1900298" cy="1900298"/>
          </a:xfrm>
        </p:grpSpPr>
        <p:grpSp>
          <p:nvGrpSpPr>
            <p:cNvPr id="38" name="组合 37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可靠传输 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129059" y="3585714"/>
            <a:ext cx="358184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在发送和接收进程之间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973327" y="4544411"/>
            <a:ext cx="1104898" cy="1104898"/>
            <a:chOff x="737414" y="3164436"/>
            <a:chExt cx="1900298" cy="1900298"/>
          </a:xfrm>
        </p:grpSpPr>
        <p:grpSp>
          <p:nvGrpSpPr>
            <p:cNvPr id="44" name="组合 43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流量控制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129058" y="4792458"/>
            <a:ext cx="570694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发送数据的速度决不超过接收的速度 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12256" y="2695299"/>
            <a:ext cx="1104898" cy="1104898"/>
            <a:chOff x="737414" y="3164436"/>
            <a:chExt cx="1900298" cy="1900298"/>
          </a:xfrm>
        </p:grpSpPr>
        <p:grpSp>
          <p:nvGrpSpPr>
            <p:cNvPr id="32" name="组合 3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拥塞控制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167988" y="2941502"/>
            <a:ext cx="7688934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当网络超负荷时，束紧发送端口，减缓发送速度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963265" y="4297791"/>
            <a:ext cx="1123451" cy="1104898"/>
            <a:chOff x="705505" y="3164436"/>
            <a:chExt cx="1932207" cy="1900298"/>
          </a:xfrm>
        </p:grpSpPr>
        <p:grpSp>
          <p:nvGrpSpPr>
            <p:cNvPr id="50" name="组合 49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705505" y="3778193"/>
              <a:ext cx="1900298" cy="7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不提供</a:t>
              </a: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67988" y="4545838"/>
            <a:ext cx="347129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实时性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最小带宽承诺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42" grpId="0"/>
      <p:bldP spid="42" grpId="1"/>
      <p:bldP spid="48" grpId="0"/>
      <p:bldP spid="48" grpId="1"/>
      <p:bldP spid="36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55247" y="1438790"/>
            <a:ext cx="1740882" cy="501943"/>
            <a:chOff x="722008" y="1303131"/>
            <a:chExt cx="1662245" cy="479269"/>
          </a:xfrm>
        </p:grpSpPr>
        <p:sp>
          <p:nvSpPr>
            <p:cNvPr id="26" name="流程图: 手动输入 6"/>
            <p:cNvSpPr/>
            <p:nvPr/>
          </p:nvSpPr>
          <p:spPr>
            <a:xfrm rot="5400000" flipV="1">
              <a:off x="1448494" y="846642"/>
              <a:ext cx="475861" cy="13956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351237" y="1308001"/>
              <a:ext cx="1033013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UDP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1707" y="2223169"/>
            <a:ext cx="9978618" cy="580865"/>
            <a:chOff x="1403750" y="3494650"/>
            <a:chExt cx="9978618" cy="580865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9396437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在客户端和服务器进程之间实现“不可靠的”数据传输。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1707" y="3646622"/>
            <a:ext cx="1123451" cy="1104898"/>
            <a:chOff x="705505" y="3164436"/>
            <a:chExt cx="1932207" cy="1900298"/>
          </a:xfrm>
        </p:grpSpPr>
        <p:grpSp>
          <p:nvGrpSpPr>
            <p:cNvPr id="54" name="组合 53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5" name="Text Box 79"/>
            <p:cNvSpPr txBox="1">
              <a:spLocks noChangeArrowheads="1"/>
            </p:cNvSpPr>
            <p:nvPr/>
          </p:nvSpPr>
          <p:spPr bwMode="auto">
            <a:xfrm>
              <a:off x="705505" y="3778193"/>
              <a:ext cx="1900298" cy="7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不提供</a:t>
              </a: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955184" y="3902748"/>
            <a:ext cx="9765229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连接建立，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可靠性保证，流量控制，拥塞控制，实时性，最小带宽承诺。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91667" y="0"/>
            <a:ext cx="8730412" cy="1524000"/>
            <a:chOff x="551030" y="-368704"/>
            <a:chExt cx="8730412" cy="15240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6"/>
              <a:ext cx="8079811" cy="851370"/>
              <a:chOff x="1839058" y="967770"/>
              <a:chExt cx="8079811" cy="851370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70"/>
                <a:ext cx="7510851" cy="851370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33688" y="1092565"/>
                <a:ext cx="72851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因特网常见应用采用的传输协议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1265274" y="2892056"/>
            <a:ext cx="912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93805" y="2392326"/>
            <a:ext cx="0" cy="31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65274" y="2308779"/>
            <a:ext cx="1990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</a:t>
            </a:r>
          </a:p>
          <a:p>
            <a:pPr algn="r"/>
            <a:endParaRPr lang="zh-CN" altLang="en-US" sz="2000" b="1" dirty="0">
              <a:solidFill>
                <a:srgbClr val="0000FF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e-mail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远程终端访问</a:t>
            </a: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Web 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文件传输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流媒体</a:t>
            </a: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远程文件服务器</a:t>
            </a: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IP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电话</a:t>
            </a:r>
          </a:p>
          <a:p>
            <a:pPr algn="r"/>
            <a:endParaRPr lang="en-US" altLang="zh-CN" sz="24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834079" y="1946780"/>
            <a:ext cx="244951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u="sng" dirty="0">
              <a:solidFill>
                <a:schemeClr val="accent2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应用协议</a:t>
            </a:r>
          </a:p>
          <a:p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smtp [RFC 821]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telnet [RFC 854]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http [RFC 2068]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ftp [RFC 959]</a:t>
            </a:r>
          </a:p>
          <a:p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专有协议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(e.g. RealNetworks)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NFS</a:t>
            </a:r>
          </a:p>
          <a:p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专有协议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(e.g., </a:t>
            </a:r>
            <a:r>
              <a:rPr lang="en-US" altLang="zh-CN" sz="2000" dirty="0" err="1">
                <a:ea typeface="楷体" panose="02010609060101010101" pitchFamily="49" charset="-122"/>
                <a:cs typeface="Arial" panose="020B0604020202020204" pitchFamily="34" charset="0"/>
              </a:rPr>
              <a:t>Vocaltec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523866" y="2308779"/>
            <a:ext cx="262413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所依赖的传输协议</a:t>
            </a:r>
          </a:p>
          <a:p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 or UDP</a:t>
            </a:r>
          </a:p>
          <a:p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 or UDP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typically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3684588" cy="1428589"/>
            <a:chOff x="551030" y="-368704"/>
            <a:chExt cx="3684588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2" y="303925"/>
              <a:ext cx="3033986" cy="687997"/>
              <a:chOff x="1839059" y="967769"/>
              <a:chExt cx="3033986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9" y="967769"/>
                <a:ext cx="30339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19176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安全性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515938" y="1514317"/>
            <a:ext cx="5173661" cy="526730"/>
            <a:chOff x="722008" y="1303131"/>
            <a:chExt cx="4939963" cy="502938"/>
          </a:xfrm>
        </p:grpSpPr>
        <p:grpSp>
          <p:nvGrpSpPr>
            <p:cNvPr id="42" name="组合 41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43" name="流程图: 手动输入 6"/>
            <p:cNvSpPr/>
            <p:nvPr/>
          </p:nvSpPr>
          <p:spPr>
            <a:xfrm rot="5400000" flipV="1">
              <a:off x="3071185" y="-776051"/>
              <a:ext cx="475861" cy="464103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383571" y="1335869"/>
              <a:ext cx="4278400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TCP/UDP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天生不具备安全性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37414" y="2040236"/>
            <a:ext cx="11242776" cy="580865"/>
            <a:chOff x="1403750" y="3494650"/>
            <a:chExt cx="11242776" cy="580865"/>
          </a:xfrm>
        </p:grpSpPr>
        <p:grpSp>
          <p:nvGrpSpPr>
            <p:cNvPr id="48" name="组合 4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0" name="对话气泡: 椭圆形 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1066059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如果你敢把密码以明文送给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TCP/UDP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TCP/UDP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就敢把明文送给网络。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5938" y="3192095"/>
            <a:ext cx="5139795" cy="526731"/>
            <a:chOff x="722008" y="1303131"/>
            <a:chExt cx="4907627" cy="502939"/>
          </a:xfrm>
        </p:grpSpPr>
        <p:grpSp>
          <p:nvGrpSpPr>
            <p:cNvPr id="53" name="组合 5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0" name="平行四边形 59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1" name="平行四边形 60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58" name="流程图: 手动输入 6"/>
            <p:cNvSpPr/>
            <p:nvPr/>
          </p:nvSpPr>
          <p:spPr>
            <a:xfrm rot="5400000" flipV="1">
              <a:off x="3071185" y="-776051"/>
              <a:ext cx="475861" cy="464103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1383571" y="1335870"/>
              <a:ext cx="2774737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安全套接字层</a:t>
              </a:r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SSL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7414" y="3733283"/>
            <a:ext cx="3817653" cy="587020"/>
            <a:chOff x="1403750" y="3494650"/>
            <a:chExt cx="3817653" cy="587020"/>
          </a:xfrm>
        </p:grpSpPr>
        <p:grpSp>
          <p:nvGrpSpPr>
            <p:cNvPr id="63" name="组合 6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65" name="对话气泡: 椭圆形 6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6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4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235471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提供加密的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7414" y="4330560"/>
            <a:ext cx="3817653" cy="587020"/>
            <a:chOff x="1403750" y="3494650"/>
            <a:chExt cx="3817653" cy="587020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6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7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235471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数据的完整性检查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37414" y="4915449"/>
            <a:ext cx="3817653" cy="587020"/>
            <a:chOff x="1403750" y="3494650"/>
            <a:chExt cx="3817653" cy="587020"/>
          </a:xfrm>
        </p:grpSpPr>
        <p:grpSp>
          <p:nvGrpSpPr>
            <p:cNvPr id="73" name="组合 7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5" name="对话气泡: 椭圆形 7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7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235471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端点身份鉴别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15938" y="5598811"/>
            <a:ext cx="5139795" cy="526731"/>
            <a:chOff x="722008" y="1303131"/>
            <a:chExt cx="4907627" cy="502939"/>
          </a:xfrm>
        </p:grpSpPr>
        <p:grpSp>
          <p:nvGrpSpPr>
            <p:cNvPr id="78" name="组合 77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81" name="平行四边形 80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82" name="平行四边形 8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79" name="流程图: 手动输入 6"/>
            <p:cNvSpPr/>
            <p:nvPr/>
          </p:nvSpPr>
          <p:spPr>
            <a:xfrm rot="5400000" flipV="1">
              <a:off x="3071185" y="-776051"/>
              <a:ext cx="475861" cy="464103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383571" y="1335870"/>
              <a:ext cx="422989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SSL</a:t>
              </a:r>
              <a:r>
                <a:rPr kumimoji="1"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位于应用层与</a:t>
              </a:r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之间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9816974" cy="1813769"/>
            <a:chOff x="551030" y="-368704"/>
            <a:chExt cx="9816974" cy="1813769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303926"/>
              <a:ext cx="9166373" cy="1141139"/>
              <a:chOff x="1839058" y="967770"/>
              <a:chExt cx="9166373" cy="1141139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9166373" cy="111597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95619" y="1031691"/>
                <a:ext cx="790375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当你的网络应用程序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Run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起来后，就变成了网络应用进程。可能还会产生如下问题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: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354965" y="2137146"/>
            <a:ext cx="9865808" cy="1536733"/>
            <a:chOff x="956701" y="2546058"/>
            <a:chExt cx="6774714" cy="1732066"/>
          </a:xfrm>
        </p:grpSpPr>
        <p:sp>
          <p:nvSpPr>
            <p:cNvPr id="24" name="矩形: 圆角 23"/>
            <p:cNvSpPr/>
            <p:nvPr/>
          </p:nvSpPr>
          <p:spPr>
            <a:xfrm>
              <a:off x="956701" y="2546058"/>
              <a:ext cx="6774714" cy="173206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244364" y="2651091"/>
              <a:ext cx="6372172" cy="128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当你的网络应用和其它人开发的网络应用共同运行在一台主机上时，如何把不同的网络应用区分开来？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54965" y="4033897"/>
            <a:ext cx="9865808" cy="1536733"/>
            <a:chOff x="956701" y="2546058"/>
            <a:chExt cx="6774714" cy="1732066"/>
          </a:xfrm>
        </p:grpSpPr>
        <p:sp>
          <p:nvSpPr>
            <p:cNvPr id="38" name="矩形: 圆角 37"/>
            <p:cNvSpPr/>
            <p:nvPr/>
          </p:nvSpPr>
          <p:spPr>
            <a:xfrm>
              <a:off x="956701" y="2546058"/>
              <a:ext cx="6774714" cy="173206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1244364" y="2651091"/>
              <a:ext cx="6372172" cy="128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通信子网只负责把数据交付到主机，并不负责把数据交付到应用，主机如何知道数据该交付到哪个网络应用？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4124854" cy="1428589"/>
            <a:chOff x="551030" y="-368704"/>
            <a:chExt cx="4124854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2" y="303925"/>
              <a:ext cx="3474252" cy="687997"/>
              <a:chOff x="1839059" y="967769"/>
              <a:chExt cx="3474252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9" y="967769"/>
                <a:ext cx="3474252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22393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一个例子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89507" y="1492202"/>
            <a:ext cx="11230714" cy="11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4415" tIns="38694" rIns="74415" bIns="38694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你们整栋宿舍有一个信箱，栋长每天都会查看一次信箱，取走新的信件和报纸，当你有信件需要寄送时，直接投递到邮局的邮筒里。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689506" y="3077125"/>
            <a:ext cx="1926694" cy="603899"/>
            <a:chOff x="1263766" y="4108538"/>
            <a:chExt cx="2742829" cy="603899"/>
          </a:xfrm>
        </p:grpSpPr>
        <p:sp>
          <p:nvSpPr>
            <p:cNvPr id="56" name="矩形: 圆角 55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3766" y="4108538"/>
              <a:ext cx="27428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假设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038" y="3924973"/>
            <a:ext cx="11120185" cy="662297"/>
            <a:chOff x="1403750" y="3494650"/>
            <a:chExt cx="11120185" cy="662297"/>
          </a:xfrm>
        </p:grpSpPr>
        <p:grpSp>
          <p:nvGrpSpPr>
            <p:cNvPr id="86" name="组合 8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8" name="对话气泡: 椭圆形 8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8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7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邮递员仅把邮件送到每栋宿舍唯一的信箱，并不负责投递到个人。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00038" y="4780247"/>
            <a:ext cx="11120183" cy="662297"/>
            <a:chOff x="1403750" y="3494650"/>
            <a:chExt cx="11120183" cy="662297"/>
          </a:xfrm>
        </p:grpSpPr>
        <p:grpSp>
          <p:nvGrpSpPr>
            <p:cNvPr id="91" name="组合 9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3" name="对话气泡: 椭圆形 9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9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2" name="Text Box 79"/>
            <p:cNvSpPr txBox="1">
              <a:spLocks noChangeArrowheads="1"/>
            </p:cNvSpPr>
            <p:nvPr/>
          </p:nvSpPr>
          <p:spPr bwMode="auto">
            <a:xfrm>
              <a:off x="1985930" y="3494650"/>
              <a:ext cx="10538003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栋长取出新的信件和报纸后，负责将信件和报纸投递到具体的房间。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4124854" cy="1428589"/>
            <a:chOff x="551030" y="-368704"/>
            <a:chExt cx="4124854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2" y="303925"/>
              <a:ext cx="3474252" cy="687997"/>
              <a:chOff x="1839059" y="967769"/>
              <a:chExt cx="3474252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9" y="967769"/>
                <a:ext cx="3474252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22393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一个例子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41338" y="1530775"/>
            <a:ext cx="11386502" cy="11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4415" tIns="38694" rIns="74415" bIns="38694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你们整栋宿舍有一个信箱，栋长每天都会查看一次信箱，取走新的信件和报纸，当你有信件需要寄送时，直接投递到邮局的邮筒里。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689505" y="3171657"/>
            <a:ext cx="1926694" cy="584776"/>
            <a:chOff x="1263765" y="4203070"/>
            <a:chExt cx="2742829" cy="584776"/>
          </a:xfrm>
        </p:grpSpPr>
        <p:sp>
          <p:nvSpPr>
            <p:cNvPr id="56" name="矩形: 圆角 55"/>
            <p:cNvSpPr/>
            <p:nvPr/>
          </p:nvSpPr>
          <p:spPr>
            <a:xfrm>
              <a:off x="1263765" y="4203070"/>
              <a:ext cx="2742829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3765" y="4203071"/>
              <a:ext cx="27428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问题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652852" y="4616583"/>
            <a:ext cx="8173073" cy="1300965"/>
            <a:chOff x="1724819" y="2533650"/>
            <a:chExt cx="5704681" cy="1300965"/>
          </a:xfrm>
        </p:grpSpPr>
        <p:sp>
          <p:nvSpPr>
            <p:cNvPr id="96" name="矩形: 圆角 95"/>
            <p:cNvSpPr/>
            <p:nvPr/>
          </p:nvSpPr>
          <p:spPr>
            <a:xfrm>
              <a:off x="1791494" y="2533650"/>
              <a:ext cx="5638006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261428" y="2818952"/>
              <a:ext cx="49013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栋长如何区分哪封信件属于哪个房间呢？</a:t>
              </a:r>
            </a:p>
          </p:txBody>
        </p:sp>
        <p:sp>
          <p:nvSpPr>
            <p:cNvPr id="98" name="矩形: 圆角 97"/>
            <p:cNvSpPr/>
            <p:nvPr/>
          </p:nvSpPr>
          <p:spPr>
            <a:xfrm>
              <a:off x="1724819" y="2603030"/>
              <a:ext cx="56380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6" y="3794588"/>
            <a:ext cx="2208304" cy="220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9437996" cy="1729504"/>
            <a:chOff x="551030" y="-368704"/>
            <a:chExt cx="9437996" cy="1729504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283582"/>
              <a:ext cx="8787395" cy="1077218"/>
              <a:chOff x="1839058" y="947426"/>
              <a:chExt cx="8787395" cy="1077218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8526852" cy="103425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82471" y="947426"/>
                <a:ext cx="78439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类比到因特网，提供了类似的解决方法，那就是“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套接字（</a:t>
                </a:r>
                <a:r>
                  <a:rPr lang="en-US" altLang="zh-CN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Socket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”</a:t>
                </a: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86251" y="1879771"/>
            <a:ext cx="11405749" cy="4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4415" tIns="38694" rIns="74415" bIns="38694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每个网络应用进程都有一个属于自己的套接字，该套接字在整个因特网上独一无二。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80783" y="2633194"/>
            <a:ext cx="1104898" cy="1104898"/>
            <a:chOff x="737414" y="3164436"/>
            <a:chExt cx="1900298" cy="1900298"/>
          </a:xfrm>
        </p:grpSpPr>
        <p:grpSp>
          <p:nvGrpSpPr>
            <p:cNvPr id="33" name="组合 3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主机地址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927414" y="2640747"/>
            <a:ext cx="9897793" cy="101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标识该网络应用进程运行在因特网上哪一台主机上，通常使用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地址进行标识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780783" y="3849644"/>
            <a:ext cx="1104898" cy="1104898"/>
            <a:chOff x="737414" y="3164436"/>
            <a:chExt cx="1900298" cy="1900298"/>
          </a:xfrm>
        </p:grpSpPr>
        <p:grpSp>
          <p:nvGrpSpPr>
            <p:cNvPr id="51" name="组合 50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端口地址</a:t>
              </a: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936513" y="4126426"/>
            <a:ext cx="9897793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在该主机上标识该网络应用进程，通常使用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位的端口号进行标识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854705" y="5030251"/>
            <a:ext cx="5879184" cy="517461"/>
            <a:chOff x="4765725" y="2375498"/>
            <a:chExt cx="3356289" cy="701023"/>
          </a:xfrm>
        </p:grpSpPr>
        <p:sp>
          <p:nvSpPr>
            <p:cNvPr id="58" name="矩形: 圆角 57"/>
            <p:cNvSpPr/>
            <p:nvPr/>
          </p:nvSpPr>
          <p:spPr>
            <a:xfrm>
              <a:off x="4765725" y="2375498"/>
              <a:ext cx="3349041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840676" y="2433883"/>
              <a:ext cx="3281338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e.g.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 Server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80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Mail Server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25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； 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2290628" y="5652665"/>
            <a:ext cx="3906972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所以套接字的长度为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48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9" grpId="0"/>
      <p:bldP spid="55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9043595" cy="1750507"/>
            <a:chOff x="551030" y="-368704"/>
            <a:chExt cx="9043595" cy="1750507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303926"/>
              <a:ext cx="8392994" cy="1077877"/>
              <a:chOff x="1839058" y="967770"/>
              <a:chExt cx="8392994" cy="1077877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8211892" cy="103425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35502" y="968429"/>
                <a:ext cx="74965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类比到因特网，提供了类似的解决方法，那就是“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套接字（</a:t>
                </a:r>
                <a:r>
                  <a:rPr lang="en-US" altLang="zh-CN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Socket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”</a:t>
                </a: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840668" y="1833141"/>
            <a:ext cx="6932022" cy="662297"/>
            <a:chOff x="1403750" y="3494650"/>
            <a:chExt cx="6932022" cy="662297"/>
          </a:xfrm>
        </p:grpSpPr>
        <p:grpSp>
          <p:nvGrpSpPr>
            <p:cNvPr id="25" name="组合 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7" name="对话气泡: 椭圆形 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6349841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进程通过套接字来接收和发送报文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0668" y="2491317"/>
            <a:ext cx="5420432" cy="662297"/>
            <a:chOff x="1403750" y="3494650"/>
            <a:chExt cx="5420432" cy="662297"/>
          </a:xfrm>
        </p:grpSpPr>
        <p:grpSp>
          <p:nvGrpSpPr>
            <p:cNvPr id="30" name="组合 2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8" name="对话气泡: 椭圆形 3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3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4838251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套接字相当于一个通道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7955280" y="2164081"/>
            <a:ext cx="3866996" cy="3657810"/>
            <a:chOff x="4481876" y="2803038"/>
            <a:chExt cx="3411944" cy="2971741"/>
          </a:xfrm>
        </p:grpSpPr>
        <p:sp>
          <p:nvSpPr>
            <p:cNvPr id="128" name="Freeform 5"/>
            <p:cNvSpPr/>
            <p:nvPr/>
          </p:nvSpPr>
          <p:spPr bwMode="auto">
            <a:xfrm>
              <a:off x="5790037" y="4749052"/>
              <a:ext cx="793971" cy="494172"/>
            </a:xfrm>
            <a:custGeom>
              <a:avLst/>
              <a:gdLst>
                <a:gd name="T0" fmla="*/ 1 w 2135"/>
                <a:gd name="T1" fmla="*/ 0 h 1662"/>
                <a:gd name="T2" fmla="*/ 1 w 2135"/>
                <a:gd name="T3" fmla="*/ 0 h 1662"/>
                <a:gd name="T4" fmla="*/ 1 w 2135"/>
                <a:gd name="T5" fmla="*/ 0 h 1662"/>
                <a:gd name="T6" fmla="*/ 1 w 2135"/>
                <a:gd name="T7" fmla="*/ 0 h 1662"/>
                <a:gd name="T8" fmla="*/ 1 w 2135"/>
                <a:gd name="T9" fmla="*/ 0 h 1662"/>
                <a:gd name="T10" fmla="*/ 1 w 2135"/>
                <a:gd name="T11" fmla="*/ 0 h 1662"/>
                <a:gd name="T12" fmla="*/ 1 w 2135"/>
                <a:gd name="T13" fmla="*/ 0 h 1662"/>
                <a:gd name="T14" fmla="*/ 1 w 2135"/>
                <a:gd name="T15" fmla="*/ 0 h 1662"/>
                <a:gd name="T16" fmla="*/ 1 w 2135"/>
                <a:gd name="T17" fmla="*/ 0 h 1662"/>
                <a:gd name="T18" fmla="*/ 1 w 2135"/>
                <a:gd name="T19" fmla="*/ 0 h 1662"/>
                <a:gd name="T20" fmla="*/ 1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FCD484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486614" y="3644232"/>
              <a:ext cx="1237866" cy="675572"/>
              <a:chOff x="9668293" y="2348513"/>
              <a:chExt cx="1237866" cy="675572"/>
            </a:xfrm>
          </p:grpSpPr>
          <p:sp>
            <p:nvSpPr>
              <p:cNvPr id="110" name="矩形: 圆角 109"/>
              <p:cNvSpPr/>
              <p:nvPr/>
            </p:nvSpPr>
            <p:spPr>
              <a:xfrm>
                <a:off x="9668293" y="2348513"/>
                <a:ext cx="1226754" cy="675572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Text Box 14"/>
              <p:cNvSpPr txBox="1">
                <a:spLocks noChangeArrowheads="1"/>
              </p:cNvSpPr>
              <p:nvPr/>
            </p:nvSpPr>
            <p:spPr bwMode="auto">
              <a:xfrm>
                <a:off x="9679405" y="2356182"/>
                <a:ext cx="1226754" cy="329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process</a:t>
                </a: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481876" y="4433140"/>
              <a:ext cx="1226754" cy="1102355"/>
              <a:chOff x="9668293" y="1921729"/>
              <a:chExt cx="1226754" cy="1102355"/>
            </a:xfrm>
          </p:grpSpPr>
          <p:sp>
            <p:nvSpPr>
              <p:cNvPr id="96" name="矩形: 圆角 95"/>
              <p:cNvSpPr/>
              <p:nvPr/>
            </p:nvSpPr>
            <p:spPr>
              <a:xfrm>
                <a:off x="9668293" y="1921729"/>
                <a:ext cx="1226754" cy="1102355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14"/>
              <p:cNvSpPr txBox="1">
                <a:spLocks noChangeArrowheads="1"/>
              </p:cNvSpPr>
              <p:nvPr/>
            </p:nvSpPr>
            <p:spPr bwMode="auto">
              <a:xfrm>
                <a:off x="9668293" y="2117509"/>
                <a:ext cx="1226754" cy="8770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TCP with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buffers,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variables</a:t>
                </a: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4521362" y="4086644"/>
              <a:ext cx="1147782" cy="470742"/>
              <a:chOff x="612315" y="5231873"/>
              <a:chExt cx="1521387" cy="569340"/>
            </a:xfrm>
          </p:grpSpPr>
          <p:sp>
            <p:nvSpPr>
              <p:cNvPr id="107" name="矩形: 圆角 106"/>
              <p:cNvSpPr/>
              <p:nvPr/>
            </p:nvSpPr>
            <p:spPr>
              <a:xfrm>
                <a:off x="612315" y="5299868"/>
                <a:ext cx="1521387" cy="501345"/>
              </a:xfrm>
              <a:prstGeom prst="roundRect">
                <a:avLst>
                  <a:gd name="adj" fmla="val 7327"/>
                </a:avLst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  <a:effectLst>
                <a:innerShdw blurRad="114300">
                  <a:schemeClr val="accent2">
                    <a:lumMod val="20000"/>
                    <a:lumOff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606" tIns="37802" rIns="75606" bIns="37802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8" name="Text Box 79"/>
              <p:cNvSpPr txBox="1">
                <a:spLocks noChangeArrowheads="1"/>
              </p:cNvSpPr>
              <p:nvPr/>
            </p:nvSpPr>
            <p:spPr bwMode="auto">
              <a:xfrm>
                <a:off x="822699" y="5231873"/>
                <a:ext cx="1199478" cy="547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socket</a:t>
                </a:r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5099991" y="4544819"/>
              <a:ext cx="0" cy="20423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V="1">
              <a:off x="5095253" y="3944190"/>
              <a:ext cx="0" cy="214734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>
              <a:off x="6655954" y="3658094"/>
              <a:ext cx="1237866" cy="675572"/>
              <a:chOff x="9668293" y="2348513"/>
              <a:chExt cx="1237866" cy="675572"/>
            </a:xfrm>
          </p:grpSpPr>
          <p:sp>
            <p:nvSpPr>
              <p:cNvPr id="114" name="矩形: 圆角 113"/>
              <p:cNvSpPr/>
              <p:nvPr/>
            </p:nvSpPr>
            <p:spPr>
              <a:xfrm>
                <a:off x="9668293" y="2348513"/>
                <a:ext cx="1226754" cy="675572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Text Box 14"/>
              <p:cNvSpPr txBox="1">
                <a:spLocks noChangeArrowheads="1"/>
              </p:cNvSpPr>
              <p:nvPr/>
            </p:nvSpPr>
            <p:spPr bwMode="auto">
              <a:xfrm>
                <a:off x="9679405" y="2356182"/>
                <a:ext cx="1226754" cy="329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process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6651216" y="4447002"/>
              <a:ext cx="1226754" cy="1102355"/>
              <a:chOff x="9668293" y="1921729"/>
              <a:chExt cx="1226754" cy="1102355"/>
            </a:xfrm>
          </p:grpSpPr>
          <p:sp>
            <p:nvSpPr>
              <p:cNvPr id="117" name="矩形: 圆角 116"/>
              <p:cNvSpPr/>
              <p:nvPr/>
            </p:nvSpPr>
            <p:spPr>
              <a:xfrm>
                <a:off x="9668293" y="1921729"/>
                <a:ext cx="1226754" cy="1102355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Text Box 14"/>
              <p:cNvSpPr txBox="1">
                <a:spLocks noChangeArrowheads="1"/>
              </p:cNvSpPr>
              <p:nvPr/>
            </p:nvSpPr>
            <p:spPr bwMode="auto">
              <a:xfrm>
                <a:off x="9668293" y="2117509"/>
                <a:ext cx="1226754" cy="8770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TCP with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buffers,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variables</a:t>
                </a: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6690702" y="4100506"/>
              <a:ext cx="1147782" cy="470742"/>
              <a:chOff x="612315" y="5231873"/>
              <a:chExt cx="1521387" cy="569340"/>
            </a:xfrm>
          </p:grpSpPr>
          <p:sp>
            <p:nvSpPr>
              <p:cNvPr id="120" name="矩形: 圆角 119"/>
              <p:cNvSpPr/>
              <p:nvPr/>
            </p:nvSpPr>
            <p:spPr>
              <a:xfrm>
                <a:off x="612315" y="5299868"/>
                <a:ext cx="1521387" cy="501345"/>
              </a:xfrm>
              <a:prstGeom prst="roundRect">
                <a:avLst>
                  <a:gd name="adj" fmla="val 7327"/>
                </a:avLst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  <a:effectLst>
                <a:innerShdw blurRad="114300">
                  <a:schemeClr val="accent2">
                    <a:lumMod val="20000"/>
                    <a:lumOff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606" tIns="37802" rIns="75606" bIns="37802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1" name="Text Box 79"/>
              <p:cNvSpPr txBox="1">
                <a:spLocks noChangeArrowheads="1"/>
              </p:cNvSpPr>
              <p:nvPr/>
            </p:nvSpPr>
            <p:spPr bwMode="auto">
              <a:xfrm>
                <a:off x="822699" y="5231873"/>
                <a:ext cx="1199478" cy="547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socket</a:t>
                </a:r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7269331" y="4558681"/>
              <a:ext cx="0" cy="20423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V="1">
              <a:off x="7264593" y="3958052"/>
              <a:ext cx="0" cy="214734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84994" y="5030238"/>
              <a:ext cx="982072" cy="0"/>
            </a:xfrm>
            <a:prstGeom prst="line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966" y="3135374"/>
              <a:ext cx="650586" cy="650586"/>
            </a:xfrm>
            <a:prstGeom prst="rect">
              <a:avLst/>
            </a:prstGeom>
          </p:spPr>
        </p:pic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571" y="3167913"/>
              <a:ext cx="650586" cy="650586"/>
            </a:xfrm>
            <a:prstGeom prst="rect">
              <a:avLst/>
            </a:prstGeom>
          </p:spPr>
        </p:pic>
        <p:sp>
          <p:nvSpPr>
            <p:cNvPr id="126" name="Text Box 14"/>
            <p:cNvSpPr txBox="1">
              <a:spLocks noChangeArrowheads="1"/>
            </p:cNvSpPr>
            <p:nvPr/>
          </p:nvSpPr>
          <p:spPr bwMode="auto">
            <a:xfrm>
              <a:off x="4723010" y="2803038"/>
              <a:ext cx="840498" cy="521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host or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6798508" y="2830168"/>
              <a:ext cx="840498" cy="521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host or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30" name="Text Box 32"/>
            <p:cNvSpPr txBox="1">
              <a:spLocks noChangeArrowheads="1"/>
            </p:cNvSpPr>
            <p:nvPr/>
          </p:nvSpPr>
          <p:spPr bwMode="auto">
            <a:xfrm>
              <a:off x="5818324" y="4737466"/>
              <a:ext cx="742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 flipH="1" flipV="1">
              <a:off x="5304993" y="5557276"/>
              <a:ext cx="258515" cy="217503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/>
            <p:cNvGrpSpPr/>
            <p:nvPr/>
          </p:nvGrpSpPr>
          <p:grpSpPr>
            <a:xfrm>
              <a:off x="5551285" y="3002264"/>
              <a:ext cx="1228987" cy="649637"/>
              <a:chOff x="5551285" y="3002264"/>
              <a:chExt cx="1228987" cy="649637"/>
            </a:xfrm>
          </p:grpSpPr>
          <p:cxnSp>
            <p:nvCxnSpPr>
              <p:cNvPr id="132" name="直接箭头连接符 131"/>
              <p:cNvCxnSpPr/>
              <p:nvPr/>
            </p:nvCxnSpPr>
            <p:spPr>
              <a:xfrm flipH="1">
                <a:off x="5551285" y="3460667"/>
                <a:ext cx="208630" cy="19123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 Box 14"/>
              <p:cNvSpPr txBox="1">
                <a:spLocks noChangeArrowheads="1"/>
              </p:cNvSpPr>
              <p:nvPr/>
            </p:nvSpPr>
            <p:spPr bwMode="auto">
              <a:xfrm>
                <a:off x="5581602" y="3002264"/>
                <a:ext cx="1198670" cy="4659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en-US" sz="1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controlled by</a:t>
                </a: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en-US" sz="1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app developer</a:t>
                </a:r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813385" y="3260292"/>
            <a:ext cx="5748671" cy="1198165"/>
            <a:chOff x="4650628" y="2375498"/>
            <a:chExt cx="6973900" cy="1365145"/>
          </a:xfrm>
        </p:grpSpPr>
        <p:sp>
          <p:nvSpPr>
            <p:cNvPr id="138" name="矩形: 圆角 137"/>
            <p:cNvSpPr/>
            <p:nvPr/>
          </p:nvSpPr>
          <p:spPr>
            <a:xfrm>
              <a:off x="4650628" y="2375498"/>
              <a:ext cx="6973900" cy="1365145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90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807401" y="2790316"/>
              <a:ext cx="6017153" cy="644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发送进程将报文交给套接字。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37021" y="4615948"/>
            <a:ext cx="7463617" cy="1198163"/>
            <a:chOff x="4664803" y="2402855"/>
            <a:chExt cx="7169249" cy="1365145"/>
          </a:xfrm>
        </p:grpSpPr>
        <p:sp>
          <p:nvSpPr>
            <p:cNvPr id="141" name="矩形: 圆角 140"/>
            <p:cNvSpPr/>
            <p:nvPr/>
          </p:nvSpPr>
          <p:spPr>
            <a:xfrm>
              <a:off x="4664803" y="2402855"/>
              <a:ext cx="6973900" cy="1365145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9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767448" y="2723889"/>
              <a:ext cx="7066604" cy="64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套接字将这些报文传输到接收进程的套接字。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3902962" cy="1455615"/>
            <a:chOff x="551030" y="-368704"/>
            <a:chExt cx="3902962" cy="1455615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303926"/>
              <a:ext cx="3252361" cy="782985"/>
              <a:chOff x="1839058" y="967770"/>
              <a:chExt cx="3252361" cy="782985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3252361" cy="78298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633688" y="1079865"/>
                <a:ext cx="2457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还有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……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2085709" y="2006709"/>
            <a:ext cx="3336376" cy="549121"/>
            <a:chOff x="954099" y="4444876"/>
            <a:chExt cx="3336376" cy="549121"/>
          </a:xfrm>
        </p:grpSpPr>
        <p:grpSp>
          <p:nvGrpSpPr>
            <p:cNvPr id="68" name="组合 67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1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01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协议到底怎样工作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085709" y="2628034"/>
            <a:ext cx="4875491" cy="542428"/>
            <a:chOff x="945108" y="5534862"/>
            <a:chExt cx="4875491" cy="542428"/>
          </a:xfrm>
        </p:grpSpPr>
        <p:grpSp>
          <p:nvGrpSpPr>
            <p:cNvPr id="73" name="组合 72"/>
            <p:cNvGrpSpPr/>
            <p:nvPr/>
          </p:nvGrpSpPr>
          <p:grpSpPr>
            <a:xfrm>
              <a:off x="945108" y="5554070"/>
              <a:ext cx="532211" cy="523220"/>
              <a:chOff x="704759" y="3164436"/>
              <a:chExt cx="1932953" cy="1900298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704759" y="3262593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02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1545760" y="5534862"/>
              <a:ext cx="4274839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传输层的服务是如何提供的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094700" y="3297764"/>
            <a:ext cx="3336376" cy="549121"/>
            <a:chOff x="954099" y="4444876"/>
            <a:chExt cx="3336376" cy="549121"/>
          </a:xfrm>
        </p:grpSpPr>
        <p:grpSp>
          <p:nvGrpSpPr>
            <p:cNvPr id="78" name="组合 77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1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03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套接字如何工作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94700" y="3957250"/>
            <a:ext cx="3336376" cy="549121"/>
            <a:chOff x="954099" y="4444876"/>
            <a:chExt cx="3336376" cy="549121"/>
          </a:xfrm>
        </p:grpSpPr>
        <p:grpSp>
          <p:nvGrpSpPr>
            <p:cNvPr id="33" name="组合 32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6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04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地址是怎么回事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94700" y="4632363"/>
            <a:ext cx="4875491" cy="542428"/>
            <a:chOff x="945108" y="5534862"/>
            <a:chExt cx="4875491" cy="542428"/>
          </a:xfrm>
        </p:grpSpPr>
        <p:grpSp>
          <p:nvGrpSpPr>
            <p:cNvPr id="38" name="组合 37"/>
            <p:cNvGrpSpPr/>
            <p:nvPr/>
          </p:nvGrpSpPr>
          <p:grpSpPr>
            <a:xfrm>
              <a:off x="945108" y="5554070"/>
              <a:ext cx="532211" cy="523220"/>
              <a:chOff x="704759" y="3164436"/>
              <a:chExt cx="1932953" cy="190029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1" name="Text Box 79"/>
              <p:cNvSpPr txBox="1">
                <a:spLocks noChangeArrowheads="1"/>
              </p:cNvSpPr>
              <p:nvPr/>
            </p:nvSpPr>
            <p:spPr bwMode="auto">
              <a:xfrm>
                <a:off x="704759" y="3262593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05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545760" y="5534862"/>
              <a:ext cx="4274839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网卡和网线起了什么样的作用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103691" y="5315540"/>
            <a:ext cx="5589547" cy="549121"/>
            <a:chOff x="954099" y="4444876"/>
            <a:chExt cx="5589547" cy="549121"/>
          </a:xfrm>
        </p:grpSpPr>
        <p:grpSp>
          <p:nvGrpSpPr>
            <p:cNvPr id="43" name="组合 42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6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06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538538" y="4462377"/>
              <a:ext cx="5005108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如何保证网络应用的安全性和性能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578052" y="654361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78035" y="1865941"/>
            <a:ext cx="7447879" cy="2563744"/>
            <a:chOff x="1316608" y="2212404"/>
            <a:chExt cx="7447879" cy="2563744"/>
          </a:xfrm>
        </p:grpSpPr>
        <p:grpSp>
          <p:nvGrpSpPr>
            <p:cNvPr id="9" name="组合 8"/>
            <p:cNvGrpSpPr/>
            <p:nvPr/>
          </p:nvGrpSpPr>
          <p:grpSpPr>
            <a:xfrm>
              <a:off x="1316608" y="2212404"/>
              <a:ext cx="7447879" cy="2001898"/>
              <a:chOff x="987456" y="1659302"/>
              <a:chExt cx="5585917" cy="150142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48777" y="1659302"/>
                <a:ext cx="5524596" cy="1014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8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应用层协议原理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300192" y="2551187"/>
                <a:ext cx="5273181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baseline="-250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heory</a:t>
                </a:r>
                <a:r>
                  <a:rPr lang="en-US" altLang="zh-CN" sz="4800" spc="300" baseline="-250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Application Layer Protocol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87456" y="2185665"/>
                <a:ext cx="514805" cy="807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>
                <a:off x="1244859" y="3160725"/>
                <a:ext cx="5193639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7525045" y="4068262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07789" y="1494547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7462502" cy="1428589"/>
            <a:chOff x="551030" y="-368704"/>
            <a:chExt cx="7462502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1" y="303925"/>
              <a:ext cx="6811901" cy="687997"/>
              <a:chOff x="1839058" y="967769"/>
              <a:chExt cx="6811901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8" y="967769"/>
                <a:ext cx="681190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5576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本章重点讨论的网络应用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022401" y="2089201"/>
            <a:ext cx="1663649" cy="1663649"/>
            <a:chOff x="737414" y="3164436"/>
            <a:chExt cx="1900298" cy="19002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1138447" y="3841137"/>
              <a:ext cx="1089383" cy="5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175201" y="4512836"/>
            <a:ext cx="1663649" cy="1663649"/>
            <a:chOff x="737414" y="3164436"/>
            <a:chExt cx="1900298" cy="1900298"/>
          </a:xfrm>
        </p:grpSpPr>
        <p:grpSp>
          <p:nvGrpSpPr>
            <p:cNvPr id="43" name="组合 4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896618" y="3847792"/>
              <a:ext cx="1573043" cy="53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363429" y="4459965"/>
            <a:ext cx="1663649" cy="1663649"/>
            <a:chOff x="737414" y="3164436"/>
            <a:chExt cx="1900298" cy="1900298"/>
          </a:xfrm>
        </p:grpSpPr>
        <p:grpSp>
          <p:nvGrpSpPr>
            <p:cNvPr id="48" name="组合 47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1159336" y="3846632"/>
              <a:ext cx="1089383" cy="535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D6273A-C36F-4316-871B-B6AC43947600}"/>
              </a:ext>
            </a:extLst>
          </p:cNvPr>
          <p:cNvGrpSpPr/>
          <p:nvPr/>
        </p:nvGrpSpPr>
        <p:grpSpPr>
          <a:xfrm>
            <a:off x="6229066" y="2155912"/>
            <a:ext cx="1663649" cy="1663649"/>
            <a:chOff x="737414" y="3164436"/>
            <a:chExt cx="1900298" cy="190029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C1A65C9-310E-46C8-8EB2-EEEF8A5F2B6B}"/>
                </a:ext>
              </a:extLst>
            </p:cNvPr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0C81DB2-5177-49F0-846E-58B82E9172C7}"/>
                  </a:ext>
                </a:extLst>
              </p:cNvPr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8F11A4D9-B503-430F-AC27-E03DE04C1FE0}"/>
                  </a:ext>
                </a:extLst>
              </p:cNvPr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7803DDB0-0F4C-4AA9-97D1-9B38719D0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618" y="3847792"/>
              <a:ext cx="1573043" cy="53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38942" y="176949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340054" y="2478880"/>
            <a:ext cx="9141823" cy="2364992"/>
            <a:chOff x="1018843" y="2308548"/>
            <a:chExt cx="9141823" cy="2364992"/>
          </a:xfrm>
        </p:grpSpPr>
        <p:grpSp>
          <p:nvGrpSpPr>
            <p:cNvPr id="9" name="组合 8"/>
            <p:cNvGrpSpPr/>
            <p:nvPr/>
          </p:nvGrpSpPr>
          <p:grpSpPr>
            <a:xfrm>
              <a:off x="1018843" y="2308548"/>
              <a:ext cx="9141823" cy="1810376"/>
              <a:chOff x="764133" y="1731411"/>
              <a:chExt cx="6856376" cy="135778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64133" y="1731411"/>
                <a:ext cx="6856376" cy="848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Web</a:t>
                </a:r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和</a:t>
                </a:r>
                <a:r>
                  <a:rPr lang="en-US" altLang="zh-CN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HTTP </a:t>
                </a:r>
                <a:endPara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27919" y="2535659"/>
                <a:ext cx="2200365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baseline="-250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  and  HTTP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83159" y="2302472"/>
                <a:ext cx="623009" cy="684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CN" altLang="en-US" sz="80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>
                <a:off x="3092327" y="3089193"/>
                <a:ext cx="2415997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228587" y="3965654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09224" y="2178798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4395786" cy="1428589"/>
            <a:chOff x="551030" y="-368704"/>
            <a:chExt cx="4395786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1" y="303925"/>
              <a:ext cx="3745185" cy="687997"/>
              <a:chOff x="1839058" y="967769"/>
              <a:chExt cx="3745185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8" y="967769"/>
                <a:ext cx="374518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25272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历史的回顾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800038" y="4153193"/>
            <a:ext cx="7154734" cy="603899"/>
            <a:chOff x="1263766" y="4108538"/>
            <a:chExt cx="10185433" cy="603899"/>
          </a:xfrm>
        </p:grpSpPr>
        <p:sp>
          <p:nvSpPr>
            <p:cNvPr id="56" name="矩形: 圆角 55"/>
            <p:cNvSpPr/>
            <p:nvPr/>
          </p:nvSpPr>
          <p:spPr>
            <a:xfrm>
              <a:off x="1263767" y="4127662"/>
              <a:ext cx="9896157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3766" y="4108538"/>
              <a:ext cx="1018543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广播收音机</a:t>
              </a: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电视机和</a:t>
              </a: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的异同点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038" y="4891956"/>
            <a:ext cx="11120185" cy="580865"/>
            <a:chOff x="1403750" y="3494650"/>
            <a:chExt cx="11120185" cy="580865"/>
          </a:xfrm>
        </p:grpSpPr>
        <p:grpSp>
          <p:nvGrpSpPr>
            <p:cNvPr id="86" name="组合 8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8" name="对话气泡: 椭圆形 8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/>
              </a:p>
            </p:txBody>
          </p:sp>
          <p:sp>
            <p:nvSpPr>
              <p:cNvPr id="8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7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都是广播和按需操作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00038" y="5601010"/>
            <a:ext cx="11120183" cy="580865"/>
            <a:chOff x="1403750" y="3494650"/>
            <a:chExt cx="11120183" cy="580865"/>
          </a:xfrm>
        </p:grpSpPr>
        <p:grpSp>
          <p:nvGrpSpPr>
            <p:cNvPr id="91" name="组合 9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3" name="对话气泡: 椭圆形 9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/>
              </a:p>
            </p:txBody>
          </p:sp>
          <p:sp>
            <p:nvSpPr>
              <p:cNvPr id="9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2" name="Text Box 79"/>
            <p:cNvSpPr txBox="1">
              <a:spLocks noChangeArrowheads="1"/>
            </p:cNvSpPr>
            <p:nvPr/>
          </p:nvSpPr>
          <p:spPr bwMode="auto">
            <a:xfrm>
              <a:off x="1985930" y="3494650"/>
              <a:ext cx="10538003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你不能发布电视节目，但可以发布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内容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849B355-3FFE-49A4-823B-F875C05180BC}"/>
              </a:ext>
            </a:extLst>
          </p:cNvPr>
          <p:cNvGrpSpPr/>
          <p:nvPr/>
        </p:nvGrpSpPr>
        <p:grpSpPr>
          <a:xfrm>
            <a:off x="800038" y="1476493"/>
            <a:ext cx="11120185" cy="1134862"/>
            <a:chOff x="1403750" y="3494650"/>
            <a:chExt cx="11120185" cy="113486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DDA36FB-BE18-4145-8ACC-9ACA975344AB}"/>
                </a:ext>
              </a:extLst>
            </p:cNvPr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4" name="对话气泡: 椭圆形 23">
                <a:extLst>
                  <a:ext uri="{FF2B5EF4-FFF2-40B4-BE49-F238E27FC236}">
                    <a16:creationId xmlns:a16="http://schemas.microsoft.com/office/drawing/2014/main" id="{E9830A48-5C96-4182-B95C-65010D79C933}"/>
                  </a:ext>
                </a:extLst>
              </p:cNvPr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25" name="round-web-cam_17861">
                <a:extLst>
                  <a:ext uri="{FF2B5EF4-FFF2-40B4-BE49-F238E27FC236}">
                    <a16:creationId xmlns:a16="http://schemas.microsoft.com/office/drawing/2014/main" id="{3FFDB79B-20D4-4F1D-A430-EB7A379770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3" name="Text Box 79">
              <a:extLst>
                <a:ext uri="{FF2B5EF4-FFF2-40B4-BE49-F238E27FC236}">
                  <a16:creationId xmlns:a16="http://schemas.microsoft.com/office/drawing/2014/main" id="{82C5A5C5-5533-4820-9AB5-8BF6D3718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113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19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世纪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19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世纪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70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年代，电话的发明，扩展了人类通信的范围，增强了人类通信的实效性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A6C49BA-873B-467A-A28F-D20401B7D608}"/>
              </a:ext>
            </a:extLst>
          </p:cNvPr>
          <p:cNvGrpSpPr/>
          <p:nvPr/>
        </p:nvGrpSpPr>
        <p:grpSpPr>
          <a:xfrm>
            <a:off x="800038" y="2614451"/>
            <a:ext cx="11120185" cy="580865"/>
            <a:chOff x="1403750" y="3494650"/>
            <a:chExt cx="11120185" cy="58086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79E7F99-D07B-450D-BF7B-B4D7886B53FC}"/>
                </a:ext>
              </a:extLst>
            </p:cNvPr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2" name="对话气泡: 椭圆形 31">
                <a:extLst>
                  <a:ext uri="{FF2B5EF4-FFF2-40B4-BE49-F238E27FC236}">
                    <a16:creationId xmlns:a16="http://schemas.microsoft.com/office/drawing/2014/main" id="{DDFC7643-6B7E-4524-AB02-B74AAEB4C529}"/>
                  </a:ext>
                </a:extLst>
              </p:cNvPr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/>
              </a:p>
            </p:txBody>
          </p:sp>
          <p:sp>
            <p:nvSpPr>
              <p:cNvPr id="36" name="round-web-cam_17861">
                <a:extLst>
                  <a:ext uri="{FF2B5EF4-FFF2-40B4-BE49-F238E27FC236}">
                    <a16:creationId xmlns:a16="http://schemas.microsoft.com/office/drawing/2014/main" id="{6A22CF6B-3A90-43AE-AC0A-4D9C76683B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1" name="Text Box 79">
              <a:extLst>
                <a:ext uri="{FF2B5EF4-FFF2-40B4-BE49-F238E27FC236}">
                  <a16:creationId xmlns:a16="http://schemas.microsoft.com/office/drawing/2014/main" id="{8660C8D9-830F-43CA-819F-E8A34D0AC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世纪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年代，广播收音机和电视的发明，极大的丰富了人类可获取信息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930453C-670E-403D-B339-77675523B017}"/>
              </a:ext>
            </a:extLst>
          </p:cNvPr>
          <p:cNvGrpSpPr/>
          <p:nvPr/>
        </p:nvGrpSpPr>
        <p:grpSpPr>
          <a:xfrm>
            <a:off x="800038" y="3266480"/>
            <a:ext cx="11120185" cy="580865"/>
            <a:chOff x="1403750" y="3494650"/>
            <a:chExt cx="11120185" cy="58086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8D03F22-3AB2-4BC1-8E51-CA9977F5266B}"/>
                </a:ext>
              </a:extLst>
            </p:cNvPr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>
                <a:extLst>
                  <a:ext uri="{FF2B5EF4-FFF2-40B4-BE49-F238E27FC236}">
                    <a16:creationId xmlns:a16="http://schemas.microsoft.com/office/drawing/2014/main" id="{CD1EE942-648A-41E2-B101-B233BEB9A367}"/>
                  </a:ext>
                </a:extLst>
              </p:cNvPr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/>
              </a:p>
            </p:txBody>
          </p:sp>
          <p:sp>
            <p:nvSpPr>
              <p:cNvPr id="41" name="round-web-cam_17861">
                <a:extLst>
                  <a:ext uri="{FF2B5EF4-FFF2-40B4-BE49-F238E27FC236}">
                    <a16:creationId xmlns:a16="http://schemas.microsoft.com/office/drawing/2014/main" id="{395EC1D8-7430-46D0-901E-0FBA4CD68C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>
              <a:extLst>
                <a:ext uri="{FF2B5EF4-FFF2-40B4-BE49-F238E27FC236}">
                  <a16:creationId xmlns:a16="http://schemas.microsoft.com/office/drawing/2014/main" id="{0CD18949-D6DF-4452-99D2-F72A5E381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世纪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90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年代，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的发明，极大的提高了人类主动获取信息的能力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7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542126" cy="1428589"/>
            <a:chOff x="551030" y="-368704"/>
            <a:chExt cx="4542126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891525" cy="687997"/>
              <a:chOff x="1839058" y="967769"/>
              <a:chExt cx="389152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89152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944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723825" y="1668482"/>
            <a:ext cx="4282514" cy="1687963"/>
            <a:chOff x="1403750" y="3593123"/>
            <a:chExt cx="4282514" cy="1687963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3700333" cy="168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服务器：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IIS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Apache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TomCat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……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1" name="Text Box 7"/>
          <p:cNvSpPr txBox="1">
            <a:spLocks noChangeArrowheads="1"/>
          </p:cNvSpPr>
          <p:nvPr/>
        </p:nvSpPr>
        <p:spPr bwMode="auto">
          <a:xfrm>
            <a:off x="5869418" y="3616783"/>
            <a:ext cx="216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PC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2" name="Text Box 9"/>
          <p:cNvSpPr txBox="1">
            <a:spLocks noChangeArrowheads="1"/>
          </p:cNvSpPr>
          <p:nvPr/>
        </p:nvSpPr>
        <p:spPr bwMode="auto">
          <a:xfrm>
            <a:off x="8952677" y="4911810"/>
            <a:ext cx="17226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Text Box 23"/>
          <p:cNvSpPr txBox="1">
            <a:spLocks noChangeArrowheads="1"/>
          </p:cNvSpPr>
          <p:nvPr/>
        </p:nvSpPr>
        <p:spPr bwMode="auto">
          <a:xfrm>
            <a:off x="5869418" y="5731913"/>
            <a:ext cx="2262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Safari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iphone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4" name="Group 35"/>
          <p:cNvGrpSpPr/>
          <p:nvPr/>
        </p:nvGrpSpPr>
        <p:grpSpPr bwMode="auto">
          <a:xfrm>
            <a:off x="7434254" y="2931897"/>
            <a:ext cx="2101850" cy="946150"/>
            <a:chOff x="3640" y="1346"/>
            <a:chExt cx="1324" cy="596"/>
          </a:xfrm>
        </p:grpSpPr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Group 36"/>
          <p:cNvGrpSpPr/>
          <p:nvPr/>
        </p:nvGrpSpPr>
        <p:grpSpPr bwMode="auto">
          <a:xfrm>
            <a:off x="7545379" y="3139860"/>
            <a:ext cx="1971675" cy="904875"/>
            <a:chOff x="4141" y="394"/>
            <a:chExt cx="1242" cy="570"/>
          </a:xfrm>
        </p:grpSpPr>
        <p:sp>
          <p:nvSpPr>
            <p:cNvPr id="168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Group 37"/>
          <p:cNvGrpSpPr/>
          <p:nvPr/>
        </p:nvGrpSpPr>
        <p:grpSpPr bwMode="auto">
          <a:xfrm rot="-3183056">
            <a:off x="7486765" y="4294178"/>
            <a:ext cx="2101850" cy="946150"/>
            <a:chOff x="3640" y="1346"/>
            <a:chExt cx="1324" cy="596"/>
          </a:xfrm>
        </p:grpSpPr>
        <p:sp>
          <p:nvSpPr>
            <p:cNvPr id="171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Group 40"/>
          <p:cNvGrpSpPr/>
          <p:nvPr/>
        </p:nvGrpSpPr>
        <p:grpSpPr bwMode="auto">
          <a:xfrm rot="-3264937">
            <a:off x="7532802" y="4533890"/>
            <a:ext cx="1971675" cy="904875"/>
            <a:chOff x="4141" y="394"/>
            <a:chExt cx="1242" cy="570"/>
          </a:xfrm>
        </p:grpSpPr>
        <p:sp>
          <p:nvSpPr>
            <p:cNvPr id="174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176" name="图片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26" y="2358978"/>
            <a:ext cx="2025965" cy="1440461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3" y="4159745"/>
            <a:ext cx="864933" cy="1729866"/>
          </a:xfrm>
          <a:prstGeom prst="rect">
            <a:avLst/>
          </a:prstGeom>
        </p:spPr>
      </p:pic>
      <p:pic>
        <p:nvPicPr>
          <p:cNvPr id="178" name="图片 1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57" y="2839076"/>
            <a:ext cx="2164871" cy="2164871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94" y="2023407"/>
            <a:ext cx="954750" cy="681482"/>
          </a:xfrm>
          <a:prstGeom prst="rect">
            <a:avLst/>
          </a:prstGeom>
        </p:spPr>
      </p:pic>
      <p:pic>
        <p:nvPicPr>
          <p:cNvPr id="180" name="图片 1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74" y="1854524"/>
            <a:ext cx="1009913" cy="1009913"/>
          </a:xfrm>
          <a:prstGeom prst="rect">
            <a:avLst/>
          </a:prstGeom>
        </p:spPr>
      </p:pic>
      <p:pic>
        <p:nvPicPr>
          <p:cNvPr id="181" name="图片 18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01" y="1891265"/>
            <a:ext cx="822597" cy="81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542126" cy="1428589"/>
            <a:chOff x="551030" y="-368704"/>
            <a:chExt cx="4542126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891525" cy="687997"/>
              <a:chOff x="1839058" y="967769"/>
              <a:chExt cx="389152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89152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944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723078" y="1716611"/>
            <a:ext cx="2024800" cy="1687963"/>
            <a:chOff x="1403750" y="3593123"/>
            <a:chExt cx="2024800" cy="1687963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442619" cy="168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浏览器：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IE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Maxthon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Firefox</a:t>
              </a:r>
            </a:p>
          </p:txBody>
        </p:sp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868764" y="3616385"/>
            <a:ext cx="216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PC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952023" y="4911412"/>
            <a:ext cx="17226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868764" y="5731515"/>
            <a:ext cx="2262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Safari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iphone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 bwMode="auto">
          <a:xfrm>
            <a:off x="7433600" y="2931499"/>
            <a:ext cx="2101850" cy="946150"/>
            <a:chOff x="3640" y="1346"/>
            <a:chExt cx="1324" cy="596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6"/>
          <p:cNvGrpSpPr/>
          <p:nvPr/>
        </p:nvGrpSpPr>
        <p:grpSpPr bwMode="auto">
          <a:xfrm>
            <a:off x="7544725" y="3139462"/>
            <a:ext cx="1971675" cy="904875"/>
            <a:chOff x="4141" y="394"/>
            <a:chExt cx="1242" cy="570"/>
          </a:xfrm>
        </p:grpSpPr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37"/>
          <p:cNvGrpSpPr/>
          <p:nvPr/>
        </p:nvGrpSpPr>
        <p:grpSpPr bwMode="auto">
          <a:xfrm rot="-3183056">
            <a:off x="7486111" y="4293780"/>
            <a:ext cx="2101850" cy="946150"/>
            <a:chOff x="3640" y="1346"/>
            <a:chExt cx="1324" cy="596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0"/>
          <p:cNvGrpSpPr/>
          <p:nvPr/>
        </p:nvGrpSpPr>
        <p:grpSpPr bwMode="auto">
          <a:xfrm rot="-3264937">
            <a:off x="7532148" y="4533492"/>
            <a:ext cx="1971675" cy="904875"/>
            <a:chOff x="4141" y="394"/>
            <a:chExt cx="1242" cy="570"/>
          </a:xfrm>
        </p:grpSpPr>
        <p:sp>
          <p:nvSpPr>
            <p:cNvPr id="4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72" y="2358580"/>
            <a:ext cx="2025965" cy="144046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29" y="4159347"/>
            <a:ext cx="864933" cy="17298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503" y="2822913"/>
            <a:ext cx="2164871" cy="2164871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6264003" y="4816378"/>
            <a:ext cx="702865" cy="669490"/>
            <a:chOff x="2894674" y="4639906"/>
            <a:chExt cx="702865" cy="669490"/>
          </a:xfrm>
        </p:grpSpPr>
        <p:sp>
          <p:nvSpPr>
            <p:cNvPr id="55" name="对话气泡: 圆角矩形 54"/>
            <p:cNvSpPr/>
            <p:nvPr/>
          </p:nvSpPr>
          <p:spPr>
            <a:xfrm>
              <a:off x="2894674" y="4639906"/>
              <a:ext cx="702865" cy="669490"/>
            </a:xfrm>
            <a:prstGeom prst="wedgeRoundRectCallout">
              <a:avLst>
                <a:gd name="adj1" fmla="val 95069"/>
                <a:gd name="adj2" fmla="val 37293"/>
                <a:gd name="adj3" fmla="val 16667"/>
              </a:avLst>
            </a:pr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56" t="19656" r="22455" b="41789"/>
            <a:stretch>
              <a:fillRect/>
            </a:stretch>
          </p:blipFill>
          <p:spPr>
            <a:xfrm>
              <a:off x="2945967" y="4682263"/>
              <a:ext cx="590369" cy="584775"/>
            </a:xfrm>
            <a:prstGeom prst="roundRect">
              <a:avLst>
                <a:gd name="adj" fmla="val 24100"/>
              </a:avLst>
            </a:prstGeom>
          </p:spPr>
        </p:pic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46" y="2676088"/>
            <a:ext cx="685623" cy="590862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5302" r="6547" b="7610"/>
          <a:stretch>
            <a:fillRect/>
          </a:stretch>
        </p:blipFill>
        <p:spPr>
          <a:xfrm>
            <a:off x="7420792" y="1792326"/>
            <a:ext cx="1013583" cy="1013583"/>
          </a:xfrm>
          <a:prstGeom prst="roundRect">
            <a:avLst>
              <a:gd name="adj" fmla="val 27688"/>
            </a:avLst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76" y="1730763"/>
            <a:ext cx="1221539" cy="122153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25" y="1890866"/>
            <a:ext cx="1115990" cy="961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542126" cy="1428589"/>
            <a:chOff x="551030" y="-368704"/>
            <a:chExt cx="4542126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891525" cy="687997"/>
              <a:chOff x="1839058" y="967769"/>
              <a:chExt cx="389152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89152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944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689825" y="1657340"/>
            <a:ext cx="1681900" cy="476221"/>
            <a:chOff x="1403750" y="3593123"/>
            <a:chExt cx="1681900" cy="476221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09971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89037" y="2331766"/>
            <a:ext cx="4136924" cy="1091681"/>
            <a:chOff x="4650628" y="2375499"/>
            <a:chExt cx="3697917" cy="765317"/>
          </a:xfrm>
        </p:grpSpPr>
        <p:sp>
          <p:nvSpPr>
            <p:cNvPr id="121" name="矩形: 圆角 120"/>
            <p:cNvSpPr/>
            <p:nvPr/>
          </p:nvSpPr>
          <p:spPr>
            <a:xfrm>
              <a:off x="4650628" y="2375499"/>
              <a:ext cx="3697917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4749078" y="2558250"/>
              <a:ext cx="3455192" cy="58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信息表达的协议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——HTML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89801" y="3423447"/>
            <a:ext cx="4136160" cy="999971"/>
            <a:chOff x="4650628" y="2375498"/>
            <a:chExt cx="3579232" cy="701023"/>
          </a:xfrm>
        </p:grpSpPr>
        <p:sp>
          <p:nvSpPr>
            <p:cNvPr id="124" name="矩形: 圆角 123"/>
            <p:cNvSpPr/>
            <p:nvPr/>
          </p:nvSpPr>
          <p:spPr>
            <a:xfrm>
              <a:off x="4650628" y="2375498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659771" y="2558249"/>
              <a:ext cx="3455192" cy="32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信息传输的协议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——HTTP</a:t>
              </a:r>
            </a:p>
          </p:txBody>
        </p:sp>
      </p:grpSp>
      <p:sp>
        <p:nvSpPr>
          <p:cNvPr id="126" name="Rectangle 11"/>
          <p:cNvSpPr>
            <a:spLocks noChangeArrowheads="1"/>
          </p:cNvSpPr>
          <p:nvPr/>
        </p:nvSpPr>
        <p:spPr bwMode="auto">
          <a:xfrm>
            <a:off x="741811" y="4647521"/>
            <a:ext cx="4136160" cy="9215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特别说明：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属于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C/S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875538" y="3611008"/>
            <a:ext cx="216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PC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958797" y="4906035"/>
            <a:ext cx="17226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875538" y="5726138"/>
            <a:ext cx="2262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Safari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iphone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 bwMode="auto">
          <a:xfrm>
            <a:off x="7440374" y="2926122"/>
            <a:ext cx="2101850" cy="946150"/>
            <a:chOff x="3640" y="1346"/>
            <a:chExt cx="1324" cy="596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6"/>
          <p:cNvGrpSpPr/>
          <p:nvPr/>
        </p:nvGrpSpPr>
        <p:grpSpPr bwMode="auto">
          <a:xfrm>
            <a:off x="7551499" y="3134085"/>
            <a:ext cx="1971675" cy="904875"/>
            <a:chOff x="4141" y="394"/>
            <a:chExt cx="1242" cy="570"/>
          </a:xfrm>
        </p:grpSpPr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37"/>
          <p:cNvGrpSpPr/>
          <p:nvPr/>
        </p:nvGrpSpPr>
        <p:grpSpPr bwMode="auto">
          <a:xfrm rot="-3183056">
            <a:off x="7492885" y="4288403"/>
            <a:ext cx="2101850" cy="946150"/>
            <a:chOff x="3640" y="1346"/>
            <a:chExt cx="1324" cy="596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0"/>
          <p:cNvGrpSpPr/>
          <p:nvPr/>
        </p:nvGrpSpPr>
        <p:grpSpPr bwMode="auto">
          <a:xfrm rot="-3264937">
            <a:off x="7538922" y="4528115"/>
            <a:ext cx="1971675" cy="904875"/>
            <a:chOff x="4141" y="394"/>
            <a:chExt cx="1242" cy="570"/>
          </a:xfrm>
        </p:grpSpPr>
        <p:sp>
          <p:nvSpPr>
            <p:cNvPr id="4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46" y="2353203"/>
            <a:ext cx="2025965" cy="144046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03" y="4153970"/>
            <a:ext cx="864933" cy="17298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77" y="2817536"/>
            <a:ext cx="2164871" cy="2164871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7714576" y="1725386"/>
            <a:ext cx="1894664" cy="517461"/>
            <a:chOff x="4650628" y="2375498"/>
            <a:chExt cx="3579232" cy="701023"/>
          </a:xfrm>
        </p:grpSpPr>
        <p:sp>
          <p:nvSpPr>
            <p:cNvPr id="63" name="矩形: 圆角 62"/>
            <p:cNvSpPr/>
            <p:nvPr/>
          </p:nvSpPr>
          <p:spPr>
            <a:xfrm>
              <a:off x="4650628" y="2375498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774667" y="2451085"/>
              <a:ext cx="3455193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HTTP/1.0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704846" y="2291564"/>
            <a:ext cx="1894664" cy="517461"/>
            <a:chOff x="4650628" y="2375498"/>
            <a:chExt cx="3579232" cy="701023"/>
          </a:xfrm>
        </p:grpSpPr>
        <p:sp>
          <p:nvSpPr>
            <p:cNvPr id="66" name="矩形: 圆角 65"/>
            <p:cNvSpPr/>
            <p:nvPr/>
          </p:nvSpPr>
          <p:spPr>
            <a:xfrm>
              <a:off x="4650628" y="2375498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774667" y="2451085"/>
              <a:ext cx="3455193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HTTP1.1…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771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内容的表达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279559" y="1506984"/>
            <a:ext cx="4725984" cy="1071687"/>
            <a:chOff x="1770088" y="2533650"/>
            <a:chExt cx="5684759" cy="1902610"/>
          </a:xfrm>
        </p:grpSpPr>
        <p:sp>
          <p:nvSpPr>
            <p:cNvPr id="34" name="矩形: 圆角 33"/>
            <p:cNvSpPr/>
            <p:nvPr/>
          </p:nvSpPr>
          <p:spPr>
            <a:xfrm>
              <a:off x="1770088" y="2533650"/>
              <a:ext cx="5684759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51184" y="2742395"/>
              <a:ext cx="5411641" cy="169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 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页面由一些</a:t>
              </a:r>
              <a:r>
                <a:rPr lang="zh-CN" altLang="en-US" sz="28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对象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组成。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857375" y="2669790"/>
              <a:ext cx="5505449" cy="965042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9123" y="2569774"/>
            <a:ext cx="9456092" cy="476221"/>
            <a:chOff x="1403750" y="3593123"/>
            <a:chExt cx="9456092" cy="476221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873911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对象可以是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HTML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JPEG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图片、音频文件、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Java Applet……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9123" y="3414217"/>
            <a:ext cx="11257360" cy="476221"/>
            <a:chOff x="1403750" y="3593123"/>
            <a:chExt cx="11257360" cy="476221"/>
          </a:xfrm>
        </p:grpSpPr>
        <p:grpSp>
          <p:nvGrpSpPr>
            <p:cNvPr id="43" name="组合 4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5" name="对话气泡: 椭圆形 4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0675179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HTML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文件是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页面的基础，它可以包括各种各样的对象，是一个容器对象。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9123" y="4198785"/>
            <a:ext cx="6513080" cy="476221"/>
            <a:chOff x="1403750" y="3593123"/>
            <a:chExt cx="6513080" cy="476221"/>
          </a:xfrm>
        </p:grpSpPr>
        <p:grpSp>
          <p:nvGrpSpPr>
            <p:cNvPr id="48" name="组合 4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0" name="对话气泡: 椭圆形 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3089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任何一个对象都可以用 </a:t>
              </a:r>
              <a:r>
                <a:rPr kumimoji="1" lang="en-US" altLang="zh-CN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URL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来定位。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2266730" y="5122364"/>
            <a:ext cx="21893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的例子</a:t>
            </a:r>
          </a:p>
        </p:txBody>
      </p:sp>
      <p:sp>
        <p:nvSpPr>
          <p:cNvPr id="55" name="AutoShape 6"/>
          <p:cNvSpPr/>
          <p:nvPr/>
        </p:nvSpPr>
        <p:spPr bwMode="auto">
          <a:xfrm rot="16200000">
            <a:off x="6094311" y="4357847"/>
            <a:ext cx="117476" cy="2531904"/>
          </a:xfrm>
          <a:prstGeom prst="leftBrace">
            <a:avLst>
              <a:gd name="adj1" fmla="val 58871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7"/>
          <p:cNvSpPr/>
          <p:nvPr/>
        </p:nvSpPr>
        <p:spPr bwMode="auto">
          <a:xfrm rot="16200000">
            <a:off x="8051591" y="4979667"/>
            <a:ext cx="119191" cy="1289976"/>
          </a:xfrm>
          <a:prstGeom prst="leftBrace">
            <a:avLst>
              <a:gd name="adj1" fmla="val 98311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5598238" y="5686506"/>
            <a:ext cx="1223963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主机名</a:t>
            </a: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7580867" y="5682537"/>
            <a:ext cx="1098550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路径名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7337576" y="5091460"/>
            <a:ext cx="1508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cs/pic.gif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791053" y="5110466"/>
            <a:ext cx="2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8" grpId="0"/>
      <p:bldP spid="58" grpId="1"/>
      <p:bldP spid="60" grpId="0"/>
      <p:bldP spid="60" grpId="1"/>
      <p:bldP spid="61" grpId="0"/>
      <p:bldP spid="6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771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内容的传输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718256" y="1576938"/>
            <a:ext cx="2938462" cy="526732"/>
            <a:chOff x="722008" y="1303131"/>
            <a:chExt cx="280573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020237" y="274898"/>
              <a:ext cx="475861" cy="253914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185775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HTTP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协议</a:t>
              </a: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249494" y="3670131"/>
            <a:ext cx="216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PC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9332753" y="4965158"/>
            <a:ext cx="17226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6249494" y="5785261"/>
            <a:ext cx="2262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Safari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iphone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Group 35"/>
          <p:cNvGrpSpPr/>
          <p:nvPr/>
        </p:nvGrpSpPr>
        <p:grpSpPr bwMode="auto">
          <a:xfrm>
            <a:off x="7814330" y="2985245"/>
            <a:ext cx="2101850" cy="946150"/>
            <a:chOff x="3640" y="1346"/>
            <a:chExt cx="1324" cy="596"/>
          </a:xfrm>
        </p:grpSpPr>
        <p:sp>
          <p:nvSpPr>
            <p:cNvPr id="69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36"/>
          <p:cNvGrpSpPr/>
          <p:nvPr/>
        </p:nvGrpSpPr>
        <p:grpSpPr bwMode="auto">
          <a:xfrm>
            <a:off x="7925455" y="3193208"/>
            <a:ext cx="1971675" cy="904875"/>
            <a:chOff x="4141" y="394"/>
            <a:chExt cx="1242" cy="570"/>
          </a:xfrm>
        </p:grpSpPr>
        <p:sp>
          <p:nvSpPr>
            <p:cNvPr id="72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37"/>
          <p:cNvGrpSpPr/>
          <p:nvPr/>
        </p:nvGrpSpPr>
        <p:grpSpPr bwMode="auto">
          <a:xfrm rot="-3183056">
            <a:off x="7866841" y="4347526"/>
            <a:ext cx="2101850" cy="946150"/>
            <a:chOff x="3640" y="1346"/>
            <a:chExt cx="1324" cy="596"/>
          </a:xfrm>
        </p:grpSpPr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oup 40"/>
          <p:cNvGrpSpPr/>
          <p:nvPr/>
        </p:nvGrpSpPr>
        <p:grpSpPr bwMode="auto">
          <a:xfrm rot="-3264937">
            <a:off x="7912878" y="4587238"/>
            <a:ext cx="1971675" cy="904875"/>
            <a:chOff x="4141" y="394"/>
            <a:chExt cx="1242" cy="570"/>
          </a:xfrm>
        </p:grpSpPr>
        <p:sp>
          <p:nvSpPr>
            <p:cNvPr id="78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117" name="图片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2" y="2412326"/>
            <a:ext cx="2025965" cy="14404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59" y="4213093"/>
            <a:ext cx="864933" cy="1729866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33" y="2876659"/>
            <a:ext cx="2164871" cy="2164871"/>
          </a:xfrm>
          <a:prstGeom prst="rect">
            <a:avLst/>
          </a:prstGeom>
        </p:spPr>
      </p:pic>
      <p:grpSp>
        <p:nvGrpSpPr>
          <p:cNvPr id="124" name="组合 123"/>
          <p:cNvGrpSpPr/>
          <p:nvPr/>
        </p:nvGrpSpPr>
        <p:grpSpPr>
          <a:xfrm>
            <a:off x="792100" y="2232724"/>
            <a:ext cx="3460440" cy="476221"/>
            <a:chOff x="1403750" y="3593123"/>
            <a:chExt cx="3460440" cy="476221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7" name="对话气泡: 椭圆形 1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287825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客户端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服务器模式</a:t>
              </a:r>
            </a:p>
          </p:txBody>
        </p:sp>
      </p:grp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779434" y="3117344"/>
            <a:ext cx="1329577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</a:t>
            </a:r>
          </a:p>
        </p:txBody>
      </p:sp>
      <p:sp>
        <p:nvSpPr>
          <p:cNvPr id="131" name="Text Box 79"/>
          <p:cNvSpPr txBox="1">
            <a:spLocks noChangeArrowheads="1"/>
          </p:cNvSpPr>
          <p:nvPr/>
        </p:nvSpPr>
        <p:spPr bwMode="auto">
          <a:xfrm>
            <a:off x="2149929" y="3085488"/>
            <a:ext cx="3289276" cy="8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浏览器请求、接收、展示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对象（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objects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2" name="Rectangle 11"/>
          <p:cNvSpPr>
            <a:spLocks noChangeArrowheads="1"/>
          </p:cNvSpPr>
          <p:nvPr/>
        </p:nvSpPr>
        <p:spPr bwMode="auto">
          <a:xfrm>
            <a:off x="792100" y="4624529"/>
            <a:ext cx="1329577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133" name="Text Box 79"/>
          <p:cNvSpPr txBox="1">
            <a:spLocks noChangeArrowheads="1"/>
          </p:cNvSpPr>
          <p:nvPr/>
        </p:nvSpPr>
        <p:spPr bwMode="auto">
          <a:xfrm>
            <a:off x="2194345" y="4581175"/>
            <a:ext cx="3239181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服务器发送对象对请求进行响应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7992736" y="1647797"/>
            <a:ext cx="2622848" cy="517461"/>
            <a:chOff x="4650628" y="2375498"/>
            <a:chExt cx="3579232" cy="701023"/>
          </a:xfrm>
        </p:grpSpPr>
        <p:sp>
          <p:nvSpPr>
            <p:cNvPr id="136" name="矩形: 圆角 135"/>
            <p:cNvSpPr/>
            <p:nvPr/>
          </p:nvSpPr>
          <p:spPr>
            <a:xfrm>
              <a:off x="4650628" y="2375498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4774666" y="2451085"/>
              <a:ext cx="3455194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http1.0: RFC 1945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992736" y="2280590"/>
            <a:ext cx="2622848" cy="517461"/>
            <a:chOff x="4650628" y="2375500"/>
            <a:chExt cx="3579232" cy="701023"/>
          </a:xfrm>
        </p:grpSpPr>
        <p:sp>
          <p:nvSpPr>
            <p:cNvPr id="139" name="矩形: 圆角 138"/>
            <p:cNvSpPr/>
            <p:nvPr/>
          </p:nvSpPr>
          <p:spPr>
            <a:xfrm>
              <a:off x="4650628" y="2375500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774667" y="2451085"/>
              <a:ext cx="3455193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http1.1: RFC 2068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129" grpId="0" animBg="1"/>
      <p:bldP spid="131" grpId="0"/>
      <p:bldP spid="132" grpId="0" animBg="1"/>
      <p:bldP spid="1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771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内容的传输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4050335" cy="526732"/>
            <a:chOff x="722008" y="1303131"/>
            <a:chExt cx="3867379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551062" y="-255926"/>
              <a:ext cx="475861" cy="360078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84093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http: TCP 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传输服务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89825" y="2366853"/>
            <a:ext cx="8554464" cy="476221"/>
            <a:chOff x="1403750" y="3593123"/>
            <a:chExt cx="8554464" cy="476221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7" name="对话气泡: 椭圆形 1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972283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客户端启动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创建套接字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到服务器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端口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80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9825" y="3038089"/>
            <a:ext cx="6537452" cy="476221"/>
            <a:chOff x="1403750" y="3593123"/>
            <a:chExt cx="6537452" cy="476221"/>
          </a:xfrm>
        </p:grpSpPr>
        <p:grpSp>
          <p:nvGrpSpPr>
            <p:cNvPr id="47" name="组合 4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9" name="对话气泡: 椭圆形 4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5527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服务器接受来自客户端的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连接。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5438" y="3718349"/>
            <a:ext cx="10595641" cy="882486"/>
            <a:chOff x="1403750" y="3593123"/>
            <a:chExt cx="10595641" cy="882486"/>
          </a:xfrm>
        </p:grpSpPr>
        <p:grpSp>
          <p:nvGrpSpPr>
            <p:cNvPr id="57" name="组合 5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0" name="对话气泡: 椭圆形 7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8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0013460" cy="88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报文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应用层协议报文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在浏览器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(http client)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(http server)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之间进行交换。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45438" y="4668881"/>
            <a:ext cx="6537452" cy="476221"/>
            <a:chOff x="1403750" y="3593123"/>
            <a:chExt cx="6537452" cy="476221"/>
          </a:xfrm>
        </p:grpSpPr>
        <p:grpSp>
          <p:nvGrpSpPr>
            <p:cNvPr id="83" name="组合 8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5" name="对话气泡: 椭圆形 8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5527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关闭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251942" cy="1428589"/>
            <a:chOff x="551030" y="-368704"/>
            <a:chExt cx="625194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601340" cy="687997"/>
              <a:chOff x="1839059" y="967769"/>
              <a:chExt cx="560134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60134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46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HTTP1.0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的传输模式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660539" y="1594781"/>
            <a:ext cx="3387851" cy="526732"/>
            <a:chOff x="722008" y="1303131"/>
            <a:chExt cx="323482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非持久性连接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95330" y="2894955"/>
            <a:ext cx="5601340" cy="1200150"/>
            <a:chOff x="1630680" y="2533650"/>
            <a:chExt cx="5798820" cy="1200150"/>
          </a:xfrm>
        </p:grpSpPr>
        <p:sp>
          <p:nvSpPr>
            <p:cNvPr id="34" name="矩形: 圆角 33"/>
            <p:cNvSpPr/>
            <p:nvPr/>
          </p:nvSpPr>
          <p:spPr>
            <a:xfrm>
              <a:off x="1630680" y="2533650"/>
              <a:ext cx="5798820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44040" y="2651462"/>
              <a:ext cx="55187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假设用户键入了一个 </a:t>
              </a:r>
              <a:r>
                <a:rPr lang="en-US" altLang="zh-CN" sz="30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URL www. hust.edu.cn/cs/</a:t>
              </a:r>
              <a:r>
                <a:rPr lang="en-US" altLang="zh-CN" sz="3000" dirty="0" err="1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home.index</a:t>
              </a:r>
              <a:endParaRPr lang="en-US" altLang="zh-CN" sz="3000" dirty="0"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724819" y="2603030"/>
              <a:ext cx="56380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796605" y="4594276"/>
            <a:ext cx="658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该网页包含文本并引用了</a:t>
            </a:r>
            <a:r>
              <a:rPr lang="en-US" altLang="zh-CN" sz="3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jpeg </a:t>
            </a:r>
            <a:r>
              <a:rPr lang="zh-CN" altLang="en-US" sz="3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图片</a:t>
            </a:r>
            <a:endParaRPr lang="en-US" altLang="zh-CN" sz="3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370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常见的网络应用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647164" y="1588421"/>
            <a:ext cx="2761371" cy="476221"/>
            <a:chOff x="1403750" y="3593123"/>
            <a:chExt cx="2761371" cy="476221"/>
          </a:xfrm>
        </p:grpSpPr>
        <p:grpSp>
          <p:nvGrpSpPr>
            <p:cNvPr id="8" name="组合 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" name="对话气泡: 椭圆形 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217918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上网浏览新闻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4547" y="2189555"/>
            <a:ext cx="5961404" cy="3515611"/>
            <a:chOff x="1264547" y="2189555"/>
            <a:chExt cx="5961404" cy="3515611"/>
          </a:xfrm>
        </p:grpSpPr>
        <p:grpSp>
          <p:nvGrpSpPr>
            <p:cNvPr id="26" name="组合 25"/>
            <p:cNvGrpSpPr/>
            <p:nvPr/>
          </p:nvGrpSpPr>
          <p:grpSpPr>
            <a:xfrm>
              <a:off x="1433187" y="2218482"/>
              <a:ext cx="1574153" cy="1325849"/>
              <a:chOff x="460746" y="4309108"/>
              <a:chExt cx="1574153" cy="1325849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60746" y="5030201"/>
                <a:ext cx="1574153" cy="604756"/>
                <a:chOff x="605411" y="5899906"/>
                <a:chExt cx="1574153" cy="604756"/>
              </a:xfrm>
            </p:grpSpPr>
            <p:sp>
              <p:nvSpPr>
                <p:cNvPr id="47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IE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96" t="8925" r="19996" b="3883"/>
              <a:stretch>
                <a:fillRect/>
              </a:stretch>
            </p:blipFill>
            <p:spPr>
              <a:xfrm>
                <a:off x="882085" y="4309108"/>
                <a:ext cx="783198" cy="749418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3435784" y="2189555"/>
              <a:ext cx="1648367" cy="1362311"/>
              <a:chOff x="3995456" y="4386707"/>
              <a:chExt cx="1648367" cy="1362311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995456" y="5120937"/>
                <a:ext cx="1648367" cy="628081"/>
                <a:chOff x="1256597" y="5867225"/>
                <a:chExt cx="927038" cy="628081"/>
              </a:xfrm>
            </p:grpSpPr>
            <p:sp>
              <p:nvSpPr>
                <p:cNvPr id="52" name="矩形: 圆角 51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15"/>
                <p:cNvSpPr/>
                <p:nvPr/>
              </p:nvSpPr>
              <p:spPr>
                <a:xfrm>
                  <a:off x="1367614" y="5867225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Maxthon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2839" y="4386707"/>
                <a:ext cx="783199" cy="783199"/>
              </a:xfrm>
              <a:prstGeom prst="rect">
                <a:avLst/>
              </a:prstGeom>
            </p:spPr>
          </p:pic>
        </p:grpSp>
        <p:grpSp>
          <p:nvGrpSpPr>
            <p:cNvPr id="59" name="组合 58"/>
            <p:cNvGrpSpPr/>
            <p:nvPr/>
          </p:nvGrpSpPr>
          <p:grpSpPr>
            <a:xfrm>
              <a:off x="5483159" y="2258283"/>
              <a:ext cx="1574154" cy="1286048"/>
              <a:chOff x="3766330" y="4205686"/>
              <a:chExt cx="1574154" cy="128604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3766330" y="4875001"/>
                <a:ext cx="1574154" cy="616733"/>
                <a:chOff x="1501343" y="5185280"/>
                <a:chExt cx="976715" cy="616733"/>
              </a:xfrm>
            </p:grpSpPr>
            <p:sp>
              <p:nvSpPr>
                <p:cNvPr id="57" name="矩形: 圆角 56"/>
                <p:cNvSpPr/>
                <p:nvPr/>
              </p:nvSpPr>
              <p:spPr>
                <a:xfrm>
                  <a:off x="1501343" y="5284552"/>
                  <a:ext cx="976715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15"/>
                <p:cNvSpPr/>
                <p:nvPr/>
              </p:nvSpPr>
              <p:spPr>
                <a:xfrm>
                  <a:off x="1642087" y="5185280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FireFox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73" t="3497" r="17341" b="5355"/>
              <a:stretch>
                <a:fillRect/>
              </a:stretch>
            </p:blipFill>
            <p:spPr>
              <a:xfrm>
                <a:off x="4196751" y="4205686"/>
                <a:ext cx="730714" cy="710398"/>
              </a:xfrm>
              <a:prstGeom prst="rect">
                <a:avLst/>
              </a:prstGeom>
            </p:spPr>
          </p:pic>
        </p:grpSp>
        <p:grpSp>
          <p:nvGrpSpPr>
            <p:cNvPr id="3" name="组合 2"/>
            <p:cNvGrpSpPr/>
            <p:nvPr/>
          </p:nvGrpSpPr>
          <p:grpSpPr>
            <a:xfrm>
              <a:off x="1264547" y="4155422"/>
              <a:ext cx="1911431" cy="1549744"/>
              <a:chOff x="1264547" y="4155422"/>
              <a:chExt cx="1911431" cy="1549744"/>
            </a:xfrm>
          </p:grpSpPr>
          <p:pic>
            <p:nvPicPr>
              <p:cNvPr id="1026" name="Picture 2" descr="https://ss2.bdstatic.com/70cFvnSh_Q1YnxGkpoWK1HF6hhy/it/u=999023315,3193476159&amp;fm=26&amp;gp=0.jp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154" y="4155422"/>
                <a:ext cx="936215" cy="936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264547" y="5058835"/>
                <a:ext cx="1911431" cy="646331"/>
                <a:chOff x="436771" y="5899906"/>
                <a:chExt cx="1911431" cy="646331"/>
              </a:xfrm>
            </p:grpSpPr>
            <p:sp>
              <p:nvSpPr>
                <p:cNvPr id="36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15"/>
                <p:cNvSpPr/>
                <p:nvPr/>
              </p:nvSpPr>
              <p:spPr>
                <a:xfrm>
                  <a:off x="436771" y="5899906"/>
                  <a:ext cx="191143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QQ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浏览器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3232079" y="4164861"/>
              <a:ext cx="1911431" cy="1498730"/>
              <a:chOff x="3232079" y="4164861"/>
              <a:chExt cx="1911431" cy="1498730"/>
            </a:xfrm>
          </p:grpSpPr>
          <p:pic>
            <p:nvPicPr>
              <p:cNvPr id="1030" name="Picture 6" descr="https://timgsa.baidu.com/timg?image&amp;quality=80&amp;size=b9999_10000&amp;sec=1567231482024&amp;di=0171c53de15f60766a1c7a124743ad92&amp;imgtype=0&amp;src=http%3A%2F%2Fattachments.gfan.net.cn%2Fforum%2F201506%2F28%2F072145er0ojak6evr8o48y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1883" y="4164861"/>
                <a:ext cx="865765" cy="865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组合 37"/>
              <p:cNvGrpSpPr/>
              <p:nvPr/>
            </p:nvGrpSpPr>
            <p:grpSpPr>
              <a:xfrm>
                <a:off x="3232079" y="5058835"/>
                <a:ext cx="1911431" cy="604756"/>
                <a:chOff x="436771" y="5899906"/>
                <a:chExt cx="1911431" cy="604756"/>
              </a:xfrm>
            </p:grpSpPr>
            <p:sp>
              <p:nvSpPr>
                <p:cNvPr id="39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15"/>
                <p:cNvSpPr/>
                <p:nvPr/>
              </p:nvSpPr>
              <p:spPr>
                <a:xfrm>
                  <a:off x="436771" y="5899906"/>
                  <a:ext cx="191143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360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浏览器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5314520" y="4270926"/>
              <a:ext cx="1911431" cy="1392665"/>
              <a:chOff x="5314520" y="4270926"/>
              <a:chExt cx="1911431" cy="1392665"/>
            </a:xfrm>
          </p:grpSpPr>
          <p:pic>
            <p:nvPicPr>
              <p:cNvPr id="1032" name="Picture 8" descr="https://timgsa.baidu.com/timg?image&amp;quality=80&amp;size=b9999_10000&amp;sec=1567231597833&amp;di=78ebad55a9c1890ae7563bd901561d13&amp;imgtype=0&amp;src=http%3A%2F%2Fwww.hdwallpaperspulse.com%2Fwp-content%2Fuploads%2F2018%2F02%2F09%2FChrome-Logo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9994" y="4270926"/>
                <a:ext cx="1074114" cy="875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组合 40"/>
              <p:cNvGrpSpPr/>
              <p:nvPr/>
            </p:nvGrpSpPr>
            <p:grpSpPr>
              <a:xfrm>
                <a:off x="5314520" y="5058835"/>
                <a:ext cx="1911431" cy="604756"/>
                <a:chOff x="436771" y="5899906"/>
                <a:chExt cx="1911431" cy="604756"/>
              </a:xfrm>
            </p:grpSpPr>
            <p:sp>
              <p:nvSpPr>
                <p:cNvPr id="42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15"/>
                <p:cNvSpPr/>
                <p:nvPr/>
              </p:nvSpPr>
              <p:spPr>
                <a:xfrm>
                  <a:off x="436771" y="5899906"/>
                  <a:ext cx="191143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Chrome</a:t>
                  </a:r>
                </a:p>
              </p:txBody>
            </p:sp>
          </p:grpSp>
        </p:grpSp>
      </p:grpSp>
      <p:grpSp>
        <p:nvGrpSpPr>
          <p:cNvPr id="49" name="组合 48"/>
          <p:cNvGrpSpPr/>
          <p:nvPr/>
        </p:nvGrpSpPr>
        <p:grpSpPr>
          <a:xfrm>
            <a:off x="647164" y="1588421"/>
            <a:ext cx="5448836" cy="478144"/>
            <a:chOff x="1403750" y="3593123"/>
            <a:chExt cx="5448836" cy="478144"/>
          </a:xfrm>
        </p:grpSpPr>
        <p:grpSp>
          <p:nvGrpSpPr>
            <p:cNvPr id="51" name="组合 5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6" name="对话气泡: 椭圆形 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866654" cy="47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和熟悉的或者陌生的朋友聊天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464703" y="2203085"/>
            <a:ext cx="5203617" cy="3772115"/>
            <a:chOff x="1464703" y="2203085"/>
            <a:chExt cx="5203617" cy="3772115"/>
          </a:xfrm>
        </p:grpSpPr>
        <p:grpSp>
          <p:nvGrpSpPr>
            <p:cNvPr id="63" name="组合 62"/>
            <p:cNvGrpSpPr/>
            <p:nvPr/>
          </p:nvGrpSpPr>
          <p:grpSpPr>
            <a:xfrm>
              <a:off x="1464703" y="2203085"/>
              <a:ext cx="1574153" cy="1671648"/>
              <a:chOff x="2603543" y="2130112"/>
              <a:chExt cx="1574153" cy="1671648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2603543" y="3058058"/>
                <a:ext cx="1574153" cy="743702"/>
                <a:chOff x="605411" y="5987201"/>
                <a:chExt cx="1574153" cy="743702"/>
              </a:xfrm>
            </p:grpSpPr>
            <p:sp>
              <p:nvSpPr>
                <p:cNvPr id="84" name="矩形: 圆角 107"/>
                <p:cNvSpPr/>
                <p:nvPr/>
              </p:nvSpPr>
              <p:spPr>
                <a:xfrm>
                  <a:off x="605411" y="5987201"/>
                  <a:ext cx="1574153" cy="743702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15"/>
                <p:cNvSpPr/>
                <p:nvPr/>
              </p:nvSpPr>
              <p:spPr>
                <a:xfrm>
                  <a:off x="605411" y="6189681"/>
                  <a:ext cx="1574153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QQ</a:t>
                  </a:r>
                </a:p>
              </p:txBody>
            </p:sp>
          </p:grpSp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8306" y="2130112"/>
                <a:ext cx="1184626" cy="893854"/>
              </a:xfrm>
              <a:prstGeom prst="rect">
                <a:avLst/>
              </a:prstGeom>
            </p:spPr>
          </p:pic>
        </p:grpSp>
        <p:grpSp>
          <p:nvGrpSpPr>
            <p:cNvPr id="64" name="组合 63"/>
            <p:cNvGrpSpPr/>
            <p:nvPr/>
          </p:nvGrpSpPr>
          <p:grpSpPr>
            <a:xfrm>
              <a:off x="3279435" y="2203085"/>
              <a:ext cx="1574153" cy="1690607"/>
              <a:chOff x="4418275" y="2130112"/>
              <a:chExt cx="1574153" cy="1690607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4418275" y="3058058"/>
                <a:ext cx="1574153" cy="762661"/>
                <a:chOff x="605411" y="5987201"/>
                <a:chExt cx="1574153" cy="762661"/>
              </a:xfrm>
            </p:grpSpPr>
            <p:sp>
              <p:nvSpPr>
                <p:cNvPr id="80" name="矩形: 圆角 112"/>
                <p:cNvSpPr/>
                <p:nvPr/>
              </p:nvSpPr>
              <p:spPr>
                <a:xfrm>
                  <a:off x="605411" y="5987201"/>
                  <a:ext cx="1574153" cy="743702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15"/>
                <p:cNvSpPr/>
                <p:nvPr/>
              </p:nvSpPr>
              <p:spPr>
                <a:xfrm>
                  <a:off x="605411" y="5992732"/>
                  <a:ext cx="1574153" cy="7571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MSN Messenger</a:t>
                  </a:r>
                </a:p>
              </p:txBody>
            </p:sp>
          </p:grpSp>
          <p:pic>
            <p:nvPicPr>
              <p:cNvPr id="79" name="图片 78"/>
              <p:cNvPicPr>
                <a:picLocks noChangeAspect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30" b="11531"/>
              <a:stretch>
                <a:fillRect/>
              </a:stretch>
            </p:blipFill>
            <p:spPr>
              <a:xfrm>
                <a:off x="4662704" y="2130112"/>
                <a:ext cx="1071346" cy="845712"/>
              </a:xfrm>
              <a:prstGeom prst="rect">
                <a:avLst/>
              </a:prstGeom>
            </p:spPr>
          </p:pic>
        </p:grpSp>
        <p:grpSp>
          <p:nvGrpSpPr>
            <p:cNvPr id="65" name="组合 64"/>
            <p:cNvGrpSpPr/>
            <p:nvPr/>
          </p:nvGrpSpPr>
          <p:grpSpPr>
            <a:xfrm>
              <a:off x="5094167" y="2223909"/>
              <a:ext cx="1574153" cy="1650824"/>
              <a:chOff x="6233007" y="2150936"/>
              <a:chExt cx="1574153" cy="1650824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6233007" y="3058058"/>
                <a:ext cx="1574153" cy="743702"/>
                <a:chOff x="605411" y="5987201"/>
                <a:chExt cx="1574153" cy="743702"/>
              </a:xfrm>
            </p:grpSpPr>
            <p:sp>
              <p:nvSpPr>
                <p:cNvPr id="76" name="矩形: 圆角 117"/>
                <p:cNvSpPr/>
                <p:nvPr/>
              </p:nvSpPr>
              <p:spPr>
                <a:xfrm>
                  <a:off x="605411" y="5987201"/>
                  <a:ext cx="1574153" cy="743702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15"/>
                <p:cNvSpPr/>
                <p:nvPr/>
              </p:nvSpPr>
              <p:spPr>
                <a:xfrm>
                  <a:off x="605411" y="6189681"/>
                  <a:ext cx="1574153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UC</a:t>
                  </a:r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030" y="2150936"/>
                <a:ext cx="858083" cy="858083"/>
              </a:xfrm>
              <a:prstGeom prst="rect">
                <a:avLst/>
              </a:prstGeom>
            </p:spPr>
          </p:pic>
        </p:grpSp>
        <p:pic>
          <p:nvPicPr>
            <p:cNvPr id="66" name="Picture 4" descr="https://timgsa.baidu.com/timg?image&amp;quality=80&amp;size=b9999_10000&amp;sec=1567231787950&amp;di=3e5a13697872ca9fe30201fae4c65d4c&amp;imgtype=0&amp;src=http%3A%2F%2Fimg.mp.itc.cn%2Fupload%2F20161118%2F2e35f4043d574840a761801d1fe8c82d_th.png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997" y="4206144"/>
              <a:ext cx="1366718" cy="1040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组合 66"/>
            <p:cNvGrpSpPr/>
            <p:nvPr/>
          </p:nvGrpSpPr>
          <p:grpSpPr>
            <a:xfrm>
              <a:off x="1940279" y="5231498"/>
              <a:ext cx="1574153" cy="743702"/>
              <a:chOff x="6203091" y="3174095"/>
              <a:chExt cx="1574153" cy="743702"/>
            </a:xfrm>
          </p:grpSpPr>
          <p:sp>
            <p:nvSpPr>
              <p:cNvPr id="72" name="矩形: 圆角 117"/>
              <p:cNvSpPr/>
              <p:nvPr/>
            </p:nvSpPr>
            <p:spPr>
              <a:xfrm>
                <a:off x="6203091" y="3174095"/>
                <a:ext cx="1574153" cy="743702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15"/>
              <p:cNvSpPr/>
              <p:nvPr/>
            </p:nvSpPr>
            <p:spPr>
              <a:xfrm>
                <a:off x="6203091" y="3376575"/>
                <a:ext cx="157415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微信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8" name="Picture 6" descr="https://timgsa.baidu.com/timg?image&amp;quality=80&amp;size=b9999_10000&amp;sec=1567231852378&amp;di=288a4008f8a636f11db3e2bbd3b4b703&amp;imgtype=0&amp;src=http%3A%2F%2Fsc01.alicdn.com%2Fkf%2FHTB1KlcDzmtYBeNjSspa761OOFXal%2F233047908%2FHTB1KlcDzmtYBeNjSspa761OOFXal.png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7133" y="4206144"/>
              <a:ext cx="1013057" cy="98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组合 68"/>
            <p:cNvGrpSpPr/>
            <p:nvPr/>
          </p:nvGrpSpPr>
          <p:grpSpPr>
            <a:xfrm>
              <a:off x="4059537" y="5231498"/>
              <a:ext cx="2033186" cy="743702"/>
              <a:chOff x="6203091" y="3174095"/>
              <a:chExt cx="1574153" cy="743702"/>
            </a:xfrm>
          </p:grpSpPr>
          <p:sp>
            <p:nvSpPr>
              <p:cNvPr id="70" name="矩形: 圆角 117"/>
              <p:cNvSpPr/>
              <p:nvPr/>
            </p:nvSpPr>
            <p:spPr>
              <a:xfrm>
                <a:off x="6203091" y="3174095"/>
                <a:ext cx="1574153" cy="743702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5"/>
              <p:cNvSpPr/>
              <p:nvPr/>
            </p:nvSpPr>
            <p:spPr>
              <a:xfrm>
                <a:off x="6203091" y="3376575"/>
                <a:ext cx="157415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阿里旺旺</a:t>
                </a: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647164" y="1600815"/>
            <a:ext cx="2505110" cy="478144"/>
            <a:chOff x="1403750" y="3593123"/>
            <a:chExt cx="2505110" cy="478144"/>
          </a:xfrm>
        </p:grpSpPr>
        <p:grpSp>
          <p:nvGrpSpPr>
            <p:cNvPr id="87" name="组合 8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9" name="对话气泡: 椭圆形 12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8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1922928" cy="47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网络电话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486519" y="2165809"/>
            <a:ext cx="5700713" cy="1427127"/>
            <a:chOff x="7507675" y="7393856"/>
            <a:chExt cx="5700713" cy="1427127"/>
          </a:xfrm>
        </p:grpSpPr>
        <p:grpSp>
          <p:nvGrpSpPr>
            <p:cNvPr id="92" name="组合 91"/>
            <p:cNvGrpSpPr/>
            <p:nvPr/>
          </p:nvGrpSpPr>
          <p:grpSpPr>
            <a:xfrm>
              <a:off x="7507675" y="7501337"/>
              <a:ext cx="1574153" cy="1319646"/>
              <a:chOff x="2603542" y="4865725"/>
              <a:chExt cx="1574153" cy="1319646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7410" y="4865725"/>
                <a:ext cx="706415" cy="706415"/>
              </a:xfrm>
              <a:prstGeom prst="rect">
                <a:avLst/>
              </a:prstGeom>
            </p:spPr>
          </p:pic>
          <p:grpSp>
            <p:nvGrpSpPr>
              <p:cNvPr id="104" name="组合 103"/>
              <p:cNvGrpSpPr/>
              <p:nvPr/>
            </p:nvGrpSpPr>
            <p:grpSpPr>
              <a:xfrm>
                <a:off x="2603542" y="5580615"/>
                <a:ext cx="1574153" cy="604756"/>
                <a:chOff x="605411" y="5899906"/>
                <a:chExt cx="1574153" cy="604756"/>
              </a:xfrm>
            </p:grpSpPr>
            <p:sp>
              <p:nvSpPr>
                <p:cNvPr id="105" name="矩形: 圆角 132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Skype</a:t>
                  </a:r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>
              <a:off x="9570955" y="7393856"/>
              <a:ext cx="1574153" cy="1411315"/>
              <a:chOff x="3200880" y="4545954"/>
              <a:chExt cx="1574153" cy="1411315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3200880" y="5352513"/>
                <a:ext cx="1574153" cy="604756"/>
                <a:chOff x="605411" y="5899906"/>
                <a:chExt cx="1574153" cy="604756"/>
              </a:xfrm>
            </p:grpSpPr>
            <p:sp>
              <p:nvSpPr>
                <p:cNvPr id="101" name="矩形: 圆角 137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QQ</a:t>
                  </a:r>
                </a:p>
              </p:txBody>
            </p:sp>
          </p:grpSp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2894" y="4545954"/>
                <a:ext cx="1184626" cy="893854"/>
              </a:xfrm>
              <a:prstGeom prst="rect">
                <a:avLst/>
              </a:prstGeom>
            </p:spPr>
          </p:pic>
        </p:grpSp>
        <p:grpSp>
          <p:nvGrpSpPr>
            <p:cNvPr id="94" name="组合 93"/>
            <p:cNvGrpSpPr/>
            <p:nvPr/>
          </p:nvGrpSpPr>
          <p:grpSpPr>
            <a:xfrm>
              <a:off x="11634131" y="7533169"/>
              <a:ext cx="1574257" cy="1256190"/>
              <a:chOff x="5264056" y="4685267"/>
              <a:chExt cx="1574257" cy="1256190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5264056" y="5336701"/>
                <a:ext cx="1574257" cy="604756"/>
                <a:chOff x="605307" y="5899906"/>
                <a:chExt cx="1574257" cy="604756"/>
              </a:xfrm>
            </p:grpSpPr>
            <p:sp>
              <p:nvSpPr>
                <p:cNvPr id="97" name="矩形: 圆角 142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Rectangle 15"/>
                <p:cNvSpPr/>
                <p:nvPr/>
              </p:nvSpPr>
              <p:spPr>
                <a:xfrm>
                  <a:off x="605307" y="5899906"/>
                  <a:ext cx="1574153" cy="579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Net2Phone</a:t>
                  </a:r>
                </a:p>
              </p:txBody>
            </p:sp>
          </p:grpSp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935" y="4685267"/>
                <a:ext cx="670393" cy="67039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251942" cy="1428589"/>
            <a:chOff x="551030" y="-368704"/>
            <a:chExt cx="625194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601340" cy="687997"/>
              <a:chOff x="1839059" y="967769"/>
              <a:chExt cx="560134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60134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46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HTTP1.0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的传输模式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3387851" cy="526732"/>
            <a:chOff x="722008" y="1303131"/>
            <a:chExt cx="323482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非持久性连接</a:t>
              </a:r>
            </a:p>
          </p:txBody>
        </p:sp>
      </p:grp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695325" y="2168125"/>
            <a:ext cx="0" cy="386119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95324" y="2171693"/>
            <a:ext cx="4938556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1a.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客户端启动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连接到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 （进程）。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Port 80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服务器的默认端口。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42949" y="3905243"/>
            <a:ext cx="489093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客户端发送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包括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进入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连接插口（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820405" y="2720034"/>
            <a:ext cx="4206350" cy="106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1b.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服务器在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port 80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等待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的连接请求。“接受” 连接并通知客户端。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820402" y="4305346"/>
            <a:ext cx="4340188" cy="168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服务器接收到请求报文，形成 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包含了所请求的对象 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cs/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home.index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将报文送入插口（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5438541" y="2720035"/>
            <a:ext cx="2381864" cy="388926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5386111" y="4365523"/>
            <a:ext cx="2434291" cy="700284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38469" y="5413742"/>
            <a:ext cx="729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H="1">
            <a:off x="5304792" y="3238407"/>
            <a:ext cx="2381865" cy="1068909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7820402" y="5793734"/>
            <a:ext cx="3583210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服务器关闭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  <p:bldP spid="24" grpId="0" animBg="1"/>
      <p:bldP spid="26" grpId="0"/>
      <p:bldP spid="27" grpId="0" animBg="1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251942" cy="1428589"/>
            <a:chOff x="551030" y="-368704"/>
            <a:chExt cx="625194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601340" cy="687997"/>
              <a:chOff x="1839059" y="967769"/>
              <a:chExt cx="560134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60134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46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HTTP1.0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的传输模式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3387851" cy="526732"/>
            <a:chOff x="722008" y="1303131"/>
            <a:chExt cx="323482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非持久性连接</a:t>
              </a:r>
            </a:p>
          </p:txBody>
        </p:sp>
      </p:grp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695325" y="2168125"/>
            <a:ext cx="0" cy="386119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38469" y="5413742"/>
            <a:ext cx="729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170401" y="2239713"/>
            <a:ext cx="3583210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服务器关闭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6488722" y="2630587"/>
            <a:ext cx="1728873" cy="798413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80884" y="3184948"/>
            <a:ext cx="5823032" cy="134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客户端接收到了包含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文件的响应报文。分析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发现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个引用的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jpeg 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对象。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95141" y="4514574"/>
            <a:ext cx="5056115" cy="75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6.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jpeg objects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逐个重复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1-5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4851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3" grpId="0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899501" cy="1428589"/>
            <a:chOff x="551030" y="-368704"/>
            <a:chExt cx="689950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6248899" cy="687997"/>
              <a:chOff x="1839059" y="967769"/>
              <a:chExt cx="624889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624889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5171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非持久性连接工作机制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1021625" y="1558554"/>
            <a:ext cx="3533832" cy="476221"/>
            <a:chOff x="1403750" y="3593123"/>
            <a:chExt cx="3533832" cy="476221"/>
          </a:xfrm>
        </p:grpSpPr>
        <p:grpSp>
          <p:nvGrpSpPr>
            <p:cNvPr id="33" name="组合 3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5" name="对话气泡: 椭圆形 3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295165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取对象需要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 RTTs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27125" y="3277814"/>
            <a:ext cx="5127372" cy="476221"/>
            <a:chOff x="1403750" y="3593123"/>
            <a:chExt cx="5127372" cy="4762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1" name="对话气泡: 椭圆形 4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0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545190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总时间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= 2RTT +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文件传输时间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28583" y="4110111"/>
            <a:ext cx="5870096" cy="876330"/>
            <a:chOff x="1403750" y="3593123"/>
            <a:chExt cx="5870096" cy="876330"/>
          </a:xfrm>
        </p:grpSpPr>
        <p:grpSp>
          <p:nvGrpSpPr>
            <p:cNvPr id="44" name="组合 43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6" name="对话气泡: 椭圆形 4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5287914" cy="87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许多浏览器同时打开多个</a:t>
              </a:r>
              <a:r>
                <a:rPr kumimoji="1" lang="zh-CN" altLang="en-US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并行的连接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来改善性能</a:t>
              </a:r>
            </a:p>
          </p:txBody>
        </p:sp>
      </p:grpSp>
      <p:sp>
        <p:nvSpPr>
          <p:cNvPr id="48" name="Text Box 79"/>
          <p:cNvSpPr txBox="1">
            <a:spLocks noChangeArrowheads="1"/>
          </p:cNvSpPr>
          <p:nvPr/>
        </p:nvSpPr>
        <p:spPr bwMode="auto">
          <a:xfrm>
            <a:off x="1222456" y="2169159"/>
            <a:ext cx="2592774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对象请求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传送</a:t>
            </a: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8675069" y="3028455"/>
            <a:ext cx="16843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8660782" y="3466605"/>
            <a:ext cx="167322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8668719" y="3974605"/>
            <a:ext cx="16843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 flipH="1">
            <a:off x="8684594" y="4457205"/>
            <a:ext cx="1673225" cy="379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21"/>
          <p:cNvSpPr/>
          <p:nvPr/>
        </p:nvSpPr>
        <p:spPr bwMode="auto">
          <a:xfrm>
            <a:off x="10399092" y="4319957"/>
            <a:ext cx="74613" cy="228319"/>
          </a:xfrm>
          <a:prstGeom prst="rightBrace">
            <a:avLst>
              <a:gd name="adj1" fmla="val 33156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0473060" y="4040068"/>
            <a:ext cx="735462" cy="87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传输时间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7032409" y="2714044"/>
            <a:ext cx="1201010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建立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85000"/>
              </a:lnSpc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25"/>
          <p:cNvSpPr/>
          <p:nvPr/>
        </p:nvSpPr>
        <p:spPr bwMode="auto">
          <a:xfrm>
            <a:off x="8405194" y="305385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7787742" y="3264993"/>
            <a:ext cx="93048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RTT</a:t>
            </a: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7567349" y="3621430"/>
            <a:ext cx="699519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29"/>
          <p:cNvSpPr/>
          <p:nvPr/>
        </p:nvSpPr>
        <p:spPr bwMode="auto">
          <a:xfrm>
            <a:off x="8411544" y="396349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7787742" y="4187330"/>
            <a:ext cx="93048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RTT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7558723" y="4602930"/>
            <a:ext cx="724775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收到文件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8435356" y="5643068"/>
            <a:ext cx="90679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10113343" y="5625605"/>
            <a:ext cx="906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95" y="1758913"/>
            <a:ext cx="1513174" cy="1075867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22" y="1356231"/>
            <a:ext cx="1423372" cy="1423372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8240562" y="3028455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240562" y="3903680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8240562" y="4887114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8660782" y="2755405"/>
            <a:ext cx="0" cy="2873375"/>
          </a:xfrm>
          <a:prstGeom prst="line">
            <a:avLst/>
          </a:prstGeom>
          <a:noFill/>
          <a:ln w="28575">
            <a:solidFill>
              <a:srgbClr val="009FF6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10351469" y="2790330"/>
            <a:ext cx="0" cy="2881313"/>
          </a:xfrm>
          <a:prstGeom prst="line">
            <a:avLst/>
          </a:prstGeom>
          <a:noFill/>
          <a:ln w="28575">
            <a:solidFill>
              <a:srgbClr val="009FF6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50"/>
                            </p:stCondLst>
                            <p:childTnLst>
                              <p:par>
                                <p:cTn id="8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750"/>
                            </p:stCondLst>
                            <p:childTnLst>
                              <p:par>
                                <p:cTn id="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25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25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6" grpId="0"/>
      <p:bldP spid="58" grpId="0"/>
      <p:bldP spid="65" grpId="0" animBg="1"/>
      <p:bldP spid="66" grpId="0"/>
      <p:bldP spid="68" grpId="0"/>
      <p:bldP spid="69" grpId="0" animBg="1"/>
      <p:bldP spid="70" grpId="0"/>
      <p:bldP spid="72" grpId="0"/>
      <p:bldP spid="73" grpId="0"/>
      <p:bldP spid="74" grpId="0"/>
      <p:bldP spid="49" grpId="0" animBg="1"/>
      <p:bldP spid="5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610475" cy="1428589"/>
            <a:chOff x="551030" y="-368704"/>
            <a:chExt cx="7610475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6959873" cy="687997"/>
              <a:chOff x="1839059" y="967769"/>
              <a:chExt cx="695987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695987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6012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HTTP1.1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引入的新传输模式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939001" y="1514687"/>
            <a:ext cx="3387851" cy="526732"/>
            <a:chOff x="722008" y="1303131"/>
            <a:chExt cx="3234820" cy="502940"/>
          </a:xfrm>
        </p:grpSpPr>
        <p:sp>
          <p:nvSpPr>
            <p:cNvPr id="59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2" name="平行四边形 6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3" name="平行四边形 6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1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持久连接</a:t>
              </a:r>
            </a:p>
          </p:txBody>
        </p:sp>
      </p:grpSp>
      <p:sp>
        <p:nvSpPr>
          <p:cNvPr id="64" name="Text Box 79"/>
          <p:cNvSpPr txBox="1">
            <a:spLocks noChangeArrowheads="1"/>
          </p:cNvSpPr>
          <p:nvPr/>
        </p:nvSpPr>
        <p:spPr bwMode="auto">
          <a:xfrm>
            <a:off x="1597996" y="2072139"/>
            <a:ext cx="10041431" cy="8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服务器在发送响应后，不再断开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连接，而是</a:t>
            </a: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保持该连接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，用于后续对象的传送，直至该连接“</a:t>
            </a: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休息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”了一个较长的时间后，方断开该连接。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12888" y="3327625"/>
            <a:ext cx="10526539" cy="876330"/>
            <a:chOff x="1403750" y="3593123"/>
            <a:chExt cx="10526539" cy="876330"/>
          </a:xfrm>
        </p:grpSpPr>
        <p:grpSp>
          <p:nvGrpSpPr>
            <p:cNvPr id="71" name="组合 7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6" name="对话气泡: 椭圆形 7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944358" cy="87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减少了对服务器端连接数的需要，从而减少了对服务器端套接字资源的占用，提高了服务器的负载能力。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121742" y="4550945"/>
            <a:ext cx="4006671" cy="476221"/>
            <a:chOff x="1403750" y="3593123"/>
            <a:chExt cx="4006671" cy="476221"/>
          </a:xfrm>
        </p:grpSpPr>
        <p:grpSp>
          <p:nvGrpSpPr>
            <p:cNvPr id="79" name="组合 7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342449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持久连接又可以分为</a:t>
              </a:r>
            </a:p>
          </p:txBody>
        </p:sp>
      </p:grp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1124960" y="5097102"/>
            <a:ext cx="2310011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非流水线方式</a:t>
            </a: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3434971" y="5082258"/>
            <a:ext cx="529589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一个对象传输完成方能传输下一个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1124960" y="5709150"/>
            <a:ext cx="2291208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流水线方式</a:t>
            </a:r>
          </a:p>
        </p:txBody>
      </p:sp>
      <p:sp>
        <p:nvSpPr>
          <p:cNvPr id="86" name="Text Box 79"/>
          <p:cNvSpPr txBox="1">
            <a:spLocks noChangeArrowheads="1"/>
          </p:cNvSpPr>
          <p:nvPr/>
        </p:nvSpPr>
        <p:spPr bwMode="auto">
          <a:xfrm>
            <a:off x="3416168" y="5759199"/>
            <a:ext cx="529589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可以一次性发送所有请求，慢慢接收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/>
      <p:bldP spid="85" grpId="0" animBg="1"/>
      <p:bldP spid="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475287" cy="1428589"/>
            <a:chOff x="551030" y="-368704"/>
            <a:chExt cx="54752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4824685" cy="687997"/>
              <a:chOff x="1839059" y="967769"/>
              <a:chExt cx="482468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482468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5538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报文类型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40FAC3-4565-4522-B980-211F93FCFD15}"/>
              </a:ext>
            </a:extLst>
          </p:cNvPr>
          <p:cNvGrpSpPr/>
          <p:nvPr/>
        </p:nvGrpSpPr>
        <p:grpSpPr>
          <a:xfrm>
            <a:off x="3222979" y="2903312"/>
            <a:ext cx="1663649" cy="1663649"/>
            <a:chOff x="737414" y="3164436"/>
            <a:chExt cx="1900298" cy="190029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FE59F62-EE32-4A58-89AE-F16C2A7DBAB2}"/>
                </a:ext>
              </a:extLst>
            </p:cNvPr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C606778-7EA7-4D95-A640-EAD60AF524F6}"/>
                  </a:ext>
                </a:extLst>
              </p:cNvPr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AAE7672-DB68-4C30-B505-437FF578DE54}"/>
                  </a:ext>
                </a:extLst>
              </p:cNvPr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Text Box 79">
              <a:extLst>
                <a:ext uri="{FF2B5EF4-FFF2-40B4-BE49-F238E27FC236}">
                  <a16:creationId xmlns:a16="http://schemas.microsoft.com/office/drawing/2014/main" id="{DA7DF44F-2EEC-4760-8A36-167473289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58" y="3601356"/>
              <a:ext cx="1632963" cy="100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</a:t>
              </a: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请求报文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B261192-AE84-4394-A9F5-90C7CD6BDC10}"/>
              </a:ext>
            </a:extLst>
          </p:cNvPr>
          <p:cNvGrpSpPr/>
          <p:nvPr/>
        </p:nvGrpSpPr>
        <p:grpSpPr>
          <a:xfrm>
            <a:off x="7467931" y="2898242"/>
            <a:ext cx="1663649" cy="1663649"/>
            <a:chOff x="737414" y="3164436"/>
            <a:chExt cx="1900298" cy="190029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F9BFDE2-CC79-4244-ABFC-72FBFC169A1B}"/>
                </a:ext>
              </a:extLst>
            </p:cNvPr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ABF4F97-E78E-4E5B-A3F0-D571C17451C9}"/>
                  </a:ext>
                </a:extLst>
              </p:cNvPr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38D6ED7-A145-4D01-8937-C4AA0784DAAE}"/>
                  </a:ext>
                </a:extLst>
              </p:cNvPr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79">
              <a:extLst>
                <a:ext uri="{FF2B5EF4-FFF2-40B4-BE49-F238E27FC236}">
                  <a16:creationId xmlns:a16="http://schemas.microsoft.com/office/drawing/2014/main" id="{4976DD69-DEA5-4ED2-BBAD-CA3036A73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618" y="3537891"/>
              <a:ext cx="1660471" cy="100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</a:t>
              </a: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响应报文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475287" cy="1428589"/>
            <a:chOff x="551030" y="-368704"/>
            <a:chExt cx="54752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4824685" cy="687997"/>
              <a:chOff x="1839059" y="967769"/>
              <a:chExt cx="482468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482468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5538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请求报文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/>
        </p:nvSpPr>
        <p:spPr>
          <a:xfrm>
            <a:off x="1786295" y="4807774"/>
            <a:ext cx="5017689" cy="9742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4" name="直接连接符 3"/>
          <p:cNvCxnSpPr/>
          <p:nvPr/>
        </p:nvCxnSpPr>
        <p:spPr>
          <a:xfrm>
            <a:off x="1396858" y="3074442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396858" y="4617357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396858" y="5349253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1396858" y="3448451"/>
            <a:ext cx="385729" cy="801130"/>
            <a:chOff x="1661160" y="2864643"/>
            <a:chExt cx="495300" cy="1028701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661160" y="3371850"/>
              <a:ext cx="26924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924050" y="2864643"/>
              <a:ext cx="0" cy="1028701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924050" y="287969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924050" y="387664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79"/>
          <p:cNvSpPr txBox="1">
            <a:spLocks noChangeArrowheads="1"/>
          </p:cNvSpPr>
          <p:nvPr/>
        </p:nvSpPr>
        <p:spPr bwMode="auto">
          <a:xfrm>
            <a:off x="642868" y="2913113"/>
            <a:ext cx="845974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请求行</a:t>
            </a:r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683333" y="3672202"/>
            <a:ext cx="805509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</a:p>
        </p:txBody>
      </p: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873187" y="4452758"/>
            <a:ext cx="615655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空行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493394" y="5185216"/>
            <a:ext cx="995448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实体主体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1789262" y="2879131"/>
            <a:ext cx="5018430" cy="385729"/>
            <a:chOff x="1789262" y="2879131"/>
            <a:chExt cx="5018430" cy="385729"/>
          </a:xfrm>
        </p:grpSpPr>
        <p:grpSp>
          <p:nvGrpSpPr>
            <p:cNvPr id="11" name="组合 10"/>
            <p:cNvGrpSpPr/>
            <p:nvPr/>
          </p:nvGrpSpPr>
          <p:grpSpPr>
            <a:xfrm>
              <a:off x="1789262" y="2879131"/>
              <a:ext cx="954679" cy="385729"/>
              <a:chOff x="2165032" y="2133600"/>
              <a:chExt cx="1225868" cy="4953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165032" y="2133600"/>
                <a:ext cx="1225868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6" name="Text Box 79"/>
              <p:cNvSpPr txBox="1">
                <a:spLocks noChangeArrowheads="1"/>
              </p:cNvSpPr>
              <p:nvPr/>
            </p:nvSpPr>
            <p:spPr bwMode="auto">
              <a:xfrm>
                <a:off x="2303329" y="2191986"/>
                <a:ext cx="949273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方法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738873" y="2879131"/>
              <a:ext cx="399575" cy="385729"/>
              <a:chOff x="3384391" y="2133600"/>
              <a:chExt cx="513080" cy="4953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3909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57" name="Text Box 79"/>
              <p:cNvSpPr txBox="1">
                <a:spLocks noChangeArrowheads="1"/>
              </p:cNvSpPr>
              <p:nvPr/>
            </p:nvSpPr>
            <p:spPr bwMode="auto">
              <a:xfrm>
                <a:off x="3384391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133378" y="2879131"/>
              <a:ext cx="1153477" cy="385729"/>
              <a:chOff x="3890962" y="2133600"/>
              <a:chExt cx="1481137" cy="4953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890962" y="2133600"/>
                <a:ext cx="1481137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auto">
              <a:xfrm>
                <a:off x="4270191" y="2191986"/>
                <a:ext cx="757874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URL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281785" y="2879131"/>
              <a:ext cx="399575" cy="385729"/>
              <a:chOff x="5365589" y="2133600"/>
              <a:chExt cx="513080" cy="4953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3721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59" name="Text Box 79"/>
              <p:cNvSpPr txBox="1">
                <a:spLocks noChangeArrowheads="1"/>
              </p:cNvSpPr>
              <p:nvPr/>
            </p:nvSpPr>
            <p:spPr bwMode="auto">
              <a:xfrm>
                <a:off x="5365589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676293" y="2879131"/>
              <a:ext cx="1356234" cy="385729"/>
              <a:chOff x="5872161" y="2133600"/>
              <a:chExt cx="1741489" cy="4953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872161" y="2133600"/>
                <a:ext cx="1741489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6264913" y="2191986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版本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032526" y="2879131"/>
              <a:ext cx="389438" cy="385729"/>
              <a:chOff x="7613650" y="2133600"/>
              <a:chExt cx="500062" cy="4953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6136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1" name="Text Box 79"/>
              <p:cNvSpPr txBox="1">
                <a:spLocks noChangeArrowheads="1"/>
              </p:cNvSpPr>
              <p:nvPr/>
            </p:nvSpPr>
            <p:spPr bwMode="auto">
              <a:xfrm>
                <a:off x="7654357" y="2175136"/>
                <a:ext cx="421456" cy="393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418254" y="2879131"/>
              <a:ext cx="389438" cy="385729"/>
              <a:chOff x="8108950" y="2133600"/>
              <a:chExt cx="500062" cy="4953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1089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2" name="Text Box 79"/>
              <p:cNvSpPr txBox="1">
                <a:spLocks noChangeArrowheads="1"/>
              </p:cNvSpPr>
              <p:nvPr/>
            </p:nvSpPr>
            <p:spPr bwMode="auto">
              <a:xfrm>
                <a:off x="8108950" y="2173792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1786295" y="4036318"/>
            <a:ext cx="3846904" cy="385729"/>
            <a:chOff x="1786295" y="4036318"/>
            <a:chExt cx="3846904" cy="385729"/>
          </a:xfrm>
        </p:grpSpPr>
        <p:grpSp>
          <p:nvGrpSpPr>
            <p:cNvPr id="90" name="组合 89"/>
            <p:cNvGrpSpPr/>
            <p:nvPr/>
          </p:nvGrpSpPr>
          <p:grpSpPr>
            <a:xfrm>
              <a:off x="3517852" y="4036318"/>
              <a:ext cx="399575" cy="385729"/>
              <a:chOff x="4384651" y="3619500"/>
              <a:chExt cx="513080" cy="4953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387850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9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3637798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4853952" y="4036318"/>
              <a:ext cx="399575" cy="385729"/>
              <a:chOff x="6100286" y="3619500"/>
              <a:chExt cx="513080" cy="4953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6129338" y="3619500"/>
                <a:ext cx="466724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0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3630665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5243761" y="4036318"/>
              <a:ext cx="389438" cy="385729"/>
              <a:chOff x="6600826" y="3619500"/>
              <a:chExt cx="500062" cy="4953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600826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3661518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916457" y="4036318"/>
              <a:ext cx="960119" cy="385729"/>
              <a:chOff x="4896484" y="3619500"/>
              <a:chExt cx="1232854" cy="4953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896484" y="36195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3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3670369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1786295" y="4036318"/>
              <a:ext cx="1734049" cy="385729"/>
              <a:chOff x="2161222" y="3619500"/>
              <a:chExt cx="2226628" cy="4953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61222" y="36195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4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3670369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1786295" y="3583652"/>
            <a:ext cx="3846903" cy="485516"/>
            <a:chOff x="2161222" y="3038249"/>
            <a:chExt cx="4939666" cy="623433"/>
          </a:xfrm>
        </p:grpSpPr>
        <p:sp>
          <p:nvSpPr>
            <p:cNvPr id="35" name="矩形 34"/>
            <p:cNvSpPr/>
            <p:nvPr/>
          </p:nvSpPr>
          <p:spPr>
            <a:xfrm>
              <a:off x="2161222" y="3124200"/>
              <a:ext cx="4939666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3" name="Text Box 79"/>
            <p:cNvSpPr txBox="1">
              <a:spLocks noChangeArrowheads="1"/>
            </p:cNvSpPr>
            <p:nvPr/>
          </p:nvSpPr>
          <p:spPr bwMode="auto">
            <a:xfrm rot="16200000" flipH="1">
              <a:off x="4250882" y="3153453"/>
              <a:ext cx="623433" cy="39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…</a:t>
              </a:r>
              <a:endParaRPr kumimoji="1" lang="zh-CN" altLang="en-US" sz="1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778913" y="4422046"/>
            <a:ext cx="773153" cy="385729"/>
            <a:chOff x="1778913" y="4422046"/>
            <a:chExt cx="773153" cy="38572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778913" y="4422046"/>
              <a:ext cx="399575" cy="385729"/>
              <a:chOff x="2151743" y="4114800"/>
              <a:chExt cx="513080" cy="4953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161222" y="41148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6" name="Text Box 79"/>
              <p:cNvSpPr txBox="1">
                <a:spLocks noChangeArrowheads="1"/>
              </p:cNvSpPr>
              <p:nvPr/>
            </p:nvSpPr>
            <p:spPr bwMode="auto">
              <a:xfrm>
                <a:off x="2151743" y="4128507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162628" y="4422046"/>
              <a:ext cx="389438" cy="385729"/>
              <a:chOff x="2644458" y="4114800"/>
              <a:chExt cx="500062" cy="4953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644458" y="41148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9" name="Text Box 79"/>
              <p:cNvSpPr txBox="1">
                <a:spLocks noChangeArrowheads="1"/>
              </p:cNvSpPr>
              <p:nvPr/>
            </p:nvSpPr>
            <p:spPr bwMode="auto">
              <a:xfrm>
                <a:off x="2699523" y="4135606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1786295" y="3264860"/>
            <a:ext cx="3846904" cy="385729"/>
            <a:chOff x="1786295" y="3264860"/>
            <a:chExt cx="3846904" cy="385729"/>
          </a:xfrm>
        </p:grpSpPr>
        <p:grpSp>
          <p:nvGrpSpPr>
            <p:cNvPr id="84" name="组合 83"/>
            <p:cNvGrpSpPr/>
            <p:nvPr/>
          </p:nvGrpSpPr>
          <p:grpSpPr>
            <a:xfrm>
              <a:off x="3517852" y="3264860"/>
              <a:ext cx="399575" cy="385729"/>
              <a:chOff x="4384651" y="2628900"/>
              <a:chExt cx="513080" cy="4953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387850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3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2646234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243761" y="3264860"/>
              <a:ext cx="389438" cy="385729"/>
              <a:chOff x="6600826" y="2628900"/>
              <a:chExt cx="500062" cy="4953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00826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5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2669953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916457" y="3264860"/>
              <a:ext cx="960119" cy="385729"/>
              <a:chOff x="4896484" y="2628900"/>
              <a:chExt cx="1232854" cy="4953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896484" y="26289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6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2678805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786295" y="3264860"/>
              <a:ext cx="1734049" cy="385729"/>
              <a:chOff x="2161222" y="2628900"/>
              <a:chExt cx="2226628" cy="4953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161222" y="26289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8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2678805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53952" y="3264860"/>
              <a:ext cx="399575" cy="385729"/>
              <a:chOff x="6100286" y="2628900"/>
              <a:chExt cx="513080" cy="4953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117590" y="26289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4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2639099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1957485" y="1582241"/>
            <a:ext cx="393998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请求报文的一般格式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6984666" y="2383795"/>
            <a:ext cx="23767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请求行</a:t>
            </a:r>
          </a:p>
          <a:p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(GET, POST, HEAD 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Freeform 7"/>
          <p:cNvSpPr/>
          <p:nvPr/>
        </p:nvSpPr>
        <p:spPr bwMode="auto">
          <a:xfrm>
            <a:off x="6984666" y="3211937"/>
            <a:ext cx="149225" cy="1957387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6330397" y="3824266"/>
            <a:ext cx="646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</a:t>
            </a:r>
          </a:p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诸行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6984666" y="5455255"/>
            <a:ext cx="36898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单独一行回车、换行表示报文首部结束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Text Box 16"/>
          <p:cNvSpPr txBox="1">
            <a:spLocks noChangeArrowheads="1"/>
          </p:cNvSpPr>
          <p:nvPr/>
        </p:nvSpPr>
        <p:spPr bwMode="auto">
          <a:xfrm>
            <a:off x="7018004" y="2924601"/>
            <a:ext cx="456086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 /index.html HTTP/1.1\r\n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Host: www-net.cs.umass.edu\r\n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User-Agent: Firefox/3.6.10\r\n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Accept: text/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html,application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xhtml+xml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Accept-Language: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en-us,en;q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=0.5\r\n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Accept-Encoding: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gzip,deflate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Accept-Charset: ISO-8859-1,utf-8;q=0.7\r\n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Keep-Alive: 115\r\n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Connection: keep-alive\r\n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</a:p>
        </p:txBody>
      </p:sp>
      <p:sp>
        <p:nvSpPr>
          <p:cNvPr id="111" name="Line 17"/>
          <p:cNvSpPr>
            <a:spLocks noChangeShapeType="1"/>
          </p:cNvSpPr>
          <p:nvPr/>
        </p:nvSpPr>
        <p:spPr bwMode="auto">
          <a:xfrm flipH="1">
            <a:off x="9850288" y="2427763"/>
            <a:ext cx="166687" cy="514350"/>
          </a:xfrm>
          <a:prstGeom prst="line">
            <a:avLst/>
          </a:prstGeom>
          <a:noFill/>
          <a:ln w="1905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18"/>
          <p:cNvSpPr txBox="1">
            <a:spLocks noChangeArrowheads="1"/>
          </p:cNvSpPr>
          <p:nvPr/>
        </p:nvSpPr>
        <p:spPr bwMode="auto">
          <a:xfrm>
            <a:off x="9901088" y="2140425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回车符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Text Box 19"/>
          <p:cNvSpPr txBox="1">
            <a:spLocks noChangeArrowheads="1"/>
          </p:cNvSpPr>
          <p:nvPr/>
        </p:nvSpPr>
        <p:spPr bwMode="auto">
          <a:xfrm>
            <a:off x="10053488" y="2437288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换行符</a:t>
            </a:r>
            <a:endParaRPr lang="en-US" altLang="zh-CN" sz="160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Line 20"/>
          <p:cNvSpPr>
            <a:spLocks noChangeShapeType="1"/>
          </p:cNvSpPr>
          <p:nvPr/>
        </p:nvSpPr>
        <p:spPr bwMode="auto">
          <a:xfrm flipH="1">
            <a:off x="10146550" y="2737326"/>
            <a:ext cx="65687" cy="204788"/>
          </a:xfrm>
          <a:prstGeom prst="line">
            <a:avLst/>
          </a:prstGeom>
          <a:noFill/>
          <a:ln w="1905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Rectangle 11"/>
          <p:cNvSpPr>
            <a:spLocks noChangeArrowheads="1"/>
          </p:cNvSpPr>
          <p:nvPr/>
        </p:nvSpPr>
        <p:spPr bwMode="auto">
          <a:xfrm>
            <a:off x="7022543" y="2950739"/>
            <a:ext cx="3272492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7028661" y="5180718"/>
            <a:ext cx="667932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Rectangle 11"/>
          <p:cNvSpPr>
            <a:spLocks noChangeArrowheads="1"/>
          </p:cNvSpPr>
          <p:nvPr/>
        </p:nvSpPr>
        <p:spPr bwMode="auto">
          <a:xfrm>
            <a:off x="6335151" y="1588432"/>
            <a:ext cx="5069620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一段典型的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2" grpId="0"/>
      <p:bldP spid="52" grpId="1"/>
      <p:bldP spid="53" grpId="0"/>
      <p:bldP spid="53" grpId="1"/>
      <p:bldP spid="54" grpId="0"/>
      <p:bldP spid="55" grpId="0"/>
      <p:bldP spid="55" grpId="1"/>
      <p:bldP spid="103" grpId="0" animBg="1"/>
      <p:bldP spid="104" grpId="0"/>
      <p:bldP spid="106" grpId="0" animBg="1"/>
      <p:bldP spid="107" grpId="0"/>
      <p:bldP spid="109" grpId="0"/>
      <p:bldP spid="110" grpId="0" uiExpand="1" build="p"/>
      <p:bldP spid="110" grpId="1" uiExpand="1" build="allAtOnce"/>
      <p:bldP spid="111" grpId="0" animBg="1"/>
      <p:bldP spid="112" grpId="0"/>
      <p:bldP spid="113" grpId="0"/>
      <p:bldP spid="114" grpId="0" animBg="1"/>
      <p:bldP spid="116" grpId="0" animBg="1"/>
      <p:bldP spid="117" grpId="0" animBg="1"/>
      <p:bldP spid="1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0213" y="0"/>
            <a:ext cx="5988041" cy="1428589"/>
            <a:chOff x="551030" y="-368704"/>
            <a:chExt cx="5988041" cy="1428589"/>
          </a:xfrm>
        </p:grpSpPr>
        <p:grpSp>
          <p:nvGrpSpPr>
            <p:cNvPr id="3" name="组合 2"/>
            <p:cNvGrpSpPr/>
            <p:nvPr/>
          </p:nvGrpSpPr>
          <p:grpSpPr>
            <a:xfrm>
              <a:off x="1201632" y="303925"/>
              <a:ext cx="5337439" cy="687997"/>
              <a:chOff x="1839059" y="967769"/>
              <a:chExt cx="5337439" cy="687997"/>
            </a:xfrm>
          </p:grpSpPr>
          <p:sp>
            <p:nvSpPr>
              <p:cNvPr id="5" name="矩形: 圆角 30"/>
              <p:cNvSpPr/>
              <p:nvPr/>
            </p:nvSpPr>
            <p:spPr>
              <a:xfrm>
                <a:off x="1839059" y="967769"/>
                <a:ext cx="533743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86092" y="1009435"/>
                <a:ext cx="4036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请求行支持的方法</a:t>
                </a: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15938" y="1514317"/>
            <a:ext cx="4161573" cy="526732"/>
            <a:chOff x="722008" y="1303131"/>
            <a:chExt cx="3973592" cy="502940"/>
          </a:xfrm>
        </p:grpSpPr>
        <p:grpSp>
          <p:nvGrpSpPr>
            <p:cNvPr id="8" name="组合 7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" name="平行四边形 10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9" name="流程图: 手动输入 6"/>
            <p:cNvSpPr/>
            <p:nvPr/>
          </p:nvSpPr>
          <p:spPr>
            <a:xfrm rot="5400000" flipV="1">
              <a:off x="2604168" y="-309031"/>
              <a:ext cx="475861" cy="370700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305892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HTTP 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定义的方法</a:t>
              </a: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962901" y="2173520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522914" y="2225009"/>
            <a:ext cx="430919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向服务器请求指定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的对象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15938" y="3059753"/>
            <a:ext cx="6314298" cy="2902856"/>
            <a:chOff x="493394" y="2879131"/>
            <a:chExt cx="6314298" cy="2902856"/>
          </a:xfrm>
        </p:grpSpPr>
        <p:sp>
          <p:nvSpPr>
            <p:cNvPr id="16" name="矩形 15"/>
            <p:cNvSpPr/>
            <p:nvPr/>
          </p:nvSpPr>
          <p:spPr>
            <a:xfrm>
              <a:off x="1786295" y="48077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396858" y="30744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396858" y="46173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396858" y="53492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1396858" y="3448451"/>
              <a:ext cx="385729" cy="801130"/>
              <a:chOff x="1661160" y="2864643"/>
              <a:chExt cx="495300" cy="1028701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 Box 79"/>
            <p:cNvSpPr txBox="1">
              <a:spLocks noChangeArrowheads="1"/>
            </p:cNvSpPr>
            <p:nvPr/>
          </p:nvSpPr>
          <p:spPr bwMode="auto">
            <a:xfrm>
              <a:off x="642868" y="2913113"/>
              <a:ext cx="845974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请求行</a:t>
              </a: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683333" y="36722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873187" y="44527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</a:p>
          </p:txBody>
        </p: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493394" y="51852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789262" y="2879131"/>
              <a:ext cx="5018430" cy="385729"/>
              <a:chOff x="1789262" y="2879131"/>
              <a:chExt cx="5018430" cy="385729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方法</a:t>
                  </a: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3133378" y="2879131"/>
                <a:ext cx="1153477" cy="385729"/>
                <a:chOff x="3890962" y="2133600"/>
                <a:chExt cx="1481137" cy="495300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270191" y="2191986"/>
                  <a:ext cx="757874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URL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8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7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7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1786295" y="4036318"/>
              <a:ext cx="3846904" cy="385729"/>
              <a:chOff x="1786295" y="4036318"/>
              <a:chExt cx="3846904" cy="3857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5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1786295" y="3583652"/>
              <a:ext cx="3846903" cy="485516"/>
              <a:chOff x="2161222" y="3038249"/>
              <a:chExt cx="4939666" cy="623433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2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778913" y="4422046"/>
              <a:ext cx="773153" cy="385729"/>
              <a:chOff x="1778913" y="4422046"/>
              <a:chExt cx="773153" cy="385729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5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1786295" y="3264860"/>
              <a:ext cx="3846904" cy="385729"/>
              <a:chOff x="1786295" y="3264860"/>
              <a:chExt cx="3846904" cy="385729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998732" y="2771713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POST</a:t>
            </a:r>
          </a:p>
        </p:txBody>
      </p:sp>
      <p:sp>
        <p:nvSpPr>
          <p:cNvPr id="94" name="Text Box 16"/>
          <p:cNvSpPr txBox="1">
            <a:spLocks noChangeArrowheads="1"/>
          </p:cNvSpPr>
          <p:nvPr/>
        </p:nvSpPr>
        <p:spPr bwMode="auto">
          <a:xfrm>
            <a:off x="2522914" y="2800280"/>
            <a:ext cx="8908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9FF6"/>
              </a:buClr>
              <a:buSzPct val="85000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用于向服务器提交表单数据也可以同时请求一个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页面</a:t>
            </a:r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1008907" y="3478562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96" name="Text Box 16"/>
          <p:cNvSpPr txBox="1">
            <a:spLocks noChangeArrowheads="1"/>
          </p:cNvSpPr>
          <p:nvPr/>
        </p:nvSpPr>
        <p:spPr bwMode="auto">
          <a:xfrm>
            <a:off x="2545650" y="3508801"/>
            <a:ext cx="5676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返回响应报文，不包含请求的对象</a:t>
            </a: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1008907" y="4153739"/>
            <a:ext cx="1536743" cy="47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PUT</a:t>
            </a: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1601640" y="4190935"/>
            <a:ext cx="9451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        上传的文件放在实体主体字段中，目标路径由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字段标明</a:t>
            </a: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998732" y="4860186"/>
            <a:ext cx="1536743" cy="47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2615346" y="4892220"/>
            <a:ext cx="4125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删除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字段中指定的文件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4" grpId="1" uiExpand="1" build="allAtOnce"/>
      <p:bldP spid="93" grpId="0" animBg="1"/>
      <p:bldP spid="94" grpId="0" uiExpand="1" build="p"/>
      <p:bldP spid="94" grpId="1" uiExpand="1" build="allAtOnce"/>
      <p:bldP spid="95" grpId="0" animBg="1"/>
      <p:bldP spid="96" grpId="0" uiExpand="1" build="p"/>
      <p:bldP spid="96" grpId="1" uiExpand="1" build="allAtOnce"/>
      <p:bldP spid="97" grpId="0" animBg="1"/>
      <p:bldP spid="98" grpId="0" uiExpand="1" build="p"/>
      <p:bldP spid="98" grpId="1" uiExpand="1" build="allAtOnce"/>
      <p:bldP spid="99" grpId="0" animBg="1"/>
      <p:bldP spid="100" grpId="0" uiExpand="1" build="p"/>
      <p:bldP spid="100" grpId="1" uiExpan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988041" cy="1428589"/>
            <a:chOff x="551030" y="-368704"/>
            <a:chExt cx="598804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337439" cy="687997"/>
              <a:chOff x="1839059" y="967769"/>
              <a:chExt cx="533743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33743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036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请求行支持的方法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93" name="组合 92"/>
          <p:cNvGrpSpPr/>
          <p:nvPr/>
        </p:nvGrpSpPr>
        <p:grpSpPr>
          <a:xfrm>
            <a:off x="515938" y="1514316"/>
            <a:ext cx="4231313" cy="526734"/>
            <a:chOff x="722008" y="1303131"/>
            <a:chExt cx="4040182" cy="502942"/>
          </a:xfrm>
        </p:grpSpPr>
        <p:grpSp>
          <p:nvGrpSpPr>
            <p:cNvPr id="94" name="组合 9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98" name="平行四边形 97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02" name="平行四边形 10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95" name="流程图: 手动输入 6"/>
            <p:cNvSpPr/>
            <p:nvPr/>
          </p:nvSpPr>
          <p:spPr>
            <a:xfrm rot="5400000" flipV="1">
              <a:off x="2604168" y="-309031"/>
              <a:ext cx="475861" cy="370700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 Box 79"/>
            <p:cNvSpPr txBox="1">
              <a:spLocks noChangeArrowheads="1"/>
            </p:cNvSpPr>
            <p:nvPr/>
          </p:nvSpPr>
          <p:spPr bwMode="auto">
            <a:xfrm>
              <a:off x="1351235" y="1335873"/>
              <a:ext cx="341095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另一种上传数据的方式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39461" y="2879131"/>
            <a:ext cx="6314298" cy="2902856"/>
            <a:chOff x="493394" y="2879131"/>
            <a:chExt cx="6314298" cy="2902856"/>
          </a:xfrm>
        </p:grpSpPr>
        <p:sp>
          <p:nvSpPr>
            <p:cNvPr id="105" name="矩形 104"/>
            <p:cNvSpPr/>
            <p:nvPr/>
          </p:nvSpPr>
          <p:spPr>
            <a:xfrm>
              <a:off x="1786295" y="48077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396858" y="30744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396858" y="46173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396858" y="53492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/>
            <p:cNvGrpSpPr/>
            <p:nvPr/>
          </p:nvGrpSpPr>
          <p:grpSpPr>
            <a:xfrm>
              <a:off x="1396858" y="3448451"/>
              <a:ext cx="385729" cy="801130"/>
              <a:chOff x="1661160" y="2864643"/>
              <a:chExt cx="495300" cy="1028701"/>
            </a:xfrm>
          </p:grpSpPr>
          <p:cxnSp>
            <p:nvCxnSpPr>
              <p:cNvPr id="121" name="直接连接符 120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 Box 79"/>
            <p:cNvSpPr txBox="1">
              <a:spLocks noChangeArrowheads="1"/>
            </p:cNvSpPr>
            <p:nvPr/>
          </p:nvSpPr>
          <p:spPr bwMode="auto">
            <a:xfrm>
              <a:off x="642868" y="2913113"/>
              <a:ext cx="845974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请求行</a:t>
              </a:r>
            </a:p>
          </p:txBody>
        </p: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683333" y="36722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</a:p>
          </p:txBody>
        </p:sp>
        <p:sp>
          <p:nvSpPr>
            <p:cNvPr id="127" name="Text Box 79"/>
            <p:cNvSpPr txBox="1">
              <a:spLocks noChangeArrowheads="1"/>
            </p:cNvSpPr>
            <p:nvPr/>
          </p:nvSpPr>
          <p:spPr bwMode="auto">
            <a:xfrm>
              <a:off x="873187" y="44527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493394" y="51852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1789262" y="2879131"/>
              <a:ext cx="5018430" cy="385729"/>
              <a:chOff x="1789262" y="2879131"/>
              <a:chExt cx="5018430" cy="385729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5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方法</a:t>
                  </a:r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4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3133378" y="2879131"/>
                <a:ext cx="1153477" cy="385729"/>
                <a:chOff x="3890962" y="2133600"/>
                <a:chExt cx="1481137" cy="495300"/>
              </a:xfrm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270191" y="2191986"/>
                  <a:ext cx="757874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URL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4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1" name="组合 150"/>
            <p:cNvGrpSpPr/>
            <p:nvPr/>
          </p:nvGrpSpPr>
          <p:grpSpPr>
            <a:xfrm>
              <a:off x="1786295" y="4036318"/>
              <a:ext cx="3846904" cy="385729"/>
              <a:chOff x="1786295" y="4036318"/>
              <a:chExt cx="3846904" cy="385729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163" name="矩形 162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" name="组合 154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159" name="矩形 158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5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1786295" y="3583652"/>
              <a:ext cx="3846903" cy="485516"/>
              <a:chOff x="2161222" y="3038249"/>
              <a:chExt cx="4939666" cy="623433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69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778913" y="4422046"/>
              <a:ext cx="773153" cy="385729"/>
              <a:chOff x="1778913" y="4422046"/>
              <a:chExt cx="773153" cy="385729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7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2" name="组合 171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7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7" name="组合 176"/>
            <p:cNvGrpSpPr/>
            <p:nvPr/>
          </p:nvGrpSpPr>
          <p:grpSpPr>
            <a:xfrm>
              <a:off x="1786295" y="3264860"/>
              <a:ext cx="3846904" cy="385729"/>
              <a:chOff x="1786295" y="3264860"/>
              <a:chExt cx="3846904" cy="385729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191" name="矩形 190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9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189" name="矩形 188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9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187" name="矩形 186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181" name="组合 180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185" name="矩形 184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4220309" y="2409092"/>
            <a:ext cx="2695380" cy="470039"/>
            <a:chOff x="5111385" y="2409092"/>
            <a:chExt cx="1804303" cy="470039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11385" y="2409092"/>
              <a:ext cx="1475585" cy="0"/>
            </a:xfrm>
            <a:prstGeom prst="line">
              <a:avLst/>
            </a:prstGeom>
            <a:ln w="28575">
              <a:solidFill>
                <a:srgbClr val="009FF6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 flipV="1">
              <a:off x="6573877" y="2409092"/>
              <a:ext cx="341811" cy="470039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609607" y="2398955"/>
            <a:ext cx="4824776" cy="1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方法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将需要上传的数据放到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633108" y="3893673"/>
            <a:ext cx="4555827" cy="1200150"/>
            <a:chOff x="1625957" y="2533650"/>
            <a:chExt cx="5803543" cy="1200150"/>
          </a:xfrm>
        </p:grpSpPr>
        <p:sp>
          <p:nvSpPr>
            <p:cNvPr id="101" name="矩形: 圆角 100"/>
            <p:cNvSpPr/>
            <p:nvPr/>
          </p:nvSpPr>
          <p:spPr>
            <a:xfrm>
              <a:off x="1630680" y="2533650"/>
              <a:ext cx="5798820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625957" y="2733221"/>
              <a:ext cx="57988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www.somesite.com/animalsearch</a:t>
              </a:r>
              <a:r>
                <a:rPr lang="en-US" altLang="zh-CN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?monkeys&amp;banana</a:t>
              </a:r>
            </a:p>
          </p:txBody>
        </p:sp>
        <p:sp>
          <p:nvSpPr>
            <p:cNvPr id="104" name="矩形: 圆角 103"/>
            <p:cNvSpPr/>
            <p:nvPr/>
          </p:nvSpPr>
          <p:spPr>
            <a:xfrm>
              <a:off x="1724819" y="2603030"/>
              <a:ext cx="56380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/>
      <p:bldP spid="99" grpId="1" uiExpand="1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 16"/>
          <p:cNvSpPr txBox="1">
            <a:spLocks noChangeArrowheads="1"/>
          </p:cNvSpPr>
          <p:nvPr/>
        </p:nvSpPr>
        <p:spPr bwMode="auto">
          <a:xfrm>
            <a:off x="6726602" y="2619801"/>
            <a:ext cx="5244064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HTTP/1.1 200 OK\r\n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Date: Sun, 26 Sep 2010 20:09:20 GMT\r\n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Server: Apache/2.0.52 (CentOS)\r\n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Last-Modified: Tue, 30 Oct 2007 17:00:02 GMT\r\n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ETag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"17dc6-a5c-bf716880"\r\n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Accept-Ranges: bytes\r\n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Content-Length: 2652\r\n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Keep-Alive: timeout=10, max=100\r\n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Connection: Keep-Alive\r\n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Content-Type: text/html; charset=ISO-8859-1\r\n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...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30213" y="0"/>
            <a:ext cx="5512713" cy="1428589"/>
            <a:chOff x="551030" y="-368704"/>
            <a:chExt cx="5512713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3" y="303925"/>
              <a:ext cx="4862110" cy="687997"/>
              <a:chOff x="1839060" y="967769"/>
              <a:chExt cx="486211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60" y="967769"/>
                <a:ext cx="486211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391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响应报文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106" name="矩形 105"/>
          <p:cNvSpPr/>
          <p:nvPr/>
        </p:nvSpPr>
        <p:spPr>
          <a:xfrm>
            <a:off x="1494893" y="4502974"/>
            <a:ext cx="5017689" cy="9742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07" name="直接连接符 106"/>
          <p:cNvCxnSpPr/>
          <p:nvPr/>
        </p:nvCxnSpPr>
        <p:spPr>
          <a:xfrm>
            <a:off x="1105456" y="2769642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105456" y="4312557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1105456" y="5044453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1105456" y="3143651"/>
            <a:ext cx="385729" cy="801130"/>
            <a:chOff x="1661160" y="2864643"/>
            <a:chExt cx="495300" cy="1028701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1661160" y="3371850"/>
              <a:ext cx="26924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924050" y="2864643"/>
              <a:ext cx="0" cy="1028701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924050" y="287969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1924050" y="387664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 Box 79"/>
          <p:cNvSpPr txBox="1">
            <a:spLocks noChangeArrowheads="1"/>
          </p:cNvSpPr>
          <p:nvPr/>
        </p:nvSpPr>
        <p:spPr bwMode="auto">
          <a:xfrm>
            <a:off x="351466" y="2608313"/>
            <a:ext cx="845974" cy="3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状态行</a:t>
            </a:r>
          </a:p>
        </p:txBody>
      </p:sp>
      <p:sp>
        <p:nvSpPr>
          <p:cNvPr id="118" name="Text Box 79"/>
          <p:cNvSpPr txBox="1">
            <a:spLocks noChangeArrowheads="1"/>
          </p:cNvSpPr>
          <p:nvPr/>
        </p:nvSpPr>
        <p:spPr bwMode="auto">
          <a:xfrm>
            <a:off x="391931" y="3367402"/>
            <a:ext cx="805509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</a:p>
        </p:txBody>
      </p:sp>
      <p:sp>
        <p:nvSpPr>
          <p:cNvPr id="194" name="Text Box 79"/>
          <p:cNvSpPr txBox="1">
            <a:spLocks noChangeArrowheads="1"/>
          </p:cNvSpPr>
          <p:nvPr/>
        </p:nvSpPr>
        <p:spPr bwMode="auto">
          <a:xfrm>
            <a:off x="581785" y="4147958"/>
            <a:ext cx="615655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空行</a:t>
            </a:r>
          </a:p>
        </p:txBody>
      </p:sp>
      <p:sp>
        <p:nvSpPr>
          <p:cNvPr id="195" name="Text Box 79"/>
          <p:cNvSpPr txBox="1">
            <a:spLocks noChangeArrowheads="1"/>
          </p:cNvSpPr>
          <p:nvPr/>
        </p:nvSpPr>
        <p:spPr bwMode="auto">
          <a:xfrm>
            <a:off x="201992" y="4880416"/>
            <a:ext cx="995448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实体主体</a:t>
            </a:r>
          </a:p>
        </p:txBody>
      </p:sp>
      <p:grpSp>
        <p:nvGrpSpPr>
          <p:cNvPr id="196" name="组合 195"/>
          <p:cNvGrpSpPr/>
          <p:nvPr/>
        </p:nvGrpSpPr>
        <p:grpSpPr>
          <a:xfrm>
            <a:off x="1497860" y="2574331"/>
            <a:ext cx="5018430" cy="385729"/>
            <a:chOff x="1789262" y="2879131"/>
            <a:chExt cx="5018430" cy="385729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789262" y="2879131"/>
              <a:ext cx="954679" cy="385729"/>
              <a:chOff x="2165032" y="2133600"/>
              <a:chExt cx="1225868" cy="49530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2165032" y="2133600"/>
                <a:ext cx="1225868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7" name="Text Box 79"/>
              <p:cNvSpPr txBox="1">
                <a:spLocks noChangeArrowheads="1"/>
              </p:cNvSpPr>
              <p:nvPr/>
            </p:nvSpPr>
            <p:spPr bwMode="auto">
              <a:xfrm>
                <a:off x="2303329" y="2191986"/>
                <a:ext cx="949273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版本</a:t>
                </a: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738873" y="2879131"/>
              <a:ext cx="399575" cy="385729"/>
              <a:chOff x="3384391" y="2133600"/>
              <a:chExt cx="513080" cy="49530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33909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5" name="Text Box 79"/>
              <p:cNvSpPr txBox="1">
                <a:spLocks noChangeArrowheads="1"/>
              </p:cNvSpPr>
              <p:nvPr/>
            </p:nvSpPr>
            <p:spPr bwMode="auto">
              <a:xfrm>
                <a:off x="3384391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3129668" y="2879131"/>
              <a:ext cx="1157187" cy="385729"/>
              <a:chOff x="3886198" y="2133600"/>
              <a:chExt cx="1485901" cy="49530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3890962" y="2133600"/>
                <a:ext cx="1481137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3" name="Text Box 79"/>
              <p:cNvSpPr txBox="1">
                <a:spLocks noChangeArrowheads="1"/>
              </p:cNvSpPr>
              <p:nvPr/>
            </p:nvSpPr>
            <p:spPr bwMode="auto">
              <a:xfrm>
                <a:off x="3886198" y="2191986"/>
                <a:ext cx="1472881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状态编码</a:t>
                </a: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4281785" y="2879131"/>
              <a:ext cx="399575" cy="385729"/>
              <a:chOff x="5365589" y="2133600"/>
              <a:chExt cx="513080" cy="495300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53721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1" name="Text Box 79"/>
              <p:cNvSpPr txBox="1">
                <a:spLocks noChangeArrowheads="1"/>
              </p:cNvSpPr>
              <p:nvPr/>
            </p:nvSpPr>
            <p:spPr bwMode="auto">
              <a:xfrm>
                <a:off x="5365589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4676293" y="2879131"/>
              <a:ext cx="1356234" cy="385729"/>
              <a:chOff x="5872161" y="2133600"/>
              <a:chExt cx="1741489" cy="49530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872161" y="2133600"/>
                <a:ext cx="1741489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9" name="Text Box 79"/>
              <p:cNvSpPr txBox="1">
                <a:spLocks noChangeArrowheads="1"/>
              </p:cNvSpPr>
              <p:nvPr/>
            </p:nvSpPr>
            <p:spPr bwMode="auto">
              <a:xfrm>
                <a:off x="6264913" y="2191986"/>
                <a:ext cx="949274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短语</a:t>
                </a: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6032526" y="2879131"/>
              <a:ext cx="389438" cy="385729"/>
              <a:chOff x="7613650" y="2133600"/>
              <a:chExt cx="500062" cy="495300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76136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7" name="Text Box 79"/>
              <p:cNvSpPr txBox="1">
                <a:spLocks noChangeArrowheads="1"/>
              </p:cNvSpPr>
              <p:nvPr/>
            </p:nvSpPr>
            <p:spPr bwMode="auto">
              <a:xfrm>
                <a:off x="7654357" y="2175136"/>
                <a:ext cx="421456" cy="393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418254" y="2879131"/>
              <a:ext cx="389438" cy="385729"/>
              <a:chOff x="8108950" y="2133600"/>
              <a:chExt cx="500062" cy="49530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81089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5" name="Text Box 79"/>
              <p:cNvSpPr txBox="1">
                <a:spLocks noChangeArrowheads="1"/>
              </p:cNvSpPr>
              <p:nvPr/>
            </p:nvSpPr>
            <p:spPr bwMode="auto">
              <a:xfrm>
                <a:off x="8108950" y="2173792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" name="组合 217"/>
          <p:cNvGrpSpPr/>
          <p:nvPr/>
        </p:nvGrpSpPr>
        <p:grpSpPr>
          <a:xfrm>
            <a:off x="1494893" y="3731518"/>
            <a:ext cx="3846904" cy="385729"/>
            <a:chOff x="1786295" y="4036318"/>
            <a:chExt cx="3846904" cy="385729"/>
          </a:xfrm>
        </p:grpSpPr>
        <p:grpSp>
          <p:nvGrpSpPr>
            <p:cNvPr id="219" name="组合 218"/>
            <p:cNvGrpSpPr/>
            <p:nvPr/>
          </p:nvGrpSpPr>
          <p:grpSpPr>
            <a:xfrm>
              <a:off x="3517852" y="4036318"/>
              <a:ext cx="399575" cy="385729"/>
              <a:chOff x="4384651" y="3619500"/>
              <a:chExt cx="513080" cy="495300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4387850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3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3637798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4853952" y="4036318"/>
              <a:ext cx="399575" cy="385729"/>
              <a:chOff x="6100286" y="3619500"/>
              <a:chExt cx="513080" cy="495300"/>
            </a:xfrm>
          </p:grpSpPr>
          <p:sp>
            <p:nvSpPr>
              <p:cNvPr id="230" name="矩形 229"/>
              <p:cNvSpPr/>
              <p:nvPr/>
            </p:nvSpPr>
            <p:spPr>
              <a:xfrm>
                <a:off x="6129338" y="3619500"/>
                <a:ext cx="466724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1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3630665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5243761" y="4036318"/>
              <a:ext cx="389438" cy="385729"/>
              <a:chOff x="6600826" y="3619500"/>
              <a:chExt cx="500062" cy="49530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6600826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9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3661518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916457" y="4036318"/>
              <a:ext cx="960119" cy="385729"/>
              <a:chOff x="4896484" y="3619500"/>
              <a:chExt cx="1232854" cy="495300"/>
            </a:xfrm>
          </p:grpSpPr>
          <p:sp>
            <p:nvSpPr>
              <p:cNvPr id="226" name="矩形 225"/>
              <p:cNvSpPr/>
              <p:nvPr/>
            </p:nvSpPr>
            <p:spPr>
              <a:xfrm>
                <a:off x="4896484" y="36195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7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3670369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1786295" y="4036318"/>
              <a:ext cx="1734049" cy="385729"/>
              <a:chOff x="2161222" y="3619500"/>
              <a:chExt cx="2226628" cy="495300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2161222" y="36195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5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3670369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</a:p>
            </p:txBody>
          </p:sp>
        </p:grpSp>
      </p:grpSp>
      <p:grpSp>
        <p:nvGrpSpPr>
          <p:cNvPr id="234" name="组合 233"/>
          <p:cNvGrpSpPr/>
          <p:nvPr/>
        </p:nvGrpSpPr>
        <p:grpSpPr>
          <a:xfrm>
            <a:off x="1494893" y="3278852"/>
            <a:ext cx="3846903" cy="485516"/>
            <a:chOff x="2161222" y="3038249"/>
            <a:chExt cx="4939666" cy="623433"/>
          </a:xfrm>
        </p:grpSpPr>
        <p:sp>
          <p:nvSpPr>
            <p:cNvPr id="235" name="矩形 234"/>
            <p:cNvSpPr/>
            <p:nvPr/>
          </p:nvSpPr>
          <p:spPr>
            <a:xfrm>
              <a:off x="2161222" y="3124200"/>
              <a:ext cx="4939666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6" name="Text Box 79"/>
            <p:cNvSpPr txBox="1">
              <a:spLocks noChangeArrowheads="1"/>
            </p:cNvSpPr>
            <p:nvPr/>
          </p:nvSpPr>
          <p:spPr bwMode="auto">
            <a:xfrm rot="16200000" flipH="1">
              <a:off x="4250882" y="3153453"/>
              <a:ext cx="623433" cy="39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…</a:t>
              </a:r>
              <a:endParaRPr kumimoji="1" lang="zh-CN" altLang="en-US" sz="1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487511" y="4117246"/>
            <a:ext cx="773153" cy="385729"/>
            <a:chOff x="1778913" y="4422046"/>
            <a:chExt cx="773153" cy="385729"/>
          </a:xfrm>
        </p:grpSpPr>
        <p:grpSp>
          <p:nvGrpSpPr>
            <p:cNvPr id="238" name="组合 237"/>
            <p:cNvGrpSpPr/>
            <p:nvPr/>
          </p:nvGrpSpPr>
          <p:grpSpPr>
            <a:xfrm>
              <a:off x="1778913" y="4422046"/>
              <a:ext cx="399575" cy="385729"/>
              <a:chOff x="2151743" y="4114800"/>
              <a:chExt cx="513080" cy="495300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2161222" y="41148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3" name="Text Box 79"/>
              <p:cNvSpPr txBox="1">
                <a:spLocks noChangeArrowheads="1"/>
              </p:cNvSpPr>
              <p:nvPr/>
            </p:nvSpPr>
            <p:spPr bwMode="auto">
              <a:xfrm>
                <a:off x="2151743" y="4128507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2162628" y="4422046"/>
              <a:ext cx="389438" cy="385729"/>
              <a:chOff x="2644458" y="4114800"/>
              <a:chExt cx="500062" cy="495300"/>
            </a:xfrm>
          </p:grpSpPr>
          <p:sp>
            <p:nvSpPr>
              <p:cNvPr id="240" name="矩形 239"/>
              <p:cNvSpPr/>
              <p:nvPr/>
            </p:nvSpPr>
            <p:spPr>
              <a:xfrm>
                <a:off x="2644458" y="41148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1" name="Text Box 79"/>
              <p:cNvSpPr txBox="1">
                <a:spLocks noChangeArrowheads="1"/>
              </p:cNvSpPr>
              <p:nvPr/>
            </p:nvSpPr>
            <p:spPr bwMode="auto">
              <a:xfrm>
                <a:off x="2699523" y="4135606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4" name="组合 243"/>
          <p:cNvGrpSpPr/>
          <p:nvPr/>
        </p:nvGrpSpPr>
        <p:grpSpPr>
          <a:xfrm>
            <a:off x="1494893" y="2960060"/>
            <a:ext cx="3846904" cy="385729"/>
            <a:chOff x="1786295" y="3264860"/>
            <a:chExt cx="3846904" cy="385729"/>
          </a:xfrm>
        </p:grpSpPr>
        <p:grpSp>
          <p:nvGrpSpPr>
            <p:cNvPr id="245" name="组合 244"/>
            <p:cNvGrpSpPr/>
            <p:nvPr/>
          </p:nvGrpSpPr>
          <p:grpSpPr>
            <a:xfrm>
              <a:off x="3517852" y="3264860"/>
              <a:ext cx="399575" cy="385729"/>
              <a:chOff x="4384651" y="2628900"/>
              <a:chExt cx="513080" cy="495300"/>
            </a:xfrm>
          </p:grpSpPr>
          <p:sp>
            <p:nvSpPr>
              <p:cNvPr id="258" name="矩形 257"/>
              <p:cNvSpPr/>
              <p:nvPr/>
            </p:nvSpPr>
            <p:spPr>
              <a:xfrm>
                <a:off x="4387850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9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2646234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5243761" y="3264860"/>
              <a:ext cx="389438" cy="385729"/>
              <a:chOff x="6600826" y="2628900"/>
              <a:chExt cx="500062" cy="495300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6600826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7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2669953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3916457" y="3264860"/>
              <a:ext cx="960119" cy="385729"/>
              <a:chOff x="4896484" y="2628900"/>
              <a:chExt cx="1232854" cy="495300"/>
            </a:xfrm>
          </p:grpSpPr>
          <p:sp>
            <p:nvSpPr>
              <p:cNvPr id="254" name="矩形 253"/>
              <p:cNvSpPr/>
              <p:nvPr/>
            </p:nvSpPr>
            <p:spPr>
              <a:xfrm>
                <a:off x="4896484" y="26289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5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2678805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1786295" y="3264860"/>
              <a:ext cx="1734049" cy="385729"/>
              <a:chOff x="2161222" y="2628900"/>
              <a:chExt cx="2226628" cy="495300"/>
            </a:xfrm>
          </p:grpSpPr>
          <p:sp>
            <p:nvSpPr>
              <p:cNvPr id="252" name="矩形 251"/>
              <p:cNvSpPr/>
              <p:nvPr/>
            </p:nvSpPr>
            <p:spPr>
              <a:xfrm>
                <a:off x="2161222" y="26289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3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2678805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4853952" y="3264860"/>
              <a:ext cx="399575" cy="385729"/>
              <a:chOff x="6100286" y="2628900"/>
              <a:chExt cx="513080" cy="495300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6117590" y="26289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1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2639099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60" name="Rectangle 11"/>
          <p:cNvSpPr>
            <a:spLocks noChangeArrowheads="1"/>
          </p:cNvSpPr>
          <p:nvPr/>
        </p:nvSpPr>
        <p:spPr bwMode="auto">
          <a:xfrm>
            <a:off x="1957485" y="1582241"/>
            <a:ext cx="393998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响应报文的一般格式</a:t>
            </a:r>
          </a:p>
        </p:txBody>
      </p:sp>
      <p:sp>
        <p:nvSpPr>
          <p:cNvPr id="261" name="Text Box 5"/>
          <p:cNvSpPr txBox="1">
            <a:spLocks noChangeArrowheads="1"/>
          </p:cNvSpPr>
          <p:nvPr/>
        </p:nvSpPr>
        <p:spPr bwMode="auto">
          <a:xfrm>
            <a:off x="6693264" y="2078995"/>
            <a:ext cx="2713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状态行</a:t>
            </a:r>
          </a:p>
          <a:p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协议状态码状态短语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2" name="Freeform 7"/>
          <p:cNvSpPr/>
          <p:nvPr/>
        </p:nvSpPr>
        <p:spPr bwMode="auto">
          <a:xfrm>
            <a:off x="6693264" y="2907137"/>
            <a:ext cx="149225" cy="2458031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3" name="Text Box 8"/>
          <p:cNvSpPr txBox="1">
            <a:spLocks noChangeArrowheads="1"/>
          </p:cNvSpPr>
          <p:nvPr/>
        </p:nvSpPr>
        <p:spPr bwMode="auto">
          <a:xfrm>
            <a:off x="6038995" y="3519466"/>
            <a:ext cx="646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</a:t>
            </a:r>
          </a:p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诸行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6693264" y="5647498"/>
            <a:ext cx="2821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e.g., 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70" name="Rectangle 11"/>
          <p:cNvSpPr>
            <a:spLocks noChangeArrowheads="1"/>
          </p:cNvSpPr>
          <p:nvPr/>
        </p:nvSpPr>
        <p:spPr bwMode="auto">
          <a:xfrm>
            <a:off x="6731141" y="2645939"/>
            <a:ext cx="2368409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1" name="Rectangle 11"/>
          <p:cNvSpPr>
            <a:spLocks noChangeArrowheads="1"/>
          </p:cNvSpPr>
          <p:nvPr/>
        </p:nvSpPr>
        <p:spPr bwMode="auto">
          <a:xfrm>
            <a:off x="6737258" y="5372961"/>
            <a:ext cx="2821627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CBF47B63-F3D1-43DF-9509-D0F3862F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151" y="1588432"/>
            <a:ext cx="5069620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一段典型的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uiExpand="1" build="p"/>
      <p:bldP spid="265" grpId="1" uiExpand="1" build="allAtOnce"/>
      <p:bldP spid="106" grpId="0" animBg="1"/>
      <p:bldP spid="106" grpId="1" animBg="1"/>
      <p:bldP spid="117" grpId="0"/>
      <p:bldP spid="117" grpId="1"/>
      <p:bldP spid="118" grpId="0"/>
      <p:bldP spid="118" grpId="1"/>
      <p:bldP spid="194" grpId="0"/>
      <p:bldP spid="195" grpId="0"/>
      <p:bldP spid="195" grpId="1"/>
      <p:bldP spid="260" grpId="0" animBg="1"/>
      <p:bldP spid="261" grpId="0"/>
      <p:bldP spid="262" grpId="0" animBg="1"/>
      <p:bldP spid="263" grpId="0"/>
      <p:bldP spid="264" grpId="0"/>
      <p:bldP spid="270" grpId="0" animBg="1"/>
      <p:bldP spid="271" grpId="0" animBg="1"/>
      <p:bldP spid="9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729049" cy="1428589"/>
            <a:chOff x="551030" y="-368704"/>
            <a:chExt cx="7729049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7078447" cy="675443"/>
              <a:chOff x="1839059" y="967769"/>
              <a:chExt cx="7078447" cy="675443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707844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1" y="1027020"/>
                <a:ext cx="6131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常见的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响应状态码和短语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18219" y="2936079"/>
            <a:ext cx="6314298" cy="2902856"/>
            <a:chOff x="201992" y="2574331"/>
            <a:chExt cx="6314298" cy="2902856"/>
          </a:xfrm>
        </p:grpSpPr>
        <p:sp>
          <p:nvSpPr>
            <p:cNvPr id="106" name="矩形 105"/>
            <p:cNvSpPr/>
            <p:nvPr/>
          </p:nvSpPr>
          <p:spPr>
            <a:xfrm>
              <a:off x="1494893" y="45029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105456" y="27696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105456" y="43125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105456" y="50444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组合 110"/>
            <p:cNvGrpSpPr/>
            <p:nvPr/>
          </p:nvGrpSpPr>
          <p:grpSpPr>
            <a:xfrm>
              <a:off x="1105456" y="3143651"/>
              <a:ext cx="385729" cy="801130"/>
              <a:chOff x="1661160" y="2864643"/>
              <a:chExt cx="495300" cy="1028701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351466" y="2608313"/>
              <a:ext cx="845974" cy="316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状态行</a:t>
              </a:r>
            </a:p>
          </p:txBody>
        </p:sp>
        <p:sp>
          <p:nvSpPr>
            <p:cNvPr id="118" name="Text Box 79"/>
            <p:cNvSpPr txBox="1">
              <a:spLocks noChangeArrowheads="1"/>
            </p:cNvSpPr>
            <p:nvPr/>
          </p:nvSpPr>
          <p:spPr bwMode="auto">
            <a:xfrm>
              <a:off x="391931" y="33674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</a:p>
          </p:txBody>
        </p:sp>
        <p:sp>
          <p:nvSpPr>
            <p:cNvPr id="194" name="Text Box 79"/>
            <p:cNvSpPr txBox="1">
              <a:spLocks noChangeArrowheads="1"/>
            </p:cNvSpPr>
            <p:nvPr/>
          </p:nvSpPr>
          <p:spPr bwMode="auto">
            <a:xfrm>
              <a:off x="581785" y="41479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</a:p>
          </p:txBody>
        </p:sp>
        <p:sp>
          <p:nvSpPr>
            <p:cNvPr id="195" name="Text Box 79"/>
            <p:cNvSpPr txBox="1">
              <a:spLocks noChangeArrowheads="1"/>
            </p:cNvSpPr>
            <p:nvPr/>
          </p:nvSpPr>
          <p:spPr bwMode="auto">
            <a:xfrm>
              <a:off x="201992" y="48804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1497860" y="2574331"/>
              <a:ext cx="5018430" cy="385729"/>
              <a:chOff x="1789262" y="2879131"/>
              <a:chExt cx="5018430" cy="385729"/>
            </a:xfrm>
          </p:grpSpPr>
          <p:grpSp>
            <p:nvGrpSpPr>
              <p:cNvPr id="197" name="组合 196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216" name="矩形 215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1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</a:p>
              </p:txBody>
            </p:sp>
          </p:grpSp>
          <p:grpSp>
            <p:nvGrpSpPr>
              <p:cNvPr id="198" name="组合 197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214" name="矩形 213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21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9" name="组合 198"/>
              <p:cNvGrpSpPr/>
              <p:nvPr/>
            </p:nvGrpSpPr>
            <p:grpSpPr>
              <a:xfrm>
                <a:off x="3129668" y="2879131"/>
                <a:ext cx="1157187" cy="385729"/>
                <a:chOff x="3886198" y="2133600"/>
                <a:chExt cx="1485901" cy="495300"/>
              </a:xfrm>
            </p:grpSpPr>
            <p:sp>
              <p:nvSpPr>
                <p:cNvPr id="212" name="矩形 211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1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886198" y="2191986"/>
                  <a:ext cx="1472881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状态编码</a:t>
                  </a:r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21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1" name="组合 200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208" name="矩形 207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短语</a:t>
                  </a:r>
                </a:p>
              </p:txBody>
            </p:sp>
          </p:grpSp>
          <p:grpSp>
            <p:nvGrpSpPr>
              <p:cNvPr id="202" name="组合 201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组合 202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204" name="矩形 203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8" name="组合 217"/>
            <p:cNvGrpSpPr/>
            <p:nvPr/>
          </p:nvGrpSpPr>
          <p:grpSpPr>
            <a:xfrm>
              <a:off x="1494893" y="3731518"/>
              <a:ext cx="3846904" cy="385729"/>
              <a:chOff x="1786295" y="4036318"/>
              <a:chExt cx="3846904" cy="385729"/>
            </a:xfrm>
          </p:grpSpPr>
          <p:grpSp>
            <p:nvGrpSpPr>
              <p:cNvPr id="219" name="组合 218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232" name="矩形 231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3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230" name="矩形 229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3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" name="组合 220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228" name="矩形 227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" name="组合 221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226" name="矩形 225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224" name="矩形 223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</p:grpSp>
        <p:grpSp>
          <p:nvGrpSpPr>
            <p:cNvPr id="234" name="组合 233"/>
            <p:cNvGrpSpPr/>
            <p:nvPr/>
          </p:nvGrpSpPr>
          <p:grpSpPr>
            <a:xfrm>
              <a:off x="1494893" y="3278852"/>
              <a:ext cx="3846903" cy="485516"/>
              <a:chOff x="2161222" y="3038249"/>
              <a:chExt cx="4939666" cy="623433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6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487511" y="4117246"/>
              <a:ext cx="773153" cy="385729"/>
              <a:chOff x="1778913" y="4422046"/>
              <a:chExt cx="773153" cy="385729"/>
            </a:xfrm>
          </p:grpSpPr>
          <p:grpSp>
            <p:nvGrpSpPr>
              <p:cNvPr id="238" name="组合 237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242" name="矩形 241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" name="组合 238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240" name="矩形 239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4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44" name="组合 243"/>
            <p:cNvGrpSpPr/>
            <p:nvPr/>
          </p:nvGrpSpPr>
          <p:grpSpPr>
            <a:xfrm>
              <a:off x="1494893" y="2960060"/>
              <a:ext cx="3846904" cy="385729"/>
              <a:chOff x="1786295" y="3264860"/>
              <a:chExt cx="3846904" cy="385729"/>
            </a:xfrm>
          </p:grpSpPr>
          <p:grpSp>
            <p:nvGrpSpPr>
              <p:cNvPr id="245" name="组合 244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258" name="矩形 257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组合 245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256" name="矩形 255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组合 246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248" name="组合 247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252" name="矩形 251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250" name="矩形 249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903604" y="1696382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200 OK</a:t>
            </a:r>
          </a:p>
        </p:txBody>
      </p:sp>
      <p:sp>
        <p:nvSpPr>
          <p:cNvPr id="96" name="Text Box 16"/>
          <p:cNvSpPr txBox="1">
            <a:spLocks noChangeArrowheads="1"/>
          </p:cNvSpPr>
          <p:nvPr/>
        </p:nvSpPr>
        <p:spPr bwMode="auto">
          <a:xfrm>
            <a:off x="2695213" y="1710687"/>
            <a:ext cx="4809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请求成功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被请求的对象在报文中</a:t>
            </a: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903604" y="2583312"/>
            <a:ext cx="3553604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301 Moved Permanently</a:t>
            </a:r>
          </a:p>
        </p:txBody>
      </p: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4456271" y="2499533"/>
            <a:ext cx="7395533" cy="11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被请求的对象被移动过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新的位置在报文中有说明 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(Location:)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88865" y="3794430"/>
            <a:ext cx="279746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400 Bad Request</a:t>
            </a:r>
          </a:p>
        </p:txBody>
      </p:sp>
      <p:sp>
        <p:nvSpPr>
          <p:cNvPr id="101" name="Text Box 16"/>
          <p:cNvSpPr txBox="1">
            <a:spLocks noChangeArrowheads="1"/>
          </p:cNvSpPr>
          <p:nvPr/>
        </p:nvSpPr>
        <p:spPr bwMode="auto">
          <a:xfrm>
            <a:off x="3805624" y="3666820"/>
            <a:ext cx="3718974" cy="58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服务器不懂请求报文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890681" y="4457251"/>
            <a:ext cx="279746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404 Not Found</a:t>
            </a:r>
          </a:p>
        </p:txBody>
      </p:sp>
      <p:sp>
        <p:nvSpPr>
          <p:cNvPr id="103" name="Text Box 16"/>
          <p:cNvSpPr txBox="1">
            <a:spLocks noChangeArrowheads="1"/>
          </p:cNvSpPr>
          <p:nvPr/>
        </p:nvSpPr>
        <p:spPr bwMode="auto">
          <a:xfrm>
            <a:off x="3805624" y="4306529"/>
            <a:ext cx="42802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服务器上找不到请求的对象</a:t>
            </a:r>
          </a:p>
        </p:txBody>
      </p:sp>
      <p:sp>
        <p:nvSpPr>
          <p:cNvPr id="104" name="Rectangle 11"/>
          <p:cNvSpPr>
            <a:spLocks noChangeArrowheads="1"/>
          </p:cNvSpPr>
          <p:nvPr/>
        </p:nvSpPr>
        <p:spPr bwMode="auto">
          <a:xfrm>
            <a:off x="854512" y="5069959"/>
            <a:ext cx="3045046" cy="8425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505 HTTP Version </a:t>
            </a:r>
          </a:p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Not Supported</a:t>
            </a: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3933151" y="5152026"/>
            <a:ext cx="6986221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服务器不支持请求报文使用的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uiExpand="1" build="p"/>
      <p:bldP spid="96" grpId="1" uiExpand="1" build="allAtOnce"/>
      <p:bldP spid="98" grpId="0" animBg="1"/>
      <p:bldP spid="99" grpId="0" uiExpand="1" build="p"/>
      <p:bldP spid="99" grpId="1" uiExpand="1" build="allAtOnce"/>
      <p:bldP spid="100" grpId="0" animBg="1"/>
      <p:bldP spid="101" grpId="0" uiExpand="1" build="p"/>
      <p:bldP spid="101" grpId="1" uiExpand="1" build="allAtOnce"/>
      <p:bldP spid="102" grpId="0" animBg="1"/>
      <p:bldP spid="103" grpId="0" uiExpand="1" build="p"/>
      <p:bldP spid="103" grpId="1" uiExpand="1" build="allAtOnce"/>
      <p:bldP spid="104" grpId="0" animBg="1"/>
      <p:bldP spid="105" grpId="0" uiExpand="1" build="p"/>
      <p:bldP spid="105" grpId="1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370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常见的网络应用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647164" y="1588421"/>
            <a:ext cx="2761371" cy="476221"/>
            <a:chOff x="1403750" y="3593123"/>
            <a:chExt cx="2761371" cy="476221"/>
          </a:xfrm>
        </p:grpSpPr>
        <p:grpSp>
          <p:nvGrpSpPr>
            <p:cNvPr id="8" name="组合 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" name="对话气泡: 椭圆形 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217918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网络游戏对战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5611" y="1588421"/>
            <a:ext cx="2082653" cy="476221"/>
            <a:chOff x="1403750" y="3593123"/>
            <a:chExt cx="2082653" cy="476221"/>
          </a:xfrm>
        </p:grpSpPr>
        <p:grpSp>
          <p:nvGrpSpPr>
            <p:cNvPr id="51" name="组合 5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6" name="对话气泡: 椭圆形 5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1985933" y="3593123"/>
              <a:ext cx="150047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资源共享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33187" y="1936504"/>
            <a:ext cx="5624126" cy="3762836"/>
            <a:chOff x="1433187" y="1936504"/>
            <a:chExt cx="5624126" cy="3762836"/>
          </a:xfrm>
        </p:grpSpPr>
        <p:grpSp>
          <p:nvGrpSpPr>
            <p:cNvPr id="13" name="组合 12"/>
            <p:cNvGrpSpPr/>
            <p:nvPr/>
          </p:nvGrpSpPr>
          <p:grpSpPr>
            <a:xfrm>
              <a:off x="1433187" y="2128435"/>
              <a:ext cx="1574153" cy="1415896"/>
              <a:chOff x="1433187" y="2128435"/>
              <a:chExt cx="1574153" cy="1415896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433187" y="2939575"/>
                <a:ext cx="1574153" cy="604756"/>
                <a:chOff x="605411" y="5899906"/>
                <a:chExt cx="1574153" cy="604756"/>
              </a:xfrm>
            </p:grpSpPr>
            <p:sp>
              <p:nvSpPr>
                <p:cNvPr id="47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CS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2724" y="2128435"/>
                <a:ext cx="908224" cy="908224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3435790" y="2238112"/>
              <a:ext cx="1574157" cy="1313754"/>
              <a:chOff x="3435790" y="2238112"/>
              <a:chExt cx="1574157" cy="1313754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435790" y="2935817"/>
                <a:ext cx="1574157" cy="616049"/>
                <a:chOff x="1256597" y="5879257"/>
                <a:chExt cx="885301" cy="616049"/>
              </a:xfrm>
            </p:grpSpPr>
            <p:sp>
              <p:nvSpPr>
                <p:cNvPr id="52" name="矩形: 圆角 51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15"/>
                <p:cNvSpPr/>
                <p:nvPr/>
              </p:nvSpPr>
              <p:spPr>
                <a:xfrm>
                  <a:off x="1293177" y="5879257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魔兽世界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99" t="18421" r="15863" b="24986"/>
              <a:stretch>
                <a:fillRect/>
              </a:stretch>
            </p:blipFill>
            <p:spPr>
              <a:xfrm>
                <a:off x="3499139" y="2238112"/>
                <a:ext cx="1420116" cy="725484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5483159" y="1936504"/>
              <a:ext cx="1574154" cy="1607827"/>
              <a:chOff x="5483159" y="1936504"/>
              <a:chExt cx="1574154" cy="160782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5483159" y="2939630"/>
                <a:ext cx="1574154" cy="604701"/>
                <a:chOff x="1501343" y="5197312"/>
                <a:chExt cx="976715" cy="604701"/>
              </a:xfrm>
            </p:grpSpPr>
            <p:sp>
              <p:nvSpPr>
                <p:cNvPr id="57" name="矩形: 圆角 56"/>
                <p:cNvSpPr/>
                <p:nvPr/>
              </p:nvSpPr>
              <p:spPr>
                <a:xfrm>
                  <a:off x="1501343" y="5284552"/>
                  <a:ext cx="976715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15"/>
                <p:cNvSpPr/>
                <p:nvPr/>
              </p:nvSpPr>
              <p:spPr>
                <a:xfrm>
                  <a:off x="1642087" y="5197312"/>
                  <a:ext cx="732155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联众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556"/>
              <a:stretch>
                <a:fillRect/>
              </a:stretch>
            </p:blipFill>
            <p:spPr>
              <a:xfrm>
                <a:off x="5640602" y="1936504"/>
                <a:ext cx="1281754" cy="1061967"/>
              </a:xfrm>
              <a:prstGeom prst="rect">
                <a:avLst/>
              </a:prstGeom>
            </p:spPr>
          </p:pic>
        </p:grpSp>
        <p:pic>
          <p:nvPicPr>
            <p:cNvPr id="3074" name="Picture 2" descr="http://5b0988e595225.cdn.sohucs.com/images/20180223/a28ea63480a94b1a8f1e47aa8f6531a9.jpe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7444" r="40032" b="29934"/>
            <a:stretch>
              <a:fillRect/>
            </a:stretch>
          </p:blipFill>
          <p:spPr bwMode="auto">
            <a:xfrm>
              <a:off x="2534478" y="3860003"/>
              <a:ext cx="1096051" cy="112091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2263842" y="5053009"/>
              <a:ext cx="1637325" cy="646331"/>
              <a:chOff x="1671108" y="5676736"/>
              <a:chExt cx="1637325" cy="646331"/>
            </a:xfrm>
          </p:grpSpPr>
          <p:sp>
            <p:nvSpPr>
              <p:cNvPr id="62" name="矩形: 圆角 46"/>
              <p:cNvSpPr/>
              <p:nvPr/>
            </p:nvSpPr>
            <p:spPr>
              <a:xfrm>
                <a:off x="1671108" y="5764031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15"/>
              <p:cNvSpPr/>
              <p:nvPr/>
            </p:nvSpPr>
            <p:spPr>
              <a:xfrm>
                <a:off x="1671108" y="5676736"/>
                <a:ext cx="16373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绝地逃生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pic>
          <p:nvPicPr>
            <p:cNvPr id="3076" name="Picture 4" descr="http://img.zcool.cn/community/016f0c5a28f35ca801216e8d28d7e0.jpg@1280w_1l_2o_100sh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282832"/>
                </a:clrFrom>
                <a:clrTo>
                  <a:srgbClr val="28283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0" t="8377" r="14775" b="54788"/>
            <a:stretch>
              <a:fillRect/>
            </a:stretch>
          </p:blipFill>
          <p:spPr bwMode="auto">
            <a:xfrm>
              <a:off x="4525026" y="3730886"/>
              <a:ext cx="1570975" cy="145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组合 66"/>
            <p:cNvGrpSpPr/>
            <p:nvPr/>
          </p:nvGrpSpPr>
          <p:grpSpPr>
            <a:xfrm>
              <a:off x="4458676" y="5053009"/>
              <a:ext cx="1637325" cy="604756"/>
              <a:chOff x="1671108" y="5676736"/>
              <a:chExt cx="1637325" cy="604756"/>
            </a:xfrm>
          </p:grpSpPr>
          <p:sp>
            <p:nvSpPr>
              <p:cNvPr id="69" name="矩形: 圆角 46"/>
              <p:cNvSpPr/>
              <p:nvPr/>
            </p:nvSpPr>
            <p:spPr>
              <a:xfrm>
                <a:off x="1671108" y="5764031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5"/>
              <p:cNvSpPr/>
              <p:nvPr/>
            </p:nvSpPr>
            <p:spPr>
              <a:xfrm>
                <a:off x="1671108" y="5676736"/>
                <a:ext cx="1637325" cy="587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王者荣耀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431634" y="2266224"/>
            <a:ext cx="4641907" cy="3152393"/>
            <a:chOff x="9781678" y="2998471"/>
            <a:chExt cx="4641907" cy="3152393"/>
          </a:xfrm>
        </p:grpSpPr>
        <p:grpSp>
          <p:nvGrpSpPr>
            <p:cNvPr id="24" name="组合 23"/>
            <p:cNvGrpSpPr/>
            <p:nvPr/>
          </p:nvGrpSpPr>
          <p:grpSpPr>
            <a:xfrm>
              <a:off x="9781678" y="3034990"/>
              <a:ext cx="1574153" cy="1345081"/>
              <a:chOff x="1433187" y="4506559"/>
              <a:chExt cx="1574153" cy="134508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433187" y="5246884"/>
                <a:ext cx="1574153" cy="604756"/>
                <a:chOff x="605411" y="5899906"/>
                <a:chExt cx="1574153" cy="604756"/>
              </a:xfrm>
            </p:grpSpPr>
            <p:sp>
              <p:nvSpPr>
                <p:cNvPr id="63" name="矩形: 圆角 62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FTP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7178" y="4506559"/>
                <a:ext cx="719316" cy="719316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12849428" y="2998471"/>
              <a:ext cx="1574157" cy="1389135"/>
              <a:chOff x="3435790" y="4470040"/>
              <a:chExt cx="1574157" cy="138913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435790" y="5243126"/>
                <a:ext cx="1574157" cy="616049"/>
                <a:chOff x="1256597" y="5879257"/>
                <a:chExt cx="885301" cy="616049"/>
              </a:xfrm>
            </p:grpSpPr>
            <p:sp>
              <p:nvSpPr>
                <p:cNvPr id="70" name="矩形: 圆角 69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15"/>
                <p:cNvSpPr/>
                <p:nvPr/>
              </p:nvSpPr>
              <p:spPr>
                <a:xfrm>
                  <a:off x="1293177" y="5879257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BT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33" name="图片 32"/>
              <p:cNvPicPr>
                <a:picLocks noChangeAspect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58" t="12376" r="16968" b="12673"/>
              <a:stretch>
                <a:fillRect/>
              </a:stretch>
            </p:blipFill>
            <p:spPr>
              <a:xfrm>
                <a:off x="3768630" y="4470040"/>
                <a:ext cx="963022" cy="842645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9822457" y="4739424"/>
              <a:ext cx="1574154" cy="1406746"/>
              <a:chOff x="5483159" y="4444894"/>
              <a:chExt cx="1574154" cy="1406746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483159" y="5246939"/>
                <a:ext cx="1574154" cy="604701"/>
                <a:chOff x="1501343" y="5197312"/>
                <a:chExt cx="976715" cy="604701"/>
              </a:xfrm>
            </p:grpSpPr>
            <p:sp>
              <p:nvSpPr>
                <p:cNvPr id="78" name="矩形: 圆角 77"/>
                <p:cNvSpPr/>
                <p:nvPr/>
              </p:nvSpPr>
              <p:spPr>
                <a:xfrm>
                  <a:off x="1501343" y="5284552"/>
                  <a:ext cx="976715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5"/>
                <p:cNvSpPr/>
                <p:nvPr/>
              </p:nvSpPr>
              <p:spPr>
                <a:xfrm>
                  <a:off x="1627156" y="5197312"/>
                  <a:ext cx="732155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电驴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4620" y="4444894"/>
                <a:ext cx="770748" cy="842646"/>
              </a:xfrm>
              <a:prstGeom prst="rect">
                <a:avLst/>
              </a:prstGeom>
            </p:spPr>
          </p:pic>
        </p:grpSp>
        <p:pic>
          <p:nvPicPr>
            <p:cNvPr id="3078" name="Picture 6" descr="http://images.liqucn.com/img/h98/h55/img_localize_f26f53ba1f924aa85409cd1fbf260eab_560x350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48" r="15703"/>
            <a:stretch>
              <a:fillRect/>
            </a:stretch>
          </p:blipFill>
          <p:spPr bwMode="auto">
            <a:xfrm>
              <a:off x="13094639" y="4629700"/>
              <a:ext cx="1083734" cy="976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组合 4"/>
            <p:cNvGrpSpPr/>
            <p:nvPr/>
          </p:nvGrpSpPr>
          <p:grpSpPr>
            <a:xfrm>
              <a:off x="12783334" y="5546163"/>
              <a:ext cx="1574154" cy="604701"/>
              <a:chOff x="9788233" y="5136242"/>
              <a:chExt cx="1574154" cy="604701"/>
            </a:xfrm>
          </p:grpSpPr>
          <p:sp>
            <p:nvSpPr>
              <p:cNvPr id="73" name="矩形: 圆角 77"/>
              <p:cNvSpPr/>
              <p:nvPr/>
            </p:nvSpPr>
            <p:spPr>
              <a:xfrm>
                <a:off x="9788233" y="5223482"/>
                <a:ext cx="1574154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5"/>
              <p:cNvSpPr/>
              <p:nvPr/>
            </p:nvSpPr>
            <p:spPr>
              <a:xfrm>
                <a:off x="9991004" y="5136242"/>
                <a:ext cx="1180001" cy="587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迅雷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430213" y="0"/>
            <a:ext cx="7429500" cy="1428589"/>
            <a:chOff x="551030" y="-368704"/>
            <a:chExt cx="7429500" cy="1428589"/>
          </a:xfrm>
        </p:grpSpPr>
        <p:grpSp>
          <p:nvGrpSpPr>
            <p:cNvPr id="98" name="组合 97"/>
            <p:cNvGrpSpPr/>
            <p:nvPr/>
          </p:nvGrpSpPr>
          <p:grpSpPr>
            <a:xfrm>
              <a:off x="1201633" y="303925"/>
              <a:ext cx="6778897" cy="687997"/>
              <a:chOff x="1839060" y="967769"/>
              <a:chExt cx="6778897" cy="687997"/>
            </a:xfrm>
          </p:grpSpPr>
          <p:sp>
            <p:nvSpPr>
              <p:cNvPr id="100" name="矩形: 圆角 99"/>
              <p:cNvSpPr/>
              <p:nvPr/>
            </p:nvSpPr>
            <p:spPr>
              <a:xfrm>
                <a:off x="1839060" y="967769"/>
                <a:ext cx="677889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2786092" y="1009435"/>
                <a:ext cx="5592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服务器交互：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Cookie</a:t>
                </a:r>
              </a:p>
            </p:txBody>
          </p:sp>
        </p:grp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19" name="组合 118"/>
          <p:cNvGrpSpPr/>
          <p:nvPr/>
        </p:nvGrpSpPr>
        <p:grpSpPr>
          <a:xfrm>
            <a:off x="827379" y="1624997"/>
            <a:ext cx="4691067" cy="476221"/>
            <a:chOff x="1403750" y="3593123"/>
            <a:chExt cx="4691067" cy="476221"/>
          </a:xfrm>
        </p:grpSpPr>
        <p:grpSp>
          <p:nvGrpSpPr>
            <p:cNvPr id="120" name="组合 11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2" name="对话气泡: 椭圆形 121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1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4108886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站点使用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Cookie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的目的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27379" y="3527259"/>
            <a:ext cx="4691067" cy="476221"/>
            <a:chOff x="1403750" y="3593123"/>
            <a:chExt cx="4691067" cy="476221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7" name="对话气泡: 椭圆形 1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4108886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Cookie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技术的组成部分</a:t>
              </a:r>
            </a:p>
          </p:txBody>
        </p:sp>
      </p:grpSp>
      <p:sp>
        <p:nvSpPr>
          <p:cNvPr id="155" name="Text Box 79"/>
          <p:cNvSpPr txBox="1">
            <a:spLocks noChangeArrowheads="1"/>
          </p:cNvSpPr>
          <p:nvPr/>
        </p:nvSpPr>
        <p:spPr bwMode="auto">
          <a:xfrm>
            <a:off x="1028209" y="2107589"/>
            <a:ext cx="4490237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限制用户的访问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把内容和用户身份关联起来</a:t>
            </a:r>
          </a:p>
        </p:txBody>
      </p:sp>
      <p:sp>
        <p:nvSpPr>
          <p:cNvPr id="156" name="Text Box 79"/>
          <p:cNvSpPr txBox="1">
            <a:spLocks noChangeArrowheads="1"/>
          </p:cNvSpPr>
          <p:nvPr/>
        </p:nvSpPr>
        <p:spPr bwMode="auto">
          <a:xfrm>
            <a:off x="1028208" y="4014523"/>
            <a:ext cx="10074378" cy="224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响应报文中有一个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请求报文中也有一个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在用户的端系统中保留了一个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文件，由用户浏览器负责管理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站点有一个后端数据库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56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430213" y="0"/>
            <a:ext cx="7429500" cy="1428589"/>
            <a:chOff x="551030" y="-368704"/>
            <a:chExt cx="7429500" cy="1428589"/>
          </a:xfrm>
        </p:grpSpPr>
        <p:grpSp>
          <p:nvGrpSpPr>
            <p:cNvPr id="98" name="组合 97"/>
            <p:cNvGrpSpPr/>
            <p:nvPr/>
          </p:nvGrpSpPr>
          <p:grpSpPr>
            <a:xfrm>
              <a:off x="1201633" y="303925"/>
              <a:ext cx="6778897" cy="687997"/>
              <a:chOff x="1839060" y="967769"/>
              <a:chExt cx="6778897" cy="687997"/>
            </a:xfrm>
          </p:grpSpPr>
          <p:sp>
            <p:nvSpPr>
              <p:cNvPr id="100" name="矩形: 圆角 99"/>
              <p:cNvSpPr/>
              <p:nvPr/>
            </p:nvSpPr>
            <p:spPr>
              <a:xfrm>
                <a:off x="1839060" y="967769"/>
                <a:ext cx="677889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2786092" y="1009435"/>
                <a:ext cx="5592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Cookie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工作流程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4154351" y="207985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519351" y="147025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u="sng">
                <a:ea typeface="楷体" panose="02010609060101010101" pitchFamily="49" charset="-122"/>
                <a:cs typeface="Arial" panose="020B0604020202020204" pitchFamily="34" charset="0"/>
              </a:rPr>
              <a:t>客户端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210289" y="149089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u="sng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438514" y="1998893"/>
            <a:ext cx="2681287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http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请求报文</a:t>
            </a:r>
            <a:endParaRPr lang="zh-CN" altLang="en-US" sz="240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4182926" y="252753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463914" y="2516418"/>
            <a:ext cx="2643187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http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响应报文 </a:t>
            </a:r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sz="2000" b="1">
                <a:ea typeface="楷体" panose="02010609060101010101" pitchFamily="49" charset="-122"/>
                <a:cs typeface="Arial" panose="020B0604020202020204" pitchFamily="34" charset="0"/>
              </a:rPr>
              <a:t>Set-cookie: 1678 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4163876" y="367053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1"/>
          <p:cNvGrpSpPr/>
          <p:nvPr/>
        </p:nvGrpSpPr>
        <p:grpSpPr bwMode="auto">
          <a:xfrm>
            <a:off x="4427401" y="3473680"/>
            <a:ext cx="2681288" cy="681038"/>
            <a:chOff x="3124" y="2762"/>
            <a:chExt cx="1689" cy="429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" panose="02010609060101010101" pitchFamily="49" charset="-122"/>
                  <a:cs typeface="Arial" panose="020B0604020202020204" pitchFamily="34" charset="0"/>
                </a:rPr>
                <a:t>http</a:t>
              </a:r>
              <a:r>
                <a:rPr lang="zh-CN" altLang="en-US">
                  <a:ea typeface="楷体" panose="02010609060101010101" pitchFamily="49" charset="-122"/>
                  <a:cs typeface="Arial" panose="020B0604020202020204" pitchFamily="34" charset="0"/>
                </a:rPr>
                <a:t>请求报文</a:t>
              </a:r>
            </a:p>
            <a:p>
              <a:pPr algn="ctr"/>
              <a:r>
                <a:rPr lang="en-US" altLang="zh-CN" sz="2000" b="1">
                  <a:ea typeface="楷体" panose="02010609060101010101" pitchFamily="49" charset="-122"/>
                  <a:cs typeface="Arial" panose="020B0604020202020204" pitchFamily="34" charset="0"/>
                </a:rPr>
                <a:t>cookie: 1678</a:t>
              </a: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4154351" y="415630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15"/>
          <p:cNvGrpSpPr/>
          <p:nvPr/>
        </p:nvGrpSpPr>
        <p:grpSpPr bwMode="auto">
          <a:xfrm>
            <a:off x="4370251" y="4188055"/>
            <a:ext cx="2767013" cy="461963"/>
            <a:chOff x="3268" y="2846"/>
            <a:chExt cx="1743" cy="291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" panose="02010609060101010101" pitchFamily="49" charset="-122"/>
                  <a:cs typeface="Arial" panose="020B0604020202020204" pitchFamily="34" charset="0"/>
                </a:rPr>
                <a:t>http</a:t>
              </a:r>
              <a:r>
                <a:rPr lang="zh-CN" altLang="en-US">
                  <a:ea typeface="楷体" panose="02010609060101010101" pitchFamily="49" charset="-122"/>
                  <a:cs typeface="Arial" panose="020B0604020202020204" pitchFamily="34" charset="0"/>
                </a:rPr>
                <a:t>响应报文</a:t>
              </a:r>
              <a:endParaRPr lang="zh-CN" altLang="en-US" sz="24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4135301" y="515643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19"/>
          <p:cNvGrpSpPr/>
          <p:nvPr/>
        </p:nvGrpSpPr>
        <p:grpSpPr bwMode="auto">
          <a:xfrm>
            <a:off x="4408351" y="4978630"/>
            <a:ext cx="2681288" cy="681038"/>
            <a:chOff x="3124" y="2762"/>
            <a:chExt cx="1689" cy="429"/>
          </a:xfrm>
        </p:grpSpPr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" panose="02010609060101010101" pitchFamily="49" charset="-122"/>
                  <a:cs typeface="Arial" panose="020B0604020202020204" pitchFamily="34" charset="0"/>
                </a:rPr>
                <a:t>http</a:t>
              </a:r>
              <a:r>
                <a:rPr lang="zh-CN" altLang="en-US">
                  <a:ea typeface="楷体" panose="02010609060101010101" pitchFamily="49" charset="-122"/>
                  <a:cs typeface="Arial" panose="020B0604020202020204" pitchFamily="34" charset="0"/>
                </a:rPr>
                <a:t>请求报文</a:t>
              </a:r>
            </a:p>
            <a:p>
              <a:pPr algn="ctr"/>
              <a:r>
                <a:rPr lang="en-US" altLang="zh-CN" sz="2000" b="1">
                  <a:ea typeface="楷体" panose="02010609060101010101" pitchFamily="49" charset="-122"/>
                  <a:cs typeface="Arial" panose="020B0604020202020204" pitchFamily="34" charset="0"/>
                </a:rPr>
                <a:t>cookie: 1678</a:t>
              </a:r>
            </a:p>
          </p:txBody>
        </p:sp>
      </p:grp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4163876" y="565173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" name="Group 23"/>
          <p:cNvGrpSpPr/>
          <p:nvPr/>
        </p:nvGrpSpPr>
        <p:grpSpPr bwMode="auto">
          <a:xfrm>
            <a:off x="4379776" y="5683480"/>
            <a:ext cx="2767013" cy="461963"/>
            <a:chOff x="3268" y="2846"/>
            <a:chExt cx="1743" cy="291"/>
          </a:xfrm>
        </p:grpSpPr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" panose="02010609060101010101" pitchFamily="49" charset="-122"/>
                  <a:cs typeface="Arial" panose="020B0604020202020204" pitchFamily="34" charset="0"/>
                </a:rPr>
                <a:t>http</a:t>
              </a:r>
              <a:r>
                <a:rPr lang="zh-CN" altLang="en-US">
                  <a:ea typeface="楷体" panose="02010609060101010101" pitchFamily="49" charset="-122"/>
                  <a:cs typeface="Arial" panose="020B0604020202020204" pitchFamily="34" charset="0"/>
                </a:rPr>
                <a:t>响应报文</a:t>
              </a:r>
              <a:endParaRPr lang="zh-CN" altLang="en-US" sz="24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7410314" y="3654655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Cookie</a:t>
            </a:r>
          </a:p>
          <a:p>
            <a:pPr algn="ctr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标明的动作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459526" y="5131030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Cookie</a:t>
            </a:r>
          </a:p>
          <a:p>
            <a:pPr algn="ctr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标明的动作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7418251" y="2168755"/>
            <a:ext cx="1457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服务器为</a:t>
            </a:r>
          </a:p>
          <a:p>
            <a:pPr algn="ctr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用户创建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ID:</a:t>
            </a:r>
          </a:p>
          <a:p>
            <a:pPr algn="ctr"/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1678</a:t>
            </a:r>
            <a:endParaRPr lang="en-US" altLang="zh-CN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7" name="Group 29"/>
          <p:cNvGrpSpPr/>
          <p:nvPr/>
        </p:nvGrpSpPr>
        <p:grpSpPr bwMode="auto">
          <a:xfrm>
            <a:off x="9999526" y="3419705"/>
            <a:ext cx="293688" cy="395288"/>
            <a:chOff x="5115" y="1292"/>
            <a:chExt cx="185" cy="249"/>
          </a:xfrm>
        </p:grpSpPr>
        <p:sp>
          <p:nvSpPr>
            <p:cNvPr id="48" name="Oval 30"/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31"/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9096239" y="2786293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 rot="2225390">
            <a:off x="8927964" y="2360843"/>
            <a:ext cx="1200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ea typeface="楷体" panose="02010609060101010101" pitchFamily="49" charset="-122"/>
                <a:cs typeface="Arial" panose="020B0604020202020204" pitchFamily="34" charset="0"/>
              </a:rPr>
              <a:t>后端数据库</a:t>
            </a:r>
          </a:p>
          <a:p>
            <a:pPr algn="ctr"/>
            <a:r>
              <a:rPr lang="zh-CN" altLang="en-US" sz="1600">
                <a:ea typeface="楷体" panose="02010609060101010101" pitchFamily="49" charset="-122"/>
                <a:cs typeface="Arial" panose="020B0604020202020204" pitchFamily="34" charset="0"/>
              </a:rPr>
              <a:t>的记录</a:t>
            </a: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V="1">
            <a:off x="8718414" y="3714980"/>
            <a:ext cx="109855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 rot="20455586">
            <a:off x="9015276" y="3878493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ea typeface="楷体" panose="02010609060101010101" pitchFamily="49" charset="-122"/>
                <a:cs typeface="Arial" panose="020B0604020202020204" pitchFamily="34" charset="0"/>
              </a:rPr>
              <a:t>访问</a:t>
            </a:r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V="1">
            <a:off x="8840651" y="3970568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39"/>
          <p:cNvSpPr txBox="1">
            <a:spLocks noChangeArrowheads="1"/>
          </p:cNvSpPr>
          <p:nvPr/>
        </p:nvSpPr>
        <p:spPr bwMode="auto">
          <a:xfrm rot="18871725">
            <a:off x="9286739" y="459286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ea typeface="楷体" panose="02010609060101010101" pitchFamily="49" charset="-122"/>
                <a:cs typeface="Arial" panose="020B0604020202020204" pitchFamily="34" charset="0"/>
              </a:rPr>
              <a:t>访问</a:t>
            </a:r>
          </a:p>
        </p:txBody>
      </p:sp>
      <p:grpSp>
        <p:nvGrpSpPr>
          <p:cNvPr id="58" name="Group 40"/>
          <p:cNvGrpSpPr/>
          <p:nvPr/>
        </p:nvGrpSpPr>
        <p:grpSpPr bwMode="auto">
          <a:xfrm>
            <a:off x="1831839" y="3410180"/>
            <a:ext cx="1787525" cy="936625"/>
            <a:chOff x="654" y="1693"/>
            <a:chExt cx="1126" cy="590"/>
          </a:xfrm>
        </p:grpSpPr>
        <p:sp>
          <p:nvSpPr>
            <p:cNvPr id="59" name="AutoShape 41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6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60" name="Group 42"/>
            <p:cNvGrpSpPr/>
            <p:nvPr/>
          </p:nvGrpSpPr>
          <p:grpSpPr bwMode="auto">
            <a:xfrm>
              <a:off x="765" y="1693"/>
              <a:ext cx="986" cy="590"/>
              <a:chOff x="765" y="1693"/>
              <a:chExt cx="986" cy="590"/>
            </a:xfrm>
          </p:grpSpPr>
          <p:sp>
            <p:nvSpPr>
              <p:cNvPr id="61" name="Text Box 43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ea typeface="楷体" panose="02010609060101010101" pitchFamily="49" charset="-122"/>
                    <a:cs typeface="Arial" panose="020B0604020202020204" pitchFamily="34" charset="0"/>
                  </a:rPr>
                  <a:t>Cookie file</a:t>
                </a:r>
                <a:endParaRPr lang="en-US" altLang="zh-CN" sz="1600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 Box 44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93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>
                    <a:ea typeface="楷体" panose="02010609060101010101" pitchFamily="49" charset="-122"/>
                    <a:cs typeface="Arial" panose="020B0604020202020204" pitchFamily="34" charset="0"/>
                  </a:rPr>
                  <a:t>amazon: 1678</a:t>
                </a:r>
              </a:p>
              <a:p>
                <a:r>
                  <a:rPr lang="en-US" altLang="zh-CN" sz="1600">
                    <a:ea typeface="楷体" panose="02010609060101010101" pitchFamily="49" charset="-122"/>
                    <a:cs typeface="Arial" panose="020B0604020202020204" pitchFamily="34" charset="0"/>
                  </a:rPr>
                  <a:t>ebay: 8734</a:t>
                </a:r>
              </a:p>
            </p:txBody>
          </p:sp>
        </p:grpSp>
      </p:grpSp>
      <p:sp>
        <p:nvSpPr>
          <p:cNvPr id="63" name="AutoShape 45"/>
          <p:cNvSpPr>
            <a:spLocks noChangeArrowheads="1"/>
          </p:cNvSpPr>
          <p:nvPr/>
        </p:nvSpPr>
        <p:spPr bwMode="auto">
          <a:xfrm>
            <a:off x="1898514" y="2157643"/>
            <a:ext cx="1787525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60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4" name="Group 46"/>
          <p:cNvGrpSpPr/>
          <p:nvPr/>
        </p:nvGrpSpPr>
        <p:grpSpPr bwMode="auto">
          <a:xfrm>
            <a:off x="2074726" y="2133830"/>
            <a:ext cx="1565275" cy="936625"/>
            <a:chOff x="765" y="1693"/>
            <a:chExt cx="986" cy="590"/>
          </a:xfrm>
        </p:grpSpPr>
        <p:sp>
          <p:nvSpPr>
            <p:cNvPr id="65" name="Text Box 47"/>
            <p:cNvSpPr txBox="1">
              <a:spLocks noChangeArrowheads="1"/>
            </p:cNvSpPr>
            <p:nvPr/>
          </p:nvSpPr>
          <p:spPr bwMode="auto">
            <a:xfrm>
              <a:off x="980" y="1693"/>
              <a:ext cx="7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ea typeface="楷体" panose="02010609060101010101" pitchFamily="49" charset="-122"/>
                  <a:cs typeface="Arial" panose="020B0604020202020204" pitchFamily="34" charset="0"/>
                </a:rPr>
                <a:t>Cookie file</a:t>
              </a:r>
              <a:endParaRPr lang="en-US" altLang="zh-CN" sz="16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765" y="1915"/>
              <a:ext cx="7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60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sz="1600">
                  <a:ea typeface="楷体" panose="02010609060101010101" pitchFamily="49" charset="-122"/>
                  <a:cs typeface="Arial" panose="020B0604020202020204" pitchFamily="34" charset="0"/>
                </a:rPr>
                <a:t>ebay: 8734</a:t>
              </a:r>
            </a:p>
          </p:txBody>
        </p:sp>
      </p:grpSp>
      <p:grpSp>
        <p:nvGrpSpPr>
          <p:cNvPr id="67" name="Group 49"/>
          <p:cNvGrpSpPr/>
          <p:nvPr/>
        </p:nvGrpSpPr>
        <p:grpSpPr bwMode="auto">
          <a:xfrm>
            <a:off x="1873114" y="5089755"/>
            <a:ext cx="1787525" cy="936625"/>
            <a:chOff x="654" y="1693"/>
            <a:chExt cx="1126" cy="590"/>
          </a:xfrm>
        </p:grpSpPr>
        <p:sp>
          <p:nvSpPr>
            <p:cNvPr id="68" name="AutoShape 50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6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69" name="Group 51"/>
            <p:cNvGrpSpPr/>
            <p:nvPr/>
          </p:nvGrpSpPr>
          <p:grpSpPr bwMode="auto">
            <a:xfrm>
              <a:off x="765" y="1693"/>
              <a:ext cx="986" cy="590"/>
              <a:chOff x="765" y="1693"/>
              <a:chExt cx="986" cy="590"/>
            </a:xfrm>
          </p:grpSpPr>
          <p:sp>
            <p:nvSpPr>
              <p:cNvPr id="70" name="Text Box 52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ea typeface="楷体" panose="02010609060101010101" pitchFamily="49" charset="-122"/>
                    <a:cs typeface="Arial" panose="020B0604020202020204" pitchFamily="34" charset="0"/>
                  </a:rPr>
                  <a:t>Cookie file</a:t>
                </a:r>
                <a:endParaRPr lang="en-US" altLang="zh-CN" sz="1600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 Box 53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93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>
                    <a:ea typeface="楷体" panose="02010609060101010101" pitchFamily="49" charset="-122"/>
                    <a:cs typeface="Arial" panose="020B0604020202020204" pitchFamily="34" charset="0"/>
                  </a:rPr>
                  <a:t>amazon: 1678</a:t>
                </a:r>
              </a:p>
              <a:p>
                <a:r>
                  <a:rPr lang="en-US" altLang="zh-CN" sz="1600">
                    <a:ea typeface="楷体" panose="02010609060101010101" pitchFamily="49" charset="-122"/>
                    <a:cs typeface="Arial" panose="020B0604020202020204" pitchFamily="34" charset="0"/>
                  </a:rPr>
                  <a:t>ebay: 8734</a:t>
                </a:r>
              </a:p>
            </p:txBody>
          </p:sp>
        </p:grpSp>
      </p:grpSp>
      <p:sp>
        <p:nvSpPr>
          <p:cNvPr id="72" name="Text Box 54"/>
          <p:cNvSpPr txBox="1">
            <a:spLocks noChangeArrowheads="1"/>
          </p:cNvSpPr>
          <p:nvPr/>
        </p:nvSpPr>
        <p:spPr bwMode="auto">
          <a:xfrm>
            <a:off x="1811201" y="458493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一周以后</a:t>
            </a:r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44" grpId="0"/>
      <p:bldP spid="45" grpId="0"/>
      <p:bldP spid="46" grpId="0"/>
      <p:bldP spid="53" grpId="0"/>
      <p:bldP spid="55" grpId="0"/>
      <p:bldP spid="57" grpId="0"/>
      <p:bldP spid="63" grpId="0" animBg="1"/>
      <p:bldP spid="7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430213" y="0"/>
            <a:ext cx="7429500" cy="1428589"/>
            <a:chOff x="551030" y="-368704"/>
            <a:chExt cx="7429500" cy="1428589"/>
          </a:xfrm>
        </p:grpSpPr>
        <p:grpSp>
          <p:nvGrpSpPr>
            <p:cNvPr id="98" name="组合 97"/>
            <p:cNvGrpSpPr/>
            <p:nvPr/>
          </p:nvGrpSpPr>
          <p:grpSpPr>
            <a:xfrm>
              <a:off x="1201633" y="303925"/>
              <a:ext cx="6778897" cy="687997"/>
              <a:chOff x="1839060" y="967769"/>
              <a:chExt cx="6778897" cy="687997"/>
            </a:xfrm>
          </p:grpSpPr>
          <p:sp>
            <p:nvSpPr>
              <p:cNvPr id="100" name="矩形: 圆角 99"/>
              <p:cNvSpPr/>
              <p:nvPr/>
            </p:nvSpPr>
            <p:spPr>
              <a:xfrm>
                <a:off x="1839060" y="967769"/>
                <a:ext cx="677889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2786092" y="1009435"/>
                <a:ext cx="5592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服务器交互：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Cookie</a:t>
                </a:r>
              </a:p>
            </p:txBody>
          </p:sp>
        </p:grp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19" name="组合 118"/>
          <p:cNvGrpSpPr/>
          <p:nvPr/>
        </p:nvGrpSpPr>
        <p:grpSpPr>
          <a:xfrm>
            <a:off x="689825" y="1631316"/>
            <a:ext cx="5640637" cy="476221"/>
            <a:chOff x="1403750" y="3593123"/>
            <a:chExt cx="5640637" cy="476221"/>
          </a:xfrm>
        </p:grpSpPr>
        <p:grpSp>
          <p:nvGrpSpPr>
            <p:cNvPr id="120" name="组合 11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2" name="对话气泡: 椭圆形 121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1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058456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Cookies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能为我们带来什么好处呢？</a:t>
              </a:r>
            </a:p>
          </p:txBody>
        </p:sp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80816" y="3707931"/>
            <a:ext cx="9832990" cy="2524327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9FF6"/>
              </a:buClr>
              <a:buSzPct val="65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允许网站获得相当多的用户的信息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9FF6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你可能会向网站提供你的姓名和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E_Mail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地址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9FF6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搜索引擎也可以使用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和重定向技术获得很多的信息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9FF6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广告公司也可以通过用户访问过的网站来获得用户的相关信息</a:t>
            </a:r>
          </a:p>
        </p:txBody>
      </p:sp>
      <p:sp>
        <p:nvSpPr>
          <p:cNvPr id="25" name="Text Box 79"/>
          <p:cNvSpPr txBox="1">
            <a:spLocks noChangeArrowheads="1"/>
          </p:cNvSpPr>
          <p:nvPr/>
        </p:nvSpPr>
        <p:spPr bwMode="auto">
          <a:xfrm>
            <a:off x="2981901" y="2314760"/>
            <a:ext cx="80021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9FF6"/>
              </a:buClr>
            </a:pPr>
            <a:r>
              <a:rPr kumimoji="1" lang="zh-CN" altLang="en-US" sz="240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认证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3854381" y="2317684"/>
            <a:ext cx="172354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“购物车”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5650191" y="2317683"/>
            <a:ext cx="1415772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“推荐”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79"/>
          <p:cNvSpPr txBox="1">
            <a:spLocks noChangeArrowheads="1"/>
          </p:cNvSpPr>
          <p:nvPr/>
        </p:nvSpPr>
        <p:spPr bwMode="auto">
          <a:xfrm>
            <a:off x="7138225" y="2310264"/>
            <a:ext cx="2108269" cy="8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rgbClr val="009FF6"/>
              </a:buClr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用户会话状态 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buClr>
                <a:srgbClr val="009FF6"/>
              </a:buClr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(Web e-mail)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710414" y="3097029"/>
            <a:ext cx="2557887" cy="40278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和私密性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25" grpId="0"/>
      <p:bldP spid="26" grpId="0"/>
      <p:bldP spid="27" grpId="0"/>
      <p:bldP spid="28" grpId="0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E2FC0143-51AC-4948-80E8-9BC500126F3B}"/>
              </a:ext>
            </a:extLst>
          </p:cNvPr>
          <p:cNvSpPr/>
          <p:nvPr/>
        </p:nvSpPr>
        <p:spPr>
          <a:xfrm>
            <a:off x="1154174" y="137115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2D39A8-AB88-49CB-9F6C-292F75EFDE9A}"/>
              </a:ext>
            </a:extLst>
          </p:cNvPr>
          <p:cNvGrpSpPr/>
          <p:nvPr/>
        </p:nvGrpSpPr>
        <p:grpSpPr>
          <a:xfrm>
            <a:off x="2504218" y="2122348"/>
            <a:ext cx="7802137" cy="2392134"/>
            <a:chOff x="2387558" y="2350356"/>
            <a:chExt cx="7802137" cy="239213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55A1D8A-4D59-4C3E-9792-84427F80460F}"/>
                </a:ext>
              </a:extLst>
            </p:cNvPr>
            <p:cNvGrpSpPr/>
            <p:nvPr/>
          </p:nvGrpSpPr>
          <p:grpSpPr>
            <a:xfrm>
              <a:off x="2387558" y="2350356"/>
              <a:ext cx="7802137" cy="1971975"/>
              <a:chOff x="1790670" y="1762766"/>
              <a:chExt cx="5851609" cy="147898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805C810-6795-4D6E-898A-AF23AF458D1E}"/>
                  </a:ext>
                </a:extLst>
              </p:cNvPr>
              <p:cNvSpPr/>
              <p:nvPr/>
            </p:nvSpPr>
            <p:spPr>
              <a:xfrm>
                <a:off x="1790670" y="1762766"/>
                <a:ext cx="5851609" cy="84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因特网中的电子邮件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E3ADA4-6A7B-4810-A6BF-06EC6E884194}"/>
                  </a:ext>
                </a:extLst>
              </p:cNvPr>
              <p:cNvSpPr/>
              <p:nvPr/>
            </p:nvSpPr>
            <p:spPr>
              <a:xfrm>
                <a:off x="3193352" y="2618499"/>
                <a:ext cx="4424534" cy="623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-mail in the Internet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7ECEF2-992A-4D91-B174-42C0AE07C39B}"/>
                  </a:ext>
                </a:extLst>
              </p:cNvPr>
              <p:cNvSpPr/>
              <p:nvPr/>
            </p:nvSpPr>
            <p:spPr>
              <a:xfrm>
                <a:off x="2866209" y="2259730"/>
                <a:ext cx="514805" cy="807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0C97EEE-77C3-4880-BD41-77E47DDB1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6209" y="3171568"/>
                <a:ext cx="4599515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F598D7-8728-4BBE-BF11-D00616B8EDF1}"/>
                </a:ext>
              </a:extLst>
            </p:cNvPr>
            <p:cNvSpPr/>
            <p:nvPr/>
          </p:nvSpPr>
          <p:spPr>
            <a:xfrm>
              <a:off x="8714846" y="4034604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7B8671-A919-4B28-968F-F4685045CCFF}"/>
              </a:ext>
            </a:extLst>
          </p:cNvPr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243BE39F-F63C-4DD7-8AE3-F5E2181CF1DA}"/>
                </a:ext>
              </a:extLst>
            </p:cNvPr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8402D77-7B74-48B7-A371-74D826D40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07"/>
            <a:stretch/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058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461654" cy="1428589"/>
            <a:chOff x="551030" y="-368704"/>
            <a:chExt cx="6461654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811053" cy="687997"/>
              <a:chOff x="1839058" y="967769"/>
              <a:chExt cx="581105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81105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4610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电子邮件系统的构成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246472" y="2376607"/>
            <a:ext cx="4083545" cy="584775"/>
            <a:chOff x="1263765" y="4127662"/>
            <a:chExt cx="2742830" cy="584775"/>
          </a:xfrm>
        </p:grpSpPr>
        <p:sp>
          <p:nvSpPr>
            <p:cNvPr id="17" name="矩形: 圆角 16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用户代理 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46469" y="3384653"/>
            <a:ext cx="4083545" cy="584775"/>
            <a:chOff x="1263765" y="4127662"/>
            <a:chExt cx="2742830" cy="584775"/>
          </a:xfrm>
        </p:grpSpPr>
        <p:sp>
          <p:nvSpPr>
            <p:cNvPr id="20" name="矩形: 圆角 19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邮件服务器 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46468" y="4353125"/>
            <a:ext cx="4083545" cy="584775"/>
            <a:chOff x="1263765" y="4127662"/>
            <a:chExt cx="2742830" cy="584775"/>
          </a:xfrm>
        </p:grpSpPr>
        <p:sp>
          <p:nvSpPr>
            <p:cNvPr id="23" name="矩形: 圆角 22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简单邮件传输协议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: SMTP</a:t>
              </a: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375517" y="1428589"/>
            <a:ext cx="2744080" cy="4343935"/>
            <a:chOff x="5355830" y="1639428"/>
            <a:chExt cx="2744080" cy="43439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5394535" y="1639428"/>
              <a:ext cx="1404152" cy="1567507"/>
              <a:chOff x="5394535" y="1736862"/>
              <a:chExt cx="1404152" cy="1567507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5976219" y="1736862"/>
                <a:ext cx="822468" cy="884944"/>
                <a:chOff x="6146773" y="1825201"/>
                <a:chExt cx="822468" cy="884944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6773" y="1825201"/>
                  <a:ext cx="822468" cy="584775"/>
                </a:xfrm>
                <a:prstGeom prst="rect">
                  <a:avLst/>
                </a:prstGeom>
              </p:spPr>
            </p:pic>
            <p:sp>
              <p:nvSpPr>
                <p:cNvPr id="47" name="文本框 46"/>
                <p:cNvSpPr txBox="1"/>
                <p:nvPr/>
              </p:nvSpPr>
              <p:spPr>
                <a:xfrm>
                  <a:off x="6181850" y="2311190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user 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agent</a:t>
                  </a: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5394535" y="2076777"/>
                <a:ext cx="701520" cy="1079673"/>
                <a:chOff x="5394480" y="2386646"/>
                <a:chExt cx="701520" cy="1079673"/>
              </a:xfrm>
            </p:grpSpPr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4484" y="2386646"/>
                  <a:ext cx="701516" cy="701516"/>
                </a:xfrm>
                <a:prstGeom prst="rect">
                  <a:avLst/>
                </a:prstGeom>
              </p:spPr>
            </p:pic>
            <p:sp>
              <p:nvSpPr>
                <p:cNvPr id="48" name="文本框 47"/>
                <p:cNvSpPr txBox="1"/>
                <p:nvPr/>
              </p:nvSpPr>
              <p:spPr>
                <a:xfrm>
                  <a:off x="5394480" y="3067364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mail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server</a:t>
                  </a: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5554184" y="3096831"/>
                <a:ext cx="386060" cy="207538"/>
                <a:chOff x="5554129" y="3364001"/>
                <a:chExt cx="386060" cy="264693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5554129" y="3364001"/>
                  <a:ext cx="386060" cy="129998"/>
                  <a:chOff x="5554128" y="4009292"/>
                  <a:chExt cx="541867" cy="196948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5554128" y="4009292"/>
                    <a:ext cx="541867" cy="196948"/>
                  </a:xfrm>
                  <a:prstGeom prst="rect">
                    <a:avLst/>
                  </a:prstGeom>
                  <a:solidFill>
                    <a:srgbClr val="5BCCF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" name="直接连接符 10"/>
                  <p:cNvCxnSpPr/>
                  <p:nvPr/>
                </p:nvCxnSpPr>
                <p:spPr>
                  <a:xfrm>
                    <a:off x="6022331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5943776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586593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5787375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570882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5630443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554129" y="3529616"/>
                  <a:ext cx="386060" cy="99078"/>
                  <a:chOff x="5554129" y="3537344"/>
                  <a:chExt cx="386060" cy="99078"/>
                </a:xfrm>
              </p:grpSpPr>
              <p:sp>
                <p:nvSpPr>
                  <p:cNvPr id="49" name="矩形 48"/>
                  <p:cNvSpPr/>
                  <p:nvPr/>
                </p:nvSpPr>
                <p:spPr>
                  <a:xfrm>
                    <a:off x="555412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>
                  <a:xfrm flipH="1">
                    <a:off x="564148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72667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 flipH="1">
                    <a:off x="581403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 flipH="1">
                    <a:off x="5894470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66" name="组合 65"/>
            <p:cNvGrpSpPr/>
            <p:nvPr/>
          </p:nvGrpSpPr>
          <p:grpSpPr>
            <a:xfrm>
              <a:off x="5713064" y="5098419"/>
              <a:ext cx="822468" cy="884944"/>
              <a:chOff x="6096000" y="1701179"/>
              <a:chExt cx="822468" cy="884944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68" name="文本框 67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6298955" y="4618782"/>
              <a:ext cx="822468" cy="884944"/>
              <a:chOff x="6096000" y="1701179"/>
              <a:chExt cx="822468" cy="884944"/>
            </a:xfrm>
          </p:grpSpPr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71" name="文本框 70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690174" y="3030489"/>
              <a:ext cx="701520" cy="1079673"/>
              <a:chOff x="5394480" y="2386646"/>
              <a:chExt cx="701520" cy="1079673"/>
            </a:xfrm>
          </p:grpSpPr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77" name="文本框 76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849823" y="4050543"/>
              <a:ext cx="386060" cy="207538"/>
              <a:chOff x="5554129" y="3364001"/>
              <a:chExt cx="386060" cy="264693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7" name="直接连接符 86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79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>
              <a:off x="6912973" y="2075310"/>
              <a:ext cx="822468" cy="884944"/>
              <a:chOff x="6096000" y="1701179"/>
              <a:chExt cx="822468" cy="884944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95" name="文本框 94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7251292" y="2958126"/>
              <a:ext cx="822468" cy="884944"/>
              <a:chOff x="6096000" y="1701179"/>
              <a:chExt cx="822468" cy="884944"/>
            </a:xfrm>
          </p:grpSpPr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7277442" y="3934782"/>
              <a:ext cx="822468" cy="884944"/>
              <a:chOff x="6096000" y="1701179"/>
              <a:chExt cx="822468" cy="884944"/>
            </a:xfrm>
          </p:grpSpPr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101" name="文本框 100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5392487" y="3863966"/>
              <a:ext cx="701520" cy="1079673"/>
              <a:chOff x="5394480" y="2386646"/>
              <a:chExt cx="701520" cy="1079673"/>
            </a:xfrm>
          </p:grpSpPr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106" name="文本框 105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552136" y="4884020"/>
              <a:ext cx="386060" cy="207538"/>
              <a:chOff x="5554129" y="3364001"/>
              <a:chExt cx="386060" cy="264693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110" name="矩形 109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03" name="直接箭头连接符 102"/>
            <p:cNvCxnSpPr/>
            <p:nvPr/>
          </p:nvCxnSpPr>
          <p:spPr>
            <a:xfrm>
              <a:off x="5720364" y="3209527"/>
              <a:ext cx="0" cy="167449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 flipH="1">
              <a:off x="6011312" y="4110162"/>
              <a:ext cx="763189" cy="707809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 flipV="1">
              <a:off x="6022475" y="3042297"/>
              <a:ext cx="751903" cy="727798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组合 137"/>
            <p:cNvGrpSpPr/>
            <p:nvPr/>
          </p:nvGrpSpPr>
          <p:grpSpPr>
            <a:xfrm>
              <a:off x="5355830" y="3428718"/>
              <a:ext cx="764165" cy="349401"/>
              <a:chOff x="2183431" y="5135466"/>
              <a:chExt cx="764165" cy="349401"/>
            </a:xfrm>
          </p:grpSpPr>
          <p:sp>
            <p:nvSpPr>
              <p:cNvPr id="136" name="矩形: 圆角 135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6104398" y="3250006"/>
              <a:ext cx="764165" cy="349401"/>
              <a:chOff x="2183431" y="5135466"/>
              <a:chExt cx="764165" cy="349401"/>
            </a:xfrm>
          </p:grpSpPr>
          <p:sp>
            <p:nvSpPr>
              <p:cNvPr id="143" name="矩形: 圆角 142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044764" y="4280228"/>
              <a:ext cx="764165" cy="349401"/>
              <a:chOff x="2183431" y="5135466"/>
              <a:chExt cx="764165" cy="349401"/>
            </a:xfrm>
          </p:grpSpPr>
          <p:sp>
            <p:nvSpPr>
              <p:cNvPr id="146" name="矩形: 圆角 145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0" name="组合 239"/>
          <p:cNvGrpSpPr/>
          <p:nvPr/>
        </p:nvGrpSpPr>
        <p:grpSpPr>
          <a:xfrm>
            <a:off x="9601512" y="5386218"/>
            <a:ext cx="1825398" cy="687534"/>
            <a:chOff x="2553204" y="5432727"/>
            <a:chExt cx="1825398" cy="687534"/>
          </a:xfrm>
        </p:grpSpPr>
        <p:sp>
          <p:nvSpPr>
            <p:cNvPr id="235" name="矩形: 圆角 234"/>
            <p:cNvSpPr/>
            <p:nvPr/>
          </p:nvSpPr>
          <p:spPr>
            <a:xfrm>
              <a:off x="2553204" y="5432727"/>
              <a:ext cx="1825398" cy="68109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36" name="直接连接符 235"/>
            <p:cNvCxnSpPr/>
            <p:nvPr/>
          </p:nvCxnSpPr>
          <p:spPr>
            <a:xfrm>
              <a:off x="2638218" y="5781958"/>
              <a:ext cx="15918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 Box 10"/>
            <p:cNvSpPr txBox="1">
              <a:spLocks noChangeArrowheads="1"/>
            </p:cNvSpPr>
            <p:nvPr/>
          </p:nvSpPr>
          <p:spPr bwMode="auto">
            <a:xfrm>
              <a:off x="2978295" y="5461556"/>
              <a:ext cx="1400307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外发报文队列</a:t>
              </a:r>
            </a:p>
          </p:txBody>
        </p:sp>
        <p:sp>
          <p:nvSpPr>
            <p:cNvPr id="238" name="Text Box 10"/>
            <p:cNvSpPr txBox="1">
              <a:spLocks noChangeArrowheads="1"/>
            </p:cNvSpPr>
            <p:nvPr/>
          </p:nvSpPr>
          <p:spPr bwMode="auto">
            <a:xfrm>
              <a:off x="2978296" y="5784931"/>
              <a:ext cx="1251784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用户邮箱</a:t>
              </a: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2615227" y="5567327"/>
              <a:ext cx="386060" cy="101928"/>
              <a:chOff x="5554128" y="4009292"/>
              <a:chExt cx="541867" cy="196948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5554128" y="4009292"/>
                <a:ext cx="541867" cy="196948"/>
              </a:xfrm>
              <a:prstGeom prst="rect">
                <a:avLst/>
              </a:prstGeom>
              <a:solidFill>
                <a:srgbClr val="5BCC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0" name="直接连接符 179"/>
              <p:cNvCxnSpPr/>
              <p:nvPr/>
            </p:nvCxnSpPr>
            <p:spPr>
              <a:xfrm>
                <a:off x="6022331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>
                <a:off x="5943776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586593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5787375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570882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5630443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2615227" y="5926141"/>
              <a:ext cx="386060" cy="77684"/>
              <a:chOff x="5554129" y="3537344"/>
              <a:chExt cx="386060" cy="99078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555412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 flipH="1">
                <a:off x="564148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72667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 flipH="1">
                <a:off x="581403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 flipH="1">
                <a:off x="5894470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19" name="email_161784"/>
          <p:cNvSpPr>
            <a:spLocks noChangeAspect="1"/>
          </p:cNvSpPr>
          <p:nvPr/>
        </p:nvSpPr>
        <p:spPr bwMode="auto">
          <a:xfrm>
            <a:off x="8609765" y="3512752"/>
            <a:ext cx="250084" cy="158208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0" name="email_161784"/>
          <p:cNvSpPr>
            <a:spLocks noChangeAspect="1"/>
          </p:cNvSpPr>
          <p:nvPr/>
        </p:nvSpPr>
        <p:spPr bwMode="auto">
          <a:xfrm>
            <a:off x="9228677" y="2966904"/>
            <a:ext cx="250084" cy="158208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1" name="email_161784"/>
          <p:cNvSpPr>
            <a:spLocks noChangeAspect="1"/>
          </p:cNvSpPr>
          <p:nvPr/>
        </p:nvSpPr>
        <p:spPr bwMode="auto">
          <a:xfrm>
            <a:off x="9156260" y="4362206"/>
            <a:ext cx="250084" cy="158208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461654" cy="1428589"/>
            <a:chOff x="551030" y="-368704"/>
            <a:chExt cx="6461654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811053" cy="687997"/>
              <a:chOff x="1839058" y="967769"/>
              <a:chExt cx="581105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81105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4610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电子邮件系统的构成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30" name="组合 129"/>
          <p:cNvGrpSpPr/>
          <p:nvPr/>
        </p:nvGrpSpPr>
        <p:grpSpPr>
          <a:xfrm>
            <a:off x="1250730" y="1587381"/>
            <a:ext cx="2373986" cy="476221"/>
            <a:chOff x="1403750" y="3593123"/>
            <a:chExt cx="2373986" cy="47622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34" name="对话气泡: 椭圆形 1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33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791805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用户代理</a:t>
              </a:r>
            </a:p>
          </p:txBody>
        </p:sp>
      </p:grpSp>
      <p:sp>
        <p:nvSpPr>
          <p:cNvPr id="139" name="Text Box 79"/>
          <p:cNvSpPr txBox="1">
            <a:spLocks noChangeArrowheads="1"/>
          </p:cNvSpPr>
          <p:nvPr/>
        </p:nvSpPr>
        <p:spPr bwMode="auto">
          <a:xfrm>
            <a:off x="1381582" y="2175501"/>
            <a:ext cx="3933874" cy="1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写作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编辑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阅读邮件报文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e.g. OE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FoxMail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50730" y="3517115"/>
            <a:ext cx="2373986" cy="476221"/>
            <a:chOff x="1403750" y="3593123"/>
            <a:chExt cx="2373986" cy="476221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50" name="对话气泡: 椭圆形 1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791805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邮件服务器</a:t>
              </a:r>
            </a:p>
          </p:txBody>
        </p:sp>
      </p:grpSp>
      <p:sp>
        <p:nvSpPr>
          <p:cNvPr id="152" name="Text Box 79"/>
          <p:cNvSpPr txBox="1">
            <a:spLocks noChangeArrowheads="1"/>
          </p:cNvSpPr>
          <p:nvPr/>
        </p:nvSpPr>
        <p:spPr bwMode="auto">
          <a:xfrm>
            <a:off x="1381581" y="4113581"/>
            <a:ext cx="5993857" cy="100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3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邮箱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包含了收到的用户邮件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尚未被阅读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3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报文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队列包含了外发的 邮件报文</a:t>
            </a:r>
          </a:p>
        </p:txBody>
      </p:sp>
      <p:grpSp>
        <p:nvGrpSpPr>
          <p:cNvPr id="153" name="组合 152"/>
          <p:cNvGrpSpPr/>
          <p:nvPr/>
        </p:nvGrpSpPr>
        <p:grpSpPr>
          <a:xfrm>
            <a:off x="8372512" y="1428589"/>
            <a:ext cx="2744080" cy="4343935"/>
            <a:chOff x="5355830" y="1639428"/>
            <a:chExt cx="2744080" cy="4343935"/>
          </a:xfrm>
        </p:grpSpPr>
        <p:grpSp>
          <p:nvGrpSpPr>
            <p:cNvPr id="154" name="组合 153"/>
            <p:cNvGrpSpPr/>
            <p:nvPr/>
          </p:nvGrpSpPr>
          <p:grpSpPr>
            <a:xfrm>
              <a:off x="5394535" y="1639428"/>
              <a:ext cx="1404152" cy="1567507"/>
              <a:chOff x="5394535" y="1736862"/>
              <a:chExt cx="1404152" cy="1567507"/>
            </a:xfrm>
          </p:grpSpPr>
          <p:grpSp>
            <p:nvGrpSpPr>
              <p:cNvPr id="232" name="组合 231"/>
              <p:cNvGrpSpPr/>
              <p:nvPr/>
            </p:nvGrpSpPr>
            <p:grpSpPr>
              <a:xfrm>
                <a:off x="5976219" y="1736862"/>
                <a:ext cx="822468" cy="884944"/>
                <a:chOff x="6146773" y="1825201"/>
                <a:chExt cx="822468" cy="884944"/>
              </a:xfrm>
            </p:grpSpPr>
            <p:pic>
              <p:nvPicPr>
                <p:cNvPr id="256" name="图片 25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6773" y="1825201"/>
                  <a:ext cx="822468" cy="584775"/>
                </a:xfrm>
                <a:prstGeom prst="rect">
                  <a:avLst/>
                </a:prstGeom>
              </p:spPr>
            </p:pic>
            <p:sp>
              <p:nvSpPr>
                <p:cNvPr id="257" name="文本框 256"/>
                <p:cNvSpPr txBox="1"/>
                <p:nvPr/>
              </p:nvSpPr>
              <p:spPr>
                <a:xfrm>
                  <a:off x="6181850" y="2311190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user 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agent</a:t>
                  </a:r>
                </a:p>
              </p:txBody>
            </p:sp>
          </p:grpSp>
          <p:grpSp>
            <p:nvGrpSpPr>
              <p:cNvPr id="233" name="组合 232"/>
              <p:cNvGrpSpPr/>
              <p:nvPr/>
            </p:nvGrpSpPr>
            <p:grpSpPr>
              <a:xfrm>
                <a:off x="5394535" y="2076777"/>
                <a:ext cx="701520" cy="1079673"/>
                <a:chOff x="5394480" y="2386646"/>
                <a:chExt cx="701520" cy="1079673"/>
              </a:xfrm>
            </p:grpSpPr>
            <p:pic>
              <p:nvPicPr>
                <p:cNvPr id="254" name="图片 25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4484" y="2386646"/>
                  <a:ext cx="701516" cy="701516"/>
                </a:xfrm>
                <a:prstGeom prst="rect">
                  <a:avLst/>
                </a:prstGeom>
              </p:spPr>
            </p:pic>
            <p:sp>
              <p:nvSpPr>
                <p:cNvPr id="255" name="文本框 254"/>
                <p:cNvSpPr txBox="1"/>
                <p:nvPr/>
              </p:nvSpPr>
              <p:spPr>
                <a:xfrm>
                  <a:off x="5394480" y="3067364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mail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server</a:t>
                  </a:r>
                </a:p>
              </p:txBody>
            </p:sp>
          </p:grpSp>
          <p:grpSp>
            <p:nvGrpSpPr>
              <p:cNvPr id="234" name="组合 233"/>
              <p:cNvGrpSpPr/>
              <p:nvPr/>
            </p:nvGrpSpPr>
            <p:grpSpPr>
              <a:xfrm>
                <a:off x="5554184" y="3096831"/>
                <a:ext cx="386060" cy="207538"/>
                <a:chOff x="5554129" y="3364001"/>
                <a:chExt cx="386060" cy="264693"/>
              </a:xfrm>
            </p:grpSpPr>
            <p:grpSp>
              <p:nvGrpSpPr>
                <p:cNvPr id="239" name="组合 238"/>
                <p:cNvGrpSpPr/>
                <p:nvPr/>
              </p:nvGrpSpPr>
              <p:grpSpPr>
                <a:xfrm>
                  <a:off x="5554129" y="3364001"/>
                  <a:ext cx="386060" cy="129998"/>
                  <a:chOff x="5554128" y="4009292"/>
                  <a:chExt cx="541867" cy="196948"/>
                </a:xfrm>
              </p:grpSpPr>
              <p:sp>
                <p:nvSpPr>
                  <p:cNvPr id="247" name="矩形 246"/>
                  <p:cNvSpPr/>
                  <p:nvPr/>
                </p:nvSpPr>
                <p:spPr>
                  <a:xfrm>
                    <a:off x="5554128" y="4009292"/>
                    <a:ext cx="541867" cy="196948"/>
                  </a:xfrm>
                  <a:prstGeom prst="rect">
                    <a:avLst/>
                  </a:prstGeom>
                  <a:solidFill>
                    <a:srgbClr val="5BCCF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6022331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5943776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586593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5787375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570882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5630443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组合 240"/>
                <p:cNvGrpSpPr/>
                <p:nvPr/>
              </p:nvGrpSpPr>
              <p:grpSpPr>
                <a:xfrm>
                  <a:off x="5554129" y="3529616"/>
                  <a:ext cx="386060" cy="99078"/>
                  <a:chOff x="5554129" y="3537344"/>
                  <a:chExt cx="386060" cy="99078"/>
                </a:xfrm>
              </p:grpSpPr>
              <p:sp>
                <p:nvSpPr>
                  <p:cNvPr id="242" name="矩形 241"/>
                  <p:cNvSpPr/>
                  <p:nvPr/>
                </p:nvSpPr>
                <p:spPr>
                  <a:xfrm>
                    <a:off x="555412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矩形 242"/>
                  <p:cNvSpPr/>
                  <p:nvPr/>
                </p:nvSpPr>
                <p:spPr>
                  <a:xfrm flipH="1">
                    <a:off x="564148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矩形 243"/>
                  <p:cNvSpPr/>
                  <p:nvPr/>
                </p:nvSpPr>
                <p:spPr>
                  <a:xfrm>
                    <a:off x="572667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5" name="矩形 244"/>
                  <p:cNvSpPr/>
                  <p:nvPr/>
                </p:nvSpPr>
                <p:spPr>
                  <a:xfrm flipH="1">
                    <a:off x="581403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矩形 245"/>
                  <p:cNvSpPr/>
                  <p:nvPr/>
                </p:nvSpPr>
                <p:spPr>
                  <a:xfrm flipH="1">
                    <a:off x="5894470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55" name="组合 154"/>
            <p:cNvGrpSpPr/>
            <p:nvPr/>
          </p:nvGrpSpPr>
          <p:grpSpPr>
            <a:xfrm>
              <a:off x="5713064" y="5098419"/>
              <a:ext cx="822468" cy="884944"/>
              <a:chOff x="6096000" y="1701179"/>
              <a:chExt cx="822468" cy="884944"/>
            </a:xfrm>
          </p:grpSpPr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31" name="文本框 230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6298955" y="4618782"/>
              <a:ext cx="822468" cy="884944"/>
              <a:chOff x="6096000" y="1701179"/>
              <a:chExt cx="822468" cy="884944"/>
            </a:xfrm>
          </p:grpSpPr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29" name="文本框 228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6690174" y="3030489"/>
              <a:ext cx="701520" cy="1079673"/>
              <a:chOff x="5394480" y="2386646"/>
              <a:chExt cx="701520" cy="1079673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227" name="文本框 226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6849823" y="4050543"/>
              <a:ext cx="386060" cy="207538"/>
              <a:chOff x="5554129" y="3364001"/>
              <a:chExt cx="386060" cy="264693"/>
            </a:xfrm>
          </p:grpSpPr>
          <p:grpSp>
            <p:nvGrpSpPr>
              <p:cNvPr id="212" name="组合 211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0" name="直接连接符 219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组合 212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214" name="矩形 213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矩形 217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9" name="组合 158"/>
            <p:cNvGrpSpPr/>
            <p:nvPr/>
          </p:nvGrpSpPr>
          <p:grpSpPr>
            <a:xfrm>
              <a:off x="6912973" y="2075310"/>
              <a:ext cx="822468" cy="884944"/>
              <a:chOff x="6096000" y="1701179"/>
              <a:chExt cx="822468" cy="884944"/>
            </a:xfrm>
          </p:grpSpPr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11" name="文本框 210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7251292" y="2958126"/>
              <a:ext cx="822468" cy="884944"/>
              <a:chOff x="6096000" y="1701179"/>
              <a:chExt cx="822468" cy="884944"/>
            </a:xfrm>
          </p:grpSpPr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9" name="文本框 208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7277442" y="3934782"/>
              <a:ext cx="822468" cy="884944"/>
              <a:chOff x="6096000" y="1701179"/>
              <a:chExt cx="822468" cy="884944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7" name="文本框 206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392487" y="3863966"/>
              <a:ext cx="701520" cy="1079673"/>
              <a:chOff x="5394480" y="2386646"/>
              <a:chExt cx="701520" cy="1079673"/>
            </a:xfrm>
          </p:grpSpPr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205" name="文本框 204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5552136" y="4884020"/>
              <a:ext cx="386060" cy="207538"/>
              <a:chOff x="5554129" y="3364001"/>
              <a:chExt cx="386060" cy="264693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197" name="矩形 196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8" name="直接连接符 197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组合 190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4" name="直接箭头连接符 163"/>
            <p:cNvCxnSpPr/>
            <p:nvPr/>
          </p:nvCxnSpPr>
          <p:spPr>
            <a:xfrm>
              <a:off x="5720364" y="3209527"/>
              <a:ext cx="0" cy="167449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 flipH="1">
              <a:off x="6011312" y="4110162"/>
              <a:ext cx="763189" cy="707809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 flipV="1">
              <a:off x="6022475" y="3042297"/>
              <a:ext cx="751903" cy="727798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6"/>
            <p:cNvGrpSpPr/>
            <p:nvPr/>
          </p:nvGrpSpPr>
          <p:grpSpPr>
            <a:xfrm>
              <a:off x="5355830" y="3428718"/>
              <a:ext cx="764165" cy="349401"/>
              <a:chOff x="2183431" y="5135466"/>
              <a:chExt cx="764165" cy="349401"/>
            </a:xfrm>
          </p:grpSpPr>
          <p:sp>
            <p:nvSpPr>
              <p:cNvPr id="188" name="矩形: 圆角 187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6104398" y="3250006"/>
              <a:ext cx="764165" cy="349401"/>
              <a:chOff x="2183431" y="5135466"/>
              <a:chExt cx="764165" cy="349401"/>
            </a:xfrm>
          </p:grpSpPr>
          <p:sp>
            <p:nvSpPr>
              <p:cNvPr id="186" name="矩形: 圆角 185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044764" y="4280228"/>
              <a:ext cx="764165" cy="349401"/>
              <a:chOff x="2183431" y="5135466"/>
              <a:chExt cx="764165" cy="349401"/>
            </a:xfrm>
          </p:grpSpPr>
          <p:sp>
            <p:nvSpPr>
              <p:cNvPr id="170" name="矩形: 圆角 169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598507" y="5386218"/>
            <a:ext cx="1825398" cy="687534"/>
            <a:chOff x="2553204" y="5432727"/>
            <a:chExt cx="1825398" cy="687534"/>
          </a:xfrm>
        </p:grpSpPr>
        <p:sp>
          <p:nvSpPr>
            <p:cNvPr id="259" name="矩形: 圆角 258"/>
            <p:cNvSpPr/>
            <p:nvPr/>
          </p:nvSpPr>
          <p:spPr>
            <a:xfrm>
              <a:off x="2553204" y="5432727"/>
              <a:ext cx="1825398" cy="68109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60" name="直接连接符 259"/>
            <p:cNvCxnSpPr/>
            <p:nvPr/>
          </p:nvCxnSpPr>
          <p:spPr>
            <a:xfrm>
              <a:off x="2638218" y="5781958"/>
              <a:ext cx="15918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 Box 10"/>
            <p:cNvSpPr txBox="1">
              <a:spLocks noChangeArrowheads="1"/>
            </p:cNvSpPr>
            <p:nvPr/>
          </p:nvSpPr>
          <p:spPr bwMode="auto">
            <a:xfrm>
              <a:off x="2978295" y="5461556"/>
              <a:ext cx="1400307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外发报文队列</a:t>
              </a:r>
            </a:p>
          </p:txBody>
        </p:sp>
        <p:sp>
          <p:nvSpPr>
            <p:cNvPr id="262" name="Text Box 10"/>
            <p:cNvSpPr txBox="1">
              <a:spLocks noChangeArrowheads="1"/>
            </p:cNvSpPr>
            <p:nvPr/>
          </p:nvSpPr>
          <p:spPr bwMode="auto">
            <a:xfrm>
              <a:off x="2978296" y="5784931"/>
              <a:ext cx="1251784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用户邮箱</a:t>
              </a:r>
            </a:p>
          </p:txBody>
        </p:sp>
        <p:grpSp>
          <p:nvGrpSpPr>
            <p:cNvPr id="263" name="组合 262"/>
            <p:cNvGrpSpPr/>
            <p:nvPr/>
          </p:nvGrpSpPr>
          <p:grpSpPr>
            <a:xfrm>
              <a:off x="2615227" y="5567327"/>
              <a:ext cx="386060" cy="101928"/>
              <a:chOff x="5554128" y="4009292"/>
              <a:chExt cx="541867" cy="196948"/>
            </a:xfrm>
          </p:grpSpPr>
          <p:sp>
            <p:nvSpPr>
              <p:cNvPr id="270" name="矩形 269"/>
              <p:cNvSpPr/>
              <p:nvPr/>
            </p:nvSpPr>
            <p:spPr>
              <a:xfrm>
                <a:off x="5554128" y="4009292"/>
                <a:ext cx="541867" cy="196948"/>
              </a:xfrm>
              <a:prstGeom prst="rect">
                <a:avLst/>
              </a:prstGeom>
              <a:solidFill>
                <a:srgbClr val="5BCC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1" name="直接连接符 270"/>
              <p:cNvCxnSpPr/>
              <p:nvPr/>
            </p:nvCxnSpPr>
            <p:spPr>
              <a:xfrm>
                <a:off x="6022331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5943776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586593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5787375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570882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/>
              <p:cNvCxnSpPr/>
              <p:nvPr/>
            </p:nvCxnSpPr>
            <p:spPr>
              <a:xfrm>
                <a:off x="5630443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组合 263"/>
            <p:cNvGrpSpPr/>
            <p:nvPr/>
          </p:nvGrpSpPr>
          <p:grpSpPr>
            <a:xfrm>
              <a:off x="2615227" y="5926141"/>
              <a:ext cx="386060" cy="77684"/>
              <a:chOff x="5554129" y="3537344"/>
              <a:chExt cx="386060" cy="99078"/>
            </a:xfrm>
          </p:grpSpPr>
          <p:sp>
            <p:nvSpPr>
              <p:cNvPr id="265" name="矩形 264"/>
              <p:cNvSpPr/>
              <p:nvPr/>
            </p:nvSpPr>
            <p:spPr>
              <a:xfrm>
                <a:off x="555412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 flipH="1">
                <a:off x="564148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572667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 flipH="1">
                <a:off x="581403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 flipH="1">
                <a:off x="5894470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0" name="email_161784"/>
          <p:cNvSpPr>
            <a:spLocks noChangeAspect="1"/>
          </p:cNvSpPr>
          <p:nvPr/>
        </p:nvSpPr>
        <p:spPr bwMode="auto">
          <a:xfrm>
            <a:off x="9194030" y="1568098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1" name="open-email-message_17700"/>
          <p:cNvSpPr>
            <a:spLocks noChangeAspect="1"/>
          </p:cNvSpPr>
          <p:nvPr/>
        </p:nvSpPr>
        <p:spPr bwMode="auto">
          <a:xfrm>
            <a:off x="8954264" y="4972596"/>
            <a:ext cx="281548" cy="282109"/>
          </a:xfrm>
          <a:custGeom>
            <a:avLst/>
            <a:gdLst>
              <a:gd name="connsiteX0" fmla="*/ 291613 w 602135"/>
              <a:gd name="connsiteY0" fmla="*/ 328129 h 603334"/>
              <a:gd name="connsiteX1" fmla="*/ 305148 w 602135"/>
              <a:gd name="connsiteY1" fmla="*/ 338502 h 603334"/>
              <a:gd name="connsiteX2" fmla="*/ 582941 w 602135"/>
              <a:gd name="connsiteY2" fmla="*/ 603334 h 603334"/>
              <a:gd name="connsiteX3" fmla="*/ 16653 w 602135"/>
              <a:gd name="connsiteY3" fmla="*/ 603334 h 603334"/>
              <a:gd name="connsiteX4" fmla="*/ 275244 w 602135"/>
              <a:gd name="connsiteY4" fmla="*/ 338659 h 603334"/>
              <a:gd name="connsiteX5" fmla="*/ 291613 w 602135"/>
              <a:gd name="connsiteY5" fmla="*/ 328129 h 603334"/>
              <a:gd name="connsiteX6" fmla="*/ 602135 w 602135"/>
              <a:gd name="connsiteY6" fmla="*/ 246908 h 603334"/>
              <a:gd name="connsiteX7" fmla="*/ 602135 w 602135"/>
              <a:gd name="connsiteY7" fmla="*/ 585904 h 603334"/>
              <a:gd name="connsiteX8" fmla="*/ 426850 w 602135"/>
              <a:gd name="connsiteY8" fmla="*/ 418213 h 603334"/>
              <a:gd name="connsiteX9" fmla="*/ 0 w 602135"/>
              <a:gd name="connsiteY9" fmla="*/ 246908 h 603334"/>
              <a:gd name="connsiteX10" fmla="*/ 166041 w 602135"/>
              <a:gd name="connsiteY10" fmla="*/ 409269 h 603334"/>
              <a:gd name="connsiteX11" fmla="*/ 0 w 602135"/>
              <a:gd name="connsiteY11" fmla="*/ 583575 h 603334"/>
              <a:gd name="connsiteX12" fmla="*/ 296668 w 602135"/>
              <a:gd name="connsiteY12" fmla="*/ 0 h 603334"/>
              <a:gd name="connsiteX13" fmla="*/ 595713 w 602135"/>
              <a:gd name="connsiteY13" fmla="*/ 217212 h 603334"/>
              <a:gd name="connsiteX14" fmla="*/ 408259 w 602135"/>
              <a:gd name="connsiteY14" fmla="*/ 400317 h 603334"/>
              <a:gd name="connsiteX15" fmla="*/ 322795 w 602135"/>
              <a:gd name="connsiteY15" fmla="*/ 319688 h 603334"/>
              <a:gd name="connsiteX16" fmla="*/ 292891 w 602135"/>
              <a:gd name="connsiteY16" fmla="*/ 302242 h 603334"/>
              <a:gd name="connsiteX17" fmla="*/ 257950 w 602135"/>
              <a:gd name="connsiteY17" fmla="*/ 319373 h 603334"/>
              <a:gd name="connsiteX18" fmla="*/ 184133 w 602135"/>
              <a:gd name="connsiteY18" fmla="*/ 390887 h 603334"/>
              <a:gd name="connsiteX19" fmla="*/ 6280 w 602135"/>
              <a:gd name="connsiteY19" fmla="*/ 217054 h 6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2135" h="603334">
                <a:moveTo>
                  <a:pt x="291613" y="328129"/>
                </a:moveTo>
                <a:cubicBezTo>
                  <a:pt x="293187" y="328758"/>
                  <a:pt x="297121" y="330958"/>
                  <a:pt x="305148" y="338502"/>
                </a:cubicBezTo>
                <a:cubicBezTo>
                  <a:pt x="365901" y="395084"/>
                  <a:pt x="523605" y="546281"/>
                  <a:pt x="582941" y="603334"/>
                </a:cubicBezTo>
                <a:lnTo>
                  <a:pt x="16653" y="603334"/>
                </a:lnTo>
                <a:cubicBezTo>
                  <a:pt x="50964" y="566713"/>
                  <a:pt x="256830" y="354848"/>
                  <a:pt x="275244" y="338659"/>
                </a:cubicBezTo>
                <a:cubicBezTo>
                  <a:pt x="280753" y="333630"/>
                  <a:pt x="288308" y="329072"/>
                  <a:pt x="291613" y="328129"/>
                </a:cubicBezTo>
                <a:close/>
                <a:moveTo>
                  <a:pt x="602135" y="246908"/>
                </a:moveTo>
                <a:lnTo>
                  <a:pt x="602135" y="585904"/>
                </a:lnTo>
                <a:cubicBezTo>
                  <a:pt x="566260" y="551643"/>
                  <a:pt x="492779" y="480921"/>
                  <a:pt x="426850" y="418213"/>
                </a:cubicBezTo>
                <a:close/>
                <a:moveTo>
                  <a:pt x="0" y="246908"/>
                </a:moveTo>
                <a:lnTo>
                  <a:pt x="166041" y="409269"/>
                </a:lnTo>
                <a:cubicBezTo>
                  <a:pt x="104346" y="472296"/>
                  <a:pt x="34939" y="546168"/>
                  <a:pt x="0" y="583575"/>
                </a:cubicBezTo>
                <a:close/>
                <a:moveTo>
                  <a:pt x="296668" y="0"/>
                </a:moveTo>
                <a:lnTo>
                  <a:pt x="595713" y="217212"/>
                </a:lnTo>
                <a:lnTo>
                  <a:pt x="408259" y="400317"/>
                </a:lnTo>
                <a:cubicBezTo>
                  <a:pt x="373790" y="367625"/>
                  <a:pt x="342941" y="338391"/>
                  <a:pt x="322795" y="319688"/>
                </a:cubicBezTo>
                <a:cubicBezTo>
                  <a:pt x="310047" y="307743"/>
                  <a:pt x="301075" y="302556"/>
                  <a:pt x="292891" y="302242"/>
                </a:cubicBezTo>
                <a:cubicBezTo>
                  <a:pt x="278726" y="301770"/>
                  <a:pt x="261412" y="316387"/>
                  <a:pt x="257950" y="319373"/>
                </a:cubicBezTo>
                <a:cubicBezTo>
                  <a:pt x="239535" y="336034"/>
                  <a:pt x="213250" y="361653"/>
                  <a:pt x="184133" y="390887"/>
                </a:cubicBezTo>
                <a:lnTo>
                  <a:pt x="6280" y="2170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2" name="email_161784"/>
          <p:cNvSpPr>
            <a:spLocks noChangeAspect="1"/>
          </p:cNvSpPr>
          <p:nvPr/>
        </p:nvSpPr>
        <p:spPr bwMode="auto">
          <a:xfrm>
            <a:off x="9302756" y="1501273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3" name="email_161784"/>
          <p:cNvSpPr>
            <a:spLocks noChangeAspect="1"/>
          </p:cNvSpPr>
          <p:nvPr/>
        </p:nvSpPr>
        <p:spPr bwMode="auto">
          <a:xfrm>
            <a:off x="9420716" y="1423966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  <p:bldP spid="15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461654" cy="1428589"/>
            <a:chOff x="551030" y="-368704"/>
            <a:chExt cx="6461654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811053" cy="687997"/>
              <a:chOff x="1839058" y="967769"/>
              <a:chExt cx="581105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81105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4610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电子邮件系统的构成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30" name="组合 129"/>
          <p:cNvGrpSpPr/>
          <p:nvPr/>
        </p:nvGrpSpPr>
        <p:grpSpPr>
          <a:xfrm>
            <a:off x="632662" y="1661838"/>
            <a:ext cx="6508137" cy="476221"/>
            <a:chOff x="1403750" y="3593123"/>
            <a:chExt cx="6508137" cy="47622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34" name="对话气泡: 椭圆形 1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33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25956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b="1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 </a:t>
              </a:r>
              <a:r>
                <a:rPr kumimoji="1" lang="zh-CN" altLang="en-US" sz="2400" b="1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用在邮件服务器之间发送邮件</a:t>
              </a:r>
            </a:p>
          </p:txBody>
        </p:sp>
      </p:grpSp>
      <p:sp>
        <p:nvSpPr>
          <p:cNvPr id="139" name="Text Box 79"/>
          <p:cNvSpPr txBox="1">
            <a:spLocks noChangeArrowheads="1"/>
          </p:cNvSpPr>
          <p:nvPr/>
        </p:nvSpPr>
        <p:spPr bwMode="auto">
          <a:xfrm>
            <a:off x="898512" y="2220314"/>
            <a:ext cx="5658355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将邮件发送到邮件服务器。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接收和转发邮件。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8369630" y="1428589"/>
            <a:ext cx="2744080" cy="4343935"/>
            <a:chOff x="5355830" y="1639428"/>
            <a:chExt cx="2744080" cy="4343935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394535" y="1639428"/>
              <a:ext cx="1404152" cy="1567507"/>
              <a:chOff x="5394535" y="1736862"/>
              <a:chExt cx="1404152" cy="1567507"/>
            </a:xfrm>
          </p:grpSpPr>
          <p:grpSp>
            <p:nvGrpSpPr>
              <p:cNvPr id="228" name="组合 227"/>
              <p:cNvGrpSpPr/>
              <p:nvPr/>
            </p:nvGrpSpPr>
            <p:grpSpPr>
              <a:xfrm>
                <a:off x="5976219" y="1736862"/>
                <a:ext cx="822468" cy="884944"/>
                <a:chOff x="6146773" y="1825201"/>
                <a:chExt cx="822468" cy="884944"/>
              </a:xfrm>
            </p:grpSpPr>
            <p:pic>
              <p:nvPicPr>
                <p:cNvPr id="252" name="图片 25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6773" y="1825201"/>
                  <a:ext cx="822468" cy="584775"/>
                </a:xfrm>
                <a:prstGeom prst="rect">
                  <a:avLst/>
                </a:prstGeom>
              </p:spPr>
            </p:pic>
            <p:sp>
              <p:nvSpPr>
                <p:cNvPr id="253" name="文本框 252"/>
                <p:cNvSpPr txBox="1"/>
                <p:nvPr/>
              </p:nvSpPr>
              <p:spPr>
                <a:xfrm>
                  <a:off x="6181850" y="2311190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user 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agent</a:t>
                  </a:r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5394535" y="2076777"/>
                <a:ext cx="701520" cy="1079673"/>
                <a:chOff x="5394480" y="2386646"/>
                <a:chExt cx="701520" cy="1079673"/>
              </a:xfrm>
            </p:grpSpPr>
            <p:pic>
              <p:nvPicPr>
                <p:cNvPr id="250" name="图片 24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4484" y="2386646"/>
                  <a:ext cx="701516" cy="701516"/>
                </a:xfrm>
                <a:prstGeom prst="rect">
                  <a:avLst/>
                </a:prstGeom>
              </p:spPr>
            </p:pic>
            <p:sp>
              <p:nvSpPr>
                <p:cNvPr id="251" name="文本框 250"/>
                <p:cNvSpPr txBox="1"/>
                <p:nvPr/>
              </p:nvSpPr>
              <p:spPr>
                <a:xfrm>
                  <a:off x="5394480" y="3067364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mail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server</a:t>
                  </a:r>
                </a:p>
              </p:txBody>
            </p:sp>
          </p:grpSp>
          <p:grpSp>
            <p:nvGrpSpPr>
              <p:cNvPr id="230" name="组合 229"/>
              <p:cNvGrpSpPr/>
              <p:nvPr/>
            </p:nvGrpSpPr>
            <p:grpSpPr>
              <a:xfrm>
                <a:off x="5554184" y="3096831"/>
                <a:ext cx="386060" cy="207538"/>
                <a:chOff x="5554129" y="3364001"/>
                <a:chExt cx="386060" cy="264693"/>
              </a:xfrm>
            </p:grpSpPr>
            <p:grpSp>
              <p:nvGrpSpPr>
                <p:cNvPr id="231" name="组合 230"/>
                <p:cNvGrpSpPr/>
                <p:nvPr/>
              </p:nvGrpSpPr>
              <p:grpSpPr>
                <a:xfrm>
                  <a:off x="5554129" y="3364001"/>
                  <a:ext cx="386060" cy="129998"/>
                  <a:chOff x="5554128" y="4009292"/>
                  <a:chExt cx="541867" cy="196948"/>
                </a:xfrm>
              </p:grpSpPr>
              <p:sp>
                <p:nvSpPr>
                  <p:cNvPr id="243" name="矩形 242"/>
                  <p:cNvSpPr/>
                  <p:nvPr/>
                </p:nvSpPr>
                <p:spPr>
                  <a:xfrm>
                    <a:off x="5554128" y="4009292"/>
                    <a:ext cx="541867" cy="196948"/>
                  </a:xfrm>
                  <a:prstGeom prst="rect">
                    <a:avLst/>
                  </a:prstGeom>
                  <a:solidFill>
                    <a:srgbClr val="5BCCF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6022331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5943776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586593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5787375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570882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5630443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2" name="组合 231"/>
                <p:cNvGrpSpPr/>
                <p:nvPr/>
              </p:nvGrpSpPr>
              <p:grpSpPr>
                <a:xfrm>
                  <a:off x="5554129" y="3529616"/>
                  <a:ext cx="386060" cy="99078"/>
                  <a:chOff x="5554129" y="3537344"/>
                  <a:chExt cx="386060" cy="99078"/>
                </a:xfrm>
              </p:grpSpPr>
              <p:sp>
                <p:nvSpPr>
                  <p:cNvPr id="233" name="矩形 232"/>
                  <p:cNvSpPr/>
                  <p:nvPr/>
                </p:nvSpPr>
                <p:spPr>
                  <a:xfrm>
                    <a:off x="555412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矩形 233"/>
                  <p:cNvSpPr/>
                  <p:nvPr/>
                </p:nvSpPr>
                <p:spPr>
                  <a:xfrm flipH="1">
                    <a:off x="564148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矩形 238"/>
                  <p:cNvSpPr/>
                  <p:nvPr/>
                </p:nvSpPr>
                <p:spPr>
                  <a:xfrm>
                    <a:off x="572667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1" name="矩形 240"/>
                  <p:cNvSpPr/>
                  <p:nvPr/>
                </p:nvSpPr>
                <p:spPr>
                  <a:xfrm flipH="1">
                    <a:off x="581403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2" name="矩形 241"/>
                  <p:cNvSpPr/>
                  <p:nvPr/>
                </p:nvSpPr>
                <p:spPr>
                  <a:xfrm flipH="1">
                    <a:off x="5894470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27" name="组合 126"/>
            <p:cNvGrpSpPr/>
            <p:nvPr/>
          </p:nvGrpSpPr>
          <p:grpSpPr>
            <a:xfrm>
              <a:off x="5713064" y="5098419"/>
              <a:ext cx="822468" cy="884944"/>
              <a:chOff x="6096000" y="1701179"/>
              <a:chExt cx="822468" cy="884944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27" name="文本框 226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6298955" y="4618782"/>
              <a:ext cx="822468" cy="884944"/>
              <a:chOff x="6096000" y="1701179"/>
              <a:chExt cx="822468" cy="884944"/>
            </a:xfrm>
          </p:grpSpPr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25" name="文本框 224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6690174" y="3030489"/>
              <a:ext cx="701520" cy="1079673"/>
              <a:chOff x="5394480" y="2386646"/>
              <a:chExt cx="701520" cy="1079673"/>
            </a:xfrm>
          </p:grpSpPr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223" name="文本框 222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6849823" y="4050543"/>
              <a:ext cx="386060" cy="207538"/>
              <a:chOff x="5554129" y="3364001"/>
              <a:chExt cx="386060" cy="264693"/>
            </a:xfrm>
          </p:grpSpPr>
          <p:grpSp>
            <p:nvGrpSpPr>
              <p:cNvPr id="208" name="组合 207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215" name="矩形 214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6" name="直接连接符 215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组合 208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5" name="组合 154"/>
            <p:cNvGrpSpPr/>
            <p:nvPr/>
          </p:nvGrpSpPr>
          <p:grpSpPr>
            <a:xfrm>
              <a:off x="6912973" y="2075310"/>
              <a:ext cx="822468" cy="884944"/>
              <a:chOff x="6096000" y="1701179"/>
              <a:chExt cx="822468" cy="884944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7" name="文本框 206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7251292" y="2958126"/>
              <a:ext cx="822468" cy="884944"/>
              <a:chOff x="6096000" y="1701179"/>
              <a:chExt cx="822468" cy="884944"/>
            </a:xfrm>
          </p:grpSpPr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5" name="文本框 204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7277442" y="3934782"/>
              <a:ext cx="822468" cy="884944"/>
              <a:chOff x="6096000" y="1701179"/>
              <a:chExt cx="822468" cy="884944"/>
            </a:xfrm>
          </p:grpSpPr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3" name="文本框 202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5392487" y="3863966"/>
              <a:ext cx="701520" cy="1079673"/>
              <a:chOff x="5394480" y="2386646"/>
              <a:chExt cx="701520" cy="1079673"/>
            </a:xfrm>
          </p:grpSpPr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201" name="文本框 200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52136" y="4884020"/>
              <a:ext cx="386060" cy="207538"/>
              <a:chOff x="5554129" y="3364001"/>
              <a:chExt cx="386060" cy="264693"/>
            </a:xfrm>
          </p:grpSpPr>
          <p:grpSp>
            <p:nvGrpSpPr>
              <p:cNvPr id="186" name="组合 185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4" name="直接连接符 193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组合 186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0" name="直接箭头连接符 159"/>
            <p:cNvCxnSpPr/>
            <p:nvPr/>
          </p:nvCxnSpPr>
          <p:spPr>
            <a:xfrm>
              <a:off x="5720364" y="3209527"/>
              <a:ext cx="0" cy="167449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H="1">
              <a:off x="6011312" y="4110162"/>
              <a:ext cx="763189" cy="707809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 flipV="1">
              <a:off x="6022475" y="3042297"/>
              <a:ext cx="751903" cy="727798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组合 162"/>
            <p:cNvGrpSpPr/>
            <p:nvPr/>
          </p:nvGrpSpPr>
          <p:grpSpPr>
            <a:xfrm>
              <a:off x="5355830" y="3428718"/>
              <a:ext cx="764165" cy="349401"/>
              <a:chOff x="2183431" y="5135466"/>
              <a:chExt cx="764165" cy="349401"/>
            </a:xfrm>
          </p:grpSpPr>
          <p:sp>
            <p:nvSpPr>
              <p:cNvPr id="170" name="矩形: 圆角 169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104398" y="3250006"/>
              <a:ext cx="764165" cy="349401"/>
              <a:chOff x="2183431" y="5135466"/>
              <a:chExt cx="764165" cy="349401"/>
            </a:xfrm>
          </p:grpSpPr>
          <p:sp>
            <p:nvSpPr>
              <p:cNvPr id="168" name="矩形: 圆角 167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044764" y="4280228"/>
              <a:ext cx="764165" cy="349401"/>
              <a:chOff x="2183431" y="5135466"/>
              <a:chExt cx="764165" cy="349401"/>
            </a:xfrm>
          </p:grpSpPr>
          <p:sp>
            <p:nvSpPr>
              <p:cNvPr id="166" name="矩形: 圆角 165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4" name="组合 253"/>
          <p:cNvGrpSpPr/>
          <p:nvPr/>
        </p:nvGrpSpPr>
        <p:grpSpPr>
          <a:xfrm>
            <a:off x="9595625" y="5386218"/>
            <a:ext cx="1825398" cy="687534"/>
            <a:chOff x="2553204" y="5432727"/>
            <a:chExt cx="1825398" cy="687534"/>
          </a:xfrm>
        </p:grpSpPr>
        <p:sp>
          <p:nvSpPr>
            <p:cNvPr id="255" name="矩形: 圆角 254"/>
            <p:cNvSpPr/>
            <p:nvPr/>
          </p:nvSpPr>
          <p:spPr>
            <a:xfrm>
              <a:off x="2553204" y="5432727"/>
              <a:ext cx="1825398" cy="68109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>
            <a:xfrm>
              <a:off x="2638218" y="5781958"/>
              <a:ext cx="15918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 Box 10"/>
            <p:cNvSpPr txBox="1">
              <a:spLocks noChangeArrowheads="1"/>
            </p:cNvSpPr>
            <p:nvPr/>
          </p:nvSpPr>
          <p:spPr bwMode="auto">
            <a:xfrm>
              <a:off x="2978295" y="5461556"/>
              <a:ext cx="1400307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外发报文队列</a:t>
              </a:r>
            </a:p>
          </p:txBody>
        </p:sp>
        <p:sp>
          <p:nvSpPr>
            <p:cNvPr id="258" name="Text Box 10"/>
            <p:cNvSpPr txBox="1">
              <a:spLocks noChangeArrowheads="1"/>
            </p:cNvSpPr>
            <p:nvPr/>
          </p:nvSpPr>
          <p:spPr bwMode="auto">
            <a:xfrm>
              <a:off x="2978296" y="5784931"/>
              <a:ext cx="1251784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用户邮箱</a:t>
              </a:r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2615227" y="5567327"/>
              <a:ext cx="386060" cy="101928"/>
              <a:chOff x="5554128" y="4009292"/>
              <a:chExt cx="541867" cy="196948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5554128" y="4009292"/>
                <a:ext cx="541867" cy="196948"/>
              </a:xfrm>
              <a:prstGeom prst="rect">
                <a:avLst/>
              </a:prstGeom>
              <a:solidFill>
                <a:srgbClr val="5BCC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7" name="直接连接符 266"/>
              <p:cNvCxnSpPr/>
              <p:nvPr/>
            </p:nvCxnSpPr>
            <p:spPr>
              <a:xfrm>
                <a:off x="6022331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5943776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586593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>
                <a:off x="5787375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/>
              <p:nvPr/>
            </p:nvCxnSpPr>
            <p:spPr>
              <a:xfrm>
                <a:off x="570882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5630443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组合 259"/>
            <p:cNvGrpSpPr/>
            <p:nvPr/>
          </p:nvGrpSpPr>
          <p:grpSpPr>
            <a:xfrm>
              <a:off x="2615227" y="5926141"/>
              <a:ext cx="386060" cy="77684"/>
              <a:chOff x="5554129" y="3537344"/>
              <a:chExt cx="386060" cy="99078"/>
            </a:xfrm>
          </p:grpSpPr>
          <p:sp>
            <p:nvSpPr>
              <p:cNvPr id="261" name="矩形 260"/>
              <p:cNvSpPr/>
              <p:nvPr/>
            </p:nvSpPr>
            <p:spPr>
              <a:xfrm>
                <a:off x="555412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 flipH="1">
                <a:off x="564148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72667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 flipH="1">
                <a:off x="581403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 flipH="1">
                <a:off x="5894470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3" name="email_161784"/>
          <p:cNvSpPr>
            <a:spLocks noChangeAspect="1"/>
          </p:cNvSpPr>
          <p:nvPr/>
        </p:nvSpPr>
        <p:spPr bwMode="auto">
          <a:xfrm>
            <a:off x="9191148" y="1568098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74" name="email_161784"/>
          <p:cNvSpPr>
            <a:spLocks noChangeAspect="1"/>
          </p:cNvSpPr>
          <p:nvPr/>
        </p:nvSpPr>
        <p:spPr bwMode="auto">
          <a:xfrm>
            <a:off x="8601228" y="2074312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75" name="email_161784"/>
          <p:cNvSpPr>
            <a:spLocks noChangeAspect="1"/>
          </p:cNvSpPr>
          <p:nvPr/>
        </p:nvSpPr>
        <p:spPr bwMode="auto">
          <a:xfrm>
            <a:off x="8590051" y="3904914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5039 0.075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0078 0.268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02812 0.1636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889112" cy="1428589"/>
            <a:chOff x="551030" y="-368704"/>
            <a:chExt cx="488911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238511" cy="687997"/>
              <a:chOff x="1839058" y="967769"/>
              <a:chExt cx="4238511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2385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229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SMTP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1351173" y="1671312"/>
            <a:ext cx="5977675" cy="476221"/>
            <a:chOff x="1403750" y="3593123"/>
            <a:chExt cx="5977675" cy="476221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395494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使用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可靠的传送邮件报文，端口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351173" y="2489776"/>
            <a:ext cx="5977675" cy="476221"/>
            <a:chOff x="1403750" y="3593123"/>
            <a:chExt cx="5977675" cy="476221"/>
          </a:xfrm>
        </p:grpSpPr>
        <p:grpSp>
          <p:nvGrpSpPr>
            <p:cNvPr id="84" name="组合 83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9" name="对话气泡: 椭圆形 8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395494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直接传输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: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发送服务器到接收服务器</a:t>
              </a:r>
            </a:p>
          </p:txBody>
        </p:sp>
      </p:grp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2023695" y="3279780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传输的三个阶段</a:t>
            </a:r>
          </a:p>
        </p:txBody>
      </p:sp>
      <p:sp>
        <p:nvSpPr>
          <p:cNvPr id="92" name="Text Box 79"/>
          <p:cNvSpPr txBox="1">
            <a:spLocks noChangeArrowheads="1"/>
          </p:cNvSpPr>
          <p:nvPr/>
        </p:nvSpPr>
        <p:spPr bwMode="auto">
          <a:xfrm>
            <a:off x="2224525" y="3950921"/>
            <a:ext cx="266297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握手（打招呼）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报文传输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结束</a:t>
            </a: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5814148" y="3279780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命令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/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响应交互</a:t>
            </a:r>
          </a:p>
        </p:txBody>
      </p:sp>
      <p:sp>
        <p:nvSpPr>
          <p:cNvPr id="94" name="Text Box 79"/>
          <p:cNvSpPr txBox="1">
            <a:spLocks noChangeArrowheads="1"/>
          </p:cNvSpPr>
          <p:nvPr/>
        </p:nvSpPr>
        <p:spPr bwMode="auto">
          <a:xfrm>
            <a:off x="6014978" y="3950921"/>
            <a:ext cx="3156981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kumimoji="1"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文本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</a:t>
            </a:r>
            <a:r>
              <a:rPr kumimoji="1"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状态码和短语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1351173" y="5441382"/>
            <a:ext cx="5977675" cy="476221"/>
            <a:chOff x="1403750" y="3593123"/>
            <a:chExt cx="5977675" cy="476221"/>
          </a:xfrm>
        </p:grpSpPr>
        <p:grpSp>
          <p:nvGrpSpPr>
            <p:cNvPr id="96" name="组合 9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8" name="对话气泡: 椭圆形 9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7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395494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邮件报文必须使用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7-bit ASCII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表示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build="p"/>
      <p:bldP spid="93" grpId="0" animBg="1"/>
      <p:bldP spid="9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889112" cy="1428589"/>
            <a:chOff x="551030" y="-368704"/>
            <a:chExt cx="488911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238511" cy="687997"/>
              <a:chOff x="1839058" y="967769"/>
              <a:chExt cx="4238511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2385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229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SMTP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976806" y="1617754"/>
            <a:ext cx="3903665" cy="526732"/>
            <a:chOff x="722008" y="1303131"/>
            <a:chExt cx="3727334" cy="502940"/>
          </a:xfrm>
        </p:grpSpPr>
        <p:grpSp>
          <p:nvGrpSpPr>
            <p:cNvPr id="27" name="组合 2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3" name="流程图: 手动输入 6"/>
            <p:cNvSpPr/>
            <p:nvPr/>
          </p:nvSpPr>
          <p:spPr>
            <a:xfrm rot="5400000" flipV="1">
              <a:off x="2481039" y="-185902"/>
              <a:ext cx="475861" cy="34607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89195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一次邮件传送过程</a:t>
              </a:r>
            </a:p>
          </p:txBody>
        </p:sp>
      </p:grpSp>
      <p:grpSp>
        <p:nvGrpSpPr>
          <p:cNvPr id="71" name="Group 20"/>
          <p:cNvGrpSpPr/>
          <p:nvPr/>
        </p:nvGrpSpPr>
        <p:grpSpPr bwMode="auto">
          <a:xfrm>
            <a:off x="4586783" y="3632248"/>
            <a:ext cx="814388" cy="1031875"/>
            <a:chOff x="4293" y="2638"/>
            <a:chExt cx="513" cy="650"/>
          </a:xfrm>
        </p:grpSpPr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009FF6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3" name="Text Box 22"/>
            <p:cNvSpPr txBox="1">
              <a:spLocks noChangeArrowheads="1"/>
            </p:cNvSpPr>
            <p:nvPr/>
          </p:nvSpPr>
          <p:spPr bwMode="auto">
            <a:xfrm>
              <a:off x="4293" y="2638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邮件</a:t>
              </a: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5" name="Line 2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9" name="Line 2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2" name="Rectangle 3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3" name="Rectangle 3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4" name="Rectangle 3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6" name="Group 48"/>
          <p:cNvGrpSpPr/>
          <p:nvPr/>
        </p:nvGrpSpPr>
        <p:grpSpPr bwMode="auto">
          <a:xfrm>
            <a:off x="6510643" y="3629072"/>
            <a:ext cx="814388" cy="1031875"/>
            <a:chOff x="4293" y="2638"/>
            <a:chExt cx="513" cy="650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009FF6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4293" y="2638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邮件</a:t>
              </a: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4" name="Text Box 68"/>
          <p:cNvSpPr txBox="1">
            <a:spLocks noChangeArrowheads="1"/>
          </p:cNvSpPr>
          <p:nvPr/>
        </p:nvSpPr>
        <p:spPr bwMode="auto">
          <a:xfrm>
            <a:off x="8169908" y="4860323"/>
            <a:ext cx="64972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用户代理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Line 69"/>
          <p:cNvSpPr>
            <a:spLocks noChangeShapeType="1"/>
          </p:cNvSpPr>
          <p:nvPr/>
        </p:nvSpPr>
        <p:spPr bwMode="auto">
          <a:xfrm>
            <a:off x="3681909" y="4159298"/>
            <a:ext cx="895540" cy="166885"/>
          </a:xfrm>
          <a:prstGeom prst="line">
            <a:avLst/>
          </a:prstGeom>
          <a:noFill/>
          <a:ln w="28575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0"/>
          <p:cNvSpPr>
            <a:spLocks noChangeShapeType="1"/>
          </p:cNvSpPr>
          <p:nvPr/>
        </p:nvSpPr>
        <p:spPr bwMode="auto">
          <a:xfrm>
            <a:off x="5407519" y="4376787"/>
            <a:ext cx="1098553" cy="117838"/>
          </a:xfrm>
          <a:prstGeom prst="line">
            <a:avLst/>
          </a:prstGeom>
          <a:noFill/>
          <a:ln w="28575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1"/>
          <p:cNvSpPr>
            <a:spLocks noChangeShapeType="1"/>
          </p:cNvSpPr>
          <p:nvPr/>
        </p:nvSpPr>
        <p:spPr bwMode="auto">
          <a:xfrm flipV="1">
            <a:off x="7334365" y="4159297"/>
            <a:ext cx="1146697" cy="335327"/>
          </a:xfrm>
          <a:prstGeom prst="line">
            <a:avLst/>
          </a:prstGeom>
          <a:noFill/>
          <a:ln w="28575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72"/>
          <p:cNvSpPr>
            <a:spLocks noChangeArrowheads="1"/>
          </p:cNvSpPr>
          <p:nvPr/>
        </p:nvSpPr>
        <p:spPr bwMode="auto">
          <a:xfrm>
            <a:off x="3224708" y="3559221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FF6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73"/>
          <p:cNvSpPr>
            <a:spLocks noChangeArrowheads="1"/>
          </p:cNvSpPr>
          <p:nvPr/>
        </p:nvSpPr>
        <p:spPr bwMode="auto">
          <a:xfrm>
            <a:off x="3951783" y="4108494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FF6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74"/>
          <p:cNvSpPr>
            <a:spLocks noChangeArrowheads="1"/>
          </p:cNvSpPr>
          <p:nvPr/>
        </p:nvSpPr>
        <p:spPr bwMode="auto">
          <a:xfrm>
            <a:off x="4823320" y="4156122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75"/>
          <p:cNvSpPr>
            <a:spLocks noChangeArrowheads="1"/>
          </p:cNvSpPr>
          <p:nvPr/>
        </p:nvSpPr>
        <p:spPr bwMode="auto">
          <a:xfrm>
            <a:off x="5779715" y="4292646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FF6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76"/>
          <p:cNvSpPr>
            <a:spLocks noChangeArrowheads="1"/>
          </p:cNvSpPr>
          <p:nvPr/>
        </p:nvSpPr>
        <p:spPr bwMode="auto">
          <a:xfrm>
            <a:off x="6771132" y="4347415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77"/>
          <p:cNvSpPr>
            <a:spLocks noChangeArrowheads="1"/>
          </p:cNvSpPr>
          <p:nvPr/>
        </p:nvSpPr>
        <p:spPr bwMode="auto">
          <a:xfrm>
            <a:off x="7709000" y="4195808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FF6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4" t="10833" r="8271" b="61146"/>
          <a:stretch>
            <a:fillRect/>
          </a:stretch>
        </p:blipFill>
        <p:spPr>
          <a:xfrm>
            <a:off x="8517103" y="4156122"/>
            <a:ext cx="1344612" cy="1230274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0" t="594" r="21096" b="63432"/>
          <a:stretch>
            <a:fillRect/>
          </a:stretch>
        </p:blipFill>
        <p:spPr>
          <a:xfrm>
            <a:off x="2150316" y="4231329"/>
            <a:ext cx="1795117" cy="1332458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9498" y="3405557"/>
            <a:ext cx="880267" cy="880267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9672" y="3653681"/>
            <a:ext cx="880267" cy="8802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92" y="2537436"/>
            <a:ext cx="606458" cy="1092355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29" y="2531956"/>
            <a:ext cx="606458" cy="1092355"/>
          </a:xfrm>
          <a:prstGeom prst="rect">
            <a:avLst/>
          </a:prstGeom>
        </p:spPr>
      </p:pic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3054052" y="4574392"/>
            <a:ext cx="80962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用户代理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8" b="75650"/>
          <a:stretch>
            <a:fillRect/>
          </a:stretch>
        </p:blipFill>
        <p:spPr>
          <a:xfrm rot="900000">
            <a:off x="3014728" y="3831385"/>
            <a:ext cx="620024" cy="380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995 C 0.00026 -0.00717 0.0026 -0.0037 0.00547 -0.00162 C 0.00755 -0.00023 0.01016 -0.00116 0.0125 -0.00023 C 0.03047 0.00671 0.00625 0.00208 0.02969 0.00533 C 0.04349 0.00926 0.02617 0.00417 0.03828 0.0081 C 0.03971 0.00857 0.04141 0.00903 0.04297 0.00949 C 0.04401 0.01042 0.04492 0.01134 0.04609 0.01227 C 0.04961 0.01482 0.0526 0.01412 0.05703 0.01505 C 0.05964 0.01597 0.06211 0.01759 0.06484 0.01783 C 0.06771 0.01806 0.07057 0.01736 0.07344 0.01644 C 0.07448 0.01597 0.07552 0.01458 0.07656 0.01366 C 0.0793 0.01065 0.07943 0.00972 0.08203 0.00533 C 0.08385 -0.00486 0.08112 0.0081 0.08516 -0.0044 C 0.08815 -0.01435 0.08451 -0.00949 0.08984 -0.01412 C 0.09036 -0.01643 0.09063 -0.01898 0.09141 -0.02106 C 0.0931 -0.02685 0.09375 -0.02569 0.09531 -0.03079 C 0.09557 -0.03217 0.09557 -0.03379 0.09609 -0.03495 C 0.09661 -0.0368 0.09779 -0.03773 0.09844 -0.03912 C 0.10013 -0.04375 0.10169 -0.04838 0.10313 -0.05301 C 0.10443 -0.05764 0.10495 -0.06342 0.10703 -0.0669 C 0.10807 -0.06875 0.10911 -0.0706 0.11016 -0.07245 C 0.11237 -0.07708 0.11211 -0.0787 0.11484 -0.08217 C 0.11628 -0.08426 0.11797 -0.08588 0.11953 -0.08773 C 0.12161 -0.09028 0.12305 -0.09236 0.12578 -0.09329 C 0.12826 -0.09421 0.13099 -0.09421 0.13359 -0.09467 C 0.13516 -0.09421 0.13672 -0.09421 0.13828 -0.09329 C 0.13906 -0.09282 0.13958 -0.09097 0.14063 -0.09051 C 0.14362 -0.08912 0.15 -0.08773 0.15 -0.0875 C 0.15846 -0.08032 0.15495 -0.08264 0.16016 -0.0794 C 0.16172 -0.07662 0.1638 -0.07477 0.16484 -0.07106 C 0.16654 -0.06504 0.16589 -0.06597 0.16875 -0.06134 C 0.17331 -0.05417 0.17721 -0.05023 0.18125 -0.04051 C 0.18203 -0.03866 0.18294 -0.03704 0.18359 -0.03495 C 0.18503 -0.03055 0.18646 -0.02616 0.1875 -0.02106 C 0.18841 -0.01574 0.18854 -0.01481 0.19063 -0.00856 C 0.19128 -0.00671 0.19219 -0.00509 0.19297 -0.00301 C 0.19349 -0.00185 0.19388 -0.00023 0.19453 0.00116 C 0.19544 0.00301 0.19674 0.0044 0.19766 0.00671 C 0.19857 0.0088 0.19935 0.01435 0.20078 0.01644 C 0.20195 0.01829 0.20456 0.01945 0.20625 0.0206 C 0.20651 0.02107 0.21081 0.02685 0.21172 0.02755 C 0.21354 0.02894 0.21901 0.02986 0.22031 0.03033 C 0.22917 0.0294 0.23802 0.02894 0.24688 0.02755 C 0.24896 0.02708 0.25313 0.02477 0.25313 0.025 C 0.25391 0.02384 0.25456 0.02269 0.25547 0.02199 C 0.25612 0.0213 0.25716 0.0213 0.25781 0.0206 C 0.25977 0.01759 0.2612 0.01343 0.26328 0.01088 C 0.26432 0.00949 0.26536 0.0081 0.26641 0.00671 C 0.26992 0.00093 0.27188 -0.00278 0.27422 -0.00995 C 0.27487 -0.01227 0.27513 -0.01481 0.27578 -0.0169 C 0.27695 -0.02176 0.27969 -0.03079 0.27969 -0.03055 C 0.27995 -0.03356 0.2806 -0.04051 0.28125 -0.04329 C 0.28164 -0.04583 0.28229 -0.04792 0.28281 -0.05023 C 0.28307 -0.05254 0.2832 -0.05509 0.28359 -0.05717 C 0.28438 -0.06366 0.28464 -0.06435 0.28594 -0.07106 C 0.2862 -0.07245 0.2862 -0.07407 0.28672 -0.07523 C 0.28828 -0.07893 0.28945 -0.0831 0.29141 -0.08634 C 0.29219 -0.08773 0.29271 -0.08958 0.29375 -0.09051 C 0.29518 -0.09213 0.29844 -0.09329 0.29844 -0.09305 C 0.30052 -0.09282 0.3026 -0.09329 0.30469 -0.0919 C 0.3056 -0.09143 0.30612 -0.08912 0.30703 -0.08773 C 0.30898 -0.08449 0.3112 -0.08148 0.31328 -0.07801 C 0.31641 -0.07268 0.32031 -0.06829 0.32266 -0.06134 C 0.32565 -0.05254 0.32409 -0.05671 0.32734 -0.04884 C 0.32747 -0.04745 0.32773 -0.04606 0.32813 -0.04467 C 0.32852 -0.04329 0.32917 -0.04213 0.32969 -0.04051 C 0.33047 -0.03842 0.33125 -0.03611 0.33203 -0.03356 C 0.33307 -0.03009 0.33385 -0.02616 0.33516 -0.02245 C 0.33594 -0.02014 0.33672 -0.01805 0.3375 -0.01551 C 0.33776 -0.01435 0.33789 -0.01273 0.33815 -0.01134 C 0.34023 -0.00301 0.33906 -0.00879 0.34141 -0.00162 C 0.34193 -1.48148E-6 0.34219 0.00208 0.34297 0.00394 C 0.34453 0.0081 0.34622 0.0125 0.34844 0.01644 C 0.34922 0.01783 0.35 0.01898 0.35078 0.0206 C 0.3513 0.02176 0.35143 0.02384 0.35234 0.02477 C 0.35339 0.02593 0.35495 0.02546 0.35625 0.02616 C 0.3569 0.02639 0.35768 0.02708 0.35859 0.02755 L 0.36484 0.03033 C 0.37109 0.02986 0.37734 0.02963 0.38359 0.02894 C 0.38607 0.02847 0.38802 0.02593 0.39063 0.02477 C 0.39258 0.02361 0.39466 0.02315 0.39688 0.02199 C 0.39948 0.02037 0.40703 0.01482 0.41094 0.01227 C 0.41224 0.01134 0.41341 0.01019 0.41484 0.00949 C 0.41563 0.00903 0.41641 0.00857 0.41719 0.0081 C 0.41849 0.00671 0.41966 0.00486 0.42109 0.00394 C 0.43464 -0.00741 0.42214 0.00371 0.43047 -0.00162 C 0.44049 -0.00833 0.4319 -0.00417 0.43906 -0.00717 C 0.4401 -0.00856 0.44102 -0.01018 0.44219 -0.01134 C 0.4431 -0.0125 0.44427 -0.01319 0.44531 -0.01412 L 0.44688 -0.01551 " pathEditMode="relative" rAng="0" ptsTypes="AAAAAAAAAAAAAAAAAAAAAAAAAAAAAAAAAAAAAAAAAAAAAAAAAAAAAAAAAAAAAAAAAAAAAAAAAAAAAAAAAAAAAAAAAA">
                                      <p:cBhvr>
                                        <p:cTn id="10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1" grpId="0" animBg="1"/>
      <p:bldP spid="22" grpId="0" animBg="1"/>
      <p:bldP spid="23" grpId="0" animBg="1"/>
      <p:bldP spid="24" grpId="0" animBg="1"/>
      <p:bldP spid="25" grpId="0" animBg="1"/>
      <p:bldP spid="37" grpId="0" animBg="1"/>
      <p:bldP spid="38" grpId="0" animBg="1"/>
      <p:bldP spid="39" grpId="0" animBg="1"/>
      <p:bldP spid="40" grpId="0" animBg="1"/>
      <p:bldP spid="10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889112" cy="1428589"/>
            <a:chOff x="551030" y="-368704"/>
            <a:chExt cx="488911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238511" cy="687997"/>
              <a:chOff x="1839058" y="967769"/>
              <a:chExt cx="4238511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2385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229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SMTP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评述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515938" y="1514317"/>
            <a:ext cx="3903665" cy="526732"/>
            <a:chOff x="722008" y="1303131"/>
            <a:chExt cx="3727334" cy="502940"/>
          </a:xfrm>
        </p:grpSpPr>
        <p:grpSp>
          <p:nvGrpSpPr>
            <p:cNvPr id="27" name="组合 2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3" name="流程图: 手动输入 6"/>
            <p:cNvSpPr/>
            <p:nvPr/>
          </p:nvSpPr>
          <p:spPr>
            <a:xfrm rot="5400000" flipV="1">
              <a:off x="2481039" y="-185902"/>
              <a:ext cx="475861" cy="34607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89195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一次邮件传送过程</a:t>
              </a:r>
            </a:p>
          </p:txBody>
        </p:sp>
      </p:grpSp>
      <p:sp>
        <p:nvSpPr>
          <p:cNvPr id="62" name="Text Box 79"/>
          <p:cNvSpPr txBox="1">
            <a:spLocks noChangeArrowheads="1"/>
          </p:cNvSpPr>
          <p:nvPr/>
        </p:nvSpPr>
        <p:spPr bwMode="auto">
          <a:xfrm>
            <a:off x="515938" y="2105557"/>
            <a:ext cx="11217879" cy="3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使用持续连接</a:t>
            </a:r>
          </a:p>
          <a:p>
            <a:pPr marL="342900" indent="-342900">
              <a:lnSpc>
                <a:spcPct val="20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要求报文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&amp;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信体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全部使用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7-bit ASCII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码</a:t>
            </a:r>
          </a:p>
          <a:p>
            <a:pPr marL="342900" indent="-342900">
              <a:lnSpc>
                <a:spcPct val="20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某些代码组合不允许出现在报文中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(e.g., CRLF.CRLF).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此类数据必须进行编码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通常使用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base-64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quoted printable)</a:t>
            </a:r>
          </a:p>
          <a:p>
            <a:pPr marL="342900" indent="-342900">
              <a:lnSpc>
                <a:spcPct val="20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服务器用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CRLF.CRLF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表示邮件报文的结束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05890" y="2302650"/>
            <a:ext cx="6139305" cy="3450298"/>
            <a:chOff x="1405890" y="2302650"/>
            <a:chExt cx="6139305" cy="3450298"/>
          </a:xfrm>
        </p:grpSpPr>
        <p:grpSp>
          <p:nvGrpSpPr>
            <p:cNvPr id="6" name="组合 5"/>
            <p:cNvGrpSpPr/>
            <p:nvPr/>
          </p:nvGrpSpPr>
          <p:grpSpPr>
            <a:xfrm>
              <a:off x="1405890" y="2326421"/>
              <a:ext cx="1574153" cy="1439694"/>
              <a:chOff x="1433187" y="2104637"/>
              <a:chExt cx="1574153" cy="143969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433187" y="2939575"/>
                <a:ext cx="1574153" cy="604756"/>
                <a:chOff x="605411" y="5899906"/>
                <a:chExt cx="1574153" cy="604756"/>
              </a:xfrm>
            </p:grpSpPr>
            <p:sp>
              <p:nvSpPr>
                <p:cNvPr id="47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VOD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430" y="2104637"/>
                <a:ext cx="898435" cy="898435"/>
              </a:xfrm>
              <a:prstGeom prst="rect">
                <a:avLst/>
              </a:prstGeom>
            </p:spPr>
          </p:pic>
        </p:grpSp>
        <p:grpSp>
          <p:nvGrpSpPr>
            <p:cNvPr id="43" name="组合 42"/>
            <p:cNvGrpSpPr/>
            <p:nvPr/>
          </p:nvGrpSpPr>
          <p:grpSpPr>
            <a:xfrm>
              <a:off x="3480919" y="2494271"/>
              <a:ext cx="1897777" cy="1279379"/>
              <a:chOff x="3273979" y="2272487"/>
              <a:chExt cx="1897777" cy="127937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435790" y="2935817"/>
                <a:ext cx="1574157" cy="616049"/>
                <a:chOff x="1256597" y="5879257"/>
                <a:chExt cx="885301" cy="616049"/>
              </a:xfrm>
            </p:grpSpPr>
            <p:sp>
              <p:nvSpPr>
                <p:cNvPr id="52" name="矩形: 圆角 51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15"/>
                <p:cNvSpPr/>
                <p:nvPr/>
              </p:nvSpPr>
              <p:spPr>
                <a:xfrm>
                  <a:off x="1293177" y="5879257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PPLive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3979" y="2272487"/>
                <a:ext cx="1897777" cy="732542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5786601" y="2302650"/>
              <a:ext cx="1574153" cy="1471000"/>
              <a:chOff x="1036944" y="4193483"/>
              <a:chExt cx="1574153" cy="1471000"/>
            </a:xfrm>
          </p:grpSpPr>
          <p:pic>
            <p:nvPicPr>
              <p:cNvPr id="4098" name="Picture 2" descr="http://n1.itc.cn/img8/wb/recom/2016/06/18/146621845170701931.jpe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14" r="18155"/>
              <a:stretch>
                <a:fillRect/>
              </a:stretch>
            </p:blipFill>
            <p:spPr bwMode="auto">
              <a:xfrm>
                <a:off x="1433006" y="4193483"/>
                <a:ext cx="892151" cy="844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组合 2"/>
              <p:cNvGrpSpPr/>
              <p:nvPr/>
            </p:nvGrpSpPr>
            <p:grpSpPr>
              <a:xfrm>
                <a:off x="1036944" y="5059727"/>
                <a:ext cx="1574153" cy="604756"/>
                <a:chOff x="1433187" y="5059727"/>
                <a:chExt cx="1574153" cy="604756"/>
              </a:xfrm>
            </p:grpSpPr>
            <p:sp>
              <p:nvSpPr>
                <p:cNvPr id="44" name="矩形: 圆角 46"/>
                <p:cNvSpPr/>
                <p:nvPr/>
              </p:nvSpPr>
              <p:spPr>
                <a:xfrm>
                  <a:off x="1433187" y="5147022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15"/>
                <p:cNvSpPr/>
                <p:nvPr/>
              </p:nvSpPr>
              <p:spPr>
                <a:xfrm>
                  <a:off x="1625589" y="5059727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爱奇艺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  <p:pic>
          <p:nvPicPr>
            <p:cNvPr id="4100" name="Picture 4" descr="http://2c.zol-img.com.cn/product/57_500x2000/852/cee9pMaQfiZo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043" y="4139341"/>
              <a:ext cx="884465" cy="884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/>
            <p:cNvGrpSpPr/>
            <p:nvPr/>
          </p:nvGrpSpPr>
          <p:grpSpPr>
            <a:xfrm>
              <a:off x="1405890" y="5106617"/>
              <a:ext cx="1627187" cy="646331"/>
              <a:chOff x="3613341" y="5178388"/>
              <a:chExt cx="1627187" cy="646331"/>
            </a:xfrm>
          </p:grpSpPr>
          <p:sp>
            <p:nvSpPr>
              <p:cNvPr id="55" name="矩形: 圆角 46"/>
              <p:cNvSpPr/>
              <p:nvPr/>
            </p:nvSpPr>
            <p:spPr>
              <a:xfrm>
                <a:off x="3613341" y="5265683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15"/>
              <p:cNvSpPr/>
              <p:nvPr/>
            </p:nvSpPr>
            <p:spPr>
              <a:xfrm>
                <a:off x="3648273" y="5178388"/>
                <a:ext cx="15922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暴风影音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pic>
          <p:nvPicPr>
            <p:cNvPr id="4102" name="Picture 6" descr="http://img3.orsoon.com/ico/201709/19105742_d3a8d2a52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297" y="4095756"/>
              <a:ext cx="970078" cy="970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组合 57"/>
            <p:cNvGrpSpPr/>
            <p:nvPr/>
          </p:nvGrpSpPr>
          <p:grpSpPr>
            <a:xfrm>
              <a:off x="3588408" y="5106617"/>
              <a:ext cx="1627187" cy="604756"/>
              <a:chOff x="3613341" y="5178388"/>
              <a:chExt cx="1627187" cy="604756"/>
            </a:xfrm>
          </p:grpSpPr>
          <p:sp>
            <p:nvSpPr>
              <p:cNvPr id="59" name="矩形: 圆角 46"/>
              <p:cNvSpPr/>
              <p:nvPr/>
            </p:nvSpPr>
            <p:spPr>
              <a:xfrm>
                <a:off x="3613341" y="5265683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15"/>
              <p:cNvSpPr/>
              <p:nvPr/>
            </p:nvSpPr>
            <p:spPr>
              <a:xfrm>
                <a:off x="3648273" y="5178388"/>
                <a:ext cx="1592255" cy="588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腾讯视频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pic>
          <p:nvPicPr>
            <p:cNvPr id="4104" name="Picture 8" descr="http://img.cndesign.com/upload/news/day_161221/201612210254461822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444" y="4021589"/>
              <a:ext cx="1925751" cy="115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组合 61"/>
            <p:cNvGrpSpPr/>
            <p:nvPr/>
          </p:nvGrpSpPr>
          <p:grpSpPr>
            <a:xfrm>
              <a:off x="5733054" y="5106617"/>
              <a:ext cx="1627187" cy="604756"/>
              <a:chOff x="3613341" y="5178388"/>
              <a:chExt cx="1627187" cy="604756"/>
            </a:xfrm>
          </p:grpSpPr>
          <p:sp>
            <p:nvSpPr>
              <p:cNvPr id="66" name="矩形: 圆角 46"/>
              <p:cNvSpPr/>
              <p:nvPr/>
            </p:nvSpPr>
            <p:spPr>
              <a:xfrm>
                <a:off x="3613341" y="5265683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15"/>
              <p:cNvSpPr/>
              <p:nvPr/>
            </p:nvSpPr>
            <p:spPr>
              <a:xfrm>
                <a:off x="3648273" y="5178388"/>
                <a:ext cx="1592255" cy="588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优酷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370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常见的网络应用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647164" y="1588421"/>
            <a:ext cx="2761371" cy="476221"/>
            <a:chOff x="1403750" y="3593123"/>
            <a:chExt cx="2761371" cy="476221"/>
          </a:xfrm>
        </p:grpSpPr>
        <p:grpSp>
          <p:nvGrpSpPr>
            <p:cNvPr id="8" name="组合 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" name="对话气泡: 椭圆形 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217918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在线视频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7164" y="1596385"/>
            <a:ext cx="2082653" cy="476221"/>
            <a:chOff x="1403750" y="3593123"/>
            <a:chExt cx="2082653" cy="476221"/>
          </a:xfrm>
        </p:grpSpPr>
        <p:grpSp>
          <p:nvGrpSpPr>
            <p:cNvPr id="51" name="组合 5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6" name="对话气泡: 椭圆形 5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1985933" y="3593123"/>
              <a:ext cx="150047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搜索引擎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69035" y="2883796"/>
            <a:ext cx="5624126" cy="1423194"/>
            <a:chOff x="1532630" y="7382381"/>
            <a:chExt cx="5624126" cy="1423194"/>
          </a:xfrm>
        </p:grpSpPr>
        <p:grpSp>
          <p:nvGrpSpPr>
            <p:cNvPr id="25" name="组合 24"/>
            <p:cNvGrpSpPr/>
            <p:nvPr/>
          </p:nvGrpSpPr>
          <p:grpSpPr>
            <a:xfrm>
              <a:off x="1532630" y="7556452"/>
              <a:ext cx="1574153" cy="1241588"/>
              <a:chOff x="1433187" y="4610052"/>
              <a:chExt cx="1574153" cy="1241588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433187" y="5246884"/>
                <a:ext cx="1574153" cy="604756"/>
                <a:chOff x="605411" y="5899906"/>
                <a:chExt cx="1574153" cy="604756"/>
              </a:xfrm>
            </p:grpSpPr>
            <p:sp>
              <p:nvSpPr>
                <p:cNvPr id="63" name="矩形: 圆角 62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Google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4" t="15709" r="11031" b="22412"/>
              <a:stretch>
                <a:fillRect/>
              </a:stretch>
            </p:blipFill>
            <p:spPr>
              <a:xfrm>
                <a:off x="1470085" y="4610052"/>
                <a:ext cx="1464773" cy="631169"/>
              </a:xfrm>
              <a:prstGeom prst="rect">
                <a:avLst/>
              </a:prstGeom>
            </p:spPr>
          </p:pic>
        </p:grpSp>
        <p:grpSp>
          <p:nvGrpSpPr>
            <p:cNvPr id="35" name="组合 34"/>
            <p:cNvGrpSpPr/>
            <p:nvPr/>
          </p:nvGrpSpPr>
          <p:grpSpPr>
            <a:xfrm>
              <a:off x="3535233" y="7382381"/>
              <a:ext cx="1574157" cy="1423194"/>
              <a:chOff x="3435790" y="4435981"/>
              <a:chExt cx="1574157" cy="1423194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435790" y="5243126"/>
                <a:ext cx="1574157" cy="616049"/>
                <a:chOff x="1256597" y="5879257"/>
                <a:chExt cx="885301" cy="616049"/>
              </a:xfrm>
            </p:grpSpPr>
            <p:sp>
              <p:nvSpPr>
                <p:cNvPr id="70" name="矩形: 圆角 69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15"/>
                <p:cNvSpPr/>
                <p:nvPr/>
              </p:nvSpPr>
              <p:spPr>
                <a:xfrm>
                  <a:off x="1293177" y="5879257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百度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21" t="10517" r="13572" b="9943"/>
              <a:stretch>
                <a:fillRect/>
              </a:stretch>
            </p:blipFill>
            <p:spPr>
              <a:xfrm>
                <a:off x="3858854" y="4435981"/>
                <a:ext cx="782760" cy="874360"/>
              </a:xfrm>
              <a:prstGeom prst="rect">
                <a:avLst/>
              </a:prstGeom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5582602" y="7586265"/>
              <a:ext cx="1574154" cy="1211775"/>
              <a:chOff x="5483159" y="4639865"/>
              <a:chExt cx="1574154" cy="121177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483159" y="5246939"/>
                <a:ext cx="1574154" cy="604701"/>
                <a:chOff x="1501343" y="5197312"/>
                <a:chExt cx="976715" cy="604701"/>
              </a:xfrm>
            </p:grpSpPr>
            <p:sp>
              <p:nvSpPr>
                <p:cNvPr id="78" name="矩形: 圆角 77"/>
                <p:cNvSpPr/>
                <p:nvPr/>
              </p:nvSpPr>
              <p:spPr>
                <a:xfrm>
                  <a:off x="1501343" y="5284552"/>
                  <a:ext cx="976715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5"/>
                <p:cNvSpPr/>
                <p:nvPr/>
              </p:nvSpPr>
              <p:spPr>
                <a:xfrm>
                  <a:off x="1627156" y="5197312"/>
                  <a:ext cx="732155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Bing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12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96" t="29261" r="8125" b="29030"/>
              <a:stretch>
                <a:fillRect/>
              </a:stretch>
            </p:blipFill>
            <p:spPr>
              <a:xfrm>
                <a:off x="5520001" y="4639865"/>
                <a:ext cx="1500470" cy="6506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111265" cy="1428589"/>
            <a:chOff x="551030" y="-368704"/>
            <a:chExt cx="6111265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460664" cy="687997"/>
              <a:chOff x="1839058" y="967769"/>
              <a:chExt cx="5460664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460664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45136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SMTP vs HTTP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229151" y="1782590"/>
            <a:ext cx="5977675" cy="476221"/>
            <a:chOff x="1403750" y="3593123"/>
            <a:chExt cx="5977675" cy="476221"/>
          </a:xfrm>
        </p:grpSpPr>
        <p:grpSp>
          <p:nvGrpSpPr>
            <p:cNvPr id="15" name="组合 1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7" name="对话气泡: 椭圆形 1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395494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都使用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ASCII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响应交互，状态码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29151" y="2761467"/>
            <a:ext cx="6730883" cy="476221"/>
            <a:chOff x="1403750" y="3593123"/>
            <a:chExt cx="6730883" cy="476221"/>
          </a:xfrm>
        </p:grpSpPr>
        <p:grpSp>
          <p:nvGrpSpPr>
            <p:cNvPr id="20" name="组合 1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2" name="对话气泡: 椭圆形 21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1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148702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HTTP: pull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（拉）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and    SMTP: push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（推）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29151" y="3740344"/>
            <a:ext cx="10522363" cy="878446"/>
            <a:chOff x="1403750" y="3593123"/>
            <a:chExt cx="10522363" cy="878446"/>
          </a:xfrm>
        </p:grpSpPr>
        <p:grpSp>
          <p:nvGrpSpPr>
            <p:cNvPr id="25" name="组合 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8" name="对话气泡: 椭圆形 3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1985930" y="3593123"/>
              <a:ext cx="9940183" cy="8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协议不限制报文编码格式，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协议要求报文必须使用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7bit </a:t>
              </a:r>
              <a:r>
                <a:rPr kumimoji="1" lang="en-US" altLang="zh-CN" sz="24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ASCⅡ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码格式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9151" y="5121446"/>
            <a:ext cx="10286389" cy="882486"/>
            <a:chOff x="1403750" y="3593123"/>
            <a:chExt cx="10286389" cy="882486"/>
          </a:xfrm>
        </p:grpSpPr>
        <p:grpSp>
          <p:nvGrpSpPr>
            <p:cNvPr id="41" name="组合 4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3" name="对话气泡: 椭圆形 4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2" name="Text Box 79"/>
            <p:cNvSpPr txBox="1">
              <a:spLocks noChangeArrowheads="1"/>
            </p:cNvSpPr>
            <p:nvPr/>
          </p:nvSpPr>
          <p:spPr bwMode="auto">
            <a:xfrm>
              <a:off x="1985930" y="3593123"/>
              <a:ext cx="9704209" cy="88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HTTP: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每个对象分装在各自的响应报文中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SMTP: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多个对象在一个多分部的报文中传送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799387" cy="1428589"/>
            <a:chOff x="551030" y="-368704"/>
            <a:chExt cx="77993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7148786" cy="687997"/>
              <a:chOff x="1839058" y="967769"/>
              <a:chExt cx="71487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71487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6012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邮件报文格式（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RFC 822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156170" y="1586415"/>
            <a:ext cx="3560762" cy="526731"/>
            <a:chOff x="722008" y="1303131"/>
            <a:chExt cx="3399920" cy="502939"/>
          </a:xfrm>
        </p:grpSpPr>
        <p:grpSp>
          <p:nvGrpSpPr>
            <p:cNvPr id="33" name="组合 3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6" name="平行四边形 35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5" name="平行四边形 44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4" name="流程图: 手动输入 6"/>
            <p:cNvSpPr/>
            <p:nvPr/>
          </p:nvSpPr>
          <p:spPr>
            <a:xfrm rot="5400000" flipV="1">
              <a:off x="2317332" y="-22196"/>
              <a:ext cx="475861" cy="313333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1351236" y="1335870"/>
              <a:ext cx="264336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首部诸行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e.g.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6" name="Text Box 79"/>
          <p:cNvSpPr txBox="1">
            <a:spLocks noChangeArrowheads="1"/>
          </p:cNvSpPr>
          <p:nvPr/>
        </p:nvSpPr>
        <p:spPr bwMode="auto">
          <a:xfrm>
            <a:off x="1539624" y="2037461"/>
            <a:ext cx="1981077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To: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From: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Subject: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8" b="75650"/>
          <a:stretch>
            <a:fillRect/>
          </a:stretch>
        </p:blipFill>
        <p:spPr>
          <a:xfrm>
            <a:off x="7268739" y="2706023"/>
            <a:ext cx="3535083" cy="2170497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1156170" y="4550476"/>
            <a:ext cx="3560762" cy="526732"/>
            <a:chOff x="722008" y="1303131"/>
            <a:chExt cx="3399920" cy="502940"/>
          </a:xfrm>
        </p:grpSpPr>
        <p:grpSp>
          <p:nvGrpSpPr>
            <p:cNvPr id="49" name="组合 48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50" name="流程图: 手动输入 6"/>
            <p:cNvSpPr/>
            <p:nvPr/>
          </p:nvSpPr>
          <p:spPr>
            <a:xfrm rot="5400000" flipV="1">
              <a:off x="2317332" y="-22196"/>
              <a:ext cx="475861" cy="313333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64336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信体</a:t>
              </a:r>
            </a:p>
          </p:txBody>
        </p:sp>
      </p:grp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1285669" y="5172551"/>
            <a:ext cx="530390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 “报文”，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7bit ASCII characters only</a:t>
            </a: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1330057" y="3820767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不同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于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 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6" name="Text Box 79"/>
          <p:cNvSpPr txBox="1">
            <a:spLocks noChangeArrowheads="1"/>
          </p:cNvSpPr>
          <p:nvPr/>
        </p:nvSpPr>
        <p:spPr bwMode="auto">
          <a:xfrm>
            <a:off x="7501642" y="3478656"/>
            <a:ext cx="2989036" cy="5045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009FF6"/>
              </a:buClr>
            </a:pPr>
            <a:r>
              <a:rPr kumimoji="1"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kumimoji="1"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bob@someschool.edu</a:t>
            </a:r>
          </a:p>
        </p:txBody>
      </p: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7429193" y="4164248"/>
            <a:ext cx="3133934" cy="498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009FF6"/>
              </a:buClr>
            </a:pPr>
            <a:r>
              <a:rPr kumimoji="1"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from:alice@someschool.edu</a:t>
            </a:r>
            <a:endParaRPr kumimoji="1"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79"/>
          <p:cNvSpPr txBox="1">
            <a:spLocks noChangeArrowheads="1"/>
          </p:cNvSpPr>
          <p:nvPr/>
        </p:nvSpPr>
        <p:spPr bwMode="auto">
          <a:xfrm>
            <a:off x="7513395" y="2793063"/>
            <a:ext cx="2989036" cy="5045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009FF6"/>
              </a:buClr>
            </a:pPr>
            <a:r>
              <a:rPr kumimoji="1"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54" grpId="0" build="p"/>
      <p:bldP spid="55" grpId="0" animBg="1"/>
      <p:bldP spid="56" grpId="0" animBg="1"/>
      <p:bldP spid="57" grpId="0" animBg="1"/>
      <p:bldP spid="5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799387" cy="1428589"/>
            <a:chOff x="551030" y="-368704"/>
            <a:chExt cx="77993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7148786" cy="687997"/>
              <a:chOff x="1839058" y="967769"/>
              <a:chExt cx="71487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71487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6012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邮件报文格式（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RFC 822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176661" y="1596906"/>
            <a:ext cx="3560762" cy="526731"/>
            <a:chOff x="722008" y="1303131"/>
            <a:chExt cx="3399920" cy="502939"/>
          </a:xfrm>
        </p:grpSpPr>
        <p:grpSp>
          <p:nvGrpSpPr>
            <p:cNvPr id="33" name="组合 3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6" name="平行四边形 35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5" name="平行四边形 44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4" name="流程图: 手动输入 6"/>
            <p:cNvSpPr/>
            <p:nvPr/>
          </p:nvSpPr>
          <p:spPr>
            <a:xfrm rot="5400000" flipV="1">
              <a:off x="2317332" y="-22196"/>
              <a:ext cx="475861" cy="313333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1351236" y="1335870"/>
              <a:ext cx="264336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首部诸行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e.g.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6" name="Text Box 79"/>
          <p:cNvSpPr txBox="1">
            <a:spLocks noChangeArrowheads="1"/>
          </p:cNvSpPr>
          <p:nvPr/>
        </p:nvSpPr>
        <p:spPr bwMode="auto">
          <a:xfrm>
            <a:off x="1612144" y="2047952"/>
            <a:ext cx="1981077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To: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From: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Subject: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8" b="75650"/>
          <a:stretch>
            <a:fillRect/>
          </a:stretch>
        </p:blipFill>
        <p:spPr>
          <a:xfrm>
            <a:off x="7055871" y="2671245"/>
            <a:ext cx="3535083" cy="2170497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1176661" y="4560967"/>
            <a:ext cx="3560762" cy="526732"/>
            <a:chOff x="722008" y="1303131"/>
            <a:chExt cx="3399920" cy="502940"/>
          </a:xfrm>
        </p:grpSpPr>
        <p:grpSp>
          <p:nvGrpSpPr>
            <p:cNvPr id="49" name="组合 48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50" name="流程图: 手动输入 6"/>
            <p:cNvSpPr/>
            <p:nvPr/>
          </p:nvSpPr>
          <p:spPr>
            <a:xfrm rot="5400000" flipV="1">
              <a:off x="2317332" y="-22196"/>
              <a:ext cx="475861" cy="313333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64336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信体</a:t>
              </a:r>
            </a:p>
          </p:txBody>
        </p:sp>
      </p:grp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1563545" y="5180803"/>
            <a:ext cx="4899956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 “报文”，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 characters only</a:t>
            </a: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1350548" y="3831258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不同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于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 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9712" r="4374" b="10274"/>
          <a:stretch>
            <a:fillRect/>
          </a:stretch>
        </p:blipFill>
        <p:spPr>
          <a:xfrm>
            <a:off x="7016684" y="1514317"/>
            <a:ext cx="3575812" cy="3412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9712" r="4374" b="10274"/>
          <a:stretch>
            <a:fillRect/>
          </a:stretch>
        </p:blipFill>
        <p:spPr>
          <a:xfrm>
            <a:off x="7004877" y="1514317"/>
            <a:ext cx="3575812" cy="341213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30213" y="0"/>
            <a:ext cx="7799387" cy="1428589"/>
            <a:chOff x="551030" y="-368704"/>
            <a:chExt cx="77993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7148786" cy="687997"/>
              <a:chOff x="1839058" y="967769"/>
              <a:chExt cx="71487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71487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6012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邮件报文格式（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RFC 822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141302" y="1600556"/>
            <a:ext cx="3560762" cy="526731"/>
            <a:chOff x="722008" y="1303131"/>
            <a:chExt cx="3399920" cy="502939"/>
          </a:xfrm>
        </p:grpSpPr>
        <p:grpSp>
          <p:nvGrpSpPr>
            <p:cNvPr id="33" name="组合 3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6" name="平行四边形 35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5" name="平行四边形 44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4" name="流程图: 手动输入 6"/>
            <p:cNvSpPr/>
            <p:nvPr/>
          </p:nvSpPr>
          <p:spPr>
            <a:xfrm rot="5400000" flipV="1">
              <a:off x="2317332" y="-22196"/>
              <a:ext cx="475861" cy="313333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1351236" y="1335870"/>
              <a:ext cx="264336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首部诸行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e.g.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6" name="Text Box 79"/>
          <p:cNvSpPr txBox="1">
            <a:spLocks noChangeArrowheads="1"/>
          </p:cNvSpPr>
          <p:nvPr/>
        </p:nvSpPr>
        <p:spPr bwMode="auto">
          <a:xfrm>
            <a:off x="1584254" y="2045801"/>
            <a:ext cx="1981077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To: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From: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Subject: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141302" y="4564617"/>
            <a:ext cx="2309767" cy="526732"/>
            <a:chOff x="722008" y="1303131"/>
            <a:chExt cx="2205433" cy="502940"/>
          </a:xfrm>
        </p:grpSpPr>
        <p:sp>
          <p:nvSpPr>
            <p:cNvPr id="50" name="流程图: 手动输入 6"/>
            <p:cNvSpPr/>
            <p:nvPr/>
          </p:nvSpPr>
          <p:spPr>
            <a:xfrm rot="5400000" flipV="1">
              <a:off x="1720089" y="575049"/>
              <a:ext cx="475861" cy="193884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103931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信体</a:t>
              </a:r>
            </a:p>
          </p:txBody>
        </p:sp>
      </p:grp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1270801" y="5186692"/>
            <a:ext cx="598930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 “报文”，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 characters only</a:t>
            </a: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1315189" y="3834908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不同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于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 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260107" y="2041048"/>
            <a:ext cx="3005712" cy="3007275"/>
            <a:chOff x="4292743" y="2041048"/>
            <a:chExt cx="3005712" cy="3007275"/>
          </a:xfrm>
        </p:grpSpPr>
        <p:sp>
          <p:nvSpPr>
            <p:cNvPr id="2" name="矩形 1"/>
            <p:cNvSpPr/>
            <p:nvPr/>
          </p:nvSpPr>
          <p:spPr>
            <a:xfrm>
              <a:off x="4292743" y="2041048"/>
              <a:ext cx="3005712" cy="3007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432443" y="2151847"/>
              <a:ext cx="2730500" cy="615423"/>
              <a:chOff x="8369300" y="2203977"/>
              <a:chExt cx="2730500" cy="615423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8369300" y="2260600"/>
                <a:ext cx="2730500" cy="558800"/>
              </a:xfrm>
              <a:prstGeom prst="roundRect">
                <a:avLst>
                  <a:gd name="adj" fmla="val 23485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79"/>
              <p:cNvSpPr txBox="1">
                <a:spLocks noChangeArrowheads="1"/>
              </p:cNvSpPr>
              <p:nvPr/>
            </p:nvSpPr>
            <p:spPr bwMode="auto">
              <a:xfrm>
                <a:off x="9179223" y="2203977"/>
                <a:ext cx="1142186" cy="579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buClr>
                    <a:srgbClr val="009FF6"/>
                  </a:buClr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header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432443" y="3197520"/>
              <a:ext cx="2730500" cy="1592092"/>
              <a:chOff x="8369300" y="3249650"/>
              <a:chExt cx="2730500" cy="1592092"/>
            </a:xfrm>
          </p:grpSpPr>
          <p:sp>
            <p:nvSpPr>
              <p:cNvPr id="37" name="矩形: 圆角 36"/>
              <p:cNvSpPr/>
              <p:nvPr/>
            </p:nvSpPr>
            <p:spPr>
              <a:xfrm>
                <a:off x="8369300" y="3249650"/>
                <a:ext cx="2730500" cy="1592092"/>
              </a:xfrm>
              <a:prstGeom prst="roundRect">
                <a:avLst>
                  <a:gd name="adj" fmla="val 7531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 Box 79"/>
              <p:cNvSpPr txBox="1">
                <a:spLocks noChangeArrowheads="1"/>
              </p:cNvSpPr>
              <p:nvPr/>
            </p:nvSpPr>
            <p:spPr bwMode="auto">
              <a:xfrm>
                <a:off x="9179223" y="3678075"/>
                <a:ext cx="1142186" cy="579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buClr>
                    <a:srgbClr val="009FF6"/>
                  </a:buClr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body</a:t>
                </a:r>
              </a:p>
            </p:txBody>
          </p:sp>
        </p:grpSp>
      </p:grpSp>
      <p:sp>
        <p:nvSpPr>
          <p:cNvPr id="8" name="箭头: 下 7"/>
          <p:cNvSpPr/>
          <p:nvPr/>
        </p:nvSpPr>
        <p:spPr>
          <a:xfrm rot="15740668">
            <a:off x="4988345" y="764629"/>
            <a:ext cx="395108" cy="4132614"/>
          </a:xfrm>
          <a:prstGeom prst="downArrow">
            <a:avLst/>
          </a:prstGeom>
          <a:solidFill>
            <a:srgbClr val="00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/>
          <p:cNvSpPr/>
          <p:nvPr/>
        </p:nvSpPr>
        <p:spPr>
          <a:xfrm rot="15148918">
            <a:off x="6027613" y="3876639"/>
            <a:ext cx="395108" cy="1999983"/>
          </a:xfrm>
          <a:prstGeom prst="downArrow">
            <a:avLst/>
          </a:prstGeom>
          <a:solidFill>
            <a:srgbClr val="00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79"/>
          <p:cNvSpPr txBox="1">
            <a:spLocks noChangeArrowheads="1"/>
          </p:cNvSpPr>
          <p:nvPr/>
        </p:nvSpPr>
        <p:spPr bwMode="auto">
          <a:xfrm>
            <a:off x="8273753" y="2688974"/>
            <a:ext cx="1014139" cy="53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Clr>
                <a:srgbClr val="009FF6"/>
              </a:buClr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空行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 animBg="1"/>
      <p:bldP spid="4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036337" cy="1428589"/>
            <a:chOff x="551030" y="-368704"/>
            <a:chExt cx="703633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385736" cy="675443"/>
              <a:chOff x="1839058" y="967769"/>
              <a:chExt cx="6385736" cy="675443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24744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49735"/>
                <a:ext cx="5438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非</a:t>
                </a:r>
                <a:r>
                  <a:rPr lang="en-US" altLang="zh-CN" sz="28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ASCⅡ</a:t>
                </a:r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码数据的</a:t>
                </a:r>
                <a:r>
                  <a:rPr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MIME</a:t>
                </a:r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扩展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9" name="Group 4"/>
          <p:cNvGrpSpPr/>
          <p:nvPr/>
        </p:nvGrpSpPr>
        <p:grpSpPr bwMode="auto">
          <a:xfrm>
            <a:off x="5397173" y="2366963"/>
            <a:ext cx="5003800" cy="3113087"/>
            <a:chOff x="1424" y="1808"/>
            <a:chExt cx="3152" cy="2152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From: alice@crepes.fr </a:t>
              </a: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To: bob@hamburger.edu </a:t>
              </a: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Subject: Picture of yummy crepe. </a:t>
              </a: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MIME-Version: 1.0 </a:t>
              </a: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Content-Transfer-Encoding: base64 </a:t>
              </a: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Content-Type: image/jpeg </a:t>
              </a:r>
            </a:p>
            <a:p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base64 encoded data ..... </a:t>
              </a: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......................... </a:t>
              </a: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......base64 encoded data </a:t>
              </a: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4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563486" y="3055938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000" b="1">
                <a:ea typeface="楷体" panose="02010609060101010101" pitchFamily="49" charset="-122"/>
                <a:cs typeface="Arial" panose="020B0604020202020204" pitchFamily="34" charset="0"/>
              </a:rPr>
              <a:t>数据编码方法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634923" y="2517775"/>
            <a:ext cx="143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ea typeface="楷体" panose="02010609060101010101" pitchFamily="49" charset="-122"/>
                <a:cs typeface="Arial" panose="020B0604020202020204" pitchFamily="34" charset="0"/>
              </a:rPr>
              <a:t>MIME </a:t>
            </a:r>
            <a:r>
              <a:rPr lang="zh-CN" altLang="en-US" sz="2000" b="1">
                <a:ea typeface="楷体" panose="02010609060101010101" pitchFamily="49" charset="-122"/>
                <a:cs typeface="Arial" panose="020B0604020202020204" pitchFamily="34" charset="0"/>
              </a:rPr>
              <a:t>版本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574598" y="5024438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" panose="02010609060101010101" pitchFamily="49" charset="-122"/>
                <a:cs typeface="Arial" panose="020B0604020202020204" pitchFamily="34" charset="0"/>
              </a:rPr>
              <a:t>编码后的数据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4311323" y="2792413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4285923" y="3427413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V="1">
            <a:off x="4260523" y="3935413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4298623" y="4684713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Freeform 15"/>
          <p:cNvSpPr/>
          <p:nvPr/>
        </p:nvSpPr>
        <p:spPr bwMode="auto">
          <a:xfrm>
            <a:off x="5325736" y="4325938"/>
            <a:ext cx="309562" cy="881062"/>
          </a:xfrm>
          <a:custGeom>
            <a:avLst/>
            <a:gdLst>
              <a:gd name="T0" fmla="*/ 2147483646 w 195"/>
              <a:gd name="T1" fmla="*/ 2147483646 h 555"/>
              <a:gd name="T2" fmla="*/ 0 w 195"/>
              <a:gd name="T3" fmla="*/ 0 h 555"/>
              <a:gd name="T4" fmla="*/ 0 w 195"/>
              <a:gd name="T5" fmla="*/ 2147483646 h 555"/>
              <a:gd name="T6" fmla="*/ 2147483646 w 195"/>
              <a:gd name="T7" fmla="*/ 2147483646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698298" y="3989388"/>
            <a:ext cx="2587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多媒体类型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子类型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, 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参数声明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898050" cy="1428589"/>
            <a:chOff x="551030" y="-368704"/>
            <a:chExt cx="6898050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247449" cy="687997"/>
              <a:chOff x="1839058" y="967769"/>
              <a:chExt cx="624744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24744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5147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客户机获取邮件的方法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4310006" y="2192425"/>
            <a:ext cx="3283229" cy="719092"/>
            <a:chOff x="1791494" y="2482819"/>
            <a:chExt cx="5638006" cy="1227521"/>
          </a:xfrm>
        </p:grpSpPr>
        <p:sp>
          <p:nvSpPr>
            <p:cNvPr id="61" name="矩形: 圆角 92"/>
            <p:cNvSpPr/>
            <p:nvPr/>
          </p:nvSpPr>
          <p:spPr>
            <a:xfrm>
              <a:off x="1791494" y="2482819"/>
              <a:ext cx="5638006" cy="1227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56191" y="2742397"/>
              <a:ext cx="5155765" cy="78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POP3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</a:t>
              </a:r>
            </a:p>
          </p:txBody>
        </p:sp>
        <p:sp>
          <p:nvSpPr>
            <p:cNvPr id="63" name="矩形: 圆角 94"/>
            <p:cNvSpPr/>
            <p:nvPr/>
          </p:nvSpPr>
          <p:spPr>
            <a:xfrm>
              <a:off x="1980050" y="2616894"/>
              <a:ext cx="5275416" cy="965043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10006" y="3294222"/>
            <a:ext cx="3283229" cy="719092"/>
            <a:chOff x="1791494" y="2482819"/>
            <a:chExt cx="5638006" cy="1227521"/>
          </a:xfrm>
        </p:grpSpPr>
        <p:sp>
          <p:nvSpPr>
            <p:cNvPr id="65" name="矩形: 圆角 92"/>
            <p:cNvSpPr/>
            <p:nvPr/>
          </p:nvSpPr>
          <p:spPr>
            <a:xfrm>
              <a:off x="1791494" y="2482819"/>
              <a:ext cx="5638006" cy="1227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056191" y="2742397"/>
              <a:ext cx="5155765" cy="78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IMAP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</a:t>
              </a:r>
            </a:p>
          </p:txBody>
        </p:sp>
        <p:sp>
          <p:nvSpPr>
            <p:cNvPr id="67" name="矩形: 圆角 94"/>
            <p:cNvSpPr/>
            <p:nvPr/>
          </p:nvSpPr>
          <p:spPr>
            <a:xfrm>
              <a:off x="1980050" y="2616894"/>
              <a:ext cx="5275416" cy="965043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310006" y="4396019"/>
            <a:ext cx="3283229" cy="719092"/>
            <a:chOff x="1791494" y="2482819"/>
            <a:chExt cx="5638006" cy="1227521"/>
          </a:xfrm>
        </p:grpSpPr>
        <p:sp>
          <p:nvSpPr>
            <p:cNvPr id="69" name="矩形: 圆角 92"/>
            <p:cNvSpPr/>
            <p:nvPr/>
          </p:nvSpPr>
          <p:spPr>
            <a:xfrm>
              <a:off x="1791494" y="2482819"/>
              <a:ext cx="5638006" cy="1227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56191" y="2742397"/>
              <a:ext cx="5155765" cy="78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</a:t>
              </a:r>
            </a:p>
          </p:txBody>
        </p:sp>
        <p:sp>
          <p:nvSpPr>
            <p:cNvPr id="71" name="矩形: 圆角 94"/>
            <p:cNvSpPr/>
            <p:nvPr/>
          </p:nvSpPr>
          <p:spPr>
            <a:xfrm>
              <a:off x="1980050" y="2616894"/>
              <a:ext cx="5275416" cy="965043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132960" cy="1428589"/>
            <a:chOff x="551030" y="-368704"/>
            <a:chExt cx="7132960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482359" cy="687997"/>
              <a:chOff x="1839058" y="967769"/>
              <a:chExt cx="648235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48235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5147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POP3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协议的认证阶段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222902" y="1807481"/>
            <a:ext cx="2217448" cy="1832540"/>
            <a:chOff x="943763" y="1648367"/>
            <a:chExt cx="2217448" cy="1832540"/>
          </a:xfrm>
        </p:grpSpPr>
        <p:grpSp>
          <p:nvGrpSpPr>
            <p:cNvPr id="40" name="组合 39"/>
            <p:cNvGrpSpPr/>
            <p:nvPr/>
          </p:nvGrpSpPr>
          <p:grpSpPr>
            <a:xfrm>
              <a:off x="943763" y="2896132"/>
              <a:ext cx="2217448" cy="584775"/>
              <a:chOff x="1263765" y="4127662"/>
              <a:chExt cx="2742830" cy="584775"/>
            </a:xfrm>
          </p:grpSpPr>
          <p:sp>
            <p:nvSpPr>
              <p:cNvPr id="41" name="矩形: 圆角 40"/>
              <p:cNvSpPr/>
              <p:nvPr/>
            </p:nvSpPr>
            <p:spPr>
              <a:xfrm>
                <a:off x="1263767" y="4127662"/>
                <a:ext cx="2742828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63765" y="4203071"/>
                <a:ext cx="27428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客户端命令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364" y="1648367"/>
              <a:ext cx="1628974" cy="1628974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7563173" y="2020701"/>
            <a:ext cx="2217448" cy="1619320"/>
            <a:chOff x="4958267" y="1861586"/>
            <a:chExt cx="2217448" cy="1619320"/>
          </a:xfrm>
        </p:grpSpPr>
        <p:grpSp>
          <p:nvGrpSpPr>
            <p:cNvPr id="43" name="组合 42"/>
            <p:cNvGrpSpPr/>
            <p:nvPr/>
          </p:nvGrpSpPr>
          <p:grpSpPr>
            <a:xfrm>
              <a:off x="4958267" y="2896131"/>
              <a:ext cx="2217448" cy="584775"/>
              <a:chOff x="1263765" y="4127662"/>
              <a:chExt cx="2742830" cy="584775"/>
            </a:xfrm>
          </p:grpSpPr>
          <p:sp>
            <p:nvSpPr>
              <p:cNvPr id="44" name="矩形: 圆角 43"/>
              <p:cNvSpPr/>
              <p:nvPr/>
            </p:nvSpPr>
            <p:spPr>
              <a:xfrm>
                <a:off x="1263767" y="4127662"/>
                <a:ext cx="2742828" cy="584775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63765" y="4203071"/>
                <a:ext cx="27428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服务器响应</a:t>
                </a:r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3" y="1861586"/>
              <a:ext cx="1628974" cy="1202536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 flipH="1">
            <a:off x="4742047" y="1838185"/>
            <a:ext cx="2490058" cy="997381"/>
            <a:chOff x="2759770" y="2746260"/>
            <a:chExt cx="2060538" cy="604004"/>
          </a:xfrm>
        </p:grpSpPr>
        <p:sp>
          <p:nvSpPr>
            <p:cNvPr id="49" name="对话气泡: 圆角矩形 48"/>
            <p:cNvSpPr/>
            <p:nvPr/>
          </p:nvSpPr>
          <p:spPr>
            <a:xfrm>
              <a:off x="2759770" y="2746260"/>
              <a:ext cx="2060538" cy="604004"/>
            </a:xfrm>
            <a:prstGeom prst="wedgeRoundRectCallout">
              <a:avLst>
                <a:gd name="adj1" fmla="val 66595"/>
                <a:gd name="adj2" fmla="val 44178"/>
                <a:gd name="adj3" fmla="val 16667"/>
              </a:avLst>
            </a:prstGeom>
            <a:solidFill>
              <a:srgbClr val="009FF6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 Box 79"/>
            <p:cNvSpPr txBox="1">
              <a:spLocks noChangeArrowheads="1"/>
            </p:cNvSpPr>
            <p:nvPr/>
          </p:nvSpPr>
          <p:spPr bwMode="auto">
            <a:xfrm>
              <a:off x="2779380" y="2790816"/>
              <a:ext cx="2040928" cy="29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user: </a:t>
              </a:r>
              <a:r>
                <a:rPr kumimoji="1" lang="zh-CN" altLang="en-US" sz="2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用户名</a:t>
              </a:r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2779381" y="3032840"/>
              <a:ext cx="1828831" cy="29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pass: </a:t>
              </a:r>
              <a:r>
                <a:rPr kumimoji="1" lang="zh-CN" altLang="en-US" sz="2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口令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 flipH="1">
            <a:off x="4754242" y="3055246"/>
            <a:ext cx="2490058" cy="997381"/>
            <a:chOff x="2759770" y="2746260"/>
            <a:chExt cx="2060538" cy="604004"/>
          </a:xfrm>
        </p:grpSpPr>
        <p:sp>
          <p:nvSpPr>
            <p:cNvPr id="56" name="对话气泡: 圆角矩形 55"/>
            <p:cNvSpPr/>
            <p:nvPr/>
          </p:nvSpPr>
          <p:spPr>
            <a:xfrm>
              <a:off x="2759770" y="2746260"/>
              <a:ext cx="2060538" cy="604004"/>
            </a:xfrm>
            <a:prstGeom prst="wedgeRoundRectCallout">
              <a:avLst>
                <a:gd name="adj1" fmla="val -61932"/>
                <a:gd name="adj2" fmla="val -50122"/>
                <a:gd name="adj3" fmla="val 16667"/>
              </a:avLst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 Box 79"/>
            <p:cNvSpPr txBox="1">
              <a:spLocks noChangeArrowheads="1"/>
            </p:cNvSpPr>
            <p:nvPr/>
          </p:nvSpPr>
          <p:spPr bwMode="auto">
            <a:xfrm>
              <a:off x="2779380" y="2774994"/>
              <a:ext cx="2040928" cy="29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+OK</a:t>
              </a:r>
            </a:p>
          </p:txBody>
        </p:sp>
        <p:sp>
          <p:nvSpPr>
            <p:cNvPr id="58" name="Text Box 79"/>
            <p:cNvSpPr txBox="1">
              <a:spLocks noChangeArrowheads="1"/>
            </p:cNvSpPr>
            <p:nvPr/>
          </p:nvSpPr>
          <p:spPr bwMode="auto">
            <a:xfrm>
              <a:off x="2779381" y="3040751"/>
              <a:ext cx="2040927" cy="29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-ERR</a:t>
              </a:r>
            </a:p>
          </p:txBody>
        </p:sp>
      </p:grp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101663" y="4362392"/>
            <a:ext cx="3906839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POP3 server ready </a:t>
            </a: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user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</a:t>
            </a: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pass hungry </a:t>
            </a: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</a:t>
            </a: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successfully logged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132960" cy="1428589"/>
            <a:chOff x="551030" y="-368704"/>
            <a:chExt cx="7132960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482359" cy="687997"/>
              <a:chOff x="1839058" y="967769"/>
              <a:chExt cx="648235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48235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5147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POP3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协议的交互命令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222" name="Text Box 11"/>
          <p:cNvSpPr txBox="1">
            <a:spLocks noChangeArrowheads="1"/>
          </p:cNvSpPr>
          <p:nvPr/>
        </p:nvSpPr>
        <p:spPr bwMode="auto">
          <a:xfrm>
            <a:off x="7982120" y="2780008"/>
            <a:ext cx="3193842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list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1 498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2 912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.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&lt;message 1 contents&gt;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.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dele 1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&lt;message 1 contents&gt;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.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dele 2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quit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POP3 server signing off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671339" y="1755068"/>
            <a:ext cx="822930" cy="822930"/>
            <a:chOff x="737414" y="3164436"/>
            <a:chExt cx="1900298" cy="1900298"/>
          </a:xfrm>
        </p:grpSpPr>
        <p:grpSp>
          <p:nvGrpSpPr>
            <p:cNvPr id="34" name="组合 33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896616" y="3622920"/>
              <a:ext cx="1573043" cy="80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list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608131" y="1899761"/>
            <a:ext cx="2306952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列出报文号码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671339" y="2806164"/>
            <a:ext cx="822930" cy="822930"/>
            <a:chOff x="737414" y="3164436"/>
            <a:chExt cx="1900298" cy="1900298"/>
          </a:xfrm>
        </p:grpSpPr>
        <p:grpSp>
          <p:nvGrpSpPr>
            <p:cNvPr id="46" name="组合 45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7" name="Text Box 79"/>
            <p:cNvSpPr txBox="1">
              <a:spLocks noChangeArrowheads="1"/>
            </p:cNvSpPr>
            <p:nvPr/>
          </p:nvSpPr>
          <p:spPr bwMode="auto">
            <a:xfrm>
              <a:off x="896616" y="3622920"/>
              <a:ext cx="1573043" cy="98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retr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608130" y="2950857"/>
            <a:ext cx="2640059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用报文号码取信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71339" y="3877089"/>
            <a:ext cx="822930" cy="822930"/>
            <a:chOff x="737414" y="3164436"/>
            <a:chExt cx="1900298" cy="1900298"/>
          </a:xfrm>
        </p:grpSpPr>
        <p:grpSp>
          <p:nvGrpSpPr>
            <p:cNvPr id="52" name="组合 5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3" name="Text Box 79"/>
            <p:cNvSpPr txBox="1">
              <a:spLocks noChangeArrowheads="1"/>
            </p:cNvSpPr>
            <p:nvPr/>
          </p:nvSpPr>
          <p:spPr bwMode="auto">
            <a:xfrm>
              <a:off x="860828" y="3622920"/>
              <a:ext cx="1660473" cy="98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dele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608131" y="4021782"/>
            <a:ext cx="2528960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用报文号码删信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59311" y="4948014"/>
            <a:ext cx="822930" cy="822930"/>
            <a:chOff x="737414" y="3164436"/>
            <a:chExt cx="1900298" cy="1900298"/>
          </a:xfrm>
        </p:grpSpPr>
        <p:grpSp>
          <p:nvGrpSpPr>
            <p:cNvPr id="58" name="组合 57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860828" y="3609640"/>
              <a:ext cx="1660473" cy="98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quit</a:t>
              </a:r>
            </a:p>
          </p:txBody>
        </p:sp>
      </p:grp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982120" y="1530222"/>
            <a:ext cx="3193842" cy="1246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POP3 server ready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user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pass hungry </a:t>
            </a: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</a:t>
            </a:r>
            <a:r>
              <a:rPr lang="en-US" altLang="zh-CN" sz="1500" dirty="0">
                <a:solidFill>
                  <a:srgbClr val="009F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successfully logged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38" grpId="0"/>
      <p:bldP spid="50" grpId="0"/>
      <p:bldP spid="56" grpId="0"/>
      <p:bldP spid="6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963198" cy="1428589"/>
            <a:chOff x="551030" y="-368704"/>
            <a:chExt cx="496319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312597" cy="687997"/>
              <a:chOff x="1839058" y="967769"/>
              <a:chExt cx="4312597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12661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3365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POP3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评述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67" name="组合 166"/>
          <p:cNvGrpSpPr/>
          <p:nvPr/>
        </p:nvGrpSpPr>
        <p:grpSpPr>
          <a:xfrm>
            <a:off x="1629577" y="1753260"/>
            <a:ext cx="2410156" cy="584775"/>
            <a:chOff x="1263765" y="4127662"/>
            <a:chExt cx="2742830" cy="584775"/>
          </a:xfrm>
        </p:grpSpPr>
        <p:sp>
          <p:nvSpPr>
            <p:cNvPr id="168" name="矩形: 圆角 167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“下载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-</a:t>
              </a: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删除”</a:t>
              </a:r>
            </a:p>
          </p:txBody>
        </p:sp>
      </p:grpSp>
      <p:sp>
        <p:nvSpPr>
          <p:cNvPr id="170" name="Text Box 79"/>
          <p:cNvSpPr txBox="1">
            <a:spLocks noChangeArrowheads="1"/>
          </p:cNvSpPr>
          <p:nvPr/>
        </p:nvSpPr>
        <p:spPr bwMode="auto">
          <a:xfrm>
            <a:off x="4173249" y="1819554"/>
            <a:ext cx="6937641" cy="4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用户如果更换客户机无法再次阅读原来的邮件。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1629577" y="2717349"/>
            <a:ext cx="2410156" cy="584775"/>
            <a:chOff x="1263765" y="4127662"/>
            <a:chExt cx="2742830" cy="584775"/>
          </a:xfrm>
        </p:grpSpPr>
        <p:sp>
          <p:nvSpPr>
            <p:cNvPr id="186" name="矩形: 圆角 185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“下载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-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保存”</a:t>
              </a:r>
            </a:p>
          </p:txBody>
        </p:sp>
      </p:grpSp>
      <p:sp>
        <p:nvSpPr>
          <p:cNvPr id="188" name="Text Box 79"/>
          <p:cNvSpPr txBox="1">
            <a:spLocks noChangeArrowheads="1"/>
          </p:cNvSpPr>
          <p:nvPr/>
        </p:nvSpPr>
        <p:spPr bwMode="auto">
          <a:xfrm>
            <a:off x="4173249" y="2789350"/>
            <a:ext cx="5290992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在不同的客户机上保存邮件的副本 。</a:t>
            </a:r>
          </a:p>
        </p:txBody>
      </p:sp>
      <p:grpSp>
        <p:nvGrpSpPr>
          <p:cNvPr id="194" name="组合 193"/>
          <p:cNvGrpSpPr/>
          <p:nvPr/>
        </p:nvGrpSpPr>
        <p:grpSpPr>
          <a:xfrm>
            <a:off x="3994504" y="3632879"/>
            <a:ext cx="4068149" cy="715306"/>
            <a:chOff x="4022987" y="2063206"/>
            <a:chExt cx="3430606" cy="969051"/>
          </a:xfrm>
        </p:grpSpPr>
        <p:sp>
          <p:nvSpPr>
            <p:cNvPr id="195" name="矩形: 圆角 194"/>
            <p:cNvSpPr/>
            <p:nvPr/>
          </p:nvSpPr>
          <p:spPr>
            <a:xfrm>
              <a:off x="4022987" y="2063206"/>
              <a:ext cx="3430606" cy="969051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4330717" y="2091516"/>
              <a:ext cx="2922477" cy="795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POP3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会话是没有状态的</a:t>
              </a:r>
            </a:p>
          </p:txBody>
        </p:sp>
      </p:grpSp>
      <p:sp>
        <p:nvSpPr>
          <p:cNvPr id="197" name="Text Box 79"/>
          <p:cNvSpPr txBox="1">
            <a:spLocks noChangeArrowheads="1"/>
          </p:cNvSpPr>
          <p:nvPr/>
        </p:nvSpPr>
        <p:spPr bwMode="auto">
          <a:xfrm>
            <a:off x="1533831" y="4860349"/>
            <a:ext cx="9415371" cy="100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用户使用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POP3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协议无法在邮件服务器上对自己的邮件进行重组织，只能将邮件下载到本地计算机进行重组织。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88" grpId="0"/>
      <p:bldP spid="19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963198" cy="1428589"/>
            <a:chOff x="551030" y="-368704"/>
            <a:chExt cx="496319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312597" cy="687997"/>
              <a:chOff x="1839058" y="967769"/>
              <a:chExt cx="4312597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12661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3365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IMAP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/>
        </p:nvGrpSpPr>
        <p:grpSpPr>
          <a:xfrm>
            <a:off x="1311827" y="1929716"/>
            <a:ext cx="5352817" cy="476221"/>
            <a:chOff x="1403750" y="3593123"/>
            <a:chExt cx="5352817" cy="476221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8" name="对话气泡: 椭圆形 12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7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770635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将所有的邮件都保存在服务器上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311827" y="2801313"/>
            <a:ext cx="6515190" cy="476221"/>
            <a:chOff x="1403750" y="3593123"/>
            <a:chExt cx="6515190" cy="476221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35" name="对话气泡: 椭圆形 13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34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5933008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允许用户在服务器上组织自己的邮件目录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311827" y="3672910"/>
            <a:ext cx="5352817" cy="476221"/>
            <a:chOff x="1403750" y="3593123"/>
            <a:chExt cx="5352817" cy="476221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50" name="对话气泡: 椭圆形 1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770635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IMAP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维护了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IMAP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会话的用户信息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2431180" y="4358526"/>
            <a:ext cx="7131674" cy="1027195"/>
            <a:chOff x="4022987" y="2063205"/>
            <a:chExt cx="3838979" cy="1935361"/>
          </a:xfrm>
        </p:grpSpPr>
        <p:sp>
          <p:nvSpPr>
            <p:cNvPr id="153" name="矩形: 圆角 152"/>
            <p:cNvSpPr/>
            <p:nvPr/>
          </p:nvSpPr>
          <p:spPr>
            <a:xfrm>
              <a:off x="4022987" y="2063205"/>
              <a:ext cx="3838979" cy="1935361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341544" y="2413616"/>
              <a:ext cx="3308429" cy="154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目录名以及报文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ID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与目录名之间的映射关系。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80816" y="3120262"/>
            <a:ext cx="10928304" cy="1542112"/>
            <a:chOff x="1638299" y="2559326"/>
            <a:chExt cx="7388044" cy="771369"/>
          </a:xfrm>
        </p:grpSpPr>
        <p:sp>
          <p:nvSpPr>
            <p:cNvPr id="10" name="矩形: 圆角 53"/>
            <p:cNvSpPr/>
            <p:nvPr/>
          </p:nvSpPr>
          <p:spPr>
            <a:xfrm>
              <a:off x="1638299" y="2559326"/>
              <a:ext cx="7301525" cy="7713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6114" y="2603031"/>
              <a:ext cx="6800229" cy="65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这么多应用通过网络充斥在我们的生活中，那么从网络的角度，它们到底具有哪些共性呢？</a:t>
              </a:r>
            </a:p>
          </p:txBody>
        </p:sp>
        <p:sp>
          <p:nvSpPr>
            <p:cNvPr id="12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370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常见的网络应用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66" y="2320812"/>
            <a:ext cx="2341562" cy="2341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E2FC0143-51AC-4948-80E8-9BC500126F3B}"/>
              </a:ext>
            </a:extLst>
          </p:cNvPr>
          <p:cNvSpPr/>
          <p:nvPr/>
        </p:nvSpPr>
        <p:spPr>
          <a:xfrm>
            <a:off x="1154171" y="1429210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2D39A8-AB88-49CB-9F6C-292F75EFDE9A}"/>
              </a:ext>
            </a:extLst>
          </p:cNvPr>
          <p:cNvGrpSpPr/>
          <p:nvPr/>
        </p:nvGrpSpPr>
        <p:grpSpPr>
          <a:xfrm>
            <a:off x="2336550" y="2133098"/>
            <a:ext cx="8234425" cy="2110912"/>
            <a:chOff x="2219890" y="2361106"/>
            <a:chExt cx="8234425" cy="211091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55A1D8A-4D59-4C3E-9792-84427F80460F}"/>
                </a:ext>
              </a:extLst>
            </p:cNvPr>
            <p:cNvGrpSpPr/>
            <p:nvPr/>
          </p:nvGrpSpPr>
          <p:grpSpPr>
            <a:xfrm>
              <a:off x="2219890" y="2361106"/>
              <a:ext cx="8234425" cy="1512712"/>
              <a:chOff x="1664921" y="1770828"/>
              <a:chExt cx="6175824" cy="113453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805C810-6795-4D6E-898A-AF23AF458D1E}"/>
                  </a:ext>
                </a:extLst>
              </p:cNvPr>
              <p:cNvSpPr/>
              <p:nvPr/>
            </p:nvSpPr>
            <p:spPr>
              <a:xfrm>
                <a:off x="1910989" y="1770828"/>
                <a:ext cx="5929756" cy="70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DNS</a:t>
                </a:r>
                <a:r>
                  <a:rPr lang="zh-CN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：因特网的目录服务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E3ADA4-6A7B-4810-A6BF-06EC6E884194}"/>
                  </a:ext>
                </a:extLst>
              </p:cNvPr>
              <p:cNvSpPr/>
              <p:nvPr/>
            </p:nvSpPr>
            <p:spPr>
              <a:xfrm>
                <a:off x="2117476" y="2466781"/>
                <a:ext cx="5472898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pc="3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NS:Diretory</a:t>
                </a:r>
                <a:r>
                  <a:rPr lang="en-US" altLang="zh-CN" sz="32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Service in the Internet</a:t>
                </a:r>
                <a:endParaRPr lang="zh-CN" altLang="en-US" sz="32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7ECEF2-992A-4D91-B174-42C0AE07C39B}"/>
                  </a:ext>
                </a:extLst>
              </p:cNvPr>
              <p:cNvSpPr/>
              <p:nvPr/>
            </p:nvSpPr>
            <p:spPr>
              <a:xfrm>
                <a:off x="1664921" y="1958777"/>
                <a:ext cx="583333" cy="807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0C97EEE-77C3-4880-BD41-77E47DDB1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5737" y="2905362"/>
                <a:ext cx="5666019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F598D7-8728-4BBE-BF11-D00616B8EDF1}"/>
                </a:ext>
              </a:extLst>
            </p:cNvPr>
            <p:cNvSpPr/>
            <p:nvPr/>
          </p:nvSpPr>
          <p:spPr>
            <a:xfrm>
              <a:off x="8876469" y="3764132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7B8671-A919-4B28-968F-F4685045CCFF}"/>
              </a:ext>
            </a:extLst>
          </p:cNvPr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243BE39F-F63C-4DD7-8AE3-F5E2181CF1DA}"/>
                </a:ext>
              </a:extLst>
            </p:cNvPr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8402D77-7B74-48B7-A371-74D826D40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07"/>
            <a:stretch/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486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266321" cy="1006462"/>
            <a:chOff x="658104" y="373146"/>
            <a:chExt cx="4266321" cy="100646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3843611" cy="616311"/>
              <a:chOff x="1839058" y="1058437"/>
              <a:chExt cx="3843611" cy="61631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3776935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9" y="1089973"/>
                <a:ext cx="30013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的由来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83" name="组合 182"/>
          <p:cNvGrpSpPr/>
          <p:nvPr/>
        </p:nvGrpSpPr>
        <p:grpSpPr>
          <a:xfrm>
            <a:off x="5085508" y="3521539"/>
            <a:ext cx="1888468" cy="1844466"/>
            <a:chOff x="878746" y="2556286"/>
            <a:chExt cx="1888468" cy="1844466"/>
          </a:xfrm>
        </p:grpSpPr>
        <p:grpSp>
          <p:nvGrpSpPr>
            <p:cNvPr id="188" name="组合 187"/>
            <p:cNvGrpSpPr/>
            <p:nvPr/>
          </p:nvGrpSpPr>
          <p:grpSpPr>
            <a:xfrm>
              <a:off x="1021786" y="2556286"/>
              <a:ext cx="1745428" cy="1745428"/>
              <a:chOff x="1052239" y="2592593"/>
              <a:chExt cx="1861073" cy="1861073"/>
            </a:xfrm>
          </p:grpSpPr>
          <p:sp>
            <p:nvSpPr>
              <p:cNvPr id="211" name="椭圆 210"/>
              <p:cNvSpPr/>
              <p:nvPr/>
            </p:nvSpPr>
            <p:spPr>
              <a:xfrm>
                <a:off x="1052239" y="2592593"/>
                <a:ext cx="1861073" cy="1861073"/>
              </a:xfrm>
              <a:prstGeom prst="ellipse">
                <a:avLst/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1126645" y="2666999"/>
                <a:ext cx="1712259" cy="17122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0" name="图片 2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746" y="3754935"/>
              <a:ext cx="716628" cy="6458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13" name="弧形 212"/>
          <p:cNvSpPr/>
          <p:nvPr/>
        </p:nvSpPr>
        <p:spPr>
          <a:xfrm>
            <a:off x="4912582" y="3233892"/>
            <a:ext cx="2370749" cy="2370749"/>
          </a:xfrm>
          <a:prstGeom prst="arc">
            <a:avLst>
              <a:gd name="adj1" fmla="val 9701342"/>
              <a:gd name="adj2" fmla="val 1099146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85"/>
          </a:p>
        </p:txBody>
      </p:sp>
      <p:grpSp>
        <p:nvGrpSpPr>
          <p:cNvPr id="214" name="组合 213"/>
          <p:cNvGrpSpPr/>
          <p:nvPr/>
        </p:nvGrpSpPr>
        <p:grpSpPr>
          <a:xfrm>
            <a:off x="3514073" y="2807729"/>
            <a:ext cx="1679584" cy="783592"/>
            <a:chOff x="1730912" y="3442675"/>
            <a:chExt cx="1679584" cy="783592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730912" y="3442675"/>
              <a:ext cx="1345217" cy="585456"/>
              <a:chOff x="5521078" y="2551419"/>
              <a:chExt cx="1822415" cy="793139"/>
            </a:xfrm>
          </p:grpSpPr>
          <p:sp>
            <p:nvSpPr>
              <p:cNvPr id="217" name="矩形: 圆角 41"/>
              <p:cNvSpPr/>
              <p:nvPr/>
            </p:nvSpPr>
            <p:spPr>
              <a:xfrm>
                <a:off x="5521078" y="2551419"/>
                <a:ext cx="1741976" cy="793139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5707990" y="2670288"/>
                <a:ext cx="1635503" cy="62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姓    名</a:t>
                </a:r>
              </a:p>
            </p:txBody>
          </p:sp>
        </p:grpSp>
        <p:sp>
          <p:nvSpPr>
            <p:cNvPr id="216" name="任意多边形: 形状 2"/>
            <p:cNvSpPr/>
            <p:nvPr/>
          </p:nvSpPr>
          <p:spPr>
            <a:xfrm>
              <a:off x="3022870" y="3898276"/>
              <a:ext cx="387626" cy="327991"/>
            </a:xfrm>
            <a:custGeom>
              <a:avLst/>
              <a:gdLst>
                <a:gd name="connsiteX0" fmla="*/ 387626 w 387626"/>
                <a:gd name="connsiteY0" fmla="*/ 327991 h 327991"/>
                <a:gd name="connsiteX1" fmla="*/ 188844 w 387626"/>
                <a:gd name="connsiteY1" fmla="*/ 0 h 327991"/>
                <a:gd name="connsiteX2" fmla="*/ 0 w 387626"/>
                <a:gd name="connsiteY2" fmla="*/ 0 h 32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626" h="327991">
                  <a:moveTo>
                    <a:pt x="387626" y="327991"/>
                  </a:moveTo>
                  <a:lnTo>
                    <a:pt x="188844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9FF6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5228550" y="1971318"/>
            <a:ext cx="1644811" cy="1240789"/>
            <a:chOff x="3445389" y="2606264"/>
            <a:chExt cx="1644811" cy="1240789"/>
          </a:xfrm>
        </p:grpSpPr>
        <p:grpSp>
          <p:nvGrpSpPr>
            <p:cNvPr id="220" name="组合 219"/>
            <p:cNvGrpSpPr/>
            <p:nvPr/>
          </p:nvGrpSpPr>
          <p:grpSpPr>
            <a:xfrm>
              <a:off x="3445389" y="2606264"/>
              <a:ext cx="1644811" cy="519427"/>
              <a:chOff x="5520692" y="2642034"/>
              <a:chExt cx="2228285" cy="703688"/>
            </a:xfrm>
          </p:grpSpPr>
          <p:sp>
            <p:nvSpPr>
              <p:cNvPr id="222" name="矩形: 圆角 49"/>
              <p:cNvSpPr/>
              <p:nvPr/>
            </p:nvSpPr>
            <p:spPr>
              <a:xfrm>
                <a:off x="5520692" y="2642034"/>
                <a:ext cx="2228285" cy="703688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5747811" y="2668894"/>
                <a:ext cx="1979434" cy="625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身份证号</a:t>
                </a:r>
              </a:p>
            </p:txBody>
          </p:sp>
        </p:grpSp>
        <p:cxnSp>
          <p:nvCxnSpPr>
            <p:cNvPr id="221" name="直接连接符 220"/>
            <p:cNvCxnSpPr/>
            <p:nvPr/>
          </p:nvCxnSpPr>
          <p:spPr>
            <a:xfrm>
              <a:off x="4314795" y="3213782"/>
              <a:ext cx="0" cy="633271"/>
            </a:xfrm>
            <a:prstGeom prst="line">
              <a:avLst/>
            </a:prstGeom>
            <a:noFill/>
            <a:ln>
              <a:solidFill>
                <a:srgbClr val="009FF6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4" name="组合 223"/>
          <p:cNvGrpSpPr/>
          <p:nvPr/>
        </p:nvGrpSpPr>
        <p:grpSpPr>
          <a:xfrm>
            <a:off x="6974298" y="2807728"/>
            <a:ext cx="1775247" cy="789746"/>
            <a:chOff x="5191137" y="3442674"/>
            <a:chExt cx="1775247" cy="789746"/>
          </a:xfrm>
        </p:grpSpPr>
        <p:grpSp>
          <p:nvGrpSpPr>
            <p:cNvPr id="225" name="组合 224"/>
            <p:cNvGrpSpPr/>
            <p:nvPr/>
          </p:nvGrpSpPr>
          <p:grpSpPr>
            <a:xfrm>
              <a:off x="5551043" y="3442674"/>
              <a:ext cx="1415341" cy="585456"/>
              <a:chOff x="4604789" y="2497558"/>
              <a:chExt cx="1917413" cy="793139"/>
            </a:xfrm>
          </p:grpSpPr>
          <p:sp>
            <p:nvSpPr>
              <p:cNvPr id="227" name="矩形: 圆角 52"/>
              <p:cNvSpPr/>
              <p:nvPr/>
            </p:nvSpPr>
            <p:spPr>
              <a:xfrm>
                <a:off x="4650629" y="2497558"/>
                <a:ext cx="1712342" cy="793139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4604789" y="2581409"/>
                <a:ext cx="1917413" cy="62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通信地址</a:t>
                </a:r>
              </a:p>
            </p:txBody>
          </p:sp>
        </p:grpSp>
        <p:sp>
          <p:nvSpPr>
            <p:cNvPr id="226" name="任意多边形: 形状 54"/>
            <p:cNvSpPr/>
            <p:nvPr/>
          </p:nvSpPr>
          <p:spPr>
            <a:xfrm flipH="1">
              <a:off x="5191137" y="3904429"/>
              <a:ext cx="387626" cy="327991"/>
            </a:xfrm>
            <a:custGeom>
              <a:avLst/>
              <a:gdLst>
                <a:gd name="connsiteX0" fmla="*/ 387626 w 387626"/>
                <a:gd name="connsiteY0" fmla="*/ 327991 h 327991"/>
                <a:gd name="connsiteX1" fmla="*/ 188844 w 387626"/>
                <a:gd name="connsiteY1" fmla="*/ 0 h 327991"/>
                <a:gd name="connsiteX2" fmla="*/ 0 w 387626"/>
                <a:gd name="connsiteY2" fmla="*/ 0 h 32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626" h="327991">
                  <a:moveTo>
                    <a:pt x="387626" y="327991"/>
                  </a:moveTo>
                  <a:lnTo>
                    <a:pt x="188844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9FF6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9" name="Text Box 79"/>
          <p:cNvSpPr txBox="1">
            <a:spLocks noChangeArrowheads="1"/>
          </p:cNvSpPr>
          <p:nvPr/>
        </p:nvSpPr>
        <p:spPr bwMode="auto">
          <a:xfrm>
            <a:off x="5329167" y="4110141"/>
            <a:ext cx="15696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朗倩（非商用）常规体" pitchFamily="50" charset="-122"/>
                <a:ea typeface="造字工房朗倩（非商用）常规体" pitchFamily="50" charset="-122"/>
              </a:rPr>
              <a:t>人类社会</a:t>
            </a:r>
          </a:p>
        </p:txBody>
      </p:sp>
      <p:grpSp>
        <p:nvGrpSpPr>
          <p:cNvPr id="230" name="组合 229"/>
          <p:cNvGrpSpPr/>
          <p:nvPr/>
        </p:nvGrpSpPr>
        <p:grpSpPr>
          <a:xfrm>
            <a:off x="3365189" y="2807729"/>
            <a:ext cx="1828146" cy="783906"/>
            <a:chOff x="1582350" y="3442361"/>
            <a:chExt cx="1828146" cy="783906"/>
          </a:xfrm>
        </p:grpSpPr>
        <p:grpSp>
          <p:nvGrpSpPr>
            <p:cNvPr id="231" name="组合 230"/>
            <p:cNvGrpSpPr/>
            <p:nvPr/>
          </p:nvGrpSpPr>
          <p:grpSpPr>
            <a:xfrm>
              <a:off x="1582350" y="3442361"/>
              <a:ext cx="1486969" cy="585594"/>
              <a:chOff x="5319817" y="2550991"/>
              <a:chExt cx="2014452" cy="793325"/>
            </a:xfrm>
          </p:grpSpPr>
          <p:sp>
            <p:nvSpPr>
              <p:cNvPr id="233" name="矩形: 圆角 41"/>
              <p:cNvSpPr/>
              <p:nvPr/>
            </p:nvSpPr>
            <p:spPr>
              <a:xfrm>
                <a:off x="5319817" y="2550991"/>
                <a:ext cx="1951956" cy="793139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34" name="文本框 233"/>
              <p:cNvSpPr txBox="1"/>
              <p:nvPr/>
            </p:nvSpPr>
            <p:spPr>
              <a:xfrm>
                <a:off x="5365445" y="2718883"/>
                <a:ext cx="1968824" cy="62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MAC</a:t>
                </a:r>
                <a:r>
                  <a:rPr lang="zh-CN" altLang="en-US" sz="2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地址</a:t>
                </a:r>
              </a:p>
            </p:txBody>
          </p:sp>
        </p:grpSp>
        <p:sp>
          <p:nvSpPr>
            <p:cNvPr id="232" name="任意多边形: 形状 2"/>
            <p:cNvSpPr/>
            <p:nvPr/>
          </p:nvSpPr>
          <p:spPr>
            <a:xfrm>
              <a:off x="3022870" y="3898276"/>
              <a:ext cx="387626" cy="327991"/>
            </a:xfrm>
            <a:custGeom>
              <a:avLst/>
              <a:gdLst>
                <a:gd name="connsiteX0" fmla="*/ 387626 w 387626"/>
                <a:gd name="connsiteY0" fmla="*/ 327991 h 327991"/>
                <a:gd name="connsiteX1" fmla="*/ 188844 w 387626"/>
                <a:gd name="connsiteY1" fmla="*/ 0 h 327991"/>
                <a:gd name="connsiteX2" fmla="*/ 0 w 387626"/>
                <a:gd name="connsiteY2" fmla="*/ 0 h 32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626" h="327991">
                  <a:moveTo>
                    <a:pt x="387626" y="327991"/>
                  </a:moveTo>
                  <a:lnTo>
                    <a:pt x="188844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9FF6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5228228" y="1971631"/>
            <a:ext cx="1812459" cy="1240790"/>
            <a:chOff x="3445389" y="2606263"/>
            <a:chExt cx="1812459" cy="1240790"/>
          </a:xfrm>
        </p:grpSpPr>
        <p:grpSp>
          <p:nvGrpSpPr>
            <p:cNvPr id="236" name="组合 235"/>
            <p:cNvGrpSpPr/>
            <p:nvPr/>
          </p:nvGrpSpPr>
          <p:grpSpPr>
            <a:xfrm>
              <a:off x="3445389" y="2606263"/>
              <a:ext cx="1812459" cy="538415"/>
              <a:chOff x="5520692" y="2642034"/>
              <a:chExt cx="2455404" cy="729412"/>
            </a:xfrm>
          </p:grpSpPr>
          <p:sp>
            <p:nvSpPr>
              <p:cNvPr id="238" name="矩形: 圆角 49"/>
              <p:cNvSpPr/>
              <p:nvPr/>
            </p:nvSpPr>
            <p:spPr>
              <a:xfrm>
                <a:off x="5520692" y="2642034"/>
                <a:ext cx="2228285" cy="703688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5996662" y="2746012"/>
                <a:ext cx="1979434" cy="625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IP</a:t>
                </a:r>
                <a:r>
                  <a:rPr lang="zh-CN" altLang="en-US" sz="2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地址</a:t>
                </a:r>
              </a:p>
            </p:txBody>
          </p:sp>
        </p:grpSp>
        <p:cxnSp>
          <p:nvCxnSpPr>
            <p:cNvPr id="237" name="直接连接符 236"/>
            <p:cNvCxnSpPr/>
            <p:nvPr/>
          </p:nvCxnSpPr>
          <p:spPr>
            <a:xfrm>
              <a:off x="4314795" y="3213782"/>
              <a:ext cx="0" cy="633271"/>
            </a:xfrm>
            <a:prstGeom prst="line">
              <a:avLst/>
            </a:prstGeom>
            <a:noFill/>
            <a:ln>
              <a:solidFill>
                <a:srgbClr val="009FF6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0" name="组合 239"/>
          <p:cNvGrpSpPr/>
          <p:nvPr/>
        </p:nvGrpSpPr>
        <p:grpSpPr>
          <a:xfrm>
            <a:off x="6974554" y="2809005"/>
            <a:ext cx="2058142" cy="789746"/>
            <a:chOff x="5191137" y="3442674"/>
            <a:chExt cx="2058142" cy="789746"/>
          </a:xfrm>
        </p:grpSpPr>
        <p:grpSp>
          <p:nvGrpSpPr>
            <p:cNvPr id="241" name="组合 240"/>
            <p:cNvGrpSpPr/>
            <p:nvPr/>
          </p:nvGrpSpPr>
          <p:grpSpPr>
            <a:xfrm>
              <a:off x="5584878" y="3442674"/>
              <a:ext cx="1664401" cy="585456"/>
              <a:chOff x="4650629" y="2497558"/>
              <a:chExt cx="2254826" cy="793139"/>
            </a:xfrm>
          </p:grpSpPr>
          <p:sp>
            <p:nvSpPr>
              <p:cNvPr id="243" name="矩形: 圆角 52"/>
              <p:cNvSpPr/>
              <p:nvPr/>
            </p:nvSpPr>
            <p:spPr>
              <a:xfrm>
                <a:off x="4650629" y="2497558"/>
                <a:ext cx="1712342" cy="793139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4860212" y="2607217"/>
                <a:ext cx="2045243" cy="62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域  名</a:t>
                </a:r>
              </a:p>
            </p:txBody>
          </p:sp>
        </p:grpSp>
        <p:sp>
          <p:nvSpPr>
            <p:cNvPr id="242" name="任意多边形: 形状 54"/>
            <p:cNvSpPr/>
            <p:nvPr/>
          </p:nvSpPr>
          <p:spPr>
            <a:xfrm flipH="1">
              <a:off x="5191137" y="3904429"/>
              <a:ext cx="387626" cy="327991"/>
            </a:xfrm>
            <a:custGeom>
              <a:avLst/>
              <a:gdLst>
                <a:gd name="connsiteX0" fmla="*/ 387626 w 387626"/>
                <a:gd name="connsiteY0" fmla="*/ 327991 h 327991"/>
                <a:gd name="connsiteX1" fmla="*/ 188844 w 387626"/>
                <a:gd name="connsiteY1" fmla="*/ 0 h 327991"/>
                <a:gd name="connsiteX2" fmla="*/ 0 w 387626"/>
                <a:gd name="connsiteY2" fmla="*/ 0 h 32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626" h="327991">
                  <a:moveTo>
                    <a:pt x="387626" y="327991"/>
                  </a:moveTo>
                  <a:lnTo>
                    <a:pt x="188844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9FF6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5" name="Text Box 79"/>
          <p:cNvSpPr txBox="1">
            <a:spLocks noChangeArrowheads="1"/>
          </p:cNvSpPr>
          <p:nvPr/>
        </p:nvSpPr>
        <p:spPr bwMode="auto">
          <a:xfrm>
            <a:off x="5328843" y="4110455"/>
            <a:ext cx="15696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朗倩（非商用）常规体" pitchFamily="50" charset="-122"/>
                <a:ea typeface="造字工房朗倩（非商用）常规体" pitchFamily="50" charset="-122"/>
              </a:rPr>
              <a:t>网络社会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95672" y="2061778"/>
            <a:ext cx="48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X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8199967" y="2901716"/>
            <a:ext cx="48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grpSp>
        <p:nvGrpSpPr>
          <p:cNvPr id="247" name="组合 246"/>
          <p:cNvGrpSpPr/>
          <p:nvPr/>
        </p:nvGrpSpPr>
        <p:grpSpPr>
          <a:xfrm>
            <a:off x="5478473" y="3595827"/>
            <a:ext cx="964088" cy="523220"/>
            <a:chOff x="3552512" y="3086333"/>
            <a:chExt cx="964088" cy="523220"/>
          </a:xfrm>
        </p:grpSpPr>
        <p:sp>
          <p:nvSpPr>
            <p:cNvPr id="248" name="箭头: V 形 29"/>
            <p:cNvSpPr/>
            <p:nvPr/>
          </p:nvSpPr>
          <p:spPr>
            <a:xfrm>
              <a:off x="3552512" y="3086333"/>
              <a:ext cx="399383" cy="523220"/>
            </a:xfrm>
            <a:prstGeom prst="chevron">
              <a:avLst>
                <a:gd name="adj" fmla="val 703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箭头: V 形 30"/>
            <p:cNvSpPr/>
            <p:nvPr/>
          </p:nvSpPr>
          <p:spPr>
            <a:xfrm>
              <a:off x="3928982" y="3086333"/>
              <a:ext cx="399383" cy="523220"/>
            </a:xfrm>
            <a:prstGeom prst="chevron">
              <a:avLst>
                <a:gd name="adj" fmla="val 6893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箭头: V 形 31"/>
            <p:cNvSpPr/>
            <p:nvPr/>
          </p:nvSpPr>
          <p:spPr>
            <a:xfrm>
              <a:off x="3740747" y="3086333"/>
              <a:ext cx="399383" cy="523220"/>
            </a:xfrm>
            <a:prstGeom prst="chevron">
              <a:avLst>
                <a:gd name="adj" fmla="val 7038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箭头: V 形 32"/>
            <p:cNvSpPr/>
            <p:nvPr/>
          </p:nvSpPr>
          <p:spPr>
            <a:xfrm>
              <a:off x="4117217" y="3086333"/>
              <a:ext cx="399383" cy="523220"/>
            </a:xfrm>
            <a:prstGeom prst="chevron">
              <a:avLst>
                <a:gd name="adj" fmla="val 689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5328754" y="2809541"/>
            <a:ext cx="1657488" cy="716642"/>
            <a:chOff x="6325584" y="734291"/>
            <a:chExt cx="3037884" cy="716642"/>
          </a:xfrm>
        </p:grpSpPr>
        <p:grpSp>
          <p:nvGrpSpPr>
            <p:cNvPr id="253" name="组合 252"/>
            <p:cNvGrpSpPr/>
            <p:nvPr/>
          </p:nvGrpSpPr>
          <p:grpSpPr>
            <a:xfrm>
              <a:off x="6325584" y="734291"/>
              <a:ext cx="3037884" cy="716642"/>
              <a:chOff x="6325584" y="734291"/>
              <a:chExt cx="3037884" cy="716642"/>
            </a:xfrm>
          </p:grpSpPr>
          <p:sp>
            <p:nvSpPr>
              <p:cNvPr id="255" name="六边形 254"/>
              <p:cNvSpPr/>
              <p:nvPr/>
            </p:nvSpPr>
            <p:spPr>
              <a:xfrm>
                <a:off x="6325584" y="787061"/>
                <a:ext cx="3037884" cy="611102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431800" dist="889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756000" rIns="91440" bIns="45720" numCol="1" anchor="t" anchorCtr="0" compatLnSpc="1"/>
              <a:lstStyle/>
              <a:p>
                <a:pPr algn="ctr">
                  <a:lnSpc>
                    <a:spcPts val="1500"/>
                  </a:lnSpc>
                </a:pPr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6" name="六边形 255"/>
              <p:cNvSpPr/>
              <p:nvPr/>
            </p:nvSpPr>
            <p:spPr>
              <a:xfrm>
                <a:off x="6474015" y="734291"/>
                <a:ext cx="2741023" cy="716642"/>
              </a:xfrm>
              <a:prstGeom prst="hexagon">
                <a:avLst/>
              </a:prstGeom>
              <a:solidFill>
                <a:srgbClr val="009F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756000" rIns="91440" bIns="45720" numCol="1" anchor="t" anchorCtr="0" compatLnSpc="1"/>
              <a:lstStyle/>
              <a:p>
                <a:pPr algn="ctr">
                  <a:lnSpc>
                    <a:spcPts val="1500"/>
                  </a:lnSpc>
                </a:pPr>
                <a:endParaRPr lang="zh-CN" alt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4" name="矩形 253"/>
            <p:cNvSpPr/>
            <p:nvPr/>
          </p:nvSpPr>
          <p:spPr>
            <a:xfrm>
              <a:off x="6566292" y="796374"/>
              <a:ext cx="25564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域名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5147550" y="4188691"/>
            <a:ext cx="2019896" cy="716642"/>
            <a:chOff x="6325584" y="734291"/>
            <a:chExt cx="3037884" cy="716642"/>
          </a:xfrm>
        </p:grpSpPr>
        <p:grpSp>
          <p:nvGrpSpPr>
            <p:cNvPr id="258" name="组合 257"/>
            <p:cNvGrpSpPr/>
            <p:nvPr/>
          </p:nvGrpSpPr>
          <p:grpSpPr>
            <a:xfrm>
              <a:off x="6325584" y="734291"/>
              <a:ext cx="3037884" cy="716642"/>
              <a:chOff x="6325584" y="734291"/>
              <a:chExt cx="3037884" cy="716642"/>
            </a:xfrm>
          </p:grpSpPr>
          <p:sp>
            <p:nvSpPr>
              <p:cNvPr id="260" name="六边形 259"/>
              <p:cNvSpPr/>
              <p:nvPr/>
            </p:nvSpPr>
            <p:spPr>
              <a:xfrm>
                <a:off x="6325584" y="787061"/>
                <a:ext cx="3037884" cy="611102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431800" dist="889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756000" rIns="91440" bIns="45720" numCol="1" anchor="t" anchorCtr="0" compatLnSpc="1"/>
              <a:lstStyle/>
              <a:p>
                <a:pPr algn="ctr">
                  <a:lnSpc>
                    <a:spcPts val="1500"/>
                  </a:lnSpc>
                </a:pPr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1" name="六边形 260"/>
              <p:cNvSpPr/>
              <p:nvPr/>
            </p:nvSpPr>
            <p:spPr>
              <a:xfrm>
                <a:off x="6474015" y="734291"/>
                <a:ext cx="2741023" cy="716642"/>
              </a:xfrm>
              <a:prstGeom prst="hexagon">
                <a:avLst/>
              </a:prstGeom>
              <a:solidFill>
                <a:srgbClr val="009F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756000" rIns="91440" bIns="45720" numCol="1" anchor="t" anchorCtr="0" compatLnSpc="1"/>
              <a:lstStyle/>
              <a:p>
                <a:pPr algn="ctr">
                  <a:lnSpc>
                    <a:spcPts val="1500"/>
                  </a:lnSpc>
                </a:pPr>
                <a:endParaRPr lang="zh-CN" alt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9" name="矩形 258"/>
            <p:cNvSpPr/>
            <p:nvPr/>
          </p:nvSpPr>
          <p:spPr>
            <a:xfrm>
              <a:off x="6566290" y="796374"/>
              <a:ext cx="26487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IP</a:t>
              </a:r>
              <a:r>
                <a:rPr lang="zh-CN" altLang="en-US" sz="36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地址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456183" y="2935385"/>
            <a:ext cx="7582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F25A0"/>
                </a:solidFill>
                <a:latin typeface="HanWangCC02" panose="02020500000000000000" pitchFamily="18" charset="-120"/>
                <a:ea typeface="HanWangCC02" panose="02020500000000000000" pitchFamily="18" charset="-120"/>
              </a:rPr>
              <a:t>？</a:t>
            </a:r>
          </a:p>
        </p:txBody>
      </p:sp>
      <p:grpSp>
        <p:nvGrpSpPr>
          <p:cNvPr id="262" name="组合 261"/>
          <p:cNvGrpSpPr/>
          <p:nvPr/>
        </p:nvGrpSpPr>
        <p:grpSpPr>
          <a:xfrm>
            <a:off x="4859290" y="1729226"/>
            <a:ext cx="2394792" cy="629513"/>
            <a:chOff x="2863891" y="2533650"/>
            <a:chExt cx="4565609" cy="1200150"/>
          </a:xfrm>
        </p:grpSpPr>
        <p:sp>
          <p:nvSpPr>
            <p:cNvPr id="268" name="矩形: 圆角 10"/>
            <p:cNvSpPr/>
            <p:nvPr/>
          </p:nvSpPr>
          <p:spPr>
            <a:xfrm>
              <a:off x="2863891" y="2533650"/>
              <a:ext cx="4565609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: 圆角 23"/>
            <p:cNvSpPr/>
            <p:nvPr/>
          </p:nvSpPr>
          <p:spPr>
            <a:xfrm>
              <a:off x="2938754" y="2603030"/>
              <a:ext cx="44131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7" name="文本框 276"/>
          <p:cNvSpPr txBox="1"/>
          <p:nvPr/>
        </p:nvSpPr>
        <p:spPr>
          <a:xfrm>
            <a:off x="5116181" y="1779213"/>
            <a:ext cx="1899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DNS</a:t>
            </a:r>
            <a:r>
              <a:rPr lang="zh-CN" altLang="en-US" sz="3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2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17682 0.10439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52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15743 -0.09583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67" dur="100" fill="hold"/>
                                        <p:tgtEl>
                                          <p:spTgt spid="2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9" dur="200" fill="hold"/>
                                        <p:tgtEl>
                                          <p:spTgt spid="24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1" dur="100" fill="hold"/>
                                        <p:tgtEl>
                                          <p:spTgt spid="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3" dur="200" fill="hold"/>
                                        <p:tgtEl>
                                          <p:spTgt spid="24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1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3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5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7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3" grpId="1" animBg="1"/>
      <p:bldP spid="229" grpId="0"/>
      <p:bldP spid="229" grpId="1"/>
      <p:bldP spid="245" grpId="0"/>
      <p:bldP spid="245" grpId="1"/>
      <p:bldP spid="4" grpId="0"/>
      <p:bldP spid="4" grpId="1"/>
      <p:bldP spid="246" grpId="0"/>
      <p:bldP spid="246" grpId="1"/>
      <p:bldP spid="7" grpId="0"/>
      <p:bldP spid="7" grpId="1"/>
      <p:bldP spid="7" grpId="2"/>
      <p:bldP spid="7" grpId="3"/>
      <p:bldP spid="7" grpId="4"/>
      <p:bldP spid="277" grpId="0"/>
      <p:bldP spid="277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199645" cy="1005602"/>
            <a:chOff x="658104" y="373146"/>
            <a:chExt cx="4199645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3776935" cy="615451"/>
              <a:chOff x="1839058" y="1058437"/>
              <a:chExt cx="3776935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3776935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23826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简况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1080115" y="1716334"/>
            <a:ext cx="10031769" cy="476221"/>
            <a:chOff x="1403750" y="3593123"/>
            <a:chExt cx="10031769" cy="476221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449588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是一个分布式数据库，由很多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服务器按照层次结构组织起来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52239" y="2630957"/>
            <a:ext cx="10059645" cy="876330"/>
            <a:chOff x="1403750" y="3593123"/>
            <a:chExt cx="10059645" cy="876330"/>
          </a:xfrm>
        </p:grpSpPr>
        <p:grpSp>
          <p:nvGrpSpPr>
            <p:cNvPr id="73" name="组合 7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5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477464" cy="87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运行在端到端系统上，且使用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UDP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协议（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53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号端口）进行报文传输，因此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是应用层协议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52239" y="3750823"/>
            <a:ext cx="5693780" cy="476221"/>
            <a:chOff x="1403750" y="3593123"/>
            <a:chExt cx="5693780" cy="476221"/>
          </a:xfrm>
        </p:grpSpPr>
        <p:grpSp>
          <p:nvGrpSpPr>
            <p:cNvPr id="78" name="组合 7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5111598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以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的模式工作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52239" y="4665446"/>
            <a:ext cx="9007640" cy="476221"/>
            <a:chOff x="1403750" y="3593123"/>
            <a:chExt cx="9007640" cy="476221"/>
          </a:xfrm>
        </p:grpSpPr>
        <p:grpSp>
          <p:nvGrpSpPr>
            <p:cNvPr id="83" name="组合 8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5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425459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不直接和用户打交道，而是因特网的核心功能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9267" y="3858465"/>
            <a:ext cx="10639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服务器向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客户机返回一个包含对应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202.114.0.245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）的响应报文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9529" y="315996"/>
            <a:ext cx="7051431" cy="1005602"/>
            <a:chOff x="658104" y="373146"/>
            <a:chExt cx="7051431" cy="1005602"/>
          </a:xfrm>
        </p:grpSpPr>
        <p:grpSp>
          <p:nvGrpSpPr>
            <p:cNvPr id="18" name="组合 17"/>
            <p:cNvGrpSpPr/>
            <p:nvPr/>
          </p:nvGrpSpPr>
          <p:grpSpPr>
            <a:xfrm>
              <a:off x="1080814" y="763297"/>
              <a:ext cx="6628721" cy="615451"/>
              <a:chOff x="1839058" y="1058437"/>
              <a:chExt cx="6628721" cy="615451"/>
            </a:xfrm>
          </p:grpSpPr>
          <p:sp>
            <p:nvSpPr>
              <p:cNvPr id="20" name="矩形: 圆角 11"/>
              <p:cNvSpPr/>
              <p:nvPr/>
            </p:nvSpPr>
            <p:spPr>
              <a:xfrm>
                <a:off x="1839058" y="1058437"/>
                <a:ext cx="6628721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715408" y="1089113"/>
                <a:ext cx="56840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一次最简单的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解析过程</a:t>
                </a: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10678" y="1773405"/>
            <a:ext cx="490436" cy="476221"/>
            <a:chOff x="2217538" y="5725158"/>
            <a:chExt cx="490436" cy="476221"/>
          </a:xfrm>
        </p:grpSpPr>
        <p:sp>
          <p:nvSpPr>
            <p:cNvPr id="8" name="对话气泡: 椭圆形 4"/>
            <p:cNvSpPr/>
            <p:nvPr/>
          </p:nvSpPr>
          <p:spPr>
            <a:xfrm>
              <a:off x="2217538" y="5725158"/>
              <a:ext cx="490436" cy="476221"/>
            </a:xfrm>
            <a:prstGeom prst="wedgeEllipseCallout">
              <a:avLst>
                <a:gd name="adj1" fmla="val 66124"/>
                <a:gd name="adj2" fmla="val 2799"/>
              </a:avLst>
            </a:pr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ound-web-cam_17861"/>
            <p:cNvSpPr>
              <a:spLocks noChangeAspect="1"/>
            </p:cNvSpPr>
            <p:nvPr/>
          </p:nvSpPr>
          <p:spPr bwMode="auto">
            <a:xfrm>
              <a:off x="2316981" y="579320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矩形 10"/>
          <p:cNvSpPr/>
          <p:nvPr/>
        </p:nvSpPr>
        <p:spPr>
          <a:xfrm>
            <a:off x="1589267" y="1681073"/>
            <a:ext cx="10406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在浏览器中输入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www.hust.edu.cn/index.html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链接，从该链接中取出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www.hust.edu.cn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部分，发送给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客户机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10678" y="5588744"/>
            <a:ext cx="490436" cy="476221"/>
            <a:chOff x="2217538" y="5725158"/>
            <a:chExt cx="490436" cy="476221"/>
          </a:xfrm>
        </p:grpSpPr>
        <p:sp>
          <p:nvSpPr>
            <p:cNvPr id="13" name="对话气泡: 椭圆形 4"/>
            <p:cNvSpPr/>
            <p:nvPr/>
          </p:nvSpPr>
          <p:spPr>
            <a:xfrm>
              <a:off x="2217538" y="5725158"/>
              <a:ext cx="490436" cy="476221"/>
            </a:xfrm>
            <a:prstGeom prst="wedgeEllipseCallout">
              <a:avLst>
                <a:gd name="adj1" fmla="val 66124"/>
                <a:gd name="adj2" fmla="val 2799"/>
              </a:avLst>
            </a:pr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ound-web-cam_17861"/>
            <p:cNvSpPr>
              <a:spLocks noChangeAspect="1"/>
            </p:cNvSpPr>
            <p:nvPr/>
          </p:nvSpPr>
          <p:spPr bwMode="auto">
            <a:xfrm>
              <a:off x="2316981" y="579320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15" name="组合 14"/>
          <p:cNvGrpSpPr/>
          <p:nvPr/>
        </p:nvGrpSpPr>
        <p:grpSpPr>
          <a:xfrm>
            <a:off x="910678" y="4768090"/>
            <a:ext cx="490436" cy="476221"/>
            <a:chOff x="2217538" y="5725158"/>
            <a:chExt cx="490436" cy="476221"/>
          </a:xfrm>
        </p:grpSpPr>
        <p:sp>
          <p:nvSpPr>
            <p:cNvPr id="16" name="对话气泡: 椭圆形 4"/>
            <p:cNvSpPr/>
            <p:nvPr/>
          </p:nvSpPr>
          <p:spPr>
            <a:xfrm>
              <a:off x="2217538" y="5725158"/>
              <a:ext cx="490436" cy="476221"/>
            </a:xfrm>
            <a:prstGeom prst="wedgeEllipseCallout">
              <a:avLst>
                <a:gd name="adj1" fmla="val 66124"/>
                <a:gd name="adj2" fmla="val 2799"/>
              </a:avLst>
            </a:pr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ound-web-cam_17861"/>
            <p:cNvSpPr>
              <a:spLocks noChangeAspect="1"/>
            </p:cNvSpPr>
            <p:nvPr/>
          </p:nvSpPr>
          <p:spPr bwMode="auto">
            <a:xfrm>
              <a:off x="2316981" y="579320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23" name="组合 22"/>
          <p:cNvGrpSpPr/>
          <p:nvPr/>
        </p:nvGrpSpPr>
        <p:grpSpPr>
          <a:xfrm>
            <a:off x="910678" y="3154556"/>
            <a:ext cx="490436" cy="476221"/>
            <a:chOff x="2217538" y="5725158"/>
            <a:chExt cx="490436" cy="476221"/>
          </a:xfrm>
        </p:grpSpPr>
        <p:sp>
          <p:nvSpPr>
            <p:cNvPr id="24" name="对话气泡: 椭圆形 4"/>
            <p:cNvSpPr/>
            <p:nvPr/>
          </p:nvSpPr>
          <p:spPr>
            <a:xfrm>
              <a:off x="2217538" y="5725158"/>
              <a:ext cx="490436" cy="476221"/>
            </a:xfrm>
            <a:prstGeom prst="wedgeEllipseCallout">
              <a:avLst>
                <a:gd name="adj1" fmla="val 66124"/>
                <a:gd name="adj2" fmla="val 2799"/>
              </a:avLst>
            </a:pr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ound-web-cam_17861"/>
            <p:cNvSpPr>
              <a:spLocks noChangeAspect="1"/>
            </p:cNvSpPr>
            <p:nvPr/>
          </p:nvSpPr>
          <p:spPr bwMode="auto">
            <a:xfrm>
              <a:off x="2316981" y="579320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26" name="组合 25"/>
          <p:cNvGrpSpPr/>
          <p:nvPr/>
        </p:nvGrpSpPr>
        <p:grpSpPr>
          <a:xfrm>
            <a:off x="910678" y="4002737"/>
            <a:ext cx="490436" cy="476221"/>
            <a:chOff x="2217538" y="5725158"/>
            <a:chExt cx="490436" cy="476221"/>
          </a:xfrm>
        </p:grpSpPr>
        <p:sp>
          <p:nvSpPr>
            <p:cNvPr id="27" name="对话气泡: 椭圆形 4"/>
            <p:cNvSpPr/>
            <p:nvPr/>
          </p:nvSpPr>
          <p:spPr>
            <a:xfrm>
              <a:off x="2217538" y="5725158"/>
              <a:ext cx="490436" cy="476221"/>
            </a:xfrm>
            <a:prstGeom prst="wedgeEllipseCallout">
              <a:avLst>
                <a:gd name="adj1" fmla="val 66124"/>
                <a:gd name="adj2" fmla="val 2799"/>
              </a:avLst>
            </a:pr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ound-web-cam_17861"/>
            <p:cNvSpPr>
              <a:spLocks noChangeAspect="1"/>
            </p:cNvSpPr>
            <p:nvPr/>
          </p:nvSpPr>
          <p:spPr bwMode="auto">
            <a:xfrm>
              <a:off x="2316981" y="579320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矩形 28"/>
          <p:cNvSpPr/>
          <p:nvPr/>
        </p:nvSpPr>
        <p:spPr>
          <a:xfrm>
            <a:off x="1589267" y="3046768"/>
            <a:ext cx="11001756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客户机向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服务器发送包含域名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www.hust.edu.cn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的查询请求报文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89267" y="5481857"/>
            <a:ext cx="11001756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浏览器向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地址所在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服务器发起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链接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89267" y="4670162"/>
            <a:ext cx="11001756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客户机将获得的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地址传送给浏览器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4199645" cy="1007827"/>
            <a:chOff x="658104" y="373146"/>
            <a:chExt cx="4199645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4" y="763297"/>
              <a:ext cx="3776935" cy="617676"/>
              <a:chOff x="1839058" y="1058437"/>
              <a:chExt cx="3776935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8" y="1058437"/>
                <a:ext cx="3776935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1" y="1091338"/>
                <a:ext cx="2740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的实现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452280" y="1681563"/>
            <a:ext cx="11331322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最简单的方法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单台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501329" y="5313363"/>
            <a:ext cx="7037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显然，这种方法是世界上最笨的方法！！！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7021" y="1801168"/>
            <a:ext cx="490436" cy="476221"/>
            <a:chOff x="2217538" y="5725158"/>
            <a:chExt cx="490436" cy="476221"/>
          </a:xfrm>
        </p:grpSpPr>
        <p:sp>
          <p:nvSpPr>
            <p:cNvPr id="10" name="对话气泡: 椭圆形 4"/>
            <p:cNvSpPr/>
            <p:nvPr/>
          </p:nvSpPr>
          <p:spPr>
            <a:xfrm>
              <a:off x="2217538" y="5725158"/>
              <a:ext cx="490436" cy="476221"/>
            </a:xfrm>
            <a:prstGeom prst="wedgeEllipseCallout">
              <a:avLst>
                <a:gd name="adj1" fmla="val 66124"/>
                <a:gd name="adj2" fmla="val 2799"/>
              </a:avLst>
            </a:pr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ound-web-cam_17861"/>
            <p:cNvSpPr>
              <a:spLocks noChangeAspect="1"/>
            </p:cNvSpPr>
            <p:nvPr/>
          </p:nvSpPr>
          <p:spPr bwMode="auto">
            <a:xfrm>
              <a:off x="2316981" y="579320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7021" y="2389747"/>
            <a:ext cx="11331322" cy="3455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 单点故障的问题：一旦崩溃，因特网何以堪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 数据的流通量：使得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服务器不堪重负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 远程的集中式数据库：带来严重的延时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 维护量巨大：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服务器不得不拼命的更新以适应因特网上主机的增加与减少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620611" y="1448617"/>
            <a:ext cx="9238852" cy="5265420"/>
            <a:chOff x="1381125" y="1223645"/>
            <a:chExt cx="9238852" cy="5265420"/>
          </a:xfrm>
        </p:grpSpPr>
        <p:sp>
          <p:nvSpPr>
            <p:cNvPr id="38" name="矩形 11266"/>
            <p:cNvSpPr>
              <a:spLocks noChangeArrowheads="1"/>
            </p:cNvSpPr>
            <p:nvPr/>
          </p:nvSpPr>
          <p:spPr bwMode="auto">
            <a:xfrm>
              <a:off x="1389138" y="4837877"/>
              <a:ext cx="9212251" cy="8436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11267"/>
            <p:cNvSpPr>
              <a:spLocks noChangeArrowheads="1"/>
            </p:cNvSpPr>
            <p:nvPr/>
          </p:nvSpPr>
          <p:spPr bwMode="auto">
            <a:xfrm>
              <a:off x="1398752" y="5681550"/>
              <a:ext cx="9194625" cy="807515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11268"/>
            <p:cNvSpPr>
              <a:spLocks noChangeArrowheads="1"/>
            </p:cNvSpPr>
            <p:nvPr/>
          </p:nvSpPr>
          <p:spPr bwMode="auto">
            <a:xfrm>
              <a:off x="1381125" y="3061646"/>
              <a:ext cx="9212252" cy="1803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11269"/>
            <p:cNvSpPr>
              <a:spLocks noChangeArrowheads="1"/>
            </p:cNvSpPr>
            <p:nvPr/>
          </p:nvSpPr>
          <p:spPr bwMode="auto">
            <a:xfrm>
              <a:off x="1381126" y="1832294"/>
              <a:ext cx="9212252" cy="129564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直接连接符 11271"/>
            <p:cNvSpPr>
              <a:spLocks noChangeShapeType="1"/>
            </p:cNvSpPr>
            <p:nvPr/>
          </p:nvSpPr>
          <p:spPr bwMode="auto">
            <a:xfrm flipV="1">
              <a:off x="1560595" y="2294807"/>
              <a:ext cx="890458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直接连接符 11272"/>
            <p:cNvSpPr>
              <a:spLocks noChangeShapeType="1"/>
            </p:cNvSpPr>
            <p:nvPr/>
          </p:nvSpPr>
          <p:spPr bwMode="auto">
            <a:xfrm rot="16200000">
              <a:off x="2760565" y="2471829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直接连接符 11273"/>
            <p:cNvSpPr>
              <a:spLocks noChangeShapeType="1"/>
            </p:cNvSpPr>
            <p:nvPr/>
          </p:nvSpPr>
          <p:spPr bwMode="auto">
            <a:xfrm rot="16200000">
              <a:off x="3339884" y="2471075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直接连接符 11274"/>
            <p:cNvSpPr>
              <a:spLocks noChangeShapeType="1"/>
            </p:cNvSpPr>
            <p:nvPr/>
          </p:nvSpPr>
          <p:spPr bwMode="auto">
            <a:xfrm rot="16200000">
              <a:off x="3923914" y="2447724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直接连接符 11275"/>
            <p:cNvSpPr>
              <a:spLocks noChangeShapeType="1"/>
            </p:cNvSpPr>
            <p:nvPr/>
          </p:nvSpPr>
          <p:spPr bwMode="auto">
            <a:xfrm rot="16200000">
              <a:off x="4507191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直接连接符 11276"/>
            <p:cNvSpPr>
              <a:spLocks noChangeShapeType="1"/>
            </p:cNvSpPr>
            <p:nvPr/>
          </p:nvSpPr>
          <p:spPr bwMode="auto">
            <a:xfrm rot="16200000">
              <a:off x="5090468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直接连接符 11277"/>
            <p:cNvSpPr>
              <a:spLocks noChangeShapeType="1"/>
            </p:cNvSpPr>
            <p:nvPr/>
          </p:nvSpPr>
          <p:spPr bwMode="auto">
            <a:xfrm rot="16200000">
              <a:off x="5669788" y="2443957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直接连接符 11278"/>
            <p:cNvSpPr>
              <a:spLocks noChangeShapeType="1"/>
            </p:cNvSpPr>
            <p:nvPr/>
          </p:nvSpPr>
          <p:spPr bwMode="auto">
            <a:xfrm rot="16200000">
              <a:off x="6253817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直接连接符 11279"/>
            <p:cNvSpPr>
              <a:spLocks noChangeShapeType="1"/>
            </p:cNvSpPr>
            <p:nvPr/>
          </p:nvSpPr>
          <p:spPr bwMode="auto">
            <a:xfrm rot="16200000">
              <a:off x="6837094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直接连接符 11280"/>
            <p:cNvSpPr>
              <a:spLocks noChangeShapeType="1"/>
            </p:cNvSpPr>
            <p:nvPr/>
          </p:nvSpPr>
          <p:spPr bwMode="auto">
            <a:xfrm rot="16200000">
              <a:off x="7416414" y="2443957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直接连接符 11281"/>
            <p:cNvSpPr>
              <a:spLocks noChangeShapeType="1"/>
            </p:cNvSpPr>
            <p:nvPr/>
          </p:nvSpPr>
          <p:spPr bwMode="auto">
            <a:xfrm rot="16200000">
              <a:off x="7999691" y="2443957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直接连接符 11282"/>
            <p:cNvSpPr>
              <a:spLocks noChangeShapeType="1"/>
            </p:cNvSpPr>
            <p:nvPr/>
          </p:nvSpPr>
          <p:spPr bwMode="auto">
            <a:xfrm rot="16200000">
              <a:off x="8583720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直接连接符 11283"/>
            <p:cNvSpPr>
              <a:spLocks noChangeShapeType="1"/>
            </p:cNvSpPr>
            <p:nvPr/>
          </p:nvSpPr>
          <p:spPr bwMode="auto">
            <a:xfrm rot="16200000">
              <a:off x="9129485" y="2446970"/>
              <a:ext cx="27419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直接连接符 11284"/>
            <p:cNvSpPr>
              <a:spLocks noChangeShapeType="1"/>
            </p:cNvSpPr>
            <p:nvPr/>
          </p:nvSpPr>
          <p:spPr bwMode="auto">
            <a:xfrm rot="5400000" flipH="1">
              <a:off x="9711159" y="2446970"/>
              <a:ext cx="27419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文本框 11285"/>
            <p:cNvSpPr txBox="1">
              <a:spLocks noChangeArrowheads="1"/>
            </p:cNvSpPr>
            <p:nvPr/>
          </p:nvSpPr>
          <p:spPr bwMode="auto">
            <a:xfrm>
              <a:off x="4949691" y="2493673"/>
              <a:ext cx="71659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</a:t>
              </a:r>
            </a:p>
          </p:txBody>
        </p:sp>
        <p:sp>
          <p:nvSpPr>
            <p:cNvPr id="71" name="文本框 11286"/>
            <p:cNvSpPr txBox="1">
              <a:spLocks noChangeArrowheads="1"/>
            </p:cNvSpPr>
            <p:nvPr/>
          </p:nvSpPr>
          <p:spPr bwMode="auto">
            <a:xfrm>
              <a:off x="5529763" y="2493673"/>
              <a:ext cx="58327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</a:p>
          </p:txBody>
        </p:sp>
        <p:sp>
          <p:nvSpPr>
            <p:cNvPr id="72" name="文本框 11287"/>
            <p:cNvSpPr txBox="1">
              <a:spLocks noChangeArrowheads="1"/>
            </p:cNvSpPr>
            <p:nvPr/>
          </p:nvSpPr>
          <p:spPr bwMode="auto">
            <a:xfrm>
              <a:off x="6093811" y="2493673"/>
              <a:ext cx="60571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org</a:t>
              </a:r>
            </a:p>
          </p:txBody>
        </p:sp>
        <p:sp>
          <p:nvSpPr>
            <p:cNvPr id="73" name="文本框 11288"/>
            <p:cNvSpPr txBox="1">
              <a:spLocks noChangeArrowheads="1"/>
            </p:cNvSpPr>
            <p:nvPr/>
          </p:nvSpPr>
          <p:spPr bwMode="auto">
            <a:xfrm>
              <a:off x="6675486" y="2493673"/>
              <a:ext cx="6518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edu</a:t>
              </a:r>
            </a:p>
          </p:txBody>
        </p:sp>
        <p:sp>
          <p:nvSpPr>
            <p:cNvPr id="74" name="文本框 11289"/>
            <p:cNvSpPr txBox="1">
              <a:spLocks noChangeArrowheads="1"/>
            </p:cNvSpPr>
            <p:nvPr/>
          </p:nvSpPr>
          <p:spPr bwMode="auto">
            <a:xfrm>
              <a:off x="7257161" y="2493673"/>
              <a:ext cx="64609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gov</a:t>
              </a:r>
            </a:p>
          </p:txBody>
        </p:sp>
        <p:sp>
          <p:nvSpPr>
            <p:cNvPr id="75" name="文本框 11290"/>
            <p:cNvSpPr txBox="1">
              <a:spLocks noChangeArrowheads="1"/>
            </p:cNvSpPr>
            <p:nvPr/>
          </p:nvSpPr>
          <p:spPr bwMode="auto">
            <a:xfrm>
              <a:off x="7859667" y="2493673"/>
              <a:ext cx="56084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mil</a:t>
              </a:r>
            </a:p>
          </p:txBody>
        </p:sp>
        <p:sp>
          <p:nvSpPr>
            <p:cNvPr id="76" name="文本框 11291"/>
            <p:cNvSpPr txBox="1">
              <a:spLocks noChangeArrowheads="1"/>
            </p:cNvSpPr>
            <p:nvPr/>
          </p:nvSpPr>
          <p:spPr bwMode="auto">
            <a:xfrm>
              <a:off x="2289692" y="2493673"/>
              <a:ext cx="80248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coop</a:t>
              </a:r>
            </a:p>
          </p:txBody>
        </p:sp>
        <p:sp>
          <p:nvSpPr>
            <p:cNvPr id="77" name="文本框 11292"/>
            <p:cNvSpPr txBox="1">
              <a:spLocks noChangeArrowheads="1"/>
            </p:cNvSpPr>
            <p:nvPr/>
          </p:nvSpPr>
          <p:spPr bwMode="auto">
            <a:xfrm>
              <a:off x="3735065" y="2493673"/>
              <a:ext cx="54225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biz</a:t>
              </a:r>
            </a:p>
          </p:txBody>
        </p:sp>
        <p:sp>
          <p:nvSpPr>
            <p:cNvPr id="78" name="文本框 11293"/>
            <p:cNvSpPr txBox="1">
              <a:spLocks noChangeArrowheads="1"/>
            </p:cNvSpPr>
            <p:nvPr/>
          </p:nvSpPr>
          <p:spPr bwMode="auto">
            <a:xfrm>
              <a:off x="3054040" y="2493673"/>
              <a:ext cx="66211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</a:t>
              </a:r>
            </a:p>
          </p:txBody>
        </p:sp>
        <p:sp>
          <p:nvSpPr>
            <p:cNvPr id="79" name="文本框 11294"/>
            <p:cNvSpPr txBox="1">
              <a:spLocks noChangeArrowheads="1"/>
            </p:cNvSpPr>
            <p:nvPr/>
          </p:nvSpPr>
          <p:spPr bwMode="auto">
            <a:xfrm>
              <a:off x="4227004" y="2493673"/>
              <a:ext cx="72877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aero</a:t>
              </a:r>
            </a:p>
          </p:txBody>
        </p:sp>
        <p:sp>
          <p:nvSpPr>
            <p:cNvPr id="80" name="文本框 11295"/>
            <p:cNvSpPr txBox="1">
              <a:spLocks noChangeArrowheads="1"/>
            </p:cNvSpPr>
            <p:nvPr/>
          </p:nvSpPr>
          <p:spPr bwMode="auto">
            <a:xfrm>
              <a:off x="8450955" y="2493673"/>
              <a:ext cx="5057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</a:p>
          </p:txBody>
        </p:sp>
        <p:sp>
          <p:nvSpPr>
            <p:cNvPr id="81" name="文本框 11296"/>
            <p:cNvSpPr txBox="1">
              <a:spLocks noChangeArrowheads="1"/>
            </p:cNvSpPr>
            <p:nvPr/>
          </p:nvSpPr>
          <p:spPr bwMode="auto">
            <a:xfrm>
              <a:off x="9082304" y="2493673"/>
              <a:ext cx="471108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</a:t>
              </a:r>
            </a:p>
          </p:txBody>
        </p:sp>
        <p:sp>
          <p:nvSpPr>
            <p:cNvPr id="82" name="文本框 11297"/>
            <p:cNvSpPr txBox="1">
              <a:spLocks noChangeArrowheads="1"/>
            </p:cNvSpPr>
            <p:nvPr/>
          </p:nvSpPr>
          <p:spPr bwMode="auto">
            <a:xfrm>
              <a:off x="9633533" y="2493673"/>
              <a:ext cx="48200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uk</a:t>
              </a:r>
            </a:p>
          </p:txBody>
        </p:sp>
        <p:sp>
          <p:nvSpPr>
            <p:cNvPr id="83" name="文本框 11298"/>
            <p:cNvSpPr txBox="1">
              <a:spLocks noChangeArrowheads="1"/>
            </p:cNvSpPr>
            <p:nvPr/>
          </p:nvSpPr>
          <p:spPr bwMode="auto">
            <a:xfrm>
              <a:off x="9976449" y="2127580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84" name="直接连接符 11299"/>
            <p:cNvSpPr>
              <a:spLocks noChangeShapeType="1"/>
            </p:cNvSpPr>
            <p:nvPr/>
          </p:nvSpPr>
          <p:spPr bwMode="auto">
            <a:xfrm rot="16200000">
              <a:off x="8758529" y="3414934"/>
              <a:ext cx="108020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直接连接符 11300"/>
            <p:cNvSpPr>
              <a:spLocks noChangeShapeType="1"/>
            </p:cNvSpPr>
            <p:nvPr/>
          </p:nvSpPr>
          <p:spPr bwMode="auto">
            <a:xfrm rot="16200000">
              <a:off x="9413768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直接连接符 11301"/>
            <p:cNvSpPr>
              <a:spLocks noChangeShapeType="1"/>
            </p:cNvSpPr>
            <p:nvPr/>
          </p:nvSpPr>
          <p:spPr bwMode="auto">
            <a:xfrm rot="16200000">
              <a:off x="8834450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直接连接符 11302"/>
            <p:cNvSpPr>
              <a:spLocks noChangeShapeType="1"/>
            </p:cNvSpPr>
            <p:nvPr/>
          </p:nvSpPr>
          <p:spPr bwMode="auto">
            <a:xfrm rot="16200000">
              <a:off x="8251173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直接连接符 11303"/>
            <p:cNvSpPr>
              <a:spLocks noChangeShapeType="1"/>
            </p:cNvSpPr>
            <p:nvPr/>
          </p:nvSpPr>
          <p:spPr bwMode="auto">
            <a:xfrm rot="16200000">
              <a:off x="7667142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直接连接符 11304"/>
            <p:cNvSpPr>
              <a:spLocks noChangeShapeType="1"/>
            </p:cNvSpPr>
            <p:nvPr/>
          </p:nvSpPr>
          <p:spPr bwMode="auto">
            <a:xfrm rot="16200000">
              <a:off x="7087823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直接连接符 11305"/>
            <p:cNvSpPr>
              <a:spLocks noChangeShapeType="1"/>
            </p:cNvSpPr>
            <p:nvPr/>
          </p:nvSpPr>
          <p:spPr bwMode="auto">
            <a:xfrm rot="16200000">
              <a:off x="6504546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直接连接符 11306"/>
            <p:cNvSpPr>
              <a:spLocks noChangeShapeType="1"/>
            </p:cNvSpPr>
            <p:nvPr/>
          </p:nvSpPr>
          <p:spPr bwMode="auto">
            <a:xfrm rot="16200000">
              <a:off x="5920516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直接连接符 11307"/>
            <p:cNvSpPr>
              <a:spLocks noChangeShapeType="1"/>
            </p:cNvSpPr>
            <p:nvPr/>
          </p:nvSpPr>
          <p:spPr bwMode="auto">
            <a:xfrm rot="16200000">
              <a:off x="5337239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直接连接符 11308"/>
            <p:cNvSpPr>
              <a:spLocks noChangeShapeType="1"/>
            </p:cNvSpPr>
            <p:nvPr/>
          </p:nvSpPr>
          <p:spPr bwMode="auto">
            <a:xfrm rot="16200000">
              <a:off x="4757920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直接连接符 11309"/>
            <p:cNvSpPr>
              <a:spLocks noChangeShapeType="1"/>
            </p:cNvSpPr>
            <p:nvPr/>
          </p:nvSpPr>
          <p:spPr bwMode="auto">
            <a:xfrm rot="16200000">
              <a:off x="9997045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文本框 11310"/>
            <p:cNvSpPr txBox="1">
              <a:spLocks noChangeArrowheads="1"/>
            </p:cNvSpPr>
            <p:nvPr/>
          </p:nvSpPr>
          <p:spPr bwMode="auto">
            <a:xfrm>
              <a:off x="4642029" y="4095145"/>
              <a:ext cx="48200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hk</a:t>
              </a:r>
            </a:p>
          </p:txBody>
        </p:sp>
        <p:sp>
          <p:nvSpPr>
            <p:cNvPr id="96" name="文本框 11311"/>
            <p:cNvSpPr txBox="1">
              <a:spLocks noChangeArrowheads="1"/>
            </p:cNvSpPr>
            <p:nvPr/>
          </p:nvSpPr>
          <p:spPr bwMode="auto">
            <a:xfrm>
              <a:off x="5225306" y="4095145"/>
              <a:ext cx="371759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</a:p>
          </p:txBody>
        </p:sp>
        <p:sp>
          <p:nvSpPr>
            <p:cNvPr id="97" name="文本框 11312"/>
            <p:cNvSpPr txBox="1">
              <a:spLocks noChangeArrowheads="1"/>
            </p:cNvSpPr>
            <p:nvPr/>
          </p:nvSpPr>
          <p:spPr bwMode="auto">
            <a:xfrm>
              <a:off x="5806980" y="4095145"/>
              <a:ext cx="46085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</a:t>
              </a:r>
            </a:p>
          </p:txBody>
        </p:sp>
        <p:sp>
          <p:nvSpPr>
            <p:cNvPr id="98" name="文本框 11313"/>
            <p:cNvSpPr txBox="1">
              <a:spLocks noChangeArrowheads="1"/>
            </p:cNvSpPr>
            <p:nvPr/>
          </p:nvSpPr>
          <p:spPr bwMode="auto">
            <a:xfrm>
              <a:off x="6390257" y="4095145"/>
              <a:ext cx="41662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bj</a:t>
              </a:r>
            </a:p>
          </p:txBody>
        </p:sp>
        <p:sp>
          <p:nvSpPr>
            <p:cNvPr id="99" name="文本框 11314"/>
            <p:cNvSpPr txBox="1">
              <a:spLocks noChangeArrowheads="1"/>
            </p:cNvSpPr>
            <p:nvPr/>
          </p:nvSpPr>
          <p:spPr bwMode="auto">
            <a:xfrm>
              <a:off x="6930269" y="4110210"/>
              <a:ext cx="60571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org</a:t>
              </a:r>
            </a:p>
          </p:txBody>
        </p:sp>
        <p:sp>
          <p:nvSpPr>
            <p:cNvPr id="100" name="文本框 11315"/>
            <p:cNvSpPr txBox="1">
              <a:spLocks noChangeArrowheads="1"/>
            </p:cNvSpPr>
            <p:nvPr/>
          </p:nvSpPr>
          <p:spPr bwMode="auto">
            <a:xfrm>
              <a:off x="7499124" y="4095145"/>
              <a:ext cx="58327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</a:p>
          </p:txBody>
        </p:sp>
        <p:sp>
          <p:nvSpPr>
            <p:cNvPr id="101" name="文本框 11316"/>
            <p:cNvSpPr txBox="1">
              <a:spLocks noChangeArrowheads="1"/>
            </p:cNvSpPr>
            <p:nvPr/>
          </p:nvSpPr>
          <p:spPr bwMode="auto">
            <a:xfrm>
              <a:off x="8136883" y="4095145"/>
              <a:ext cx="64609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gov</a:t>
              </a:r>
            </a:p>
          </p:txBody>
        </p:sp>
        <p:sp>
          <p:nvSpPr>
            <p:cNvPr id="102" name="文本框 11317"/>
            <p:cNvSpPr txBox="1">
              <a:spLocks noChangeArrowheads="1"/>
            </p:cNvSpPr>
            <p:nvPr/>
          </p:nvSpPr>
          <p:spPr bwMode="auto">
            <a:xfrm>
              <a:off x="8720160" y="4095145"/>
              <a:ext cx="6518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edu</a:t>
              </a:r>
            </a:p>
          </p:txBody>
        </p:sp>
        <p:sp>
          <p:nvSpPr>
            <p:cNvPr id="103" name="文本框 11318"/>
            <p:cNvSpPr txBox="1">
              <a:spLocks noChangeArrowheads="1"/>
            </p:cNvSpPr>
            <p:nvPr/>
          </p:nvSpPr>
          <p:spPr bwMode="auto">
            <a:xfrm>
              <a:off x="9303437" y="4095145"/>
              <a:ext cx="71659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</a:t>
              </a:r>
            </a:p>
          </p:txBody>
        </p:sp>
        <p:sp>
          <p:nvSpPr>
            <p:cNvPr id="104" name="文本框 11319"/>
            <p:cNvSpPr txBox="1">
              <a:spLocks noChangeArrowheads="1"/>
            </p:cNvSpPr>
            <p:nvPr/>
          </p:nvSpPr>
          <p:spPr bwMode="auto">
            <a:xfrm>
              <a:off x="9885112" y="4095145"/>
              <a:ext cx="455084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</a:p>
          </p:txBody>
        </p:sp>
        <p:sp>
          <p:nvSpPr>
            <p:cNvPr id="105" name="文本框 11320"/>
            <p:cNvSpPr txBox="1">
              <a:spLocks noChangeArrowheads="1"/>
            </p:cNvSpPr>
            <p:nvPr/>
          </p:nvSpPr>
          <p:spPr bwMode="auto">
            <a:xfrm>
              <a:off x="4164511" y="3726037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06" name="直接连接符 11321"/>
            <p:cNvSpPr>
              <a:spLocks noChangeShapeType="1"/>
            </p:cNvSpPr>
            <p:nvPr/>
          </p:nvSpPr>
          <p:spPr bwMode="auto">
            <a:xfrm rot="16200000">
              <a:off x="8789253" y="4675170"/>
              <a:ext cx="3585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文本框 11322"/>
            <p:cNvSpPr txBox="1">
              <a:spLocks noChangeArrowheads="1"/>
            </p:cNvSpPr>
            <p:nvPr/>
          </p:nvSpPr>
          <p:spPr bwMode="auto">
            <a:xfrm>
              <a:off x="7020004" y="5026198"/>
              <a:ext cx="6454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pku</a:t>
              </a:r>
            </a:p>
          </p:txBody>
        </p:sp>
        <p:sp>
          <p:nvSpPr>
            <p:cNvPr id="108" name="文本框 11323"/>
            <p:cNvSpPr txBox="1">
              <a:spLocks noChangeArrowheads="1"/>
            </p:cNvSpPr>
            <p:nvPr/>
          </p:nvSpPr>
          <p:spPr bwMode="auto">
            <a:xfrm>
              <a:off x="7656160" y="5024691"/>
              <a:ext cx="89478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fudan</a:t>
              </a:r>
            </a:p>
          </p:txBody>
        </p:sp>
        <p:sp>
          <p:nvSpPr>
            <p:cNvPr id="109" name="文本框 11324"/>
            <p:cNvSpPr txBox="1">
              <a:spLocks noChangeArrowheads="1"/>
            </p:cNvSpPr>
            <p:nvPr/>
          </p:nvSpPr>
          <p:spPr bwMode="auto">
            <a:xfrm>
              <a:off x="8540690" y="5024691"/>
              <a:ext cx="790308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gzhu</a:t>
              </a:r>
            </a:p>
          </p:txBody>
        </p:sp>
        <p:sp>
          <p:nvSpPr>
            <p:cNvPr id="110" name="文本框 11325"/>
            <p:cNvSpPr txBox="1">
              <a:spLocks noChangeArrowheads="1"/>
            </p:cNvSpPr>
            <p:nvPr/>
          </p:nvSpPr>
          <p:spPr bwMode="auto">
            <a:xfrm>
              <a:off x="5550594" y="5024691"/>
              <a:ext cx="124539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tsinghua</a:t>
              </a:r>
            </a:p>
          </p:txBody>
        </p:sp>
        <p:sp>
          <p:nvSpPr>
            <p:cNvPr id="111" name="文本框 11326"/>
            <p:cNvSpPr txBox="1">
              <a:spLocks noChangeArrowheads="1"/>
            </p:cNvSpPr>
            <p:nvPr/>
          </p:nvSpPr>
          <p:spPr bwMode="auto">
            <a:xfrm>
              <a:off x="4393655" y="4625453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12" name="矩形 11327"/>
            <p:cNvSpPr>
              <a:spLocks noChangeArrowheads="1"/>
            </p:cNvSpPr>
            <p:nvPr/>
          </p:nvSpPr>
          <p:spPr bwMode="auto">
            <a:xfrm>
              <a:off x="5651546" y="1353209"/>
              <a:ext cx="708265" cy="351028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树根</a:t>
              </a:r>
            </a:p>
          </p:txBody>
        </p:sp>
        <p:sp>
          <p:nvSpPr>
            <p:cNvPr id="113" name="直接连接符 11328"/>
            <p:cNvSpPr>
              <a:spLocks noChangeShapeType="1"/>
            </p:cNvSpPr>
            <p:nvPr/>
          </p:nvSpPr>
          <p:spPr bwMode="auto">
            <a:xfrm rot="5400000" flipH="1">
              <a:off x="5688726" y="2002535"/>
              <a:ext cx="61467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直接连接符 11329"/>
            <p:cNvSpPr>
              <a:spLocks noChangeShapeType="1"/>
            </p:cNvSpPr>
            <p:nvPr/>
          </p:nvSpPr>
          <p:spPr bwMode="auto">
            <a:xfrm rot="16200000">
              <a:off x="6586366" y="3281603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直接连接符 11330"/>
            <p:cNvSpPr>
              <a:spLocks noChangeShapeType="1"/>
            </p:cNvSpPr>
            <p:nvPr/>
          </p:nvSpPr>
          <p:spPr bwMode="auto">
            <a:xfrm rot="16200000">
              <a:off x="5671389" y="3281603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直接连接符 11331"/>
            <p:cNvSpPr>
              <a:spLocks noChangeShapeType="1"/>
            </p:cNvSpPr>
            <p:nvPr/>
          </p:nvSpPr>
          <p:spPr bwMode="auto">
            <a:xfrm rot="16200000">
              <a:off x="4923065" y="3281603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直接连接符 11332"/>
            <p:cNvSpPr>
              <a:spLocks noChangeShapeType="1"/>
            </p:cNvSpPr>
            <p:nvPr/>
          </p:nvSpPr>
          <p:spPr bwMode="auto">
            <a:xfrm rot="16200000">
              <a:off x="3718053" y="3281603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直接连接符 11333"/>
            <p:cNvSpPr>
              <a:spLocks noChangeShapeType="1"/>
            </p:cNvSpPr>
            <p:nvPr/>
          </p:nvSpPr>
          <p:spPr bwMode="auto">
            <a:xfrm rot="16200000">
              <a:off x="5090468" y="3011176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文本框 11334"/>
            <p:cNvSpPr txBox="1">
              <a:spLocks noChangeArrowheads="1"/>
            </p:cNvSpPr>
            <p:nvPr/>
          </p:nvSpPr>
          <p:spPr bwMode="auto">
            <a:xfrm>
              <a:off x="3521944" y="3284616"/>
              <a:ext cx="67237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cctv</a:t>
              </a:r>
            </a:p>
          </p:txBody>
        </p:sp>
        <p:sp>
          <p:nvSpPr>
            <p:cNvPr id="120" name="文本框 11335"/>
            <p:cNvSpPr txBox="1">
              <a:spLocks noChangeArrowheads="1"/>
            </p:cNvSpPr>
            <p:nvPr/>
          </p:nvSpPr>
          <p:spPr bwMode="auto">
            <a:xfrm>
              <a:off x="4808679" y="3299682"/>
              <a:ext cx="65634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ibm</a:t>
              </a:r>
            </a:p>
          </p:txBody>
        </p:sp>
        <p:sp>
          <p:nvSpPr>
            <p:cNvPr id="121" name="文本框 11336"/>
            <p:cNvSpPr txBox="1">
              <a:spLocks noChangeArrowheads="1"/>
            </p:cNvSpPr>
            <p:nvPr/>
          </p:nvSpPr>
          <p:spPr bwMode="auto">
            <a:xfrm>
              <a:off x="5589052" y="3284616"/>
              <a:ext cx="5057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hp</a:t>
              </a:r>
            </a:p>
          </p:txBody>
        </p:sp>
        <p:sp>
          <p:nvSpPr>
            <p:cNvPr id="122" name="文本框 11337"/>
            <p:cNvSpPr txBox="1">
              <a:spLocks noChangeArrowheads="1"/>
            </p:cNvSpPr>
            <p:nvPr/>
          </p:nvSpPr>
          <p:spPr bwMode="auto">
            <a:xfrm>
              <a:off x="6473582" y="3284616"/>
              <a:ext cx="68326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mot</a:t>
              </a:r>
            </a:p>
          </p:txBody>
        </p:sp>
        <p:sp>
          <p:nvSpPr>
            <p:cNvPr id="123" name="文本框 11338"/>
            <p:cNvSpPr txBox="1">
              <a:spLocks noChangeArrowheads="1"/>
            </p:cNvSpPr>
            <p:nvPr/>
          </p:nvSpPr>
          <p:spPr bwMode="auto">
            <a:xfrm>
              <a:off x="4129258" y="2968239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24" name="任意多边形 11339"/>
            <p:cNvSpPr>
              <a:spLocks noChangeArrowheads="1"/>
            </p:cNvSpPr>
            <p:nvPr/>
          </p:nvSpPr>
          <p:spPr bwMode="auto">
            <a:xfrm>
              <a:off x="3310426" y="3138480"/>
              <a:ext cx="3430759" cy="7533"/>
            </a:xfrm>
            <a:custGeom>
              <a:avLst/>
              <a:gdLst>
                <a:gd name="T0" fmla="*/ 0 w 1979"/>
                <a:gd name="T1" fmla="*/ 4 h 4"/>
                <a:gd name="T2" fmla="*/ 1979 w 1979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79" h="4">
                  <a:moveTo>
                    <a:pt x="0" y="4"/>
                  </a:moveTo>
                  <a:lnTo>
                    <a:pt x="1979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1340"/>
            <p:cNvSpPr>
              <a:spLocks noChangeArrowheads="1"/>
            </p:cNvSpPr>
            <p:nvPr/>
          </p:nvSpPr>
          <p:spPr bwMode="auto">
            <a:xfrm>
              <a:off x="1727245" y="1853386"/>
              <a:ext cx="1412684" cy="4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顶级域名</a:t>
              </a:r>
            </a:p>
          </p:txBody>
        </p:sp>
        <p:sp>
          <p:nvSpPr>
            <p:cNvPr id="126" name="直接连接符 11341"/>
            <p:cNvSpPr>
              <a:spLocks noChangeShapeType="1"/>
            </p:cNvSpPr>
            <p:nvPr/>
          </p:nvSpPr>
          <p:spPr bwMode="auto">
            <a:xfrm>
              <a:off x="4227004" y="3956541"/>
              <a:ext cx="59064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矩形 11342"/>
            <p:cNvSpPr>
              <a:spLocks noChangeArrowheads="1"/>
            </p:cNvSpPr>
            <p:nvPr/>
          </p:nvSpPr>
          <p:spPr bwMode="auto">
            <a:xfrm>
              <a:off x="1727245" y="3596473"/>
              <a:ext cx="1412684" cy="4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二级域名</a:t>
              </a:r>
            </a:p>
          </p:txBody>
        </p:sp>
        <p:sp>
          <p:nvSpPr>
            <p:cNvPr id="128" name="直接连接符 11343"/>
            <p:cNvSpPr>
              <a:spLocks noChangeShapeType="1"/>
            </p:cNvSpPr>
            <p:nvPr/>
          </p:nvSpPr>
          <p:spPr bwMode="auto">
            <a:xfrm rot="16200000">
              <a:off x="9540072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直接连接符 11344"/>
            <p:cNvSpPr>
              <a:spLocks noChangeShapeType="1"/>
            </p:cNvSpPr>
            <p:nvPr/>
          </p:nvSpPr>
          <p:spPr bwMode="auto">
            <a:xfrm rot="16200000">
              <a:off x="8822192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直接连接符 11345"/>
            <p:cNvSpPr>
              <a:spLocks noChangeShapeType="1"/>
            </p:cNvSpPr>
            <p:nvPr/>
          </p:nvSpPr>
          <p:spPr bwMode="auto">
            <a:xfrm rot="16200000">
              <a:off x="7995349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直接连接符 11346"/>
            <p:cNvSpPr>
              <a:spLocks noChangeShapeType="1"/>
            </p:cNvSpPr>
            <p:nvPr/>
          </p:nvSpPr>
          <p:spPr bwMode="auto">
            <a:xfrm rot="16200000">
              <a:off x="7232602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直接连接符 11347"/>
            <p:cNvSpPr>
              <a:spLocks noChangeShapeType="1"/>
            </p:cNvSpPr>
            <p:nvPr/>
          </p:nvSpPr>
          <p:spPr bwMode="auto">
            <a:xfrm rot="16200000">
              <a:off x="6082072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任意多边形 11348"/>
            <p:cNvSpPr>
              <a:spLocks noChangeArrowheads="1"/>
            </p:cNvSpPr>
            <p:nvPr/>
          </p:nvSpPr>
          <p:spPr bwMode="auto">
            <a:xfrm>
              <a:off x="5454450" y="4858969"/>
              <a:ext cx="4794409" cy="6026"/>
            </a:xfrm>
            <a:custGeom>
              <a:avLst/>
              <a:gdLst>
                <a:gd name="T0" fmla="*/ 0 w 2253"/>
                <a:gd name="T1" fmla="*/ 3 h 3"/>
                <a:gd name="T2" fmla="*/ 2253 w 2253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3" h="3">
                  <a:moveTo>
                    <a:pt x="0" y="3"/>
                  </a:moveTo>
                  <a:lnTo>
                    <a:pt x="2253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1349"/>
            <p:cNvSpPr>
              <a:spLocks noChangeArrowheads="1"/>
            </p:cNvSpPr>
            <p:nvPr/>
          </p:nvSpPr>
          <p:spPr bwMode="auto">
            <a:xfrm>
              <a:off x="1727245" y="5023184"/>
              <a:ext cx="1412684" cy="4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三级域名</a:t>
              </a:r>
            </a:p>
          </p:txBody>
        </p:sp>
        <p:sp>
          <p:nvSpPr>
            <p:cNvPr id="135" name="文本框 11350"/>
            <p:cNvSpPr txBox="1">
              <a:spLocks noChangeArrowheads="1"/>
            </p:cNvSpPr>
            <p:nvPr/>
          </p:nvSpPr>
          <p:spPr bwMode="auto">
            <a:xfrm>
              <a:off x="3521944" y="4996066"/>
              <a:ext cx="70249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mail</a:t>
              </a:r>
            </a:p>
          </p:txBody>
        </p:sp>
        <p:sp>
          <p:nvSpPr>
            <p:cNvPr id="136" name="文本框 11351"/>
            <p:cNvSpPr txBox="1">
              <a:spLocks noChangeArrowheads="1"/>
            </p:cNvSpPr>
            <p:nvPr/>
          </p:nvSpPr>
          <p:spPr bwMode="auto">
            <a:xfrm>
              <a:off x="6380642" y="5805088"/>
              <a:ext cx="79223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</a:t>
              </a:r>
            </a:p>
          </p:txBody>
        </p:sp>
        <p:sp>
          <p:nvSpPr>
            <p:cNvPr id="137" name="直接连接符 11352"/>
            <p:cNvSpPr>
              <a:spLocks noChangeShapeType="1"/>
            </p:cNvSpPr>
            <p:nvPr/>
          </p:nvSpPr>
          <p:spPr bwMode="auto">
            <a:xfrm rot="16200000">
              <a:off x="6062377" y="5530894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直接连接符 11353"/>
            <p:cNvSpPr>
              <a:spLocks noChangeShapeType="1"/>
            </p:cNvSpPr>
            <p:nvPr/>
          </p:nvSpPr>
          <p:spPr bwMode="auto">
            <a:xfrm rot="16200000">
              <a:off x="3178705" y="4361805"/>
              <a:ext cx="134987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矩形 11354"/>
            <p:cNvSpPr>
              <a:spLocks noChangeArrowheads="1"/>
            </p:cNvSpPr>
            <p:nvPr/>
          </p:nvSpPr>
          <p:spPr bwMode="auto">
            <a:xfrm>
              <a:off x="1727245" y="5830700"/>
              <a:ext cx="1412684" cy="4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四级域名</a:t>
              </a:r>
            </a:p>
          </p:txBody>
        </p:sp>
        <p:sp>
          <p:nvSpPr>
            <p:cNvPr id="140" name="直接连接符 11355"/>
            <p:cNvSpPr>
              <a:spLocks noChangeShapeType="1"/>
            </p:cNvSpPr>
            <p:nvPr/>
          </p:nvSpPr>
          <p:spPr bwMode="auto">
            <a:xfrm>
              <a:off x="4867968" y="5666484"/>
              <a:ext cx="250937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直接连接符 11356"/>
            <p:cNvSpPr>
              <a:spLocks noChangeShapeType="1"/>
            </p:cNvSpPr>
            <p:nvPr/>
          </p:nvSpPr>
          <p:spPr bwMode="auto">
            <a:xfrm rot="16200000">
              <a:off x="5564781" y="580132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直接连接符 11357"/>
            <p:cNvSpPr>
              <a:spLocks noChangeShapeType="1"/>
            </p:cNvSpPr>
            <p:nvPr/>
          </p:nvSpPr>
          <p:spPr bwMode="auto">
            <a:xfrm rot="16200000">
              <a:off x="6528679" y="5800568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文本框 11358"/>
            <p:cNvSpPr txBox="1">
              <a:spLocks noChangeArrowheads="1"/>
            </p:cNvSpPr>
            <p:nvPr/>
          </p:nvSpPr>
          <p:spPr bwMode="auto">
            <a:xfrm>
              <a:off x="4549089" y="5805088"/>
              <a:ext cx="70249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mail</a:t>
              </a:r>
            </a:p>
          </p:txBody>
        </p:sp>
        <p:sp>
          <p:nvSpPr>
            <p:cNvPr id="144" name="文本框 11359"/>
            <p:cNvSpPr txBox="1">
              <a:spLocks noChangeArrowheads="1"/>
            </p:cNvSpPr>
            <p:nvPr/>
          </p:nvSpPr>
          <p:spPr bwMode="auto">
            <a:xfrm>
              <a:off x="5457654" y="5805088"/>
              <a:ext cx="43201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</a:t>
              </a:r>
            </a:p>
          </p:txBody>
        </p:sp>
        <p:sp>
          <p:nvSpPr>
            <p:cNvPr id="145" name="直接连接符 11360"/>
            <p:cNvSpPr>
              <a:spLocks noChangeShapeType="1"/>
            </p:cNvSpPr>
            <p:nvPr/>
          </p:nvSpPr>
          <p:spPr bwMode="auto">
            <a:xfrm rot="16200000">
              <a:off x="4730776" y="5800568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文本框 11361"/>
            <p:cNvSpPr txBox="1">
              <a:spLocks noChangeArrowheads="1"/>
            </p:cNvSpPr>
            <p:nvPr/>
          </p:nvSpPr>
          <p:spPr bwMode="auto">
            <a:xfrm>
              <a:off x="7181846" y="5459703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47" name="文本框 11362"/>
            <p:cNvSpPr txBox="1">
              <a:spLocks noChangeArrowheads="1"/>
            </p:cNvSpPr>
            <p:nvPr/>
          </p:nvSpPr>
          <p:spPr bwMode="auto">
            <a:xfrm>
              <a:off x="1805764" y="2175790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48" name="文本框 11363"/>
            <p:cNvSpPr txBox="1">
              <a:spLocks noChangeArrowheads="1"/>
            </p:cNvSpPr>
            <p:nvPr/>
          </p:nvSpPr>
          <p:spPr bwMode="auto">
            <a:xfrm>
              <a:off x="9918762" y="5026198"/>
              <a:ext cx="606352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seu</a:t>
              </a:r>
            </a:p>
          </p:txBody>
        </p:sp>
        <p:sp>
          <p:nvSpPr>
            <p:cNvPr id="149" name="矩形 11364"/>
            <p:cNvSpPr>
              <a:spLocks noChangeArrowheads="1"/>
            </p:cNvSpPr>
            <p:nvPr/>
          </p:nvSpPr>
          <p:spPr bwMode="auto">
            <a:xfrm>
              <a:off x="9226521" y="5027704"/>
              <a:ext cx="62494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sjtu</a:t>
              </a:r>
            </a:p>
          </p:txBody>
        </p:sp>
        <p:sp>
          <p:nvSpPr>
            <p:cNvPr id="150" name="直接连接符 11365"/>
            <p:cNvSpPr>
              <a:spLocks noChangeShapeType="1"/>
            </p:cNvSpPr>
            <p:nvPr/>
          </p:nvSpPr>
          <p:spPr bwMode="auto">
            <a:xfrm rot="16200000">
              <a:off x="10091300" y="498476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矩形 11366"/>
            <p:cNvSpPr>
              <a:spLocks noChangeArrowheads="1"/>
            </p:cNvSpPr>
            <p:nvPr/>
          </p:nvSpPr>
          <p:spPr bwMode="auto">
            <a:xfrm>
              <a:off x="8108040" y="1234190"/>
              <a:ext cx="23382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层次树状结构</a:t>
              </a:r>
            </a:p>
          </p:txBody>
        </p:sp>
        <p:sp>
          <p:nvSpPr>
            <p:cNvPr id="152" name="矩形 11367"/>
            <p:cNvSpPr>
              <a:spLocks noChangeArrowheads="1"/>
            </p:cNvSpPr>
            <p:nvPr/>
          </p:nvSpPr>
          <p:spPr bwMode="auto">
            <a:xfrm>
              <a:off x="1611872" y="1223645"/>
              <a:ext cx="16203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按级划分</a:t>
              </a:r>
            </a:p>
          </p:txBody>
        </p:sp>
      </p:grpSp>
      <p:sp>
        <p:nvSpPr>
          <p:cNvPr id="153" name="矩形 11367"/>
          <p:cNvSpPr>
            <a:spLocks noChangeArrowheads="1"/>
          </p:cNvSpPr>
          <p:nvPr/>
        </p:nvSpPr>
        <p:spPr bwMode="auto">
          <a:xfrm>
            <a:off x="680811" y="3641907"/>
            <a:ext cx="66611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</a:p>
          <a:p>
            <a:r>
              <a:rPr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4061912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3428639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Internet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的域名结构</a:t>
            </a: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10529570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Internet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的域名结构采用了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层次树状结构的命名方法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域名的结构由若干个分量组成，各分量之间用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小数点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)隔开，总长不超过255个字符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各分量分别代表不同级别的域名。(≤63字符)</a:t>
            </a:r>
          </a:p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合法域名中，点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“.”的个数至少为一个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通常，点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“.”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对应的英文单词为dot，也可以读为point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0" name="矩形 9218"/>
          <p:cNvSpPr>
            <a:spLocks noChangeArrowheads="1"/>
          </p:cNvSpPr>
          <p:nvPr/>
        </p:nvSpPr>
        <p:spPr bwMode="auto">
          <a:xfrm>
            <a:off x="2439873" y="5415641"/>
            <a:ext cx="7146925" cy="76358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en-US" altLang="zh-CN" sz="28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三级域名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二级域名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顶级域名</a:t>
            </a:r>
          </a:p>
        </p:txBody>
      </p:sp>
    </p:spTree>
    <p:extLst>
      <p:ext uri="{BB962C8B-B14F-4D97-AF65-F5344CB8AC3E}">
        <p14:creationId xmlns:p14="http://schemas.microsoft.com/office/powerpoint/2010/main" val="2819426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8969371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顶级域名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TLD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Top Level Domain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）一般有三类</a:t>
            </a: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9903258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n"/>
            </a:pP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国家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或地区</a:t>
            </a: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顶级域nTLD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，也记为</a:t>
            </a: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ccTLD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ountry 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ode)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例如.cn 表示中国，.us 表示美国，.uk 表示英国。目前有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300多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</a:p>
          <a:p>
            <a:pPr algn="just">
              <a:buFont typeface="Wingdings" panose="05000000000000000000" pitchFamily="2" charset="2"/>
              <a:buChar char="n"/>
            </a:pP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基础设施域.arpa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(Address and Routing Parameter Area)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专用于Internet基础设施目的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目前有二级域ip6.arpa；iris.arpa；in-addr.arpa；uri.arpa；urn.arpa；home.arpa；as112.arpa；in-addr-servers.arpa；ipv4only.arpa等</a:t>
            </a:r>
          </a:p>
          <a:p>
            <a:pPr algn="just">
              <a:buFont typeface="Wingdings" panose="05000000000000000000" pitchFamily="2" charset="2"/>
              <a:buChar char="n"/>
            </a:pP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通用顶级域gTLD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早期规定了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20个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通用顶级域名，2011年批准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新通用顶级域名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(New Generic Top-level Domain，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New 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gTLD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截至2020年，已注册有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1200多个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通用顶级域名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3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8969371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早期的通用顶级域名</a:t>
            </a: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9903258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com 表示公司企业                    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merce)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.net 表示网络服务机构，例如NIC和NOC 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work)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.org 表示非赢利性组织              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org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anization)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.edu 表示教育机构(美国专用)    (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edu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cation)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.gov 表示政府部门(美国专用)    (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gov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ernment)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.mil 表示军事部门(美国专用)     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mil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itary)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.int表示政府间国际合约建立的国际性组织 (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ernational)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.mobi 用于提供移动产品和服务的用户和供应商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mobi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le)</a:t>
            </a:r>
          </a:p>
        </p:txBody>
      </p:sp>
    </p:spTree>
    <p:extLst>
      <p:ext uri="{BB962C8B-B14F-4D97-AF65-F5344CB8AC3E}">
        <p14:creationId xmlns:p14="http://schemas.microsoft.com/office/powerpoint/2010/main" val="1082568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8969371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早期的通用顶级域名</a:t>
            </a: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9903258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.aero 用于航空运输企业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.biz 用于商业 (business)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.cat 用于(西班牙)加泰罗尼亚语言和文化团体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.coop 用于合作团体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.info 适用于各种情况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.jobs 用于人力资源管理者</a:t>
            </a:r>
          </a:p>
        </p:txBody>
      </p:sp>
    </p:spTree>
    <p:extLst>
      <p:ext uri="{BB962C8B-B14F-4D97-AF65-F5344CB8AC3E}">
        <p14:creationId xmlns:p14="http://schemas.microsoft.com/office/powerpoint/2010/main" val="421946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459547" cy="1428589"/>
            <a:chOff x="551030" y="-368704"/>
            <a:chExt cx="745954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808946" cy="687997"/>
              <a:chOff x="1839058" y="967769"/>
              <a:chExt cx="680894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80894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5479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什么是网络应用程序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66" name="组合 65"/>
          <p:cNvGrpSpPr/>
          <p:nvPr/>
        </p:nvGrpSpPr>
        <p:grpSpPr>
          <a:xfrm>
            <a:off x="733603" y="4278337"/>
            <a:ext cx="11905436" cy="476221"/>
            <a:chOff x="1403750" y="3593123"/>
            <a:chExt cx="11905436" cy="476221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6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1323255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将数据展现在界面上，以非常友好的方式让你知道它在做什么，免得你说它怠工。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15938" y="1514318"/>
            <a:ext cx="4435930" cy="526728"/>
            <a:chOff x="722008" y="1303131"/>
            <a:chExt cx="4235556" cy="50293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05" name="平行四边形 10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06" name="平行四边形 10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03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Text Box 79"/>
            <p:cNvSpPr txBox="1">
              <a:spLocks noChangeArrowheads="1"/>
            </p:cNvSpPr>
            <p:nvPr/>
          </p:nvSpPr>
          <p:spPr bwMode="auto">
            <a:xfrm>
              <a:off x="1351236" y="1335868"/>
              <a:ext cx="3606328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可以向网络发送数据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15938" y="2197166"/>
            <a:ext cx="4435930" cy="526726"/>
            <a:chOff x="722008" y="1303131"/>
            <a:chExt cx="4235556" cy="502934"/>
          </a:xfrm>
        </p:grpSpPr>
        <p:grpSp>
          <p:nvGrpSpPr>
            <p:cNvPr id="108" name="组合 107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1" name="平行四边形 110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12" name="平行四边形 11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09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0" name="Text Box 79"/>
            <p:cNvSpPr txBox="1">
              <a:spLocks noChangeArrowheads="1"/>
            </p:cNvSpPr>
            <p:nvPr/>
          </p:nvSpPr>
          <p:spPr bwMode="auto">
            <a:xfrm>
              <a:off x="1351236" y="1335867"/>
              <a:ext cx="3606328" cy="47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可以从网络接收数据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12127" y="2893573"/>
            <a:ext cx="4435930" cy="526726"/>
            <a:chOff x="722008" y="1303131"/>
            <a:chExt cx="4235556" cy="502934"/>
          </a:xfrm>
        </p:grpSpPr>
        <p:grpSp>
          <p:nvGrpSpPr>
            <p:cNvPr id="114" name="组合 11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7" name="平行四边形 116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18" name="平行四边形 117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15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351236" y="1335867"/>
              <a:ext cx="3606328" cy="47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可以对数据进行处理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12127" y="3576421"/>
            <a:ext cx="4435930" cy="526724"/>
            <a:chOff x="722008" y="1303131"/>
            <a:chExt cx="4235556" cy="502932"/>
          </a:xfrm>
        </p:grpSpPr>
        <p:grpSp>
          <p:nvGrpSpPr>
            <p:cNvPr id="120" name="组合 11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23" name="平行四边形 12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24" name="平行四边形 12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21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79"/>
            <p:cNvSpPr txBox="1">
              <a:spLocks noChangeArrowheads="1"/>
            </p:cNvSpPr>
            <p:nvPr/>
          </p:nvSpPr>
          <p:spPr bwMode="auto">
            <a:xfrm>
              <a:off x="1351236" y="1335866"/>
              <a:ext cx="3606328" cy="470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也许还能够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33603" y="5009652"/>
            <a:ext cx="11905436" cy="476221"/>
            <a:chOff x="1403750" y="3593123"/>
            <a:chExt cx="11905436" cy="476221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8" name="对话气泡: 椭圆形 12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7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1323255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时不时的弹出一个小窗口，提示你不要太辛勤工作，以表示对你无微不至的关怀。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8969371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早期的通用顶级域名</a:t>
            </a: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9903258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.museum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用于博物馆</a:t>
            </a: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.name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用于个人</a:t>
            </a: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.pro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用于有资质的专业人员及其实体，例如会计、律师和医师等自由职业者</a:t>
            </a: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用于商业和个人公布其联系方式</a:t>
            </a: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.travel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用于旅游业实体</a:t>
            </a: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2012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年开始，公司名可以作为新的顶级域名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(18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万美元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360680" lvl="1" indent="-36068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也可以注册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中国、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公司、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网络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等顶级域名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多语种域名国际标准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RFC3454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RFC3490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RFC3491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RFC3492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3106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8969371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国家顶级域名 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dirty="0" err="1">
                <a:ea typeface="楷体" panose="02010609060101010101" pitchFamily="49" charset="-122"/>
                <a:cs typeface="Arial" panose="020B0604020202020204" pitchFamily="34" charset="0"/>
              </a:rPr>
              <a:t>cn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下的二级域名分为三类</a:t>
            </a: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9903258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680" lvl="1" indent="-360680" algn="just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类别域名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7个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17880" lvl="2" indent="-360680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.edu.cn 教育</a:t>
            </a:r>
          </a:p>
          <a:p>
            <a:pPr marL="817880" lvl="2" indent="-360680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.gov.cn 政府</a:t>
            </a:r>
          </a:p>
          <a:p>
            <a:pPr marL="817880" lvl="2" indent="-360680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.org.cn 非营利组织</a:t>
            </a:r>
          </a:p>
          <a:p>
            <a:pPr marL="817880" lvl="2" indent="-360680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.net.cn 网络服务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行政区域名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34个：省、直辖市、自治区、特区等行政区域名，每个行政区域名为两个字母，例如北京bj、河北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无类别域名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：例如 www.g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oogle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.cn、www.tianya.cn等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4771390" y="2508666"/>
            <a:ext cx="4792980" cy="2339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680" lvl="1" indent="-360680" algn="just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dirty="0">
              <a:cs typeface="微软雅黑" panose="020B0503020204020204" pitchFamily="34" charset="-122"/>
            </a:endParaRPr>
          </a:p>
          <a:p>
            <a:pPr marL="817880" lvl="2" indent="-360680" algn="just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.com.cn 工商金融等企业</a:t>
            </a:r>
          </a:p>
          <a:p>
            <a:pPr marL="817880" lvl="2" indent="-360680" algn="just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.ac.cn 科研</a:t>
            </a:r>
          </a:p>
          <a:p>
            <a:pPr marL="817880" lvl="2" indent="-360680" algn="just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.mil.cn 国防机构</a:t>
            </a:r>
          </a:p>
        </p:txBody>
      </p:sp>
    </p:spTree>
    <p:extLst>
      <p:ext uri="{BB962C8B-B14F-4D97-AF65-F5344CB8AC3E}">
        <p14:creationId xmlns:p14="http://schemas.microsoft.com/office/powerpoint/2010/main" val="39266824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2543857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域名的管理</a:t>
            </a: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6035593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域名管理机构分级负责域名注册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p"/>
            </a:pP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Internet的域名管理机构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 ICANN (Internet Corporation for Assigned Names and Numbers)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  <a:hlinkClick r:id="rId4"/>
              </a:rPr>
              <a:t>www.icann.org</a:t>
            </a:r>
            <a:endParaRPr kumimoji="1"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ccTLD下的二级域名该国自行确定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三级域名注册由其所属二级域名机构负责，以此类推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n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.edu.cn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下三级域名注册由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CERNET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负责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我国的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其它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二级域名注册由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中国互联网络信息中心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CNNIC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)负责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49978" y="6113376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注册管理机构与注册服务商之间的关系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614" y="2718304"/>
            <a:ext cx="942975" cy="8477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202" y="4896598"/>
            <a:ext cx="885825" cy="8667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7874" y="3957788"/>
            <a:ext cx="1279308" cy="5482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238991" y="1800678"/>
            <a:ext cx="2137144" cy="460375"/>
          </a:xfrm>
          <a:prstGeom prst="rect">
            <a:avLst/>
          </a:prstGeom>
          <a:noFill/>
          <a:ln w="444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申请注册域名</a:t>
            </a:r>
          </a:p>
        </p:txBody>
      </p:sp>
      <p:sp>
        <p:nvSpPr>
          <p:cNvPr id="25" name="箭头: 下 18"/>
          <p:cNvSpPr/>
          <p:nvPr/>
        </p:nvSpPr>
        <p:spPr>
          <a:xfrm>
            <a:off x="9116177" y="2370175"/>
            <a:ext cx="191386" cy="34812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下 19"/>
          <p:cNvSpPr/>
          <p:nvPr/>
        </p:nvSpPr>
        <p:spPr>
          <a:xfrm>
            <a:off x="9153392" y="3566029"/>
            <a:ext cx="191386" cy="34812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下 20"/>
          <p:cNvSpPr/>
          <p:nvPr/>
        </p:nvSpPr>
        <p:spPr>
          <a:xfrm>
            <a:off x="9166460" y="4527266"/>
            <a:ext cx="191386" cy="34812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57668" y="4044398"/>
            <a:ext cx="2137144" cy="460375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注册管理机构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759448" y="2911333"/>
            <a:ext cx="2137144" cy="460375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注册服务商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822395" y="5099152"/>
            <a:ext cx="2137144" cy="460375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ICANN</a:t>
            </a:r>
          </a:p>
        </p:txBody>
      </p:sp>
    </p:spTree>
    <p:extLst>
      <p:ext uri="{BB962C8B-B14F-4D97-AF65-F5344CB8AC3E}">
        <p14:creationId xmlns:p14="http://schemas.microsoft.com/office/powerpoint/2010/main" val="21311656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5401384" cy="1007827"/>
            <a:chOff x="658104" y="373146"/>
            <a:chExt cx="4623170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4" y="763297"/>
              <a:ext cx="4200460" cy="617676"/>
              <a:chOff x="1839058" y="1058437"/>
              <a:chExt cx="420046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8" y="1058437"/>
                <a:ext cx="4200460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29955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真正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的实现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096000" y="2110700"/>
            <a:ext cx="1595437" cy="369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根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581400" y="3026688"/>
            <a:ext cx="1928812" cy="3698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.com 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8262937" y="3026688"/>
            <a:ext cx="1870075" cy="3762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.edu 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6030912" y="3026688"/>
            <a:ext cx="1730375" cy="3762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dirty="0" err="1">
                <a:ea typeface="楷体" panose="02010609060101010101" pitchFamily="49" charset="-122"/>
                <a:cs typeface="Arial" panose="020B0604020202020204" pitchFamily="34" charset="0"/>
              </a:rPr>
              <a:t>cn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 DNS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509962" y="4107775"/>
            <a:ext cx="1365250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yahoo.com</a:t>
            </a:r>
          </a:p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8910637" y="4107775"/>
            <a:ext cx="1365250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umass.edu</a:t>
            </a:r>
          </a:p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380037" y="4107775"/>
            <a:ext cx="1365250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edu.cn</a:t>
            </a:r>
          </a:p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253287" y="4107775"/>
            <a:ext cx="1365250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com.cn</a:t>
            </a:r>
          </a:p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6823075" y="2450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4446587" y="2666325"/>
            <a:ext cx="482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4446587" y="2666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6823075" y="2666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9271000" y="2666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4446587" y="33870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9271000" y="33870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6030912" y="374741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6030912" y="3747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7974012" y="3747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6823075" y="33870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375275" y="5258713"/>
            <a:ext cx="1377950" cy="646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hust.edu.cn</a:t>
            </a:r>
          </a:p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7181850" y="5257125"/>
            <a:ext cx="1570037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baidu.com.cn</a:t>
            </a:r>
          </a:p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6030912" y="4755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7974012" y="4755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1709737" y="2091650"/>
            <a:ext cx="159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根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1709737" y="2955250"/>
            <a:ext cx="154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顶级域（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TLD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1778000" y="4107775"/>
            <a:ext cx="113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权威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</a:p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6" grpId="0" animBg="1"/>
      <p:bldP spid="47" grpId="0" animBg="1"/>
      <p:bldP spid="50" grpId="0"/>
      <p:bldP spid="51" grpId="0"/>
      <p:bldP spid="5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58325" y="1593230"/>
            <a:ext cx="2278743" cy="2670056"/>
            <a:chOff x="1052239" y="2278638"/>
            <a:chExt cx="2278743" cy="2670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12986" r="12509" b="19929"/>
            <a:stretch>
              <a:fillRect/>
            </a:stretch>
          </p:blipFill>
          <p:spPr>
            <a:xfrm>
              <a:off x="1052239" y="2278638"/>
              <a:ext cx="2278743" cy="230072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430217" y="4579362"/>
              <a:ext cx="1522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根服务器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40268" y="1779541"/>
            <a:ext cx="1900765" cy="2483745"/>
            <a:chOff x="3534182" y="2464949"/>
            <a:chExt cx="1900765" cy="248374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182" y="2464949"/>
              <a:ext cx="1536326" cy="2176099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534182" y="4579362"/>
              <a:ext cx="190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顶级域服务器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79794" y="1593230"/>
            <a:ext cx="2622063" cy="2670056"/>
            <a:chOff x="5273708" y="2278638"/>
            <a:chExt cx="2622063" cy="267005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708" y="2278638"/>
              <a:ext cx="2622063" cy="2372966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5906348" y="4579362"/>
              <a:ext cx="1518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权威服务器</a:t>
              </a:r>
            </a:p>
          </p:txBody>
        </p:sp>
      </p:grp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500646" y="1454869"/>
            <a:ext cx="8828927" cy="4398074"/>
            <a:chOff x="3420" y="4065"/>
            <a:chExt cx="9737" cy="4850"/>
          </a:xfrm>
        </p:grpSpPr>
        <p:sp>
          <p:nvSpPr>
            <p:cNvPr id="29" name="AutoShape 5"/>
            <p:cNvSpPr>
              <a:spLocks noChangeAspect="1" noChangeArrowheads="1"/>
            </p:cNvSpPr>
            <p:nvPr/>
          </p:nvSpPr>
          <p:spPr bwMode="auto">
            <a:xfrm>
              <a:off x="3420" y="4065"/>
              <a:ext cx="9200" cy="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0" name="Picture 6" descr="worldf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" y="5365"/>
              <a:ext cx="6869" cy="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7"/>
            <p:cNvSpPr/>
            <p:nvPr/>
          </p:nvSpPr>
          <p:spPr bwMode="auto">
            <a:xfrm>
              <a:off x="6119" y="4299"/>
              <a:ext cx="1026" cy="2016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2244 h 1893"/>
                <a:gd name="T4" fmla="*/ 2338 w 963"/>
                <a:gd name="T5" fmla="*/ 4573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3772" y="7445"/>
              <a:ext cx="321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solidFill>
                    <a:srgbClr val="000000"/>
                  </a:solidFill>
                </a:rPr>
                <a:t>b USC-ISI Marina del Rey, CA</a:t>
              </a:r>
            </a:p>
            <a:p>
              <a:r>
                <a:rPr lang="en-US" altLang="zh-CN" sz="1000">
                  <a:solidFill>
                    <a:srgbClr val="000000"/>
                  </a:solidFill>
                </a:rPr>
                <a:t>l  ICANN Marina del Rey, CA</a:t>
              </a:r>
            </a:p>
            <a:p>
              <a:pPr algn="ctr"/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5083" y="6565"/>
              <a:ext cx="1212" cy="888"/>
            </a:xfrm>
            <a:custGeom>
              <a:avLst/>
              <a:gdLst>
                <a:gd name="T0" fmla="*/ 0 w 582"/>
                <a:gd name="T1" fmla="*/ 12456977 h 426"/>
                <a:gd name="T2" fmla="*/ 16788818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3420" y="5617"/>
              <a:ext cx="31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rgbClr val="000000"/>
                  </a:solidFill>
                </a:rPr>
                <a:t>e NASA Mt View, CA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f  Internet Software C. Palo</a:t>
              </a:r>
              <a:r>
                <a:rPr lang="en-US" altLang="zh-CN" sz="900" dirty="0">
                  <a:solidFill>
                    <a:srgbClr val="000000"/>
                  </a:solidFill>
                </a:rPr>
                <a:t> Alto, CA</a:t>
              </a:r>
            </a:p>
            <a:p>
              <a:pPr algn="ctr"/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 flipV="1">
              <a:off x="4920" y="6165"/>
              <a:ext cx="1300" cy="300"/>
            </a:xfrm>
            <a:custGeom>
              <a:avLst/>
              <a:gdLst>
                <a:gd name="T0" fmla="*/ 0 w 582"/>
                <a:gd name="T1" fmla="*/ 3 h 426"/>
                <a:gd name="T2" fmla="*/ 44799369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9544" y="4634"/>
              <a:ext cx="265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solidFill>
                    <a:srgbClr val="000000"/>
                  </a:solidFill>
                </a:rPr>
                <a:t>i NORDUnet Stockholm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8908" y="4858"/>
              <a:ext cx="709" cy="1070"/>
            </a:xfrm>
            <a:custGeom>
              <a:avLst/>
              <a:gdLst>
                <a:gd name="T0" fmla="*/ 1602 w 666"/>
                <a:gd name="T1" fmla="*/ 0 h 1005"/>
                <a:gd name="T2" fmla="*/ 0 w 666"/>
                <a:gd name="T3" fmla="*/ 2416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9528" y="4317"/>
              <a:ext cx="2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rgbClr val="000000"/>
                  </a:solidFill>
                </a:rPr>
                <a:t>k RIPE London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8619" y="4523"/>
              <a:ext cx="982" cy="1542"/>
            </a:xfrm>
            <a:custGeom>
              <a:avLst/>
              <a:gdLst>
                <a:gd name="T0" fmla="*/ 2228 w 922"/>
                <a:gd name="T1" fmla="*/ 0 h 1448"/>
                <a:gd name="T2" fmla="*/ 0 w 922"/>
                <a:gd name="T3" fmla="*/ 3495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11166" y="5161"/>
              <a:ext cx="1991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rgbClr val="000000"/>
                  </a:solidFill>
                </a:rPr>
                <a:t>m WIDE Tokyo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11520" y="5465"/>
              <a:ext cx="525" cy="963"/>
            </a:xfrm>
            <a:custGeom>
              <a:avLst/>
              <a:gdLst>
                <a:gd name="T0" fmla="*/ 7313160 w 252"/>
                <a:gd name="T1" fmla="*/ 0 h 462"/>
                <a:gd name="T2" fmla="*/ 0 w 252"/>
                <a:gd name="T3" fmla="*/ 13499244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6148" y="4113"/>
              <a:ext cx="3611" cy="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rgbClr val="000000"/>
                  </a:solidFill>
                </a:rPr>
                <a:t>a NSI Herndon, VA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c </a:t>
              </a:r>
              <a:r>
                <a:rPr lang="en-US" altLang="zh-CN" sz="1000" dirty="0" err="1">
                  <a:solidFill>
                    <a:srgbClr val="000000"/>
                  </a:solidFill>
                </a:rPr>
                <a:t>PSInet</a:t>
              </a:r>
              <a:r>
                <a:rPr lang="en-US" altLang="zh-CN" sz="1000" dirty="0">
                  <a:solidFill>
                    <a:srgbClr val="000000"/>
                  </a:solidFill>
                </a:rPr>
                <a:t> Herndon, VA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d U Maryland College Park, MD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g DISA Vienna, VA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h ARL Aberdeen, MD</a:t>
              </a:r>
            </a:p>
            <a:p>
              <a:r>
                <a:rPr lang="en-US" altLang="zh-CN" sz="900" dirty="0">
                  <a:solidFill>
                    <a:srgbClr val="000000"/>
                  </a:solidFill>
                </a:rPr>
                <a:t>j  NSI (TBD) Herndon, VA</a:t>
              </a:r>
            </a:p>
            <a:p>
              <a:pPr algn="ctr"/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425533" y="437648"/>
            <a:ext cx="1536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13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个</a:t>
            </a:r>
            <a:endParaRPr lang="zh-CN" altLang="en-US" sz="3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1563 -0.1675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838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20738" y="774088"/>
            <a:ext cx="4379913" cy="526730"/>
            <a:chOff x="722008" y="1303131"/>
            <a:chExt cx="4182069" cy="502938"/>
          </a:xfrm>
        </p:grpSpPr>
        <p:grpSp>
          <p:nvGrpSpPr>
            <p:cNvPr id="24" name="组合 2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5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351236" y="1335869"/>
              <a:ext cx="330598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顶级域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52290" y="1587357"/>
            <a:ext cx="7967481" cy="1678359"/>
            <a:chOff x="703264" y="1946586"/>
            <a:chExt cx="10972799" cy="2295185"/>
          </a:xfrm>
        </p:grpSpPr>
        <p:sp>
          <p:nvSpPr>
            <p:cNvPr id="31" name="任意多边形: 形状 128"/>
            <p:cNvSpPr/>
            <p:nvPr/>
          </p:nvSpPr>
          <p:spPr>
            <a:xfrm>
              <a:off x="703264" y="1946586"/>
              <a:ext cx="10972799" cy="2295185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-1" fmla="*/ 0 w 10804124"/>
                <a:gd name="connsiteY0-2" fmla="*/ 346229 h 4128116"/>
                <a:gd name="connsiteX1-3" fmla="*/ 372862 w 10804124"/>
                <a:gd name="connsiteY1-4" fmla="*/ 4128116 h 4128116"/>
                <a:gd name="connsiteX2-5" fmla="*/ 10804124 w 10804124"/>
                <a:gd name="connsiteY2-6" fmla="*/ 3506679 h 4128116"/>
                <a:gd name="connsiteX3-7" fmla="*/ 10182687 w 10804124"/>
                <a:gd name="connsiteY3-8" fmla="*/ 0 h 4128116"/>
                <a:gd name="connsiteX4-9" fmla="*/ 0 w 10804124"/>
                <a:gd name="connsiteY4-10" fmla="*/ 346229 h 4128116"/>
                <a:gd name="connsiteX0-11" fmla="*/ 0 w 10804124"/>
                <a:gd name="connsiteY0-12" fmla="*/ 363984 h 4145871"/>
                <a:gd name="connsiteX1-13" fmla="*/ 372862 w 10804124"/>
                <a:gd name="connsiteY1-14" fmla="*/ 4145871 h 4145871"/>
                <a:gd name="connsiteX2-15" fmla="*/ 10804124 w 10804124"/>
                <a:gd name="connsiteY2-16" fmla="*/ 3524434 h 4145871"/>
                <a:gd name="connsiteX3-17" fmla="*/ 10191565 w 10804124"/>
                <a:gd name="connsiteY3-18" fmla="*/ 0 h 4145871"/>
                <a:gd name="connsiteX4-19" fmla="*/ 0 w 10804124"/>
                <a:gd name="connsiteY4-20" fmla="*/ 363984 h 4145871"/>
                <a:gd name="connsiteX0-21" fmla="*/ 0 w 10928411"/>
                <a:gd name="connsiteY0-22" fmla="*/ 363984 h 4145871"/>
                <a:gd name="connsiteX1-23" fmla="*/ 372862 w 10928411"/>
                <a:gd name="connsiteY1-24" fmla="*/ 4145871 h 4145871"/>
                <a:gd name="connsiteX2-25" fmla="*/ 10928411 w 10928411"/>
                <a:gd name="connsiteY2-26" fmla="*/ 3701987 h 4145871"/>
                <a:gd name="connsiteX3-27" fmla="*/ 10191565 w 10928411"/>
                <a:gd name="connsiteY3-28" fmla="*/ 0 h 4145871"/>
                <a:gd name="connsiteX4-29" fmla="*/ 0 w 10928411"/>
                <a:gd name="connsiteY4-30" fmla="*/ 363984 h 4145871"/>
                <a:gd name="connsiteX0-31" fmla="*/ 0 w 10963921"/>
                <a:gd name="connsiteY0-32" fmla="*/ 363984 h 4145871"/>
                <a:gd name="connsiteX1-33" fmla="*/ 372862 w 10963921"/>
                <a:gd name="connsiteY1-34" fmla="*/ 4145871 h 4145871"/>
                <a:gd name="connsiteX2-35" fmla="*/ 10963921 w 10963921"/>
                <a:gd name="connsiteY2-36" fmla="*/ 3710864 h 4145871"/>
                <a:gd name="connsiteX3-37" fmla="*/ 10191565 w 10963921"/>
                <a:gd name="connsiteY3-38" fmla="*/ 0 h 4145871"/>
                <a:gd name="connsiteX4-39" fmla="*/ 0 w 10963921"/>
                <a:gd name="connsiteY4-40" fmla="*/ 363984 h 4145871"/>
                <a:gd name="connsiteX0-41" fmla="*/ 0 w 10963921"/>
                <a:gd name="connsiteY0-42" fmla="*/ 363984 h 4199137"/>
                <a:gd name="connsiteX1-43" fmla="*/ 408372 w 10963921"/>
                <a:gd name="connsiteY1-44" fmla="*/ 4199137 h 4199137"/>
                <a:gd name="connsiteX2-45" fmla="*/ 10963921 w 10963921"/>
                <a:gd name="connsiteY2-46" fmla="*/ 3710864 h 4199137"/>
                <a:gd name="connsiteX3-47" fmla="*/ 10191565 w 10963921"/>
                <a:gd name="connsiteY3-48" fmla="*/ 0 h 4199137"/>
                <a:gd name="connsiteX4-49" fmla="*/ 0 w 10963921"/>
                <a:gd name="connsiteY4-50" fmla="*/ 363984 h 4199137"/>
                <a:gd name="connsiteX0-51" fmla="*/ 0 w 11026065"/>
                <a:gd name="connsiteY0-52" fmla="*/ 488271 h 4199137"/>
                <a:gd name="connsiteX1-53" fmla="*/ 470516 w 11026065"/>
                <a:gd name="connsiteY1-54" fmla="*/ 4199137 h 4199137"/>
                <a:gd name="connsiteX2-55" fmla="*/ 11026065 w 11026065"/>
                <a:gd name="connsiteY2-56" fmla="*/ 3710864 h 4199137"/>
                <a:gd name="connsiteX3-57" fmla="*/ 10253709 w 11026065"/>
                <a:gd name="connsiteY3-58" fmla="*/ 0 h 4199137"/>
                <a:gd name="connsiteX4-59" fmla="*/ 0 w 11026065"/>
                <a:gd name="connsiteY4-60" fmla="*/ 488271 h 4199137"/>
                <a:gd name="connsiteX0-61" fmla="*/ 0 w 10972799"/>
                <a:gd name="connsiteY0-62" fmla="*/ 488271 h 4199137"/>
                <a:gd name="connsiteX1-63" fmla="*/ 417250 w 10972799"/>
                <a:gd name="connsiteY1-64" fmla="*/ 4199137 h 4199137"/>
                <a:gd name="connsiteX2-65" fmla="*/ 10972799 w 10972799"/>
                <a:gd name="connsiteY2-66" fmla="*/ 3710864 h 4199137"/>
                <a:gd name="connsiteX3-67" fmla="*/ 10200443 w 10972799"/>
                <a:gd name="connsiteY3-68" fmla="*/ 0 h 4199137"/>
                <a:gd name="connsiteX4-69" fmla="*/ 0 w 10972799"/>
                <a:gd name="connsiteY4-70" fmla="*/ 488271 h 4199137"/>
                <a:gd name="connsiteX0-71" fmla="*/ 0 w 10972799"/>
                <a:gd name="connsiteY0-72" fmla="*/ 440646 h 4151512"/>
                <a:gd name="connsiteX1-73" fmla="*/ 417250 w 10972799"/>
                <a:gd name="connsiteY1-74" fmla="*/ 4151512 h 4151512"/>
                <a:gd name="connsiteX2-75" fmla="*/ 10972799 w 10972799"/>
                <a:gd name="connsiteY2-76" fmla="*/ 3663239 h 4151512"/>
                <a:gd name="connsiteX3-77" fmla="*/ 10505243 w 10972799"/>
                <a:gd name="connsiteY3-78" fmla="*/ 0 h 4151512"/>
                <a:gd name="connsiteX4-79" fmla="*/ 0 w 10972799"/>
                <a:gd name="connsiteY4-80" fmla="*/ 440646 h 4151512"/>
                <a:gd name="connsiteX0-81" fmla="*/ 0 w 10972799"/>
                <a:gd name="connsiteY0-82" fmla="*/ 450171 h 4161037"/>
                <a:gd name="connsiteX1-83" fmla="*/ 417250 w 10972799"/>
                <a:gd name="connsiteY1-84" fmla="*/ 4161037 h 4161037"/>
                <a:gd name="connsiteX2-85" fmla="*/ 10972799 w 10972799"/>
                <a:gd name="connsiteY2-86" fmla="*/ 3672764 h 4161037"/>
                <a:gd name="connsiteX3-87" fmla="*/ 10524293 w 10972799"/>
                <a:gd name="connsiteY3-88" fmla="*/ 0 h 4161037"/>
                <a:gd name="connsiteX4-89" fmla="*/ 0 w 10972799"/>
                <a:gd name="connsiteY4-90" fmla="*/ 450171 h 41610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99795" y="2065012"/>
              <a:ext cx="10582183" cy="2117215"/>
              <a:chOff x="1050713" y="2449540"/>
              <a:chExt cx="10582183" cy="2117215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34" name="任意多边形: 形状 130"/>
              <p:cNvSpPr/>
              <p:nvPr/>
            </p:nvSpPr>
            <p:spPr>
              <a:xfrm>
                <a:off x="1050713" y="2449540"/>
                <a:ext cx="10582183" cy="2117215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35" name="任意多边形: 形状 131"/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-1" fmla="*/ 17755 w 852256"/>
                  <a:gd name="connsiteY0-2" fmla="*/ 0 h 417251"/>
                  <a:gd name="connsiteX1-3" fmla="*/ 852256 w 852256"/>
                  <a:gd name="connsiteY1-4" fmla="*/ 403715 h 417251"/>
                  <a:gd name="connsiteX2-5" fmla="*/ 0 w 852256"/>
                  <a:gd name="connsiteY2-6" fmla="*/ 417251 h 417251"/>
                  <a:gd name="connsiteX3-7" fmla="*/ 17755 w 852256"/>
                  <a:gd name="connsiteY3-8" fmla="*/ 0 h 417251"/>
                  <a:gd name="connsiteX0-9" fmla="*/ 17755 w 852256"/>
                  <a:gd name="connsiteY0-10" fmla="*/ 0 h 417251"/>
                  <a:gd name="connsiteX1-11" fmla="*/ 852256 w 852256"/>
                  <a:gd name="connsiteY1-12" fmla="*/ 393285 h 417251"/>
                  <a:gd name="connsiteX2-13" fmla="*/ 0 w 852256"/>
                  <a:gd name="connsiteY2-14" fmla="*/ 417251 h 417251"/>
                  <a:gd name="connsiteX3-15" fmla="*/ 17755 w 852256"/>
                  <a:gd name="connsiteY3-16" fmla="*/ 0 h 4172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129376" y="1870053"/>
            <a:ext cx="6978339" cy="1138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负责顶级域名和所有国家的顶级域名解析工作，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例如：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com, org, net, </a:t>
            </a:r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gov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uk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cn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jp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99938" y="3577044"/>
            <a:ext cx="6411204" cy="498598"/>
            <a:chOff x="1403750" y="3593123"/>
            <a:chExt cx="6411204" cy="498598"/>
          </a:xfrm>
        </p:grpSpPr>
        <p:grpSp>
          <p:nvGrpSpPr>
            <p:cNvPr id="37" name="组合 3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829023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VeriSign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负责维护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com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顶级域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99938" y="4390749"/>
            <a:ext cx="6940750" cy="498598"/>
            <a:chOff x="1403750" y="3593123"/>
            <a:chExt cx="6940750" cy="498598"/>
          </a:xfrm>
        </p:grpSpPr>
        <p:grpSp>
          <p:nvGrpSpPr>
            <p:cNvPr id="43" name="组合 4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5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358569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EDUCAUSE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负责维护</a:t>
              </a:r>
              <a:r>
                <a:rPr kumimoji="1"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edu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顶级域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20738" y="774088"/>
            <a:ext cx="4379913" cy="526730"/>
            <a:chOff x="722008" y="1303131"/>
            <a:chExt cx="4182069" cy="502938"/>
          </a:xfrm>
        </p:grpSpPr>
        <p:grpSp>
          <p:nvGrpSpPr>
            <p:cNvPr id="24" name="组合 2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5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351236" y="1335869"/>
              <a:ext cx="330598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权威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70196" y="1827026"/>
            <a:ext cx="8517233" cy="1921641"/>
            <a:chOff x="703264" y="1946586"/>
            <a:chExt cx="10972799" cy="2627877"/>
          </a:xfrm>
        </p:grpSpPr>
        <p:sp>
          <p:nvSpPr>
            <p:cNvPr id="31" name="任意多边形: 形状 128"/>
            <p:cNvSpPr/>
            <p:nvPr/>
          </p:nvSpPr>
          <p:spPr>
            <a:xfrm>
              <a:off x="703264" y="1946586"/>
              <a:ext cx="10972799" cy="2627877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-1" fmla="*/ 0 w 10804124"/>
                <a:gd name="connsiteY0-2" fmla="*/ 346229 h 4128116"/>
                <a:gd name="connsiteX1-3" fmla="*/ 372862 w 10804124"/>
                <a:gd name="connsiteY1-4" fmla="*/ 4128116 h 4128116"/>
                <a:gd name="connsiteX2-5" fmla="*/ 10804124 w 10804124"/>
                <a:gd name="connsiteY2-6" fmla="*/ 3506679 h 4128116"/>
                <a:gd name="connsiteX3-7" fmla="*/ 10182687 w 10804124"/>
                <a:gd name="connsiteY3-8" fmla="*/ 0 h 4128116"/>
                <a:gd name="connsiteX4-9" fmla="*/ 0 w 10804124"/>
                <a:gd name="connsiteY4-10" fmla="*/ 346229 h 4128116"/>
                <a:gd name="connsiteX0-11" fmla="*/ 0 w 10804124"/>
                <a:gd name="connsiteY0-12" fmla="*/ 363984 h 4145871"/>
                <a:gd name="connsiteX1-13" fmla="*/ 372862 w 10804124"/>
                <a:gd name="connsiteY1-14" fmla="*/ 4145871 h 4145871"/>
                <a:gd name="connsiteX2-15" fmla="*/ 10804124 w 10804124"/>
                <a:gd name="connsiteY2-16" fmla="*/ 3524434 h 4145871"/>
                <a:gd name="connsiteX3-17" fmla="*/ 10191565 w 10804124"/>
                <a:gd name="connsiteY3-18" fmla="*/ 0 h 4145871"/>
                <a:gd name="connsiteX4-19" fmla="*/ 0 w 10804124"/>
                <a:gd name="connsiteY4-20" fmla="*/ 363984 h 4145871"/>
                <a:gd name="connsiteX0-21" fmla="*/ 0 w 10928411"/>
                <a:gd name="connsiteY0-22" fmla="*/ 363984 h 4145871"/>
                <a:gd name="connsiteX1-23" fmla="*/ 372862 w 10928411"/>
                <a:gd name="connsiteY1-24" fmla="*/ 4145871 h 4145871"/>
                <a:gd name="connsiteX2-25" fmla="*/ 10928411 w 10928411"/>
                <a:gd name="connsiteY2-26" fmla="*/ 3701987 h 4145871"/>
                <a:gd name="connsiteX3-27" fmla="*/ 10191565 w 10928411"/>
                <a:gd name="connsiteY3-28" fmla="*/ 0 h 4145871"/>
                <a:gd name="connsiteX4-29" fmla="*/ 0 w 10928411"/>
                <a:gd name="connsiteY4-30" fmla="*/ 363984 h 4145871"/>
                <a:gd name="connsiteX0-31" fmla="*/ 0 w 10963921"/>
                <a:gd name="connsiteY0-32" fmla="*/ 363984 h 4145871"/>
                <a:gd name="connsiteX1-33" fmla="*/ 372862 w 10963921"/>
                <a:gd name="connsiteY1-34" fmla="*/ 4145871 h 4145871"/>
                <a:gd name="connsiteX2-35" fmla="*/ 10963921 w 10963921"/>
                <a:gd name="connsiteY2-36" fmla="*/ 3710864 h 4145871"/>
                <a:gd name="connsiteX3-37" fmla="*/ 10191565 w 10963921"/>
                <a:gd name="connsiteY3-38" fmla="*/ 0 h 4145871"/>
                <a:gd name="connsiteX4-39" fmla="*/ 0 w 10963921"/>
                <a:gd name="connsiteY4-40" fmla="*/ 363984 h 4145871"/>
                <a:gd name="connsiteX0-41" fmla="*/ 0 w 10963921"/>
                <a:gd name="connsiteY0-42" fmla="*/ 363984 h 4199137"/>
                <a:gd name="connsiteX1-43" fmla="*/ 408372 w 10963921"/>
                <a:gd name="connsiteY1-44" fmla="*/ 4199137 h 4199137"/>
                <a:gd name="connsiteX2-45" fmla="*/ 10963921 w 10963921"/>
                <a:gd name="connsiteY2-46" fmla="*/ 3710864 h 4199137"/>
                <a:gd name="connsiteX3-47" fmla="*/ 10191565 w 10963921"/>
                <a:gd name="connsiteY3-48" fmla="*/ 0 h 4199137"/>
                <a:gd name="connsiteX4-49" fmla="*/ 0 w 10963921"/>
                <a:gd name="connsiteY4-50" fmla="*/ 363984 h 4199137"/>
                <a:gd name="connsiteX0-51" fmla="*/ 0 w 11026065"/>
                <a:gd name="connsiteY0-52" fmla="*/ 488271 h 4199137"/>
                <a:gd name="connsiteX1-53" fmla="*/ 470516 w 11026065"/>
                <a:gd name="connsiteY1-54" fmla="*/ 4199137 h 4199137"/>
                <a:gd name="connsiteX2-55" fmla="*/ 11026065 w 11026065"/>
                <a:gd name="connsiteY2-56" fmla="*/ 3710864 h 4199137"/>
                <a:gd name="connsiteX3-57" fmla="*/ 10253709 w 11026065"/>
                <a:gd name="connsiteY3-58" fmla="*/ 0 h 4199137"/>
                <a:gd name="connsiteX4-59" fmla="*/ 0 w 11026065"/>
                <a:gd name="connsiteY4-60" fmla="*/ 488271 h 4199137"/>
                <a:gd name="connsiteX0-61" fmla="*/ 0 w 10972799"/>
                <a:gd name="connsiteY0-62" fmla="*/ 488271 h 4199137"/>
                <a:gd name="connsiteX1-63" fmla="*/ 417250 w 10972799"/>
                <a:gd name="connsiteY1-64" fmla="*/ 4199137 h 4199137"/>
                <a:gd name="connsiteX2-65" fmla="*/ 10972799 w 10972799"/>
                <a:gd name="connsiteY2-66" fmla="*/ 3710864 h 4199137"/>
                <a:gd name="connsiteX3-67" fmla="*/ 10200443 w 10972799"/>
                <a:gd name="connsiteY3-68" fmla="*/ 0 h 4199137"/>
                <a:gd name="connsiteX4-69" fmla="*/ 0 w 10972799"/>
                <a:gd name="connsiteY4-70" fmla="*/ 488271 h 4199137"/>
                <a:gd name="connsiteX0-71" fmla="*/ 0 w 10972799"/>
                <a:gd name="connsiteY0-72" fmla="*/ 440646 h 4151512"/>
                <a:gd name="connsiteX1-73" fmla="*/ 417250 w 10972799"/>
                <a:gd name="connsiteY1-74" fmla="*/ 4151512 h 4151512"/>
                <a:gd name="connsiteX2-75" fmla="*/ 10972799 w 10972799"/>
                <a:gd name="connsiteY2-76" fmla="*/ 3663239 h 4151512"/>
                <a:gd name="connsiteX3-77" fmla="*/ 10505243 w 10972799"/>
                <a:gd name="connsiteY3-78" fmla="*/ 0 h 4151512"/>
                <a:gd name="connsiteX4-79" fmla="*/ 0 w 10972799"/>
                <a:gd name="connsiteY4-80" fmla="*/ 440646 h 4151512"/>
                <a:gd name="connsiteX0-81" fmla="*/ 0 w 10972799"/>
                <a:gd name="connsiteY0-82" fmla="*/ 450171 h 4161037"/>
                <a:gd name="connsiteX1-83" fmla="*/ 417250 w 10972799"/>
                <a:gd name="connsiteY1-84" fmla="*/ 4161037 h 4161037"/>
                <a:gd name="connsiteX2-85" fmla="*/ 10972799 w 10972799"/>
                <a:gd name="connsiteY2-86" fmla="*/ 3672764 h 4161037"/>
                <a:gd name="connsiteX3-87" fmla="*/ 10524293 w 10972799"/>
                <a:gd name="connsiteY3-88" fmla="*/ 0 h 4161037"/>
                <a:gd name="connsiteX4-89" fmla="*/ 0 w 10972799"/>
                <a:gd name="connsiteY4-90" fmla="*/ 450171 h 41610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99795" y="2065012"/>
              <a:ext cx="10582183" cy="2384288"/>
              <a:chOff x="1050713" y="2449540"/>
              <a:chExt cx="10582183" cy="2384288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34" name="任意多边形: 形状 130"/>
              <p:cNvSpPr/>
              <p:nvPr/>
            </p:nvSpPr>
            <p:spPr>
              <a:xfrm>
                <a:off x="1050713" y="2449540"/>
                <a:ext cx="10582183" cy="2384288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35" name="任意多边形: 形状 131"/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-1" fmla="*/ 17755 w 852256"/>
                  <a:gd name="connsiteY0-2" fmla="*/ 0 h 417251"/>
                  <a:gd name="connsiteX1-3" fmla="*/ 852256 w 852256"/>
                  <a:gd name="connsiteY1-4" fmla="*/ 403715 h 417251"/>
                  <a:gd name="connsiteX2-5" fmla="*/ 0 w 852256"/>
                  <a:gd name="connsiteY2-6" fmla="*/ 417251 h 417251"/>
                  <a:gd name="connsiteX3-7" fmla="*/ 17755 w 852256"/>
                  <a:gd name="connsiteY3-8" fmla="*/ 0 h 417251"/>
                  <a:gd name="connsiteX0-9" fmla="*/ 17755 w 852256"/>
                  <a:gd name="connsiteY0-10" fmla="*/ 0 h 417251"/>
                  <a:gd name="connsiteX1-11" fmla="*/ 852256 w 852256"/>
                  <a:gd name="connsiteY1-12" fmla="*/ 393285 h 417251"/>
                  <a:gd name="connsiteX2-13" fmla="*/ 0 w 852256"/>
                  <a:gd name="connsiteY2-14" fmla="*/ 417251 h 417251"/>
                  <a:gd name="connsiteX3-15" fmla="*/ 17755 w 852256"/>
                  <a:gd name="connsiteY3-16" fmla="*/ 0 h 4172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108719" y="2177106"/>
            <a:ext cx="7440186" cy="1138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属于某个组织的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DNS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服务器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为组织的服务器提供一个权威的域名到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地址的映射服务 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例如：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 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 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mail)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42214" y="4274876"/>
            <a:ext cx="8558986" cy="498598"/>
            <a:chOff x="1403750" y="3593123"/>
            <a:chExt cx="8558986" cy="498598"/>
          </a:xfrm>
        </p:grpSpPr>
        <p:grpSp>
          <p:nvGrpSpPr>
            <p:cNvPr id="37" name="组合 3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976805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这些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服务器一般由所属组织或者服务提供商负责维护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5384409" cy="1005602"/>
            <a:chOff x="658104" y="373146"/>
            <a:chExt cx="5384409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4961699" cy="615451"/>
              <a:chOff x="1839058" y="1058437"/>
              <a:chExt cx="4961699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4961699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36967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本地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1052239" y="5431199"/>
            <a:ext cx="10107851" cy="498598"/>
            <a:chOff x="1403750" y="3593123"/>
            <a:chExt cx="10107851" cy="498598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0" y="3593123"/>
              <a:ext cx="9525671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严格的讲，本地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服务器其并不属于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层次结构中的一层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53634" y="1561322"/>
            <a:ext cx="9607109" cy="498598"/>
            <a:chOff x="1403750" y="3593123"/>
            <a:chExt cx="9607109" cy="498598"/>
          </a:xfrm>
        </p:grpSpPr>
        <p:grpSp>
          <p:nvGrpSpPr>
            <p:cNvPr id="73" name="组合 7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5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024928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每一个网络服务提供商都会提供一个本地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53634" y="3183884"/>
            <a:ext cx="10383622" cy="904863"/>
            <a:chOff x="1403750" y="3593123"/>
            <a:chExt cx="10383622" cy="904863"/>
          </a:xfrm>
        </p:grpSpPr>
        <p:grpSp>
          <p:nvGrpSpPr>
            <p:cNvPr id="78" name="组合 7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801441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当一台主机需要做一个域名查询的时候，查询请求首先被发送到本地域名服务器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86342" y="2198798"/>
            <a:ext cx="5455191" cy="639688"/>
            <a:chOff x="4650629" y="2375498"/>
            <a:chExt cx="2230756" cy="866609"/>
          </a:xfrm>
        </p:grpSpPr>
        <p:sp>
          <p:nvSpPr>
            <p:cNvPr id="30" name="矩形: 圆角 41"/>
            <p:cNvSpPr/>
            <p:nvPr/>
          </p:nvSpPr>
          <p:spPr>
            <a:xfrm>
              <a:off x="4650629" y="2375498"/>
              <a:ext cx="2230756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755832" y="2559135"/>
              <a:ext cx="2003311" cy="54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有时候，我们将其称为</a:t>
              </a:r>
              <a:r>
                <a:rPr lang="zh-CN" altLang="en-US" sz="2000" dirty="0">
                  <a:solidFill>
                    <a:srgbClr val="009FF6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“默认</a:t>
              </a:r>
              <a:r>
                <a:rPr lang="en-US" altLang="zh-CN" sz="2000" dirty="0">
                  <a:solidFill>
                    <a:srgbClr val="009FF6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2000" dirty="0">
                  <a:solidFill>
                    <a:srgbClr val="009FF6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服务器”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342" y="4197605"/>
            <a:ext cx="5465239" cy="843436"/>
            <a:chOff x="4650629" y="2375498"/>
            <a:chExt cx="2234865" cy="1142632"/>
          </a:xfrm>
        </p:grpSpPr>
        <p:sp>
          <p:nvSpPr>
            <p:cNvPr id="33" name="矩形: 圆角 41"/>
            <p:cNvSpPr/>
            <p:nvPr/>
          </p:nvSpPr>
          <p:spPr>
            <a:xfrm>
              <a:off x="4650629" y="2375498"/>
              <a:ext cx="2230756" cy="1142632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88034" y="2539882"/>
              <a:ext cx="2197460" cy="95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本地域名服务器的行为就像一个代理，它会向域名的层次体系中进行进一步的域名查询。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7571042" cy="1005602"/>
            <a:chOff x="658104" y="373146"/>
            <a:chExt cx="7571042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7148332" cy="615451"/>
              <a:chOff x="1839058" y="1058437"/>
              <a:chExt cx="7148332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6460298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61119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解析过程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——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递归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+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迭代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582539" y="1371871"/>
            <a:ext cx="2385748" cy="780077"/>
            <a:chOff x="1052239" y="2113881"/>
            <a:chExt cx="7540294" cy="2465481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12986" r="12509" b="19929"/>
            <a:stretch>
              <a:fillRect/>
            </a:stretch>
          </p:blipFill>
          <p:spPr>
            <a:xfrm>
              <a:off x="1052239" y="2278638"/>
              <a:ext cx="2278743" cy="2300724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3389589" y="2113881"/>
              <a:ext cx="5202944" cy="116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根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21371" y="2251376"/>
            <a:ext cx="1758023" cy="1334008"/>
            <a:chOff x="2376105" y="2301848"/>
            <a:chExt cx="5069793" cy="384701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49" y="2301848"/>
              <a:ext cx="1536326" cy="217609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2376105" y="4284973"/>
              <a:ext cx="5069793" cy="1863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顶级域服务器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dns.com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1371" y="3740589"/>
            <a:ext cx="2415050" cy="1452196"/>
            <a:chOff x="4171793" y="2208922"/>
            <a:chExt cx="6123338" cy="368203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653" y="2208922"/>
              <a:ext cx="2622063" cy="2372966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4171793" y="4252188"/>
              <a:ext cx="6123338" cy="163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权威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b="1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dns.baidu.com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7767" y="2131057"/>
            <a:ext cx="1852184" cy="1681329"/>
            <a:chOff x="859720" y="2809098"/>
            <a:chExt cx="2411222" cy="2188798"/>
          </a:xfrm>
        </p:grpSpPr>
        <p:grpSp>
          <p:nvGrpSpPr>
            <p:cNvPr id="4" name="组合 3"/>
            <p:cNvGrpSpPr/>
            <p:nvPr/>
          </p:nvGrpSpPr>
          <p:grpSpPr>
            <a:xfrm>
              <a:off x="1129396" y="2809098"/>
              <a:ext cx="1357600" cy="986783"/>
              <a:chOff x="2969282" y="2305242"/>
              <a:chExt cx="1357600" cy="986783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7">
                <a:lum contrast="20000"/>
              </a:blip>
              <a:stretch>
                <a:fillRect/>
              </a:stretch>
            </p:blipFill>
            <p:spPr>
              <a:xfrm>
                <a:off x="3220103" y="2305242"/>
                <a:ext cx="1106779" cy="869465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 rotWithShape="1">
              <a:blip r:embed="rId8" cstate="print">
                <a:clrChange>
                  <a:clrFrom>
                    <a:srgbClr val="D0E6E4"/>
                  </a:clrFrom>
                  <a:clrTo>
                    <a:srgbClr val="D0E6E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6" t="7082" r="5804" b="7252"/>
              <a:stretch>
                <a:fillRect/>
              </a:stretch>
            </p:blipFill>
            <p:spPr>
              <a:xfrm>
                <a:off x="2969282" y="2668924"/>
                <a:ext cx="647926" cy="623101"/>
              </a:xfrm>
              <a:prstGeom prst="rect">
                <a:avLst/>
              </a:prstGeom>
            </p:spPr>
          </p:pic>
        </p:grpSp>
        <p:sp>
          <p:nvSpPr>
            <p:cNvPr id="49" name="文本框 48"/>
            <p:cNvSpPr txBox="1"/>
            <p:nvPr/>
          </p:nvSpPr>
          <p:spPr>
            <a:xfrm>
              <a:off x="859720" y="3795881"/>
              <a:ext cx="2411222" cy="120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本地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i="1" dirty="0">
                  <a:solidFill>
                    <a:srgbClr val="0000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dns.poly.edu</a:t>
              </a:r>
            </a:p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91040" y="4447338"/>
            <a:ext cx="1284567" cy="1586274"/>
            <a:chOff x="1052239" y="4492121"/>
            <a:chExt cx="1284567" cy="158627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"/>
            <a:stretch>
              <a:fillRect/>
            </a:stretch>
          </p:blipFill>
          <p:spPr>
            <a:xfrm>
              <a:off x="1187634" y="4492121"/>
              <a:ext cx="1149172" cy="970830"/>
            </a:xfrm>
            <a:prstGeom prst="rect">
              <a:avLst/>
            </a:prstGeom>
          </p:spPr>
        </p:pic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1052239" y="5462445"/>
              <a:ext cx="1250950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请求主机</a:t>
              </a:r>
            </a:p>
            <a:p>
              <a:pPr algn="ctr"/>
              <a:r>
                <a:rPr lang="en-US" altLang="zh-CN" sz="1600" i="1" dirty="0">
                  <a:solidFill>
                    <a:srgbClr val="0000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cis.poly.edu</a:t>
              </a:r>
            </a:p>
          </p:txBody>
        </p:sp>
      </p:grpSp>
      <p:sp>
        <p:nvSpPr>
          <p:cNvPr id="53" name="Line 18"/>
          <p:cNvSpPr>
            <a:spLocks noChangeShapeType="1"/>
          </p:cNvSpPr>
          <p:nvPr/>
        </p:nvSpPr>
        <p:spPr bwMode="auto">
          <a:xfrm flipH="1" flipV="1">
            <a:off x="4080971" y="3517648"/>
            <a:ext cx="0" cy="77779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4537762" y="1692745"/>
            <a:ext cx="956393" cy="37027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4568564" y="2400242"/>
            <a:ext cx="2670160" cy="17295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 flipV="1">
            <a:off x="4568563" y="2478100"/>
            <a:ext cx="2615554" cy="196506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 flipH="1">
            <a:off x="4519219" y="1767175"/>
            <a:ext cx="1051596" cy="41491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4227011" y="3533442"/>
            <a:ext cx="5700" cy="79226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3751208" y="37462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4833623" y="15039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5021017" y="1873070"/>
            <a:ext cx="312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5969789" y="216318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5970667" y="25973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4257414" y="374193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89613" y="5243915"/>
            <a:ext cx="2771456" cy="908354"/>
            <a:chOff x="4593022" y="5247142"/>
            <a:chExt cx="2771456" cy="908354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"/>
            <a:stretch>
              <a:fillRect/>
            </a:stretch>
          </p:blipFill>
          <p:spPr>
            <a:xfrm flipH="1">
              <a:off x="4593022" y="5247142"/>
              <a:ext cx="1042746" cy="878258"/>
            </a:xfrm>
            <a:prstGeom prst="rect">
              <a:avLst/>
            </a:prstGeom>
          </p:spPr>
        </p:pic>
        <p:sp>
          <p:nvSpPr>
            <p:cNvPr id="84" name="Text Box 6"/>
            <p:cNvSpPr txBox="1">
              <a:spLocks noChangeArrowheads="1"/>
            </p:cNvSpPr>
            <p:nvPr/>
          </p:nvSpPr>
          <p:spPr bwMode="auto">
            <a:xfrm>
              <a:off x="5745252" y="5816942"/>
              <a:ext cx="16192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i="1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www.baidu.com</a:t>
              </a:r>
            </a:p>
          </p:txBody>
        </p:sp>
      </p:grpSp>
      <p:sp>
        <p:nvSpPr>
          <p:cNvPr id="50" name="Line 18"/>
          <p:cNvSpPr>
            <a:spLocks noChangeShapeType="1"/>
          </p:cNvSpPr>
          <p:nvPr/>
        </p:nvSpPr>
        <p:spPr bwMode="auto">
          <a:xfrm flipH="1" flipV="1">
            <a:off x="4537762" y="2668292"/>
            <a:ext cx="2623223" cy="1265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4592625" y="2573196"/>
            <a:ext cx="2574223" cy="12532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6108095" y="348387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281817" y="314337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8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6" grpId="0"/>
      <p:bldP spid="50" grpId="0" animBg="1"/>
      <p:bldP spid="52" grpId="0" animBg="1"/>
      <p:bldP spid="67" grpId="0"/>
      <p:bldP spid="6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169530" cy="1005602"/>
            <a:chOff x="658104" y="373146"/>
            <a:chExt cx="6169530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746820" cy="615451"/>
              <a:chOff x="1839058" y="1058437"/>
              <a:chExt cx="5746820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746820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6327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解析过程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——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纯递归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582539" y="1371871"/>
            <a:ext cx="2385748" cy="780077"/>
            <a:chOff x="1052239" y="2113881"/>
            <a:chExt cx="7540294" cy="2465481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12986" r="12509" b="19929"/>
            <a:stretch>
              <a:fillRect/>
            </a:stretch>
          </p:blipFill>
          <p:spPr>
            <a:xfrm>
              <a:off x="1052239" y="2278638"/>
              <a:ext cx="2278743" cy="2300724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3389589" y="2113881"/>
              <a:ext cx="5202944" cy="116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根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21371" y="2251376"/>
            <a:ext cx="2538743" cy="1057009"/>
            <a:chOff x="2376105" y="2301848"/>
            <a:chExt cx="7321236" cy="304820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49" y="2301848"/>
              <a:ext cx="1536326" cy="217609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2376105" y="4284973"/>
              <a:ext cx="7321236" cy="106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顶级域服务器 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dns.com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1371" y="3740589"/>
            <a:ext cx="2415050" cy="1452196"/>
            <a:chOff x="4171793" y="2208922"/>
            <a:chExt cx="6123338" cy="368203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653" y="2208922"/>
              <a:ext cx="2622063" cy="2372966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4171793" y="4252188"/>
              <a:ext cx="6123338" cy="163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权威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b="1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dns.baidu.com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7767" y="2131057"/>
            <a:ext cx="1852184" cy="1681329"/>
            <a:chOff x="859720" y="2809098"/>
            <a:chExt cx="2411222" cy="2188798"/>
          </a:xfrm>
        </p:grpSpPr>
        <p:grpSp>
          <p:nvGrpSpPr>
            <p:cNvPr id="4" name="组合 3"/>
            <p:cNvGrpSpPr/>
            <p:nvPr/>
          </p:nvGrpSpPr>
          <p:grpSpPr>
            <a:xfrm>
              <a:off x="1129396" y="2809098"/>
              <a:ext cx="1357600" cy="986783"/>
              <a:chOff x="2969282" y="2305242"/>
              <a:chExt cx="1357600" cy="986783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7">
                <a:lum contrast="20000"/>
              </a:blip>
              <a:stretch>
                <a:fillRect/>
              </a:stretch>
            </p:blipFill>
            <p:spPr>
              <a:xfrm>
                <a:off x="3220103" y="2305242"/>
                <a:ext cx="1106779" cy="869465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 rotWithShape="1">
              <a:blip r:embed="rId8" cstate="print">
                <a:clrChange>
                  <a:clrFrom>
                    <a:srgbClr val="D0E6E4"/>
                  </a:clrFrom>
                  <a:clrTo>
                    <a:srgbClr val="D0E6E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6" t="7082" r="5804" b="7252"/>
              <a:stretch>
                <a:fillRect/>
              </a:stretch>
            </p:blipFill>
            <p:spPr>
              <a:xfrm>
                <a:off x="2969282" y="2668924"/>
                <a:ext cx="647926" cy="623101"/>
              </a:xfrm>
              <a:prstGeom prst="rect">
                <a:avLst/>
              </a:prstGeom>
            </p:spPr>
          </p:pic>
        </p:grpSp>
        <p:sp>
          <p:nvSpPr>
            <p:cNvPr id="49" name="文本框 48"/>
            <p:cNvSpPr txBox="1"/>
            <p:nvPr/>
          </p:nvSpPr>
          <p:spPr>
            <a:xfrm>
              <a:off x="859720" y="3795881"/>
              <a:ext cx="2411222" cy="120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本地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i="1" dirty="0">
                  <a:solidFill>
                    <a:srgbClr val="0000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dns.poly.edu</a:t>
              </a:r>
            </a:p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91040" y="4447338"/>
            <a:ext cx="1284567" cy="1586274"/>
            <a:chOff x="1052239" y="4492121"/>
            <a:chExt cx="1284567" cy="158627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"/>
            <a:stretch>
              <a:fillRect/>
            </a:stretch>
          </p:blipFill>
          <p:spPr>
            <a:xfrm>
              <a:off x="1187634" y="4492121"/>
              <a:ext cx="1149172" cy="970830"/>
            </a:xfrm>
            <a:prstGeom prst="rect">
              <a:avLst/>
            </a:prstGeom>
          </p:spPr>
        </p:pic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1052239" y="5462445"/>
              <a:ext cx="1250950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请求主机</a:t>
              </a:r>
              <a:endParaRPr lang="en-US" altLang="zh-CN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>
                  <a:solidFill>
                    <a:srgbClr val="0000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cis.poly.edu</a:t>
              </a:r>
            </a:p>
          </p:txBody>
        </p:sp>
      </p:grpSp>
      <p:sp>
        <p:nvSpPr>
          <p:cNvPr id="53" name="Line 18"/>
          <p:cNvSpPr>
            <a:spLocks noChangeShapeType="1"/>
          </p:cNvSpPr>
          <p:nvPr/>
        </p:nvSpPr>
        <p:spPr bwMode="auto">
          <a:xfrm flipH="1" flipV="1">
            <a:off x="4080971" y="3517648"/>
            <a:ext cx="0" cy="77779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4632142" y="1692746"/>
            <a:ext cx="862013" cy="73039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6540752" y="1867172"/>
            <a:ext cx="631267" cy="55596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 flipV="1">
            <a:off x="6421747" y="1964491"/>
            <a:ext cx="655109" cy="585266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 flipH="1">
            <a:off x="4665617" y="1767174"/>
            <a:ext cx="905198" cy="79310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4227011" y="3533442"/>
            <a:ext cx="5700" cy="79226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3751208" y="37462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4833623" y="1699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5021896" y="223592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6799059" y="178976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6530171" y="224707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4257414" y="374193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89613" y="5243915"/>
            <a:ext cx="2771456" cy="908354"/>
            <a:chOff x="4593022" y="5247142"/>
            <a:chExt cx="2771456" cy="908354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"/>
            <a:stretch>
              <a:fillRect/>
            </a:stretch>
          </p:blipFill>
          <p:spPr>
            <a:xfrm flipH="1">
              <a:off x="4593022" y="5247142"/>
              <a:ext cx="1042746" cy="878258"/>
            </a:xfrm>
            <a:prstGeom prst="rect">
              <a:avLst/>
            </a:prstGeom>
          </p:spPr>
        </p:pic>
        <p:sp>
          <p:nvSpPr>
            <p:cNvPr id="84" name="Text Box 6"/>
            <p:cNvSpPr txBox="1">
              <a:spLocks noChangeArrowheads="1"/>
            </p:cNvSpPr>
            <p:nvPr/>
          </p:nvSpPr>
          <p:spPr bwMode="auto">
            <a:xfrm>
              <a:off x="5745253" y="5816942"/>
              <a:ext cx="1619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i="1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www.baidu.com</a:t>
              </a:r>
            </a:p>
          </p:txBody>
        </p:sp>
      </p:grpSp>
      <p:sp>
        <p:nvSpPr>
          <p:cNvPr id="50" name="Line 18"/>
          <p:cNvSpPr>
            <a:spLocks noChangeShapeType="1"/>
          </p:cNvSpPr>
          <p:nvPr/>
        </p:nvSpPr>
        <p:spPr bwMode="auto">
          <a:xfrm flipH="1" flipV="1">
            <a:off x="7512537" y="3229257"/>
            <a:ext cx="0" cy="51133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7658577" y="3245052"/>
            <a:ext cx="0" cy="54217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7184118" y="336752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7685939" y="336116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6" grpId="0"/>
      <p:bldP spid="50" grpId="0" animBg="1"/>
      <p:bldP spid="52" grpId="0" animBg="1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10298747" cy="1428590"/>
            <a:chOff x="551030" y="-368704"/>
            <a:chExt cx="10298747" cy="142859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0" y="303926"/>
              <a:ext cx="9648147" cy="755960"/>
              <a:chOff x="1839057" y="967770"/>
              <a:chExt cx="9648147" cy="755960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7" y="967770"/>
                <a:ext cx="9018367" cy="755960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87011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决定你的网络应用所需采用的体系结构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472544" y="2767637"/>
            <a:ext cx="1970425" cy="1970425"/>
            <a:chOff x="737414" y="3164436"/>
            <a:chExt cx="1900298" cy="1900298"/>
          </a:xfrm>
        </p:grpSpPr>
        <p:grpSp>
          <p:nvGrpSpPr>
            <p:cNvPr id="42" name="组合 4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809189" y="3340385"/>
              <a:ext cx="1747898" cy="1636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客户机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体系结构（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35930" y="2767637"/>
            <a:ext cx="1970425" cy="1970425"/>
            <a:chOff x="737414" y="3164436"/>
            <a:chExt cx="1900298" cy="1900298"/>
          </a:xfrm>
        </p:grpSpPr>
        <p:grpSp>
          <p:nvGrpSpPr>
            <p:cNvPr id="47" name="组合 46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896617" y="3733117"/>
              <a:ext cx="1573043" cy="85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体系</a:t>
              </a:r>
              <a:endPara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结构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749031" y="2767636"/>
            <a:ext cx="1970425" cy="1970425"/>
            <a:chOff x="737414" y="3164436"/>
            <a:chExt cx="1900298" cy="1900298"/>
          </a:xfrm>
        </p:grpSpPr>
        <p:grpSp>
          <p:nvGrpSpPr>
            <p:cNvPr id="52" name="组合 5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Text Box 79"/>
            <p:cNvSpPr txBox="1">
              <a:spLocks noChangeArrowheads="1"/>
            </p:cNvSpPr>
            <p:nvPr/>
          </p:nvSpPr>
          <p:spPr bwMode="auto">
            <a:xfrm>
              <a:off x="809189" y="3733117"/>
              <a:ext cx="1747898" cy="85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混合体系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334357" cy="1005602"/>
            <a:chOff x="658104" y="373146"/>
            <a:chExt cx="4334357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3911647" cy="615451"/>
              <a:chOff x="1839058" y="1058437"/>
              <a:chExt cx="3911647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3911647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25487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缓存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827685" y="1693627"/>
            <a:ext cx="9187172" cy="498598"/>
            <a:chOff x="1403750" y="3593123"/>
            <a:chExt cx="9187172" cy="498598"/>
          </a:xfrm>
        </p:grpSpPr>
        <p:grpSp>
          <p:nvGrpSpPr>
            <p:cNvPr id="65" name="组合 6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604991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一旦 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任何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域名服务器得知了某个映射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就将其 </a:t>
              </a:r>
              <a:r>
                <a:rPr kumimoji="1" lang="zh-CN" altLang="en-US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缓存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370685" y="2752800"/>
            <a:ext cx="6533258" cy="639688"/>
            <a:chOff x="4399783" y="3079825"/>
            <a:chExt cx="2671603" cy="866609"/>
          </a:xfrm>
        </p:grpSpPr>
        <p:sp>
          <p:nvSpPr>
            <p:cNvPr id="73" name="矩形: 圆角 41"/>
            <p:cNvSpPr/>
            <p:nvPr/>
          </p:nvSpPr>
          <p:spPr>
            <a:xfrm>
              <a:off x="4399783" y="3079825"/>
              <a:ext cx="2621821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460628" y="3242107"/>
              <a:ext cx="2610758" cy="54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在一定的时间间隔后缓存的条目将会过期</a:t>
              </a:r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</a:t>
              </a:r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自动消除</a:t>
              </a:r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70685" y="3835448"/>
            <a:ext cx="5646972" cy="639688"/>
            <a:chOff x="4399783" y="3079825"/>
            <a:chExt cx="2671603" cy="866609"/>
          </a:xfrm>
        </p:grpSpPr>
        <p:sp>
          <p:nvSpPr>
            <p:cNvPr id="76" name="矩形: 圆角 41"/>
            <p:cNvSpPr/>
            <p:nvPr/>
          </p:nvSpPr>
          <p:spPr>
            <a:xfrm>
              <a:off x="4399783" y="3079825"/>
              <a:ext cx="2621821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0628" y="3242109"/>
              <a:ext cx="2610758" cy="54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TLD DNS</a:t>
              </a:r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服务器通常被缓存在本地</a:t>
              </a:r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服务器中</a:t>
              </a:r>
            </a:p>
          </p:txBody>
        </p:sp>
      </p:grp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7337886" y="3875205"/>
            <a:ext cx="4396661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   这样可以减少根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DNS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的负载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380871" cy="1005602"/>
            <a:chOff x="658104" y="373146"/>
            <a:chExt cx="6380871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958161" cy="615451"/>
              <a:chOff x="1839058" y="1058437"/>
              <a:chExt cx="5958161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348561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9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可提供的服务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176345" y="1681073"/>
            <a:ext cx="4379913" cy="526731"/>
            <a:chOff x="722008" y="1303131"/>
            <a:chExt cx="4182069" cy="502939"/>
          </a:xfrm>
        </p:grpSpPr>
        <p:grpSp>
          <p:nvGrpSpPr>
            <p:cNvPr id="20" name="组合 1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1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1351236" y="1335870"/>
              <a:ext cx="330598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域名到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IP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地址的转换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76345" y="2573166"/>
            <a:ext cx="4379913" cy="526732"/>
            <a:chOff x="722008" y="1303131"/>
            <a:chExt cx="4182069" cy="502940"/>
          </a:xfrm>
        </p:grpSpPr>
        <p:grpSp>
          <p:nvGrpSpPr>
            <p:cNvPr id="26" name="组合 25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7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330598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主机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邮件服务器别名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05845" y="3440471"/>
            <a:ext cx="8571126" cy="498598"/>
            <a:chOff x="1403750" y="3593123"/>
            <a:chExt cx="8571126" cy="498598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988945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为不好记的规范主机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邮件服务器名提供一个易记的别名</a:t>
              </a:r>
            </a:p>
          </p:txBody>
        </p:sp>
      </p:grp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398185" y="4210096"/>
            <a:ext cx="6968625" cy="5294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   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e.g. www.hotmail.com -&gt; www.hotmail.aate.nsatc.net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380871" cy="1005602"/>
            <a:chOff x="658104" y="373146"/>
            <a:chExt cx="6380871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958161" cy="615451"/>
              <a:chOff x="1839058" y="1058437"/>
              <a:chExt cx="5958161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348561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9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可提供的服务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052239" y="1603172"/>
            <a:ext cx="4379912" cy="526688"/>
            <a:chOff x="722008" y="1303131"/>
            <a:chExt cx="4182068" cy="502898"/>
          </a:xfrm>
        </p:grpSpPr>
        <p:grpSp>
          <p:nvGrpSpPr>
            <p:cNvPr id="20" name="组合 1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1" name="流程图: 手动输入 6"/>
            <p:cNvSpPr/>
            <p:nvPr/>
          </p:nvSpPr>
          <p:spPr>
            <a:xfrm rot="5400000" flipV="1">
              <a:off x="2708406" y="-413270"/>
              <a:ext cx="475861" cy="391547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1847434" y="1335829"/>
              <a:ext cx="1991819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负载均衡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40920" y="2601846"/>
            <a:ext cx="6993700" cy="476221"/>
            <a:chOff x="1403750" y="3593123"/>
            <a:chExt cx="6993700" cy="476221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41151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一个域名对应多个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IP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24691" y="3674062"/>
            <a:ext cx="6993700" cy="476221"/>
            <a:chOff x="1403750" y="3593123"/>
            <a:chExt cx="6993700" cy="476221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41151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服务器在多个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中进行轮转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380871" cy="1005602"/>
            <a:chOff x="658104" y="373146"/>
            <a:chExt cx="6380871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958161" cy="615451"/>
              <a:chOff x="1839058" y="1058437"/>
              <a:chExt cx="5958161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348561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9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记录的格式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52238" y="4383029"/>
            <a:ext cx="467118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楷体" panose="02010609060101010101" pitchFamily="49" charset="-122"/>
                <a:cs typeface="Arial" panose="020B0604020202020204" pitchFamily="34" charset="0"/>
              </a:rPr>
              <a:t>Type=NS</a:t>
            </a:r>
          </a:p>
          <a:p>
            <a:pPr lvl="1" eaLnBrk="1" hangingPunct="1"/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name = 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域 </a:t>
            </a: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如</a:t>
            </a: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foo.com)</a:t>
            </a:r>
          </a:p>
          <a:p>
            <a:pPr lvl="1" eaLnBrk="1" hangingPunct="1"/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value =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该域权威域名服务器的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主机名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018901" y="2494584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楷体" panose="02010609060101010101" pitchFamily="49" charset="-122"/>
                <a:cs typeface="Arial" panose="020B0604020202020204" pitchFamily="34" charset="0"/>
              </a:rPr>
              <a:t>Type=A</a:t>
            </a:r>
          </a:p>
          <a:p>
            <a:pPr lvl="1" eaLnBrk="1" hangingPunct="1"/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name =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主机名</a:t>
            </a:r>
          </a:p>
          <a:p>
            <a:pPr lvl="1" eaLnBrk="1" hangingPunct="1"/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value = IP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地址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6324552" y="2396160"/>
            <a:ext cx="427831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楷体" panose="02010609060101010101" pitchFamily="49" charset="-122"/>
                <a:cs typeface="Arial" panose="020B0604020202020204" pitchFamily="34" charset="0"/>
              </a:rPr>
              <a:t>Type=CNAME</a:t>
            </a:r>
          </a:p>
          <a:p>
            <a:pPr lvl="1" eaLnBrk="1" hangingPunct="1"/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Name=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别名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>
                <a:ea typeface="楷体" panose="02010609060101010101" pitchFamily="49" charset="-122"/>
                <a:cs typeface="Arial" panose="020B0604020202020204" pitchFamily="34" charset="0"/>
              </a:rPr>
              <a:t>www.ibm.com</a:t>
            </a:r>
          </a:p>
          <a:p>
            <a:pPr lvl="1" eaLnBrk="1" hangingPunct="1"/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value =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真名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ea typeface="楷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2000">
                <a:ea typeface="楷体" panose="02010609060101010101" pitchFamily="49" charset="-122"/>
                <a:cs typeface="Arial" panose="020B0604020202020204" pitchFamily="34" charset="0"/>
              </a:rPr>
              <a:t>servereast.backup2.ibm.com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359477" y="4475785"/>
            <a:ext cx="4794752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楷体" panose="02010609060101010101" pitchFamily="49" charset="-122"/>
                <a:cs typeface="Arial" panose="020B0604020202020204" pitchFamily="34" charset="0"/>
              </a:rPr>
              <a:t>Type=MX</a:t>
            </a:r>
          </a:p>
          <a:p>
            <a:pPr lvl="1" eaLnBrk="1" hangingPunct="1"/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value = 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与 </a:t>
            </a: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name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相关的邮件服务器域名</a:t>
            </a:r>
            <a:endParaRPr lang="zh-CN" altLang="en-US" sz="24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56954" y="1576116"/>
            <a:ext cx="4921792" cy="501941"/>
            <a:chOff x="722008" y="1303131"/>
            <a:chExt cx="4182068" cy="479269"/>
          </a:xfrm>
        </p:grpSpPr>
        <p:grpSp>
          <p:nvGrpSpPr>
            <p:cNvPr id="43" name="组合 4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7" name="平行四边形 46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44" name="流程图: 手动输入 6"/>
            <p:cNvSpPr/>
            <p:nvPr/>
          </p:nvSpPr>
          <p:spPr>
            <a:xfrm rot="5400000" flipV="1">
              <a:off x="2708406" y="-413270"/>
              <a:ext cx="475861" cy="391547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287888" y="1367773"/>
              <a:ext cx="3399241" cy="3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ea typeface="楷体" panose="02010609060101010101" pitchFamily="49" charset="-122"/>
                  <a:cs typeface="Arial" panose="020B0604020202020204" pitchFamily="34" charset="0"/>
                </a:rPr>
                <a:t>RR </a:t>
              </a:r>
              <a:r>
                <a:rPr lang="zh-CN" altLang="en-US" dirty="0">
                  <a:ea typeface="楷体" panose="02010609060101010101" pitchFamily="49" charset="-122"/>
                  <a:cs typeface="Arial" panose="020B0604020202020204" pitchFamily="34" charset="0"/>
                </a:rPr>
                <a:t>格式</a:t>
              </a:r>
              <a:r>
                <a:rPr lang="en-US" altLang="zh-CN" dirty="0">
                  <a:ea typeface="楷体" panose="02010609060101010101" pitchFamily="49" charset="-122"/>
                  <a:cs typeface="Arial" panose="020B0604020202020204" pitchFamily="34" charset="0"/>
                </a:rPr>
                <a:t>:    </a:t>
              </a:r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(name, value, type, </a:t>
              </a:r>
              <a:r>
                <a:rPr lang="en-US" altLang="zh-CN" b="1" dirty="0" err="1">
                  <a:ea typeface="楷体" panose="02010609060101010101" pitchFamily="49" charset="-122"/>
                  <a:cs typeface="Arial" panose="020B0604020202020204" pitchFamily="34" charset="0"/>
                </a:rPr>
                <a:t>ttl</a:t>
              </a:r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)</a:t>
              </a:r>
              <a:endParaRPr lang="en-US" altLang="zh-CN" dirty="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380871" cy="1005602"/>
            <a:chOff x="658104" y="373146"/>
            <a:chExt cx="6380871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958161" cy="615451"/>
              <a:chOff x="1839058" y="1058437"/>
              <a:chExt cx="5958161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348561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9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攻击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74261" y="1600458"/>
            <a:ext cx="2808200" cy="510548"/>
            <a:chOff x="722008" y="1303131"/>
            <a:chExt cx="2681351" cy="487487"/>
          </a:xfrm>
        </p:grpSpPr>
        <p:grpSp>
          <p:nvGrpSpPr>
            <p:cNvPr id="20" name="组合 1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1" name="流程图: 手动输入 6"/>
            <p:cNvSpPr/>
            <p:nvPr/>
          </p:nvSpPr>
          <p:spPr>
            <a:xfrm rot="5400000" flipV="1">
              <a:off x="1958048" y="337090"/>
              <a:ext cx="475861" cy="241476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1411540" y="1320418"/>
              <a:ext cx="1991819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DDoS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攻击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79060" y="2408988"/>
            <a:ext cx="7773390" cy="498598"/>
            <a:chOff x="1403750" y="3593123"/>
            <a:chExt cx="7773390" cy="498598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191209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通过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ICMP Ping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洪泛攻击根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难以成功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79060" y="4367077"/>
            <a:ext cx="6993700" cy="476221"/>
            <a:chOff x="1403750" y="3593123"/>
            <a:chExt cx="6993700" cy="476221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41151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通过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请求报文洪泛攻击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TLD 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03237" y="2905582"/>
            <a:ext cx="4525438" cy="639688"/>
            <a:chOff x="4399783" y="3079825"/>
            <a:chExt cx="1850558" cy="866609"/>
          </a:xfrm>
        </p:grpSpPr>
        <p:sp>
          <p:nvSpPr>
            <p:cNvPr id="26" name="矩形: 圆角 41"/>
            <p:cNvSpPr/>
            <p:nvPr/>
          </p:nvSpPr>
          <p:spPr>
            <a:xfrm>
              <a:off x="4399783" y="3079825"/>
              <a:ext cx="1850558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47751" y="3284119"/>
              <a:ext cx="1702590" cy="54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根服务器通常配备分组过滤器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03238" y="3664530"/>
            <a:ext cx="6849213" cy="639688"/>
            <a:chOff x="4399783" y="3079825"/>
            <a:chExt cx="2800804" cy="866609"/>
          </a:xfrm>
        </p:grpSpPr>
        <p:sp>
          <p:nvSpPr>
            <p:cNvPr id="29" name="矩形: 圆角 41"/>
            <p:cNvSpPr/>
            <p:nvPr/>
          </p:nvSpPr>
          <p:spPr>
            <a:xfrm>
              <a:off x="4399783" y="3079825"/>
              <a:ext cx="2681891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47751" y="3242108"/>
              <a:ext cx="2652836" cy="54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大多数本地</a:t>
              </a:r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服务器缓存了</a:t>
              </a:r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TLD DNS</a:t>
              </a:r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服务器的地址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03238" y="4926378"/>
            <a:ext cx="4525439" cy="639688"/>
            <a:chOff x="4399783" y="3079825"/>
            <a:chExt cx="1850558" cy="866609"/>
          </a:xfrm>
        </p:grpSpPr>
        <p:sp>
          <p:nvSpPr>
            <p:cNvPr id="42" name="矩形: 圆角 41"/>
            <p:cNvSpPr/>
            <p:nvPr/>
          </p:nvSpPr>
          <p:spPr>
            <a:xfrm>
              <a:off x="4399783" y="3079825"/>
              <a:ext cx="1850558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547751" y="3242106"/>
              <a:ext cx="1344466" cy="54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难以过滤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380871" cy="1005602"/>
            <a:chOff x="658104" y="373146"/>
            <a:chExt cx="6380871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958161" cy="615451"/>
              <a:chOff x="1839058" y="1058437"/>
              <a:chExt cx="5958161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348561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9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攻击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116171" y="1572653"/>
            <a:ext cx="4379912" cy="526689"/>
            <a:chOff x="722008" y="1303131"/>
            <a:chExt cx="4182068" cy="502899"/>
          </a:xfrm>
        </p:grpSpPr>
        <p:grpSp>
          <p:nvGrpSpPr>
            <p:cNvPr id="20" name="组合 1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1" name="流程图: 手动输入 6"/>
            <p:cNvSpPr/>
            <p:nvPr/>
          </p:nvSpPr>
          <p:spPr>
            <a:xfrm rot="5400000" flipV="1">
              <a:off x="2708406" y="-413270"/>
              <a:ext cx="475861" cy="391547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1847434" y="1335830"/>
              <a:ext cx="1991819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重定向攻击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16171" y="2315870"/>
            <a:ext cx="10110629" cy="498598"/>
            <a:chOff x="1403750" y="3593123"/>
            <a:chExt cx="10110629" cy="498598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528448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中间人攻击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攻击者截获来自主机的请求并返回伪造的回答。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16171" y="3011576"/>
            <a:ext cx="10342858" cy="904863"/>
            <a:chOff x="1403750" y="3593123"/>
            <a:chExt cx="10342858" cy="904863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760677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毒害攻击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攻击者向一台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服务器发送伪造的回答，诱使服务器在它的缓存中接收伪造的记录。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52239" y="4341062"/>
            <a:ext cx="9461139" cy="517907"/>
            <a:chOff x="722008" y="1303131"/>
            <a:chExt cx="9033772" cy="494514"/>
          </a:xfrm>
        </p:grpSpPr>
        <p:grpSp>
          <p:nvGrpSpPr>
            <p:cNvPr id="30" name="组合 2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43" name="平行四边形 4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6" name="流程图: 手动输入 6"/>
            <p:cNvSpPr/>
            <p:nvPr/>
          </p:nvSpPr>
          <p:spPr>
            <a:xfrm rot="5400000" flipV="1">
              <a:off x="4931701" y="-2659803"/>
              <a:ext cx="475861" cy="84031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2" name="Text Box 79"/>
            <p:cNvSpPr txBox="1">
              <a:spLocks noChangeArrowheads="1"/>
            </p:cNvSpPr>
            <p:nvPr/>
          </p:nvSpPr>
          <p:spPr bwMode="auto">
            <a:xfrm>
              <a:off x="1566563" y="1327445"/>
              <a:ext cx="8189217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利用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服务器对目标主机采用</a:t>
              </a:r>
              <a:r>
                <a:rPr kumimoji="1" lang="en-US" altLang="zh-CN" sz="2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DDoS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攻击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——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反射攻击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E2FC0143-51AC-4948-80E8-9BC500126F3B}"/>
              </a:ext>
            </a:extLst>
          </p:cNvPr>
          <p:cNvSpPr/>
          <p:nvPr/>
        </p:nvSpPr>
        <p:spPr>
          <a:xfrm>
            <a:off x="1274823" y="135210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2D39A8-AB88-49CB-9F6C-292F75EFDE9A}"/>
              </a:ext>
            </a:extLst>
          </p:cNvPr>
          <p:cNvGrpSpPr/>
          <p:nvPr/>
        </p:nvGrpSpPr>
        <p:grpSpPr>
          <a:xfrm>
            <a:off x="2120869" y="2233028"/>
            <a:ext cx="5906776" cy="2095963"/>
            <a:chOff x="2758589" y="2301016"/>
            <a:chExt cx="5906776" cy="209596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55A1D8A-4D59-4C3E-9792-84427F80460F}"/>
                </a:ext>
              </a:extLst>
            </p:cNvPr>
            <p:cNvGrpSpPr/>
            <p:nvPr/>
          </p:nvGrpSpPr>
          <p:grpSpPr>
            <a:xfrm>
              <a:off x="2758589" y="2301016"/>
              <a:ext cx="5906776" cy="1652041"/>
              <a:chOff x="2068944" y="1725761"/>
              <a:chExt cx="4430087" cy="123903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805C810-6795-4D6E-898A-AF23AF458D1E}"/>
                  </a:ext>
                </a:extLst>
              </p:cNvPr>
              <p:cNvSpPr/>
              <p:nvPr/>
            </p:nvSpPr>
            <p:spPr>
              <a:xfrm>
                <a:off x="3290367" y="1725761"/>
                <a:ext cx="3154954" cy="70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P2P</a:t>
                </a:r>
                <a:r>
                  <a:rPr lang="zh-CN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文件分发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E3ADA4-6A7B-4810-A6BF-06EC6E884194}"/>
                  </a:ext>
                </a:extLst>
              </p:cNvPr>
              <p:cNvSpPr/>
              <p:nvPr/>
            </p:nvSpPr>
            <p:spPr>
              <a:xfrm>
                <a:off x="2367847" y="2466781"/>
                <a:ext cx="4131184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pc="3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ile</a:t>
                </a:r>
                <a:r>
                  <a:rPr lang="en-US" altLang="zh-CN" sz="32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in the P2P</a:t>
                </a:r>
                <a:endParaRPr lang="zh-CN" altLang="en-US" sz="32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7ECEF2-992A-4D91-B174-42C0AE07C39B}"/>
                  </a:ext>
                </a:extLst>
              </p:cNvPr>
              <p:cNvSpPr/>
              <p:nvPr/>
            </p:nvSpPr>
            <p:spPr>
              <a:xfrm>
                <a:off x="2068944" y="1980520"/>
                <a:ext cx="481142" cy="807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0C97EEE-77C3-4880-BD41-77E47DDB1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446" y="2955132"/>
                <a:ext cx="4224012" cy="966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F598D7-8728-4BBE-BF11-D00616B8EDF1}"/>
                </a:ext>
              </a:extLst>
            </p:cNvPr>
            <p:cNvSpPr/>
            <p:nvPr/>
          </p:nvSpPr>
          <p:spPr>
            <a:xfrm>
              <a:off x="7360341" y="3689093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7B8671-A919-4B28-968F-F4685045CCFF}"/>
              </a:ext>
            </a:extLst>
          </p:cNvPr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243BE39F-F63C-4DD7-8AE3-F5E2181CF1DA}"/>
                </a:ext>
              </a:extLst>
            </p:cNvPr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8402D77-7B74-48B7-A371-74D826D40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07"/>
            <a:stretch/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242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87997"/>
              <a:chOff x="1839058" y="967769"/>
              <a:chExt cx="353312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传输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1112948" y="1534276"/>
            <a:ext cx="3671051" cy="526731"/>
            <a:chOff x="722008" y="1303131"/>
            <a:chExt cx="3505227" cy="502939"/>
          </a:xfrm>
        </p:grpSpPr>
        <p:sp>
          <p:nvSpPr>
            <p:cNvPr id="68" name="流程图: 手动输入 6"/>
            <p:cNvSpPr/>
            <p:nvPr/>
          </p:nvSpPr>
          <p:spPr>
            <a:xfrm rot="5400000" flipV="1">
              <a:off x="2369986" y="-74850"/>
              <a:ext cx="475861" cy="323863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83" name="平行四边形 8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1559913" y="1335870"/>
              <a:ext cx="254478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一次传输的场景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686763" y="2496918"/>
            <a:ext cx="8127375" cy="498598"/>
            <a:chOff x="1403750" y="3593123"/>
            <a:chExt cx="8127375" cy="498598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0" name="对话气泡: 椭圆形 8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545194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Alice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在她的笔记本电脑上运行了一个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客户端应用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686763" y="3422709"/>
            <a:ext cx="8798583" cy="498598"/>
            <a:chOff x="1403750" y="3593123"/>
            <a:chExt cx="8798583" cy="498598"/>
          </a:xfrm>
        </p:grpSpPr>
        <p:grpSp>
          <p:nvGrpSpPr>
            <p:cNvPr id="93" name="组合 9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5" name="对话气泡: 椭圆形 9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216402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她不定期的连接到因特网上，每次都获得一个不同的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地址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686763" y="4348500"/>
            <a:ext cx="7118940" cy="498598"/>
            <a:chOff x="1403750" y="3593123"/>
            <a:chExt cx="7118940" cy="498598"/>
          </a:xfrm>
        </p:grpSpPr>
        <p:grpSp>
          <p:nvGrpSpPr>
            <p:cNvPr id="98" name="组合 9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7" name="对话气泡: 椭圆形 10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0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536759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她希望获得这样的资源 “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Hey Jude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”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686763" y="5274292"/>
            <a:ext cx="7718812" cy="498598"/>
            <a:chOff x="1403750" y="3593123"/>
            <a:chExt cx="7718812" cy="49859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19" name="对话气泡: 椭圆形 11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136631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这个应用显示出拥有这个资源的所有其它计算机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87997"/>
              <a:chOff x="1839058" y="967769"/>
              <a:chExt cx="353312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传输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1154567" y="1564186"/>
            <a:ext cx="3671051" cy="526731"/>
            <a:chOff x="722008" y="1303131"/>
            <a:chExt cx="3505227" cy="502939"/>
          </a:xfrm>
        </p:grpSpPr>
        <p:sp>
          <p:nvSpPr>
            <p:cNvPr id="68" name="流程图: 手动输入 6"/>
            <p:cNvSpPr/>
            <p:nvPr/>
          </p:nvSpPr>
          <p:spPr>
            <a:xfrm rot="5400000" flipV="1">
              <a:off x="2369986" y="-74850"/>
              <a:ext cx="475861" cy="323863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83" name="平行四边形 8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1559913" y="1335870"/>
              <a:ext cx="254478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一次传输的场景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597519" y="2254069"/>
            <a:ext cx="6463092" cy="498598"/>
            <a:chOff x="1403750" y="3593123"/>
            <a:chExt cx="6463092" cy="498598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0" name="对话气泡: 椭圆形 8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880911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Alice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从中选择了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Bob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597519" y="3039402"/>
            <a:ext cx="7699357" cy="498598"/>
            <a:chOff x="1403750" y="3593123"/>
            <a:chExt cx="7699357" cy="498598"/>
          </a:xfrm>
        </p:grpSpPr>
        <p:grpSp>
          <p:nvGrpSpPr>
            <p:cNvPr id="93" name="组合 9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5" name="对话气泡: 椭圆形 9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4" name="Text Box 79"/>
            <p:cNvSpPr txBox="1">
              <a:spLocks noChangeArrowheads="1"/>
            </p:cNvSpPr>
            <p:nvPr/>
          </p:nvSpPr>
          <p:spPr bwMode="auto">
            <a:xfrm>
              <a:off x="1985930" y="3593123"/>
              <a:ext cx="7117177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这个资源从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Bob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PC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拷贝到了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Alice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的笔记本电脑上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597519" y="3824735"/>
            <a:ext cx="10500138" cy="476221"/>
            <a:chOff x="1403750" y="3593123"/>
            <a:chExt cx="10500138" cy="476221"/>
          </a:xfrm>
        </p:grpSpPr>
        <p:grpSp>
          <p:nvGrpSpPr>
            <p:cNvPr id="98" name="组合 9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7" name="对话气泡: 椭圆形 10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0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917957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Alice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在下载资源的时候，其它用户也在向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Alice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的机器上传其它资源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597519" y="4587690"/>
            <a:ext cx="9207144" cy="476221"/>
            <a:chOff x="1403750" y="3593123"/>
            <a:chExt cx="9207144" cy="476221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19" name="对话气泡: 椭圆形 11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624963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Alice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的计算机既是一个客户机，也是一个服务器。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40524" y="5458963"/>
            <a:ext cx="5648269" cy="578982"/>
            <a:chOff x="1791494" y="2561767"/>
            <a:chExt cx="5638006" cy="1179621"/>
          </a:xfrm>
        </p:grpSpPr>
        <p:sp>
          <p:nvSpPr>
            <p:cNvPr id="34" name="矩形: 圆角 33"/>
            <p:cNvSpPr/>
            <p:nvPr/>
          </p:nvSpPr>
          <p:spPr>
            <a:xfrm>
              <a:off x="1791494" y="2561767"/>
              <a:ext cx="5638006" cy="11796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51183" y="2742395"/>
              <a:ext cx="5411642" cy="94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所有的计算机都是服务器 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= 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高可扩展性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857375" y="2669790"/>
              <a:ext cx="5505449" cy="965042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87997"/>
              <a:chOff x="1839058" y="967769"/>
              <a:chExt cx="353312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文件分发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/>
        </p:nvGrpSpPr>
        <p:grpSpPr>
          <a:xfrm>
            <a:off x="1476760" y="1653987"/>
            <a:ext cx="1891092" cy="476221"/>
            <a:chOff x="1403750" y="3593123"/>
            <a:chExt cx="1891092" cy="476221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0" name="对话气泡: 椭圆形 8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30891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模式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476760" y="3798103"/>
            <a:ext cx="2260060" cy="476221"/>
            <a:chOff x="1403750" y="3593123"/>
            <a:chExt cx="2260060" cy="476221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19" name="对话气泡: 椭圆形 11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1677878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模式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65179" y="4591272"/>
            <a:ext cx="4471191" cy="1429282"/>
            <a:chOff x="1955094" y="2494202"/>
            <a:chExt cx="4471191" cy="142928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5094" y="2494202"/>
              <a:ext cx="4471191" cy="1429282"/>
              <a:chOff x="4650627" y="2375498"/>
              <a:chExt cx="4551835" cy="969015"/>
            </a:xfrm>
          </p:grpSpPr>
          <p:sp>
            <p:nvSpPr>
              <p:cNvPr id="46" name="矩形: 圆角 45"/>
              <p:cNvSpPr/>
              <p:nvPr/>
            </p:nvSpPr>
            <p:spPr>
              <a:xfrm>
                <a:off x="4650627" y="2375498"/>
                <a:ext cx="4551835" cy="969015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732797" y="2451088"/>
                <a:ext cx="4174725" cy="62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5" name="Object 7"/>
            <p:cNvGraphicFramePr>
              <a:graphicFrameLocks noChangeAspect="1"/>
            </p:cNvGraphicFramePr>
            <p:nvPr/>
          </p:nvGraphicFramePr>
          <p:xfrm>
            <a:off x="2188545" y="2630898"/>
            <a:ext cx="3898800" cy="118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5" imgW="93573600" imgH="28346400" progId="Equation.DSMT4">
                    <p:embed/>
                  </p:oleObj>
                </mc:Choice>
                <mc:Fallback>
                  <p:oleObj name="Equation" r:id="rId5" imgW="93573600" imgH="2834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545" y="2630898"/>
                          <a:ext cx="3898800" cy="1180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365180" y="2447155"/>
            <a:ext cx="4559194" cy="1034001"/>
            <a:chOff x="2048640" y="2413442"/>
            <a:chExt cx="4559194" cy="1034001"/>
          </a:xfrm>
        </p:grpSpPr>
        <p:grpSp>
          <p:nvGrpSpPr>
            <p:cNvPr id="37" name="组合 36"/>
            <p:cNvGrpSpPr/>
            <p:nvPr/>
          </p:nvGrpSpPr>
          <p:grpSpPr>
            <a:xfrm>
              <a:off x="2048640" y="2413442"/>
              <a:ext cx="4559194" cy="1034001"/>
              <a:chOff x="4650628" y="2375498"/>
              <a:chExt cx="4256894" cy="701025"/>
            </a:xfrm>
          </p:grpSpPr>
          <p:sp>
            <p:nvSpPr>
              <p:cNvPr id="38" name="矩形: 圆角 37"/>
              <p:cNvSpPr/>
              <p:nvPr/>
            </p:nvSpPr>
            <p:spPr>
              <a:xfrm>
                <a:off x="4650628" y="2375498"/>
                <a:ext cx="4174725" cy="701023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732797" y="2451088"/>
                <a:ext cx="4174725" cy="62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8" name="Object 7"/>
            <p:cNvGraphicFramePr>
              <a:graphicFrameLocks noChangeAspect="1"/>
            </p:cNvGraphicFramePr>
            <p:nvPr/>
          </p:nvGraphicFramePr>
          <p:xfrm>
            <a:off x="2149621" y="2543151"/>
            <a:ext cx="4305300" cy="81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7" imgW="103327200" imgH="19507200" progId="Equation.DSMT4">
                    <p:embed/>
                  </p:oleObj>
                </mc:Choice>
                <mc:Fallback>
                  <p:oleObj name="Equation" r:id="rId7" imgW="103327200" imgH="1950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621" y="2543151"/>
                          <a:ext cx="4305300" cy="811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0" name="图片 6" descr="ch2_文件分发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4" y="1722032"/>
            <a:ext cx="5779389" cy="447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6354</Words>
  <Application>Microsoft Office PowerPoint</Application>
  <PresentationFormat>宽屏</PresentationFormat>
  <Paragraphs>1347</Paragraphs>
  <Slides>106</Slides>
  <Notes>101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25" baseType="lpstr">
      <vt:lpstr>HanWangCC02</vt:lpstr>
      <vt:lpstr>MS PGothic</vt:lpstr>
      <vt:lpstr>ZapfDingbats</vt:lpstr>
      <vt:lpstr>等线</vt:lpstr>
      <vt:lpstr>等线 Light</vt:lpstr>
      <vt:lpstr>楷体</vt:lpstr>
      <vt:lpstr>思源黑体 CN Medium</vt:lpstr>
      <vt:lpstr>思源黑体 CN Normal</vt:lpstr>
      <vt:lpstr>宋体</vt:lpstr>
      <vt:lpstr>微软雅黑</vt:lpstr>
      <vt:lpstr>造字工房朗倩（非商用）常规体</vt:lpstr>
      <vt:lpstr>造字工房朗倩（非商用）细体</vt:lpstr>
      <vt:lpstr>Arial</vt:lpstr>
      <vt:lpstr>Calibri</vt:lpstr>
      <vt:lpstr>Narkisim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xrk</dc:creator>
  <cp:lastModifiedBy>胡 沁心</cp:lastModifiedBy>
  <cp:revision>384</cp:revision>
  <dcterms:created xsi:type="dcterms:W3CDTF">2019-08-13T06:56:00Z</dcterms:created>
  <dcterms:modified xsi:type="dcterms:W3CDTF">2023-08-30T13:14:47Z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76983803458F4A7482F6563559AD8437</vt:lpwstr>
  </property>
  <property fmtid="{D5CDD505-2E9C-101B-9397-08002B2CF9AE}" pid="3" name="KSOProductBuildVer">
    <vt:lpwstr>2052-11.1.0.10700</vt:lpwstr>
  </property>
</Properties>
</file>