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3"/>
  </p:notesMasterIdLst>
  <p:sldIdLst>
    <p:sldId id="256" r:id="rId3"/>
    <p:sldId id="257" r:id="rId4"/>
    <p:sldId id="258" r:id="rId5"/>
    <p:sldId id="259" r:id="rId6"/>
    <p:sldId id="260" r:id="rId7"/>
    <p:sldId id="261" r:id="rId8"/>
    <p:sldId id="262" r:id="rId9"/>
    <p:sldId id="263" r:id="rId10"/>
    <p:sldId id="265" r:id="rId11"/>
    <p:sldId id="264" r:id="rId12"/>
    <p:sldId id="266" r:id="rId13"/>
    <p:sldId id="267" r:id="rId14"/>
    <p:sldId id="268" r:id="rId15"/>
    <p:sldId id="270" r:id="rId16"/>
    <p:sldId id="271" r:id="rId17"/>
    <p:sldId id="272" r:id="rId18"/>
    <p:sldId id="275"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Lst>
  <p:sldSz cx="9144000" cy="6858000" type="screen4x3"/>
  <p:notesSz cx="6858000" cy="9144000"/>
  <p:defaultTextStyle>
    <a:defPPr>
      <a:defRPr lang="en-GB"/>
    </a:defPPr>
    <a:lvl1pPr marL="0" lvl="0" indent="0" algn="l" defTabSz="449580" rtl="0" eaLnBrk="1" fontAlgn="base" latinLnBrk="0" hangingPunct="1">
      <a:lnSpc>
        <a:spcPct val="100000"/>
      </a:lnSpc>
      <a:spcBef>
        <a:spcPct val="0"/>
      </a:spcBef>
      <a:spcAft>
        <a:spcPct val="0"/>
      </a:spcAft>
      <a:buSzPct val="100000"/>
      <a:buFont typeface="Times New Roman" panose="02020603050405020304" pitchFamily="6" charset="0"/>
      <a:buNone/>
      <a:defRPr b="0" i="0" u="none" kern="1200" baseline="0">
        <a:solidFill>
          <a:schemeClr val="bg1"/>
        </a:solidFill>
        <a:latin typeface="Times New Roman" panose="02020603050405020304" pitchFamily="6" charset="0"/>
        <a:ea typeface="宋体" panose="02010600030101010101" pitchFamily="2" charset="-122"/>
        <a:cs typeface="+mn-cs"/>
      </a:defRPr>
    </a:lvl1pPr>
    <a:lvl2pPr marL="742950" lvl="1" indent="-285750" algn="l" defTabSz="449580" rtl="0" eaLnBrk="1" fontAlgn="base" latinLnBrk="0" hangingPunct="1">
      <a:lnSpc>
        <a:spcPct val="100000"/>
      </a:lnSpc>
      <a:spcBef>
        <a:spcPct val="0"/>
      </a:spcBef>
      <a:spcAft>
        <a:spcPct val="0"/>
      </a:spcAft>
      <a:buSzPct val="100000"/>
      <a:buFont typeface="Times New Roman" panose="02020603050405020304" pitchFamily="6" charset="0"/>
      <a:buNone/>
      <a:defRPr b="0" i="0" u="none" kern="1200" baseline="0">
        <a:solidFill>
          <a:schemeClr val="bg1"/>
        </a:solidFill>
        <a:latin typeface="Times New Roman" panose="02020603050405020304" pitchFamily="6" charset="0"/>
        <a:ea typeface="宋体" panose="02010600030101010101" pitchFamily="2" charset="-122"/>
        <a:cs typeface="+mn-cs"/>
      </a:defRPr>
    </a:lvl2pPr>
    <a:lvl3pPr marL="1143000" lvl="2" indent="-228600" algn="l" defTabSz="449580" rtl="0" eaLnBrk="1" fontAlgn="base" latinLnBrk="0" hangingPunct="1">
      <a:lnSpc>
        <a:spcPct val="100000"/>
      </a:lnSpc>
      <a:spcBef>
        <a:spcPct val="0"/>
      </a:spcBef>
      <a:spcAft>
        <a:spcPct val="0"/>
      </a:spcAft>
      <a:buSzPct val="100000"/>
      <a:buFont typeface="Times New Roman" panose="02020603050405020304" pitchFamily="6" charset="0"/>
      <a:buNone/>
      <a:defRPr b="0" i="0" u="none" kern="1200" baseline="0">
        <a:solidFill>
          <a:schemeClr val="bg1"/>
        </a:solidFill>
        <a:latin typeface="Times New Roman" panose="02020603050405020304" pitchFamily="6" charset="0"/>
        <a:ea typeface="宋体" panose="02010600030101010101" pitchFamily="2" charset="-122"/>
        <a:cs typeface="+mn-cs"/>
      </a:defRPr>
    </a:lvl3pPr>
    <a:lvl4pPr marL="1600200" lvl="3" indent="-228600" algn="l" defTabSz="449580" rtl="0" eaLnBrk="1" fontAlgn="base" latinLnBrk="0" hangingPunct="1">
      <a:lnSpc>
        <a:spcPct val="100000"/>
      </a:lnSpc>
      <a:spcBef>
        <a:spcPct val="0"/>
      </a:spcBef>
      <a:spcAft>
        <a:spcPct val="0"/>
      </a:spcAft>
      <a:buSzPct val="100000"/>
      <a:buFont typeface="Times New Roman" panose="02020603050405020304" pitchFamily="6" charset="0"/>
      <a:buNone/>
      <a:defRPr b="0" i="0" u="none" kern="1200" baseline="0">
        <a:solidFill>
          <a:schemeClr val="bg1"/>
        </a:solidFill>
        <a:latin typeface="Times New Roman" panose="02020603050405020304" pitchFamily="6" charset="0"/>
        <a:ea typeface="宋体" panose="02010600030101010101" pitchFamily="2" charset="-122"/>
        <a:cs typeface="+mn-cs"/>
      </a:defRPr>
    </a:lvl4pPr>
    <a:lvl5pPr marL="2057400" lvl="4" indent="-228600" algn="l" defTabSz="449580" rtl="0" eaLnBrk="1" fontAlgn="base" latinLnBrk="0" hangingPunct="1">
      <a:lnSpc>
        <a:spcPct val="100000"/>
      </a:lnSpc>
      <a:spcBef>
        <a:spcPct val="0"/>
      </a:spcBef>
      <a:spcAft>
        <a:spcPct val="0"/>
      </a:spcAft>
      <a:buSzPct val="100000"/>
      <a:buFont typeface="Times New Roman" panose="02020603050405020304" pitchFamily="6" charset="0"/>
      <a:buNone/>
      <a:defRPr b="0" i="0" u="none" kern="1200" baseline="0">
        <a:solidFill>
          <a:schemeClr val="bg1"/>
        </a:solidFill>
        <a:latin typeface="Times New Roman" panose="02020603050405020304" pitchFamily="6" charset="0"/>
        <a:ea typeface="宋体" panose="02010600030101010101" pitchFamily="2" charset="-122"/>
        <a:cs typeface="+mn-cs"/>
      </a:defRPr>
    </a:lvl5pPr>
    <a:lvl6pPr marL="2286000" lvl="5" indent="-228600" algn="l" defTabSz="449580" rtl="0" eaLnBrk="1" fontAlgn="base" latinLnBrk="0" hangingPunct="1">
      <a:lnSpc>
        <a:spcPct val="100000"/>
      </a:lnSpc>
      <a:spcBef>
        <a:spcPct val="0"/>
      </a:spcBef>
      <a:spcAft>
        <a:spcPct val="0"/>
      </a:spcAft>
      <a:buSzPct val="100000"/>
      <a:buFont typeface="Times New Roman" panose="02020603050405020304" pitchFamily="6" charset="0"/>
      <a:buNone/>
      <a:defRPr b="0" i="0" u="none" kern="1200" baseline="0">
        <a:solidFill>
          <a:schemeClr val="bg1"/>
        </a:solidFill>
        <a:latin typeface="Times New Roman" panose="02020603050405020304" pitchFamily="6" charset="0"/>
        <a:ea typeface="宋体" panose="02010600030101010101" pitchFamily="2" charset="-122"/>
        <a:cs typeface="+mn-cs"/>
      </a:defRPr>
    </a:lvl6pPr>
    <a:lvl7pPr marL="2743200" lvl="6" indent="-228600" algn="l" defTabSz="449580" rtl="0" eaLnBrk="1" fontAlgn="base" latinLnBrk="0" hangingPunct="1">
      <a:lnSpc>
        <a:spcPct val="100000"/>
      </a:lnSpc>
      <a:spcBef>
        <a:spcPct val="0"/>
      </a:spcBef>
      <a:spcAft>
        <a:spcPct val="0"/>
      </a:spcAft>
      <a:buSzPct val="100000"/>
      <a:buFont typeface="Times New Roman" panose="02020603050405020304" pitchFamily="6" charset="0"/>
      <a:buNone/>
      <a:defRPr b="0" i="0" u="none" kern="1200" baseline="0">
        <a:solidFill>
          <a:schemeClr val="bg1"/>
        </a:solidFill>
        <a:latin typeface="Times New Roman" panose="02020603050405020304" pitchFamily="6" charset="0"/>
        <a:ea typeface="宋体" panose="02010600030101010101" pitchFamily="2" charset="-122"/>
        <a:cs typeface="+mn-cs"/>
      </a:defRPr>
    </a:lvl7pPr>
    <a:lvl8pPr marL="3200400" lvl="7" indent="-228600" algn="l" defTabSz="449580" rtl="0" eaLnBrk="1" fontAlgn="base" latinLnBrk="0" hangingPunct="1">
      <a:lnSpc>
        <a:spcPct val="100000"/>
      </a:lnSpc>
      <a:spcBef>
        <a:spcPct val="0"/>
      </a:spcBef>
      <a:spcAft>
        <a:spcPct val="0"/>
      </a:spcAft>
      <a:buSzPct val="100000"/>
      <a:buFont typeface="Times New Roman" panose="02020603050405020304" pitchFamily="6" charset="0"/>
      <a:buNone/>
      <a:defRPr b="0" i="0" u="none" kern="1200" baseline="0">
        <a:solidFill>
          <a:schemeClr val="bg1"/>
        </a:solidFill>
        <a:latin typeface="Times New Roman" panose="02020603050405020304" pitchFamily="6" charset="0"/>
        <a:ea typeface="宋体" panose="02010600030101010101" pitchFamily="2" charset="-122"/>
        <a:cs typeface="+mn-cs"/>
      </a:defRPr>
    </a:lvl8pPr>
    <a:lvl9pPr marL="3657600" lvl="8" indent="-228600" algn="l" defTabSz="449580" rtl="0" eaLnBrk="1" fontAlgn="base" latinLnBrk="0" hangingPunct="1">
      <a:lnSpc>
        <a:spcPct val="100000"/>
      </a:lnSpc>
      <a:spcBef>
        <a:spcPct val="0"/>
      </a:spcBef>
      <a:spcAft>
        <a:spcPct val="0"/>
      </a:spcAft>
      <a:buSzPct val="100000"/>
      <a:buFont typeface="Times New Roman" panose="02020603050405020304" pitchFamily="6" charset="0"/>
      <a:buNone/>
      <a:defRPr b="0" i="0" u="none" kern="1200" baseline="0">
        <a:solidFill>
          <a:schemeClr val="bg1"/>
        </a:solidFill>
        <a:latin typeface="Times New Roman" panose="02020603050405020304" pitchFamily="6"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2144" y="-104"/>
      </p:cViewPr>
      <p:guideLst>
        <p:guide orient="horz" pos="2103"/>
        <p:guide pos="2965"/>
      </p:guideLst>
    </p:cSldViewPr>
  </p:slideViewPr>
  <p:notesTextViewPr>
    <p:cViewPr>
      <p:scale>
        <a:sx n="100" d="100"/>
        <a:sy n="100" d="100"/>
      </p:scale>
      <p:origin x="0" y="0"/>
    </p:cViewPr>
  </p:notesTextViewPr>
  <p:gridSpacing cx="45004" cy="45004"/>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notesMaster" Target="notesMasters/notesMaster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3075" name="Rectangle 3"/>
          <p:cNvSpPr>
            <a:spLocks noGrp="1" noChangeArrowheads="1"/>
          </p:cNvSpPr>
          <p:nvPr>
            <p:ph type="hdr"/>
          </p:nvPr>
        </p:nvSpPr>
        <p:spPr bwMode="auto">
          <a:xfrm>
            <a:off x="0" y="0"/>
            <a:ext cx="2970213" cy="455613"/>
          </a:xfrm>
          <a:prstGeom prst="rect">
            <a:avLst/>
          </a:prstGeom>
          <a:noFill/>
          <a:ln>
            <a:noFill/>
          </a:ln>
          <a:effectLst/>
        </p:spPr>
        <p:txBody>
          <a:bodyPr vert="horz" wrap="square" lIns="90000" tIns="46800" rIns="90000" bIns="46800" numCol="1" anchor="t" anchorCtr="0" compatLnSpc="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altLang="zh-CN" sz="12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3076" name="Rectangle 4"/>
          <p:cNvSpPr>
            <a:spLocks noGrp="1" noChangeArrowheads="1"/>
          </p:cNvSpPr>
          <p:nvPr>
            <p:ph type="dt"/>
          </p:nvPr>
        </p:nvSpPr>
        <p:spPr bwMode="auto">
          <a:xfrm>
            <a:off x="3886200" y="0"/>
            <a:ext cx="2970213" cy="455613"/>
          </a:xfrm>
          <a:prstGeom prst="rect">
            <a:avLst/>
          </a:prstGeom>
          <a:noFill/>
          <a:ln>
            <a:noFill/>
          </a:ln>
          <a:effectLst/>
        </p:spPr>
        <p:txBody>
          <a:bodyPr vert="horz" wrap="square" lIns="90000" tIns="46800" rIns="90000" bIns="46800" numCol="1" anchor="t" anchorCtr="0" compatLnSpc="1"/>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pPr marL="0" marR="0" lvl="0" indent="0" algn="r"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altLang="zh-CN" sz="12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3077" name="Rectangle 5"/>
          <p:cNvSpPr>
            <a:spLocks noGrp="1" noChangeArrowheads="1"/>
          </p:cNvSpPr>
          <p:nvPr>
            <p:ph type="sldImg"/>
          </p:nvPr>
        </p:nvSpPr>
        <p:spPr bwMode="auto">
          <a:xfrm>
            <a:off x="1143000" y="685800"/>
            <a:ext cx="4570413" cy="3427413"/>
          </a:xfrm>
          <a:prstGeom prst="rect">
            <a:avLst/>
          </a:prstGeom>
          <a:noFill/>
          <a:ln>
            <a:noFill/>
          </a:ln>
          <a:effectLst/>
        </p:spPr>
      </p:sp>
      <p:sp>
        <p:nvSpPr>
          <p:cNvPr id="3078" name="Rectangle 6"/>
          <p:cNvSpPr>
            <a:spLocks noGrp="1" noChangeArrowheads="1"/>
          </p:cNvSpPr>
          <p:nvPr>
            <p:ph type="body"/>
          </p:nvPr>
        </p:nvSpPr>
        <p:spPr bwMode="auto">
          <a:xfrm>
            <a:off x="914400" y="4343400"/>
            <a:ext cx="5027613" cy="4113213"/>
          </a:xfrm>
          <a:prstGeom prst="rect">
            <a:avLst/>
          </a:prstGeom>
          <a:noFill/>
          <a:ln>
            <a:noFill/>
          </a:ln>
          <a:effectLst/>
        </p:spPr>
        <p:txBody>
          <a:bodyPr vert="horz" wrap="square" lIns="90000" tIns="46800" rIns="90000" bIns="46800" numCol="1" anchor="t" anchorCtr="0" compatLnSpc="1"/>
          <a:lstStyle/>
          <a:p>
            <a:pPr marL="0" marR="0" lvl="0" indent="0" algn="l" defTabSz="449580" rtl="0" eaLnBrk="0" fontAlgn="base" latinLnBrk="0" hangingPunct="0">
              <a:lnSpc>
                <a:spcPct val="100000"/>
              </a:lnSpc>
              <a:spcBef>
                <a:spcPct val="30000"/>
              </a:spcBef>
              <a:spcAft>
                <a:spcPct val="0"/>
              </a:spcAft>
              <a:buClrTx/>
              <a:buSzPct val="100000"/>
              <a:buFont typeface="Times New Roman" panose="02020603050405020304" pitchFamily="6" charset="0"/>
              <a:buNone/>
              <a:defRPr/>
            </a:pPr>
            <a:endPar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mn-cs"/>
            </a:endParaRPr>
          </a:p>
        </p:txBody>
      </p:sp>
      <p:sp>
        <p:nvSpPr>
          <p:cNvPr id="3079" name="Rectangle 7"/>
          <p:cNvSpPr>
            <a:spLocks noGrp="1" noChangeArrowheads="1"/>
          </p:cNvSpPr>
          <p:nvPr>
            <p:ph type="ftr"/>
          </p:nvPr>
        </p:nvSpPr>
        <p:spPr bwMode="auto">
          <a:xfrm>
            <a:off x="0" y="8686800"/>
            <a:ext cx="2970213" cy="455613"/>
          </a:xfrm>
          <a:prstGeom prst="rect">
            <a:avLst/>
          </a:prstGeom>
          <a:noFill/>
          <a:ln>
            <a:noFill/>
          </a:ln>
          <a:effectLst/>
        </p:spPr>
        <p:txBody>
          <a:bodyPr vert="horz" wrap="square" lIns="90000" tIns="46800" rIns="90000" bIns="46800" numCol="1" anchor="b" anchorCtr="0" compatLnSpc="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altLang="zh-CN" sz="12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3080" name="Rectangle 8"/>
          <p:cNvSpPr>
            <a:spLocks noGrp="1" noChangeArrowheads="1"/>
          </p:cNvSpPr>
          <p:nvPr>
            <p:ph type="sldNum"/>
          </p:nvPr>
        </p:nvSpPr>
        <p:spPr bwMode="auto">
          <a:xfrm>
            <a:off x="3886200" y="8686800"/>
            <a:ext cx="2970213" cy="455613"/>
          </a:xfrm>
          <a:prstGeom prst="rect">
            <a:avLst/>
          </a:prstGeom>
          <a:noFill/>
          <a:ln>
            <a:noFill/>
          </a:ln>
          <a:effectLst/>
        </p:spPr>
        <p:txBody>
          <a:bodyPr vert="horz" wrap="square" lIns="90000" tIns="46800" rIns="90000" bIns="46800" numCol="1" anchor="b" anchorCtr="0" compatLnSpc="1"/>
          <a:p>
            <a:pPr lvl="0" algn="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GB" altLang="zh-CN" sz="1200" dirty="0">
                <a:solidFill>
                  <a:srgbClr val="000000"/>
                </a:solidFill>
              </a:rPr>
            </a:fld>
            <a:endParaRPr lang="en-GB" altLang="zh-CN" sz="1200" dirty="0">
              <a:solidFill>
                <a:srgbClr val="000000"/>
              </a:solidFill>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SzPct val="100000"/>
      <a:buFont typeface="Times New Roman" panose="02020603050405020304" pitchFamily="6" charset="0"/>
      <a:defRPr sz="1200" kern="1200">
        <a:solidFill>
          <a:srgbClr val="000000"/>
        </a:solidFill>
        <a:latin typeface="Times New Roman" panose="02020603050405020304" pitchFamily="6" charset="0"/>
        <a:ea typeface="宋体" panose="02010600030101010101" pitchFamily="2" charset="-122"/>
        <a:cs typeface="+mn-cs"/>
      </a:defRPr>
    </a:lvl1pPr>
    <a:lvl2pPr marL="742950" indent="-285750" algn="l" defTabSz="449580" rtl="0" eaLnBrk="0" fontAlgn="base" hangingPunct="0">
      <a:spcBef>
        <a:spcPct val="30000"/>
      </a:spcBef>
      <a:spcAft>
        <a:spcPct val="0"/>
      </a:spcAft>
      <a:buSzPct val="100000"/>
      <a:buFont typeface="Times New Roman" panose="02020603050405020304" pitchFamily="6" charset="0"/>
      <a:defRPr sz="1200" kern="1200">
        <a:solidFill>
          <a:srgbClr val="000000"/>
        </a:solidFill>
        <a:latin typeface="Times New Roman" panose="02020603050405020304" pitchFamily="6" charset="0"/>
        <a:ea typeface="宋体" panose="02010600030101010101" pitchFamily="2" charset="-122"/>
        <a:cs typeface="+mn-cs"/>
      </a:defRPr>
    </a:lvl2pPr>
    <a:lvl3pPr marL="1143000" indent="-228600" algn="l" defTabSz="449580" rtl="0" eaLnBrk="0" fontAlgn="base" hangingPunct="0">
      <a:spcBef>
        <a:spcPct val="30000"/>
      </a:spcBef>
      <a:spcAft>
        <a:spcPct val="0"/>
      </a:spcAft>
      <a:buSzPct val="100000"/>
      <a:buFont typeface="Times New Roman" panose="02020603050405020304" pitchFamily="6" charset="0"/>
      <a:defRPr sz="1200" kern="1200">
        <a:solidFill>
          <a:srgbClr val="000000"/>
        </a:solidFill>
        <a:latin typeface="Times New Roman" panose="02020603050405020304" pitchFamily="6" charset="0"/>
        <a:ea typeface="宋体" panose="02010600030101010101" pitchFamily="2" charset="-122"/>
        <a:cs typeface="+mn-cs"/>
      </a:defRPr>
    </a:lvl3pPr>
    <a:lvl4pPr marL="1600200" indent="-228600" algn="l" defTabSz="449580" rtl="0" eaLnBrk="0" fontAlgn="base" hangingPunct="0">
      <a:spcBef>
        <a:spcPct val="30000"/>
      </a:spcBef>
      <a:spcAft>
        <a:spcPct val="0"/>
      </a:spcAft>
      <a:buSzPct val="100000"/>
      <a:buFont typeface="Times New Roman" panose="02020603050405020304" pitchFamily="6" charset="0"/>
      <a:defRPr sz="1200" kern="1200">
        <a:solidFill>
          <a:srgbClr val="000000"/>
        </a:solidFill>
        <a:latin typeface="Times New Roman" panose="02020603050405020304" pitchFamily="6" charset="0"/>
        <a:ea typeface="宋体" panose="02010600030101010101" pitchFamily="2" charset="-122"/>
        <a:cs typeface="+mn-cs"/>
      </a:defRPr>
    </a:lvl4pPr>
    <a:lvl5pPr marL="2057400" indent="-228600" algn="l" defTabSz="449580" rtl="0" eaLnBrk="0" fontAlgn="base" hangingPunct="0">
      <a:spcBef>
        <a:spcPct val="30000"/>
      </a:spcBef>
      <a:spcAft>
        <a:spcPct val="0"/>
      </a:spcAft>
      <a:buSzPct val="100000"/>
      <a:buFont typeface="Times New Roman" panose="02020603050405020304" pitchFamily="6" charset="0"/>
      <a:defRPr sz="1200" kern="1200">
        <a:solidFill>
          <a:srgbClr val="000000"/>
        </a:solidFill>
        <a:latin typeface="Times New Roman" panose="02020603050405020304" pitchFamily="6" charset="0"/>
        <a:ea typeface="宋体" panose="02010600030101010101" pitchFamily="2"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50" name="Rectangle 2"/>
          <p:cNvSpPr>
            <a:spLocks noChangeArrowheads="1"/>
          </p:cNvSpPr>
          <p:nvPr>
            <p:ph type="ctrTitle"/>
          </p:nvPr>
        </p:nvSpPr>
        <p:spPr>
          <a:xfrm>
            <a:off x="685800" y="1454150"/>
            <a:ext cx="7772400" cy="1470025"/>
          </a:xfrm>
        </p:spPr>
        <p:txBody>
          <a:bodyPr/>
          <a:lstStyle>
            <a:lvl1pPr>
              <a:defRPr>
                <a:latin typeface="Arial Black" panose="020B0A04020102020204" pitchFamily="6" charset="0"/>
              </a:defRPr>
            </a:lvl1pPr>
          </a:lstStyle>
          <a:p>
            <a:pPr lvl="0"/>
            <a:r>
              <a:rPr lang="zh-CN" altLang="en-GB" noProof="0" smtClean="0"/>
              <a:t>单击此处编辑母版标题样式</a:t>
            </a:r>
            <a:endParaRPr lang="zh-CN" altLang="en-GB" noProof="0" smtClean="0"/>
          </a:p>
        </p:txBody>
      </p:sp>
      <p:sp>
        <p:nvSpPr>
          <p:cNvPr id="2051" name="Rectangle 3"/>
          <p:cNvSpPr>
            <a:spLocks noChangeArrowheads="1"/>
          </p:cNvSpPr>
          <p:nvPr>
            <p:ph type="subTitle" idx="1"/>
          </p:nvPr>
        </p:nvSpPr>
        <p:spPr>
          <a:xfrm>
            <a:off x="1371600" y="3286125"/>
            <a:ext cx="6400800" cy="1295400"/>
          </a:xfrm>
        </p:spPr>
        <p:txBody>
          <a:bodyPr anchor="ctr" anchorCtr="1"/>
          <a:lstStyle>
            <a:lvl1pPr marL="0" indent="0">
              <a:buFontTx/>
              <a:buNone/>
              <a:defRPr>
                <a:latin typeface="Arial Rounded MT Bold" pitchFamily="6" charset="0"/>
              </a:defRPr>
            </a:lvl1pPr>
          </a:lstStyle>
          <a:p>
            <a:pPr lvl="0"/>
            <a:r>
              <a:rPr lang="zh-CN" altLang="en-GB" noProof="0" smtClean="0"/>
              <a:t>单击此处编辑母版副标题样式</a:t>
            </a:r>
            <a:endParaRPr lang="zh-CN" altLang="en-GB" noProof="0" smtClean="0"/>
          </a:p>
        </p:txBody>
      </p:sp>
      <p:sp>
        <p:nvSpPr>
          <p:cNvPr id="7" name="Rectangle 4"/>
          <p:cNvSpPr>
            <a:spLocks noChangeArrowheads="1"/>
          </p:cNvSpPr>
          <p:nvPr>
            <p:ph type="dt" sz="half" idx="2"/>
          </p:nvPr>
        </p:nvSpPr>
        <p:spPr bwMode="auto">
          <a:xfrm>
            <a:off x="457200" y="6245225"/>
            <a:ext cx="2133600" cy="476250"/>
          </a:xfrm>
          <a:prstGeom prst="rect">
            <a:avLst/>
          </a:prstGeom>
          <a:noFill/>
        </p:spPr>
        <p:txBody>
          <a:bodyPr vert="horz" wrap="square" lIns="91440" tIns="45720" rIns="91440" bIns="45720" numCol="1" anchor="t" anchorCtr="0" compatLnSpc="1"/>
          <a:lstStyle>
            <a:lvl1pPr>
              <a:defRPr/>
            </a:lvl1p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8" name="Rectangle 5"/>
          <p:cNvSpPr>
            <a:spLocks noChangeArrowheads="1"/>
          </p:cNvSpPr>
          <p:nvPr>
            <p:ph type="ftr" sz="quarter" idx="3"/>
          </p:nvPr>
        </p:nvSpPr>
        <p:spPr bwMode="auto">
          <a:xfrm>
            <a:off x="3124200" y="6245225"/>
            <a:ext cx="2895600" cy="476250"/>
          </a:xfrm>
          <a:prstGeom prst="rect">
            <a:avLst/>
          </a:prstGeom>
          <a:noFill/>
        </p:spPr>
        <p:txBody>
          <a:bodyPr vert="horz" wrap="square" lIns="91440" tIns="45720" rIns="91440" bIns="45720" numCol="1" anchor="t" anchorCtr="0" compatLnSpc="1"/>
          <a:lstStyle>
            <a:lvl1pPr>
              <a:defRPr/>
            </a:lvl1pPr>
          </a:lstStyle>
          <a:p>
            <a:pPr marL="0" marR="0" lvl="0" indent="0" algn="ctr"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 name="Rectangle 6"/>
          <p:cNvSpPr>
            <a:spLocks noChangeArrowheads="1"/>
          </p:cNvSpPr>
          <p:nvPr>
            <p:ph type="sldNum" sz="quarter" idx="4"/>
          </p:nvPr>
        </p:nvSpPr>
        <p:spPr bwMode="auto">
          <a:xfrm>
            <a:off x="6553200" y="6245225"/>
            <a:ext cx="2133600" cy="476250"/>
          </a:xfrm>
          <a:prstGeom prst="rect">
            <a:avLst/>
          </a:prstGeom>
          <a:noFill/>
        </p:spPr>
        <p:txBody>
          <a:bodyPr vert="horz" wrap="square" lIns="91440" tIns="45720" rIns="91440" bIns="45720" numCol="1" anchor="t" anchorCtr="0" compatLnSpc="1"/>
          <a:p>
            <a:pPr algn="r"/>
            <a:fld id="{9A0DB2DC-4C9A-4742-B13C-FB6460FD3503}" type="slidenum">
              <a:rPr lang="en-GB" altLang="zh-CN" sz="1400" dirty="0"/>
            </a:fld>
            <a:endParaRPr lang="en-GB" altLang="zh-CN" sz="14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p>
            <a:pPr lvl="0"/>
            <a:fld id="{9A0DB2DC-4C9A-4742-B13C-FB6460FD3503}" type="slidenum">
              <a:rPr lang="en-GB" altLang="zh-CN" dirty="0">
                <a:latin typeface="Times New Roman" panose="02020603050405020304" pitchFamily="6" charset="0"/>
              </a:rPr>
            </a:fld>
            <a:endParaRPr lang="en-GB" altLang="zh-CN" dirty="0">
              <a:latin typeface="Times New Roman" panose="02020603050405020304" pitchFamily="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88913"/>
            <a:ext cx="2125663" cy="593725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188913"/>
            <a:ext cx="6229350" cy="5937250"/>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p>
            <a:pPr lvl="0"/>
            <a:fld id="{9A0DB2DC-4C9A-4742-B13C-FB6460FD3503}" type="slidenum">
              <a:rPr lang="en-GB" altLang="zh-CN" dirty="0">
                <a:latin typeface="Times New Roman" panose="02020603050405020304" pitchFamily="6" charset="0"/>
              </a:rPr>
            </a:fld>
            <a:endParaRPr lang="en-GB" altLang="zh-CN" dirty="0">
              <a:latin typeface="Times New Roman" panose="02020603050405020304" pitchFamily="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p>
            <a:pPr lvl="0"/>
            <a:fld id="{9A0DB2DC-4C9A-4742-B13C-FB6460FD3503}" type="slidenum">
              <a:rPr lang="en-GB" altLang="zh-CN" dirty="0">
                <a:latin typeface="Times New Roman" panose="02020603050405020304" pitchFamily="6" charset="0"/>
              </a:rPr>
            </a:fld>
            <a:endParaRPr lang="en-GB" altLang="zh-CN" dirty="0">
              <a:latin typeface="Times New Roman" panose="02020603050405020304" pitchFamily="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p>
            <a:pPr lvl="0"/>
            <a:fld id="{9A0DB2DC-4C9A-4742-B13C-FB6460FD3503}" type="slidenum">
              <a:rPr lang="en-GB" altLang="zh-CN" dirty="0">
                <a:latin typeface="Times New Roman" panose="02020603050405020304" pitchFamily="6" charset="0"/>
              </a:rPr>
            </a:fld>
            <a:endParaRPr lang="en-GB" altLang="zh-CN" dirty="0">
              <a:latin typeface="Times New Roman" panose="02020603050405020304" pitchFamily="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4"/>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7" name="灯片编号占位符 6"/>
          <p:cNvSpPr>
            <a:spLocks noGrp="1"/>
          </p:cNvSpPr>
          <p:nvPr>
            <p:ph type="sldNum" sz="quarter" idx="12"/>
          </p:nvPr>
        </p:nvSpPr>
        <p:spPr/>
        <p:txBody>
          <a:bodyPr/>
          <a:p>
            <a:pPr lvl="0"/>
            <a:fld id="{9A0DB2DC-4C9A-4742-B13C-FB6460FD3503}" type="slidenum">
              <a:rPr lang="en-GB" altLang="zh-CN" dirty="0">
                <a:latin typeface="Times New Roman" panose="02020603050405020304" pitchFamily="6" charset="0"/>
              </a:rPr>
            </a:fld>
            <a:endParaRPr lang="en-GB" altLang="zh-CN" dirty="0">
              <a:latin typeface="Times New Roman" panose="02020603050405020304" pitchFamily="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7" name="日期占位符 6"/>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8" name="页脚占位符 7"/>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 name="灯片编号占位符 8"/>
          <p:cNvSpPr>
            <a:spLocks noGrp="1"/>
          </p:cNvSpPr>
          <p:nvPr>
            <p:ph type="sldNum" sz="quarter" idx="12"/>
          </p:nvPr>
        </p:nvSpPr>
        <p:spPr/>
        <p:txBody>
          <a:bodyPr/>
          <a:p>
            <a:pPr lvl="0"/>
            <a:fld id="{9A0DB2DC-4C9A-4742-B13C-FB6460FD3503}" type="slidenum">
              <a:rPr lang="en-GB" altLang="zh-CN" dirty="0">
                <a:latin typeface="Times New Roman" panose="02020603050405020304" pitchFamily="6" charset="0"/>
              </a:rPr>
            </a:fld>
            <a:endParaRPr lang="en-GB" altLang="zh-CN" dirty="0">
              <a:latin typeface="Times New Roman" panose="02020603050405020304" pitchFamily="6"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 name="页脚占位符 3"/>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 name="灯片编号占位符 4"/>
          <p:cNvSpPr>
            <a:spLocks noGrp="1"/>
          </p:cNvSpPr>
          <p:nvPr>
            <p:ph type="sldNum" sz="quarter" idx="12"/>
          </p:nvPr>
        </p:nvSpPr>
        <p:spPr/>
        <p:txBody>
          <a:bodyPr/>
          <a:p>
            <a:pPr lvl="0"/>
            <a:fld id="{9A0DB2DC-4C9A-4742-B13C-FB6460FD3503}" type="slidenum">
              <a:rPr lang="en-GB" altLang="zh-CN" dirty="0">
                <a:latin typeface="Times New Roman" panose="02020603050405020304" pitchFamily="6" charset="0"/>
              </a:rPr>
            </a:fld>
            <a:endParaRPr lang="en-GB" altLang="zh-CN" dirty="0">
              <a:latin typeface="Times New Roman" panose="02020603050405020304" pitchFamily="6"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3" name="页脚占位符 2"/>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2"/>
          </p:nvPr>
        </p:nvSpPr>
        <p:spPr/>
        <p:txBody>
          <a:bodyPr/>
          <a:p>
            <a:pPr lvl="0"/>
            <a:fld id="{9A0DB2DC-4C9A-4742-B13C-FB6460FD3503}" type="slidenum">
              <a:rPr lang="en-GB" altLang="zh-CN" dirty="0">
                <a:latin typeface="Times New Roman" panose="02020603050405020304" pitchFamily="6" charset="0"/>
              </a:rPr>
            </a:fld>
            <a:endParaRPr lang="en-GB" altLang="zh-CN" dirty="0">
              <a:latin typeface="Times New Roman" panose="02020603050405020304" pitchFamily="6"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7" name="灯片编号占位符 6"/>
          <p:cNvSpPr>
            <a:spLocks noGrp="1"/>
          </p:cNvSpPr>
          <p:nvPr>
            <p:ph type="sldNum" sz="quarter" idx="12"/>
          </p:nvPr>
        </p:nvSpPr>
        <p:spPr/>
        <p:txBody>
          <a:bodyPr/>
          <a:p>
            <a:pPr lvl="0"/>
            <a:fld id="{9A0DB2DC-4C9A-4742-B13C-FB6460FD3503}" type="slidenum">
              <a:rPr lang="en-GB" altLang="zh-CN" dirty="0">
                <a:latin typeface="Times New Roman" panose="02020603050405020304" pitchFamily="6" charset="0"/>
              </a:rPr>
            </a:fld>
            <a:endParaRPr lang="en-GB" altLang="zh-CN" dirty="0">
              <a:latin typeface="Times New Roman" panose="02020603050405020304" pitchFamily="6"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p>
            <a:pPr marL="0" marR="0" lvl="0" indent="0" algn="ctr"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7" name="灯片编号占位符 6"/>
          <p:cNvSpPr>
            <a:spLocks noGrp="1"/>
          </p:cNvSpPr>
          <p:nvPr>
            <p:ph type="sldNum" sz="quarter" idx="12"/>
          </p:nvPr>
        </p:nvSpPr>
        <p:spPr/>
        <p:txBody>
          <a:bodyPr/>
          <a:p>
            <a:pPr lvl="0"/>
            <a:fld id="{9A0DB2DC-4C9A-4742-B13C-FB6460FD3503}" type="slidenum">
              <a:rPr lang="en-GB" altLang="zh-CN" dirty="0">
                <a:latin typeface="Times New Roman" panose="02020603050405020304" pitchFamily="6" charset="0"/>
              </a:rPr>
            </a:fld>
            <a:endParaRPr lang="en-GB" altLang="zh-CN" dirty="0">
              <a:latin typeface="Times New Roman" panose="02020603050405020304" pitchFamily="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ChangeArrowheads="1"/>
          </p:cNvSpPr>
          <p:nvPr>
            <p:ph type="title"/>
          </p:nvPr>
        </p:nvSpPr>
        <p:spPr bwMode="auto">
          <a:xfrm>
            <a:off x="2124075" y="188913"/>
            <a:ext cx="6840538" cy="639763"/>
          </a:xfrm>
          <a:prstGeom prst="rect">
            <a:avLst/>
          </a:prstGeom>
          <a:noFill/>
          <a:ln>
            <a:noFill/>
          </a:ln>
          <a:effectLst/>
        </p:spPr>
        <p:txBody>
          <a:bodyPr vert="horz" wrap="square" lIns="91440" tIns="45720" rIns="91440" bIns="45720" numCol="1" anchor="ctr" anchorCtr="0" compatLnSpc="1"/>
          <a:p>
            <a:pPr lvl="0"/>
            <a:r>
              <a:rPr lang="zh-CN" altLang="en-GB" dirty="0"/>
              <a:t>单击此处编辑母版标题样式</a:t>
            </a:r>
            <a:endParaRPr lang="zh-CN" altLang="en-GB" dirty="0"/>
          </a:p>
        </p:txBody>
      </p:sp>
      <p:sp>
        <p:nvSpPr>
          <p:cNvPr id="1027" name="Rectangle 3"/>
          <p:cNvSpPr>
            <a:spLocks noChangeArrowheads="1"/>
          </p:cNvSpPr>
          <p:nvPr>
            <p:ph type="body" idx="1"/>
          </p:nvPr>
        </p:nvSpPr>
        <p:spPr bwMode="auto">
          <a:xfrm>
            <a:off x="457200" y="1600200"/>
            <a:ext cx="8229600" cy="4525963"/>
          </a:xfrm>
          <a:prstGeom prst="rect">
            <a:avLst/>
          </a:prstGeom>
          <a:noFill/>
          <a:ln>
            <a:noFill/>
          </a:ln>
          <a:effectLst/>
        </p:spPr>
        <p:txBody>
          <a:bodyPr vert="horz" wrap="square" lIns="91440" tIns="45720" rIns="91440" bIns="45720" numCol="1" anchor="t" anchorCtr="0" compatLnSpc="1"/>
          <a:p>
            <a:pPr lvl="0"/>
            <a:r>
              <a:rPr lang="zh-CN" altLang="en-GB" dirty="0"/>
              <a:t>单击此处编辑母版文本样式</a:t>
            </a:r>
            <a:endParaRPr lang="en-GB" altLang="zh-CN" dirty="0"/>
          </a:p>
          <a:p>
            <a:pPr lvl="1"/>
            <a:r>
              <a:rPr lang="zh-CN" altLang="en-GB" dirty="0"/>
              <a:t>第二级</a:t>
            </a:r>
            <a:endParaRPr lang="en-GB" altLang="zh-CN" dirty="0"/>
          </a:p>
          <a:p>
            <a:pPr lvl="2"/>
            <a:r>
              <a:rPr lang="zh-CN" altLang="en-GB" dirty="0"/>
              <a:t>第三级</a:t>
            </a:r>
            <a:endParaRPr lang="en-GB" altLang="zh-CN" dirty="0"/>
          </a:p>
          <a:p>
            <a:pPr lvl="3"/>
            <a:r>
              <a:rPr lang="zh-CN" altLang="en-GB" dirty="0"/>
              <a:t>第四级</a:t>
            </a:r>
            <a:endParaRPr lang="en-GB" altLang="zh-CN" dirty="0"/>
          </a:p>
          <a:p>
            <a:pPr lvl="4"/>
            <a:r>
              <a:rPr lang="zh-CN" altLang="en-GB" dirty="0"/>
              <a:t>第五级</a:t>
            </a:r>
            <a:endParaRPr lang="zh-CN" altLang="en-GB" dirty="0"/>
          </a:p>
        </p:txBody>
      </p:sp>
      <p:sp>
        <p:nvSpPr>
          <p:cNvPr id="1028" name="Rectangle 4"/>
          <p:cNvSpPr>
            <a:spLocks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defRPr sz="1400">
                <a:solidFill>
                  <a:srgbClr val="000000"/>
                </a:solidFill>
              </a:defRPr>
            </a:lvl1p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029" name="Rectangle 5"/>
          <p:cNvSpPr>
            <a:spLocks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a:solidFill>
                  <a:srgbClr val="000000"/>
                </a:solidFill>
              </a:defRPr>
            </a:lvl1pPr>
          </a:lstStyle>
          <a:p>
            <a:pPr marL="0" marR="0" lvl="0" indent="0" algn="ctr"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en-GB" altLang="zh-CN" sz="14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030" name="Rectangle 6"/>
          <p:cNvSpPr>
            <a:spLocks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solidFill>
                  <a:srgbClr val="000000"/>
                </a:solidFill>
              </a:defRPr>
            </a:lvl1pPr>
          </a:lstStyle>
          <a:p>
            <a:pPr lvl="0"/>
            <a:fld id="{9A0DB2DC-4C9A-4742-B13C-FB6460FD3503}" type="slidenum">
              <a:rPr lang="en-GB" altLang="zh-CN" dirty="0">
                <a:latin typeface="Times New Roman" panose="02020603050405020304" pitchFamily="6" charset="0"/>
              </a:rPr>
            </a:fld>
            <a:endParaRPr lang="en-GB" altLang="zh-CN" dirty="0">
              <a:latin typeface="Times New Roman" panose="02020603050405020304" pitchFamily="6"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Rounded MT Bold" pitchFamily="6" charset="0"/>
          <a:ea typeface="宋体" panose="02010600030101010101" pitchFamily="2" charset="-122"/>
          <a:cs typeface="宋体" panose="02010600030101010101" pitchFamily="2" charset="-122"/>
        </a:defRPr>
      </a:lvl2pPr>
      <a:lvl3pPr algn="l" rtl="0" fontAlgn="base">
        <a:spcBef>
          <a:spcPct val="0"/>
        </a:spcBef>
        <a:spcAft>
          <a:spcPct val="0"/>
        </a:spcAft>
        <a:defRPr sz="3600">
          <a:solidFill>
            <a:schemeClr val="tx1"/>
          </a:solidFill>
          <a:latin typeface="Arial Rounded MT Bold" pitchFamily="6" charset="0"/>
          <a:ea typeface="宋体" panose="02010600030101010101" pitchFamily="2" charset="-122"/>
          <a:cs typeface="宋体" panose="02010600030101010101" pitchFamily="2" charset="-122"/>
        </a:defRPr>
      </a:lvl3pPr>
      <a:lvl4pPr algn="l" rtl="0" fontAlgn="base">
        <a:spcBef>
          <a:spcPct val="0"/>
        </a:spcBef>
        <a:spcAft>
          <a:spcPct val="0"/>
        </a:spcAft>
        <a:defRPr sz="3600">
          <a:solidFill>
            <a:schemeClr val="tx1"/>
          </a:solidFill>
          <a:latin typeface="Arial Rounded MT Bold" pitchFamily="6" charset="0"/>
          <a:ea typeface="宋体" panose="02010600030101010101" pitchFamily="2" charset="-122"/>
          <a:cs typeface="宋体" panose="02010600030101010101" pitchFamily="2" charset="-122"/>
        </a:defRPr>
      </a:lvl4pPr>
      <a:lvl5pPr algn="l" rtl="0" fontAlgn="base">
        <a:spcBef>
          <a:spcPct val="0"/>
        </a:spcBef>
        <a:spcAft>
          <a:spcPct val="0"/>
        </a:spcAft>
        <a:defRPr sz="3600">
          <a:solidFill>
            <a:schemeClr val="tx1"/>
          </a:solidFill>
          <a:latin typeface="Arial Rounded MT Bold" pitchFamily="6"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600">
          <a:solidFill>
            <a:schemeClr val="tx1"/>
          </a:solidFill>
          <a:latin typeface="Arial Rounded MT Bold" pitchFamily="6" charset="0"/>
          <a:ea typeface="宋体" panose="02010600030101010101" pitchFamily="2" charset="-122"/>
          <a:cs typeface="宋体" panose="02010600030101010101" pitchFamily="2" charset="-122"/>
        </a:defRPr>
      </a:lvl6pPr>
      <a:lvl7pPr marL="914400" algn="l" rtl="0" fontAlgn="base">
        <a:spcBef>
          <a:spcPct val="0"/>
        </a:spcBef>
        <a:spcAft>
          <a:spcPct val="0"/>
        </a:spcAft>
        <a:defRPr sz="3600">
          <a:solidFill>
            <a:schemeClr val="tx1"/>
          </a:solidFill>
          <a:latin typeface="Arial Rounded MT Bold" pitchFamily="6" charset="0"/>
          <a:ea typeface="宋体" panose="02010600030101010101" pitchFamily="2" charset="-122"/>
          <a:cs typeface="宋体" panose="02010600030101010101" pitchFamily="2" charset="-122"/>
        </a:defRPr>
      </a:lvl7pPr>
      <a:lvl8pPr marL="1371600" algn="l" rtl="0" fontAlgn="base">
        <a:spcBef>
          <a:spcPct val="0"/>
        </a:spcBef>
        <a:spcAft>
          <a:spcPct val="0"/>
        </a:spcAft>
        <a:defRPr sz="3600">
          <a:solidFill>
            <a:schemeClr val="tx1"/>
          </a:solidFill>
          <a:latin typeface="Arial Rounded MT Bold" pitchFamily="6" charset="0"/>
          <a:ea typeface="宋体" panose="02010600030101010101" pitchFamily="2" charset="-122"/>
          <a:cs typeface="宋体" panose="02010600030101010101" pitchFamily="2" charset="-122"/>
        </a:defRPr>
      </a:lvl8pPr>
      <a:lvl9pPr marL="1828800" algn="l" rtl="0" fontAlgn="base">
        <a:spcBef>
          <a:spcPct val="0"/>
        </a:spcBef>
        <a:spcAft>
          <a:spcPct val="0"/>
        </a:spcAft>
        <a:defRPr sz="3600">
          <a:solidFill>
            <a:schemeClr val="tx1"/>
          </a:solidFill>
          <a:latin typeface="Arial Rounded MT Bold" pitchFamily="6" charset="0"/>
          <a:ea typeface="宋体" panose="02010600030101010101" pitchFamily="2" charset="-122"/>
          <a:cs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2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2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 Target="slide22.xml"/><Relationship Id="rId1" Type="http://schemas.openxmlformats.org/officeDocument/2006/relationships/image" Target="../media/image3.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image" Target="../media/image2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image" Target="../media/image28.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wmf"/></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wm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e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2"/>
          <p:cNvSpPr txBox="1">
            <a:spLocks noChangeArrowheads="1"/>
          </p:cNvSpPr>
          <p:nvPr/>
        </p:nvSpPr>
        <p:spPr bwMode="auto">
          <a:xfrm>
            <a:off x="419100" y="1741488"/>
            <a:ext cx="8305800" cy="2393950"/>
          </a:xfrm>
          <a:prstGeom prst="rect">
            <a:avLst/>
          </a:prstGeom>
          <a:noFill/>
          <a:ln>
            <a:noFill/>
          </a:ln>
          <a:effectLst/>
        </p:spPr>
        <p:txBody>
          <a:bodyPr lIns="90000" tIns="46800" rIns="90000" bIns="46800">
            <a:spAutoFit/>
          </a:bodyPr>
          <a:p>
            <a:pPr algn="ctr" defTabSz="449580">
              <a:lnSpc>
                <a:spcPct val="12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5000" b="1" dirty="0">
                <a:solidFill>
                  <a:srgbClr val="000066"/>
                </a:solidFill>
                <a:latin typeface="华文彩云" panose="02010800040101010101" pitchFamily="2" charset="-122"/>
                <a:ea typeface="华文彩云" panose="02010800040101010101" pitchFamily="2" charset="-122"/>
              </a:rPr>
              <a:t>嵌入式系统</a:t>
            </a:r>
            <a:endParaRPr lang="en-GB" altLang="zh-CN" sz="5000" b="1">
              <a:solidFill>
                <a:srgbClr val="000066"/>
              </a:solidFill>
              <a:latin typeface="华文彩云" panose="02010800040101010101" pitchFamily="2" charset="-122"/>
              <a:ea typeface="华文彩云" panose="02010800040101010101" pitchFamily="2" charset="-122"/>
            </a:endParaRPr>
          </a:p>
          <a:p>
            <a:pPr algn="ctr" defTabSz="449580">
              <a:lnSpc>
                <a:spcPct val="12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4400" b="1">
              <a:solidFill>
                <a:srgbClr val="000066"/>
              </a:solidFill>
              <a:latin typeface="Arial Black" panose="020B0A04020102020204" pitchFamily="6" charset="0"/>
            </a:endParaRPr>
          </a:p>
          <a:p>
            <a:pPr algn="ctr" defTabSz="449580">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4400" b="1">
                <a:solidFill>
                  <a:srgbClr val="000066"/>
                </a:solidFill>
                <a:effectLst>
                  <a:outerShdw blurRad="38100" dist="38100" dir="2700000">
                    <a:srgbClr val="000000"/>
                  </a:outerShdw>
                </a:effectLst>
                <a:latin typeface="Arial Black" panose="020B0A04020102020204" pitchFamily="6" charset="0"/>
                <a:ea typeface="华文新魏" panose="02010800040101010101" pitchFamily="6" charset="-122"/>
              </a:rPr>
              <a:t>第二讲</a:t>
            </a:r>
            <a:r>
              <a:rPr lang="en-GB" altLang="zh-CN" sz="4400" b="1">
                <a:solidFill>
                  <a:srgbClr val="000066"/>
                </a:solidFill>
                <a:effectLst>
                  <a:outerShdw blurRad="38100" dist="38100" dir="2700000">
                    <a:srgbClr val="000000"/>
                  </a:outerShdw>
                </a:effectLst>
                <a:latin typeface="Arial Black" panose="020B0A04020102020204" pitchFamily="6" charset="0"/>
                <a:ea typeface="华文新魏" panose="02010800040101010101" pitchFamily="6" charset="-122"/>
              </a:rPr>
              <a:t> </a:t>
            </a:r>
            <a:r>
              <a:rPr lang="zh-CN" altLang="en-GB" sz="4400" b="1">
                <a:solidFill>
                  <a:srgbClr val="000066"/>
                </a:solidFill>
                <a:effectLst>
                  <a:outerShdw blurRad="38100" dist="38100" dir="2700000">
                    <a:srgbClr val="000000"/>
                  </a:outerShdw>
                </a:effectLst>
                <a:latin typeface="Arial Black" panose="020B0A04020102020204" pitchFamily="6" charset="0"/>
                <a:ea typeface="华文新魏" panose="02010800040101010101" pitchFamily="6" charset="-122"/>
              </a:rPr>
              <a:t>软件成分</a:t>
            </a:r>
            <a:endParaRPr lang="zh-CN" altLang="en-GB" sz="4400" b="1">
              <a:solidFill>
                <a:srgbClr val="000066"/>
              </a:solidFill>
              <a:effectLst>
                <a:outerShdw blurRad="38100" dist="38100" dir="2700000">
                  <a:srgbClr val="000000"/>
                </a:outerShdw>
              </a:effectLst>
              <a:latin typeface="Arial Black" panose="020B0A04020102020204" pitchFamily="6" charset="0"/>
              <a:ea typeface="华文新魏" panose="02010800040101010101" pitchFamily="6" charset="-122"/>
            </a:endParaRPr>
          </a:p>
        </p:txBody>
      </p:sp>
    </p:spTree>
  </p:cSld>
  <p:clrMapOvr>
    <a:masterClrMapping/>
  </p:clrMapOvr>
  <p:transition spd="med">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7713" y="1044575"/>
            <a:ext cx="7618413" cy="5180013"/>
          </a:xfrm>
          <a:prstGeom prst="rect">
            <a:avLst/>
          </a:prstGeom>
          <a:noFill/>
          <a:ln>
            <a:noFill/>
          </a:ln>
          <a:effectLst/>
        </p:spPr>
      </p:pic>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noChangeArrowheads="1"/>
          </p:cNvSpPr>
          <p:nvPr>
            <p:ph type="title"/>
          </p:nvPr>
        </p:nvSpPr>
        <p:spPr>
          <a:xfrm>
            <a:off x="792163" y="188913"/>
            <a:ext cx="8266113" cy="1143000"/>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通用操作系统的体系结构一体化内核</a:t>
            </a:r>
            <a:endParaRPr lang="zh-CN" altLang="en-GB" dirty="0">
              <a:latin typeface="黑体" panose="02010609060101010101" pitchFamily="6" charset="-122"/>
              <a:ea typeface="黑体" panose="02010609060101010101" pitchFamily="6" charset="-122"/>
            </a:endParaRPr>
          </a:p>
        </p:txBody>
      </p:sp>
      <p:pic>
        <p:nvPicPr>
          <p:cNvPr id="1054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88" y="955675"/>
            <a:ext cx="6954838" cy="4367213"/>
          </a:xfrm>
          <a:prstGeom prst="rect">
            <a:avLst/>
          </a:prstGeom>
          <a:noFill/>
          <a:ln>
            <a:noFill/>
          </a:ln>
          <a:effectLst/>
        </p:spPr>
      </p:pic>
      <p:grpSp>
        <p:nvGrpSpPr>
          <p:cNvPr id="2" name="Group 4"/>
          <p:cNvGrpSpPr/>
          <p:nvPr/>
        </p:nvGrpSpPr>
        <p:grpSpPr>
          <a:xfrm>
            <a:off x="6029325" y="952500"/>
            <a:ext cx="3084513" cy="2636838"/>
            <a:chOff x="0" y="0"/>
            <a:chExt cx="1943" cy="1661"/>
          </a:xfrm>
        </p:grpSpPr>
        <p:sp>
          <p:nvSpPr>
            <p:cNvPr id="105477" name="Oval 5"/>
            <p:cNvSpPr>
              <a:spLocks noChangeArrowheads="1"/>
            </p:cNvSpPr>
            <p:nvPr/>
          </p:nvSpPr>
          <p:spPr bwMode="auto">
            <a:xfrm>
              <a:off x="0" y="0"/>
              <a:ext cx="1944" cy="1662"/>
            </a:xfrm>
            <a:prstGeom prst="ellipse">
              <a:avLst/>
            </a:prstGeom>
            <a:solidFill>
              <a:srgbClr val="CCFFCC"/>
            </a:solidFill>
            <a:ln w="9360" cmpd="sng">
              <a:solidFill>
                <a:srgbClr val="000000"/>
              </a:solidFill>
              <a:round/>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05478" name="Oval 6"/>
            <p:cNvSpPr>
              <a:spLocks noChangeArrowheads="1"/>
            </p:cNvSpPr>
            <p:nvPr/>
          </p:nvSpPr>
          <p:spPr bwMode="auto">
            <a:xfrm>
              <a:off x="284" y="305"/>
              <a:ext cx="1352" cy="1063"/>
            </a:xfrm>
            <a:prstGeom prst="ellipse">
              <a:avLst/>
            </a:prstGeom>
            <a:solidFill>
              <a:srgbClr val="CCFFCC"/>
            </a:solidFill>
            <a:ln w="9360" cmpd="sng">
              <a:solidFill>
                <a:srgbClr val="000000"/>
              </a:solidFill>
              <a:round/>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05479" name="Text Box 7"/>
            <p:cNvSpPr txBox="1">
              <a:spLocks noChangeArrowheads="1"/>
            </p:cNvSpPr>
            <p:nvPr/>
          </p:nvSpPr>
          <p:spPr bwMode="auto">
            <a:xfrm>
              <a:off x="521" y="376"/>
              <a:ext cx="901" cy="211"/>
            </a:xfrm>
            <a:prstGeom prst="rect">
              <a:avLst/>
            </a:prstGeom>
            <a:noFill/>
            <a:ln>
              <a:noFill/>
            </a:ln>
            <a:effectLst/>
          </p:spPr>
          <p:txBody>
            <a:bodyPr lIns="90000" tIns="46800" rIns="90000" bIns="46800"/>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dirty="0">
                  <a:solidFill>
                    <a:srgbClr val="000000"/>
                  </a:solidFill>
                  <a:latin typeface="Times New Roman" panose="02020603050405020304" pitchFamily="6" charset="0"/>
                </a:rPr>
                <a:t>扩充后的机器</a:t>
              </a:r>
              <a:endParaRPr lang="zh-CN" altLang="en-GB" sz="1600" dirty="0">
                <a:solidFill>
                  <a:srgbClr val="000000"/>
                </a:solidFill>
                <a:latin typeface="Times New Roman" panose="02020603050405020304" pitchFamily="6" charset="0"/>
              </a:endParaRPr>
            </a:p>
          </p:txBody>
        </p:sp>
        <p:sp>
          <p:nvSpPr>
            <p:cNvPr id="105480" name="Text Box 8"/>
            <p:cNvSpPr txBox="1">
              <a:spLocks noChangeArrowheads="1"/>
            </p:cNvSpPr>
            <p:nvPr/>
          </p:nvSpPr>
          <p:spPr bwMode="auto">
            <a:xfrm>
              <a:off x="664" y="1075"/>
              <a:ext cx="684" cy="215"/>
            </a:xfrm>
            <a:prstGeom prst="rect">
              <a:avLst/>
            </a:prstGeom>
            <a:solidFill>
              <a:srgbClr val="CCFFCC"/>
            </a:solidFill>
            <a:ln>
              <a:noFill/>
            </a:ln>
            <a:effectLst/>
          </p:spPr>
          <p:txBody>
            <a:bodyPr lIns="90000" tIns="46800" rIns="90000" bIns="46800"/>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dirty="0">
                  <a:solidFill>
                    <a:srgbClr val="000000"/>
                  </a:solidFill>
                  <a:latin typeface="Times New Roman" panose="02020603050405020304" pitchFamily="6" charset="0"/>
                </a:rPr>
                <a:t>操作系统</a:t>
              </a:r>
              <a:endParaRPr lang="zh-CN" altLang="en-GB" sz="1600" dirty="0">
                <a:solidFill>
                  <a:srgbClr val="000000"/>
                </a:solidFill>
                <a:latin typeface="Times New Roman" panose="02020603050405020304" pitchFamily="6" charset="0"/>
              </a:endParaRPr>
            </a:p>
          </p:txBody>
        </p:sp>
        <p:grpSp>
          <p:nvGrpSpPr>
            <p:cNvPr id="105481" name="Group 9"/>
            <p:cNvGrpSpPr/>
            <p:nvPr/>
          </p:nvGrpSpPr>
          <p:grpSpPr>
            <a:xfrm>
              <a:off x="711" y="635"/>
              <a:ext cx="532" cy="394"/>
              <a:chOff x="0" y="0"/>
              <a:chExt cx="532" cy="394"/>
            </a:xfrm>
          </p:grpSpPr>
          <p:sp>
            <p:nvSpPr>
              <p:cNvPr id="105482" name="Oval 10"/>
              <p:cNvSpPr>
                <a:spLocks noChangeArrowheads="1"/>
              </p:cNvSpPr>
              <p:nvPr/>
            </p:nvSpPr>
            <p:spPr bwMode="auto">
              <a:xfrm>
                <a:off x="0" y="0"/>
                <a:ext cx="533" cy="395"/>
              </a:xfrm>
              <a:prstGeom prst="ellipse">
                <a:avLst/>
              </a:prstGeom>
              <a:noFill/>
              <a:ln w="9360" cmpd="sng">
                <a:solidFill>
                  <a:srgbClr val="000000"/>
                </a:solidFill>
                <a:round/>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05483" name="Text Box 11"/>
              <p:cNvSpPr txBox="1">
                <a:spLocks noChangeArrowheads="1"/>
              </p:cNvSpPr>
              <p:nvPr/>
            </p:nvSpPr>
            <p:spPr bwMode="auto">
              <a:xfrm>
                <a:off x="95" y="49"/>
                <a:ext cx="427" cy="206"/>
              </a:xfrm>
              <a:prstGeom prst="rect">
                <a:avLst/>
              </a:prstGeom>
              <a:noFill/>
              <a:ln>
                <a:noFill/>
              </a:ln>
              <a:effec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just"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裸机</a:t>
                </a:r>
                <a:endParaRPr kumimoji="0" lang="zh-CN" altLang="en-GB" sz="18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grpSp>
        <p:sp>
          <p:nvSpPr>
            <p:cNvPr id="105484" name="Text Box 12"/>
            <p:cNvSpPr txBox="1">
              <a:spLocks noChangeArrowheads="1"/>
            </p:cNvSpPr>
            <p:nvPr/>
          </p:nvSpPr>
          <p:spPr bwMode="auto">
            <a:xfrm>
              <a:off x="664" y="49"/>
              <a:ext cx="658" cy="244"/>
            </a:xfrm>
            <a:prstGeom prst="rect">
              <a:avLst/>
            </a:prstGeom>
            <a:noFill/>
            <a:ln>
              <a:noFill/>
            </a:ln>
            <a:effectLst/>
          </p:spPr>
          <p:txBody>
            <a:bodyPr lIns="90000" tIns="46800" rIns="90000" bIns="46800"/>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dirty="0">
                  <a:solidFill>
                    <a:srgbClr val="000000"/>
                  </a:solidFill>
                  <a:latin typeface="Times New Roman" panose="02020603050405020304" pitchFamily="6" charset="0"/>
                </a:rPr>
                <a:t>应用程序</a:t>
              </a:r>
              <a:endParaRPr lang="zh-CN" altLang="en-GB" sz="1600" dirty="0">
                <a:solidFill>
                  <a:srgbClr val="000000"/>
                </a:solidFill>
                <a:latin typeface="Times New Roman" panose="02020603050405020304" pitchFamily="6" charset="0"/>
              </a:endParaRPr>
            </a:p>
          </p:txBody>
        </p:sp>
        <p:sp>
          <p:nvSpPr>
            <p:cNvPr id="105485" name="Text Box 13"/>
            <p:cNvSpPr txBox="1">
              <a:spLocks noChangeArrowheads="1"/>
            </p:cNvSpPr>
            <p:nvPr/>
          </p:nvSpPr>
          <p:spPr bwMode="auto">
            <a:xfrm>
              <a:off x="711" y="1417"/>
              <a:ext cx="658" cy="195"/>
            </a:xfrm>
            <a:prstGeom prst="rect">
              <a:avLst/>
            </a:prstGeom>
            <a:noFill/>
            <a:ln>
              <a:noFill/>
            </a:ln>
            <a:effectLst/>
          </p:spPr>
          <p:txBody>
            <a:bodyPr lIns="90000" tIns="46800" rIns="90000" bIns="46800"/>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dirty="0">
                  <a:solidFill>
                    <a:srgbClr val="000000"/>
                  </a:solidFill>
                  <a:latin typeface="Times New Roman" panose="02020603050405020304" pitchFamily="6" charset="0"/>
                </a:rPr>
                <a:t>用户程序</a:t>
              </a:r>
              <a:endParaRPr lang="zh-CN" altLang="en-GB" sz="1600" dirty="0">
                <a:solidFill>
                  <a:srgbClr val="000000"/>
                </a:solidFill>
                <a:latin typeface="Times New Roman" panose="02020603050405020304" pitchFamily="6" charset="0"/>
              </a:endParaRPr>
            </a:p>
          </p:txBody>
        </p:sp>
      </p:grpSp>
      <p:sp>
        <p:nvSpPr>
          <p:cNvPr id="105486" name="Text Box 14"/>
          <p:cNvSpPr txBox="1">
            <a:spLocks noChangeArrowheads="1"/>
          </p:cNvSpPr>
          <p:nvPr/>
        </p:nvSpPr>
        <p:spPr bwMode="auto">
          <a:xfrm>
            <a:off x="295275" y="5373688"/>
            <a:ext cx="8539163" cy="825500"/>
          </a:xfrm>
          <a:prstGeom prst="rect">
            <a:avLst/>
          </a:prstGeom>
          <a:noFill/>
          <a:ln>
            <a:noFill/>
          </a:ln>
          <a:effectLst/>
        </p:spPr>
        <p:txBody>
          <a:bodyPr lIns="90000" tIns="46800" rIns="90000" bIns="46800">
            <a:spAutoFit/>
          </a:bodyPr>
          <a:p>
            <a:pPr defTabSz="449580">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dirty="0">
                <a:solidFill>
                  <a:srgbClr val="FF0000"/>
                </a:solidFill>
                <a:latin typeface="Times New Roman" panose="02020603050405020304" pitchFamily="6" charset="0"/>
              </a:rPr>
              <a:t>通用计算机有个开放的用户群</a:t>
            </a:r>
            <a:r>
              <a:rPr lang="en-GB" altLang="zh-CN" sz="2400" dirty="0">
                <a:solidFill>
                  <a:srgbClr val="FF0000"/>
                </a:solidFill>
                <a:latin typeface="Times New Roman" panose="02020603050405020304" pitchFamily="6" charset="0"/>
              </a:rPr>
              <a:t>,</a:t>
            </a:r>
            <a:r>
              <a:rPr lang="zh-CN" altLang="en-GB" sz="2400" dirty="0">
                <a:solidFill>
                  <a:srgbClr val="FF0000"/>
                </a:solidFill>
                <a:latin typeface="Times New Roman" panose="02020603050405020304" pitchFamily="6" charset="0"/>
              </a:rPr>
              <a:t>内核大而全</a:t>
            </a:r>
            <a:r>
              <a:rPr lang="en-GB" altLang="zh-CN" sz="2400" dirty="0">
                <a:solidFill>
                  <a:srgbClr val="FF0000"/>
                </a:solidFill>
                <a:latin typeface="Times New Roman" panose="02020603050405020304" pitchFamily="6" charset="0"/>
              </a:rPr>
              <a:t>.</a:t>
            </a:r>
            <a:r>
              <a:rPr lang="zh-CN" altLang="en-GB" sz="2400" dirty="0">
                <a:solidFill>
                  <a:srgbClr val="FF0000"/>
                </a:solidFill>
                <a:latin typeface="Times New Roman" panose="02020603050405020304" pitchFamily="6" charset="0"/>
              </a:rPr>
              <a:t>用户群局限于某个特定领域时</a:t>
            </a:r>
            <a:r>
              <a:rPr lang="en-GB" altLang="zh-CN" sz="2400" dirty="0">
                <a:solidFill>
                  <a:srgbClr val="FF0000"/>
                </a:solidFill>
                <a:latin typeface="Times New Roman" panose="02020603050405020304" pitchFamily="6" charset="0"/>
              </a:rPr>
              <a:t>,</a:t>
            </a:r>
            <a:r>
              <a:rPr lang="zh-CN" altLang="en-GB" sz="2400" dirty="0">
                <a:solidFill>
                  <a:srgbClr val="FF0000"/>
                </a:solidFill>
                <a:latin typeface="Times New Roman" panose="02020603050405020304" pitchFamily="6" charset="0"/>
              </a:rPr>
              <a:t>提供系统生成工具供裁剪</a:t>
            </a:r>
            <a:endParaRPr lang="zh-CN" altLang="en-GB" sz="2400" dirty="0">
              <a:solidFill>
                <a:srgbClr val="FF0000"/>
              </a:solidFill>
              <a:latin typeface="Times New Roman" panose="02020603050405020304" pitchFamily="6"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05486"/>
                                        </p:tgtEl>
                                        <p:attrNameLst>
                                          <p:attrName>style.visibility</p:attrName>
                                        </p:attrNameLst>
                                      </p:cBhvr>
                                      <p:to>
                                        <p:strVal val="visible"/>
                                      </p:to>
                                    </p:set>
                                    <p:anim calcmode="lin" valueType="num">
                                      <p:cBhvr>
                                        <p:cTn id="7" dur="500" fill="hold"/>
                                        <p:tgtEl>
                                          <p:spTgt spid="105486"/>
                                        </p:tgtEl>
                                        <p:attrNameLst>
                                          <p:attrName>ppt_x</p:attrName>
                                        </p:attrNameLst>
                                      </p:cBhvr>
                                      <p:tavLst>
                                        <p:tav tm="0">
                                          <p:val>
                                            <p:strVal val="#ppt_x"/>
                                          </p:val>
                                        </p:tav>
                                        <p:tav tm="100000">
                                          <p:val>
                                            <p:strVal val="#ppt_x"/>
                                          </p:val>
                                        </p:tav>
                                      </p:tavLst>
                                    </p:anim>
                                    <p:anim calcmode="lin" valueType="num">
                                      <p:cBhvr>
                                        <p:cTn id="8" dur="500" fill="hold"/>
                                        <p:tgtEl>
                                          <p:spTgt spid="105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sz="3200" dirty="0">
                <a:ea typeface="黑体" panose="02010609060101010101" pitchFamily="6" charset="-122"/>
              </a:rPr>
              <a:t>一体化内核操作系统用于嵌入式环境</a:t>
            </a:r>
            <a:endParaRPr lang="zh-CN" altLang="en-GB" sz="3200" dirty="0">
              <a:ea typeface="黑体" panose="02010609060101010101" pitchFamily="6" charset="-122"/>
            </a:endParaRPr>
          </a:p>
        </p:txBody>
      </p:sp>
      <p:sp>
        <p:nvSpPr>
          <p:cNvPr id="106499" name="Text Box 3"/>
          <p:cNvSpPr txBox="1">
            <a:spLocks noChangeArrowheads="1"/>
          </p:cNvSpPr>
          <p:nvPr/>
        </p:nvSpPr>
        <p:spPr bwMode="auto">
          <a:xfrm>
            <a:off x="685800" y="1241425"/>
            <a:ext cx="7772400" cy="4930775"/>
          </a:xfrm>
          <a:prstGeom prst="rect">
            <a:avLst/>
          </a:prstGeom>
          <a:noFill/>
          <a:ln>
            <a:noFill/>
          </a:ln>
          <a:effectLst/>
        </p:spPr>
        <p:txBody>
          <a:bodyPr lIns="82440" tIns="41400" rIns="82440" bIns="41400"/>
          <a:p>
            <a:pPr marL="252730" indent="-25273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嵌入式系统的用户群及对功能的要求相对封闭，不需要大而全的内核。</a:t>
            </a:r>
            <a:endParaRPr lang="en-GB" altLang="zh-CN" sz="2800" b="1" dirty="0">
              <a:solidFill>
                <a:srgbClr val="000066"/>
              </a:solidFill>
              <a:latin typeface="Arial" panose="020B0604020202020204" pitchFamily="34" charset="0"/>
            </a:endParaRPr>
          </a:p>
          <a:p>
            <a:pPr marL="608330" lvl="1" indent="-20320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800" b="1" dirty="0">
                <a:solidFill>
                  <a:srgbClr val="000066"/>
                </a:solidFill>
                <a:latin typeface="Arial" panose="020B0604020202020204" pitchFamily="34" charset="0"/>
              </a:rPr>
              <a:t>footprint</a:t>
            </a:r>
            <a:endParaRPr lang="en-GB" altLang="zh-CN" sz="2800" b="1" dirty="0">
              <a:solidFill>
                <a:srgbClr val="000066"/>
              </a:solidFill>
              <a:latin typeface="Arial" panose="020B0604020202020204" pitchFamily="34" charset="0"/>
            </a:endParaRPr>
          </a:p>
          <a:p>
            <a:pPr marL="252730" indent="-252730" defTabSz="449580">
              <a:spcBef>
                <a:spcPts val="175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800" b="1" dirty="0">
                <a:solidFill>
                  <a:srgbClr val="000066"/>
                </a:solidFill>
                <a:latin typeface="Arial" panose="020B0604020202020204" pitchFamily="34" charset="0"/>
              </a:rPr>
              <a:t>			</a:t>
            </a:r>
            <a:r>
              <a:rPr lang="zh-CN" altLang="en-GB" sz="2800" b="1" dirty="0">
                <a:solidFill>
                  <a:srgbClr val="000066"/>
                </a:solidFill>
                <a:latin typeface="Arial" panose="020B0604020202020204" pitchFamily="34" charset="0"/>
              </a:rPr>
              <a:t>价格、功耗、散热</a:t>
            </a:r>
            <a:endParaRPr lang="en-GB" altLang="zh-CN" sz="2800" b="1" dirty="0">
              <a:solidFill>
                <a:srgbClr val="000066"/>
              </a:solidFill>
              <a:latin typeface="Arial" panose="020B0604020202020204" pitchFamily="34" charset="0"/>
            </a:endParaRPr>
          </a:p>
          <a:p>
            <a:pPr marL="608330" lvl="1" indent="-20320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可修改性及与可维护性</a:t>
            </a:r>
            <a:endParaRPr lang="en-GB" altLang="zh-CN" sz="2800" b="1" dirty="0">
              <a:solidFill>
                <a:srgbClr val="000066"/>
              </a:solidFill>
              <a:latin typeface="Arial" panose="020B0604020202020204" pitchFamily="34" charset="0"/>
            </a:endParaRPr>
          </a:p>
          <a:p>
            <a:pPr marL="608330" lvl="1" indent="-203200" defTabSz="449580">
              <a:spcBef>
                <a:spcPts val="175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800" b="1" dirty="0">
                <a:solidFill>
                  <a:srgbClr val="000066"/>
                </a:solidFill>
                <a:latin typeface="Arial" panose="020B0604020202020204" pitchFamily="34" charset="0"/>
              </a:rPr>
              <a:t>			</a:t>
            </a:r>
            <a:r>
              <a:rPr lang="zh-CN" altLang="en-GB" sz="2800" b="1" dirty="0">
                <a:solidFill>
                  <a:srgbClr val="000066"/>
                </a:solidFill>
                <a:latin typeface="Arial" panose="020B0604020202020204" pitchFamily="34" charset="0"/>
              </a:rPr>
              <a:t>设备驱动程序</a:t>
            </a:r>
            <a:endParaRPr lang="en-GB" altLang="zh-CN" sz="2800" b="1" dirty="0">
              <a:solidFill>
                <a:srgbClr val="000066"/>
              </a:solidFill>
              <a:latin typeface="Arial" panose="020B0604020202020204" pitchFamily="34" charset="0"/>
            </a:endParaRPr>
          </a:p>
          <a:p>
            <a:pPr marL="608330" lvl="1" indent="-20320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不可剥夺窗口变小</a:t>
            </a:r>
            <a:r>
              <a:rPr lang="en-GB" altLang="zh-CN" sz="2800" b="1" dirty="0">
                <a:solidFill>
                  <a:srgbClr val="000066"/>
                </a:solidFill>
                <a:latin typeface="Arial" panose="020B0604020202020204" pitchFamily="34" charset="0"/>
              </a:rPr>
              <a:t>		</a:t>
            </a:r>
            <a:endParaRPr lang="en-GB" altLang="zh-CN" sz="2800" b="1" dirty="0">
              <a:solidFill>
                <a:srgbClr val="000066"/>
              </a:solidFill>
              <a:latin typeface="Arial" panose="020B0604020202020204" pitchFamily="34" charset="0"/>
            </a:endParaRPr>
          </a:p>
          <a:p>
            <a:pPr marL="608330" lvl="1" indent="-203200" defTabSz="449580">
              <a:spcBef>
                <a:spcPts val="175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endParaRPr lang="zh-CN" altLang="en-GB" sz="2800" b="1" dirty="0">
              <a:solidFill>
                <a:srgbClr val="000066"/>
              </a:solidFill>
              <a:latin typeface="Arial" panose="020B0604020202020204" pitchFamily="34" charset="0"/>
            </a:endParaRP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zh-CN" altLang="en-GB" sz="3600" b="0" i="0" u="none" strike="noStrike" kern="0" cap="none" spc="0" normalizeH="0" baseline="0" noProof="0" smtClean="0">
                <a:ln>
                  <a:noFill/>
                </a:ln>
                <a:solidFill>
                  <a:schemeClr val="tx1"/>
                </a:solidFill>
                <a:effectLst/>
                <a:uLnTx/>
                <a:uFillTx/>
                <a:latin typeface="+mj-lt"/>
                <a:ea typeface="黑体" panose="02010609060101010101" pitchFamily="6" charset="-122"/>
                <a:cs typeface="黑体" panose="02010609060101010101" pitchFamily="6" charset="-122"/>
              </a:rPr>
              <a:t>微内核</a:t>
            </a:r>
            <a:endParaRPr kumimoji="0" lang="zh-CN" altLang="en-GB" sz="3600" b="0" i="0" u="none" strike="noStrike" kern="0" cap="none" spc="0" normalizeH="0" baseline="0" noProof="0" smtClean="0">
              <a:ln>
                <a:noFill/>
              </a:ln>
              <a:solidFill>
                <a:schemeClr val="tx1"/>
              </a:solidFill>
              <a:effectLst/>
              <a:uLnTx/>
              <a:uFillTx/>
              <a:latin typeface="+mj-lt"/>
              <a:ea typeface="黑体" panose="02010609060101010101" pitchFamily="6" charset="-122"/>
              <a:cs typeface="黑体" panose="02010609060101010101" pitchFamily="6" charset="-122"/>
            </a:endParaRPr>
          </a:p>
        </p:txBody>
      </p:sp>
      <p:pic>
        <p:nvPicPr>
          <p:cNvPr id="1075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7625" y="1128713"/>
            <a:ext cx="6464300" cy="4298950"/>
          </a:xfrm>
          <a:prstGeom prst="rect">
            <a:avLst/>
          </a:prstGeom>
          <a:noFill/>
          <a:ln>
            <a:noFill/>
          </a:ln>
          <a:effectLst/>
        </p:spPr>
      </p:pic>
      <p:sp>
        <p:nvSpPr>
          <p:cNvPr id="107524" name="Text Box 4"/>
          <p:cNvSpPr txBox="1">
            <a:spLocks noChangeArrowheads="1"/>
          </p:cNvSpPr>
          <p:nvPr/>
        </p:nvSpPr>
        <p:spPr bwMode="auto">
          <a:xfrm>
            <a:off x="998538" y="5359400"/>
            <a:ext cx="7835900" cy="579438"/>
          </a:xfrm>
          <a:prstGeom prst="rect">
            <a:avLst/>
          </a:prstGeom>
          <a:noFill/>
          <a:ln>
            <a:noFill/>
          </a:ln>
          <a:effectLst/>
        </p:spPr>
        <p:txBody>
          <a:bodyPr wrap="none" anchor="ctr"/>
          <a:lstStyle/>
          <a:p>
            <a:pPr marR="0" defTabSz="449580">
              <a:buClrTx/>
              <a:buSzPct val="100000"/>
              <a:buFont typeface="Times New Roman" panose="02020603050405020304" pitchFamily="6" charset="0"/>
              <a:buNone/>
              <a:defRPr/>
            </a:pPr>
            <a:endParaRPr kumimoji="0" lang="zh-CN" altLang="en-US" kern="1200" cap="none" spc="0" normalizeH="0" baseline="0" noProof="0" smtClean="0">
              <a:latin typeface="Times New Roman" panose="02020603050405020304" pitchFamily="6" charset="0"/>
              <a:ea typeface="宋体" panose="02010600030101010101" pitchFamily="2" charset="-122"/>
              <a:cs typeface="宋体" panose="02010600030101010101" pitchFamily="2" charset="-122"/>
            </a:endParaRP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zh-CN" altLang="en-GB" sz="3600" b="0" i="0" u="none" strike="noStrike" kern="0" cap="none" spc="0" normalizeH="0" baseline="0" noProof="0" smtClean="0">
                <a:ln>
                  <a:noFill/>
                </a:ln>
                <a:solidFill>
                  <a:schemeClr val="tx1"/>
                </a:solidFill>
                <a:effectLst/>
                <a:uLnTx/>
                <a:uFillTx/>
                <a:latin typeface="+mj-lt"/>
                <a:ea typeface="黑体" panose="02010609060101010101" pitchFamily="6" charset="-122"/>
                <a:cs typeface="黑体" panose="02010609060101010101" pitchFamily="6" charset="-122"/>
              </a:rPr>
              <a:t>最小内核</a:t>
            </a:r>
            <a:endParaRPr kumimoji="0" lang="zh-CN" altLang="en-GB" sz="3600" b="0" i="0" u="none" strike="noStrike" kern="0" cap="none" spc="0" normalizeH="0" baseline="0" noProof="0" smtClean="0">
              <a:ln>
                <a:noFill/>
              </a:ln>
              <a:solidFill>
                <a:schemeClr val="tx1"/>
              </a:solidFill>
              <a:effectLst/>
              <a:uLnTx/>
              <a:uFillTx/>
              <a:latin typeface="+mj-lt"/>
              <a:ea typeface="黑体" panose="02010609060101010101" pitchFamily="6" charset="-122"/>
              <a:cs typeface="黑体" panose="02010609060101010101" pitchFamily="6" charset="-122"/>
            </a:endParaRPr>
          </a:p>
        </p:txBody>
      </p:sp>
      <p:sp>
        <p:nvSpPr>
          <p:cNvPr id="108547" name="Text Box 3"/>
          <p:cNvSpPr txBox="1">
            <a:spLocks noChangeArrowheads="1"/>
          </p:cNvSpPr>
          <p:nvPr/>
        </p:nvSpPr>
        <p:spPr bwMode="auto">
          <a:xfrm>
            <a:off x="204788" y="1114425"/>
            <a:ext cx="8732838" cy="4083050"/>
          </a:xfrm>
          <a:prstGeom prst="rect">
            <a:avLst/>
          </a:prstGeom>
          <a:noFill/>
          <a:ln>
            <a:noFill/>
          </a:ln>
          <a:effectLst/>
        </p:spPr>
        <p:txBody>
          <a:bodyPr lIns="82440" tIns="41400" rIns="82440" bIns="41400"/>
          <a:p>
            <a:pPr marL="252730" indent="-252730" algn="just" defTabSz="449580">
              <a:spcBef>
                <a:spcPts val="1500"/>
              </a:spcBef>
              <a:buClr>
                <a:srgbClr val="FF0000"/>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FF0000"/>
                </a:solidFill>
                <a:latin typeface="Arial" panose="020B0604020202020204" pitchFamily="34" charset="0"/>
              </a:rPr>
              <a:t>进程管理</a:t>
            </a:r>
            <a:r>
              <a:rPr lang="zh-CN" altLang="en-GB" sz="2400" b="1" dirty="0">
                <a:solidFill>
                  <a:srgbClr val="000066"/>
                </a:solidFill>
                <a:latin typeface="Arial" panose="020B0604020202020204" pitchFamily="34" charset="0"/>
              </a:rPr>
              <a:t>：</a:t>
            </a:r>
            <a:r>
              <a:rPr lang="en-GB" altLang="zh-CN" sz="2400" b="1" dirty="0">
                <a:solidFill>
                  <a:srgbClr val="000066"/>
                </a:solidFill>
                <a:latin typeface="Arial" panose="020B0604020202020204" pitchFamily="34" charset="0"/>
              </a:rPr>
              <a:t>PCB</a:t>
            </a:r>
            <a:r>
              <a:rPr lang="zh-CN" altLang="en-GB" sz="2400" b="1" dirty="0">
                <a:solidFill>
                  <a:srgbClr val="000066"/>
                </a:solidFill>
                <a:latin typeface="Arial" panose="020B0604020202020204" pitchFamily="34" charset="0"/>
              </a:rPr>
              <a:t>、调度、切换、进程的创建与退出、优先级设置、进程通信手段</a:t>
            </a:r>
            <a:endParaRPr lang="en-GB" altLang="zh-CN" sz="2400" b="1" dirty="0">
              <a:solidFill>
                <a:srgbClr val="000066"/>
              </a:solidFill>
              <a:latin typeface="Arial" panose="020B0604020202020204" pitchFamily="34" charset="0"/>
            </a:endParaRPr>
          </a:p>
          <a:p>
            <a:pPr marL="252730" indent="-252730" algn="just" defTabSz="449580">
              <a:spcBef>
                <a:spcPts val="1500"/>
              </a:spcBef>
              <a:buClr>
                <a:srgbClr val="FF0000"/>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FF0000"/>
                </a:solidFill>
                <a:latin typeface="Arial" panose="020B0604020202020204" pitchFamily="34" charset="0"/>
              </a:rPr>
              <a:t>存储管理</a:t>
            </a:r>
            <a:r>
              <a:rPr lang="zh-CN" altLang="en-GB" sz="2400" b="1" dirty="0">
                <a:solidFill>
                  <a:srgbClr val="000066"/>
                </a:solidFill>
                <a:latin typeface="Arial" panose="020B0604020202020204" pitchFamily="34" charset="0"/>
              </a:rPr>
              <a:t>：进程地址映射表的建立与切换</a:t>
            </a:r>
            <a:endParaRPr lang="en-GB" altLang="zh-CN" sz="2400" b="1" dirty="0">
              <a:solidFill>
                <a:srgbClr val="000066"/>
              </a:solidFill>
              <a:latin typeface="Arial" panose="020B0604020202020204" pitchFamily="34" charset="0"/>
            </a:endParaRPr>
          </a:p>
          <a:p>
            <a:pPr marL="252730" indent="-252730" algn="just" defTabSz="449580">
              <a:spcBef>
                <a:spcPts val="1500"/>
              </a:spcBef>
              <a:buClr>
                <a:srgbClr val="FF0000"/>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FF0000"/>
                </a:solidFill>
                <a:latin typeface="Arial" panose="020B0604020202020204" pitchFamily="34" charset="0"/>
              </a:rPr>
              <a:t>中断的响应和处理</a:t>
            </a:r>
            <a:r>
              <a:rPr lang="zh-CN" altLang="en-GB" sz="2400" b="1" dirty="0">
                <a:solidFill>
                  <a:srgbClr val="000066"/>
                </a:solidFill>
                <a:latin typeface="Arial" panose="020B0604020202020204" pitchFamily="34" charset="0"/>
              </a:rPr>
              <a:t>：</a:t>
            </a:r>
            <a:r>
              <a:rPr lang="en-GB" altLang="zh-CN" sz="2400" b="1" dirty="0">
                <a:solidFill>
                  <a:srgbClr val="000066"/>
                </a:solidFill>
                <a:latin typeface="Arial" panose="020B0604020202020204" pitchFamily="34" charset="0"/>
              </a:rPr>
              <a:t>CPU</a:t>
            </a:r>
            <a:r>
              <a:rPr lang="zh-CN" altLang="en-GB" sz="2400" b="1" dirty="0">
                <a:solidFill>
                  <a:srgbClr val="000066"/>
                </a:solidFill>
                <a:latin typeface="Arial" panose="020B0604020202020204" pitchFamily="34" charset="0"/>
              </a:rPr>
              <a:t>响应中断时一般都自动进入系统态。在不区分系统态、用户态的系统中，内核边界不再清晰，从逻辑的角度，中断处理程序属于内核，从实现的角度可以属于外围。一种解决办法是将中断响应的框架置于内核而具体的中断处理（</a:t>
            </a:r>
            <a:r>
              <a:rPr lang="en-GB" altLang="zh-CN" sz="2400" b="1" dirty="0">
                <a:solidFill>
                  <a:srgbClr val="000066"/>
                </a:solidFill>
                <a:latin typeface="Arial" panose="020B0604020202020204" pitchFamily="34" charset="0"/>
              </a:rPr>
              <a:t>bh)</a:t>
            </a:r>
            <a:r>
              <a:rPr lang="zh-CN" altLang="en-GB" sz="2400" b="1" dirty="0">
                <a:solidFill>
                  <a:srgbClr val="000066"/>
                </a:solidFill>
                <a:latin typeface="Arial" panose="020B0604020202020204" pitchFamily="34" charset="0"/>
              </a:rPr>
              <a:t>则作为一个优先级最高的核外进程。设备驱动也适用这种方式，把设备驱动的高层放在应用进程中，而把底层（设备中断服务程序）放在中断服务进程中。</a:t>
            </a:r>
            <a:endParaRPr lang="zh-CN" altLang="en-GB" sz="2400" b="1" dirty="0">
              <a:solidFill>
                <a:srgbClr val="000066"/>
              </a:solidFill>
              <a:latin typeface="Arial" panose="020B0604020202020204" pitchFamily="34" charset="0"/>
            </a:endParaRPr>
          </a:p>
        </p:txBody>
      </p:sp>
      <p:sp>
        <p:nvSpPr>
          <p:cNvPr id="108548" name="Text Box 4"/>
          <p:cNvSpPr txBox="1">
            <a:spLocks noChangeArrowheads="1"/>
          </p:cNvSpPr>
          <p:nvPr/>
        </p:nvSpPr>
        <p:spPr bwMode="auto">
          <a:xfrm>
            <a:off x="493713" y="5316538"/>
            <a:ext cx="7821613" cy="1068388"/>
          </a:xfrm>
          <a:prstGeom prst="rect">
            <a:avLst/>
          </a:prstGeom>
          <a:noFill/>
          <a:ln>
            <a:noFill/>
          </a:ln>
          <a:effectLst/>
        </p:spPr>
        <p:txBody>
          <a:bodyPr lIns="90000" tIns="46800" rIns="90000" bIns="46800">
            <a:spAutoFit/>
          </a:bodyPr>
          <a:p>
            <a:pPr algn="ctr" defTabSz="449580">
              <a:spcBef>
                <a:spcPts val="2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200" dirty="0">
                <a:solidFill>
                  <a:srgbClr val="FF0000"/>
                </a:solidFill>
                <a:latin typeface="Times New Roman" panose="02020603050405020304" pitchFamily="6" charset="0"/>
              </a:rPr>
              <a:t>最小内核：进程管理、存储管理、进程通信、中断响应框架</a:t>
            </a:r>
            <a:endParaRPr lang="zh-CN" altLang="en-GB" sz="3200" dirty="0">
              <a:solidFill>
                <a:srgbClr val="FF0000"/>
              </a:solidFill>
              <a:latin typeface="Times New Roman" panose="02020603050405020304" pitchFamily="6"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additive="repl">
                                        <p:cTn id="6" dur="1" fill="hold">
                                          <p:stCondLst>
                                            <p:cond delay="0"/>
                                          </p:stCondLst>
                                        </p:cTn>
                                        <p:tgtEl>
                                          <p:spTgt spid="108548"/>
                                        </p:tgtEl>
                                        <p:attrNameLst>
                                          <p:attrName>style.visibility</p:attrName>
                                        </p:attrNameLst>
                                      </p:cBhvr>
                                      <p:to>
                                        <p:strVal val="visible"/>
                                      </p:to>
                                    </p:set>
                                    <p:animEffect transition="in" filter="slide(fromBottom)">
                                      <p:cBhvr additive="repl">
                                        <p:cTn id="7" dur="500" fill="hold"/>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ea typeface="黑体" panose="02010609060101010101" pitchFamily="6" charset="-122"/>
              </a:rPr>
              <a:t>关于设备驱动和中断管理</a:t>
            </a:r>
            <a:endParaRPr lang="zh-CN" altLang="en-GB" dirty="0">
              <a:ea typeface="黑体" panose="02010609060101010101" pitchFamily="6" charset="-122"/>
            </a:endParaRPr>
          </a:p>
        </p:txBody>
      </p:sp>
      <p:sp>
        <p:nvSpPr>
          <p:cNvPr id="109571" name="Text Box 3"/>
          <p:cNvSpPr txBox="1">
            <a:spLocks noChangeArrowheads="1"/>
          </p:cNvSpPr>
          <p:nvPr/>
        </p:nvSpPr>
        <p:spPr bwMode="auto">
          <a:xfrm>
            <a:off x="446088" y="1227138"/>
            <a:ext cx="8108950" cy="4945063"/>
          </a:xfrm>
          <a:prstGeom prst="rect">
            <a:avLst/>
          </a:prstGeom>
          <a:noFill/>
          <a:ln>
            <a:noFill/>
          </a:ln>
          <a:effectLst/>
        </p:spPr>
        <p:txBody>
          <a:bodyPr lIns="82440" tIns="41400" rIns="82440" bIns="41400"/>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处理器对</a:t>
            </a:r>
            <a:r>
              <a:rPr lang="en-GB" altLang="zh-CN" sz="2400" b="1" dirty="0">
                <a:solidFill>
                  <a:srgbClr val="000066"/>
                </a:solidFill>
                <a:latin typeface="Arial" panose="020B0604020202020204" pitchFamily="34" charset="0"/>
              </a:rPr>
              <a:t>I/O</a:t>
            </a:r>
            <a:r>
              <a:rPr lang="zh-CN" altLang="en-GB" sz="2400" b="1" dirty="0">
                <a:solidFill>
                  <a:srgbClr val="000066"/>
                </a:solidFill>
                <a:latin typeface="Arial" panose="020B0604020202020204" pitchFamily="34" charset="0"/>
              </a:rPr>
              <a:t>接口的两种处理方式</a:t>
            </a:r>
            <a:endParaRPr lang="en-GB" altLang="zh-CN" sz="2400" b="1" dirty="0">
              <a:solidFill>
                <a:srgbClr val="000066"/>
              </a:solidFill>
              <a:latin typeface="Arial" panose="020B0604020202020204" pitchFamily="34" charset="0"/>
            </a:endParaRPr>
          </a:p>
          <a:p>
            <a:pPr marL="608330" lvl="1" indent="-203200" defTabSz="449580">
              <a:spcBef>
                <a:spcPts val="1250"/>
              </a:spcBef>
              <a:buClr>
                <a:srgbClr val="FF0000"/>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000" b="1" dirty="0">
                <a:solidFill>
                  <a:srgbClr val="FF0000"/>
                </a:solidFill>
                <a:latin typeface="Arial" panose="020B0604020202020204" pitchFamily="34" charset="0"/>
              </a:rPr>
              <a:t>特权指令</a:t>
            </a:r>
            <a:r>
              <a:rPr lang="zh-CN" altLang="en-GB" sz="2000" b="1" dirty="0">
                <a:solidFill>
                  <a:srgbClr val="000066"/>
                </a:solidFill>
                <a:latin typeface="Arial" panose="020B0604020202020204" pitchFamily="34" charset="0"/>
              </a:rPr>
              <a:t>：</a:t>
            </a:r>
            <a:r>
              <a:rPr lang="en-GB" altLang="zh-CN" sz="2000" b="1" dirty="0">
                <a:solidFill>
                  <a:srgbClr val="000066"/>
                </a:solidFill>
                <a:latin typeface="Arial" panose="020B0604020202020204" pitchFamily="34" charset="0"/>
              </a:rPr>
              <a:t>I/O</a:t>
            </a:r>
            <a:r>
              <a:rPr lang="zh-CN" altLang="en-GB" sz="2000" b="1" dirty="0">
                <a:solidFill>
                  <a:srgbClr val="000066"/>
                </a:solidFill>
                <a:latin typeface="Arial" panose="020B0604020202020204" pitchFamily="34" charset="0"/>
              </a:rPr>
              <a:t>寄存器有一个独立的</a:t>
            </a:r>
            <a:r>
              <a:rPr lang="en-GB" altLang="zh-CN" sz="2000" b="1" dirty="0">
                <a:solidFill>
                  <a:srgbClr val="000066"/>
                </a:solidFill>
                <a:latin typeface="Arial" panose="020B0604020202020204" pitchFamily="34" charset="0"/>
              </a:rPr>
              <a:t>I/O</a:t>
            </a:r>
            <a:r>
              <a:rPr lang="zh-CN" altLang="en-GB" sz="2000" b="1" dirty="0">
                <a:solidFill>
                  <a:srgbClr val="000066"/>
                </a:solidFill>
                <a:latin typeface="Arial" panose="020B0604020202020204" pitchFamily="34" charset="0"/>
              </a:rPr>
              <a:t>地址空间，与内存无关，必须在核内。</a:t>
            </a:r>
            <a:endParaRPr lang="en-GB" altLang="zh-CN" sz="2000" b="1" dirty="0">
              <a:solidFill>
                <a:srgbClr val="000066"/>
              </a:solidFill>
              <a:latin typeface="Arial" panose="020B0604020202020204" pitchFamily="34" charset="0"/>
            </a:endParaRPr>
          </a:p>
          <a:p>
            <a:pPr marL="608330" lvl="1" indent="-203200" defTabSz="449580">
              <a:spcBef>
                <a:spcPts val="12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66"/>
                </a:solidFill>
                <a:latin typeface="Arial" panose="020B0604020202020204" pitchFamily="34" charset="0"/>
              </a:rPr>
              <a:t>I/O </a:t>
            </a:r>
            <a:r>
              <a:rPr lang="zh-CN" altLang="en-GB" sz="2000" b="1" dirty="0">
                <a:solidFill>
                  <a:srgbClr val="000066"/>
                </a:solidFill>
                <a:latin typeface="Arial" panose="020B0604020202020204" pitchFamily="34" charset="0"/>
              </a:rPr>
              <a:t>寄存器与内存</a:t>
            </a:r>
            <a:r>
              <a:rPr lang="zh-CN" altLang="en-GB" sz="2000" b="1" dirty="0">
                <a:solidFill>
                  <a:srgbClr val="FF0000"/>
                </a:solidFill>
                <a:latin typeface="Arial" panose="020B0604020202020204" pitchFamily="34" charset="0"/>
              </a:rPr>
              <a:t>统一编址</a:t>
            </a:r>
            <a:r>
              <a:rPr lang="zh-CN" altLang="en-GB" sz="2000" b="1" dirty="0">
                <a:solidFill>
                  <a:srgbClr val="000066"/>
                </a:solidFill>
                <a:latin typeface="Arial" panose="020B0604020202020204" pitchFamily="34" charset="0"/>
              </a:rPr>
              <a:t>，不需要特权指令，可以作到核外。带来的安全性问题，在嵌入式系统中可能并不重要，“可信”软件。</a:t>
            </a:r>
            <a:endParaRPr lang="en-GB" altLang="zh-CN" sz="2000" b="1" dirty="0">
              <a:solidFill>
                <a:srgbClr val="000066"/>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在区分系统空间</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用户空间的情况下，设备驱动</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中断处理移到核外的可能措施：</a:t>
            </a:r>
            <a:r>
              <a:rPr lang="en-GB" altLang="zh-CN" sz="2000" b="1" dirty="0">
                <a:solidFill>
                  <a:srgbClr val="000066"/>
                </a:solidFill>
                <a:latin typeface="Arial" panose="020B0604020202020204" pitchFamily="34" charset="0"/>
              </a:rPr>
              <a:t>	</a:t>
            </a:r>
            <a:endParaRPr lang="en-GB" altLang="zh-CN" sz="2000" b="1" dirty="0">
              <a:solidFill>
                <a:srgbClr val="000066"/>
              </a:solidFill>
              <a:latin typeface="Arial" panose="020B0604020202020204" pitchFamily="34" charset="0"/>
            </a:endParaRPr>
          </a:p>
          <a:p>
            <a:pPr marL="252730" indent="-252730" defTabSz="449580">
              <a:spcBef>
                <a:spcPts val="125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a:t>
            </a:r>
            <a:r>
              <a:rPr lang="en-GB" altLang="zh-CN" sz="2000" b="1" dirty="0">
                <a:solidFill>
                  <a:srgbClr val="000066"/>
                </a:solidFill>
                <a:latin typeface="Arial" panose="020B0604020202020204" pitchFamily="34" charset="0"/>
              </a:rPr>
              <a:t>1</a:t>
            </a:r>
            <a:r>
              <a:rPr lang="zh-CN" altLang="en-GB" sz="2000" b="1" dirty="0">
                <a:solidFill>
                  <a:srgbClr val="000066"/>
                </a:solidFill>
                <a:latin typeface="Arial" panose="020B0604020202020204" pitchFamily="34" charset="0"/>
              </a:rPr>
              <a:t>）</a:t>
            </a:r>
            <a:r>
              <a:rPr lang="en-GB" altLang="zh-CN" sz="2000" b="1" dirty="0">
                <a:solidFill>
                  <a:srgbClr val="000066"/>
                </a:solidFill>
                <a:latin typeface="Arial" panose="020B0604020202020204" pitchFamily="34" charset="0"/>
              </a:rPr>
              <a:t>I/O</a:t>
            </a:r>
            <a:r>
              <a:rPr lang="zh-CN" altLang="en-GB" sz="2000" b="1" dirty="0">
                <a:solidFill>
                  <a:srgbClr val="000066"/>
                </a:solidFill>
                <a:latin typeface="Arial" panose="020B0604020202020204" pitchFamily="34" charset="0"/>
              </a:rPr>
              <a:t>操作的变通办法：</a:t>
            </a:r>
            <a:endParaRPr lang="en-GB" altLang="zh-CN" sz="2000" b="1" dirty="0">
              <a:solidFill>
                <a:srgbClr val="000066"/>
              </a:solidFill>
              <a:latin typeface="Arial" panose="020B0604020202020204" pitchFamily="34" charset="0"/>
            </a:endParaRPr>
          </a:p>
          <a:p>
            <a:pPr marL="252730" indent="-252730" defTabSz="449580">
              <a:spcBef>
                <a:spcPts val="125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a:t>
            </a:r>
            <a:r>
              <a:rPr lang="en-GB" altLang="zh-CN" sz="2000" b="1" dirty="0">
                <a:solidFill>
                  <a:srgbClr val="000066"/>
                </a:solidFill>
                <a:latin typeface="Arial" panose="020B0604020202020204" pitchFamily="34" charset="0"/>
              </a:rPr>
              <a:t>2</a:t>
            </a:r>
            <a:r>
              <a:rPr lang="zh-CN" altLang="en-GB" sz="2000" b="1" dirty="0">
                <a:solidFill>
                  <a:srgbClr val="000066"/>
                </a:solidFill>
                <a:latin typeface="Arial" panose="020B0604020202020204" pitchFamily="34" charset="0"/>
              </a:rPr>
              <a:t>）特殊的轻型系统调用命令</a:t>
            </a:r>
            <a:endParaRPr lang="en-GB" altLang="zh-CN" sz="2000" b="1" dirty="0">
              <a:solidFill>
                <a:srgbClr val="000066"/>
              </a:solidFill>
              <a:latin typeface="Arial" panose="020B0604020202020204" pitchFamily="34" charset="0"/>
            </a:endParaRPr>
          </a:p>
          <a:p>
            <a:pPr marL="252730" indent="-252730" defTabSz="449580">
              <a:spcBef>
                <a:spcPts val="125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a:t>
            </a:r>
            <a:r>
              <a:rPr lang="en-GB" altLang="zh-CN" sz="2000" b="1" dirty="0">
                <a:solidFill>
                  <a:srgbClr val="000066"/>
                </a:solidFill>
                <a:latin typeface="Arial" panose="020B0604020202020204" pitchFamily="34" charset="0"/>
              </a:rPr>
              <a:t>3</a:t>
            </a:r>
            <a:r>
              <a:rPr lang="zh-CN" altLang="en-GB" sz="2000" b="1" dirty="0">
                <a:solidFill>
                  <a:srgbClr val="000066"/>
                </a:solidFill>
                <a:latin typeface="Arial" panose="020B0604020202020204" pitchFamily="34" charset="0"/>
              </a:rPr>
              <a:t>）特权指令异常处理</a:t>
            </a:r>
            <a:endParaRPr lang="en-GB" altLang="zh-CN" sz="2000" b="1" dirty="0">
              <a:solidFill>
                <a:srgbClr val="000066"/>
              </a:solidFill>
              <a:latin typeface="Arial" panose="020B0604020202020204" pitchFamily="34" charset="0"/>
            </a:endParaRPr>
          </a:p>
          <a:p>
            <a:pPr marL="252730" indent="-252730" defTabSz="449580">
              <a:spcBef>
                <a:spcPts val="125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a:t>
            </a:r>
            <a:r>
              <a:rPr lang="en-GB" altLang="zh-CN" sz="2000" b="1" dirty="0">
                <a:solidFill>
                  <a:srgbClr val="000066"/>
                </a:solidFill>
                <a:latin typeface="Arial" panose="020B0604020202020204" pitchFamily="34" charset="0"/>
              </a:rPr>
              <a:t>4</a:t>
            </a:r>
            <a:r>
              <a:rPr lang="zh-CN" altLang="en-GB" sz="2000" b="1" dirty="0">
                <a:solidFill>
                  <a:srgbClr val="000066"/>
                </a:solidFill>
                <a:latin typeface="Arial" panose="020B0604020202020204" pitchFamily="34" charset="0"/>
              </a:rPr>
              <a:t>）特殊的系统调用；</a:t>
            </a:r>
            <a:endParaRPr lang="zh-CN" altLang="en-GB" sz="2000" b="1" dirty="0">
              <a:solidFill>
                <a:srgbClr val="000066"/>
              </a:solidFill>
              <a:latin typeface="Arial" panose="020B0604020202020204" pitchFamily="34" charset="0"/>
            </a:endParaRP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ChangeArrowheads="1"/>
          </p:cNvSpPr>
          <p:nvPr/>
        </p:nvSpPr>
        <p:spPr bwMode="auto">
          <a:xfrm>
            <a:off x="533400" y="228600"/>
            <a:ext cx="8077200" cy="1143000"/>
          </a:xfrm>
          <a:prstGeom prst="rect">
            <a:avLst/>
          </a:prstGeom>
          <a:noFill/>
          <a:ln>
            <a:noFill/>
          </a:ln>
          <a:effectLst/>
        </p:spPr>
        <p:txBody>
          <a:bodyPr lIns="82440" tIns="41400" rIns="82440" bIns="41400"/>
          <a:p>
            <a:pPr marL="254000" indent="-252095" algn="ctr" defTabSz="449580" eaLnBrk="0" hangingPunct="0">
              <a:lnSpc>
                <a:spcPct val="90000"/>
              </a:lnSpc>
              <a:spcBef>
                <a:spcPts val="2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zh-CN" altLang="en-GB" sz="4000" b="1" dirty="0">
                <a:solidFill>
                  <a:schemeClr val="tx1"/>
                </a:solidFill>
                <a:latin typeface="Times New Roman" panose="02020603050405020304" pitchFamily="6" charset="0"/>
                <a:ea typeface="黑体" panose="02010609060101010101" pitchFamily="6" charset="-122"/>
              </a:rPr>
              <a:t>本节提要</a:t>
            </a:r>
            <a:endParaRPr lang="zh-CN" altLang="en-GB" sz="4000" b="1" dirty="0">
              <a:solidFill>
                <a:schemeClr val="tx1"/>
              </a:solidFill>
              <a:latin typeface="Times New Roman" panose="02020603050405020304" pitchFamily="6" charset="0"/>
              <a:ea typeface="黑体" panose="02010609060101010101" pitchFamily="6" charset="-122"/>
            </a:endParaRPr>
          </a:p>
        </p:txBody>
      </p:sp>
      <p:sp>
        <p:nvSpPr>
          <p:cNvPr id="110595" name="Rectangle 3"/>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10596" name="Rectangle 4"/>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pic>
        <p:nvPicPr>
          <p:cNvPr id="110597" name="Picture 5"/>
          <p:cNvPicPr>
            <a:picLocks noChangeAspect="1" noChangeArrowheads="1"/>
          </p:cNvPicPr>
          <p:nvPr>
            <p:ph idx="1"/>
          </p:nvPr>
        </p:nvPicPr>
        <p:blipFill>
          <a:blip r:embed="rId1">
            <a:extLst>
              <a:ext uri="{28A0092B-C50C-407E-A947-70E740481C1C}">
                <a14:useLocalDpi xmlns:a14="http://schemas.microsoft.com/office/drawing/2010/main" val="0"/>
              </a:ext>
            </a:extLst>
          </a:blip>
          <a:srcRect l="6401"/>
          <a:stretch>
            <a:fillRect/>
          </a:stretch>
        </p:blipFill>
        <p:spPr>
          <a:xfrm>
            <a:off x="0" y="2066925"/>
            <a:ext cx="3238500" cy="3724275"/>
          </a:xfrm>
        </p:spPr>
      </p:pic>
      <p:sp>
        <p:nvSpPr>
          <p:cNvPr id="2" name="AutoShape 6"/>
          <p:cNvSpPr/>
          <p:nvPr/>
        </p:nvSpPr>
        <p:spPr>
          <a:xfrm>
            <a:off x="-612775" y="1677988"/>
            <a:ext cx="4497388" cy="4510087"/>
          </a:xfrm>
          <a:custGeom>
            <a:avLst/>
            <a:gdLst>
              <a:gd name="txL" fmla="*/ 10799 w 21600"/>
              <a:gd name="txT" fmla="*/ 43 h 21600"/>
              <a:gd name="txR" fmla="*/ 1594463 w 21600"/>
              <a:gd name="txB" fmla="*/ 3211264 h 21600"/>
              <a:gd name="G0" fmla="val 0"/>
            </a:gdLst>
            <a:ahLst/>
            <a:cxnLst>
              <a:cxn ang="0">
                <a:pos x="2147483647" y="2147483647"/>
              </a:cxn>
              <a:cxn ang="0">
                <a:pos x="2147483647" y="2147483647"/>
              </a:cxn>
              <a:cxn ang="0">
                <a:pos x="3956" y="2147483647"/>
              </a:cxn>
              <a:cxn ang="0">
                <a:pos x="0" y="3341"/>
              </a:cxn>
              <a:cxn ang="0">
                <a:pos x="G0" y="G0"/>
              </a:cxn>
              <a:cxn ang="0">
                <a:pos x="2147483647" y="0"/>
              </a:cxn>
            </a:cxnLst>
            <a:rect l="txL" t="txT" r="txR" b="txB"/>
            <a:pathLst>
              <a:path w="21600" h="21600" stroke="0">
                <a:moveTo>
                  <a:pt x="11626" y="31"/>
                </a:moveTo>
                <a:cubicBezTo>
                  <a:pt x="17254" y="463"/>
                  <a:pt x="21600" y="5156"/>
                  <a:pt x="21600" y="10800"/>
                </a:cubicBezTo>
                <a:cubicBezTo>
                  <a:pt x="21600" y="16227"/>
                  <a:pt x="17572" y="20811"/>
                  <a:pt x="12190" y="21510"/>
                </a:cubicBezTo>
                <a:lnTo>
                  <a:pt x="10800" y="10800"/>
                </a:lnTo>
                <a:lnTo>
                  <a:pt x="11626" y="31"/>
                </a:lnTo>
                <a:close/>
              </a:path>
              <a:path w="21600" h="21600" fill="none">
                <a:moveTo>
                  <a:pt x="11626" y="31"/>
                </a:moveTo>
                <a:cubicBezTo>
                  <a:pt x="17254" y="463"/>
                  <a:pt x="21600" y="5156"/>
                  <a:pt x="21600" y="10800"/>
                </a:cubicBezTo>
                <a:cubicBezTo>
                  <a:pt x="21600" y="16227"/>
                  <a:pt x="17572" y="20811"/>
                  <a:pt x="12190" y="21510"/>
                </a:cubicBezTo>
              </a:path>
            </a:pathLst>
          </a:custGeom>
          <a:noFill/>
          <a:ln w="28440" cap="flat" cmpd="sng">
            <a:solidFill>
              <a:srgbClr val="CCCCFF">
                <a:alpha val="100000"/>
              </a:srgbClr>
            </a:solidFill>
            <a:prstDash val="sysDot"/>
            <a:miter lim="800000"/>
            <a:headEnd type="none" w="med" len="med"/>
            <a:tailEnd type="none" w="med" len="med"/>
          </a:ln>
        </p:spPr>
        <p:txBody>
          <a:bodyPr/>
          <a:p>
            <a:endParaRPr lang="zh-CN" altLang="en-US"/>
          </a:p>
        </p:txBody>
      </p:sp>
      <p:sp>
        <p:nvSpPr>
          <p:cNvPr id="110599" name="Oval 7"/>
          <p:cNvSpPr>
            <a:spLocks noChangeArrowheads="1"/>
          </p:cNvSpPr>
          <p:nvPr/>
        </p:nvSpPr>
        <p:spPr bwMode="auto">
          <a:xfrm>
            <a:off x="2208213" y="15557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1</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110600" name="Oval 8"/>
          <p:cNvSpPr>
            <a:spLocks noChangeArrowheads="1"/>
          </p:cNvSpPr>
          <p:nvPr/>
        </p:nvSpPr>
        <p:spPr bwMode="auto">
          <a:xfrm>
            <a:off x="3622675" y="3127375"/>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3</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110601" name="Oval 9"/>
          <p:cNvSpPr>
            <a:spLocks noChangeArrowheads="1"/>
          </p:cNvSpPr>
          <p:nvPr/>
        </p:nvSpPr>
        <p:spPr bwMode="auto">
          <a:xfrm>
            <a:off x="3130550" y="22923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2</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110602" name="Oval 10"/>
          <p:cNvSpPr>
            <a:spLocks noChangeArrowheads="1"/>
          </p:cNvSpPr>
          <p:nvPr/>
        </p:nvSpPr>
        <p:spPr bwMode="auto">
          <a:xfrm>
            <a:off x="3289300" y="4875213"/>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5</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110603" name="Oval 11"/>
          <p:cNvSpPr>
            <a:spLocks noChangeArrowheads="1"/>
          </p:cNvSpPr>
          <p:nvPr/>
        </p:nvSpPr>
        <p:spPr bwMode="auto">
          <a:xfrm>
            <a:off x="3662363" y="4037013"/>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4</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110604" name="Oval 12"/>
          <p:cNvSpPr>
            <a:spLocks noChangeArrowheads="1"/>
          </p:cNvSpPr>
          <p:nvPr/>
        </p:nvSpPr>
        <p:spPr bwMode="auto">
          <a:xfrm>
            <a:off x="2652713" y="55689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6</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110605" name="Rectangle 13"/>
          <p:cNvSpPr>
            <a:spLocks noChangeArrowheads="1"/>
          </p:cNvSpPr>
          <p:nvPr/>
        </p:nvSpPr>
        <p:spPr bwMode="auto">
          <a:xfrm>
            <a:off x="2860675" y="1557338"/>
            <a:ext cx="5373688"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latin typeface="Times New Roman" panose="02020603050405020304" pitchFamily="6" charset="0"/>
              </a:rPr>
              <a:t>ARM</a:t>
            </a:r>
            <a:r>
              <a:rPr lang="zh-CN" altLang="en-GB" sz="2800" b="1" dirty="0">
                <a:solidFill>
                  <a:srgbClr val="000000"/>
                </a:solidFill>
                <a:latin typeface="Times New Roman" panose="02020603050405020304" pitchFamily="6" charset="0"/>
              </a:rPr>
              <a:t>体系结构</a:t>
            </a:r>
            <a:endParaRPr lang="zh-CN" altLang="en-GB" sz="2800" b="1" dirty="0">
              <a:solidFill>
                <a:srgbClr val="000000"/>
              </a:solidFill>
              <a:latin typeface="Times New Roman" panose="02020603050405020304" pitchFamily="6" charset="0"/>
            </a:endParaRPr>
          </a:p>
        </p:txBody>
      </p:sp>
      <p:sp>
        <p:nvSpPr>
          <p:cNvPr id="110606" name="Rectangle 14"/>
          <p:cNvSpPr>
            <a:spLocks noChangeArrowheads="1"/>
          </p:cNvSpPr>
          <p:nvPr/>
        </p:nvSpPr>
        <p:spPr bwMode="auto">
          <a:xfrm>
            <a:off x="3789363" y="2278063"/>
            <a:ext cx="520065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latin typeface="Times New Roman" panose="02020603050405020304" pitchFamily="6" charset="0"/>
              </a:rPr>
              <a:t>ARM</a:t>
            </a:r>
            <a:r>
              <a:rPr lang="zh-CN" altLang="en-GB" sz="2800" b="1" dirty="0">
                <a:solidFill>
                  <a:srgbClr val="000000"/>
                </a:solidFill>
                <a:latin typeface="Times New Roman" panose="02020603050405020304" pitchFamily="6" charset="0"/>
              </a:rPr>
              <a:t>编程模型</a:t>
            </a:r>
            <a:endParaRPr lang="zh-CN" altLang="en-GB" sz="2800" b="1" dirty="0">
              <a:solidFill>
                <a:srgbClr val="000000"/>
              </a:solidFill>
              <a:latin typeface="Times New Roman" panose="02020603050405020304" pitchFamily="6" charset="0"/>
            </a:endParaRPr>
          </a:p>
        </p:txBody>
      </p:sp>
      <p:sp>
        <p:nvSpPr>
          <p:cNvPr id="110607" name="Rectangle 15"/>
          <p:cNvSpPr>
            <a:spLocks noChangeArrowheads="1"/>
          </p:cNvSpPr>
          <p:nvPr/>
        </p:nvSpPr>
        <p:spPr bwMode="auto">
          <a:xfrm>
            <a:off x="3890963" y="4865688"/>
            <a:ext cx="4298950" cy="450850"/>
          </a:xfrm>
          <a:prstGeom prst="rect">
            <a:avLst/>
          </a:prstGeom>
          <a:noFill/>
          <a:ln>
            <a:noFill/>
          </a:ln>
          <a:effectLst/>
        </p:spPr>
        <p:txBody>
          <a:bodyPr lIns="82440" tIns="41400" rIns="82440" bIns="41400"/>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微内核和一体化内核</a:t>
            </a:r>
            <a:endPar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10608" name="Rectangle 16"/>
          <p:cNvSpPr>
            <a:spLocks noChangeArrowheads="1"/>
          </p:cNvSpPr>
          <p:nvPr/>
        </p:nvSpPr>
        <p:spPr bwMode="auto">
          <a:xfrm>
            <a:off x="4256088" y="3187700"/>
            <a:ext cx="2725738" cy="450850"/>
          </a:xfrm>
          <a:prstGeom prst="rect">
            <a:avLst/>
          </a:prstGeom>
          <a:noFill/>
          <a:ln>
            <a:noFill/>
          </a:ln>
          <a:effectLst/>
        </p:spPr>
        <p:txBody>
          <a:bodyPr lIns="82440" tIns="41400" rIns="82440" bIns="41400"/>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ARM</a:t>
            </a:r>
            <a:r>
              <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指令集</a:t>
            </a:r>
            <a:endPar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10609" name="Rectangle 17"/>
          <p:cNvSpPr>
            <a:spLocks noChangeArrowheads="1"/>
          </p:cNvSpPr>
          <p:nvPr/>
        </p:nvSpPr>
        <p:spPr bwMode="auto">
          <a:xfrm>
            <a:off x="4294188" y="4075113"/>
            <a:ext cx="288290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1" dirty="0">
                <a:solidFill>
                  <a:srgbClr val="000000"/>
                </a:solidFill>
                <a:latin typeface="Times New Roman" panose="02020603050405020304" pitchFamily="6" charset="0"/>
              </a:rPr>
              <a:t>实时操作系统</a:t>
            </a:r>
            <a:endParaRPr lang="zh-CN" altLang="en-GB" sz="2800" b="1" dirty="0">
              <a:solidFill>
                <a:srgbClr val="000000"/>
              </a:solidFill>
              <a:latin typeface="Times New Roman" panose="02020603050405020304" pitchFamily="6" charset="0"/>
            </a:endParaRPr>
          </a:p>
        </p:txBody>
      </p:sp>
      <p:sp>
        <p:nvSpPr>
          <p:cNvPr id="110610" name="Rectangle 18"/>
          <p:cNvSpPr>
            <a:spLocks noChangeArrowheads="1"/>
          </p:cNvSpPr>
          <p:nvPr/>
        </p:nvSpPr>
        <p:spPr bwMode="auto">
          <a:xfrm>
            <a:off x="3282950" y="5568950"/>
            <a:ext cx="530860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1" dirty="0">
                <a:solidFill>
                  <a:srgbClr val="FF0000"/>
                </a:solidFill>
                <a:latin typeface="Times New Roman" panose="02020603050405020304" pitchFamily="6" charset="0"/>
              </a:rPr>
              <a:t>商用嵌入式操作系统</a:t>
            </a:r>
            <a:endParaRPr lang="zh-CN" altLang="en-GB" sz="2800" b="1" dirty="0">
              <a:solidFill>
                <a:srgbClr val="FF0000"/>
              </a:solidFill>
              <a:latin typeface="Times New Roman" panose="02020603050405020304" pitchFamily="6" charset="0"/>
            </a:endParaRP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en-GB" altLang="zh-CN"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VxWorks</a:t>
            </a:r>
            <a:endParaRPr kumimoji="0" lang="en-GB" altLang="zh-CN"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endParaRPr>
          </a:p>
        </p:txBody>
      </p:sp>
      <p:sp>
        <p:nvSpPr>
          <p:cNvPr id="111619" name="Text Box 3"/>
          <p:cNvSpPr txBox="1">
            <a:spLocks noChangeArrowheads="1"/>
          </p:cNvSpPr>
          <p:nvPr/>
        </p:nvSpPr>
        <p:spPr bwMode="auto">
          <a:xfrm>
            <a:off x="306388" y="1171575"/>
            <a:ext cx="8432800" cy="5000625"/>
          </a:xfrm>
          <a:prstGeom prst="rect">
            <a:avLst/>
          </a:prstGeom>
          <a:noFill/>
          <a:ln>
            <a:noFill/>
          </a:ln>
          <a:effectLst/>
        </p:spPr>
        <p:txBody>
          <a:bodyPr lIns="82440" tIns="41400" rIns="82440" bIns="41400"/>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多线程嵌入式操作系统</a:t>
            </a: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：所有进程代码与内核代码静态连接在一起，运行于同一空间。</a:t>
            </a:r>
            <a:r>
              <a:rPr lang="en-GB" altLang="zh-CN" sz="2400" b="1" dirty="0">
                <a:solidFill>
                  <a:srgbClr val="000066"/>
                </a:solidFill>
                <a:latin typeface="Arial" panose="020B0604020202020204" pitchFamily="34" charset="0"/>
              </a:rPr>
              <a:t>3000</a:t>
            </a:r>
            <a:r>
              <a:rPr lang="zh-CN" altLang="en-GB" sz="2400" b="1" dirty="0">
                <a:solidFill>
                  <a:srgbClr val="000066"/>
                </a:solidFill>
                <a:latin typeface="Arial" panose="020B0604020202020204" pitchFamily="34" charset="0"/>
              </a:rPr>
              <a:t>多个系统调用（函数）</a:t>
            </a:r>
            <a:endParaRPr lang="en-GB" altLang="zh-CN" sz="2400" b="1" dirty="0">
              <a:solidFill>
                <a:srgbClr val="000066"/>
              </a:solidFill>
              <a:latin typeface="Arial" panose="020B0604020202020204" pitchFamily="34"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提供进程变量手段：进程范围内的全局量与进程控制块相联系</a:t>
            </a:r>
            <a:endParaRPr lang="en-GB" altLang="zh-CN" sz="2400" b="1" dirty="0">
              <a:solidFill>
                <a:srgbClr val="000066"/>
              </a:solidFill>
              <a:latin typeface="Arial" panose="020B0604020202020204" pitchFamily="34"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可剥夺调度：</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不可剥夺窗口很小，文件系统在不可剥夺窗口之外</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为用户进程提供暂时禁止剥夺的手段</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不提供地址映射，</a:t>
            </a:r>
            <a:r>
              <a:rPr lang="en-GB" altLang="zh-CN" sz="2400" b="1" dirty="0">
                <a:solidFill>
                  <a:srgbClr val="000066"/>
                </a:solidFill>
                <a:latin typeface="Arial" panose="020B0604020202020204" pitchFamily="34" charset="0"/>
              </a:rPr>
              <a:t>MMU</a:t>
            </a:r>
            <a:r>
              <a:rPr lang="zh-CN" altLang="en-GB" sz="2400" b="1" dirty="0">
                <a:solidFill>
                  <a:srgbClr val="000066"/>
                </a:solidFill>
                <a:latin typeface="Arial" panose="020B0604020202020204" pitchFamily="34" charset="0"/>
              </a:rPr>
              <a:t>只提供访问保护功能</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优先级调度并提供时间片轮转调度</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优先级继承算法防止反转</a:t>
            </a:r>
            <a:endParaRPr lang="zh-CN" altLang="en-GB" sz="2400" b="1" dirty="0">
              <a:solidFill>
                <a:srgbClr val="000066"/>
              </a:solidFill>
              <a:latin typeface="Arial" panose="020B0604020202020204" pitchFamily="34" charset="0"/>
            </a:endParaRP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dirty="0">
                <a:latin typeface="黑体" panose="02010609060101010101" pitchFamily="6" charset="-122"/>
                <a:ea typeface="黑体" panose="02010609060101010101" pitchFamily="6" charset="-122"/>
              </a:rPr>
              <a:t>QNX—</a:t>
            </a:r>
            <a:r>
              <a:rPr lang="zh-CN" altLang="en-GB" dirty="0">
                <a:latin typeface="黑体" panose="02010609060101010101" pitchFamily="6" charset="-122"/>
                <a:ea typeface="黑体" panose="02010609060101010101" pitchFamily="6" charset="-122"/>
              </a:rPr>
              <a:t>典型的微内核操作系统结构</a:t>
            </a:r>
            <a:endParaRPr lang="zh-CN" altLang="en-GB" dirty="0">
              <a:latin typeface="黑体" panose="02010609060101010101" pitchFamily="6" charset="-122"/>
              <a:ea typeface="黑体" panose="02010609060101010101" pitchFamily="6" charset="-122"/>
            </a:endParaRPr>
          </a:p>
        </p:txBody>
      </p:sp>
      <p:sp>
        <p:nvSpPr>
          <p:cNvPr id="112643" name="Text Box 3"/>
          <p:cNvSpPr txBox="1">
            <a:spLocks noChangeArrowheads="1"/>
          </p:cNvSpPr>
          <p:nvPr/>
        </p:nvSpPr>
        <p:spPr bwMode="auto">
          <a:xfrm>
            <a:off x="279400" y="1060450"/>
            <a:ext cx="8559800" cy="5316538"/>
          </a:xfrm>
          <a:prstGeom prst="rect">
            <a:avLst/>
          </a:prstGeom>
          <a:noFill/>
          <a:ln>
            <a:noFill/>
          </a:ln>
          <a:effectLst/>
        </p:spPr>
        <p:txBody>
          <a:bodyPr lIns="82440" tIns="41400" rIns="82440" bIns="41400"/>
          <a:p>
            <a:pPr marL="252730" indent="-252730" algn="just"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除内核外包含的若干基本进程：</a:t>
            </a:r>
            <a:endParaRPr lang="en-GB" altLang="zh-CN" sz="2400" b="1" dirty="0">
              <a:solidFill>
                <a:srgbClr val="000066"/>
              </a:solidFill>
              <a:latin typeface="Arial" panose="020B0604020202020204" pitchFamily="34" charset="0"/>
            </a:endParaRPr>
          </a:p>
          <a:p>
            <a:pPr marL="252730" indent="-252730" algn="just"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进程管理线程：进程主管，进程名为</a:t>
            </a:r>
            <a:r>
              <a:rPr lang="en-GB" altLang="zh-CN" sz="2400" b="1" dirty="0">
                <a:solidFill>
                  <a:srgbClr val="000066"/>
                </a:solidFill>
                <a:latin typeface="Arial" panose="020B0604020202020204" pitchFamily="34" charset="0"/>
              </a:rPr>
              <a:t>proc,</a:t>
            </a:r>
            <a:r>
              <a:rPr lang="zh-CN" altLang="en-GB" sz="2400" b="1" dirty="0">
                <a:solidFill>
                  <a:srgbClr val="000066"/>
                </a:solidFill>
                <a:latin typeface="Arial" panose="020B0604020202020204" pitchFamily="34" charset="0"/>
              </a:rPr>
              <a:t>内核线程</a:t>
            </a:r>
            <a:endParaRPr lang="en-GB" altLang="zh-CN" sz="2400" b="1" dirty="0">
              <a:solidFill>
                <a:srgbClr val="000066"/>
              </a:solidFill>
              <a:latin typeface="Arial" panose="020B0604020202020204" pitchFamily="34" charset="0"/>
            </a:endParaRPr>
          </a:p>
          <a:p>
            <a:pPr marL="252730" indent="-252730" algn="just"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文件系统管理进程：</a:t>
            </a:r>
            <a:r>
              <a:rPr lang="en-GB" altLang="zh-CN" sz="2400" b="1" dirty="0">
                <a:solidFill>
                  <a:srgbClr val="000066"/>
                </a:solidFill>
                <a:latin typeface="Arial" panose="020B0604020202020204" pitchFamily="34" charset="0"/>
              </a:rPr>
              <a:t>Fsys</a:t>
            </a:r>
            <a:endParaRPr lang="en-GB" altLang="zh-CN" sz="2400" b="1" dirty="0">
              <a:solidFill>
                <a:srgbClr val="000066"/>
              </a:solidFill>
              <a:latin typeface="Arial" panose="020B0604020202020204" pitchFamily="34" charset="0"/>
            </a:endParaRPr>
          </a:p>
          <a:p>
            <a:pPr marL="252730" indent="-252730" algn="just"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设备管理进程：</a:t>
            </a:r>
            <a:r>
              <a:rPr lang="en-GB" altLang="zh-CN" sz="2400" b="1" dirty="0">
                <a:solidFill>
                  <a:srgbClr val="000066"/>
                </a:solidFill>
                <a:latin typeface="Arial" panose="020B0604020202020204" pitchFamily="34" charset="0"/>
              </a:rPr>
              <a:t>Dev</a:t>
            </a:r>
            <a:endParaRPr lang="en-GB" altLang="zh-CN" sz="2400" b="1" dirty="0">
              <a:solidFill>
                <a:srgbClr val="000066"/>
              </a:solidFill>
              <a:latin typeface="Arial" panose="020B0604020202020204" pitchFamily="34" charset="0"/>
            </a:endParaRPr>
          </a:p>
          <a:p>
            <a:pPr marL="252730" indent="-252730" algn="just"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网络管理进程：</a:t>
            </a:r>
            <a:r>
              <a:rPr lang="en-GB" altLang="zh-CN" sz="2400" b="1" dirty="0">
                <a:solidFill>
                  <a:srgbClr val="000066"/>
                </a:solidFill>
                <a:latin typeface="Arial" panose="020B0604020202020204" pitchFamily="34" charset="0"/>
              </a:rPr>
              <a:t>Net</a:t>
            </a:r>
            <a:endParaRPr lang="en-GB" altLang="zh-CN" sz="2400" b="1" dirty="0">
              <a:solidFill>
                <a:srgbClr val="000066"/>
              </a:solidFill>
              <a:latin typeface="Arial" panose="020B0604020202020204" pitchFamily="34" charset="0"/>
            </a:endParaRPr>
          </a:p>
          <a:p>
            <a:pPr marL="252730" indent="-252730" algn="just"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提供</a:t>
            </a:r>
            <a:r>
              <a:rPr lang="en-GB" altLang="zh-CN" sz="2400" b="1" dirty="0">
                <a:solidFill>
                  <a:srgbClr val="000066"/>
                </a:solidFill>
                <a:latin typeface="Arial" panose="020B0604020202020204" pitchFamily="34" charset="0"/>
              </a:rPr>
              <a:t>MMU</a:t>
            </a:r>
            <a:r>
              <a:rPr lang="zh-CN" altLang="en-GB" sz="2400" b="1" dirty="0">
                <a:solidFill>
                  <a:srgbClr val="000066"/>
                </a:solidFill>
                <a:latin typeface="Arial" panose="020B0604020202020204" pitchFamily="34" charset="0"/>
              </a:rPr>
              <a:t>，每个进程单独开发调试</a:t>
            </a:r>
            <a:endParaRPr lang="en-GB" altLang="zh-CN" sz="2400" b="1" dirty="0">
              <a:solidFill>
                <a:srgbClr val="000066"/>
              </a:solidFill>
              <a:latin typeface="Arial" panose="020B0604020202020204" pitchFamily="34" charset="0"/>
            </a:endParaRPr>
          </a:p>
          <a:p>
            <a:pPr marL="252730" indent="-252730" algn="just"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API</a:t>
            </a:r>
            <a:r>
              <a:rPr lang="zh-CN" altLang="en-GB" sz="2400" b="1" dirty="0">
                <a:solidFill>
                  <a:srgbClr val="000066"/>
                </a:solidFill>
                <a:latin typeface="Arial" panose="020B0604020202020204" pitchFamily="34" charset="0"/>
              </a:rPr>
              <a:t>符合</a:t>
            </a:r>
            <a:r>
              <a:rPr lang="en-GB" altLang="zh-CN" sz="2400" b="1" dirty="0">
                <a:solidFill>
                  <a:srgbClr val="000066"/>
                </a:solidFill>
                <a:latin typeface="Arial" panose="020B0604020202020204" pitchFamily="34" charset="0"/>
              </a:rPr>
              <a:t>POSIX</a:t>
            </a:r>
            <a:r>
              <a:rPr lang="zh-CN" altLang="en-GB" sz="2400" b="1" dirty="0">
                <a:solidFill>
                  <a:srgbClr val="000066"/>
                </a:solidFill>
                <a:latin typeface="Arial" panose="020B0604020202020204" pitchFamily="34" charset="0"/>
              </a:rPr>
              <a:t>标准</a:t>
            </a:r>
            <a:endParaRPr lang="en-GB" altLang="zh-CN" sz="2400" b="1" dirty="0">
              <a:solidFill>
                <a:srgbClr val="000066"/>
              </a:solidFill>
              <a:latin typeface="Arial" panose="020B0604020202020204" pitchFamily="34" charset="0"/>
            </a:endParaRPr>
          </a:p>
          <a:p>
            <a:pPr marL="252730" indent="-252730" algn="just"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可剥夺调度：按优先级，没有负反馈。优先级反转问题可采用以继承方式或者不考虑。</a:t>
            </a:r>
            <a:endParaRPr lang="en-GB" altLang="zh-CN" sz="2400" b="1" dirty="0">
              <a:solidFill>
                <a:srgbClr val="000066"/>
              </a:solidFill>
              <a:latin typeface="Arial" panose="020B0604020202020204" pitchFamily="34" charset="0"/>
            </a:endParaRPr>
          </a:p>
          <a:p>
            <a:pPr marL="252730" indent="-252730" algn="just"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Photon:</a:t>
            </a:r>
            <a:r>
              <a:rPr lang="zh-CN" altLang="en-GB" sz="2400" b="1" dirty="0">
                <a:solidFill>
                  <a:srgbClr val="000066"/>
                </a:solidFill>
                <a:latin typeface="Arial" panose="020B0604020202020204" pitchFamily="34" charset="0"/>
              </a:rPr>
              <a:t>类似于</a:t>
            </a:r>
            <a:r>
              <a:rPr lang="en-GB" altLang="zh-CN" sz="2400" b="1" dirty="0">
                <a:solidFill>
                  <a:srgbClr val="000066"/>
                </a:solidFill>
                <a:latin typeface="Arial" panose="020B0604020202020204" pitchFamily="34" charset="0"/>
              </a:rPr>
              <a:t>X Window</a:t>
            </a:r>
            <a:r>
              <a:rPr lang="zh-CN" altLang="en-GB" sz="2400" b="1" dirty="0">
                <a:solidFill>
                  <a:srgbClr val="000066"/>
                </a:solidFill>
                <a:latin typeface="Arial" panose="020B0604020202020204" pitchFamily="34" charset="0"/>
              </a:rPr>
              <a:t>的图形界面</a:t>
            </a:r>
            <a:endParaRPr lang="zh-CN" altLang="en-GB" sz="2400" b="1" dirty="0">
              <a:solidFill>
                <a:srgbClr val="000066"/>
              </a:solidFill>
              <a:latin typeface="Arial" panose="020B0604020202020204" pitchFamily="34" charset="0"/>
            </a:endParaRP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en-GB" altLang="zh-CN"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WinCE</a:t>
            </a:r>
            <a:endParaRPr kumimoji="0" lang="en-GB" altLang="zh-CN"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endParaRPr>
          </a:p>
        </p:txBody>
      </p:sp>
      <p:sp>
        <p:nvSpPr>
          <p:cNvPr id="113667" name="Text Box 3"/>
          <p:cNvSpPr txBox="1">
            <a:spLocks noChangeArrowheads="1"/>
          </p:cNvSpPr>
          <p:nvPr/>
        </p:nvSpPr>
        <p:spPr bwMode="auto">
          <a:xfrm>
            <a:off x="263525" y="1042988"/>
            <a:ext cx="8434388" cy="5129213"/>
          </a:xfrm>
          <a:prstGeom prst="rect">
            <a:avLst/>
          </a:prstGeom>
          <a:noFill/>
          <a:ln>
            <a:noFill/>
          </a:ln>
          <a:effectLst/>
        </p:spPr>
        <p:txBody>
          <a:bodyPr lIns="82440" tIns="41400" rIns="82440" bIns="41400"/>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微内核结构</a:t>
            </a:r>
            <a:endParaRPr lang="en-GB" altLang="zh-CN" sz="2400" b="1" dirty="0">
              <a:solidFill>
                <a:srgbClr val="000066"/>
              </a:solidFill>
              <a:latin typeface="Arial" panose="020B0604020202020204" pitchFamily="34"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可剥夺调度</a:t>
            </a:r>
            <a:endParaRPr lang="en-GB" altLang="zh-CN" sz="2400" b="1" dirty="0">
              <a:solidFill>
                <a:srgbClr val="000066"/>
              </a:solidFill>
              <a:latin typeface="Arial" panose="020B0604020202020204" pitchFamily="34"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页式存储管理，采用页面换入技术</a:t>
            </a:r>
            <a:endParaRPr lang="en-GB" altLang="zh-CN" sz="2400" b="1" dirty="0">
              <a:solidFill>
                <a:srgbClr val="000066"/>
              </a:solidFill>
              <a:latin typeface="Arial" panose="020B0604020202020204" pitchFamily="34"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基于优先级（</a:t>
            </a:r>
            <a:r>
              <a:rPr lang="en-GB" altLang="zh-CN" sz="2400" b="1" dirty="0">
                <a:solidFill>
                  <a:srgbClr val="000066"/>
                </a:solidFill>
                <a:latin typeface="Arial" panose="020B0604020202020204" pitchFamily="34" charset="0"/>
              </a:rPr>
              <a:t>8</a:t>
            </a:r>
            <a:r>
              <a:rPr lang="zh-CN" altLang="en-GB" sz="2400" b="1" dirty="0">
                <a:solidFill>
                  <a:srgbClr val="000066"/>
                </a:solidFill>
                <a:latin typeface="Arial" panose="020B0604020202020204" pitchFamily="34" charset="0"/>
              </a:rPr>
              <a:t>级）的</a:t>
            </a:r>
            <a:r>
              <a:rPr lang="zh-CN" altLang="en-GB" sz="2400" b="1" dirty="0">
                <a:solidFill>
                  <a:srgbClr val="FF0000"/>
                </a:solidFill>
                <a:latin typeface="Arial" panose="020B0604020202020204" pitchFamily="34" charset="0"/>
              </a:rPr>
              <a:t>“可剥夺”</a:t>
            </a:r>
            <a:r>
              <a:rPr lang="zh-CN" altLang="en-GB" sz="2400" b="1" dirty="0">
                <a:solidFill>
                  <a:srgbClr val="000066"/>
                </a:solidFill>
                <a:latin typeface="Arial" panose="020B0604020202020204" pitchFamily="34" charset="0"/>
              </a:rPr>
              <a:t>调度。</a:t>
            </a:r>
            <a:endParaRPr lang="en-GB" altLang="zh-CN" sz="2400" b="1"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对于相同优先级的进程采用两种方式：</a:t>
            </a:r>
            <a:endParaRPr lang="en-GB" altLang="zh-CN" sz="2400" b="1" dirty="0">
              <a:solidFill>
                <a:srgbClr val="000066"/>
              </a:solidFill>
              <a:latin typeface="Arial" panose="020B0604020202020204" pitchFamily="34" charset="0"/>
            </a:endParaRPr>
          </a:p>
          <a:p>
            <a:pPr marL="608330" lvl="1" indent="-20320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最高优先级（</a:t>
            </a:r>
            <a:r>
              <a:rPr lang="en-GB" altLang="zh-CN" sz="2400" b="1" dirty="0">
                <a:solidFill>
                  <a:srgbClr val="000066"/>
                </a:solidFill>
                <a:latin typeface="Arial" panose="020B0604020202020204" pitchFamily="34" charset="0"/>
              </a:rPr>
              <a:t>0</a:t>
            </a:r>
            <a:r>
              <a:rPr lang="zh-CN" altLang="en-GB" sz="2400" b="1" dirty="0">
                <a:solidFill>
                  <a:srgbClr val="000066"/>
                </a:solidFill>
                <a:latin typeface="Arial" panose="020B0604020202020204" pitchFamily="34" charset="0"/>
              </a:rPr>
              <a:t>级）：允许运行到自愿释放为止</a:t>
            </a:r>
            <a:endParaRPr lang="en-GB" altLang="zh-CN" sz="2400" b="1" dirty="0">
              <a:solidFill>
                <a:srgbClr val="000066"/>
              </a:solidFill>
              <a:latin typeface="Arial" panose="020B0604020202020204" pitchFamily="34" charset="0"/>
            </a:endParaRPr>
          </a:p>
          <a:p>
            <a:pPr marL="608330" lvl="1" indent="-20320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其他：</a:t>
            </a:r>
            <a:r>
              <a:rPr lang="en-GB" altLang="zh-CN" sz="2400" b="1" dirty="0">
                <a:solidFill>
                  <a:srgbClr val="000066"/>
                </a:solidFill>
                <a:latin typeface="Arial" panose="020B0604020202020204" pitchFamily="34" charset="0"/>
              </a:rPr>
              <a:t>	Round Robin</a:t>
            </a:r>
            <a:endParaRPr lang="en-GB" altLang="zh-CN" sz="2400" b="1"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应用软件和设备驱动程序都提供禁止被剥夺</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被中断的手段，是否真的可剥夺取决于这些窗口的大小是否合理。</a:t>
            </a:r>
            <a:endParaRPr lang="en-GB" altLang="zh-CN" sz="2400" b="1" dirty="0">
              <a:solidFill>
                <a:srgbClr val="000066"/>
              </a:solidFill>
              <a:latin typeface="Arial" panose="020B0604020202020204" pitchFamily="34"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适合需要较强人机界面的应用</a:t>
            </a:r>
            <a:endParaRPr lang="zh-CN" altLang="en-GB" sz="2400" b="1" dirty="0">
              <a:solidFill>
                <a:srgbClr val="000066"/>
              </a:solidFill>
              <a:latin typeface="Arial" panose="020B0604020202020204" pitchFamily="34" charset="0"/>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ea typeface="黑体" panose="02010609060101010101" pitchFamily="6" charset="-122"/>
              </a:rPr>
              <a:t>一些公开源码的嵌入式操作系统</a:t>
            </a:r>
            <a:endParaRPr lang="zh-CN" altLang="en-GB" dirty="0">
              <a:ea typeface="黑体" panose="02010609060101010101" pitchFamily="6" charset="-122"/>
            </a:endParaRPr>
          </a:p>
        </p:txBody>
      </p:sp>
      <p:sp>
        <p:nvSpPr>
          <p:cNvPr id="114691" name="Text Box 3"/>
          <p:cNvSpPr txBox="1">
            <a:spLocks noChangeArrowheads="1"/>
          </p:cNvSpPr>
          <p:nvPr/>
        </p:nvSpPr>
        <p:spPr bwMode="auto">
          <a:xfrm>
            <a:off x="711200" y="1320800"/>
            <a:ext cx="7772400" cy="4114800"/>
          </a:xfrm>
          <a:prstGeom prst="rect">
            <a:avLst/>
          </a:prstGeom>
          <a:noFill/>
          <a:ln>
            <a:noFill/>
          </a:ln>
          <a:effectLst/>
        </p:spPr>
        <p:txBody>
          <a:bodyPr lIns="82440" tIns="41400" rIns="82440" bIns="41400"/>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Times New Roman" panose="02020603050405020304" pitchFamily="6" charset="0"/>
                <a:cs typeface="Times New Roman" panose="02020603050405020304" pitchFamily="6" charset="0"/>
              </a:rPr>
              <a:t>μC/OS</a:t>
            </a:r>
            <a:endParaRPr lang="en-GB" altLang="zh-CN" sz="2400" b="1" dirty="0">
              <a:solidFill>
                <a:srgbClr val="000066"/>
              </a:solidFill>
              <a:latin typeface="Times New Roman" panose="02020603050405020304" pitchFamily="6" charset="0"/>
              <a:cs typeface="Times New Roman" panose="02020603050405020304" pitchFamily="6"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Times New Roman" panose="02020603050405020304" pitchFamily="6" charset="0"/>
                <a:cs typeface="Times New Roman" panose="02020603050405020304" pitchFamily="6" charset="0"/>
              </a:rPr>
              <a:t>Linux</a:t>
            </a:r>
            <a:endParaRPr lang="en-GB" altLang="zh-CN" sz="2400" b="1" dirty="0">
              <a:solidFill>
                <a:srgbClr val="000066"/>
              </a:solidFill>
              <a:latin typeface="Times New Roman" panose="02020603050405020304" pitchFamily="6" charset="0"/>
              <a:cs typeface="Times New Roman" panose="02020603050405020304" pitchFamily="6"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Times New Roman" panose="02020603050405020304" pitchFamily="6" charset="0"/>
                <a:cs typeface="Times New Roman" panose="02020603050405020304" pitchFamily="6" charset="0"/>
              </a:rPr>
              <a:t>Nucleus</a:t>
            </a:r>
            <a:endParaRPr lang="en-GB" altLang="zh-CN" sz="2400" b="1" dirty="0">
              <a:solidFill>
                <a:srgbClr val="000066"/>
              </a:solidFill>
              <a:latin typeface="Times New Roman" panose="02020603050405020304" pitchFamily="6" charset="0"/>
              <a:cs typeface="Times New Roman" panose="02020603050405020304" pitchFamily="6"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Times New Roman" panose="02020603050405020304" pitchFamily="6" charset="0"/>
                <a:cs typeface="Times New Roman" panose="02020603050405020304" pitchFamily="6" charset="0"/>
              </a:rPr>
              <a:t>VxWorks</a:t>
            </a:r>
            <a:endParaRPr lang="en-GB" altLang="zh-CN" sz="2400" b="1" dirty="0">
              <a:solidFill>
                <a:srgbClr val="000066"/>
              </a:solidFill>
              <a:latin typeface="Times New Roman" panose="02020603050405020304" pitchFamily="6" charset="0"/>
              <a:cs typeface="Times New Roman" panose="02020603050405020304" pitchFamily="6"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Times New Roman" panose="02020603050405020304" pitchFamily="6" charset="0"/>
                <a:cs typeface="Times New Roman" panose="02020603050405020304" pitchFamily="6" charset="0"/>
              </a:rPr>
              <a:t>Mach</a:t>
            </a:r>
            <a:endParaRPr lang="en-GB" altLang="zh-CN" sz="2400" b="1" dirty="0">
              <a:solidFill>
                <a:srgbClr val="000066"/>
              </a:solidFill>
              <a:latin typeface="Times New Roman" panose="02020603050405020304" pitchFamily="6" charset="0"/>
              <a:cs typeface="Times New Roman" panose="02020603050405020304" pitchFamily="6" charset="0"/>
            </a:endParaRPr>
          </a:p>
          <a:p>
            <a:pPr marL="252730" indent="-252730" defTabSz="449580">
              <a:spcBef>
                <a:spcPts val="150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endParaRPr lang="zh-CN" altLang="en-GB" sz="2400" b="1" dirty="0">
              <a:solidFill>
                <a:srgbClr val="000066"/>
              </a:solidFill>
              <a:latin typeface="Times New Roman" panose="02020603050405020304" pitchFamily="6" charset="0"/>
              <a:ea typeface="Times New Roman" panose="02020603050405020304" pitchFamily="6"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sz="4400" dirty="0">
                <a:latin typeface="黑体" panose="02010609060101010101" pitchFamily="6" charset="-122"/>
                <a:ea typeface="黑体" panose="02010609060101010101" pitchFamily="6" charset="-122"/>
              </a:rPr>
              <a:t>体系结构变化</a:t>
            </a:r>
            <a:endParaRPr lang="zh-CN" altLang="en-GB" sz="4400" dirty="0">
              <a:latin typeface="黑体" panose="02010609060101010101" pitchFamily="6" charset="-122"/>
              <a:ea typeface="黑体" panose="02010609060101010101" pitchFamily="6" charset="-122"/>
            </a:endParaRPr>
          </a:p>
        </p:txBody>
      </p:sp>
      <p:sp>
        <p:nvSpPr>
          <p:cNvPr id="14339" name="Rectangle 3"/>
          <p:cNvSpPr>
            <a:spLocks noGrp="1" noChangeArrowheads="1"/>
          </p:cNvSpPr>
          <p:nvPr>
            <p:ph idx="1"/>
          </p:nvPr>
        </p:nvSpPr>
        <p:spPr>
          <a:xfrm>
            <a:off x="698500" y="1343025"/>
            <a:ext cx="7772400" cy="2311400"/>
          </a:xfrm>
        </p:spPr>
        <p:txBody>
          <a:bodyPr vert="horz" wrap="square" lIns="82440" tIns="41400" rIns="82440" bIns="41400" numCol="1" anchor="t" anchorCtr="0" compatLnSpc="1"/>
          <a:p>
            <a:pPr marL="341630" indent="-341630" defTabSz="914400" eaLnBrk="0" hangingPunct="0">
              <a:lnSpc>
                <a:spcPct val="90000"/>
              </a:lnSpc>
              <a:spcBef>
                <a:spcPts val="12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800" b="1" dirty="0">
                <a:latin typeface="楷体_GB2312" pitchFamily="1" charset="0"/>
                <a:cs typeface="楷体_GB2312" pitchFamily="1" charset="0"/>
              </a:rPr>
              <a:t>THUMB</a:t>
            </a:r>
            <a:r>
              <a:rPr lang="zh-CN" altLang="en-GB" sz="2800" b="1" dirty="0">
                <a:latin typeface="楷体_GB2312" pitchFamily="1" charset="0"/>
                <a:cs typeface="楷体_GB2312" pitchFamily="1" charset="0"/>
              </a:rPr>
              <a:t>指令集</a:t>
            </a:r>
            <a:r>
              <a:rPr lang="en-GB" altLang="zh-CN" sz="2800" b="1" dirty="0">
                <a:latin typeface="楷体_GB2312" pitchFamily="1" charset="0"/>
                <a:cs typeface="楷体_GB2312" pitchFamily="1" charset="0"/>
              </a:rPr>
              <a:t> (</a:t>
            </a:r>
            <a:r>
              <a:rPr lang="zh-CN" altLang="en-GB" sz="2800" b="1" dirty="0">
                <a:cs typeface="楷体_GB2312" pitchFamily="1" charset="0"/>
              </a:rPr>
              <a:t>‘</a:t>
            </a:r>
            <a:r>
              <a:rPr lang="en-GB" altLang="zh-CN" sz="2800" b="1" dirty="0">
                <a:latin typeface="楷体_GB2312" pitchFamily="1" charset="0"/>
                <a:cs typeface="楷体_GB2312" pitchFamily="1" charset="0"/>
              </a:rPr>
              <a:t>T</a:t>
            </a:r>
            <a:r>
              <a:rPr lang="zh-CN" altLang="en-GB" sz="2800" b="1" dirty="0">
                <a:cs typeface="楷体_GB2312" pitchFamily="1" charset="0"/>
              </a:rPr>
              <a:t>’</a:t>
            </a:r>
            <a:r>
              <a:rPr lang="en-GB" altLang="zh-CN" sz="2800" b="1" dirty="0">
                <a:latin typeface="楷体_GB2312" pitchFamily="1" charset="0"/>
                <a:cs typeface="楷体_GB2312" pitchFamily="1" charset="0"/>
              </a:rPr>
              <a:t>)</a:t>
            </a:r>
            <a:endParaRPr lang="en-GB" altLang="zh-CN" sz="2800" b="1" dirty="0">
              <a:latin typeface="楷体_GB2312" pitchFamily="1" charset="0"/>
              <a:cs typeface="楷体_GB2312" pitchFamily="1" charset="0"/>
            </a:endParaRPr>
          </a:p>
          <a:p>
            <a:pPr marL="741680" lvl="1" indent="-284480" defTabSz="914400" eaLnBrk="0" hangingPunct="0">
              <a:lnSpc>
                <a:spcPct val="90000"/>
              </a:lnSpc>
              <a:spcBef>
                <a:spcPts val="12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b="1" dirty="0">
                <a:latin typeface="楷体_GB2312" pitchFamily="1" charset="0"/>
                <a:cs typeface="楷体_GB2312" pitchFamily="1" charset="0"/>
              </a:rPr>
              <a:t>THUMB </a:t>
            </a:r>
            <a:r>
              <a:rPr lang="zh-CN" altLang="en-GB" sz="2400" b="1" dirty="0">
                <a:latin typeface="楷体_GB2312" pitchFamily="1" charset="0"/>
                <a:cs typeface="楷体_GB2312" pitchFamily="1" charset="0"/>
              </a:rPr>
              <a:t>指令集</a:t>
            </a:r>
            <a:r>
              <a:rPr lang="en-GB" altLang="zh-CN" sz="2400" b="1" dirty="0">
                <a:latin typeface="楷体_GB2312" pitchFamily="1" charset="0"/>
                <a:cs typeface="楷体_GB2312" pitchFamily="1" charset="0"/>
              </a:rPr>
              <a:t>: 32</a:t>
            </a:r>
            <a:r>
              <a:rPr lang="zh-CN" altLang="en-GB" sz="2400" b="1" dirty="0">
                <a:latin typeface="楷体_GB2312" pitchFamily="1" charset="0"/>
                <a:cs typeface="楷体_GB2312" pitchFamily="1" charset="0"/>
              </a:rPr>
              <a:t>位</a:t>
            </a:r>
            <a:r>
              <a:rPr lang="en-GB" altLang="zh-CN" sz="2400" b="1" dirty="0">
                <a:latin typeface="楷体_GB2312" pitchFamily="1" charset="0"/>
                <a:cs typeface="楷体_GB2312" pitchFamily="1" charset="0"/>
              </a:rPr>
              <a:t>ARM</a:t>
            </a:r>
            <a:r>
              <a:rPr lang="zh-CN" altLang="en-GB" sz="2400" b="1" dirty="0">
                <a:latin typeface="楷体_GB2312" pitchFamily="1" charset="0"/>
                <a:cs typeface="楷体_GB2312" pitchFamily="1" charset="0"/>
              </a:rPr>
              <a:t>指令集的子集，按</a:t>
            </a:r>
            <a:r>
              <a:rPr lang="en-GB" altLang="zh-CN" sz="2400" b="1" dirty="0">
                <a:solidFill>
                  <a:srgbClr val="FF0000"/>
                </a:solidFill>
                <a:latin typeface="楷体_GB2312" pitchFamily="1" charset="0"/>
                <a:cs typeface="楷体_GB2312" pitchFamily="1" charset="0"/>
              </a:rPr>
              <a:t>16</a:t>
            </a:r>
            <a:r>
              <a:rPr lang="zh-CN" altLang="en-GB" sz="2400" b="1" dirty="0">
                <a:solidFill>
                  <a:srgbClr val="FF0000"/>
                </a:solidFill>
                <a:latin typeface="楷体_GB2312" pitchFamily="1" charset="0"/>
                <a:cs typeface="楷体_GB2312" pitchFamily="1" charset="0"/>
              </a:rPr>
              <a:t>位指令</a:t>
            </a:r>
            <a:r>
              <a:rPr lang="zh-CN" altLang="en-GB" sz="2400" b="1" dirty="0">
                <a:latin typeface="楷体_GB2312" pitchFamily="1" charset="0"/>
                <a:cs typeface="楷体_GB2312" pitchFamily="1" charset="0"/>
              </a:rPr>
              <a:t>重新编码</a:t>
            </a:r>
            <a:endParaRPr lang="en-GB" altLang="zh-CN" sz="2400" b="1" dirty="0">
              <a:latin typeface="楷体_GB2312" pitchFamily="1" charset="0"/>
              <a:cs typeface="楷体_GB2312" pitchFamily="1" charset="0"/>
            </a:endParaRPr>
          </a:p>
          <a:p>
            <a:pPr marL="1141730" lvl="2" indent="-227330" defTabSz="914400" eaLnBrk="0" hangingPunct="0">
              <a:lnSpc>
                <a:spcPct val="90000"/>
              </a:lnSpc>
              <a:spcBef>
                <a:spcPts val="12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b="1" dirty="0">
                <a:latin typeface="楷体_GB2312" pitchFamily="1" charset="0"/>
                <a:cs typeface="楷体_GB2312" pitchFamily="1" charset="0"/>
              </a:rPr>
              <a:t>代码尺寸小</a:t>
            </a:r>
            <a:r>
              <a:rPr lang="en-GB" altLang="zh-CN" sz="2000" b="1" dirty="0">
                <a:latin typeface="楷体_GB2312" pitchFamily="1" charset="0"/>
                <a:cs typeface="楷体_GB2312" pitchFamily="1" charset="0"/>
              </a:rPr>
              <a:t> ( up to 40 % compression)</a:t>
            </a:r>
            <a:endParaRPr lang="en-GB" altLang="zh-CN" sz="2000" b="1" dirty="0">
              <a:latin typeface="楷体_GB2312" pitchFamily="1" charset="0"/>
              <a:cs typeface="楷体_GB2312" pitchFamily="1" charset="0"/>
            </a:endParaRPr>
          </a:p>
          <a:p>
            <a:pPr marL="1141730" lvl="2" indent="-227330" defTabSz="914400" eaLnBrk="0" hangingPunct="0">
              <a:lnSpc>
                <a:spcPct val="90000"/>
              </a:lnSpc>
              <a:spcBef>
                <a:spcPts val="12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b="1" dirty="0">
                <a:latin typeface="楷体_GB2312" pitchFamily="1" charset="0"/>
                <a:cs typeface="楷体_GB2312" pitchFamily="1" charset="0"/>
              </a:rPr>
              <a:t>简化设计</a:t>
            </a:r>
            <a:endParaRPr lang="zh-CN" altLang="en-GB" sz="2000" b="1" dirty="0">
              <a:latin typeface="楷体_GB2312" pitchFamily="1" charset="0"/>
              <a:ea typeface="楷体_GB2312" pitchFamily="1" charset="0"/>
            </a:endParaRPr>
          </a:p>
        </p:txBody>
      </p:sp>
      <p:pic>
        <p:nvPicPr>
          <p:cNvPr id="143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6350" y="3563938"/>
            <a:ext cx="3810000" cy="2517775"/>
          </a:xfrm>
          <a:prstGeom prst="rect">
            <a:avLst/>
          </a:prstGeom>
          <a:noFill/>
          <a:ln>
            <a:noFill/>
          </a:ln>
          <a:effectLst/>
        </p:spPr>
      </p:pic>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noChangeArrowheads="1"/>
          </p:cNvSpPr>
          <p:nvPr>
            <p:ph type="title"/>
          </p:nvPr>
        </p:nvSpPr>
        <p:spPr>
          <a:xfrm>
            <a:off x="1287463" y="2574925"/>
            <a:ext cx="6840538" cy="1530350"/>
          </a:xfrm>
        </p:spPr>
        <p:txBody>
          <a:bodyPr vert="horz" wrap="square" lIns="82440" tIns="41400" rIns="82440" bIns="4140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zh-CN" altLang="en-US" sz="8000" b="0" i="0" u="none" strike="noStrike" kern="0" cap="none" spc="0" normalizeH="0" baseline="0" noProof="0" smtClean="0">
                <a:ln>
                  <a:noFill/>
                </a:ln>
                <a:solidFill>
                  <a:srgbClr val="000066"/>
                </a:solidFill>
                <a:effectLst>
                  <a:outerShdw blurRad="38100" dist="38100" dir="2700000" algn="tl">
                    <a:srgbClr val="DDDDDD"/>
                  </a:outerShdw>
                </a:effectLst>
                <a:uLnTx/>
                <a:uFillTx/>
                <a:latin typeface="+mj-lt"/>
                <a:ea typeface="+mj-ea"/>
                <a:cs typeface="+mj-cs"/>
              </a:rPr>
              <a:t>谢 谢 各 位 ！</a:t>
            </a:r>
            <a:endParaRPr kumimoji="0" lang="zh-CN" altLang="en-US" sz="4400" b="0" i="0" u="none" strike="noStrike" kern="0" cap="none" spc="0" normalizeH="0" baseline="0" noProof="0" smtClean="0">
              <a:ln>
                <a:noFill/>
              </a:ln>
              <a:solidFill>
                <a:schemeClr val="tx1"/>
              </a:solidFill>
              <a:effectLst>
                <a:outerShdw blurRad="38100" dist="38100" dir="2700000" algn="tl">
                  <a:srgbClr val="DDDDDD"/>
                </a:outerShdw>
              </a:effectLst>
              <a:uLnTx/>
              <a:uFillTx/>
              <a:latin typeface="+mj-lt"/>
              <a:ea typeface="+mj-ea"/>
              <a:cs typeface="+mj-cs"/>
            </a:endParaRPr>
          </a:p>
        </p:txBody>
      </p:sp>
    </p:spTree>
  </p:cSld>
  <p:clrMapOvr>
    <a:masterClrMapping/>
  </p:clrMapOvr>
  <p:transition spd="med">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idx="1"/>
          </p:nvPr>
        </p:nvSpPr>
        <p:spPr>
          <a:xfrm>
            <a:off x="647700" y="1003300"/>
            <a:ext cx="7772400" cy="5443538"/>
          </a:xfrm>
        </p:spPr>
        <p:txBody>
          <a:bodyPr vert="horz" wrap="square" lIns="82440" tIns="41400" rIns="82440" bIns="41400" numCol="1" anchor="t" anchorCtr="0" compatLnSpc="1"/>
          <a:p>
            <a:pPr marL="341630" indent="-341630" defTabSz="914400" eaLnBrk="0" hangingPunct="0">
              <a:lnSpc>
                <a:spcPct val="80000"/>
              </a:lnSpc>
              <a:spcBef>
                <a:spcPts val="112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b="1" dirty="0">
                <a:solidFill>
                  <a:srgbClr val="FF0000"/>
                </a:solidFill>
                <a:latin typeface="楷体_GB2312" pitchFamily="1" charset="0"/>
                <a:cs typeface="楷体_GB2312" pitchFamily="1" charset="0"/>
              </a:rPr>
              <a:t>长乘法</a:t>
            </a:r>
            <a:r>
              <a:rPr lang="zh-CN" altLang="en-GB" sz="2800" b="1" dirty="0">
                <a:latin typeface="楷体_GB2312" pitchFamily="1" charset="0"/>
                <a:cs typeface="楷体_GB2312" pitchFamily="1" charset="0"/>
              </a:rPr>
              <a:t>指令</a:t>
            </a:r>
            <a:r>
              <a:rPr lang="en-GB" altLang="zh-CN" sz="2800" b="1" dirty="0">
                <a:latin typeface="楷体_GB2312" pitchFamily="1" charset="0"/>
                <a:cs typeface="楷体_GB2312" pitchFamily="1" charset="0"/>
              </a:rPr>
              <a:t> (</a:t>
            </a:r>
            <a:r>
              <a:rPr lang="zh-CN" altLang="en-GB" sz="2800" b="1" dirty="0">
                <a:cs typeface="楷体_GB2312" pitchFamily="1" charset="0"/>
              </a:rPr>
              <a:t>‘</a:t>
            </a:r>
            <a:r>
              <a:rPr lang="en-GB" altLang="zh-CN" sz="2800" b="1" dirty="0">
                <a:latin typeface="楷体_GB2312" pitchFamily="1" charset="0"/>
                <a:cs typeface="楷体_GB2312" pitchFamily="1" charset="0"/>
              </a:rPr>
              <a:t>M</a:t>
            </a:r>
            <a:r>
              <a:rPr lang="zh-CN" altLang="en-GB" sz="2800" b="1" dirty="0">
                <a:cs typeface="楷体_GB2312" pitchFamily="1" charset="0"/>
              </a:rPr>
              <a:t>’</a:t>
            </a:r>
            <a:r>
              <a:rPr lang="en-GB" altLang="zh-CN" sz="2800" b="1" dirty="0">
                <a:latin typeface="楷体_GB2312" pitchFamily="1" charset="0"/>
                <a:cs typeface="楷体_GB2312" pitchFamily="1" charset="0"/>
              </a:rPr>
              <a:t>)</a:t>
            </a:r>
            <a:endParaRPr lang="en-GB" altLang="zh-CN" sz="2800" b="1"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b="1" dirty="0">
                <a:latin typeface="楷体_GB2312" pitchFamily="1" charset="0"/>
                <a:cs typeface="楷体_GB2312" pitchFamily="1" charset="0"/>
              </a:rPr>
              <a:t>32x32 = 64 bit. </a:t>
            </a:r>
            <a:r>
              <a:rPr lang="zh-CN" altLang="en-GB" b="1" dirty="0">
                <a:latin typeface="楷体_GB2312" pitchFamily="1" charset="0"/>
                <a:cs typeface="楷体_GB2312" pitchFamily="1" charset="0"/>
              </a:rPr>
              <a:t>提供全</a:t>
            </a:r>
            <a:r>
              <a:rPr lang="en-GB" altLang="zh-CN" b="1" dirty="0">
                <a:latin typeface="楷体_GB2312" pitchFamily="1" charset="0"/>
                <a:cs typeface="楷体_GB2312" pitchFamily="1" charset="0"/>
              </a:rPr>
              <a:t>64</a:t>
            </a:r>
            <a:r>
              <a:rPr lang="zh-CN" altLang="en-GB" b="1" dirty="0">
                <a:latin typeface="楷体_GB2312" pitchFamily="1" charset="0"/>
                <a:cs typeface="楷体_GB2312" pitchFamily="1" charset="0"/>
              </a:rPr>
              <a:t>位结果</a:t>
            </a:r>
            <a:endParaRPr lang="en-GB" altLang="zh-CN" b="1"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3200" b="1" dirty="0">
              <a:latin typeface="楷体_GB2312" pitchFamily="1" charset="0"/>
              <a:cs typeface="楷体_GB2312" pitchFamily="1" charset="0"/>
            </a:endParaRPr>
          </a:p>
          <a:p>
            <a:pPr marL="341630" indent="-34163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b="1" dirty="0">
                <a:latin typeface="楷体_GB2312" pitchFamily="1" charset="0"/>
                <a:cs typeface="楷体_GB2312" pitchFamily="1" charset="0"/>
              </a:rPr>
              <a:t>增强</a:t>
            </a:r>
            <a:r>
              <a:rPr lang="en-GB" altLang="zh-CN" sz="2800" b="1" dirty="0">
                <a:solidFill>
                  <a:srgbClr val="FF0000"/>
                </a:solidFill>
                <a:latin typeface="楷体_GB2312" pitchFamily="1" charset="0"/>
                <a:cs typeface="楷体_GB2312" pitchFamily="1" charset="0"/>
              </a:rPr>
              <a:t>DSP</a:t>
            </a:r>
            <a:r>
              <a:rPr lang="zh-CN" altLang="en-GB" sz="2800" b="1" dirty="0">
                <a:solidFill>
                  <a:srgbClr val="FF0000"/>
                </a:solidFill>
                <a:latin typeface="楷体_GB2312" pitchFamily="1" charset="0"/>
                <a:cs typeface="楷体_GB2312" pitchFamily="1" charset="0"/>
              </a:rPr>
              <a:t>指令</a:t>
            </a:r>
            <a:r>
              <a:rPr lang="zh-CN" altLang="en-GB" sz="2800" b="1" dirty="0">
                <a:latin typeface="楷体_GB2312" pitchFamily="1" charset="0"/>
                <a:cs typeface="楷体_GB2312" pitchFamily="1" charset="0"/>
              </a:rPr>
              <a:t>集</a:t>
            </a:r>
            <a:r>
              <a:rPr lang="en-GB" altLang="zh-CN" sz="2800" b="1" dirty="0">
                <a:latin typeface="楷体_GB2312" pitchFamily="1" charset="0"/>
                <a:cs typeface="楷体_GB2312" pitchFamily="1" charset="0"/>
              </a:rPr>
              <a:t> (</a:t>
            </a:r>
            <a:r>
              <a:rPr lang="zh-CN" altLang="en-GB" sz="2800" b="1" dirty="0">
                <a:cs typeface="楷体_GB2312" pitchFamily="1" charset="0"/>
              </a:rPr>
              <a:t>‘</a:t>
            </a:r>
            <a:r>
              <a:rPr lang="en-GB" altLang="zh-CN" sz="2800" b="1" dirty="0">
                <a:latin typeface="楷体_GB2312" pitchFamily="1" charset="0"/>
                <a:cs typeface="楷体_GB2312" pitchFamily="1" charset="0"/>
              </a:rPr>
              <a:t>E</a:t>
            </a:r>
            <a:r>
              <a:rPr lang="zh-CN" altLang="en-GB" sz="2800" b="1" dirty="0">
                <a:cs typeface="楷体_GB2312" pitchFamily="1" charset="0"/>
              </a:rPr>
              <a:t>’</a:t>
            </a:r>
            <a:r>
              <a:rPr lang="en-GB" altLang="zh-CN" sz="2800" b="1" dirty="0">
                <a:latin typeface="楷体_GB2312" pitchFamily="1" charset="0"/>
                <a:cs typeface="楷体_GB2312" pitchFamily="1" charset="0"/>
              </a:rPr>
              <a:t>)</a:t>
            </a:r>
            <a:endParaRPr lang="en-GB" altLang="zh-CN" sz="2800" b="1"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b="1" dirty="0">
                <a:latin typeface="楷体_GB2312" pitchFamily="1" charset="0"/>
                <a:cs typeface="楷体_GB2312" pitchFamily="1" charset="0"/>
              </a:rPr>
              <a:t>可附加在</a:t>
            </a:r>
            <a:r>
              <a:rPr lang="en-GB" altLang="zh-CN" b="1" dirty="0">
                <a:latin typeface="楷体_GB2312" pitchFamily="1" charset="0"/>
                <a:cs typeface="楷体_GB2312" pitchFamily="1" charset="0"/>
              </a:rPr>
              <a:t>ARM</a:t>
            </a:r>
            <a:r>
              <a:rPr lang="zh-CN" altLang="en-GB" b="1" dirty="0">
                <a:latin typeface="楷体_GB2312" pitchFamily="1" charset="0"/>
                <a:cs typeface="楷体_GB2312" pitchFamily="1" charset="0"/>
              </a:rPr>
              <a:t>中的</a:t>
            </a:r>
            <a:r>
              <a:rPr lang="en-GB" altLang="zh-CN" b="1" dirty="0">
                <a:latin typeface="楷体_GB2312" pitchFamily="1" charset="0"/>
                <a:cs typeface="楷体_GB2312" pitchFamily="1" charset="0"/>
              </a:rPr>
              <a:t>DSP</a:t>
            </a:r>
            <a:r>
              <a:rPr lang="zh-CN" altLang="en-GB" b="1" dirty="0">
                <a:latin typeface="楷体_GB2312" pitchFamily="1" charset="0"/>
                <a:cs typeface="楷体_GB2312" pitchFamily="1" charset="0"/>
              </a:rPr>
              <a:t>指令</a:t>
            </a:r>
            <a:endParaRPr lang="en-GB" altLang="zh-CN" b="1"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b="1" dirty="0">
                <a:latin typeface="楷体_GB2312" pitchFamily="1" charset="0"/>
                <a:cs typeface="楷体_GB2312" pitchFamily="1" charset="0"/>
              </a:rPr>
              <a:t>64 bit </a:t>
            </a:r>
            <a:r>
              <a:rPr lang="zh-CN" altLang="en-GB" b="1" dirty="0">
                <a:latin typeface="楷体_GB2312" pitchFamily="1" charset="0"/>
                <a:cs typeface="楷体_GB2312" pitchFamily="1" charset="0"/>
              </a:rPr>
              <a:t>转换</a:t>
            </a:r>
            <a:endParaRPr lang="en-GB" altLang="zh-CN" b="1"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b="1" dirty="0">
                <a:latin typeface="楷体_GB2312" pitchFamily="1" charset="0"/>
                <a:cs typeface="楷体_GB2312" pitchFamily="1" charset="0"/>
              </a:rPr>
              <a:t>在</a:t>
            </a:r>
            <a:r>
              <a:rPr lang="en-GB" altLang="zh-CN" b="1" dirty="0">
                <a:latin typeface="楷体_GB2312" pitchFamily="1" charset="0"/>
                <a:cs typeface="楷体_GB2312" pitchFamily="1" charset="0"/>
              </a:rPr>
              <a:t>v5</a:t>
            </a:r>
            <a:r>
              <a:rPr lang="zh-CN" altLang="en-GB" b="1" dirty="0">
                <a:latin typeface="楷体_GB2312" pitchFamily="1" charset="0"/>
                <a:cs typeface="楷体_GB2312" pitchFamily="1" charset="0"/>
              </a:rPr>
              <a:t>版本中第一次推出</a:t>
            </a:r>
            <a:endParaRPr lang="en-GB" altLang="zh-CN" b="1"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3200" b="1" dirty="0">
              <a:latin typeface="楷体_GB2312" pitchFamily="1" charset="0"/>
              <a:cs typeface="楷体_GB2312" pitchFamily="1" charset="0"/>
            </a:endParaRPr>
          </a:p>
          <a:p>
            <a:pPr marL="341630" indent="-34163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b="1" dirty="0">
                <a:latin typeface="楷体_GB2312" pitchFamily="1" charset="0"/>
                <a:cs typeface="楷体_GB2312" pitchFamily="1" charset="0"/>
              </a:rPr>
              <a:t>处理器内核的变化</a:t>
            </a:r>
            <a:endParaRPr lang="en-GB" altLang="zh-CN" sz="2800" b="1"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b="1" dirty="0">
                <a:latin typeface="楷体_GB2312" pitchFamily="1" charset="0"/>
                <a:cs typeface="楷体_GB2312" pitchFamily="1" charset="0"/>
              </a:rPr>
              <a:t>D: </a:t>
            </a:r>
            <a:r>
              <a:rPr lang="zh-CN" altLang="en-GB" b="1" dirty="0">
                <a:solidFill>
                  <a:srgbClr val="FF0000"/>
                </a:solidFill>
                <a:latin typeface="楷体_GB2312" pitchFamily="1" charset="0"/>
                <a:cs typeface="楷体_GB2312" pitchFamily="1" charset="0"/>
              </a:rPr>
              <a:t>在片调试</a:t>
            </a:r>
            <a:r>
              <a:rPr lang="en-GB" altLang="zh-CN" b="1" dirty="0">
                <a:latin typeface="楷体_GB2312" pitchFamily="1" charset="0"/>
                <a:cs typeface="楷体_GB2312" pitchFamily="1" charset="0"/>
              </a:rPr>
              <a:t>. </a:t>
            </a:r>
            <a:r>
              <a:rPr lang="zh-CN" altLang="en-GB" b="1" dirty="0">
                <a:latin typeface="楷体_GB2312" pitchFamily="1" charset="0"/>
                <a:cs typeface="楷体_GB2312" pitchFamily="1" charset="0"/>
              </a:rPr>
              <a:t>处理器可响应调试暂停请求</a:t>
            </a:r>
            <a:endParaRPr lang="en-GB" altLang="zh-CN" b="1"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b="1" dirty="0">
                <a:latin typeface="楷体_GB2312" pitchFamily="1" charset="0"/>
                <a:cs typeface="楷体_GB2312" pitchFamily="1" charset="0"/>
              </a:rPr>
              <a:t>I: Embedded ICE. </a:t>
            </a:r>
            <a:r>
              <a:rPr lang="zh-CN" altLang="en-GB" b="1" dirty="0">
                <a:latin typeface="楷体_GB2312" pitchFamily="1" charset="0"/>
                <a:cs typeface="楷体_GB2312" pitchFamily="1" charset="0"/>
              </a:rPr>
              <a:t>支持片上</a:t>
            </a:r>
            <a:r>
              <a:rPr lang="zh-CN" altLang="en-GB" b="1" dirty="0">
                <a:solidFill>
                  <a:srgbClr val="FF0000"/>
                </a:solidFill>
                <a:latin typeface="楷体_GB2312" pitchFamily="1" charset="0"/>
                <a:cs typeface="楷体_GB2312" pitchFamily="1" charset="0"/>
              </a:rPr>
              <a:t>断点调试</a:t>
            </a:r>
            <a:endParaRPr lang="zh-CN" altLang="en-GB" b="1" dirty="0">
              <a:solidFill>
                <a:srgbClr val="FF0000"/>
              </a:solidFill>
              <a:latin typeface="楷体_GB2312" pitchFamily="1" charset="0"/>
              <a:ea typeface="楷体_GB2312" pitchFamily="1" charset="0"/>
            </a:endParaRPr>
          </a:p>
        </p:txBody>
      </p:sp>
      <p:sp>
        <p:nvSpPr>
          <p:cNvPr id="15363" name="Rectangle 3"/>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sz="4400" dirty="0">
                <a:latin typeface="黑体" panose="02010609060101010101" pitchFamily="6" charset="-122"/>
                <a:ea typeface="黑体" panose="02010609060101010101" pitchFamily="6" charset="-122"/>
              </a:rPr>
              <a:t>体系结构变化</a:t>
            </a:r>
            <a:endParaRPr lang="zh-CN" altLang="en-GB"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idx="1"/>
          </p:nvPr>
        </p:nvSpPr>
        <p:spPr>
          <a:xfrm>
            <a:off x="660400" y="1317625"/>
            <a:ext cx="7772400" cy="4589463"/>
          </a:xfrm>
        </p:spPr>
        <p:txBody>
          <a:bodyPr vert="horz" wrap="square" lIns="82440" tIns="41400" rIns="82440" bIns="41400" numCol="1" anchor="t" anchorCtr="0" compatLnSpc="1"/>
          <a:p>
            <a:pPr marL="341630" indent="-34163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800" b="1" dirty="0">
                <a:latin typeface="楷体_GB2312" pitchFamily="1" charset="0"/>
                <a:cs typeface="楷体_GB2312" pitchFamily="1" charset="0"/>
              </a:rPr>
              <a:t>ARM DSP </a:t>
            </a:r>
            <a:r>
              <a:rPr lang="zh-CN" altLang="en-GB" sz="2800" b="1" dirty="0">
                <a:latin typeface="楷体_GB2312" pitchFamily="1" charset="0"/>
                <a:cs typeface="楷体_GB2312" pitchFamily="1" charset="0"/>
              </a:rPr>
              <a:t>指令集</a:t>
            </a:r>
            <a:endParaRPr lang="en-GB" altLang="zh-CN" sz="2800" b="1"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b="1" dirty="0">
                <a:latin typeface="楷体_GB2312" pitchFamily="1" charset="0"/>
                <a:cs typeface="楷体_GB2312" pitchFamily="1" charset="0"/>
              </a:rPr>
              <a:t>对于</a:t>
            </a:r>
            <a:r>
              <a:rPr lang="zh-CN" altLang="en-GB" b="1" dirty="0">
                <a:solidFill>
                  <a:srgbClr val="FF0000"/>
                </a:solidFill>
                <a:latin typeface="楷体_GB2312" pitchFamily="1" charset="0"/>
                <a:cs typeface="楷体_GB2312" pitchFamily="1" charset="0"/>
              </a:rPr>
              <a:t>音频</a:t>
            </a:r>
            <a:r>
              <a:rPr lang="en-GB" altLang="zh-CN" b="1" dirty="0">
                <a:solidFill>
                  <a:srgbClr val="FF0000"/>
                </a:solidFill>
                <a:latin typeface="楷体_GB2312" pitchFamily="1" charset="0"/>
                <a:cs typeface="楷体_GB2312" pitchFamily="1" charset="0"/>
              </a:rPr>
              <a:t>DSP</a:t>
            </a:r>
            <a:r>
              <a:rPr lang="zh-CN" altLang="en-GB" b="1" dirty="0">
                <a:latin typeface="楷体_GB2312" pitchFamily="1" charset="0"/>
                <a:cs typeface="楷体_GB2312" pitchFamily="1" charset="0"/>
              </a:rPr>
              <a:t>应用提供高达</a:t>
            </a:r>
            <a:r>
              <a:rPr lang="en-GB" altLang="zh-CN" b="1" dirty="0">
                <a:latin typeface="楷体_GB2312" pitchFamily="1" charset="0"/>
                <a:cs typeface="楷体_GB2312" pitchFamily="1" charset="0"/>
              </a:rPr>
              <a:t>70%</a:t>
            </a:r>
            <a:r>
              <a:rPr lang="zh-CN" altLang="en-GB" b="1" dirty="0">
                <a:latin typeface="楷体_GB2312" pitchFamily="1" charset="0"/>
                <a:cs typeface="楷体_GB2312" pitchFamily="1" charset="0"/>
              </a:rPr>
              <a:t>的处理速度</a:t>
            </a:r>
            <a:endParaRPr lang="en-GB" altLang="zh-CN" b="1"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3200" b="1" dirty="0">
              <a:latin typeface="楷体_GB2312" pitchFamily="1" charset="0"/>
              <a:cs typeface="楷体_GB2312" pitchFamily="1" charset="0"/>
            </a:endParaRPr>
          </a:p>
          <a:p>
            <a:pPr marL="341630" indent="-34163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800" b="1" dirty="0">
                <a:latin typeface="楷体_GB2312" pitchFamily="1" charset="0"/>
                <a:cs typeface="楷体_GB2312" pitchFamily="1" charset="0"/>
              </a:rPr>
              <a:t>Jazelle</a:t>
            </a:r>
            <a:endParaRPr lang="en-GB" altLang="zh-CN" sz="2800" b="1"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b="1" dirty="0">
                <a:latin typeface="楷体_GB2312" pitchFamily="1" charset="0"/>
                <a:cs typeface="楷体_GB2312" pitchFamily="1" charset="0"/>
              </a:rPr>
              <a:t>提供比基于软件的</a:t>
            </a:r>
            <a:r>
              <a:rPr lang="en-GB" altLang="zh-CN" b="1" dirty="0">
                <a:solidFill>
                  <a:srgbClr val="FF0000"/>
                </a:solidFill>
                <a:latin typeface="楷体_GB2312" pitchFamily="1" charset="0"/>
                <a:cs typeface="楷体_GB2312" pitchFamily="1" charset="0"/>
              </a:rPr>
              <a:t>JAVA</a:t>
            </a:r>
            <a:r>
              <a:rPr lang="zh-CN" altLang="en-GB" b="1" dirty="0">
                <a:latin typeface="楷体_GB2312" pitchFamily="1" charset="0"/>
                <a:cs typeface="楷体_GB2312" pitchFamily="1" charset="0"/>
              </a:rPr>
              <a:t>虚拟机（</a:t>
            </a:r>
            <a:r>
              <a:rPr lang="en-GB" altLang="zh-CN" b="1" dirty="0">
                <a:latin typeface="楷体_GB2312" pitchFamily="1" charset="0"/>
                <a:cs typeface="楷体_GB2312" pitchFamily="1" charset="0"/>
              </a:rPr>
              <a:t>JVM</a:t>
            </a:r>
            <a:r>
              <a:rPr lang="zh-CN" altLang="en-GB" b="1" dirty="0">
                <a:latin typeface="楷体_GB2312" pitchFamily="1" charset="0"/>
                <a:cs typeface="楷体_GB2312" pitchFamily="1" charset="0"/>
              </a:rPr>
              <a:t>）更高的性能</a:t>
            </a:r>
            <a:r>
              <a:rPr lang="en-GB" altLang="zh-CN" b="1" dirty="0">
                <a:latin typeface="楷体_GB2312" pitchFamily="1" charset="0"/>
                <a:cs typeface="楷体_GB2312" pitchFamily="1" charset="0"/>
              </a:rPr>
              <a:t> </a:t>
            </a:r>
            <a:endParaRPr lang="en-GB" altLang="zh-CN" b="1"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b="1" dirty="0">
                <a:latin typeface="楷体_GB2312" pitchFamily="1" charset="0"/>
                <a:cs typeface="楷体_GB2312" pitchFamily="1" charset="0"/>
              </a:rPr>
              <a:t>与非</a:t>
            </a:r>
            <a:r>
              <a:rPr lang="en-GB" altLang="zh-CN" b="1" dirty="0">
                <a:latin typeface="楷体_GB2312" pitchFamily="1" charset="0"/>
                <a:cs typeface="楷体_GB2312" pitchFamily="1" charset="0"/>
              </a:rPr>
              <a:t>JAVA</a:t>
            </a:r>
            <a:r>
              <a:rPr lang="zh-CN" altLang="en-GB" b="1" dirty="0">
                <a:latin typeface="楷体_GB2312" pitchFamily="1" charset="0"/>
                <a:cs typeface="楷体_GB2312" pitchFamily="1" charset="0"/>
              </a:rPr>
              <a:t>加速核相比，提供</a:t>
            </a:r>
            <a:r>
              <a:rPr lang="en-GB" altLang="zh-CN" b="1" dirty="0">
                <a:latin typeface="楷体_GB2312" pitchFamily="1" charset="0"/>
                <a:cs typeface="楷体_GB2312" pitchFamily="1" charset="0"/>
              </a:rPr>
              <a:t>8</a:t>
            </a:r>
            <a:r>
              <a:rPr lang="zh-CN" altLang="en-GB" b="1" dirty="0">
                <a:latin typeface="楷体_GB2312" pitchFamily="1" charset="0"/>
                <a:cs typeface="楷体_GB2312" pitchFamily="1" charset="0"/>
              </a:rPr>
              <a:t>倍</a:t>
            </a:r>
            <a:r>
              <a:rPr lang="en-GB" altLang="zh-CN" b="1" dirty="0">
                <a:latin typeface="楷体_GB2312" pitchFamily="1" charset="0"/>
                <a:cs typeface="楷体_GB2312" pitchFamily="1" charset="0"/>
              </a:rPr>
              <a:t>JAVA</a:t>
            </a:r>
            <a:r>
              <a:rPr lang="zh-CN" altLang="en-GB" b="1" dirty="0">
                <a:latin typeface="楷体_GB2312" pitchFamily="1" charset="0"/>
                <a:cs typeface="楷体_GB2312" pitchFamily="1" charset="0"/>
              </a:rPr>
              <a:t>加速性能和降低</a:t>
            </a:r>
            <a:r>
              <a:rPr lang="en-GB" altLang="zh-CN" b="1" dirty="0">
                <a:latin typeface="楷体_GB2312" pitchFamily="1" charset="0"/>
                <a:cs typeface="楷体_GB2312" pitchFamily="1" charset="0"/>
              </a:rPr>
              <a:t>80%</a:t>
            </a:r>
            <a:r>
              <a:rPr lang="zh-CN" altLang="en-GB" b="1" dirty="0">
                <a:latin typeface="楷体_GB2312" pitchFamily="1" charset="0"/>
                <a:cs typeface="楷体_GB2312" pitchFamily="1" charset="0"/>
              </a:rPr>
              <a:t>的功耗</a:t>
            </a:r>
            <a:endParaRPr lang="en-GB" altLang="zh-CN" b="1"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b="1" dirty="0">
                <a:latin typeface="楷体_GB2312" pitchFamily="1" charset="0"/>
                <a:cs typeface="楷体_GB2312" pitchFamily="1" charset="0"/>
              </a:rPr>
              <a:t>139 </a:t>
            </a:r>
            <a:r>
              <a:rPr lang="zh-CN" altLang="en-GB" b="1" dirty="0">
                <a:latin typeface="楷体_GB2312" pitchFamily="1" charset="0"/>
                <a:cs typeface="楷体_GB2312" pitchFamily="1" charset="0"/>
              </a:rPr>
              <a:t>字节码直接在硬件上执行，</a:t>
            </a:r>
            <a:r>
              <a:rPr lang="en-GB" altLang="zh-CN" b="1" dirty="0">
                <a:latin typeface="楷体_GB2312" pitchFamily="1" charset="0"/>
                <a:cs typeface="楷体_GB2312" pitchFamily="1" charset="0"/>
              </a:rPr>
              <a:t>88</a:t>
            </a:r>
            <a:r>
              <a:rPr lang="zh-CN" altLang="en-GB" b="1" dirty="0">
                <a:latin typeface="楷体_GB2312" pitchFamily="1" charset="0"/>
                <a:cs typeface="楷体_GB2312" pitchFamily="1" charset="0"/>
              </a:rPr>
              <a:t>个字节码在软件上执行</a:t>
            </a:r>
            <a:endParaRPr lang="zh-CN" altLang="en-GB" b="1" dirty="0">
              <a:latin typeface="楷体_GB2312" pitchFamily="1" charset="0"/>
              <a:ea typeface="楷体_GB2312" pitchFamily="1" charset="0"/>
            </a:endParaRPr>
          </a:p>
        </p:txBody>
      </p:sp>
      <p:sp>
        <p:nvSpPr>
          <p:cNvPr id="16387" name="Rectangle 3"/>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sz="4400" dirty="0">
                <a:latin typeface="黑体" panose="02010609060101010101" pitchFamily="6" charset="-122"/>
                <a:ea typeface="黑体" panose="02010609060101010101" pitchFamily="6" charset="-122"/>
              </a:rPr>
              <a:t>体系结构变化</a:t>
            </a:r>
            <a:endParaRPr lang="zh-CN" altLang="en-GB"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2"/>
          <p:cNvSpPr txBox="1">
            <a:spLocks noChangeArrowheads="1"/>
          </p:cNvSpPr>
          <p:nvPr/>
        </p:nvSpPr>
        <p:spPr bwMode="auto">
          <a:xfrm>
            <a:off x="26988" y="1539875"/>
            <a:ext cx="9070975" cy="4473575"/>
          </a:xfrm>
          <a:prstGeom prst="rect">
            <a:avLst/>
          </a:prstGeom>
          <a:noFill/>
          <a:ln>
            <a:noFill/>
          </a:ln>
          <a:effectLst/>
        </p:spPr>
        <p:txBody>
          <a:bodyPr lIns="90170" tIns="43180" rIns="90170" bIns="43180"/>
          <a:p>
            <a:pPr marL="252730" indent="-252730" defTabSz="449580">
              <a:spcBef>
                <a:spcPts val="1250"/>
              </a:spcBef>
              <a:buClr>
                <a:srgbClr val="000066"/>
              </a:buClr>
              <a:buFont typeface="Wingdings" panose="05000000000000000000" pitchFamily="2" charset="2"/>
              <a:buChar char="l"/>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Arial" panose="020B0604020202020204" pitchFamily="34" charset="0"/>
              </a:rPr>
              <a:t>SMP（Symmetric Multi-Processing）</a:t>
            </a:r>
            <a:endParaRPr lang="zh-CN" altLang="en-US" sz="2400" b="1" dirty="0">
              <a:solidFill>
                <a:srgbClr val="000066"/>
              </a:solidFill>
              <a:latin typeface="Arial" panose="020B0604020202020204" pitchFamily="34" charset="0"/>
            </a:endParaRPr>
          </a:p>
          <a:p>
            <a:pPr marL="252730" indent="-252730" defTabSz="449580">
              <a:spcBef>
                <a:spcPts val="1250"/>
              </a:spcBef>
              <a:buClr>
                <a:srgbClr val="000066"/>
              </a:buClr>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Arial" panose="020B0604020202020204" pitchFamily="34" charset="0"/>
              </a:rPr>
              <a:t>		对称多处理结构，是指各CPU之间共享内存子系统以及总线结构等资源。多个 CPU 对称工作，无主次或从属关系。作系统管理着一个任务队列，每个处理器依次处理队列中的进程。</a:t>
            </a:r>
            <a:endParaRPr lang="zh-CN" altLang="en-US" sz="2400" b="1" dirty="0">
              <a:solidFill>
                <a:srgbClr val="000066"/>
              </a:solidFill>
              <a:latin typeface="Arial" panose="020B0604020202020204" pitchFamily="34" charset="0"/>
            </a:endParaRPr>
          </a:p>
          <a:p>
            <a:pPr marL="252730" indent="-252730" defTabSz="449580">
              <a:spcBef>
                <a:spcPts val="1250"/>
              </a:spcBef>
              <a:buClr>
                <a:srgbClr val="000066"/>
              </a:buClr>
              <a:buFont typeface="Wingdings" panose="05000000000000000000" pitchFamily="2" charset="2"/>
              <a:buChar char="l"/>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Arial" panose="020B0604020202020204" pitchFamily="34" charset="0"/>
              </a:rPr>
              <a:t>NUMA(Non-Uniform Memory Access)</a:t>
            </a:r>
            <a:endParaRPr lang="zh-CN" altLang="en-US" sz="2400" b="1" dirty="0">
              <a:solidFill>
                <a:srgbClr val="000066"/>
              </a:solidFill>
              <a:latin typeface="Arial" panose="020B0604020202020204" pitchFamily="34" charset="0"/>
            </a:endParaRPr>
          </a:p>
          <a:p>
            <a:pPr marL="252730" indent="-252730" defTabSz="449580">
              <a:spcBef>
                <a:spcPts val="1250"/>
              </a:spcBef>
              <a:buClr>
                <a:srgbClr val="000066"/>
              </a:buClr>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Arial" panose="020B0604020202020204" pitchFamily="34" charset="0"/>
              </a:rPr>
              <a:t>		非一致存储访问结构，具有多个 CPU 模块，每个 CPU 模块由多个 CPU( 如 4 个 ) 组成，并且具有独立的本地内存、 I/O 槽口等。节点之间可以通过互联模块 ( 如称为 Crossbar Switch) 进行连接和信息交互。</a:t>
            </a:r>
            <a:endParaRPr lang="zh-CN" altLang="en-US" sz="2400" b="1" dirty="0">
              <a:solidFill>
                <a:srgbClr val="000066"/>
              </a:solidFill>
              <a:latin typeface="Arial" panose="020B0604020202020204" pitchFamily="34" charset="0"/>
            </a:endParaRPr>
          </a:p>
        </p:txBody>
      </p:sp>
      <p:sp>
        <p:nvSpPr>
          <p:cNvPr id="17411" name="Text Box 3"/>
          <p:cNvSpPr txBox="1">
            <a:spLocks noChangeArrowheads="1"/>
          </p:cNvSpPr>
          <p:nvPr/>
        </p:nvSpPr>
        <p:spPr bwMode="auto">
          <a:xfrm>
            <a:off x="1963738" y="190500"/>
            <a:ext cx="6975475" cy="652463"/>
          </a:xfrm>
          <a:prstGeom prst="rect">
            <a:avLst/>
          </a:prstGeom>
          <a:noFill/>
          <a:ln>
            <a:noFill/>
          </a:ln>
          <a:effectLst/>
        </p:spPr>
        <p:txBody>
          <a:bodyPr lIns="82440" tIns="41400" rIns="82440" bIns="41400"/>
          <a:p>
            <a:pPr algn="ctr" defTabSz="44958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US" sz="4000" dirty="0">
                <a:solidFill>
                  <a:srgbClr val="000000"/>
                </a:solidFill>
                <a:latin typeface="黑体" panose="02010609060101010101" pitchFamily="6" charset="-122"/>
                <a:ea typeface="黑体" panose="02010609060101010101" pitchFamily="6" charset="-122"/>
              </a:rPr>
              <a:t>体系结构变化</a:t>
            </a:r>
            <a:r>
              <a:rPr lang="zh-CN" altLang="en-US" sz="4000" dirty="0">
                <a:solidFill>
                  <a:srgbClr val="000000"/>
                </a:solidFill>
                <a:latin typeface="黑体" panose="02010609060101010101" pitchFamily="6" charset="-122"/>
                <a:ea typeface="黑体" panose="02010609060101010101" pitchFamily="6" charset="-122"/>
                <a:sym typeface="Arial" panose="020B0604020202020204" pitchFamily="34" charset="0"/>
              </a:rPr>
              <a:t>-A9 MPCore架构</a:t>
            </a:r>
            <a:endParaRPr lang="zh-CN" altLang="en-US" sz="4000" dirty="0">
              <a:solidFill>
                <a:srgbClr val="000000"/>
              </a:solidFill>
              <a:latin typeface="黑体" panose="02010609060101010101" pitchFamily="6" charset="-122"/>
              <a:ea typeface="黑体" panose="02010609060101010101" pitchFamily="6" charset="-122"/>
              <a:sym typeface="Arial" panose="020B0604020202020204" pitchFamily="3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11300" y="1044575"/>
            <a:ext cx="6291263" cy="5740400"/>
          </a:xfrm>
          <a:prstGeom prst="rect">
            <a:avLst/>
          </a:prstGeom>
          <a:noFill/>
          <a:ln>
            <a:noFill/>
          </a:ln>
          <a:effec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6863" y="1089025"/>
            <a:ext cx="8605838" cy="5408613"/>
          </a:xfrm>
          <a:prstGeom prst="rect">
            <a:avLst/>
          </a:prstGeom>
          <a:noFill/>
          <a:ln>
            <a:noFill/>
          </a:ln>
          <a:effec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2"/>
          <p:cNvSpPr txBox="1">
            <a:spLocks noChangeArrowheads="1"/>
          </p:cNvSpPr>
          <p:nvPr/>
        </p:nvSpPr>
        <p:spPr bwMode="auto">
          <a:xfrm>
            <a:off x="19050" y="1730375"/>
            <a:ext cx="9070975" cy="4384675"/>
          </a:xfrm>
          <a:prstGeom prst="rect">
            <a:avLst/>
          </a:prstGeom>
          <a:noFill/>
          <a:ln>
            <a:noFill/>
          </a:ln>
          <a:effectLst/>
        </p:spPr>
        <p:txBody>
          <a:bodyPr lIns="90170" tIns="43180" rIns="90170" bIns="43180"/>
          <a:p>
            <a:pPr marL="252730" indent="-252730" algn="just" defTabSz="449580">
              <a:spcBef>
                <a:spcPts val="12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Arial" panose="020B0604020202020204" pitchFamily="34" charset="0"/>
              </a:rPr>
              <a:t>多核心的架构下，开机时，只会有一个处理器在运作称为Primary Processor(或导引处理器BSP“bootstrap processor “)，其它处理器则称为non-Primary Processor(或应用处理器AP“Application processor”)。</a:t>
            </a:r>
            <a:endParaRPr lang="zh-CN" altLang="en-US" sz="2400" b="1" dirty="0">
              <a:solidFill>
                <a:srgbClr val="000066"/>
              </a:solidFill>
              <a:latin typeface="Arial" panose="020B0604020202020204" pitchFamily="34" charset="0"/>
            </a:endParaRPr>
          </a:p>
          <a:p>
            <a:pPr marL="252730" indent="-252730" algn="just" defTabSz="449580">
              <a:spcBef>
                <a:spcPts val="12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Arial" panose="020B0604020202020204" pitchFamily="34" charset="0"/>
              </a:rPr>
              <a:t>在系统初始化与关机过程中,都是由Primary Processor来负责。</a:t>
            </a:r>
            <a:endParaRPr lang="zh-CN" altLang="en-US" sz="2000" b="1" dirty="0">
              <a:solidFill>
                <a:srgbClr val="000066"/>
              </a:solidFill>
              <a:latin typeface="Arial" panose="020B0604020202020204" pitchFamily="34" charset="0"/>
            </a:endParaRPr>
          </a:p>
        </p:txBody>
      </p:sp>
      <p:pic>
        <p:nvPicPr>
          <p:cNvPr id="2048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1800" y="4238625"/>
            <a:ext cx="8247063" cy="1417638"/>
          </a:xfrm>
          <a:prstGeom prst="rect">
            <a:avLst/>
          </a:prstGeom>
          <a:noFill/>
          <a:ln>
            <a:noFill/>
          </a:ln>
          <a:effectLst/>
        </p:spPr>
      </p:pic>
      <p:sp>
        <p:nvSpPr>
          <p:cNvPr id="2" name="Text Box 4"/>
          <p:cNvSpPr txBox="1"/>
          <p:nvPr/>
        </p:nvSpPr>
        <p:spPr>
          <a:xfrm>
            <a:off x="1558925" y="233363"/>
            <a:ext cx="6435725" cy="674687"/>
          </a:xfrm>
          <a:prstGeom prst="rect">
            <a:avLst/>
          </a:prstGeom>
          <a:noFill/>
          <a:ln w="9525">
            <a:noFill/>
          </a:ln>
        </p:spPr>
        <p:txBody>
          <a:bodyPr lIns="82440" tIns="41400" rIns="82440" bIns="41400"/>
          <a:p>
            <a:pPr algn="ctr" defTabSz="44958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US" sz="4000" dirty="0">
                <a:solidFill>
                  <a:srgbClr val="000000"/>
                </a:solidFill>
                <a:latin typeface="黑体" panose="02010609060101010101" pitchFamily="6" charset="-122"/>
                <a:ea typeface="黑体" panose="02010609060101010101" pitchFamily="6" charset="-122"/>
                <a:sym typeface="Arial" panose="020B0604020202020204" pitchFamily="34" charset="0"/>
              </a:rPr>
              <a:t>体系结构变化-多核启动</a:t>
            </a:r>
            <a:endParaRPr lang="zh-CN" altLang="en-US" sz="4000" dirty="0">
              <a:solidFill>
                <a:srgbClr val="000000"/>
              </a:solidFill>
              <a:latin typeface="黑体" panose="02010609060101010101" pitchFamily="6" charset="-122"/>
              <a:ea typeface="黑体" panose="02010609060101010101" pitchFamily="6" charset="-122"/>
              <a:sym typeface="Arial" panose="020B0604020202020204" pitchFamily="3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2"/>
          <p:cNvSpPr txBox="1"/>
          <p:nvPr/>
        </p:nvSpPr>
        <p:spPr>
          <a:xfrm>
            <a:off x="1558925" y="233363"/>
            <a:ext cx="6435725" cy="674687"/>
          </a:xfrm>
          <a:prstGeom prst="rect">
            <a:avLst/>
          </a:prstGeom>
          <a:noFill/>
          <a:ln w="9525">
            <a:noFill/>
          </a:ln>
        </p:spPr>
        <p:txBody>
          <a:bodyPr lIns="82440" tIns="41400" rIns="82440" bIns="41400"/>
          <a:p>
            <a:pPr algn="ctr" defTabSz="44958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US" sz="4000" dirty="0">
                <a:solidFill>
                  <a:srgbClr val="000000"/>
                </a:solidFill>
                <a:latin typeface="黑体" panose="02010609060101010101" pitchFamily="6" charset="-122"/>
                <a:ea typeface="黑体" panose="02010609060101010101" pitchFamily="6" charset="-122"/>
                <a:sym typeface="Arial" panose="020B0604020202020204" pitchFamily="34" charset="0"/>
              </a:rPr>
              <a:t>体系结构变化-多核启动</a:t>
            </a:r>
            <a:endParaRPr lang="zh-CN" altLang="en-US" sz="4000" dirty="0">
              <a:solidFill>
                <a:srgbClr val="000000"/>
              </a:solidFill>
              <a:latin typeface="黑体" panose="02010609060101010101" pitchFamily="6" charset="-122"/>
              <a:ea typeface="黑体" panose="02010609060101010101" pitchFamily="6" charset="-122"/>
              <a:sym typeface="Arial" panose="020B0604020202020204" pitchFamily="34" charset="0"/>
            </a:endParaRPr>
          </a:p>
        </p:txBody>
      </p:sp>
      <p:sp>
        <p:nvSpPr>
          <p:cNvPr id="21506" name="Text Box 3"/>
          <p:cNvSpPr txBox="1"/>
          <p:nvPr/>
        </p:nvSpPr>
        <p:spPr>
          <a:xfrm>
            <a:off x="117475" y="1000125"/>
            <a:ext cx="8909050" cy="5580063"/>
          </a:xfrm>
          <a:prstGeom prst="rect">
            <a:avLst/>
          </a:prstGeom>
          <a:noFill/>
          <a:ln w="9525">
            <a:noFill/>
          </a:ln>
        </p:spPr>
        <p:txBody>
          <a:bodyPr lIns="90170" tIns="43180" rIns="90170" bIns="43180"/>
          <a:p>
            <a:pPr marL="252730" indent="-252730" defTabSz="449580">
              <a:spcBef>
                <a:spcPts val="12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66"/>
                </a:solidFill>
                <a:latin typeface="Arial" panose="020B0604020202020204" pitchFamily="34" charset="0"/>
              </a:rPr>
              <a:t>linux </a:t>
            </a:r>
            <a:r>
              <a:rPr lang="zh-CN" altLang="en-GB" sz="2000" b="1" dirty="0">
                <a:solidFill>
                  <a:srgbClr val="000066"/>
                </a:solidFill>
                <a:latin typeface="Arial" panose="020B0604020202020204" pitchFamily="34" charset="0"/>
              </a:rPr>
              <a:t>核心启动</a:t>
            </a:r>
            <a:endParaRPr lang="en-GB" altLang="zh-CN" sz="2000" b="1" dirty="0">
              <a:solidFill>
                <a:srgbClr val="000066"/>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66"/>
                </a:solidFill>
                <a:latin typeface="Arial" panose="020B0604020202020204" pitchFamily="34" charset="0"/>
              </a:rPr>
              <a:t>1.</a:t>
            </a:r>
            <a:r>
              <a:rPr lang="zh-CN" altLang="en-GB" sz="2000" b="1" dirty="0">
                <a:solidFill>
                  <a:srgbClr val="000066"/>
                </a:solidFill>
                <a:latin typeface="Arial" panose="020B0604020202020204" pitchFamily="34" charset="0"/>
              </a:rPr>
              <a:t>解压内核。</a:t>
            </a:r>
            <a:endParaRPr lang="en-GB" altLang="zh-CN" sz="2000" b="1" dirty="0">
              <a:solidFill>
                <a:srgbClr val="000066"/>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66"/>
                </a:solidFill>
                <a:latin typeface="Arial" panose="020B0604020202020204" pitchFamily="34" charset="0"/>
              </a:rPr>
              <a:t>2.</a:t>
            </a:r>
            <a:r>
              <a:rPr lang="zh-CN" altLang="en-GB" sz="2000" b="1" dirty="0">
                <a:solidFill>
                  <a:srgbClr val="000066"/>
                </a:solidFill>
                <a:latin typeface="Arial" panose="020B0604020202020204" pitchFamily="34" charset="0"/>
              </a:rPr>
              <a:t>解压后镜像入口</a:t>
            </a:r>
            <a:r>
              <a:rPr lang="en-GB" altLang="zh-CN" sz="2000" b="1" dirty="0">
                <a:solidFill>
                  <a:srgbClr val="000066"/>
                </a:solidFill>
                <a:latin typeface="Arial" panose="020B0604020202020204" pitchFamily="34" charset="0"/>
              </a:rPr>
              <a:t>arm/kernel/head.S</a:t>
            </a:r>
            <a:r>
              <a:rPr lang="zh-CN" altLang="en-GB" sz="2000" b="1" dirty="0">
                <a:solidFill>
                  <a:srgbClr val="000066"/>
                </a:solidFill>
                <a:latin typeface="Arial" panose="020B0604020202020204" pitchFamily="34" charset="0"/>
              </a:rPr>
              <a:t>。</a:t>
            </a:r>
            <a:endParaRPr lang="en-GB" altLang="zh-CN" sz="2000" b="1" dirty="0">
              <a:solidFill>
                <a:srgbClr val="000066"/>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66"/>
                </a:solidFill>
                <a:latin typeface="Arial" panose="020B0604020202020204" pitchFamily="34" charset="0"/>
              </a:rPr>
              <a:t>   </a:t>
            </a:r>
            <a:r>
              <a:rPr lang="en-GB" altLang="zh-CN" sz="2000" b="1" dirty="0">
                <a:solidFill>
                  <a:srgbClr val="000080"/>
                </a:solidFill>
                <a:latin typeface="Arial" panose="020B0604020202020204" pitchFamily="34" charset="0"/>
              </a:rPr>
              <a:t> 1.__lookup_processor_type </a:t>
            </a:r>
            <a:r>
              <a:rPr lang="zh-CN" altLang="en-GB" sz="2000" b="1" dirty="0">
                <a:solidFill>
                  <a:srgbClr val="000080"/>
                </a:solidFill>
                <a:latin typeface="Arial" panose="020B0604020202020204" pitchFamily="34" charset="0"/>
              </a:rPr>
              <a:t>返回指针指向</a:t>
            </a:r>
            <a:r>
              <a:rPr lang="en-GB" altLang="zh-CN" sz="2000" b="1" dirty="0">
                <a:solidFill>
                  <a:srgbClr val="000080"/>
                </a:solidFill>
                <a:latin typeface="Arial" panose="020B0604020202020204" pitchFamily="34" charset="0"/>
              </a:rPr>
              <a:t>proc_info_list </a:t>
            </a:r>
            <a:endParaRPr lang="en-GB" altLang="zh-CN" sz="2000" b="1" dirty="0">
              <a:solidFill>
                <a:srgbClr val="000080"/>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80"/>
                </a:solidFill>
                <a:latin typeface="Arial" panose="020B0604020202020204" pitchFamily="34" charset="0"/>
              </a:rPr>
              <a:t>    2.__vet_atags </a:t>
            </a:r>
            <a:r>
              <a:rPr lang="zh-CN" altLang="en-GB" sz="2000" b="1" dirty="0">
                <a:solidFill>
                  <a:srgbClr val="000080"/>
                </a:solidFill>
                <a:latin typeface="Arial" panose="020B0604020202020204" pitchFamily="34" charset="0"/>
              </a:rPr>
              <a:t>检查</a:t>
            </a:r>
            <a:r>
              <a:rPr lang="en-GB" altLang="zh-CN" sz="2000" b="1" dirty="0">
                <a:solidFill>
                  <a:srgbClr val="000080"/>
                </a:solidFill>
                <a:latin typeface="Arial" panose="020B0604020202020204" pitchFamily="34" charset="0"/>
              </a:rPr>
              <a:t>bootloader</a:t>
            </a:r>
            <a:r>
              <a:rPr lang="zh-CN" altLang="en-GB" sz="2000" b="1" dirty="0">
                <a:solidFill>
                  <a:srgbClr val="000080"/>
                </a:solidFill>
                <a:latin typeface="Arial" panose="020B0604020202020204" pitchFamily="34" charset="0"/>
              </a:rPr>
              <a:t>传入的参数列表</a:t>
            </a:r>
            <a:r>
              <a:rPr lang="en-GB" altLang="zh-CN" sz="2000" b="1" dirty="0">
                <a:solidFill>
                  <a:srgbClr val="000080"/>
                </a:solidFill>
                <a:latin typeface="Arial" panose="020B0604020202020204" pitchFamily="34" charset="0"/>
              </a:rPr>
              <a:t>atags</a:t>
            </a:r>
            <a:r>
              <a:rPr lang="zh-CN" altLang="en-GB" sz="2000" b="1" dirty="0">
                <a:solidFill>
                  <a:srgbClr val="000080"/>
                </a:solidFill>
                <a:latin typeface="Arial" panose="020B0604020202020204" pitchFamily="34" charset="0"/>
              </a:rPr>
              <a:t>的合法性</a:t>
            </a:r>
            <a:endParaRPr lang="en-GB" altLang="zh-CN" sz="2000" b="1" dirty="0">
              <a:solidFill>
                <a:srgbClr val="000080"/>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80"/>
                </a:solidFill>
                <a:latin typeface="Arial" panose="020B0604020202020204" pitchFamily="34" charset="0"/>
              </a:rPr>
              <a:t>    3.__fixup_smp </a:t>
            </a:r>
            <a:r>
              <a:rPr lang="zh-CN" altLang="en-GB" sz="2000" b="1" dirty="0">
                <a:solidFill>
                  <a:srgbClr val="000080"/>
                </a:solidFill>
                <a:latin typeface="Arial" panose="020B0604020202020204" pitchFamily="34" charset="0"/>
              </a:rPr>
              <a:t>用以修正</a:t>
            </a:r>
            <a:r>
              <a:rPr lang="en-GB" altLang="zh-CN" sz="2000" b="1" dirty="0">
                <a:solidFill>
                  <a:srgbClr val="000080"/>
                </a:solidFill>
                <a:latin typeface="Arial" panose="020B0604020202020204" pitchFamily="34" charset="0"/>
              </a:rPr>
              <a:t>SMP Linux Kernel </a:t>
            </a:r>
            <a:r>
              <a:rPr lang="zh-CN" altLang="en-GB" sz="2000" b="1" dirty="0">
                <a:solidFill>
                  <a:srgbClr val="000080"/>
                </a:solidFill>
                <a:latin typeface="Arial" panose="020B0604020202020204" pitchFamily="34" charset="0"/>
              </a:rPr>
              <a:t>在单核心处理器运作的机制</a:t>
            </a:r>
            <a:endParaRPr lang="en-GB" altLang="zh-CN" sz="2000" b="1" dirty="0">
              <a:solidFill>
                <a:srgbClr val="000080"/>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80"/>
                </a:solidFill>
                <a:latin typeface="Arial" panose="020B0604020202020204" pitchFamily="34" charset="0"/>
              </a:rPr>
              <a:t>    4.__create_page_tables </a:t>
            </a:r>
            <a:r>
              <a:rPr lang="zh-CN" altLang="en-GB" sz="2000" b="1" dirty="0">
                <a:solidFill>
                  <a:srgbClr val="000080"/>
                </a:solidFill>
                <a:latin typeface="Arial" panose="020B0604020202020204" pitchFamily="34" charset="0"/>
              </a:rPr>
              <a:t>设定</a:t>
            </a:r>
            <a:r>
              <a:rPr lang="en-GB" altLang="zh-CN" sz="2000" b="1" dirty="0">
                <a:solidFill>
                  <a:srgbClr val="000080"/>
                </a:solidFill>
                <a:latin typeface="Arial" panose="020B0604020202020204" pitchFamily="34" charset="0"/>
              </a:rPr>
              <a:t>BootStrap </a:t>
            </a:r>
            <a:r>
              <a:rPr lang="zh-CN" altLang="en-GB" sz="2000" b="1" dirty="0">
                <a:solidFill>
                  <a:srgbClr val="000080"/>
                </a:solidFill>
                <a:latin typeface="Arial" panose="020B0604020202020204" pitchFamily="34" charset="0"/>
              </a:rPr>
              <a:t>处理器的</a:t>
            </a:r>
            <a:r>
              <a:rPr lang="en-GB" altLang="zh-CN" sz="2000" b="1" dirty="0">
                <a:solidFill>
                  <a:srgbClr val="000080"/>
                </a:solidFill>
                <a:latin typeface="Arial" panose="020B0604020202020204" pitchFamily="34" charset="0"/>
              </a:rPr>
              <a:t>MMU TLB </a:t>
            </a:r>
            <a:r>
              <a:rPr lang="zh-CN" altLang="en-GB" sz="2000" b="1" dirty="0">
                <a:solidFill>
                  <a:srgbClr val="000080"/>
                </a:solidFill>
                <a:latin typeface="Arial" panose="020B0604020202020204" pitchFamily="34" charset="0"/>
              </a:rPr>
              <a:t>分页表</a:t>
            </a:r>
            <a:endParaRPr lang="en-GB" altLang="zh-CN" sz="2000" b="1" dirty="0">
              <a:solidFill>
                <a:srgbClr val="000080"/>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80"/>
                </a:solidFill>
                <a:latin typeface="Arial" panose="020B0604020202020204" pitchFamily="34" charset="0"/>
              </a:rPr>
              <a:t>    5.__enable_mmu</a:t>
            </a:r>
            <a:endParaRPr lang="en-GB" altLang="zh-CN" sz="2000" b="1" dirty="0">
              <a:solidFill>
                <a:srgbClr val="000080"/>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80"/>
                </a:solidFill>
                <a:latin typeface="Arial" panose="020B0604020202020204" pitchFamily="34" charset="0"/>
              </a:rPr>
              <a:t>    6.__turn_mmu_on</a:t>
            </a:r>
            <a:endParaRPr lang="en-GB" altLang="zh-CN" sz="2000" b="1" dirty="0">
              <a:solidFill>
                <a:srgbClr val="000080"/>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80"/>
                </a:solidFill>
                <a:latin typeface="Arial" panose="020B0604020202020204" pitchFamily="34" charset="0"/>
              </a:rPr>
              <a:t>    7.__mmap_switched Copy data segment if needed</a:t>
            </a:r>
            <a:r>
              <a:rPr lang="zh-CN" altLang="en-GB" sz="2000" b="1" dirty="0">
                <a:solidFill>
                  <a:srgbClr val="000080"/>
                </a:solidFill>
                <a:latin typeface="Arial" panose="020B0604020202020204" pitchFamily="34" charset="0"/>
              </a:rPr>
              <a:t>，</a:t>
            </a:r>
            <a:r>
              <a:rPr lang="en-GB" altLang="zh-CN" sz="2000" b="1" dirty="0">
                <a:solidFill>
                  <a:srgbClr val="000080"/>
                </a:solidFill>
                <a:latin typeface="Arial" panose="020B0604020202020204" pitchFamily="34" charset="0"/>
              </a:rPr>
              <a:t>Clear BSS </a:t>
            </a:r>
            <a:endParaRPr lang="en-GB" altLang="zh-CN" sz="2000" b="1" dirty="0">
              <a:solidFill>
                <a:srgbClr val="000080"/>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000" b="1" dirty="0">
                <a:solidFill>
                  <a:srgbClr val="000080"/>
                </a:solidFill>
                <a:latin typeface="Arial" panose="020B0604020202020204" pitchFamily="34" charset="0"/>
              </a:rPr>
              <a:t>    8.start_kernel()</a:t>
            </a:r>
            <a:endParaRPr lang="en-GB" altLang="zh-CN" sz="2000" b="1" dirty="0">
              <a:solidFill>
                <a:srgbClr val="000080"/>
              </a:solidFill>
              <a:latin typeface="Arial" panose="020B0604020202020204" pitchFamily="3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p:cNvSpPr txBox="1">
            <a:spLocks noChangeArrowheads="1"/>
          </p:cNvSpPr>
          <p:nvPr/>
        </p:nvSpPr>
        <p:spPr bwMode="auto">
          <a:xfrm>
            <a:off x="36513" y="1768475"/>
            <a:ext cx="9070975" cy="4475163"/>
          </a:xfrm>
          <a:prstGeom prst="rect">
            <a:avLst/>
          </a:prstGeom>
          <a:noFill/>
          <a:ln>
            <a:noFill/>
          </a:ln>
          <a:effectLst/>
        </p:spPr>
        <p:txBody>
          <a:bodyPr lIns="90170" tIns="43180" rIns="90170" bIns="43180"/>
          <a:p>
            <a:pPr marL="252730" indent="-252730" defTabSz="449580">
              <a:spcBef>
                <a:spcPts val="12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start_kernel</a:t>
            </a:r>
            <a:r>
              <a:rPr lang="zh-CN" altLang="en-GB" sz="2400" b="1" dirty="0">
                <a:solidFill>
                  <a:srgbClr val="000066"/>
                </a:solidFill>
                <a:latin typeface="Arial" panose="020B0604020202020204" pitchFamily="34" charset="0"/>
              </a:rPr>
              <a:t>（</a:t>
            </a:r>
            <a:r>
              <a:rPr lang="en-GB" altLang="zh-CN" sz="2400" b="1" dirty="0">
                <a:solidFill>
                  <a:srgbClr val="000066"/>
                </a:solidFill>
                <a:latin typeface="Times New Roman" panose="02020603050405020304" pitchFamily="6" charset="0"/>
              </a:rPr>
              <a:t>init/main.c</a:t>
            </a:r>
            <a:r>
              <a:rPr lang="zh-CN" altLang="en-GB" sz="2400" b="1" dirty="0">
                <a:solidFill>
                  <a:srgbClr val="000066"/>
                </a:solidFill>
                <a:latin typeface="Arial" panose="020B0604020202020204" pitchFamily="34" charset="0"/>
              </a:rPr>
              <a:t>）</a:t>
            </a:r>
            <a:endParaRPr lang="en-GB" altLang="zh-CN" sz="2400" b="1" dirty="0">
              <a:solidFill>
                <a:srgbClr val="000066"/>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1.boot_cpu_init</a:t>
            </a:r>
            <a:r>
              <a:rPr lang="zh-CN" altLang="en-GB" sz="2400" b="1" dirty="0">
                <a:solidFill>
                  <a:srgbClr val="000066"/>
                </a:solidFill>
                <a:latin typeface="Arial" panose="020B0604020202020204" pitchFamily="34" charset="0"/>
              </a:rPr>
              <a:t>会初始化第一个处理器</a:t>
            </a:r>
            <a:endParaRPr lang="en-GB" altLang="zh-CN" sz="2400" b="1" dirty="0">
              <a:solidFill>
                <a:srgbClr val="000066"/>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2.setup_arch(kernel/setup.c)</a:t>
            </a:r>
            <a:endParaRPr lang="en-GB" altLang="zh-CN" sz="2400" b="1" dirty="0">
              <a:solidFill>
                <a:srgbClr val="000066"/>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3</a:t>
            </a:r>
            <a:r>
              <a:rPr lang="en-GB" altLang="zh-CN" sz="2400" b="1" dirty="0">
                <a:solidFill>
                  <a:srgbClr val="000080"/>
                </a:solidFill>
                <a:latin typeface="Arial" panose="020B0604020202020204" pitchFamily="34" charset="0"/>
              </a:rPr>
              <a:t>.</a:t>
            </a:r>
            <a:r>
              <a:rPr lang="en-GB" altLang="zh-CN" sz="2400" dirty="0">
                <a:solidFill>
                  <a:srgbClr val="000080"/>
                </a:solidFill>
                <a:latin typeface="Arial" panose="020B0604020202020204" pitchFamily="34" charset="0"/>
              </a:rPr>
              <a:t>setup_per_cpu_areas() </a:t>
            </a:r>
            <a:r>
              <a:rPr lang="zh-CN" altLang="en-GB" sz="2400" dirty="0">
                <a:solidFill>
                  <a:srgbClr val="000080"/>
                </a:solidFill>
                <a:latin typeface="Arial" panose="020B0604020202020204" pitchFamily="34" charset="0"/>
              </a:rPr>
              <a:t>确定每个</a:t>
            </a:r>
            <a:r>
              <a:rPr lang="en-GB" altLang="zh-CN" sz="2400" dirty="0">
                <a:solidFill>
                  <a:srgbClr val="000080"/>
                </a:solidFill>
                <a:latin typeface="Arial" panose="020B0604020202020204" pitchFamily="34" charset="0"/>
              </a:rPr>
              <a:t>cpu</a:t>
            </a:r>
            <a:r>
              <a:rPr lang="zh-CN" altLang="en-GB" sz="2400" dirty="0">
                <a:solidFill>
                  <a:srgbClr val="000080"/>
                </a:solidFill>
                <a:latin typeface="Arial" panose="020B0604020202020204" pitchFamily="34" charset="0"/>
              </a:rPr>
              <a:t>需要的内存并初始化分配</a:t>
            </a:r>
            <a:r>
              <a:rPr lang="en-GB" altLang="zh-CN" sz="2400" dirty="0">
                <a:solidFill>
                  <a:srgbClr val="000080"/>
                </a:solidFill>
                <a:latin typeface="Arial" panose="020B0604020202020204" pitchFamily="34" charset="0"/>
              </a:rPr>
              <a:t> </a:t>
            </a:r>
            <a:endParaRPr lang="en-GB" altLang="zh-CN" sz="2400" dirty="0">
              <a:solidFill>
                <a:srgbClr val="000080"/>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dirty="0">
                <a:solidFill>
                  <a:srgbClr val="000080"/>
                </a:solidFill>
                <a:latin typeface="Arial" panose="020B0604020202020204" pitchFamily="34" charset="0"/>
              </a:rPr>
              <a:t>4.smp_prepare_boot_cpu() </a:t>
            </a:r>
            <a:r>
              <a:rPr lang="zh-CN" altLang="en-GB" sz="2400" dirty="0">
                <a:solidFill>
                  <a:srgbClr val="000080"/>
                </a:solidFill>
                <a:latin typeface="Arial" panose="020B0604020202020204" pitchFamily="34" charset="0"/>
              </a:rPr>
              <a:t>设定目前处理器的</a:t>
            </a:r>
            <a:r>
              <a:rPr lang="en-GB" altLang="zh-CN" sz="2400" dirty="0">
                <a:solidFill>
                  <a:srgbClr val="000080"/>
                </a:solidFill>
                <a:latin typeface="Arial" panose="020B0604020202020204" pitchFamily="34" charset="0"/>
              </a:rPr>
              <a:t>idle</a:t>
            </a:r>
            <a:r>
              <a:rPr lang="zh-CN" altLang="en-GB" sz="2400" dirty="0">
                <a:solidFill>
                  <a:srgbClr val="000080"/>
                </a:solidFill>
                <a:latin typeface="Arial" panose="020B0604020202020204" pitchFamily="34" charset="0"/>
              </a:rPr>
              <a:t>为目前的</a:t>
            </a:r>
            <a:r>
              <a:rPr lang="en-GB" altLang="zh-CN" sz="2400" dirty="0">
                <a:solidFill>
                  <a:srgbClr val="000080"/>
                </a:solidFill>
                <a:latin typeface="Arial" panose="020B0604020202020204" pitchFamily="34" charset="0"/>
              </a:rPr>
              <a:t>Process ID</a:t>
            </a:r>
            <a:endParaRPr lang="en-GB" altLang="zh-CN" sz="2400" dirty="0">
              <a:solidFill>
                <a:srgbClr val="000080"/>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dirty="0">
                <a:solidFill>
                  <a:srgbClr val="000080"/>
                </a:solidFill>
                <a:latin typeface="Arial" panose="020B0604020202020204" pitchFamily="34" charset="0"/>
              </a:rPr>
              <a:t>5.sched_init() (</a:t>
            </a:r>
            <a:r>
              <a:rPr lang="en-GB" altLang="zh-CN" sz="2400" i="1" dirty="0">
                <a:solidFill>
                  <a:srgbClr val="000080"/>
                </a:solidFill>
                <a:latin typeface="Arial" panose="020B0604020202020204" pitchFamily="34" charset="0"/>
              </a:rPr>
              <a:t>kernel/sched.c</a:t>
            </a:r>
            <a:r>
              <a:rPr lang="en-GB" altLang="zh-CN" sz="2400" dirty="0">
                <a:solidFill>
                  <a:srgbClr val="000080"/>
                </a:solidFill>
                <a:latin typeface="Arial" panose="020B0604020202020204" pitchFamily="34" charset="0"/>
              </a:rPr>
              <a:t>) Setup the Linux scheduler</a:t>
            </a:r>
            <a:endParaRPr lang="en-GB" altLang="zh-CN" sz="2400" dirty="0">
              <a:solidFill>
                <a:srgbClr val="000080"/>
              </a:solidFill>
              <a:latin typeface="Arial" panose="020B0604020202020204" pitchFamily="34" charset="0"/>
            </a:endParaRPr>
          </a:p>
          <a:p>
            <a:pPr marL="252730" indent="-252730" defTabSz="449580">
              <a:spcBef>
                <a:spcPts val="12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dirty="0">
                <a:solidFill>
                  <a:srgbClr val="000080"/>
                </a:solidFill>
                <a:latin typeface="Arial" panose="020B0604020202020204" pitchFamily="34" charset="0"/>
              </a:rPr>
              <a:t>6.rest_init()</a:t>
            </a:r>
            <a:endParaRPr lang="en-GB" altLang="zh-CN" sz="2400" dirty="0">
              <a:solidFill>
                <a:srgbClr val="000080"/>
              </a:solidFill>
              <a:latin typeface="Arial" panose="020B0604020202020204" pitchFamily="34" charset="0"/>
            </a:endParaRPr>
          </a:p>
        </p:txBody>
      </p:sp>
      <p:sp>
        <p:nvSpPr>
          <p:cNvPr id="2" name="Text Box 3"/>
          <p:cNvSpPr txBox="1"/>
          <p:nvPr/>
        </p:nvSpPr>
        <p:spPr>
          <a:xfrm>
            <a:off x="1558925" y="233363"/>
            <a:ext cx="6435725" cy="674687"/>
          </a:xfrm>
          <a:prstGeom prst="rect">
            <a:avLst/>
          </a:prstGeom>
          <a:noFill/>
          <a:ln w="9525">
            <a:noFill/>
          </a:ln>
        </p:spPr>
        <p:txBody>
          <a:bodyPr lIns="82440" tIns="41400" rIns="82440" bIns="41400"/>
          <a:p>
            <a:pPr algn="ctr" defTabSz="44958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US" sz="4000" dirty="0">
                <a:solidFill>
                  <a:srgbClr val="000000"/>
                </a:solidFill>
                <a:latin typeface="黑体" panose="02010609060101010101" pitchFamily="6" charset="-122"/>
                <a:ea typeface="黑体" panose="02010609060101010101" pitchFamily="6" charset="-122"/>
                <a:sym typeface="Arial" panose="020B0604020202020204" pitchFamily="34" charset="0"/>
              </a:rPr>
              <a:t>体系结构变化-多核启动</a:t>
            </a:r>
            <a:endParaRPr lang="zh-CN" altLang="en-US" sz="4000" dirty="0">
              <a:solidFill>
                <a:srgbClr val="000000"/>
              </a:solidFill>
              <a:latin typeface="黑体" panose="02010609060101010101" pitchFamily="6" charset="-122"/>
              <a:ea typeface="黑体" panose="02010609060101010101" pitchFamily="6" charset="-122"/>
              <a:sym typeface="Arial" panose="020B060402020202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ChangeArrowheads="1"/>
          </p:cNvSpPr>
          <p:nvPr>
            <p:ph type="subTitle" idx="1"/>
          </p:nvPr>
        </p:nvSpPr>
        <p:spPr>
          <a:xfrm>
            <a:off x="2416175" y="1562100"/>
            <a:ext cx="6727825" cy="4711700"/>
          </a:xfrm>
        </p:spPr>
        <p:txBody>
          <a:bodyPr wrap="square" lIns="82440" tIns="41400" rIns="82440" bIns="41400" numCol="1" anchor="t" anchorCtr="0" compatLnSpc="1"/>
          <a:lstStyle>
            <a:lvl1pPr marL="0" lvl="0" indent="0" algn="ctr">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marL="476250" lvl="0" indent="-474345" algn="l" defTabSz="914400" eaLnBrk="0" hangingPunct="0">
              <a:lnSpc>
                <a:spcPct val="120000"/>
              </a:lnSpc>
              <a:spcBef>
                <a:spcPts val="1750"/>
              </a:spcBef>
              <a:buSzPct val="75000"/>
              <a:buNone/>
              <a:tabLst>
                <a:tab pos="476250" algn="l"/>
                <a:tab pos="1152525" algn="l"/>
                <a:tab pos="1830705" algn="l"/>
                <a:tab pos="2508250" algn="l"/>
                <a:tab pos="3186430" algn="l"/>
                <a:tab pos="3863975" algn="l"/>
                <a:tab pos="4542155" algn="l"/>
                <a:tab pos="5219700" algn="l"/>
                <a:tab pos="5897880" algn="l"/>
                <a:tab pos="6575425" algn="l"/>
                <a:tab pos="7253605" algn="l"/>
                <a:tab pos="7931150" algn="l"/>
                <a:tab pos="8609330" algn="l"/>
                <a:tab pos="9286875" algn="l"/>
                <a:tab pos="9965055" algn="l"/>
                <a:tab pos="10642600" algn="l"/>
                <a:tab pos="11320780" algn="l"/>
              </a:tabLst>
            </a:pPr>
            <a:r>
              <a:rPr lang="en-GB" altLang="zh-CN" sz="2800" dirty="0">
                <a:solidFill>
                  <a:srgbClr val="3333CC"/>
                </a:solidFill>
                <a:latin typeface="Arial Rounded MT Bold" pitchFamily="6" charset="0"/>
              </a:rPr>
              <a:t>1</a:t>
            </a:r>
            <a:r>
              <a:rPr lang="zh-CN" altLang="en-GB" sz="2800" dirty="0">
                <a:solidFill>
                  <a:srgbClr val="3333CC"/>
                </a:solidFill>
                <a:latin typeface="Arial Rounded MT Bold" pitchFamily="6" charset="0"/>
              </a:rPr>
              <a:t>、</a:t>
            </a:r>
            <a:r>
              <a:rPr lang="en-GB" altLang="zh-CN" sz="2800" dirty="0">
                <a:solidFill>
                  <a:srgbClr val="3333CC"/>
                </a:solidFill>
                <a:latin typeface="Arial Rounded MT Bold" pitchFamily="6" charset="0"/>
              </a:rPr>
              <a:t>ARM</a:t>
            </a:r>
            <a:r>
              <a:rPr lang="zh-CN" altLang="en-GB" sz="2800" dirty="0">
                <a:solidFill>
                  <a:srgbClr val="3333CC"/>
                </a:solidFill>
                <a:latin typeface="Arial Rounded MT Bold" pitchFamily="6" charset="0"/>
              </a:rPr>
              <a:t>编程模型</a:t>
            </a:r>
            <a:endParaRPr lang="en-GB" altLang="zh-CN" sz="2800" dirty="0">
              <a:solidFill>
                <a:srgbClr val="3333CC"/>
              </a:solidFill>
              <a:latin typeface="Arial Rounded MT Bold" pitchFamily="6" charset="0"/>
            </a:endParaRPr>
          </a:p>
          <a:p>
            <a:pPr marL="1046480" lvl="1" indent="-379730" algn="l" defTabSz="914400" eaLnBrk="0" hangingPunct="0">
              <a:lnSpc>
                <a:spcPct val="120000"/>
              </a:lnSpc>
              <a:spcBef>
                <a:spcPct val="0"/>
              </a:spcBef>
              <a:buFontTx/>
              <a:buChar char="●"/>
              <a:tabLst>
                <a:tab pos="476250" algn="l"/>
                <a:tab pos="1152525" algn="l"/>
                <a:tab pos="1830705" algn="l"/>
                <a:tab pos="2508250" algn="l"/>
                <a:tab pos="3186430" algn="l"/>
                <a:tab pos="3863975" algn="l"/>
                <a:tab pos="4542155" algn="l"/>
                <a:tab pos="5219700" algn="l"/>
                <a:tab pos="5897880" algn="l"/>
                <a:tab pos="6575425" algn="l"/>
                <a:tab pos="7253605" algn="l"/>
                <a:tab pos="7931150" algn="l"/>
                <a:tab pos="8609330" algn="l"/>
                <a:tab pos="9286875" algn="l"/>
                <a:tab pos="9965055" algn="l"/>
                <a:tab pos="10642600" algn="l"/>
                <a:tab pos="11320780" algn="l"/>
              </a:tabLst>
            </a:pPr>
            <a:r>
              <a:rPr lang="en-GB" altLang="zh-CN" sz="2400" dirty="0">
                <a:solidFill>
                  <a:srgbClr val="000000"/>
                </a:solidFill>
                <a:ea typeface="宋体" panose="02010600030101010101" pitchFamily="2" charset="-122"/>
              </a:rPr>
              <a:t>ARM</a:t>
            </a:r>
            <a:r>
              <a:rPr lang="zh-CN" altLang="en-GB" sz="2400" dirty="0">
                <a:solidFill>
                  <a:srgbClr val="000000"/>
                </a:solidFill>
                <a:ea typeface="宋体" panose="02010600030101010101" pitchFamily="2" charset="-122"/>
              </a:rPr>
              <a:t>体系结构</a:t>
            </a:r>
            <a:endParaRPr lang="en-GB" altLang="zh-CN" sz="2400" dirty="0">
              <a:solidFill>
                <a:srgbClr val="000000"/>
              </a:solidFill>
              <a:ea typeface="宋体" panose="02010600030101010101" pitchFamily="2" charset="-122"/>
            </a:endParaRPr>
          </a:p>
          <a:p>
            <a:pPr marL="1046480" lvl="1" indent="-379730" algn="l" defTabSz="914400" eaLnBrk="0" hangingPunct="0">
              <a:lnSpc>
                <a:spcPct val="120000"/>
              </a:lnSpc>
              <a:spcBef>
                <a:spcPct val="0"/>
              </a:spcBef>
              <a:buFontTx/>
              <a:buChar char="●"/>
              <a:tabLst>
                <a:tab pos="476250" algn="l"/>
                <a:tab pos="1152525" algn="l"/>
                <a:tab pos="1830705" algn="l"/>
                <a:tab pos="2508250" algn="l"/>
                <a:tab pos="3186430" algn="l"/>
                <a:tab pos="3863975" algn="l"/>
                <a:tab pos="4542155" algn="l"/>
                <a:tab pos="5219700" algn="l"/>
                <a:tab pos="5897880" algn="l"/>
                <a:tab pos="6575425" algn="l"/>
                <a:tab pos="7253605" algn="l"/>
                <a:tab pos="7931150" algn="l"/>
                <a:tab pos="8609330" algn="l"/>
                <a:tab pos="9286875" algn="l"/>
                <a:tab pos="9965055" algn="l"/>
                <a:tab pos="10642600" algn="l"/>
                <a:tab pos="11320780" algn="l"/>
              </a:tabLst>
            </a:pPr>
            <a:r>
              <a:rPr lang="en-GB" altLang="zh-CN" sz="2400" dirty="0">
                <a:solidFill>
                  <a:srgbClr val="000000"/>
                </a:solidFill>
                <a:ea typeface="宋体" panose="02010600030101010101" pitchFamily="2" charset="-122"/>
              </a:rPr>
              <a:t>ARM</a:t>
            </a:r>
            <a:r>
              <a:rPr lang="zh-CN" altLang="en-GB" sz="2400" dirty="0">
                <a:solidFill>
                  <a:srgbClr val="000000"/>
                </a:solidFill>
                <a:ea typeface="宋体" panose="02010600030101010101" pitchFamily="2" charset="-122"/>
              </a:rPr>
              <a:t>编程模型</a:t>
            </a:r>
            <a:endParaRPr lang="en-GB" altLang="zh-CN" sz="2400" dirty="0">
              <a:solidFill>
                <a:srgbClr val="000000"/>
              </a:solidFill>
              <a:ea typeface="宋体" panose="02010600030101010101" pitchFamily="2" charset="-122"/>
            </a:endParaRPr>
          </a:p>
          <a:p>
            <a:pPr marL="1046480" lvl="1" indent="-379730" algn="l" defTabSz="914400" eaLnBrk="0" hangingPunct="0">
              <a:lnSpc>
                <a:spcPct val="120000"/>
              </a:lnSpc>
              <a:spcBef>
                <a:spcPct val="0"/>
              </a:spcBef>
              <a:buFontTx/>
              <a:buChar char="●"/>
              <a:tabLst>
                <a:tab pos="476250" algn="l"/>
                <a:tab pos="1152525" algn="l"/>
                <a:tab pos="1830705" algn="l"/>
                <a:tab pos="2508250" algn="l"/>
                <a:tab pos="3186430" algn="l"/>
                <a:tab pos="3863975" algn="l"/>
                <a:tab pos="4542155" algn="l"/>
                <a:tab pos="5219700" algn="l"/>
                <a:tab pos="5897880" algn="l"/>
                <a:tab pos="6575425" algn="l"/>
                <a:tab pos="7253605" algn="l"/>
                <a:tab pos="7931150" algn="l"/>
                <a:tab pos="8609330" algn="l"/>
                <a:tab pos="9286875" algn="l"/>
                <a:tab pos="9965055" algn="l"/>
                <a:tab pos="10642600" algn="l"/>
                <a:tab pos="11320780" algn="l"/>
              </a:tabLst>
            </a:pPr>
            <a:r>
              <a:rPr lang="en-GB" altLang="zh-CN" sz="2400" dirty="0">
                <a:solidFill>
                  <a:srgbClr val="000000"/>
                </a:solidFill>
                <a:ea typeface="宋体" panose="02010600030101010101" pitchFamily="2" charset="-122"/>
              </a:rPr>
              <a:t>ARM</a:t>
            </a:r>
            <a:r>
              <a:rPr lang="zh-CN" altLang="en-GB" sz="2400" dirty="0">
                <a:solidFill>
                  <a:srgbClr val="000000"/>
                </a:solidFill>
                <a:ea typeface="宋体" panose="02010600030101010101" pitchFamily="2" charset="-122"/>
              </a:rPr>
              <a:t>指令集</a:t>
            </a:r>
            <a:endParaRPr lang="en-GB" altLang="zh-CN" sz="2400" dirty="0">
              <a:solidFill>
                <a:srgbClr val="000000"/>
              </a:solidFill>
              <a:ea typeface="宋体" panose="02010600030101010101" pitchFamily="2" charset="-122"/>
            </a:endParaRPr>
          </a:p>
          <a:p>
            <a:pPr marL="476250" lvl="0" indent="-474345" algn="l" defTabSz="914400" eaLnBrk="0" hangingPunct="0">
              <a:lnSpc>
                <a:spcPct val="120000"/>
              </a:lnSpc>
              <a:spcBef>
                <a:spcPts val="1750"/>
              </a:spcBef>
              <a:buSzPct val="75000"/>
              <a:buNone/>
              <a:tabLst>
                <a:tab pos="476250" algn="l"/>
                <a:tab pos="1152525" algn="l"/>
                <a:tab pos="1830705" algn="l"/>
                <a:tab pos="2508250" algn="l"/>
                <a:tab pos="3186430" algn="l"/>
                <a:tab pos="3863975" algn="l"/>
                <a:tab pos="4542155" algn="l"/>
                <a:tab pos="5219700" algn="l"/>
                <a:tab pos="5897880" algn="l"/>
                <a:tab pos="6575425" algn="l"/>
                <a:tab pos="7253605" algn="l"/>
                <a:tab pos="7931150" algn="l"/>
                <a:tab pos="8609330" algn="l"/>
                <a:tab pos="9286875" algn="l"/>
                <a:tab pos="9965055" algn="l"/>
                <a:tab pos="10642600" algn="l"/>
                <a:tab pos="11320780" algn="l"/>
              </a:tabLst>
            </a:pPr>
            <a:r>
              <a:rPr lang="en-GB" altLang="zh-CN" sz="2800" dirty="0">
                <a:solidFill>
                  <a:srgbClr val="3333CC"/>
                </a:solidFill>
                <a:latin typeface="Arial Rounded MT Bold" pitchFamily="6" charset="0"/>
              </a:rPr>
              <a:t>2</a:t>
            </a:r>
            <a:r>
              <a:rPr lang="zh-CN" altLang="en-GB" sz="2800" dirty="0">
                <a:solidFill>
                  <a:srgbClr val="3333CC"/>
                </a:solidFill>
                <a:latin typeface="Arial Rounded MT Bold" pitchFamily="6" charset="0"/>
              </a:rPr>
              <a:t>、嵌入式操作系统</a:t>
            </a:r>
            <a:endParaRPr lang="en-GB" altLang="zh-CN" sz="2800" dirty="0">
              <a:solidFill>
                <a:srgbClr val="3333CC"/>
              </a:solidFill>
              <a:latin typeface="Arial Rounded MT Bold" pitchFamily="6" charset="0"/>
            </a:endParaRPr>
          </a:p>
          <a:p>
            <a:pPr marL="1046480" lvl="1" indent="-379730" algn="l" defTabSz="914400" eaLnBrk="0" hangingPunct="0">
              <a:lnSpc>
                <a:spcPct val="120000"/>
              </a:lnSpc>
              <a:spcBef>
                <a:spcPct val="0"/>
              </a:spcBef>
              <a:buFontTx/>
              <a:buChar char="●"/>
              <a:tabLst>
                <a:tab pos="476250" algn="l"/>
                <a:tab pos="1152525" algn="l"/>
                <a:tab pos="1830705" algn="l"/>
                <a:tab pos="2508250" algn="l"/>
                <a:tab pos="3186430" algn="l"/>
                <a:tab pos="3863975" algn="l"/>
                <a:tab pos="4542155" algn="l"/>
                <a:tab pos="5219700" algn="l"/>
                <a:tab pos="5897880" algn="l"/>
                <a:tab pos="6575425" algn="l"/>
                <a:tab pos="7253605" algn="l"/>
                <a:tab pos="7931150" algn="l"/>
                <a:tab pos="8609330" algn="l"/>
                <a:tab pos="9286875" algn="l"/>
                <a:tab pos="9965055" algn="l"/>
                <a:tab pos="10642600" algn="l"/>
                <a:tab pos="11320780" algn="l"/>
              </a:tabLst>
            </a:pPr>
            <a:r>
              <a:rPr lang="zh-CN" altLang="en-GB" sz="2400" dirty="0">
                <a:solidFill>
                  <a:srgbClr val="000000"/>
                </a:solidFill>
                <a:ea typeface="宋体" panose="02010600030101010101" pitchFamily="2" charset="-122"/>
              </a:rPr>
              <a:t>实时操作系统</a:t>
            </a:r>
            <a:endParaRPr lang="en-GB" altLang="zh-CN" sz="2400" dirty="0">
              <a:solidFill>
                <a:srgbClr val="000000"/>
              </a:solidFill>
              <a:ea typeface="宋体" panose="02010600030101010101" pitchFamily="2" charset="-122"/>
            </a:endParaRPr>
          </a:p>
          <a:p>
            <a:pPr marL="1046480" lvl="1" indent="-379730" algn="l" defTabSz="914400" eaLnBrk="0" hangingPunct="0">
              <a:lnSpc>
                <a:spcPct val="120000"/>
              </a:lnSpc>
              <a:spcBef>
                <a:spcPct val="0"/>
              </a:spcBef>
              <a:buFontTx/>
              <a:buChar char="●"/>
              <a:tabLst>
                <a:tab pos="476250" algn="l"/>
                <a:tab pos="1152525" algn="l"/>
                <a:tab pos="1830705" algn="l"/>
                <a:tab pos="2508250" algn="l"/>
                <a:tab pos="3186430" algn="l"/>
                <a:tab pos="3863975" algn="l"/>
                <a:tab pos="4542155" algn="l"/>
                <a:tab pos="5219700" algn="l"/>
                <a:tab pos="5897880" algn="l"/>
                <a:tab pos="6575425" algn="l"/>
                <a:tab pos="7253605" algn="l"/>
                <a:tab pos="7931150" algn="l"/>
                <a:tab pos="8609330" algn="l"/>
                <a:tab pos="9286875" algn="l"/>
                <a:tab pos="9965055" algn="l"/>
                <a:tab pos="10642600" algn="l"/>
                <a:tab pos="11320780" algn="l"/>
              </a:tabLst>
            </a:pPr>
            <a:r>
              <a:rPr lang="zh-CN" altLang="en-GB" sz="2400" dirty="0">
                <a:solidFill>
                  <a:srgbClr val="000000"/>
                </a:solidFill>
                <a:ea typeface="宋体" panose="02010600030101010101" pitchFamily="2" charset="-122"/>
              </a:rPr>
              <a:t>微内核和一体化内核</a:t>
            </a:r>
            <a:endParaRPr lang="en-GB" altLang="zh-CN" sz="2400" dirty="0">
              <a:solidFill>
                <a:srgbClr val="000000"/>
              </a:solidFill>
              <a:ea typeface="宋体" panose="02010600030101010101" pitchFamily="2" charset="-122"/>
            </a:endParaRPr>
          </a:p>
          <a:p>
            <a:pPr marL="1046480" lvl="1" indent="-379730" algn="l" defTabSz="914400" eaLnBrk="0" hangingPunct="0">
              <a:lnSpc>
                <a:spcPct val="120000"/>
              </a:lnSpc>
              <a:spcBef>
                <a:spcPct val="0"/>
              </a:spcBef>
              <a:buFontTx/>
              <a:buChar char="●"/>
              <a:tabLst>
                <a:tab pos="476250" algn="l"/>
                <a:tab pos="1152525" algn="l"/>
                <a:tab pos="1830705" algn="l"/>
                <a:tab pos="2508250" algn="l"/>
                <a:tab pos="3186430" algn="l"/>
                <a:tab pos="3863975" algn="l"/>
                <a:tab pos="4542155" algn="l"/>
                <a:tab pos="5219700" algn="l"/>
                <a:tab pos="5897880" algn="l"/>
                <a:tab pos="6575425" algn="l"/>
                <a:tab pos="7253605" algn="l"/>
                <a:tab pos="7931150" algn="l"/>
                <a:tab pos="8609330" algn="l"/>
                <a:tab pos="9286875" algn="l"/>
                <a:tab pos="9965055" algn="l"/>
                <a:tab pos="10642600" algn="l"/>
                <a:tab pos="11320780" algn="l"/>
              </a:tabLst>
            </a:pPr>
            <a:r>
              <a:rPr lang="zh-CN" altLang="en-GB" sz="2400" dirty="0">
                <a:solidFill>
                  <a:srgbClr val="000000"/>
                </a:solidFill>
                <a:ea typeface="宋体" panose="02010600030101010101" pitchFamily="2" charset="-122"/>
              </a:rPr>
              <a:t>商用嵌入式操作系统</a:t>
            </a:r>
            <a:endParaRPr lang="zh-CN" altLang="en-GB" sz="2400" dirty="0">
              <a:solidFill>
                <a:srgbClr val="000000"/>
              </a:solidFill>
              <a:ea typeface="宋体" panose="02010600030101010101" pitchFamily="2" charset="-122"/>
            </a:endParaRPr>
          </a:p>
        </p:txBody>
      </p:sp>
      <p:sp>
        <p:nvSpPr>
          <p:cNvPr id="5123" name="Rectangle 3"/>
          <p:cNvSpPr>
            <a:spLocks noChangeArrowheads="1"/>
          </p:cNvSpPr>
          <p:nvPr/>
        </p:nvSpPr>
        <p:spPr bwMode="auto">
          <a:xfrm>
            <a:off x="533400" y="228600"/>
            <a:ext cx="8077200" cy="1143000"/>
          </a:xfrm>
          <a:prstGeom prst="rect">
            <a:avLst/>
          </a:prstGeom>
          <a:noFill/>
          <a:ln>
            <a:noFill/>
          </a:ln>
          <a:effectLst/>
        </p:spPr>
        <p:txBody>
          <a:bodyPr lIns="82440" tIns="41400" rIns="82440" bIns="41400"/>
          <a:p>
            <a:pPr marL="254000" indent="-252095" defTabSz="449580" eaLnBrk="0" hangingPunct="0">
              <a:lnSpc>
                <a:spcPct val="90000"/>
              </a:lnSpc>
              <a:spcBef>
                <a:spcPts val="2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zh-CN" altLang="en-GB" sz="4000" b="1" dirty="0">
                <a:solidFill>
                  <a:schemeClr val="tx1"/>
                </a:solidFill>
                <a:latin typeface="Times New Roman" panose="02020603050405020304" pitchFamily="6" charset="0"/>
              </a:rPr>
              <a:t>嵌入式系统的软件成分</a:t>
            </a:r>
            <a:endParaRPr lang="zh-CN" altLang="en-GB" sz="4000" b="1" dirty="0">
              <a:solidFill>
                <a:schemeClr val="tx1"/>
              </a:solidFill>
              <a:latin typeface="Times New Roman" panose="02020603050405020304" pitchFamily="6" charset="0"/>
            </a:endParaRPr>
          </a:p>
        </p:txBody>
      </p:sp>
      <p:sp>
        <p:nvSpPr>
          <p:cNvPr id="5124" name="Rectangle 4"/>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125" name="Rectangle 5"/>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ChangeArrowheads="1"/>
          </p:cNvSpPr>
          <p:nvPr/>
        </p:nvSpPr>
        <p:spPr bwMode="auto">
          <a:xfrm>
            <a:off x="533400" y="228600"/>
            <a:ext cx="8077200" cy="1143000"/>
          </a:xfrm>
          <a:prstGeom prst="rect">
            <a:avLst/>
          </a:prstGeom>
          <a:noFill/>
          <a:ln>
            <a:noFill/>
          </a:ln>
          <a:effectLst/>
        </p:spPr>
        <p:txBody>
          <a:bodyPr lIns="82440" tIns="41400" rIns="82440" bIns="41400"/>
          <a:p>
            <a:pPr marL="254000" indent="-252095" algn="ctr" defTabSz="449580" eaLnBrk="0" hangingPunct="0">
              <a:lnSpc>
                <a:spcPct val="90000"/>
              </a:lnSpc>
              <a:spcBef>
                <a:spcPts val="2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zh-CN" altLang="en-GB" sz="4000" b="1" dirty="0">
                <a:solidFill>
                  <a:schemeClr val="tx1"/>
                </a:solidFill>
                <a:latin typeface="Times New Roman" panose="02020603050405020304" pitchFamily="6" charset="0"/>
                <a:ea typeface="黑体" panose="02010609060101010101" pitchFamily="6" charset="-122"/>
              </a:rPr>
              <a:t>本节提要</a:t>
            </a:r>
            <a:endParaRPr lang="zh-CN" altLang="en-GB" sz="4000" b="1" dirty="0">
              <a:solidFill>
                <a:schemeClr val="tx1"/>
              </a:solidFill>
              <a:latin typeface="Times New Roman" panose="02020603050405020304" pitchFamily="6" charset="0"/>
              <a:ea typeface="黑体" panose="02010609060101010101" pitchFamily="6" charset="-122"/>
            </a:endParaRPr>
          </a:p>
        </p:txBody>
      </p:sp>
      <p:sp>
        <p:nvSpPr>
          <p:cNvPr id="23555" name="Rectangle 3"/>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3556" name="Rectangle 4"/>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pic>
        <p:nvPicPr>
          <p:cNvPr id="23557" name="Picture 5"/>
          <p:cNvPicPr>
            <a:picLocks noChangeAspect="1" noChangeArrowheads="1"/>
          </p:cNvPicPr>
          <p:nvPr>
            <p:ph idx="1"/>
          </p:nvPr>
        </p:nvPicPr>
        <p:blipFill>
          <a:blip r:embed="rId1">
            <a:extLst>
              <a:ext uri="{28A0092B-C50C-407E-A947-70E740481C1C}">
                <a14:useLocalDpi xmlns:a14="http://schemas.microsoft.com/office/drawing/2010/main" val="0"/>
              </a:ext>
            </a:extLst>
          </a:blip>
          <a:srcRect l="6401"/>
          <a:stretch>
            <a:fillRect/>
          </a:stretch>
        </p:blipFill>
        <p:spPr>
          <a:xfrm>
            <a:off x="0" y="2066925"/>
            <a:ext cx="3238500" cy="3724275"/>
          </a:xfrm>
        </p:spPr>
      </p:pic>
      <p:sp>
        <p:nvSpPr>
          <p:cNvPr id="2" name="AutoShape 6"/>
          <p:cNvSpPr/>
          <p:nvPr/>
        </p:nvSpPr>
        <p:spPr>
          <a:xfrm>
            <a:off x="-612775" y="1677988"/>
            <a:ext cx="4497388" cy="4510087"/>
          </a:xfrm>
          <a:custGeom>
            <a:avLst/>
            <a:gdLst>
              <a:gd name="txL" fmla="*/ 10799 w 21600"/>
              <a:gd name="txT" fmla="*/ 43 h 21600"/>
              <a:gd name="txR" fmla="*/ 1594463 w 21600"/>
              <a:gd name="txB" fmla="*/ 1638400 h 21600"/>
              <a:gd name="G0" fmla="val 0"/>
            </a:gdLst>
            <a:ahLst/>
            <a:cxnLst>
              <a:cxn ang="0">
                <a:pos x="2147483647" y="2147483647"/>
              </a:cxn>
              <a:cxn ang="0">
                <a:pos x="2147483647" y="2147483647"/>
              </a:cxn>
              <a:cxn ang="0">
                <a:pos x="0" y="2147483647"/>
              </a:cxn>
              <a:cxn ang="0">
                <a:pos x="0" y="3341"/>
              </a:cxn>
              <a:cxn ang="0">
                <a:pos x="G0" y="G0"/>
              </a:cxn>
              <a:cxn ang="0">
                <a:pos x="2147483647" y="0"/>
              </a:cxn>
            </a:cxnLst>
            <a:rect l="txL" t="txT" r="txR" b="txB"/>
            <a:pathLst>
              <a:path w="21600" h="21600" stroke="0">
                <a:moveTo>
                  <a:pt x="11626" y="31"/>
                </a:moveTo>
                <a:cubicBezTo>
                  <a:pt x="17254" y="463"/>
                  <a:pt x="21600" y="5156"/>
                  <a:pt x="21600" y="10800"/>
                </a:cubicBezTo>
                <a:cubicBezTo>
                  <a:pt x="21600" y="16227"/>
                  <a:pt x="17572" y="20811"/>
                  <a:pt x="12190" y="21510"/>
                </a:cubicBezTo>
                <a:lnTo>
                  <a:pt x="10800" y="10800"/>
                </a:lnTo>
                <a:lnTo>
                  <a:pt x="11626" y="31"/>
                </a:lnTo>
                <a:close/>
              </a:path>
              <a:path w="21600" h="21600" fill="none">
                <a:moveTo>
                  <a:pt x="11626" y="31"/>
                </a:moveTo>
                <a:cubicBezTo>
                  <a:pt x="17254" y="463"/>
                  <a:pt x="21600" y="5156"/>
                  <a:pt x="21600" y="10800"/>
                </a:cubicBezTo>
                <a:cubicBezTo>
                  <a:pt x="21600" y="16227"/>
                  <a:pt x="17572" y="20811"/>
                  <a:pt x="12190" y="21510"/>
                </a:cubicBezTo>
              </a:path>
            </a:pathLst>
          </a:custGeom>
          <a:noFill/>
          <a:ln w="28440" cap="flat" cmpd="sng">
            <a:solidFill>
              <a:srgbClr val="CCCCFF">
                <a:alpha val="100000"/>
              </a:srgbClr>
            </a:solidFill>
            <a:prstDash val="sysDot"/>
            <a:miter lim="800000"/>
            <a:headEnd type="none" w="med" len="med"/>
            <a:tailEnd type="none" w="med" len="med"/>
          </a:ln>
        </p:spPr>
        <p:txBody>
          <a:bodyPr/>
          <a:p>
            <a:endParaRPr lang="zh-CN" altLang="en-US"/>
          </a:p>
        </p:txBody>
      </p:sp>
      <p:sp>
        <p:nvSpPr>
          <p:cNvPr id="23559" name="Oval 7">
            <a:hlinkClick r:id="rId2" action="ppaction://hlinksldjump"/>
          </p:cNvPr>
          <p:cNvSpPr>
            <a:spLocks noChangeArrowheads="1"/>
          </p:cNvSpPr>
          <p:nvPr/>
        </p:nvSpPr>
        <p:spPr bwMode="auto">
          <a:xfrm>
            <a:off x="2208213" y="15557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1</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23560" name="Oval 8">
            <a:hlinkClick r:id="rId2" action="ppaction://hlinksldjump"/>
          </p:cNvPr>
          <p:cNvSpPr>
            <a:spLocks noChangeArrowheads="1"/>
          </p:cNvSpPr>
          <p:nvPr/>
        </p:nvSpPr>
        <p:spPr bwMode="auto">
          <a:xfrm>
            <a:off x="3622675" y="3127375"/>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3</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23561" name="Oval 9">
            <a:hlinkClick r:id="rId2" action="ppaction://hlinksldjump"/>
          </p:cNvPr>
          <p:cNvSpPr>
            <a:spLocks noChangeArrowheads="1"/>
          </p:cNvSpPr>
          <p:nvPr/>
        </p:nvSpPr>
        <p:spPr bwMode="auto">
          <a:xfrm>
            <a:off x="3130550" y="22923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2</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23562" name="Oval 10">
            <a:hlinkClick r:id="rId2" action="ppaction://hlinksldjump"/>
          </p:cNvPr>
          <p:cNvSpPr>
            <a:spLocks noChangeArrowheads="1"/>
          </p:cNvSpPr>
          <p:nvPr/>
        </p:nvSpPr>
        <p:spPr bwMode="auto">
          <a:xfrm>
            <a:off x="3289300" y="4875213"/>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5</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23563" name="Oval 11">
            <a:hlinkClick r:id="rId2" action="ppaction://hlinksldjump"/>
          </p:cNvPr>
          <p:cNvSpPr>
            <a:spLocks noChangeArrowheads="1"/>
          </p:cNvSpPr>
          <p:nvPr/>
        </p:nvSpPr>
        <p:spPr bwMode="auto">
          <a:xfrm>
            <a:off x="3662363" y="4037013"/>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4</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23564" name="Oval 12">
            <a:hlinkClick r:id="rId2" action="ppaction://hlinksldjump"/>
          </p:cNvPr>
          <p:cNvSpPr>
            <a:spLocks noChangeArrowheads="1"/>
          </p:cNvSpPr>
          <p:nvPr/>
        </p:nvSpPr>
        <p:spPr bwMode="auto">
          <a:xfrm>
            <a:off x="2652713" y="55689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6</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23565" name="Rectangle 13"/>
          <p:cNvSpPr>
            <a:spLocks noChangeArrowheads="1"/>
          </p:cNvSpPr>
          <p:nvPr/>
        </p:nvSpPr>
        <p:spPr bwMode="auto">
          <a:xfrm>
            <a:off x="2860675" y="1557338"/>
            <a:ext cx="5373688"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latin typeface="Times New Roman" panose="02020603050405020304" pitchFamily="6" charset="0"/>
              </a:rPr>
              <a:t>ARM</a:t>
            </a:r>
            <a:r>
              <a:rPr lang="zh-CN" altLang="en-GB" sz="2800" b="1" dirty="0">
                <a:solidFill>
                  <a:srgbClr val="000000"/>
                </a:solidFill>
                <a:latin typeface="Times New Roman" panose="02020603050405020304" pitchFamily="6" charset="0"/>
              </a:rPr>
              <a:t>体系结构</a:t>
            </a:r>
            <a:endParaRPr lang="zh-CN" altLang="en-GB" sz="2800" b="1" dirty="0">
              <a:solidFill>
                <a:srgbClr val="000000"/>
              </a:solidFill>
              <a:latin typeface="Times New Roman" panose="02020603050405020304" pitchFamily="6" charset="0"/>
            </a:endParaRPr>
          </a:p>
        </p:txBody>
      </p:sp>
      <p:sp>
        <p:nvSpPr>
          <p:cNvPr id="23566" name="Rectangle 14"/>
          <p:cNvSpPr>
            <a:spLocks noChangeArrowheads="1"/>
          </p:cNvSpPr>
          <p:nvPr/>
        </p:nvSpPr>
        <p:spPr bwMode="auto">
          <a:xfrm>
            <a:off x="3789363" y="2278063"/>
            <a:ext cx="520065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FF0000"/>
                </a:solidFill>
                <a:latin typeface="Times New Roman" panose="02020603050405020304" pitchFamily="6" charset="0"/>
              </a:rPr>
              <a:t>ARM</a:t>
            </a:r>
            <a:r>
              <a:rPr lang="zh-CN" altLang="en-GB" sz="2800" b="1" dirty="0">
                <a:solidFill>
                  <a:srgbClr val="FF0000"/>
                </a:solidFill>
                <a:latin typeface="Times New Roman" panose="02020603050405020304" pitchFamily="6" charset="0"/>
              </a:rPr>
              <a:t>编程模型</a:t>
            </a:r>
            <a:endParaRPr lang="zh-CN" altLang="en-GB" sz="2800" b="1" dirty="0">
              <a:solidFill>
                <a:srgbClr val="FF0000"/>
              </a:solidFill>
              <a:latin typeface="Times New Roman" panose="02020603050405020304" pitchFamily="6" charset="0"/>
            </a:endParaRPr>
          </a:p>
        </p:txBody>
      </p:sp>
      <p:sp>
        <p:nvSpPr>
          <p:cNvPr id="23567" name="Rectangle 15"/>
          <p:cNvSpPr>
            <a:spLocks noChangeArrowheads="1"/>
          </p:cNvSpPr>
          <p:nvPr/>
        </p:nvSpPr>
        <p:spPr bwMode="auto">
          <a:xfrm>
            <a:off x="3890963" y="4865688"/>
            <a:ext cx="4298950" cy="450850"/>
          </a:xfrm>
          <a:prstGeom prst="rect">
            <a:avLst/>
          </a:prstGeom>
          <a:noFill/>
          <a:ln>
            <a:noFill/>
          </a:ln>
          <a:effectLst/>
        </p:spPr>
        <p:txBody>
          <a:bodyPr lIns="82440" tIns="41400" rIns="82440" bIns="41400"/>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微内核和一体化内核</a:t>
            </a:r>
            <a:endPar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3568" name="Rectangle 16"/>
          <p:cNvSpPr>
            <a:spLocks noChangeArrowheads="1"/>
          </p:cNvSpPr>
          <p:nvPr/>
        </p:nvSpPr>
        <p:spPr bwMode="auto">
          <a:xfrm>
            <a:off x="4256088" y="3187700"/>
            <a:ext cx="2725738" cy="450850"/>
          </a:xfrm>
          <a:prstGeom prst="rect">
            <a:avLst/>
          </a:prstGeom>
          <a:noFill/>
          <a:ln>
            <a:noFill/>
          </a:ln>
          <a:effectLst/>
        </p:spPr>
        <p:txBody>
          <a:bodyPr lIns="82440" tIns="41400" rIns="82440" bIns="41400"/>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ARM</a:t>
            </a:r>
            <a:r>
              <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指令集</a:t>
            </a:r>
            <a:endPar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3569" name="Rectangle 17"/>
          <p:cNvSpPr>
            <a:spLocks noChangeArrowheads="1"/>
          </p:cNvSpPr>
          <p:nvPr/>
        </p:nvSpPr>
        <p:spPr bwMode="auto">
          <a:xfrm>
            <a:off x="4294188" y="4075113"/>
            <a:ext cx="288290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1" dirty="0">
                <a:solidFill>
                  <a:srgbClr val="000000"/>
                </a:solidFill>
                <a:latin typeface="Times New Roman" panose="02020603050405020304" pitchFamily="6" charset="0"/>
              </a:rPr>
              <a:t>实时操作系统</a:t>
            </a:r>
            <a:endParaRPr lang="zh-CN" altLang="en-GB" sz="2800" b="1" dirty="0">
              <a:solidFill>
                <a:srgbClr val="000000"/>
              </a:solidFill>
              <a:latin typeface="Times New Roman" panose="02020603050405020304" pitchFamily="6" charset="0"/>
            </a:endParaRPr>
          </a:p>
        </p:txBody>
      </p:sp>
      <p:sp>
        <p:nvSpPr>
          <p:cNvPr id="23570" name="Rectangle 18"/>
          <p:cNvSpPr>
            <a:spLocks noChangeArrowheads="1"/>
          </p:cNvSpPr>
          <p:nvPr/>
        </p:nvSpPr>
        <p:spPr bwMode="auto">
          <a:xfrm>
            <a:off x="3282950" y="5568950"/>
            <a:ext cx="530860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1" dirty="0">
                <a:solidFill>
                  <a:srgbClr val="000000"/>
                </a:solidFill>
                <a:latin typeface="Times New Roman" panose="02020603050405020304" pitchFamily="6" charset="0"/>
              </a:rPr>
              <a:t>商用嵌入式操作系统</a:t>
            </a:r>
            <a:endParaRPr lang="zh-CN" altLang="en-GB" sz="2800" b="1" dirty="0">
              <a:solidFill>
                <a:srgbClr val="000000"/>
              </a:solidFill>
              <a:latin typeface="Times New Roman" panose="02020603050405020304" pitchFamily="6"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dirty="0">
                <a:latin typeface="黑体" panose="02010609060101010101" pitchFamily="6" charset="-122"/>
                <a:ea typeface="黑体" panose="02010609060101010101" pitchFamily="6" charset="-122"/>
              </a:rPr>
              <a:t>ARM7</a:t>
            </a:r>
            <a:r>
              <a:rPr lang="zh-CN" altLang="en-GB" dirty="0">
                <a:latin typeface="黑体" panose="02010609060101010101" pitchFamily="6" charset="-122"/>
                <a:ea typeface="黑体" panose="02010609060101010101" pitchFamily="6" charset="-122"/>
              </a:rPr>
              <a:t>的指令流水线</a:t>
            </a:r>
            <a:endParaRPr lang="zh-CN" altLang="en-GB" dirty="0">
              <a:latin typeface="黑体" panose="02010609060101010101" pitchFamily="6" charset="-122"/>
              <a:ea typeface="黑体" panose="02010609060101010101" pitchFamily="6" charset="-122"/>
            </a:endParaRPr>
          </a:p>
        </p:txBody>
      </p:sp>
      <p:grpSp>
        <p:nvGrpSpPr>
          <p:cNvPr id="2" name="Group 3"/>
          <p:cNvGrpSpPr/>
          <p:nvPr/>
        </p:nvGrpSpPr>
        <p:grpSpPr>
          <a:xfrm>
            <a:off x="1809750" y="1952625"/>
            <a:ext cx="1042988" cy="2814638"/>
            <a:chOff x="0" y="0"/>
            <a:chExt cx="657" cy="1773"/>
          </a:xfrm>
        </p:grpSpPr>
        <p:sp>
          <p:nvSpPr>
            <p:cNvPr id="24580" name="Text Box 4"/>
            <p:cNvSpPr txBox="1">
              <a:spLocks noChangeArrowheads="1"/>
            </p:cNvSpPr>
            <p:nvPr/>
          </p:nvSpPr>
          <p:spPr bwMode="auto">
            <a:xfrm>
              <a:off x="18" y="0"/>
              <a:ext cx="640" cy="251"/>
            </a:xfrm>
            <a:prstGeom prst="rect">
              <a:avLst/>
            </a:prstGeom>
            <a:noFill/>
            <a:ln w="25560" cmpd="sng">
              <a:solidFill>
                <a:srgbClr val="000000"/>
              </a:solidFill>
              <a:miter lim="800000"/>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ctr" defTabSz="449580" rtl="0" eaLnBrk="1" fontAlgn="base" latinLnBrk="0" hangingPunct="1">
                <a:lnSpc>
                  <a:spcPct val="100000"/>
                </a:lnSpc>
                <a:spcBef>
                  <a:spcPts val="1250"/>
                </a:spcBef>
                <a:spcAft>
                  <a:spcPts val="125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取指</a:t>
              </a:r>
              <a:endPar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4581" name="Text Box 5"/>
            <p:cNvSpPr txBox="1">
              <a:spLocks noChangeArrowheads="1"/>
            </p:cNvSpPr>
            <p:nvPr/>
          </p:nvSpPr>
          <p:spPr bwMode="auto">
            <a:xfrm>
              <a:off x="0" y="741"/>
              <a:ext cx="640" cy="251"/>
            </a:xfrm>
            <a:prstGeom prst="rect">
              <a:avLst/>
            </a:prstGeom>
            <a:noFill/>
            <a:ln w="25560" cmpd="sng">
              <a:solidFill>
                <a:srgbClr val="000000"/>
              </a:solidFill>
              <a:miter lim="800000"/>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ctr" defTabSz="449580" rtl="0" eaLnBrk="1" fontAlgn="base" latinLnBrk="0" hangingPunct="1">
                <a:lnSpc>
                  <a:spcPct val="100000"/>
                </a:lnSpc>
                <a:spcBef>
                  <a:spcPts val="1250"/>
                </a:spcBef>
                <a:spcAft>
                  <a:spcPts val="125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译码</a:t>
              </a:r>
              <a:endPar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4582" name="Text Box 6"/>
            <p:cNvSpPr txBox="1">
              <a:spLocks noChangeArrowheads="1"/>
            </p:cNvSpPr>
            <p:nvPr/>
          </p:nvSpPr>
          <p:spPr bwMode="auto">
            <a:xfrm>
              <a:off x="0" y="1523"/>
              <a:ext cx="640" cy="251"/>
            </a:xfrm>
            <a:prstGeom prst="rect">
              <a:avLst/>
            </a:prstGeom>
            <a:noFill/>
            <a:ln w="25560" cmpd="sng">
              <a:solidFill>
                <a:srgbClr val="000000"/>
              </a:solidFill>
              <a:miter lim="800000"/>
            </a:ln>
            <a:effectLst/>
          </p:spPr>
          <p:txBody>
            <a:bodyPr lIns="90000" tIns="46800" rIns="90000" bIns="46800">
              <a:spAutoFit/>
            </a:bodyPr>
            <a:p>
              <a:pPr algn="ctr" defTabSz="449580">
                <a:spcBef>
                  <a:spcPts val="1250"/>
                </a:spcBef>
                <a:spcAft>
                  <a:spcPts val="12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solidFill>
                    <a:srgbClr val="000000"/>
                  </a:solidFill>
                  <a:latin typeface="Times New Roman" panose="02020603050405020304" pitchFamily="6" charset="0"/>
                </a:rPr>
                <a:t>执行</a:t>
              </a:r>
              <a:endParaRPr lang="zh-CN" altLang="en-GB" sz="2000" dirty="0">
                <a:solidFill>
                  <a:srgbClr val="000000"/>
                </a:solidFill>
                <a:latin typeface="Times New Roman" panose="02020603050405020304" pitchFamily="6" charset="0"/>
              </a:endParaRPr>
            </a:p>
          </p:txBody>
        </p:sp>
        <p:sp>
          <p:nvSpPr>
            <p:cNvPr id="24583" name="Line 7"/>
            <p:cNvSpPr>
              <a:spLocks noChangeShapeType="1"/>
            </p:cNvSpPr>
            <p:nvPr/>
          </p:nvSpPr>
          <p:spPr bwMode="auto">
            <a:xfrm>
              <a:off x="315" y="266"/>
              <a:ext cx="1" cy="473"/>
            </a:xfrm>
            <a:prstGeom prst="line">
              <a:avLst/>
            </a:prstGeom>
            <a:noFill/>
            <a:ln w="255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4584" name="Line 8"/>
            <p:cNvSpPr>
              <a:spLocks noChangeShapeType="1"/>
            </p:cNvSpPr>
            <p:nvPr/>
          </p:nvSpPr>
          <p:spPr bwMode="auto">
            <a:xfrm>
              <a:off x="306" y="1009"/>
              <a:ext cx="1" cy="511"/>
            </a:xfrm>
            <a:prstGeom prst="line">
              <a:avLst/>
            </a:prstGeom>
            <a:noFill/>
            <a:ln w="255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grpSp>
      <p:sp>
        <p:nvSpPr>
          <p:cNvPr id="24585" name="Text Box 9"/>
          <p:cNvSpPr txBox="1">
            <a:spLocks noChangeArrowheads="1"/>
          </p:cNvSpPr>
          <p:nvPr/>
        </p:nvSpPr>
        <p:spPr bwMode="auto">
          <a:xfrm>
            <a:off x="3398838" y="1974850"/>
            <a:ext cx="4248150" cy="398463"/>
          </a:xfrm>
          <a:prstGeom prst="rect">
            <a:avLst/>
          </a:prstGeom>
          <a:noFill/>
          <a:ln>
            <a:noFill/>
          </a:ln>
          <a:effectLst/>
        </p:spPr>
        <p:txBody>
          <a:bodyPr lIns="90000" tIns="46800" rIns="90000" bIns="46800">
            <a:spAutoFit/>
          </a:bodyPr>
          <a:p>
            <a:pPr defTabSz="44958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楷体_GB2312" pitchFamily="1" charset="0"/>
                <a:cs typeface="楷体_GB2312" pitchFamily="1" charset="0"/>
              </a:rPr>
              <a:t>从存储器取指</a:t>
            </a:r>
            <a:endParaRPr lang="zh-CN" altLang="en-GB" sz="2000" b="1" dirty="0">
              <a:solidFill>
                <a:srgbClr val="FF0000"/>
              </a:solidFill>
              <a:latin typeface="楷体_GB2312" pitchFamily="1" charset="0"/>
              <a:ea typeface="楷体_GB2312" pitchFamily="1" charset="0"/>
            </a:endParaRPr>
          </a:p>
        </p:txBody>
      </p:sp>
      <p:sp>
        <p:nvSpPr>
          <p:cNvPr id="24586" name="Text Box 10"/>
          <p:cNvSpPr txBox="1">
            <a:spLocks noChangeArrowheads="1"/>
          </p:cNvSpPr>
          <p:nvPr/>
        </p:nvSpPr>
        <p:spPr bwMode="auto">
          <a:xfrm>
            <a:off x="3400425" y="3127375"/>
            <a:ext cx="4248150" cy="398463"/>
          </a:xfrm>
          <a:prstGeom prst="rect">
            <a:avLst/>
          </a:prstGeom>
          <a:noFill/>
          <a:ln>
            <a:noFill/>
          </a:ln>
          <a:effectLst/>
        </p:spPr>
        <p:txBody>
          <a:bodyPr lIns="90000" tIns="46800" rIns="90000" bIns="46800">
            <a:spAutoFit/>
          </a:bodyPr>
          <a:p>
            <a:pPr defTabSz="44958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楷体_GB2312" pitchFamily="1" charset="0"/>
                <a:cs typeface="楷体_GB2312" pitchFamily="1" charset="0"/>
              </a:rPr>
              <a:t>指令所用的寄存器译码</a:t>
            </a:r>
            <a:endParaRPr lang="zh-CN" altLang="en-GB" sz="2000" b="1" dirty="0">
              <a:solidFill>
                <a:srgbClr val="FF0000"/>
              </a:solidFill>
              <a:latin typeface="楷体_GB2312" pitchFamily="1" charset="0"/>
              <a:ea typeface="楷体_GB2312" pitchFamily="1" charset="0"/>
            </a:endParaRPr>
          </a:p>
        </p:txBody>
      </p:sp>
      <p:sp>
        <p:nvSpPr>
          <p:cNvPr id="24587" name="Text Box 11"/>
          <p:cNvSpPr txBox="1">
            <a:spLocks noChangeArrowheads="1"/>
          </p:cNvSpPr>
          <p:nvPr/>
        </p:nvSpPr>
        <p:spPr bwMode="auto">
          <a:xfrm>
            <a:off x="3417888" y="4351338"/>
            <a:ext cx="4248150" cy="1325563"/>
          </a:xfrm>
          <a:prstGeom prst="rect">
            <a:avLst/>
          </a:prstGeom>
          <a:noFill/>
          <a:ln>
            <a:noFill/>
          </a:ln>
          <a:effectLst/>
        </p:spPr>
        <p:txBody>
          <a:bodyPr lIns="90000" tIns="46800" rIns="90000" bIns="46800">
            <a:spAutoFit/>
          </a:bodyPr>
          <a:p>
            <a:pPr defTabSz="44958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楷体_GB2312" pitchFamily="1" charset="0"/>
                <a:cs typeface="楷体_GB2312" pitchFamily="1" charset="0"/>
              </a:rPr>
              <a:t>从从寄存器组中读寄存器</a:t>
            </a:r>
            <a:endParaRPr lang="en-GB" altLang="zh-CN" sz="2000" b="1" dirty="0">
              <a:solidFill>
                <a:srgbClr val="FF0000"/>
              </a:solidFill>
              <a:latin typeface="楷体_GB2312" pitchFamily="1" charset="0"/>
              <a:cs typeface="楷体_GB2312" pitchFamily="1" charset="0"/>
            </a:endParaRPr>
          </a:p>
          <a:p>
            <a:pPr defTabSz="44958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楷体_GB2312" pitchFamily="1" charset="0"/>
                <a:cs typeface="楷体_GB2312" pitchFamily="1" charset="0"/>
              </a:rPr>
              <a:t>移位和</a:t>
            </a:r>
            <a:r>
              <a:rPr lang="en-GB" altLang="zh-CN" sz="2000" b="1" dirty="0">
                <a:solidFill>
                  <a:srgbClr val="FF0000"/>
                </a:solidFill>
                <a:latin typeface="楷体_GB2312" pitchFamily="1" charset="0"/>
                <a:cs typeface="楷体_GB2312" pitchFamily="1" charset="0"/>
              </a:rPr>
              <a:t>ALU</a:t>
            </a:r>
            <a:r>
              <a:rPr lang="zh-CN" altLang="en-GB" sz="2000" b="1" dirty="0">
                <a:solidFill>
                  <a:srgbClr val="FF0000"/>
                </a:solidFill>
                <a:latin typeface="楷体_GB2312" pitchFamily="1" charset="0"/>
                <a:cs typeface="楷体_GB2312" pitchFamily="1" charset="0"/>
              </a:rPr>
              <a:t>操作</a:t>
            </a:r>
            <a:endParaRPr lang="en-GB" altLang="zh-CN" sz="2000" b="1" dirty="0">
              <a:solidFill>
                <a:srgbClr val="FF0000"/>
              </a:solidFill>
              <a:latin typeface="楷体_GB2312" pitchFamily="1" charset="0"/>
              <a:cs typeface="楷体_GB2312" pitchFamily="1" charset="0"/>
            </a:endParaRPr>
          </a:p>
          <a:p>
            <a:pPr defTabSz="44958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楷体_GB2312" pitchFamily="1" charset="0"/>
                <a:cs typeface="楷体_GB2312" pitchFamily="1" charset="0"/>
              </a:rPr>
              <a:t>把寄存器写回到存储器组</a:t>
            </a:r>
            <a:endParaRPr lang="zh-CN" altLang="en-GB" sz="2000" b="1" dirty="0">
              <a:solidFill>
                <a:srgbClr val="FF0000"/>
              </a:solidFill>
              <a:latin typeface="楷体_GB2312" pitchFamily="1" charset="0"/>
              <a:ea typeface="楷体_GB2312" pitchFamily="1" charset="0"/>
            </a:endParaRPr>
          </a:p>
        </p:txBody>
      </p:sp>
      <p:sp>
        <p:nvSpPr>
          <p:cNvPr id="24588" name="Text Box 12"/>
          <p:cNvSpPr txBox="1">
            <a:spLocks noChangeArrowheads="1"/>
          </p:cNvSpPr>
          <p:nvPr/>
        </p:nvSpPr>
        <p:spPr bwMode="auto">
          <a:xfrm>
            <a:off x="1793875" y="1254125"/>
            <a:ext cx="4248150" cy="825500"/>
          </a:xfrm>
          <a:prstGeom prst="rect">
            <a:avLst/>
          </a:prstGeom>
          <a:noFill/>
          <a:ln>
            <a:noFill/>
          </a:ln>
          <a:effectLst/>
        </p:spPr>
        <p:txBody>
          <a:bodyPr lIns="90000" tIns="46800" rIns="90000" bIns="46800">
            <a:spAutoFit/>
          </a:bodyPr>
          <a:p>
            <a:pPr defTabSz="449580">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dirty="0">
                <a:solidFill>
                  <a:srgbClr val="000066"/>
                </a:solidFill>
                <a:latin typeface="楷体_GB2312" pitchFamily="1" charset="0"/>
                <a:cs typeface="楷体_GB2312" pitchFamily="1" charset="0"/>
              </a:rPr>
              <a:t>每条指令可以分</a:t>
            </a:r>
            <a:r>
              <a:rPr lang="en-GB" altLang="zh-CN" sz="2400" b="1" dirty="0">
                <a:solidFill>
                  <a:srgbClr val="000066"/>
                </a:solidFill>
                <a:latin typeface="楷体_GB2312" pitchFamily="1" charset="0"/>
                <a:cs typeface="楷体_GB2312" pitchFamily="1" charset="0"/>
              </a:rPr>
              <a:t>3</a:t>
            </a:r>
            <a:r>
              <a:rPr lang="zh-CN" altLang="en-GB" sz="2400" b="1" dirty="0">
                <a:solidFill>
                  <a:srgbClr val="000066"/>
                </a:solidFill>
                <a:latin typeface="楷体_GB2312" pitchFamily="1" charset="0"/>
                <a:cs typeface="楷体_GB2312" pitchFamily="1" charset="0"/>
              </a:rPr>
              <a:t>个阶段执行</a:t>
            </a:r>
            <a:endParaRPr lang="zh-CN" altLang="en-GB" sz="2400" b="1" dirty="0">
              <a:solidFill>
                <a:srgbClr val="000066"/>
              </a:solidFill>
              <a:latin typeface="楷体_GB2312" pitchFamily="1" charset="0"/>
              <a:ea typeface="楷体_GB2312" pitchFamily="1"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dirty="0">
                <a:latin typeface="黑体" panose="02010609060101010101" pitchFamily="6" charset="-122"/>
                <a:ea typeface="黑体" panose="02010609060101010101" pitchFamily="6" charset="-122"/>
              </a:rPr>
              <a:t>ARM</a:t>
            </a:r>
            <a:r>
              <a:rPr lang="zh-CN" altLang="en-GB" dirty="0">
                <a:latin typeface="黑体" panose="02010609060101010101" pitchFamily="6" charset="-122"/>
                <a:ea typeface="黑体" panose="02010609060101010101" pitchFamily="6" charset="-122"/>
              </a:rPr>
              <a:t>单周期指令</a:t>
            </a:r>
            <a:r>
              <a:rPr lang="en-GB" altLang="zh-CN" dirty="0">
                <a:latin typeface="黑体" panose="02010609060101010101" pitchFamily="6" charset="-122"/>
                <a:ea typeface="黑体" panose="02010609060101010101" pitchFamily="6" charset="-122"/>
              </a:rPr>
              <a:t>3</a:t>
            </a:r>
            <a:r>
              <a:rPr lang="zh-CN" altLang="en-GB" dirty="0">
                <a:latin typeface="黑体" panose="02010609060101010101" pitchFamily="6" charset="-122"/>
                <a:ea typeface="黑体" panose="02010609060101010101" pitchFamily="6" charset="-122"/>
              </a:rPr>
              <a:t>段流水线操作</a:t>
            </a:r>
            <a:r>
              <a:rPr lang="en-GB" altLang="zh-CN" dirty="0">
                <a:latin typeface="黑体" panose="02010609060101010101" pitchFamily="6" charset="-122"/>
                <a:ea typeface="黑体" panose="02010609060101010101" pitchFamily="6" charset="-122"/>
              </a:rPr>
              <a:t>*</a:t>
            </a:r>
            <a:endParaRPr lang="en-GB" altLang="zh-CN" dirty="0">
              <a:latin typeface="黑体" panose="02010609060101010101" pitchFamily="6" charset="-122"/>
              <a:ea typeface="黑体" panose="02010609060101010101" pitchFamily="6" charset="-122"/>
            </a:endParaRPr>
          </a:p>
        </p:txBody>
      </p:sp>
      <p:grpSp>
        <p:nvGrpSpPr>
          <p:cNvPr id="2" name="Group 3"/>
          <p:cNvGrpSpPr/>
          <p:nvPr/>
        </p:nvGrpSpPr>
        <p:grpSpPr>
          <a:xfrm>
            <a:off x="1873250" y="2212975"/>
            <a:ext cx="2921000" cy="398463"/>
            <a:chOff x="0" y="0"/>
            <a:chExt cx="1840" cy="251"/>
          </a:xfrm>
        </p:grpSpPr>
        <p:sp>
          <p:nvSpPr>
            <p:cNvPr id="25604" name="Text Box 4"/>
            <p:cNvSpPr txBox="1">
              <a:spLocks noChangeArrowheads="1"/>
            </p:cNvSpPr>
            <p:nvPr/>
          </p:nvSpPr>
          <p:spPr bwMode="auto">
            <a:xfrm>
              <a:off x="0" y="0"/>
              <a:ext cx="613" cy="251"/>
            </a:xfrm>
            <a:prstGeom prst="rect">
              <a:avLst/>
            </a:prstGeom>
            <a:noFill/>
            <a:ln w="25560" cmpd="sng">
              <a:solidFill>
                <a:srgbClr val="000000"/>
              </a:solidFill>
              <a:miter lim="800000"/>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ctr" defTabSz="449580" rtl="0" eaLnBrk="1" fontAlgn="base" latinLnBrk="0" hangingPunct="1">
                <a:lnSpc>
                  <a:spcPct val="100000"/>
                </a:lnSpc>
                <a:spcBef>
                  <a:spcPts val="12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取指</a:t>
              </a:r>
              <a:endPar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5605" name="Text Box 5"/>
            <p:cNvSpPr txBox="1">
              <a:spLocks noChangeArrowheads="1"/>
            </p:cNvSpPr>
            <p:nvPr/>
          </p:nvSpPr>
          <p:spPr bwMode="auto">
            <a:xfrm>
              <a:off x="615" y="1"/>
              <a:ext cx="613" cy="251"/>
            </a:xfrm>
            <a:prstGeom prst="rect">
              <a:avLst/>
            </a:prstGeom>
            <a:noFill/>
            <a:ln w="25560" cmpd="sng">
              <a:solidFill>
                <a:srgbClr val="000000"/>
              </a:solidFill>
              <a:miter lim="800000"/>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ctr" defTabSz="449580" rtl="0" eaLnBrk="1" fontAlgn="base" latinLnBrk="0" hangingPunct="1">
                <a:lnSpc>
                  <a:spcPct val="100000"/>
                </a:lnSpc>
                <a:spcBef>
                  <a:spcPts val="12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译码</a:t>
              </a:r>
              <a:endPar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5606" name="Text Box 6"/>
            <p:cNvSpPr txBox="1">
              <a:spLocks noChangeArrowheads="1"/>
            </p:cNvSpPr>
            <p:nvPr/>
          </p:nvSpPr>
          <p:spPr bwMode="auto">
            <a:xfrm>
              <a:off x="1228" y="1"/>
              <a:ext cx="613" cy="251"/>
            </a:xfrm>
            <a:prstGeom prst="rect">
              <a:avLst/>
            </a:prstGeom>
            <a:noFill/>
            <a:ln w="25560" cmpd="sng">
              <a:solidFill>
                <a:srgbClr val="000000"/>
              </a:solidFill>
              <a:miter lim="800000"/>
            </a:ln>
            <a:effectLst/>
          </p:spPr>
          <p:txBody>
            <a:bodyPr lIns="90000" tIns="46800" rIns="90000" bIns="46800">
              <a:spAutoFit/>
            </a:bodyPr>
            <a:p>
              <a:pPr algn="ctr" defTabSz="44958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solidFill>
                    <a:srgbClr val="000000"/>
                  </a:solidFill>
                  <a:latin typeface="Times New Roman" panose="02020603050405020304" pitchFamily="6" charset="0"/>
                </a:rPr>
                <a:t>执行</a:t>
              </a:r>
              <a:endParaRPr lang="zh-CN" altLang="en-GB" sz="2000" dirty="0">
                <a:solidFill>
                  <a:srgbClr val="000000"/>
                </a:solidFill>
                <a:latin typeface="Times New Roman" panose="02020603050405020304" pitchFamily="6" charset="0"/>
              </a:endParaRPr>
            </a:p>
          </p:txBody>
        </p:sp>
      </p:grpSp>
      <p:grpSp>
        <p:nvGrpSpPr>
          <p:cNvPr id="25603" name="Group 7"/>
          <p:cNvGrpSpPr/>
          <p:nvPr/>
        </p:nvGrpSpPr>
        <p:grpSpPr>
          <a:xfrm>
            <a:off x="2833688" y="3041650"/>
            <a:ext cx="2921000" cy="398463"/>
            <a:chOff x="0" y="0"/>
            <a:chExt cx="1840" cy="251"/>
          </a:xfrm>
        </p:grpSpPr>
        <p:sp>
          <p:nvSpPr>
            <p:cNvPr id="25608" name="Text Box 8"/>
            <p:cNvSpPr txBox="1">
              <a:spLocks noChangeArrowheads="1"/>
            </p:cNvSpPr>
            <p:nvPr/>
          </p:nvSpPr>
          <p:spPr bwMode="auto">
            <a:xfrm>
              <a:off x="0" y="0"/>
              <a:ext cx="613" cy="251"/>
            </a:xfrm>
            <a:prstGeom prst="rect">
              <a:avLst/>
            </a:prstGeom>
            <a:noFill/>
            <a:ln w="25560" cmpd="sng">
              <a:solidFill>
                <a:srgbClr val="000000"/>
              </a:solidFill>
              <a:miter lim="800000"/>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ctr" defTabSz="449580" rtl="0" eaLnBrk="1" fontAlgn="base" latinLnBrk="0" hangingPunct="1">
                <a:lnSpc>
                  <a:spcPct val="100000"/>
                </a:lnSpc>
                <a:spcBef>
                  <a:spcPts val="12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取指</a:t>
              </a:r>
              <a:endPar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5609" name="Text Box 9"/>
            <p:cNvSpPr txBox="1">
              <a:spLocks noChangeArrowheads="1"/>
            </p:cNvSpPr>
            <p:nvPr/>
          </p:nvSpPr>
          <p:spPr bwMode="auto">
            <a:xfrm>
              <a:off x="615" y="1"/>
              <a:ext cx="613" cy="251"/>
            </a:xfrm>
            <a:prstGeom prst="rect">
              <a:avLst/>
            </a:prstGeom>
            <a:noFill/>
            <a:ln w="25560" cmpd="sng">
              <a:solidFill>
                <a:srgbClr val="000000"/>
              </a:solidFill>
              <a:miter lim="800000"/>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ctr" defTabSz="449580" rtl="0" eaLnBrk="1" fontAlgn="base" latinLnBrk="0" hangingPunct="1">
                <a:lnSpc>
                  <a:spcPct val="100000"/>
                </a:lnSpc>
                <a:spcBef>
                  <a:spcPts val="12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译码</a:t>
              </a:r>
              <a:endPar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5610" name="Text Box 10"/>
            <p:cNvSpPr txBox="1">
              <a:spLocks noChangeArrowheads="1"/>
            </p:cNvSpPr>
            <p:nvPr/>
          </p:nvSpPr>
          <p:spPr bwMode="auto">
            <a:xfrm>
              <a:off x="1228" y="1"/>
              <a:ext cx="613" cy="251"/>
            </a:xfrm>
            <a:prstGeom prst="rect">
              <a:avLst/>
            </a:prstGeom>
            <a:noFill/>
            <a:ln w="25560" cmpd="sng">
              <a:solidFill>
                <a:srgbClr val="000000"/>
              </a:solidFill>
              <a:miter lim="800000"/>
            </a:ln>
            <a:effectLst/>
          </p:spPr>
          <p:txBody>
            <a:bodyPr lIns="90000" tIns="46800" rIns="90000" bIns="46800">
              <a:spAutoFit/>
            </a:bodyPr>
            <a:p>
              <a:pPr algn="ctr" defTabSz="44958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solidFill>
                    <a:srgbClr val="000000"/>
                  </a:solidFill>
                  <a:latin typeface="Times New Roman" panose="02020603050405020304" pitchFamily="6" charset="0"/>
                </a:rPr>
                <a:t>执行</a:t>
              </a:r>
              <a:endParaRPr lang="zh-CN" altLang="en-GB" sz="2000" dirty="0">
                <a:solidFill>
                  <a:srgbClr val="000000"/>
                </a:solidFill>
                <a:latin typeface="Times New Roman" panose="02020603050405020304" pitchFamily="6" charset="0"/>
              </a:endParaRPr>
            </a:p>
          </p:txBody>
        </p:sp>
      </p:grpSp>
      <p:grpSp>
        <p:nvGrpSpPr>
          <p:cNvPr id="3" name="Group 11"/>
          <p:cNvGrpSpPr/>
          <p:nvPr/>
        </p:nvGrpSpPr>
        <p:grpSpPr>
          <a:xfrm>
            <a:off x="3792538" y="3886200"/>
            <a:ext cx="2921000" cy="398463"/>
            <a:chOff x="0" y="0"/>
            <a:chExt cx="1840" cy="251"/>
          </a:xfrm>
        </p:grpSpPr>
        <p:sp>
          <p:nvSpPr>
            <p:cNvPr id="25612" name="Text Box 12"/>
            <p:cNvSpPr txBox="1">
              <a:spLocks noChangeArrowheads="1"/>
            </p:cNvSpPr>
            <p:nvPr/>
          </p:nvSpPr>
          <p:spPr bwMode="auto">
            <a:xfrm>
              <a:off x="0" y="0"/>
              <a:ext cx="613" cy="251"/>
            </a:xfrm>
            <a:prstGeom prst="rect">
              <a:avLst/>
            </a:prstGeom>
            <a:noFill/>
            <a:ln w="25560" cmpd="sng">
              <a:solidFill>
                <a:srgbClr val="000000"/>
              </a:solidFill>
              <a:miter lim="800000"/>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ctr" defTabSz="449580" rtl="0" eaLnBrk="1" fontAlgn="base" latinLnBrk="0" hangingPunct="1">
                <a:lnSpc>
                  <a:spcPct val="100000"/>
                </a:lnSpc>
                <a:spcBef>
                  <a:spcPts val="12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取指</a:t>
              </a:r>
              <a:endPar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5613" name="Text Box 13"/>
            <p:cNvSpPr txBox="1">
              <a:spLocks noChangeArrowheads="1"/>
            </p:cNvSpPr>
            <p:nvPr/>
          </p:nvSpPr>
          <p:spPr bwMode="auto">
            <a:xfrm>
              <a:off x="615" y="1"/>
              <a:ext cx="613" cy="251"/>
            </a:xfrm>
            <a:prstGeom prst="rect">
              <a:avLst/>
            </a:prstGeom>
            <a:noFill/>
            <a:ln w="25560" cmpd="sng">
              <a:solidFill>
                <a:srgbClr val="000000"/>
              </a:solidFill>
              <a:miter lim="800000"/>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ctr" defTabSz="449580" rtl="0" eaLnBrk="1" fontAlgn="base" latinLnBrk="0" hangingPunct="1">
                <a:lnSpc>
                  <a:spcPct val="100000"/>
                </a:lnSpc>
                <a:spcBef>
                  <a:spcPts val="12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译码</a:t>
              </a:r>
              <a:endPar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5614" name="Text Box 14"/>
            <p:cNvSpPr txBox="1">
              <a:spLocks noChangeArrowheads="1"/>
            </p:cNvSpPr>
            <p:nvPr/>
          </p:nvSpPr>
          <p:spPr bwMode="auto">
            <a:xfrm>
              <a:off x="1228" y="1"/>
              <a:ext cx="613" cy="251"/>
            </a:xfrm>
            <a:prstGeom prst="rect">
              <a:avLst/>
            </a:prstGeom>
            <a:noFill/>
            <a:ln w="25560" cmpd="sng">
              <a:solidFill>
                <a:srgbClr val="000000"/>
              </a:solidFill>
              <a:miter lim="800000"/>
            </a:ln>
            <a:effectLst/>
          </p:spPr>
          <p:txBody>
            <a:bodyPr lIns="90000" tIns="46800" rIns="90000" bIns="46800">
              <a:spAutoFit/>
            </a:bodyPr>
            <a:p>
              <a:pPr algn="ctr" defTabSz="44958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solidFill>
                    <a:srgbClr val="000000"/>
                  </a:solidFill>
                  <a:latin typeface="Times New Roman" panose="02020603050405020304" pitchFamily="6" charset="0"/>
                </a:rPr>
                <a:t>执行</a:t>
              </a:r>
              <a:endParaRPr lang="zh-CN" altLang="en-GB" sz="2000" dirty="0">
                <a:solidFill>
                  <a:srgbClr val="000000"/>
                </a:solidFill>
                <a:latin typeface="Times New Roman" panose="02020603050405020304" pitchFamily="6" charset="0"/>
              </a:endParaRPr>
            </a:p>
          </p:txBody>
        </p:sp>
      </p:grpSp>
      <p:sp>
        <p:nvSpPr>
          <p:cNvPr id="25615" name="Line 15"/>
          <p:cNvSpPr>
            <a:spLocks noChangeShapeType="1"/>
          </p:cNvSpPr>
          <p:nvPr/>
        </p:nvSpPr>
        <p:spPr bwMode="auto">
          <a:xfrm>
            <a:off x="1416050" y="5146675"/>
            <a:ext cx="4335463" cy="1588"/>
          </a:xfrm>
          <a:prstGeom prst="line">
            <a:avLst/>
          </a:prstGeom>
          <a:noFill/>
          <a:ln w="255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5616" name="Text Box 16"/>
          <p:cNvSpPr txBox="1">
            <a:spLocks noChangeArrowheads="1"/>
          </p:cNvSpPr>
          <p:nvPr/>
        </p:nvSpPr>
        <p:spPr bwMode="auto">
          <a:xfrm>
            <a:off x="5649913" y="4956175"/>
            <a:ext cx="515938" cy="398463"/>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ctr" defTabSz="449580" rtl="0" eaLnBrk="1" fontAlgn="base" latinLnBrk="0" hangingPunct="1">
              <a:lnSpc>
                <a:spcPct val="100000"/>
              </a:lnSpc>
              <a:spcBef>
                <a:spcPts val="12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0" i="1"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t</a:t>
            </a:r>
            <a:endParaRPr kumimoji="0" lang="en-GB" altLang="zh-CN" sz="2000" b="0" i="1"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5617" name="Text Box 17"/>
          <p:cNvSpPr txBox="1">
            <a:spLocks noChangeArrowheads="1"/>
          </p:cNvSpPr>
          <p:nvPr/>
        </p:nvSpPr>
        <p:spPr bwMode="auto">
          <a:xfrm>
            <a:off x="1657350" y="4575175"/>
            <a:ext cx="811213" cy="398463"/>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ctr" defTabSz="449580" rtl="0" eaLnBrk="1" fontAlgn="base" latinLnBrk="0" hangingPunct="1">
              <a:lnSpc>
                <a:spcPct val="100000"/>
              </a:lnSpc>
              <a:spcBef>
                <a:spcPts val="12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指令</a:t>
            </a:r>
            <a:endParaRPr kumimoji="0" lang="zh-CN" altLang="en-GB"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5618" name="Line 18"/>
          <p:cNvSpPr>
            <a:spLocks noChangeShapeType="1"/>
          </p:cNvSpPr>
          <p:nvPr/>
        </p:nvSpPr>
        <p:spPr bwMode="auto">
          <a:xfrm flipV="1">
            <a:off x="1416050" y="2122488"/>
            <a:ext cx="1588" cy="3025775"/>
          </a:xfrm>
          <a:prstGeom prst="line">
            <a:avLst/>
          </a:prstGeom>
          <a:noFill/>
          <a:ln w="2556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5619" name="Text Box 19"/>
          <p:cNvSpPr txBox="1">
            <a:spLocks noChangeArrowheads="1"/>
          </p:cNvSpPr>
          <p:nvPr/>
        </p:nvSpPr>
        <p:spPr bwMode="auto">
          <a:xfrm>
            <a:off x="1201738" y="2217738"/>
            <a:ext cx="811213" cy="398463"/>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ctr" defTabSz="449580" rtl="0" eaLnBrk="1" fontAlgn="base" latinLnBrk="0" hangingPunct="1">
              <a:lnSpc>
                <a:spcPct val="100000"/>
              </a:lnSpc>
              <a:spcBef>
                <a:spcPts val="12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1</a:t>
            </a:r>
            <a:endParaRPr kumimoji="0" lang="en-GB" altLang="zh-CN"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5620" name="Text Box 20"/>
          <p:cNvSpPr txBox="1">
            <a:spLocks noChangeArrowheads="1"/>
          </p:cNvSpPr>
          <p:nvPr/>
        </p:nvSpPr>
        <p:spPr bwMode="auto">
          <a:xfrm>
            <a:off x="2012950" y="3074988"/>
            <a:ext cx="560388" cy="398463"/>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ctr" defTabSz="449580" rtl="0" eaLnBrk="1" fontAlgn="base" latinLnBrk="0" hangingPunct="1">
              <a:lnSpc>
                <a:spcPct val="100000"/>
              </a:lnSpc>
              <a:spcBef>
                <a:spcPts val="12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2</a:t>
            </a:r>
            <a:endParaRPr kumimoji="0" lang="en-GB" altLang="zh-CN"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5621" name="Text Box 21"/>
          <p:cNvSpPr txBox="1">
            <a:spLocks noChangeArrowheads="1"/>
          </p:cNvSpPr>
          <p:nvPr/>
        </p:nvSpPr>
        <p:spPr bwMode="auto">
          <a:xfrm>
            <a:off x="2987675" y="3902075"/>
            <a:ext cx="560388" cy="398463"/>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ctr" defTabSz="449580" rtl="0" eaLnBrk="1" fontAlgn="base" latinLnBrk="0" hangingPunct="1">
              <a:lnSpc>
                <a:spcPct val="100000"/>
              </a:lnSpc>
              <a:spcBef>
                <a:spcPts val="12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3</a:t>
            </a:r>
            <a:endParaRPr kumimoji="0" lang="en-GB" altLang="zh-CN" sz="2000" b="0"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5622" name="Text Box 22"/>
          <p:cNvSpPr txBox="1">
            <a:spLocks noChangeArrowheads="1"/>
          </p:cNvSpPr>
          <p:nvPr/>
        </p:nvSpPr>
        <p:spPr bwMode="auto">
          <a:xfrm>
            <a:off x="1127125" y="5537200"/>
            <a:ext cx="6426200" cy="641350"/>
          </a:xfrm>
          <a:prstGeom prst="rect">
            <a:avLst/>
          </a:prstGeom>
          <a:noFill/>
          <a:ln>
            <a:noFill/>
          </a:ln>
          <a:effectLst/>
        </p:spPr>
        <p:txBody>
          <a:bodyPr wrap="none" anchor="ctr"/>
          <a:lstStyle/>
          <a:p>
            <a:pPr marR="0" defTabSz="449580">
              <a:buClrTx/>
              <a:buSzPct val="100000"/>
              <a:buFont typeface="Times New Roman" panose="02020603050405020304" pitchFamily="6" charset="0"/>
              <a:buNone/>
              <a:defRPr/>
            </a:pPr>
            <a:endParaRPr kumimoji="0" lang="zh-CN" altLang="en-US" kern="1200" cap="none" spc="0" normalizeH="0" baseline="0" noProof="0" smtClean="0">
              <a:latin typeface="Times New Roman" panose="02020603050405020304" pitchFamily="6" charset="0"/>
              <a:ea typeface="宋体" panose="02010600030101010101" pitchFamily="2" charset="-122"/>
              <a:cs typeface="宋体" panose="02010600030101010101" pitchFamily="2" charset="-122"/>
            </a:endParaRPr>
          </a:p>
        </p:txBody>
      </p:sp>
      <p:sp>
        <p:nvSpPr>
          <p:cNvPr id="25623" name="Text Box 23"/>
          <p:cNvSpPr txBox="1">
            <a:spLocks noChangeArrowheads="1"/>
          </p:cNvSpPr>
          <p:nvPr/>
        </p:nvSpPr>
        <p:spPr bwMode="auto">
          <a:xfrm>
            <a:off x="1360488" y="5532438"/>
            <a:ext cx="7353300" cy="703263"/>
          </a:xfrm>
          <a:prstGeom prst="rect">
            <a:avLst/>
          </a:prstGeom>
          <a:noFill/>
          <a:ln>
            <a:noFill/>
          </a:ln>
          <a:effectLst/>
        </p:spPr>
        <p:txBody>
          <a:bodyPr lIns="90000" tIns="46800" rIns="90000" bIns="46800">
            <a:spAutoFit/>
          </a:bodyPr>
          <a:p>
            <a:pPr defTabSz="44958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000066"/>
                </a:solidFill>
                <a:latin typeface="楷体_GB2312" pitchFamily="1" charset="0"/>
                <a:cs typeface="楷体_GB2312" pitchFamily="1" charset="0"/>
              </a:rPr>
              <a:t>注</a:t>
            </a:r>
            <a:r>
              <a:rPr lang="en-GB" altLang="zh-CN" sz="2000" b="1" dirty="0">
                <a:solidFill>
                  <a:srgbClr val="000066"/>
                </a:solidFill>
                <a:latin typeface="楷体_GB2312" pitchFamily="1" charset="0"/>
                <a:cs typeface="楷体_GB2312" pitchFamily="1" charset="0"/>
              </a:rPr>
              <a:t>:</a:t>
            </a:r>
            <a:r>
              <a:rPr lang="zh-CN" altLang="en-GB" sz="2000" b="1" dirty="0">
                <a:solidFill>
                  <a:srgbClr val="000066"/>
                </a:solidFill>
                <a:latin typeface="楷体_GB2312" pitchFamily="1" charset="0"/>
                <a:cs typeface="楷体_GB2312" pitchFamily="1" charset="0"/>
              </a:rPr>
              <a:t>程序计数器</a:t>
            </a:r>
            <a:r>
              <a:rPr lang="en-GB" altLang="zh-CN" sz="2000" b="1" dirty="0">
                <a:solidFill>
                  <a:srgbClr val="FF0000"/>
                </a:solidFill>
                <a:latin typeface="楷体_GB2312" pitchFamily="1" charset="0"/>
                <a:cs typeface="楷体_GB2312" pitchFamily="1" charset="0"/>
              </a:rPr>
              <a:t>PC</a:t>
            </a:r>
            <a:r>
              <a:rPr lang="zh-CN" altLang="en-GB" sz="2000" b="1" dirty="0">
                <a:solidFill>
                  <a:srgbClr val="FF0000"/>
                </a:solidFill>
                <a:latin typeface="楷体_GB2312" pitchFamily="1" charset="0"/>
                <a:cs typeface="楷体_GB2312" pitchFamily="1" charset="0"/>
              </a:rPr>
              <a:t>指向正在取指的指令</a:t>
            </a:r>
            <a:r>
              <a:rPr lang="zh-CN" altLang="en-GB" sz="2000" b="1" dirty="0">
                <a:solidFill>
                  <a:srgbClr val="000066"/>
                </a:solidFill>
                <a:latin typeface="楷体_GB2312" pitchFamily="1" charset="0"/>
                <a:cs typeface="楷体_GB2312" pitchFamily="1" charset="0"/>
              </a:rPr>
              <a:t>而不是正在执行的指令</a:t>
            </a:r>
            <a:endParaRPr lang="zh-CN" altLang="en-GB" sz="2000" b="1" dirty="0">
              <a:solidFill>
                <a:srgbClr val="000066"/>
              </a:solidFill>
              <a:latin typeface="楷体_GB2312" pitchFamily="1" charset="0"/>
              <a:ea typeface="楷体_GB2312" pitchFamily="1"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p:nvPr>
        </p:nvSpPr>
        <p:spPr>
          <a:xfrm>
            <a:off x="2124075" y="188913"/>
            <a:ext cx="6842125" cy="636588"/>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dirty="0">
                <a:latin typeface="黑体" panose="02010609060101010101" pitchFamily="6" charset="-122"/>
                <a:ea typeface="黑体" panose="02010609060101010101" pitchFamily="6" charset="-122"/>
              </a:rPr>
              <a:t>5</a:t>
            </a:r>
            <a:r>
              <a:rPr lang="zh-CN" altLang="en-GB" dirty="0">
                <a:latin typeface="黑体" panose="02010609060101010101" pitchFamily="6" charset="-122"/>
                <a:ea typeface="黑体" panose="02010609060101010101" pitchFamily="6" charset="-122"/>
              </a:rPr>
              <a:t>段流水线操作</a:t>
            </a:r>
            <a:r>
              <a:rPr lang="en-GB" altLang="zh-CN" dirty="0">
                <a:latin typeface="黑体" panose="02010609060101010101" pitchFamily="6" charset="-122"/>
                <a:ea typeface="黑体" panose="02010609060101010101" pitchFamily="6" charset="-122"/>
              </a:rPr>
              <a:t>*</a:t>
            </a:r>
            <a:endParaRPr lang="en-GB" altLang="zh-CN" dirty="0">
              <a:latin typeface="黑体" panose="02010609060101010101" pitchFamily="6" charset="-122"/>
              <a:ea typeface="黑体" panose="02010609060101010101" pitchFamily="6" charset="-122"/>
            </a:endParaRPr>
          </a:p>
        </p:txBody>
      </p:sp>
      <p:pic>
        <p:nvPicPr>
          <p:cNvPr id="266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1313" y="1044575"/>
            <a:ext cx="8459788" cy="5743575"/>
          </a:xfrm>
          <a:prstGeom prst="rect">
            <a:avLst/>
          </a:prstGeom>
          <a:noFill/>
          <a:ln>
            <a:noFill/>
          </a:ln>
          <a:effec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存储器模式</a:t>
            </a:r>
            <a:r>
              <a:rPr lang="en-GB" altLang="zh-CN" dirty="0">
                <a:latin typeface="黑体" panose="02010609060101010101" pitchFamily="6" charset="-122"/>
                <a:ea typeface="黑体" panose="02010609060101010101" pitchFamily="6" charset="-122"/>
              </a:rPr>
              <a:t>*</a:t>
            </a:r>
            <a:endParaRPr lang="en-GB" altLang="zh-CN" dirty="0">
              <a:latin typeface="黑体" panose="02010609060101010101" pitchFamily="6" charset="-122"/>
              <a:ea typeface="黑体" panose="02010609060101010101" pitchFamily="6" charset="-122"/>
            </a:endParaRPr>
          </a:p>
        </p:txBody>
      </p:sp>
      <p:sp>
        <p:nvSpPr>
          <p:cNvPr id="27651" name="Rectangle 3"/>
          <p:cNvSpPr>
            <a:spLocks noGrp="1" noChangeArrowheads="1"/>
          </p:cNvSpPr>
          <p:nvPr>
            <p:ph idx="1"/>
          </p:nvPr>
        </p:nvSpPr>
        <p:spPr>
          <a:xfrm>
            <a:off x="533400" y="1219200"/>
            <a:ext cx="8077200" cy="4876800"/>
          </a:xfrm>
        </p:spPr>
        <p:txBody>
          <a:bodyPr vert="horz" wrap="square" lIns="82440" tIns="41400" rIns="82440" bIns="41400" numCol="1" anchor="t" anchorCtr="0" compatLnSpc="1"/>
          <a:p>
            <a:pPr marL="341630" indent="-341630" defTabSz="914400" eaLnBrk="0" hangingPunct="0">
              <a:lnSpc>
                <a:spcPct val="80000"/>
              </a:lnSpc>
              <a:spcBef>
                <a:spcPts val="112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solidFill>
                  <a:srgbClr val="FF0000"/>
                </a:solidFill>
                <a:latin typeface="楷体_GB2312" pitchFamily="1" charset="0"/>
                <a:cs typeface="楷体_GB2312" pitchFamily="1" charset="0"/>
              </a:rPr>
              <a:t>大端模式</a:t>
            </a:r>
            <a:endParaRPr lang="en-GB" altLang="zh-CN" sz="1800" dirty="0">
              <a:solidFill>
                <a:srgbClr val="FF0000"/>
              </a:solidFill>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latin typeface="楷体_GB2312" pitchFamily="1" charset="0"/>
                <a:cs typeface="楷体_GB2312" pitchFamily="1" charset="0"/>
              </a:rPr>
              <a:t>最高位字节保存在最低位地址</a:t>
            </a:r>
            <a:endParaRPr lang="en-GB" altLang="zh-CN" sz="1800"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latin typeface="楷体_GB2312" pitchFamily="1" charset="0"/>
                <a:cs typeface="楷体_GB2312" pitchFamily="1" charset="0"/>
              </a:rPr>
              <a:t>字由最低位字节的字节地址寻址</a:t>
            </a:r>
            <a:endParaRPr lang="en-GB" altLang="zh-CN" sz="1800"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800"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800"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800"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800"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800" dirty="0">
              <a:latin typeface="楷体_GB2312" pitchFamily="1" charset="0"/>
              <a:cs typeface="楷体_GB2312" pitchFamily="1" charset="0"/>
            </a:endParaRPr>
          </a:p>
          <a:p>
            <a:pPr marL="341630" indent="-341630" defTabSz="914400" eaLnBrk="0" hangingPunct="0">
              <a:lnSpc>
                <a:spcPct val="80000"/>
              </a:lnSpc>
              <a:spcBef>
                <a:spcPts val="112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solidFill>
                  <a:srgbClr val="FF0000"/>
                </a:solidFill>
                <a:latin typeface="楷体_GB2312" pitchFamily="1" charset="0"/>
                <a:cs typeface="楷体_GB2312" pitchFamily="1" charset="0"/>
              </a:rPr>
              <a:t>小端模式</a:t>
            </a:r>
            <a:endParaRPr lang="en-GB" altLang="zh-CN" sz="1800" dirty="0">
              <a:solidFill>
                <a:srgbClr val="FF0000"/>
              </a:solidFill>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latin typeface="楷体_GB2312" pitchFamily="1" charset="0"/>
                <a:cs typeface="楷体_GB2312" pitchFamily="1" charset="0"/>
              </a:rPr>
              <a:t>最低位字节保存在最低位地址</a:t>
            </a:r>
            <a:endParaRPr lang="en-GB" altLang="zh-CN" sz="1800" dirty="0">
              <a:latin typeface="楷体_GB2312" pitchFamily="1" charset="0"/>
              <a:cs typeface="楷体_GB2312" pitchFamily="1" charset="0"/>
            </a:endParaRPr>
          </a:p>
          <a:p>
            <a:pPr marL="741680" lvl="1" indent="-284480" defTabSz="914400" eaLnBrk="0" hangingPunct="0">
              <a:lnSpc>
                <a:spcPct val="8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latin typeface="楷体_GB2312" pitchFamily="1" charset="0"/>
                <a:cs typeface="楷体_GB2312" pitchFamily="1" charset="0"/>
              </a:rPr>
              <a:t>字由最低位字节的字节地址寻址</a:t>
            </a:r>
            <a:endParaRPr lang="zh-CN" altLang="en-GB" sz="1800" dirty="0">
              <a:latin typeface="楷体_GB2312" pitchFamily="1" charset="0"/>
              <a:ea typeface="楷体_GB2312" pitchFamily="1" charset="0"/>
            </a:endParaRPr>
          </a:p>
        </p:txBody>
      </p:sp>
      <p:grpSp>
        <p:nvGrpSpPr>
          <p:cNvPr id="2" name="Group 4"/>
          <p:cNvGrpSpPr/>
          <p:nvPr/>
        </p:nvGrpSpPr>
        <p:grpSpPr>
          <a:xfrm>
            <a:off x="754063" y="5173663"/>
            <a:ext cx="6367462" cy="1265237"/>
            <a:chOff x="0" y="0"/>
            <a:chExt cx="4011" cy="797"/>
          </a:xfrm>
        </p:grpSpPr>
        <p:sp>
          <p:nvSpPr>
            <p:cNvPr id="27653" name="Rectangle 5"/>
            <p:cNvSpPr>
              <a:spLocks noChangeArrowheads="1"/>
            </p:cNvSpPr>
            <p:nvPr/>
          </p:nvSpPr>
          <p:spPr bwMode="auto">
            <a:xfrm>
              <a:off x="805" y="69"/>
              <a:ext cx="108"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31</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54" name="Rectangle 6"/>
            <p:cNvSpPr>
              <a:spLocks noChangeArrowheads="1"/>
            </p:cNvSpPr>
            <p:nvPr/>
          </p:nvSpPr>
          <p:spPr bwMode="auto">
            <a:xfrm>
              <a:off x="1391" y="69"/>
              <a:ext cx="108"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24</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55" name="Rectangle 7"/>
            <p:cNvSpPr>
              <a:spLocks noChangeArrowheads="1"/>
            </p:cNvSpPr>
            <p:nvPr/>
          </p:nvSpPr>
          <p:spPr bwMode="auto">
            <a:xfrm>
              <a:off x="1483" y="54"/>
              <a:ext cx="36" cy="13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 </a:t>
              </a:r>
              <a:endParaRPr kumimoji="0" lang="en-GB" altLang="zh-CN" sz="14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56" name="Rectangle 8"/>
            <p:cNvSpPr>
              <a:spLocks noChangeArrowheads="1"/>
            </p:cNvSpPr>
            <p:nvPr/>
          </p:nvSpPr>
          <p:spPr bwMode="auto">
            <a:xfrm>
              <a:off x="1512" y="69"/>
              <a:ext cx="108"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23</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57" name="Rectangle 9"/>
            <p:cNvSpPr>
              <a:spLocks noChangeArrowheads="1"/>
            </p:cNvSpPr>
            <p:nvPr/>
          </p:nvSpPr>
          <p:spPr bwMode="auto">
            <a:xfrm>
              <a:off x="2071" y="69"/>
              <a:ext cx="108"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58" name="Rectangle 10"/>
            <p:cNvSpPr>
              <a:spLocks noChangeArrowheads="1"/>
            </p:cNvSpPr>
            <p:nvPr/>
          </p:nvSpPr>
          <p:spPr bwMode="auto">
            <a:xfrm>
              <a:off x="2163" y="54"/>
              <a:ext cx="36" cy="13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 </a:t>
              </a:r>
              <a:endParaRPr kumimoji="0" lang="en-GB" altLang="zh-CN" sz="14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59" name="Rectangle 11"/>
            <p:cNvSpPr>
              <a:spLocks noChangeArrowheads="1"/>
            </p:cNvSpPr>
            <p:nvPr/>
          </p:nvSpPr>
          <p:spPr bwMode="auto">
            <a:xfrm>
              <a:off x="2192" y="69"/>
              <a:ext cx="108"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15</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60" name="Rectangle 12"/>
            <p:cNvSpPr>
              <a:spLocks noChangeArrowheads="1"/>
            </p:cNvSpPr>
            <p:nvPr/>
          </p:nvSpPr>
          <p:spPr bwMode="auto">
            <a:xfrm>
              <a:off x="2797" y="69"/>
              <a:ext cx="54"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8</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61" name="Rectangle 13"/>
            <p:cNvSpPr>
              <a:spLocks noChangeArrowheads="1"/>
            </p:cNvSpPr>
            <p:nvPr/>
          </p:nvSpPr>
          <p:spPr bwMode="auto">
            <a:xfrm>
              <a:off x="2845" y="54"/>
              <a:ext cx="36" cy="13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 </a:t>
              </a:r>
              <a:endParaRPr kumimoji="0" lang="en-GB" altLang="zh-CN" sz="14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62" name="Rectangle 14"/>
            <p:cNvSpPr>
              <a:spLocks noChangeArrowheads="1"/>
            </p:cNvSpPr>
            <p:nvPr/>
          </p:nvSpPr>
          <p:spPr bwMode="auto">
            <a:xfrm>
              <a:off x="2874" y="69"/>
              <a:ext cx="54"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7</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63" name="Rectangle 15"/>
            <p:cNvSpPr>
              <a:spLocks noChangeArrowheads="1"/>
            </p:cNvSpPr>
            <p:nvPr/>
          </p:nvSpPr>
          <p:spPr bwMode="auto">
            <a:xfrm>
              <a:off x="3477" y="69"/>
              <a:ext cx="54"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64" name="Rectangle 16"/>
            <p:cNvSpPr>
              <a:spLocks noChangeArrowheads="1"/>
            </p:cNvSpPr>
            <p:nvPr/>
          </p:nvSpPr>
          <p:spPr bwMode="auto">
            <a:xfrm>
              <a:off x="3700" y="50"/>
              <a:ext cx="312"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字地址</a:t>
              </a:r>
              <a:endParaRPr kumimoji="0" lang="zh-CN" altLang="en-GB"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65" name="Rectangle 17"/>
            <p:cNvSpPr>
              <a:spLocks noChangeArrowheads="1"/>
            </p:cNvSpPr>
            <p:nvPr/>
          </p:nvSpPr>
          <p:spPr bwMode="auto">
            <a:xfrm>
              <a:off x="1082" y="171"/>
              <a:ext cx="143"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11</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66" name="Rectangle 18"/>
            <p:cNvSpPr>
              <a:spLocks noChangeArrowheads="1"/>
            </p:cNvSpPr>
            <p:nvPr/>
          </p:nvSpPr>
          <p:spPr bwMode="auto">
            <a:xfrm>
              <a:off x="1763" y="171"/>
              <a:ext cx="143"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67" name="Rectangle 19"/>
            <p:cNvSpPr>
              <a:spLocks noChangeArrowheads="1"/>
            </p:cNvSpPr>
            <p:nvPr/>
          </p:nvSpPr>
          <p:spPr bwMode="auto">
            <a:xfrm>
              <a:off x="2473" y="171"/>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9</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68" name="Rectangle 20"/>
            <p:cNvSpPr>
              <a:spLocks noChangeArrowheads="1"/>
            </p:cNvSpPr>
            <p:nvPr/>
          </p:nvSpPr>
          <p:spPr bwMode="auto">
            <a:xfrm>
              <a:off x="3155" y="171"/>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8</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69" name="Rectangle 21"/>
            <p:cNvSpPr>
              <a:spLocks noChangeArrowheads="1"/>
            </p:cNvSpPr>
            <p:nvPr/>
          </p:nvSpPr>
          <p:spPr bwMode="auto">
            <a:xfrm>
              <a:off x="3837" y="171"/>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8</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70" name="Rectangle 22"/>
            <p:cNvSpPr>
              <a:spLocks noChangeArrowheads="1"/>
            </p:cNvSpPr>
            <p:nvPr/>
          </p:nvSpPr>
          <p:spPr bwMode="auto">
            <a:xfrm>
              <a:off x="799"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71" name="Rectangle 23"/>
            <p:cNvSpPr>
              <a:spLocks noChangeArrowheads="1"/>
            </p:cNvSpPr>
            <p:nvPr/>
          </p:nvSpPr>
          <p:spPr bwMode="auto">
            <a:xfrm>
              <a:off x="799"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72" name="Rectangle 24"/>
            <p:cNvSpPr>
              <a:spLocks noChangeArrowheads="1"/>
            </p:cNvSpPr>
            <p:nvPr/>
          </p:nvSpPr>
          <p:spPr bwMode="auto">
            <a:xfrm>
              <a:off x="810" y="159"/>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73" name="Rectangle 25"/>
            <p:cNvSpPr>
              <a:spLocks noChangeArrowheads="1"/>
            </p:cNvSpPr>
            <p:nvPr/>
          </p:nvSpPr>
          <p:spPr bwMode="auto">
            <a:xfrm>
              <a:off x="822" y="159"/>
              <a:ext cx="319"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74" name="Rectangle 26"/>
            <p:cNvSpPr>
              <a:spLocks noChangeArrowheads="1"/>
            </p:cNvSpPr>
            <p:nvPr/>
          </p:nvSpPr>
          <p:spPr bwMode="auto">
            <a:xfrm>
              <a:off x="1141"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75" name="Rectangle 27"/>
            <p:cNvSpPr>
              <a:spLocks noChangeArrowheads="1"/>
            </p:cNvSpPr>
            <p:nvPr/>
          </p:nvSpPr>
          <p:spPr bwMode="auto">
            <a:xfrm>
              <a:off x="1152" y="159"/>
              <a:ext cx="327"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76" name="Rectangle 28"/>
            <p:cNvSpPr>
              <a:spLocks noChangeArrowheads="1"/>
            </p:cNvSpPr>
            <p:nvPr/>
          </p:nvSpPr>
          <p:spPr bwMode="auto">
            <a:xfrm>
              <a:off x="1479"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77" name="Rectangle 29"/>
            <p:cNvSpPr>
              <a:spLocks noChangeArrowheads="1"/>
            </p:cNvSpPr>
            <p:nvPr/>
          </p:nvSpPr>
          <p:spPr bwMode="auto">
            <a:xfrm>
              <a:off x="1490" y="159"/>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78" name="Rectangle 30"/>
            <p:cNvSpPr>
              <a:spLocks noChangeArrowheads="1"/>
            </p:cNvSpPr>
            <p:nvPr/>
          </p:nvSpPr>
          <p:spPr bwMode="auto">
            <a:xfrm>
              <a:off x="1502" y="159"/>
              <a:ext cx="318"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79" name="Rectangle 31"/>
            <p:cNvSpPr>
              <a:spLocks noChangeArrowheads="1"/>
            </p:cNvSpPr>
            <p:nvPr/>
          </p:nvSpPr>
          <p:spPr bwMode="auto">
            <a:xfrm>
              <a:off x="1820" y="159"/>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80" name="Rectangle 32"/>
            <p:cNvSpPr>
              <a:spLocks noChangeArrowheads="1"/>
            </p:cNvSpPr>
            <p:nvPr/>
          </p:nvSpPr>
          <p:spPr bwMode="auto">
            <a:xfrm>
              <a:off x="1832" y="159"/>
              <a:ext cx="326"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81" name="Rectangle 33"/>
            <p:cNvSpPr>
              <a:spLocks noChangeArrowheads="1"/>
            </p:cNvSpPr>
            <p:nvPr/>
          </p:nvSpPr>
          <p:spPr bwMode="auto">
            <a:xfrm>
              <a:off x="2158" y="159"/>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82" name="Rectangle 34"/>
            <p:cNvSpPr>
              <a:spLocks noChangeArrowheads="1"/>
            </p:cNvSpPr>
            <p:nvPr/>
          </p:nvSpPr>
          <p:spPr bwMode="auto">
            <a:xfrm>
              <a:off x="2170"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83" name="Rectangle 35"/>
            <p:cNvSpPr>
              <a:spLocks noChangeArrowheads="1"/>
            </p:cNvSpPr>
            <p:nvPr/>
          </p:nvSpPr>
          <p:spPr bwMode="auto">
            <a:xfrm>
              <a:off x="2181" y="159"/>
              <a:ext cx="32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84" name="Rectangle 36"/>
            <p:cNvSpPr>
              <a:spLocks noChangeArrowheads="1"/>
            </p:cNvSpPr>
            <p:nvPr/>
          </p:nvSpPr>
          <p:spPr bwMode="auto">
            <a:xfrm>
              <a:off x="2502" y="159"/>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85" name="Rectangle 37"/>
            <p:cNvSpPr>
              <a:spLocks noChangeArrowheads="1"/>
            </p:cNvSpPr>
            <p:nvPr/>
          </p:nvSpPr>
          <p:spPr bwMode="auto">
            <a:xfrm>
              <a:off x="2514" y="159"/>
              <a:ext cx="326"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86" name="Rectangle 38"/>
            <p:cNvSpPr>
              <a:spLocks noChangeArrowheads="1"/>
            </p:cNvSpPr>
            <p:nvPr/>
          </p:nvSpPr>
          <p:spPr bwMode="auto">
            <a:xfrm>
              <a:off x="2840" y="159"/>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87" name="Rectangle 39"/>
            <p:cNvSpPr>
              <a:spLocks noChangeArrowheads="1"/>
            </p:cNvSpPr>
            <p:nvPr/>
          </p:nvSpPr>
          <p:spPr bwMode="auto">
            <a:xfrm>
              <a:off x="2852"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88" name="Rectangle 40"/>
            <p:cNvSpPr>
              <a:spLocks noChangeArrowheads="1"/>
            </p:cNvSpPr>
            <p:nvPr/>
          </p:nvSpPr>
          <p:spPr bwMode="auto">
            <a:xfrm>
              <a:off x="2863" y="159"/>
              <a:ext cx="319"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89" name="Rectangle 41"/>
            <p:cNvSpPr>
              <a:spLocks noChangeArrowheads="1"/>
            </p:cNvSpPr>
            <p:nvPr/>
          </p:nvSpPr>
          <p:spPr bwMode="auto">
            <a:xfrm>
              <a:off x="3182"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90" name="Rectangle 42"/>
            <p:cNvSpPr>
              <a:spLocks noChangeArrowheads="1"/>
            </p:cNvSpPr>
            <p:nvPr/>
          </p:nvSpPr>
          <p:spPr bwMode="auto">
            <a:xfrm>
              <a:off x="3193" y="159"/>
              <a:ext cx="327"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91" name="Rectangle 43"/>
            <p:cNvSpPr>
              <a:spLocks noChangeArrowheads="1"/>
            </p:cNvSpPr>
            <p:nvPr/>
          </p:nvSpPr>
          <p:spPr bwMode="auto">
            <a:xfrm>
              <a:off x="3520"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92" name="Rectangle 44"/>
            <p:cNvSpPr>
              <a:spLocks noChangeArrowheads="1"/>
            </p:cNvSpPr>
            <p:nvPr/>
          </p:nvSpPr>
          <p:spPr bwMode="auto">
            <a:xfrm>
              <a:off x="3520"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93" name="Rectangle 45"/>
            <p:cNvSpPr>
              <a:spLocks noChangeArrowheads="1"/>
            </p:cNvSpPr>
            <p:nvPr/>
          </p:nvSpPr>
          <p:spPr bwMode="auto">
            <a:xfrm>
              <a:off x="799" y="171"/>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94" name="Rectangle 46"/>
            <p:cNvSpPr>
              <a:spLocks noChangeArrowheads="1"/>
            </p:cNvSpPr>
            <p:nvPr/>
          </p:nvSpPr>
          <p:spPr bwMode="auto">
            <a:xfrm>
              <a:off x="1479" y="171"/>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95" name="Rectangle 47"/>
            <p:cNvSpPr>
              <a:spLocks noChangeArrowheads="1"/>
            </p:cNvSpPr>
            <p:nvPr/>
          </p:nvSpPr>
          <p:spPr bwMode="auto">
            <a:xfrm>
              <a:off x="2158" y="171"/>
              <a:ext cx="12"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96" name="Rectangle 48"/>
            <p:cNvSpPr>
              <a:spLocks noChangeArrowheads="1"/>
            </p:cNvSpPr>
            <p:nvPr/>
          </p:nvSpPr>
          <p:spPr bwMode="auto">
            <a:xfrm>
              <a:off x="2840" y="171"/>
              <a:ext cx="12"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97" name="Rectangle 49"/>
            <p:cNvSpPr>
              <a:spLocks noChangeArrowheads="1"/>
            </p:cNvSpPr>
            <p:nvPr/>
          </p:nvSpPr>
          <p:spPr bwMode="auto">
            <a:xfrm>
              <a:off x="3520" y="171"/>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698" name="Rectangle 50"/>
            <p:cNvSpPr>
              <a:spLocks noChangeArrowheads="1"/>
            </p:cNvSpPr>
            <p:nvPr/>
          </p:nvSpPr>
          <p:spPr bwMode="auto">
            <a:xfrm>
              <a:off x="1114" y="344"/>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7</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699" name="Rectangle 51"/>
            <p:cNvSpPr>
              <a:spLocks noChangeArrowheads="1"/>
            </p:cNvSpPr>
            <p:nvPr/>
          </p:nvSpPr>
          <p:spPr bwMode="auto">
            <a:xfrm>
              <a:off x="1793" y="344"/>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6</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00" name="Rectangle 52"/>
            <p:cNvSpPr>
              <a:spLocks noChangeArrowheads="1"/>
            </p:cNvSpPr>
            <p:nvPr/>
          </p:nvSpPr>
          <p:spPr bwMode="auto">
            <a:xfrm>
              <a:off x="2473" y="344"/>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5</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01" name="Rectangle 53"/>
            <p:cNvSpPr>
              <a:spLocks noChangeArrowheads="1"/>
            </p:cNvSpPr>
            <p:nvPr/>
          </p:nvSpPr>
          <p:spPr bwMode="auto">
            <a:xfrm>
              <a:off x="3155" y="344"/>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4</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02" name="Rectangle 54"/>
            <p:cNvSpPr>
              <a:spLocks noChangeArrowheads="1"/>
            </p:cNvSpPr>
            <p:nvPr/>
          </p:nvSpPr>
          <p:spPr bwMode="auto">
            <a:xfrm>
              <a:off x="3837" y="344"/>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4</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03" name="Rectangle 55"/>
            <p:cNvSpPr>
              <a:spLocks noChangeArrowheads="1"/>
            </p:cNvSpPr>
            <p:nvPr/>
          </p:nvSpPr>
          <p:spPr bwMode="auto">
            <a:xfrm>
              <a:off x="799" y="332"/>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04" name="Rectangle 56"/>
            <p:cNvSpPr>
              <a:spLocks noChangeArrowheads="1"/>
            </p:cNvSpPr>
            <p:nvPr/>
          </p:nvSpPr>
          <p:spPr bwMode="auto">
            <a:xfrm>
              <a:off x="810" y="332"/>
              <a:ext cx="669"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05" name="Rectangle 57"/>
            <p:cNvSpPr>
              <a:spLocks noChangeArrowheads="1"/>
            </p:cNvSpPr>
            <p:nvPr/>
          </p:nvSpPr>
          <p:spPr bwMode="auto">
            <a:xfrm>
              <a:off x="1479" y="332"/>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06" name="Rectangle 58"/>
            <p:cNvSpPr>
              <a:spLocks noChangeArrowheads="1"/>
            </p:cNvSpPr>
            <p:nvPr/>
          </p:nvSpPr>
          <p:spPr bwMode="auto">
            <a:xfrm>
              <a:off x="1490" y="332"/>
              <a:ext cx="668"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07" name="Rectangle 59"/>
            <p:cNvSpPr>
              <a:spLocks noChangeArrowheads="1"/>
            </p:cNvSpPr>
            <p:nvPr/>
          </p:nvSpPr>
          <p:spPr bwMode="auto">
            <a:xfrm>
              <a:off x="2158" y="332"/>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08" name="Rectangle 60"/>
            <p:cNvSpPr>
              <a:spLocks noChangeArrowheads="1"/>
            </p:cNvSpPr>
            <p:nvPr/>
          </p:nvSpPr>
          <p:spPr bwMode="auto">
            <a:xfrm>
              <a:off x="2170" y="332"/>
              <a:ext cx="670"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09" name="Rectangle 61"/>
            <p:cNvSpPr>
              <a:spLocks noChangeArrowheads="1"/>
            </p:cNvSpPr>
            <p:nvPr/>
          </p:nvSpPr>
          <p:spPr bwMode="auto">
            <a:xfrm>
              <a:off x="2840" y="332"/>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10" name="Rectangle 62"/>
            <p:cNvSpPr>
              <a:spLocks noChangeArrowheads="1"/>
            </p:cNvSpPr>
            <p:nvPr/>
          </p:nvSpPr>
          <p:spPr bwMode="auto">
            <a:xfrm>
              <a:off x="2852" y="332"/>
              <a:ext cx="668"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11" name="Rectangle 63"/>
            <p:cNvSpPr>
              <a:spLocks noChangeArrowheads="1"/>
            </p:cNvSpPr>
            <p:nvPr/>
          </p:nvSpPr>
          <p:spPr bwMode="auto">
            <a:xfrm>
              <a:off x="3520" y="332"/>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12" name="Rectangle 64"/>
            <p:cNvSpPr>
              <a:spLocks noChangeArrowheads="1"/>
            </p:cNvSpPr>
            <p:nvPr/>
          </p:nvSpPr>
          <p:spPr bwMode="auto">
            <a:xfrm>
              <a:off x="799" y="344"/>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13" name="Rectangle 65"/>
            <p:cNvSpPr>
              <a:spLocks noChangeArrowheads="1"/>
            </p:cNvSpPr>
            <p:nvPr/>
          </p:nvSpPr>
          <p:spPr bwMode="auto">
            <a:xfrm>
              <a:off x="1479" y="344"/>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14" name="Rectangle 66"/>
            <p:cNvSpPr>
              <a:spLocks noChangeArrowheads="1"/>
            </p:cNvSpPr>
            <p:nvPr/>
          </p:nvSpPr>
          <p:spPr bwMode="auto">
            <a:xfrm>
              <a:off x="2158" y="344"/>
              <a:ext cx="12"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15" name="Rectangle 67"/>
            <p:cNvSpPr>
              <a:spLocks noChangeArrowheads="1"/>
            </p:cNvSpPr>
            <p:nvPr/>
          </p:nvSpPr>
          <p:spPr bwMode="auto">
            <a:xfrm>
              <a:off x="2840" y="344"/>
              <a:ext cx="12"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16" name="Rectangle 68"/>
            <p:cNvSpPr>
              <a:spLocks noChangeArrowheads="1"/>
            </p:cNvSpPr>
            <p:nvPr/>
          </p:nvSpPr>
          <p:spPr bwMode="auto">
            <a:xfrm>
              <a:off x="3520" y="344"/>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17" name="Rectangle 69"/>
            <p:cNvSpPr>
              <a:spLocks noChangeArrowheads="1"/>
            </p:cNvSpPr>
            <p:nvPr/>
          </p:nvSpPr>
          <p:spPr bwMode="auto">
            <a:xfrm>
              <a:off x="1114" y="517"/>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3</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18" name="Rectangle 70"/>
            <p:cNvSpPr>
              <a:spLocks noChangeArrowheads="1"/>
            </p:cNvSpPr>
            <p:nvPr/>
          </p:nvSpPr>
          <p:spPr bwMode="auto">
            <a:xfrm>
              <a:off x="1793" y="517"/>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19" name="Rectangle 71"/>
            <p:cNvSpPr>
              <a:spLocks noChangeArrowheads="1"/>
            </p:cNvSpPr>
            <p:nvPr/>
          </p:nvSpPr>
          <p:spPr bwMode="auto">
            <a:xfrm>
              <a:off x="2473" y="517"/>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20" name="Rectangle 72"/>
            <p:cNvSpPr>
              <a:spLocks noChangeArrowheads="1"/>
            </p:cNvSpPr>
            <p:nvPr/>
          </p:nvSpPr>
          <p:spPr bwMode="auto">
            <a:xfrm>
              <a:off x="3155" y="517"/>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21" name="Rectangle 73"/>
            <p:cNvSpPr>
              <a:spLocks noChangeArrowheads="1"/>
            </p:cNvSpPr>
            <p:nvPr/>
          </p:nvSpPr>
          <p:spPr bwMode="auto">
            <a:xfrm>
              <a:off x="3837" y="532"/>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22" name="Rectangle 74"/>
            <p:cNvSpPr>
              <a:spLocks noChangeArrowheads="1"/>
            </p:cNvSpPr>
            <p:nvPr/>
          </p:nvSpPr>
          <p:spPr bwMode="auto">
            <a:xfrm>
              <a:off x="799" y="505"/>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23" name="Rectangle 75"/>
            <p:cNvSpPr>
              <a:spLocks noChangeArrowheads="1"/>
            </p:cNvSpPr>
            <p:nvPr/>
          </p:nvSpPr>
          <p:spPr bwMode="auto">
            <a:xfrm>
              <a:off x="810" y="505"/>
              <a:ext cx="669"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24" name="Rectangle 76"/>
            <p:cNvSpPr>
              <a:spLocks noChangeArrowheads="1"/>
            </p:cNvSpPr>
            <p:nvPr/>
          </p:nvSpPr>
          <p:spPr bwMode="auto">
            <a:xfrm>
              <a:off x="1479" y="505"/>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25" name="Rectangle 77"/>
            <p:cNvSpPr>
              <a:spLocks noChangeArrowheads="1"/>
            </p:cNvSpPr>
            <p:nvPr/>
          </p:nvSpPr>
          <p:spPr bwMode="auto">
            <a:xfrm>
              <a:off x="1490" y="505"/>
              <a:ext cx="668"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26" name="Rectangle 78"/>
            <p:cNvSpPr>
              <a:spLocks noChangeArrowheads="1"/>
            </p:cNvSpPr>
            <p:nvPr/>
          </p:nvSpPr>
          <p:spPr bwMode="auto">
            <a:xfrm>
              <a:off x="2158" y="505"/>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27" name="Rectangle 79"/>
            <p:cNvSpPr>
              <a:spLocks noChangeArrowheads="1"/>
            </p:cNvSpPr>
            <p:nvPr/>
          </p:nvSpPr>
          <p:spPr bwMode="auto">
            <a:xfrm>
              <a:off x="2170" y="505"/>
              <a:ext cx="670"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28" name="Rectangle 80"/>
            <p:cNvSpPr>
              <a:spLocks noChangeArrowheads="1"/>
            </p:cNvSpPr>
            <p:nvPr/>
          </p:nvSpPr>
          <p:spPr bwMode="auto">
            <a:xfrm>
              <a:off x="2840" y="505"/>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29" name="Rectangle 81"/>
            <p:cNvSpPr>
              <a:spLocks noChangeArrowheads="1"/>
            </p:cNvSpPr>
            <p:nvPr/>
          </p:nvSpPr>
          <p:spPr bwMode="auto">
            <a:xfrm>
              <a:off x="2852" y="505"/>
              <a:ext cx="668"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30" name="Rectangle 82"/>
            <p:cNvSpPr>
              <a:spLocks noChangeArrowheads="1"/>
            </p:cNvSpPr>
            <p:nvPr/>
          </p:nvSpPr>
          <p:spPr bwMode="auto">
            <a:xfrm>
              <a:off x="3520" y="505"/>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31" name="Rectangle 83"/>
            <p:cNvSpPr>
              <a:spLocks noChangeArrowheads="1"/>
            </p:cNvSpPr>
            <p:nvPr/>
          </p:nvSpPr>
          <p:spPr bwMode="auto">
            <a:xfrm>
              <a:off x="799" y="517"/>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32" name="Rectangle 84"/>
            <p:cNvSpPr>
              <a:spLocks noChangeArrowheads="1"/>
            </p:cNvSpPr>
            <p:nvPr/>
          </p:nvSpPr>
          <p:spPr bwMode="auto">
            <a:xfrm>
              <a:off x="799" y="678"/>
              <a:ext cx="11"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33" name="Rectangle 85"/>
            <p:cNvSpPr>
              <a:spLocks noChangeArrowheads="1"/>
            </p:cNvSpPr>
            <p:nvPr/>
          </p:nvSpPr>
          <p:spPr bwMode="auto">
            <a:xfrm>
              <a:off x="799" y="678"/>
              <a:ext cx="11"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34" name="Rectangle 86"/>
            <p:cNvSpPr>
              <a:spLocks noChangeArrowheads="1"/>
            </p:cNvSpPr>
            <p:nvPr/>
          </p:nvSpPr>
          <p:spPr bwMode="auto">
            <a:xfrm>
              <a:off x="810" y="678"/>
              <a:ext cx="669"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35" name="Rectangle 87"/>
            <p:cNvSpPr>
              <a:spLocks noChangeArrowheads="1"/>
            </p:cNvSpPr>
            <p:nvPr/>
          </p:nvSpPr>
          <p:spPr bwMode="auto">
            <a:xfrm>
              <a:off x="1479" y="517"/>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36" name="Rectangle 88"/>
            <p:cNvSpPr>
              <a:spLocks noChangeArrowheads="1"/>
            </p:cNvSpPr>
            <p:nvPr/>
          </p:nvSpPr>
          <p:spPr bwMode="auto">
            <a:xfrm>
              <a:off x="1479" y="678"/>
              <a:ext cx="11"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37" name="Rectangle 89"/>
            <p:cNvSpPr>
              <a:spLocks noChangeArrowheads="1"/>
            </p:cNvSpPr>
            <p:nvPr/>
          </p:nvSpPr>
          <p:spPr bwMode="auto">
            <a:xfrm>
              <a:off x="1490" y="678"/>
              <a:ext cx="668"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38" name="Rectangle 90"/>
            <p:cNvSpPr>
              <a:spLocks noChangeArrowheads="1"/>
            </p:cNvSpPr>
            <p:nvPr/>
          </p:nvSpPr>
          <p:spPr bwMode="auto">
            <a:xfrm>
              <a:off x="2158" y="517"/>
              <a:ext cx="12"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39" name="Rectangle 91"/>
            <p:cNvSpPr>
              <a:spLocks noChangeArrowheads="1"/>
            </p:cNvSpPr>
            <p:nvPr/>
          </p:nvSpPr>
          <p:spPr bwMode="auto">
            <a:xfrm>
              <a:off x="2158" y="678"/>
              <a:ext cx="12"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40" name="Rectangle 92"/>
            <p:cNvSpPr>
              <a:spLocks noChangeArrowheads="1"/>
            </p:cNvSpPr>
            <p:nvPr/>
          </p:nvSpPr>
          <p:spPr bwMode="auto">
            <a:xfrm>
              <a:off x="2170" y="678"/>
              <a:ext cx="670"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41" name="Rectangle 93"/>
            <p:cNvSpPr>
              <a:spLocks noChangeArrowheads="1"/>
            </p:cNvSpPr>
            <p:nvPr/>
          </p:nvSpPr>
          <p:spPr bwMode="auto">
            <a:xfrm>
              <a:off x="2840" y="517"/>
              <a:ext cx="12"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42" name="Rectangle 94"/>
            <p:cNvSpPr>
              <a:spLocks noChangeArrowheads="1"/>
            </p:cNvSpPr>
            <p:nvPr/>
          </p:nvSpPr>
          <p:spPr bwMode="auto">
            <a:xfrm>
              <a:off x="2840" y="678"/>
              <a:ext cx="12"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43" name="Rectangle 95"/>
            <p:cNvSpPr>
              <a:spLocks noChangeArrowheads="1"/>
            </p:cNvSpPr>
            <p:nvPr/>
          </p:nvSpPr>
          <p:spPr bwMode="auto">
            <a:xfrm>
              <a:off x="2852" y="678"/>
              <a:ext cx="668"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44" name="Rectangle 96"/>
            <p:cNvSpPr>
              <a:spLocks noChangeArrowheads="1"/>
            </p:cNvSpPr>
            <p:nvPr/>
          </p:nvSpPr>
          <p:spPr bwMode="auto">
            <a:xfrm>
              <a:off x="3520" y="517"/>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45" name="Rectangle 97"/>
            <p:cNvSpPr>
              <a:spLocks noChangeArrowheads="1"/>
            </p:cNvSpPr>
            <p:nvPr/>
          </p:nvSpPr>
          <p:spPr bwMode="auto">
            <a:xfrm>
              <a:off x="3520" y="678"/>
              <a:ext cx="11"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46" name="Rectangle 98"/>
            <p:cNvSpPr>
              <a:spLocks noChangeArrowheads="1"/>
            </p:cNvSpPr>
            <p:nvPr/>
          </p:nvSpPr>
          <p:spPr bwMode="auto">
            <a:xfrm>
              <a:off x="3520" y="678"/>
              <a:ext cx="11"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47" name="Line 99"/>
            <p:cNvSpPr>
              <a:spLocks noChangeShapeType="1"/>
            </p:cNvSpPr>
            <p:nvPr/>
          </p:nvSpPr>
          <p:spPr bwMode="auto">
            <a:xfrm flipV="1">
              <a:off x="432" y="191"/>
              <a:ext cx="1" cy="386"/>
            </a:xfrm>
            <a:prstGeom prst="line">
              <a:avLst/>
            </a:prstGeom>
            <a:noFill/>
            <a:ln w="28440" cmpd="sng">
              <a:solidFill>
                <a:srgbClr val="3333CC"/>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48" name="Text Box 100"/>
            <p:cNvSpPr txBox="1">
              <a:spLocks noChangeArrowheads="1"/>
            </p:cNvSpPr>
            <p:nvPr/>
          </p:nvSpPr>
          <p:spPr bwMode="auto">
            <a:xfrm>
              <a:off x="0" y="624"/>
              <a:ext cx="1152" cy="174"/>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l" defTabSz="449580" rtl="0" eaLnBrk="0" fontAlgn="base" latinLnBrk="0" hangingPunct="0">
                <a:lnSpc>
                  <a:spcPct val="100000"/>
                </a:lnSpc>
                <a:spcBef>
                  <a:spcPts val="7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      </a:t>
              </a:r>
              <a:r>
                <a:rPr kumimoji="0" lang="zh-CN" altLang="en-GB"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低地址</a:t>
              </a:r>
              <a:endParaRPr kumimoji="0" lang="zh-CN" altLang="en-GB"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49" name="Text Box 101"/>
            <p:cNvSpPr txBox="1">
              <a:spLocks noChangeArrowheads="1"/>
            </p:cNvSpPr>
            <p:nvPr/>
          </p:nvSpPr>
          <p:spPr bwMode="auto">
            <a:xfrm>
              <a:off x="0" y="0"/>
              <a:ext cx="1152" cy="174"/>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l" defTabSz="449580" rtl="0" eaLnBrk="0" fontAlgn="base" latinLnBrk="0" hangingPunct="0">
                <a:lnSpc>
                  <a:spcPct val="100000"/>
                </a:lnSpc>
                <a:spcBef>
                  <a:spcPts val="7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        </a:t>
              </a:r>
              <a:r>
                <a:rPr kumimoji="0" lang="zh-CN" altLang="en-GB"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高地址</a:t>
              </a:r>
              <a:endParaRPr kumimoji="0" lang="zh-CN" altLang="en-GB"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grpSp>
      <p:grpSp>
        <p:nvGrpSpPr>
          <p:cNvPr id="27652" name="Group 102"/>
          <p:cNvGrpSpPr/>
          <p:nvPr/>
        </p:nvGrpSpPr>
        <p:grpSpPr>
          <a:xfrm>
            <a:off x="792163" y="2451100"/>
            <a:ext cx="6472237" cy="1265238"/>
            <a:chOff x="0" y="0"/>
            <a:chExt cx="4077" cy="797"/>
          </a:xfrm>
        </p:grpSpPr>
        <p:sp>
          <p:nvSpPr>
            <p:cNvPr id="27751" name="Rectangle 103"/>
            <p:cNvSpPr>
              <a:spLocks noChangeArrowheads="1"/>
            </p:cNvSpPr>
            <p:nvPr/>
          </p:nvSpPr>
          <p:spPr bwMode="auto">
            <a:xfrm>
              <a:off x="805" y="69"/>
              <a:ext cx="108"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31</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52" name="Rectangle 104"/>
            <p:cNvSpPr>
              <a:spLocks noChangeArrowheads="1"/>
            </p:cNvSpPr>
            <p:nvPr/>
          </p:nvSpPr>
          <p:spPr bwMode="auto">
            <a:xfrm>
              <a:off x="1391" y="69"/>
              <a:ext cx="108"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24</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53" name="Rectangle 105"/>
            <p:cNvSpPr>
              <a:spLocks noChangeArrowheads="1"/>
            </p:cNvSpPr>
            <p:nvPr/>
          </p:nvSpPr>
          <p:spPr bwMode="auto">
            <a:xfrm>
              <a:off x="1483" y="54"/>
              <a:ext cx="36" cy="13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 </a:t>
              </a:r>
              <a:endParaRPr kumimoji="0" lang="en-GB" altLang="zh-CN" sz="14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54" name="Rectangle 106"/>
            <p:cNvSpPr>
              <a:spLocks noChangeArrowheads="1"/>
            </p:cNvSpPr>
            <p:nvPr/>
          </p:nvSpPr>
          <p:spPr bwMode="auto">
            <a:xfrm>
              <a:off x="1512" y="69"/>
              <a:ext cx="108"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23</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55" name="Rectangle 107"/>
            <p:cNvSpPr>
              <a:spLocks noChangeArrowheads="1"/>
            </p:cNvSpPr>
            <p:nvPr/>
          </p:nvSpPr>
          <p:spPr bwMode="auto">
            <a:xfrm>
              <a:off x="2071" y="69"/>
              <a:ext cx="108"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56" name="Rectangle 108"/>
            <p:cNvSpPr>
              <a:spLocks noChangeArrowheads="1"/>
            </p:cNvSpPr>
            <p:nvPr/>
          </p:nvSpPr>
          <p:spPr bwMode="auto">
            <a:xfrm>
              <a:off x="2163" y="54"/>
              <a:ext cx="36" cy="13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 </a:t>
              </a:r>
              <a:endParaRPr kumimoji="0" lang="en-GB" altLang="zh-CN" sz="14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57" name="Rectangle 109"/>
            <p:cNvSpPr>
              <a:spLocks noChangeArrowheads="1"/>
            </p:cNvSpPr>
            <p:nvPr/>
          </p:nvSpPr>
          <p:spPr bwMode="auto">
            <a:xfrm>
              <a:off x="2192" y="69"/>
              <a:ext cx="108"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15</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58" name="Rectangle 110"/>
            <p:cNvSpPr>
              <a:spLocks noChangeArrowheads="1"/>
            </p:cNvSpPr>
            <p:nvPr/>
          </p:nvSpPr>
          <p:spPr bwMode="auto">
            <a:xfrm>
              <a:off x="2797" y="69"/>
              <a:ext cx="54"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8</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59" name="Rectangle 111"/>
            <p:cNvSpPr>
              <a:spLocks noChangeArrowheads="1"/>
            </p:cNvSpPr>
            <p:nvPr/>
          </p:nvSpPr>
          <p:spPr bwMode="auto">
            <a:xfrm>
              <a:off x="2845" y="54"/>
              <a:ext cx="36" cy="13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 </a:t>
              </a:r>
              <a:endParaRPr kumimoji="0" lang="en-GB" altLang="zh-CN" sz="14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60" name="Rectangle 112"/>
            <p:cNvSpPr>
              <a:spLocks noChangeArrowheads="1"/>
            </p:cNvSpPr>
            <p:nvPr/>
          </p:nvSpPr>
          <p:spPr bwMode="auto">
            <a:xfrm>
              <a:off x="2874" y="69"/>
              <a:ext cx="54"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7</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61" name="Rectangle 113"/>
            <p:cNvSpPr>
              <a:spLocks noChangeArrowheads="1"/>
            </p:cNvSpPr>
            <p:nvPr/>
          </p:nvSpPr>
          <p:spPr bwMode="auto">
            <a:xfrm>
              <a:off x="3477" y="69"/>
              <a:ext cx="54"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62" name="Rectangle 114"/>
            <p:cNvSpPr>
              <a:spLocks noChangeArrowheads="1"/>
            </p:cNvSpPr>
            <p:nvPr/>
          </p:nvSpPr>
          <p:spPr bwMode="auto">
            <a:xfrm>
              <a:off x="3509" y="50"/>
              <a:ext cx="570" cy="115"/>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       </a:t>
              </a:r>
              <a:r>
                <a:rPr kumimoji="0" lang="zh-CN" altLang="en-GB"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字地址</a:t>
              </a:r>
              <a:endParaRPr kumimoji="0" lang="zh-CN" altLang="en-GB"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63" name="Rectangle 115"/>
            <p:cNvSpPr>
              <a:spLocks noChangeArrowheads="1"/>
            </p:cNvSpPr>
            <p:nvPr/>
          </p:nvSpPr>
          <p:spPr bwMode="auto">
            <a:xfrm>
              <a:off x="1083" y="171"/>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8</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64" name="Rectangle 116"/>
            <p:cNvSpPr>
              <a:spLocks noChangeArrowheads="1"/>
            </p:cNvSpPr>
            <p:nvPr/>
          </p:nvSpPr>
          <p:spPr bwMode="auto">
            <a:xfrm>
              <a:off x="1763" y="171"/>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9</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65" name="Rectangle 117"/>
            <p:cNvSpPr>
              <a:spLocks noChangeArrowheads="1"/>
            </p:cNvSpPr>
            <p:nvPr/>
          </p:nvSpPr>
          <p:spPr bwMode="auto">
            <a:xfrm>
              <a:off x="2473" y="171"/>
              <a:ext cx="143"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66" name="Rectangle 118"/>
            <p:cNvSpPr>
              <a:spLocks noChangeArrowheads="1"/>
            </p:cNvSpPr>
            <p:nvPr/>
          </p:nvSpPr>
          <p:spPr bwMode="auto">
            <a:xfrm>
              <a:off x="3155" y="171"/>
              <a:ext cx="143"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11</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67" name="Rectangle 119"/>
            <p:cNvSpPr>
              <a:spLocks noChangeArrowheads="1"/>
            </p:cNvSpPr>
            <p:nvPr/>
          </p:nvSpPr>
          <p:spPr bwMode="auto">
            <a:xfrm>
              <a:off x="3837" y="171"/>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8</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68" name="Rectangle 120"/>
            <p:cNvSpPr>
              <a:spLocks noChangeArrowheads="1"/>
            </p:cNvSpPr>
            <p:nvPr/>
          </p:nvSpPr>
          <p:spPr bwMode="auto">
            <a:xfrm>
              <a:off x="799"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69" name="Rectangle 121"/>
            <p:cNvSpPr>
              <a:spLocks noChangeArrowheads="1"/>
            </p:cNvSpPr>
            <p:nvPr/>
          </p:nvSpPr>
          <p:spPr bwMode="auto">
            <a:xfrm>
              <a:off x="799"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70" name="Rectangle 122"/>
            <p:cNvSpPr>
              <a:spLocks noChangeArrowheads="1"/>
            </p:cNvSpPr>
            <p:nvPr/>
          </p:nvSpPr>
          <p:spPr bwMode="auto">
            <a:xfrm>
              <a:off x="810" y="159"/>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71" name="Rectangle 123"/>
            <p:cNvSpPr>
              <a:spLocks noChangeArrowheads="1"/>
            </p:cNvSpPr>
            <p:nvPr/>
          </p:nvSpPr>
          <p:spPr bwMode="auto">
            <a:xfrm>
              <a:off x="822" y="159"/>
              <a:ext cx="319"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72" name="Rectangle 124"/>
            <p:cNvSpPr>
              <a:spLocks noChangeArrowheads="1"/>
            </p:cNvSpPr>
            <p:nvPr/>
          </p:nvSpPr>
          <p:spPr bwMode="auto">
            <a:xfrm>
              <a:off x="1141"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73" name="Rectangle 125"/>
            <p:cNvSpPr>
              <a:spLocks noChangeArrowheads="1"/>
            </p:cNvSpPr>
            <p:nvPr/>
          </p:nvSpPr>
          <p:spPr bwMode="auto">
            <a:xfrm>
              <a:off x="1152" y="159"/>
              <a:ext cx="327"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74" name="Rectangle 126"/>
            <p:cNvSpPr>
              <a:spLocks noChangeArrowheads="1"/>
            </p:cNvSpPr>
            <p:nvPr/>
          </p:nvSpPr>
          <p:spPr bwMode="auto">
            <a:xfrm>
              <a:off x="1479"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75" name="Rectangle 127"/>
            <p:cNvSpPr>
              <a:spLocks noChangeArrowheads="1"/>
            </p:cNvSpPr>
            <p:nvPr/>
          </p:nvSpPr>
          <p:spPr bwMode="auto">
            <a:xfrm>
              <a:off x="1490" y="159"/>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76" name="Rectangle 128"/>
            <p:cNvSpPr>
              <a:spLocks noChangeArrowheads="1"/>
            </p:cNvSpPr>
            <p:nvPr/>
          </p:nvSpPr>
          <p:spPr bwMode="auto">
            <a:xfrm>
              <a:off x="1502" y="159"/>
              <a:ext cx="318"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77" name="Rectangle 129"/>
            <p:cNvSpPr>
              <a:spLocks noChangeArrowheads="1"/>
            </p:cNvSpPr>
            <p:nvPr/>
          </p:nvSpPr>
          <p:spPr bwMode="auto">
            <a:xfrm>
              <a:off x="1820" y="159"/>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78" name="Rectangle 130"/>
            <p:cNvSpPr>
              <a:spLocks noChangeArrowheads="1"/>
            </p:cNvSpPr>
            <p:nvPr/>
          </p:nvSpPr>
          <p:spPr bwMode="auto">
            <a:xfrm>
              <a:off x="1832" y="159"/>
              <a:ext cx="326"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79" name="Rectangle 131"/>
            <p:cNvSpPr>
              <a:spLocks noChangeArrowheads="1"/>
            </p:cNvSpPr>
            <p:nvPr/>
          </p:nvSpPr>
          <p:spPr bwMode="auto">
            <a:xfrm>
              <a:off x="2158" y="159"/>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80" name="Rectangle 132"/>
            <p:cNvSpPr>
              <a:spLocks noChangeArrowheads="1"/>
            </p:cNvSpPr>
            <p:nvPr/>
          </p:nvSpPr>
          <p:spPr bwMode="auto">
            <a:xfrm>
              <a:off x="2170"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81" name="Rectangle 133"/>
            <p:cNvSpPr>
              <a:spLocks noChangeArrowheads="1"/>
            </p:cNvSpPr>
            <p:nvPr/>
          </p:nvSpPr>
          <p:spPr bwMode="auto">
            <a:xfrm>
              <a:off x="2181" y="159"/>
              <a:ext cx="32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82" name="Rectangle 134"/>
            <p:cNvSpPr>
              <a:spLocks noChangeArrowheads="1"/>
            </p:cNvSpPr>
            <p:nvPr/>
          </p:nvSpPr>
          <p:spPr bwMode="auto">
            <a:xfrm>
              <a:off x="2502" y="159"/>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83" name="Rectangle 135"/>
            <p:cNvSpPr>
              <a:spLocks noChangeArrowheads="1"/>
            </p:cNvSpPr>
            <p:nvPr/>
          </p:nvSpPr>
          <p:spPr bwMode="auto">
            <a:xfrm>
              <a:off x="2514" y="159"/>
              <a:ext cx="326"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84" name="Rectangle 136"/>
            <p:cNvSpPr>
              <a:spLocks noChangeArrowheads="1"/>
            </p:cNvSpPr>
            <p:nvPr/>
          </p:nvSpPr>
          <p:spPr bwMode="auto">
            <a:xfrm>
              <a:off x="2840" y="159"/>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85" name="Rectangle 137"/>
            <p:cNvSpPr>
              <a:spLocks noChangeArrowheads="1"/>
            </p:cNvSpPr>
            <p:nvPr/>
          </p:nvSpPr>
          <p:spPr bwMode="auto">
            <a:xfrm>
              <a:off x="2852"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86" name="Rectangle 138"/>
            <p:cNvSpPr>
              <a:spLocks noChangeArrowheads="1"/>
            </p:cNvSpPr>
            <p:nvPr/>
          </p:nvSpPr>
          <p:spPr bwMode="auto">
            <a:xfrm>
              <a:off x="2863" y="159"/>
              <a:ext cx="319"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87" name="Rectangle 139"/>
            <p:cNvSpPr>
              <a:spLocks noChangeArrowheads="1"/>
            </p:cNvSpPr>
            <p:nvPr/>
          </p:nvSpPr>
          <p:spPr bwMode="auto">
            <a:xfrm>
              <a:off x="3182"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88" name="Rectangle 140"/>
            <p:cNvSpPr>
              <a:spLocks noChangeArrowheads="1"/>
            </p:cNvSpPr>
            <p:nvPr/>
          </p:nvSpPr>
          <p:spPr bwMode="auto">
            <a:xfrm>
              <a:off x="3193" y="159"/>
              <a:ext cx="327"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89" name="Rectangle 141"/>
            <p:cNvSpPr>
              <a:spLocks noChangeArrowheads="1"/>
            </p:cNvSpPr>
            <p:nvPr/>
          </p:nvSpPr>
          <p:spPr bwMode="auto">
            <a:xfrm>
              <a:off x="3520"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90" name="Rectangle 142"/>
            <p:cNvSpPr>
              <a:spLocks noChangeArrowheads="1"/>
            </p:cNvSpPr>
            <p:nvPr/>
          </p:nvSpPr>
          <p:spPr bwMode="auto">
            <a:xfrm>
              <a:off x="3520" y="159"/>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91" name="Rectangle 143"/>
            <p:cNvSpPr>
              <a:spLocks noChangeArrowheads="1"/>
            </p:cNvSpPr>
            <p:nvPr/>
          </p:nvSpPr>
          <p:spPr bwMode="auto">
            <a:xfrm>
              <a:off x="799" y="171"/>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92" name="Rectangle 144"/>
            <p:cNvSpPr>
              <a:spLocks noChangeArrowheads="1"/>
            </p:cNvSpPr>
            <p:nvPr/>
          </p:nvSpPr>
          <p:spPr bwMode="auto">
            <a:xfrm>
              <a:off x="1479" y="171"/>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93" name="Rectangle 145"/>
            <p:cNvSpPr>
              <a:spLocks noChangeArrowheads="1"/>
            </p:cNvSpPr>
            <p:nvPr/>
          </p:nvSpPr>
          <p:spPr bwMode="auto">
            <a:xfrm>
              <a:off x="2158" y="171"/>
              <a:ext cx="12"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94" name="Rectangle 146"/>
            <p:cNvSpPr>
              <a:spLocks noChangeArrowheads="1"/>
            </p:cNvSpPr>
            <p:nvPr/>
          </p:nvSpPr>
          <p:spPr bwMode="auto">
            <a:xfrm>
              <a:off x="2840" y="171"/>
              <a:ext cx="12"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95" name="Rectangle 147"/>
            <p:cNvSpPr>
              <a:spLocks noChangeArrowheads="1"/>
            </p:cNvSpPr>
            <p:nvPr/>
          </p:nvSpPr>
          <p:spPr bwMode="auto">
            <a:xfrm>
              <a:off x="3520" y="171"/>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796" name="Rectangle 148"/>
            <p:cNvSpPr>
              <a:spLocks noChangeArrowheads="1"/>
            </p:cNvSpPr>
            <p:nvPr/>
          </p:nvSpPr>
          <p:spPr bwMode="auto">
            <a:xfrm>
              <a:off x="1114" y="344"/>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4</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97" name="Rectangle 149"/>
            <p:cNvSpPr>
              <a:spLocks noChangeArrowheads="1"/>
            </p:cNvSpPr>
            <p:nvPr/>
          </p:nvSpPr>
          <p:spPr bwMode="auto">
            <a:xfrm>
              <a:off x="1793" y="344"/>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5</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98" name="Rectangle 150"/>
            <p:cNvSpPr>
              <a:spLocks noChangeArrowheads="1"/>
            </p:cNvSpPr>
            <p:nvPr/>
          </p:nvSpPr>
          <p:spPr bwMode="auto">
            <a:xfrm>
              <a:off x="2473" y="344"/>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6</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799" name="Rectangle 151"/>
            <p:cNvSpPr>
              <a:spLocks noChangeArrowheads="1"/>
            </p:cNvSpPr>
            <p:nvPr/>
          </p:nvSpPr>
          <p:spPr bwMode="auto">
            <a:xfrm>
              <a:off x="3155" y="344"/>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7</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800" name="Rectangle 152"/>
            <p:cNvSpPr>
              <a:spLocks noChangeArrowheads="1"/>
            </p:cNvSpPr>
            <p:nvPr/>
          </p:nvSpPr>
          <p:spPr bwMode="auto">
            <a:xfrm>
              <a:off x="3837" y="344"/>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4</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801" name="Rectangle 153"/>
            <p:cNvSpPr>
              <a:spLocks noChangeArrowheads="1"/>
            </p:cNvSpPr>
            <p:nvPr/>
          </p:nvSpPr>
          <p:spPr bwMode="auto">
            <a:xfrm>
              <a:off x="799" y="332"/>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02" name="Rectangle 154"/>
            <p:cNvSpPr>
              <a:spLocks noChangeArrowheads="1"/>
            </p:cNvSpPr>
            <p:nvPr/>
          </p:nvSpPr>
          <p:spPr bwMode="auto">
            <a:xfrm>
              <a:off x="810" y="332"/>
              <a:ext cx="669"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03" name="Rectangle 155"/>
            <p:cNvSpPr>
              <a:spLocks noChangeArrowheads="1"/>
            </p:cNvSpPr>
            <p:nvPr/>
          </p:nvSpPr>
          <p:spPr bwMode="auto">
            <a:xfrm>
              <a:off x="1479" y="332"/>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04" name="Rectangle 156"/>
            <p:cNvSpPr>
              <a:spLocks noChangeArrowheads="1"/>
            </p:cNvSpPr>
            <p:nvPr/>
          </p:nvSpPr>
          <p:spPr bwMode="auto">
            <a:xfrm>
              <a:off x="1490" y="332"/>
              <a:ext cx="668"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05" name="Rectangle 157"/>
            <p:cNvSpPr>
              <a:spLocks noChangeArrowheads="1"/>
            </p:cNvSpPr>
            <p:nvPr/>
          </p:nvSpPr>
          <p:spPr bwMode="auto">
            <a:xfrm>
              <a:off x="2158" y="332"/>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06" name="Rectangle 158"/>
            <p:cNvSpPr>
              <a:spLocks noChangeArrowheads="1"/>
            </p:cNvSpPr>
            <p:nvPr/>
          </p:nvSpPr>
          <p:spPr bwMode="auto">
            <a:xfrm>
              <a:off x="2170" y="332"/>
              <a:ext cx="670"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07" name="Rectangle 159"/>
            <p:cNvSpPr>
              <a:spLocks noChangeArrowheads="1"/>
            </p:cNvSpPr>
            <p:nvPr/>
          </p:nvSpPr>
          <p:spPr bwMode="auto">
            <a:xfrm>
              <a:off x="2840" y="332"/>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08" name="Rectangle 160"/>
            <p:cNvSpPr>
              <a:spLocks noChangeArrowheads="1"/>
            </p:cNvSpPr>
            <p:nvPr/>
          </p:nvSpPr>
          <p:spPr bwMode="auto">
            <a:xfrm>
              <a:off x="2852" y="332"/>
              <a:ext cx="668"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09" name="Rectangle 161"/>
            <p:cNvSpPr>
              <a:spLocks noChangeArrowheads="1"/>
            </p:cNvSpPr>
            <p:nvPr/>
          </p:nvSpPr>
          <p:spPr bwMode="auto">
            <a:xfrm>
              <a:off x="3520" y="332"/>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10" name="Rectangle 162"/>
            <p:cNvSpPr>
              <a:spLocks noChangeArrowheads="1"/>
            </p:cNvSpPr>
            <p:nvPr/>
          </p:nvSpPr>
          <p:spPr bwMode="auto">
            <a:xfrm>
              <a:off x="799" y="344"/>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11" name="Rectangle 163"/>
            <p:cNvSpPr>
              <a:spLocks noChangeArrowheads="1"/>
            </p:cNvSpPr>
            <p:nvPr/>
          </p:nvSpPr>
          <p:spPr bwMode="auto">
            <a:xfrm>
              <a:off x="1479" y="344"/>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12" name="Rectangle 164"/>
            <p:cNvSpPr>
              <a:spLocks noChangeArrowheads="1"/>
            </p:cNvSpPr>
            <p:nvPr/>
          </p:nvSpPr>
          <p:spPr bwMode="auto">
            <a:xfrm>
              <a:off x="2158" y="344"/>
              <a:ext cx="12"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13" name="Rectangle 165"/>
            <p:cNvSpPr>
              <a:spLocks noChangeArrowheads="1"/>
            </p:cNvSpPr>
            <p:nvPr/>
          </p:nvSpPr>
          <p:spPr bwMode="auto">
            <a:xfrm>
              <a:off x="2840" y="344"/>
              <a:ext cx="12"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14" name="Rectangle 166"/>
            <p:cNvSpPr>
              <a:spLocks noChangeArrowheads="1"/>
            </p:cNvSpPr>
            <p:nvPr/>
          </p:nvSpPr>
          <p:spPr bwMode="auto">
            <a:xfrm>
              <a:off x="3520" y="344"/>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15" name="Rectangle 167"/>
            <p:cNvSpPr>
              <a:spLocks noChangeArrowheads="1"/>
            </p:cNvSpPr>
            <p:nvPr/>
          </p:nvSpPr>
          <p:spPr bwMode="auto">
            <a:xfrm>
              <a:off x="1114" y="517"/>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816" name="Rectangle 168"/>
            <p:cNvSpPr>
              <a:spLocks noChangeArrowheads="1"/>
            </p:cNvSpPr>
            <p:nvPr/>
          </p:nvSpPr>
          <p:spPr bwMode="auto">
            <a:xfrm>
              <a:off x="1793" y="517"/>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817" name="Rectangle 169"/>
            <p:cNvSpPr>
              <a:spLocks noChangeArrowheads="1"/>
            </p:cNvSpPr>
            <p:nvPr/>
          </p:nvSpPr>
          <p:spPr bwMode="auto">
            <a:xfrm>
              <a:off x="2473" y="517"/>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818" name="Rectangle 170"/>
            <p:cNvSpPr>
              <a:spLocks noChangeArrowheads="1"/>
            </p:cNvSpPr>
            <p:nvPr/>
          </p:nvSpPr>
          <p:spPr bwMode="auto">
            <a:xfrm>
              <a:off x="3155" y="517"/>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3</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819" name="Rectangle 171"/>
            <p:cNvSpPr>
              <a:spLocks noChangeArrowheads="1"/>
            </p:cNvSpPr>
            <p:nvPr/>
          </p:nvSpPr>
          <p:spPr bwMode="auto">
            <a:xfrm>
              <a:off x="3837" y="532"/>
              <a:ext cx="71" cy="154"/>
            </a:xfrm>
            <a:prstGeom prst="rect">
              <a:avLst/>
            </a:prstGeom>
            <a:noFill/>
            <a:ln>
              <a:noFill/>
            </a:ln>
            <a:effectLst/>
          </p:spPr>
          <p:txBody>
            <a:bodyPr wrap="none" lIns="0" tIns="0" rIns="0" bIns="0">
              <a:spAutoFit/>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6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820" name="Rectangle 172"/>
            <p:cNvSpPr>
              <a:spLocks noChangeArrowheads="1"/>
            </p:cNvSpPr>
            <p:nvPr/>
          </p:nvSpPr>
          <p:spPr bwMode="auto">
            <a:xfrm>
              <a:off x="799" y="505"/>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21" name="Rectangle 173"/>
            <p:cNvSpPr>
              <a:spLocks noChangeArrowheads="1"/>
            </p:cNvSpPr>
            <p:nvPr/>
          </p:nvSpPr>
          <p:spPr bwMode="auto">
            <a:xfrm>
              <a:off x="810" y="505"/>
              <a:ext cx="669"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22" name="Rectangle 174"/>
            <p:cNvSpPr>
              <a:spLocks noChangeArrowheads="1"/>
            </p:cNvSpPr>
            <p:nvPr/>
          </p:nvSpPr>
          <p:spPr bwMode="auto">
            <a:xfrm>
              <a:off x="1479" y="505"/>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23" name="Rectangle 175"/>
            <p:cNvSpPr>
              <a:spLocks noChangeArrowheads="1"/>
            </p:cNvSpPr>
            <p:nvPr/>
          </p:nvSpPr>
          <p:spPr bwMode="auto">
            <a:xfrm>
              <a:off x="1490" y="505"/>
              <a:ext cx="668"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24" name="Rectangle 176"/>
            <p:cNvSpPr>
              <a:spLocks noChangeArrowheads="1"/>
            </p:cNvSpPr>
            <p:nvPr/>
          </p:nvSpPr>
          <p:spPr bwMode="auto">
            <a:xfrm>
              <a:off x="2158" y="505"/>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25" name="Rectangle 177"/>
            <p:cNvSpPr>
              <a:spLocks noChangeArrowheads="1"/>
            </p:cNvSpPr>
            <p:nvPr/>
          </p:nvSpPr>
          <p:spPr bwMode="auto">
            <a:xfrm>
              <a:off x="2170" y="505"/>
              <a:ext cx="670"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26" name="Rectangle 178"/>
            <p:cNvSpPr>
              <a:spLocks noChangeArrowheads="1"/>
            </p:cNvSpPr>
            <p:nvPr/>
          </p:nvSpPr>
          <p:spPr bwMode="auto">
            <a:xfrm>
              <a:off x="2840" y="505"/>
              <a:ext cx="12"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27" name="Rectangle 179"/>
            <p:cNvSpPr>
              <a:spLocks noChangeArrowheads="1"/>
            </p:cNvSpPr>
            <p:nvPr/>
          </p:nvSpPr>
          <p:spPr bwMode="auto">
            <a:xfrm>
              <a:off x="2852" y="505"/>
              <a:ext cx="668"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28" name="Rectangle 180"/>
            <p:cNvSpPr>
              <a:spLocks noChangeArrowheads="1"/>
            </p:cNvSpPr>
            <p:nvPr/>
          </p:nvSpPr>
          <p:spPr bwMode="auto">
            <a:xfrm>
              <a:off x="3520" y="505"/>
              <a:ext cx="11" cy="12"/>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29" name="Rectangle 181"/>
            <p:cNvSpPr>
              <a:spLocks noChangeArrowheads="1"/>
            </p:cNvSpPr>
            <p:nvPr/>
          </p:nvSpPr>
          <p:spPr bwMode="auto">
            <a:xfrm>
              <a:off x="799" y="517"/>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30" name="Rectangle 182"/>
            <p:cNvSpPr>
              <a:spLocks noChangeArrowheads="1"/>
            </p:cNvSpPr>
            <p:nvPr/>
          </p:nvSpPr>
          <p:spPr bwMode="auto">
            <a:xfrm>
              <a:off x="799" y="678"/>
              <a:ext cx="11"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31" name="Rectangle 183"/>
            <p:cNvSpPr>
              <a:spLocks noChangeArrowheads="1"/>
            </p:cNvSpPr>
            <p:nvPr/>
          </p:nvSpPr>
          <p:spPr bwMode="auto">
            <a:xfrm>
              <a:off x="799" y="678"/>
              <a:ext cx="11"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32" name="Rectangle 184"/>
            <p:cNvSpPr>
              <a:spLocks noChangeArrowheads="1"/>
            </p:cNvSpPr>
            <p:nvPr/>
          </p:nvSpPr>
          <p:spPr bwMode="auto">
            <a:xfrm>
              <a:off x="810" y="678"/>
              <a:ext cx="669"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33" name="Rectangle 185"/>
            <p:cNvSpPr>
              <a:spLocks noChangeArrowheads="1"/>
            </p:cNvSpPr>
            <p:nvPr/>
          </p:nvSpPr>
          <p:spPr bwMode="auto">
            <a:xfrm>
              <a:off x="1479" y="517"/>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34" name="Rectangle 186"/>
            <p:cNvSpPr>
              <a:spLocks noChangeArrowheads="1"/>
            </p:cNvSpPr>
            <p:nvPr/>
          </p:nvSpPr>
          <p:spPr bwMode="auto">
            <a:xfrm>
              <a:off x="1479" y="678"/>
              <a:ext cx="11"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35" name="Rectangle 187"/>
            <p:cNvSpPr>
              <a:spLocks noChangeArrowheads="1"/>
            </p:cNvSpPr>
            <p:nvPr/>
          </p:nvSpPr>
          <p:spPr bwMode="auto">
            <a:xfrm>
              <a:off x="1490" y="678"/>
              <a:ext cx="668"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36" name="Rectangle 188"/>
            <p:cNvSpPr>
              <a:spLocks noChangeArrowheads="1"/>
            </p:cNvSpPr>
            <p:nvPr/>
          </p:nvSpPr>
          <p:spPr bwMode="auto">
            <a:xfrm>
              <a:off x="2158" y="517"/>
              <a:ext cx="12"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37" name="Rectangle 189"/>
            <p:cNvSpPr>
              <a:spLocks noChangeArrowheads="1"/>
            </p:cNvSpPr>
            <p:nvPr/>
          </p:nvSpPr>
          <p:spPr bwMode="auto">
            <a:xfrm>
              <a:off x="2158" y="678"/>
              <a:ext cx="12"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38" name="Rectangle 190"/>
            <p:cNvSpPr>
              <a:spLocks noChangeArrowheads="1"/>
            </p:cNvSpPr>
            <p:nvPr/>
          </p:nvSpPr>
          <p:spPr bwMode="auto">
            <a:xfrm>
              <a:off x="2170" y="678"/>
              <a:ext cx="670"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39" name="Rectangle 191"/>
            <p:cNvSpPr>
              <a:spLocks noChangeArrowheads="1"/>
            </p:cNvSpPr>
            <p:nvPr/>
          </p:nvSpPr>
          <p:spPr bwMode="auto">
            <a:xfrm>
              <a:off x="2840" y="517"/>
              <a:ext cx="12"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40" name="Rectangle 192"/>
            <p:cNvSpPr>
              <a:spLocks noChangeArrowheads="1"/>
            </p:cNvSpPr>
            <p:nvPr/>
          </p:nvSpPr>
          <p:spPr bwMode="auto">
            <a:xfrm>
              <a:off x="2840" y="678"/>
              <a:ext cx="12"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41" name="Rectangle 193"/>
            <p:cNvSpPr>
              <a:spLocks noChangeArrowheads="1"/>
            </p:cNvSpPr>
            <p:nvPr/>
          </p:nvSpPr>
          <p:spPr bwMode="auto">
            <a:xfrm>
              <a:off x="2852" y="678"/>
              <a:ext cx="668"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42" name="Rectangle 194"/>
            <p:cNvSpPr>
              <a:spLocks noChangeArrowheads="1"/>
            </p:cNvSpPr>
            <p:nvPr/>
          </p:nvSpPr>
          <p:spPr bwMode="auto">
            <a:xfrm>
              <a:off x="3520" y="517"/>
              <a:ext cx="11" cy="16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43" name="Rectangle 195"/>
            <p:cNvSpPr>
              <a:spLocks noChangeArrowheads="1"/>
            </p:cNvSpPr>
            <p:nvPr/>
          </p:nvSpPr>
          <p:spPr bwMode="auto">
            <a:xfrm>
              <a:off x="3520" y="678"/>
              <a:ext cx="11"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44" name="Rectangle 196"/>
            <p:cNvSpPr>
              <a:spLocks noChangeArrowheads="1"/>
            </p:cNvSpPr>
            <p:nvPr/>
          </p:nvSpPr>
          <p:spPr bwMode="auto">
            <a:xfrm>
              <a:off x="3520" y="678"/>
              <a:ext cx="11" cy="11"/>
            </a:xfrm>
            <a:prstGeom prst="rect">
              <a:avLst/>
            </a:prstGeom>
            <a:solidFill>
              <a:srgbClr val="CC3300"/>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45" name="Line 197"/>
            <p:cNvSpPr>
              <a:spLocks noChangeShapeType="1"/>
            </p:cNvSpPr>
            <p:nvPr/>
          </p:nvSpPr>
          <p:spPr bwMode="auto">
            <a:xfrm flipV="1">
              <a:off x="432" y="191"/>
              <a:ext cx="1" cy="386"/>
            </a:xfrm>
            <a:prstGeom prst="line">
              <a:avLst/>
            </a:prstGeom>
            <a:noFill/>
            <a:ln w="28440" cmpd="sng">
              <a:solidFill>
                <a:srgbClr val="3333CC"/>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27846" name="Text Box 198"/>
            <p:cNvSpPr txBox="1">
              <a:spLocks noChangeArrowheads="1"/>
            </p:cNvSpPr>
            <p:nvPr/>
          </p:nvSpPr>
          <p:spPr bwMode="auto">
            <a:xfrm>
              <a:off x="0" y="624"/>
              <a:ext cx="1152" cy="174"/>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l" defTabSz="449580" rtl="0" eaLnBrk="0" fontAlgn="base" latinLnBrk="0" hangingPunct="0">
                <a:lnSpc>
                  <a:spcPct val="100000"/>
                </a:lnSpc>
                <a:spcBef>
                  <a:spcPts val="7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       </a:t>
              </a:r>
              <a:r>
                <a:rPr kumimoji="0" lang="zh-CN" altLang="en-GB"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低地址</a:t>
              </a:r>
              <a:endParaRPr kumimoji="0" lang="zh-CN" altLang="en-GB"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27847" name="Text Box 199"/>
            <p:cNvSpPr txBox="1">
              <a:spLocks noChangeArrowheads="1"/>
            </p:cNvSpPr>
            <p:nvPr/>
          </p:nvSpPr>
          <p:spPr bwMode="auto">
            <a:xfrm>
              <a:off x="0" y="0"/>
              <a:ext cx="1152" cy="174"/>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l" defTabSz="449580" rtl="0" eaLnBrk="0" fontAlgn="base" latinLnBrk="0" hangingPunct="0">
                <a:lnSpc>
                  <a:spcPct val="100000"/>
                </a:lnSpc>
                <a:spcBef>
                  <a:spcPts val="7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       </a:t>
              </a:r>
              <a:r>
                <a:rPr kumimoji="0" lang="zh-CN" altLang="en-GB"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高地址</a:t>
              </a:r>
              <a:endParaRPr kumimoji="0" lang="zh-CN" altLang="en-GB" sz="1200" b="1"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操作模式</a:t>
            </a:r>
            <a:endPar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endParaRPr>
          </a:p>
        </p:txBody>
      </p:sp>
      <p:sp>
        <p:nvSpPr>
          <p:cNvPr id="28675" name="Rectangle 3"/>
          <p:cNvSpPr>
            <a:spLocks noGrp="1" noChangeArrowheads="1"/>
          </p:cNvSpPr>
          <p:nvPr>
            <p:ph idx="1"/>
          </p:nvPr>
        </p:nvSpPr>
        <p:spPr>
          <a:xfrm>
            <a:off x="709613" y="981075"/>
            <a:ext cx="7867650" cy="5397500"/>
          </a:xfrm>
        </p:spPr>
        <p:txBody>
          <a:bodyPr vert="horz" wrap="square" lIns="82440" tIns="41400" rIns="82440" bIns="41400" numCol="1" anchor="t" anchorCtr="0" compatLnSpc="1"/>
          <a:p>
            <a:pPr marL="341630" indent="-341630" defTabSz="914400" eaLnBrk="0" hangingPunct="0">
              <a:lnSpc>
                <a:spcPct val="9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1800" dirty="0">
                <a:latin typeface="楷体_GB2312" pitchFamily="1" charset="0"/>
                <a:cs typeface="楷体_GB2312" pitchFamily="1" charset="0"/>
              </a:rPr>
              <a:t>ARM </a:t>
            </a:r>
            <a:r>
              <a:rPr lang="zh-CN" altLang="en-GB" sz="1800" dirty="0">
                <a:latin typeface="楷体_GB2312" pitchFamily="1" charset="0"/>
                <a:cs typeface="楷体_GB2312" pitchFamily="1" charset="0"/>
              </a:rPr>
              <a:t>处理器通常有</a:t>
            </a:r>
            <a:r>
              <a:rPr lang="en-GB" altLang="zh-CN" sz="1800" dirty="0">
                <a:latin typeface="楷体_GB2312" pitchFamily="1" charset="0"/>
                <a:cs typeface="楷体_GB2312" pitchFamily="1" charset="0"/>
              </a:rPr>
              <a:t>7</a:t>
            </a:r>
            <a:r>
              <a:rPr lang="zh-CN" altLang="en-GB" sz="1800" dirty="0">
                <a:latin typeface="楷体_GB2312" pitchFamily="1" charset="0"/>
                <a:cs typeface="楷体_GB2312" pitchFamily="1" charset="0"/>
              </a:rPr>
              <a:t>种操作模式</a:t>
            </a:r>
            <a:r>
              <a:rPr lang="en-GB" altLang="zh-CN" sz="1800" dirty="0">
                <a:latin typeface="楷体_GB2312" pitchFamily="1" charset="0"/>
                <a:cs typeface="楷体_GB2312" pitchFamily="1" charset="0"/>
              </a:rPr>
              <a:t>:</a:t>
            </a:r>
            <a:endParaRPr lang="en-GB" altLang="zh-CN" sz="1800" dirty="0">
              <a:latin typeface="楷体_GB2312" pitchFamily="1" charset="0"/>
              <a:cs typeface="楷体_GB2312" pitchFamily="1" charset="0"/>
            </a:endParaRPr>
          </a:p>
          <a:p>
            <a:pPr marL="741680" lvl="1" indent="-284480" defTabSz="914400" eaLnBrk="0" hangingPunct="0">
              <a:lnSpc>
                <a:spcPct val="90000"/>
              </a:lnSpc>
              <a:spcBef>
                <a:spcPts val="112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solidFill>
                  <a:srgbClr val="FF0000"/>
                </a:solidFill>
                <a:latin typeface="楷体_GB2312" pitchFamily="1" charset="0"/>
                <a:cs typeface="楷体_GB2312" pitchFamily="1" charset="0"/>
              </a:rPr>
              <a:t>用户模式</a:t>
            </a:r>
            <a:r>
              <a:rPr lang="en-GB" altLang="zh-CN" sz="1800" dirty="0">
                <a:solidFill>
                  <a:srgbClr val="FF0000"/>
                </a:solidFill>
                <a:latin typeface="楷体_GB2312" pitchFamily="1" charset="0"/>
                <a:cs typeface="楷体_GB2312" pitchFamily="1" charset="0"/>
              </a:rPr>
              <a:t>(usr)</a:t>
            </a:r>
            <a:endParaRPr lang="en-GB" altLang="zh-CN" sz="18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1125"/>
              </a:spcBef>
              <a:buSzPct val="75000"/>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1800" dirty="0">
                <a:latin typeface="楷体_GB2312" pitchFamily="1" charset="0"/>
                <a:cs typeface="楷体_GB2312" pitchFamily="1" charset="0"/>
              </a:rPr>
              <a:t>   - </a:t>
            </a:r>
            <a:r>
              <a:rPr lang="zh-CN" altLang="en-GB" sz="1800" dirty="0">
                <a:latin typeface="楷体_GB2312" pitchFamily="1" charset="0"/>
                <a:cs typeface="楷体_GB2312" pitchFamily="1" charset="0"/>
              </a:rPr>
              <a:t>正常的程序执行模式</a:t>
            </a:r>
            <a:endParaRPr lang="en-GB" altLang="zh-CN" sz="1800" dirty="0">
              <a:latin typeface="楷体_GB2312" pitchFamily="1" charset="0"/>
              <a:cs typeface="楷体_GB2312" pitchFamily="1" charset="0"/>
            </a:endParaRPr>
          </a:p>
          <a:p>
            <a:pPr marL="741680" lvl="1" indent="-284480" defTabSz="914400" eaLnBrk="0" hangingPunct="0">
              <a:lnSpc>
                <a:spcPct val="90000"/>
              </a:lnSpc>
              <a:spcBef>
                <a:spcPts val="112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solidFill>
                  <a:srgbClr val="FF0000"/>
                </a:solidFill>
                <a:latin typeface="楷体_GB2312" pitchFamily="1" charset="0"/>
                <a:cs typeface="楷体_GB2312" pitchFamily="1" charset="0"/>
              </a:rPr>
              <a:t>快速中断模式</a:t>
            </a:r>
            <a:r>
              <a:rPr lang="en-GB" altLang="zh-CN" sz="1800" dirty="0">
                <a:solidFill>
                  <a:srgbClr val="FF0000"/>
                </a:solidFill>
                <a:latin typeface="楷体_GB2312" pitchFamily="1" charset="0"/>
                <a:cs typeface="楷体_GB2312" pitchFamily="1" charset="0"/>
              </a:rPr>
              <a:t>(fiq)</a:t>
            </a:r>
            <a:r>
              <a:rPr lang="en-GB" altLang="zh-CN" sz="1800" dirty="0">
                <a:latin typeface="楷体_GB2312" pitchFamily="1" charset="0"/>
                <a:cs typeface="楷体_GB2312" pitchFamily="1" charset="0"/>
              </a:rPr>
              <a:t> </a:t>
            </a:r>
            <a:br>
              <a:rPr lang="en-GB" altLang="zh-CN" sz="1800" dirty="0">
                <a:latin typeface="楷体_GB2312" pitchFamily="1" charset="0"/>
                <a:cs typeface="楷体_GB2312" pitchFamily="1" charset="0"/>
              </a:rPr>
            </a:br>
            <a:r>
              <a:rPr lang="en-GB" altLang="zh-CN" sz="1800" dirty="0">
                <a:latin typeface="楷体_GB2312" pitchFamily="1" charset="0"/>
                <a:cs typeface="楷体_GB2312" pitchFamily="1" charset="0"/>
              </a:rPr>
              <a:t>- </a:t>
            </a:r>
            <a:r>
              <a:rPr lang="zh-CN" altLang="en-GB" sz="1800" dirty="0">
                <a:latin typeface="楷体_GB2312" pitchFamily="1" charset="0"/>
                <a:cs typeface="楷体_GB2312" pitchFamily="1" charset="0"/>
              </a:rPr>
              <a:t>支持高速数据传输或通道处理</a:t>
            </a:r>
            <a:endParaRPr lang="en-GB" altLang="zh-CN" sz="1800" dirty="0">
              <a:latin typeface="楷体_GB2312" pitchFamily="1" charset="0"/>
              <a:cs typeface="楷体_GB2312" pitchFamily="1" charset="0"/>
            </a:endParaRPr>
          </a:p>
          <a:p>
            <a:pPr marL="741680" lvl="1" indent="-284480" defTabSz="914400" eaLnBrk="0" hangingPunct="0">
              <a:lnSpc>
                <a:spcPct val="90000"/>
              </a:lnSpc>
              <a:spcBef>
                <a:spcPts val="112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solidFill>
                  <a:srgbClr val="FF0000"/>
                </a:solidFill>
                <a:latin typeface="楷体_GB2312" pitchFamily="1" charset="0"/>
                <a:cs typeface="楷体_GB2312" pitchFamily="1" charset="0"/>
              </a:rPr>
              <a:t>中断模式</a:t>
            </a:r>
            <a:r>
              <a:rPr lang="en-GB" altLang="zh-CN" sz="1800" dirty="0">
                <a:solidFill>
                  <a:srgbClr val="FF0000"/>
                </a:solidFill>
                <a:latin typeface="楷体_GB2312" pitchFamily="1" charset="0"/>
                <a:cs typeface="楷体_GB2312" pitchFamily="1" charset="0"/>
              </a:rPr>
              <a:t>(irq)</a:t>
            </a:r>
            <a:r>
              <a:rPr lang="en-GB" altLang="zh-CN" sz="1800" dirty="0">
                <a:latin typeface="楷体_GB2312" pitchFamily="1" charset="0"/>
                <a:cs typeface="楷体_GB2312" pitchFamily="1" charset="0"/>
              </a:rPr>
              <a:t> </a:t>
            </a:r>
            <a:br>
              <a:rPr lang="en-GB" altLang="zh-CN" sz="1800" dirty="0">
                <a:latin typeface="楷体_GB2312" pitchFamily="1" charset="0"/>
                <a:cs typeface="楷体_GB2312" pitchFamily="1" charset="0"/>
              </a:rPr>
            </a:br>
            <a:r>
              <a:rPr lang="en-GB" altLang="zh-CN" sz="1800" dirty="0">
                <a:latin typeface="楷体_GB2312" pitchFamily="1" charset="0"/>
                <a:cs typeface="楷体_GB2312" pitchFamily="1" charset="0"/>
              </a:rPr>
              <a:t>- </a:t>
            </a:r>
            <a:r>
              <a:rPr lang="zh-CN" altLang="en-GB" sz="1800" dirty="0">
                <a:latin typeface="楷体_GB2312" pitchFamily="1" charset="0"/>
                <a:cs typeface="楷体_GB2312" pitchFamily="1" charset="0"/>
              </a:rPr>
              <a:t>用于通用中断处理</a:t>
            </a:r>
            <a:endParaRPr lang="en-GB" altLang="zh-CN" sz="1800" dirty="0">
              <a:latin typeface="楷体_GB2312" pitchFamily="1" charset="0"/>
              <a:cs typeface="楷体_GB2312" pitchFamily="1" charset="0"/>
            </a:endParaRPr>
          </a:p>
          <a:p>
            <a:pPr marL="741680" lvl="1" indent="-284480" defTabSz="914400" eaLnBrk="0" hangingPunct="0">
              <a:lnSpc>
                <a:spcPct val="90000"/>
              </a:lnSpc>
              <a:spcBef>
                <a:spcPts val="112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solidFill>
                  <a:srgbClr val="FF0000"/>
                </a:solidFill>
                <a:latin typeface="楷体_GB2312" pitchFamily="1" charset="0"/>
                <a:cs typeface="楷体_GB2312" pitchFamily="1" charset="0"/>
              </a:rPr>
              <a:t>管理员模式</a:t>
            </a:r>
            <a:r>
              <a:rPr lang="en-GB" altLang="zh-CN" sz="1800" dirty="0">
                <a:solidFill>
                  <a:srgbClr val="FF0000"/>
                </a:solidFill>
                <a:latin typeface="楷体_GB2312" pitchFamily="1" charset="0"/>
                <a:cs typeface="楷体_GB2312" pitchFamily="1" charset="0"/>
              </a:rPr>
              <a:t>(svc)</a:t>
            </a:r>
            <a:r>
              <a:rPr lang="en-GB" altLang="zh-CN" sz="1800" dirty="0">
                <a:latin typeface="楷体_GB2312" pitchFamily="1" charset="0"/>
                <a:cs typeface="楷体_GB2312" pitchFamily="1" charset="0"/>
              </a:rPr>
              <a:t> </a:t>
            </a:r>
            <a:br>
              <a:rPr lang="en-GB" altLang="zh-CN" sz="1800" dirty="0">
                <a:latin typeface="楷体_GB2312" pitchFamily="1" charset="0"/>
                <a:cs typeface="楷体_GB2312" pitchFamily="1" charset="0"/>
              </a:rPr>
            </a:br>
            <a:r>
              <a:rPr lang="en-GB" altLang="zh-CN" sz="1800" dirty="0">
                <a:latin typeface="楷体_GB2312" pitchFamily="1" charset="0"/>
                <a:cs typeface="楷体_GB2312" pitchFamily="1" charset="0"/>
              </a:rPr>
              <a:t>- </a:t>
            </a:r>
            <a:r>
              <a:rPr lang="zh-CN" altLang="en-GB" sz="1800" dirty="0">
                <a:latin typeface="楷体_GB2312" pitchFamily="1" charset="0"/>
                <a:cs typeface="楷体_GB2312" pitchFamily="1" charset="0"/>
              </a:rPr>
              <a:t>操作系统的保护模式</a:t>
            </a:r>
            <a:r>
              <a:rPr lang="en-GB" altLang="zh-CN" sz="1800" dirty="0">
                <a:latin typeface="楷体_GB2312" pitchFamily="1" charset="0"/>
                <a:cs typeface="楷体_GB2312" pitchFamily="1" charset="0"/>
              </a:rPr>
              <a:t>.</a:t>
            </a:r>
            <a:endParaRPr lang="en-GB" altLang="zh-CN" sz="1800" dirty="0">
              <a:latin typeface="楷体_GB2312" pitchFamily="1" charset="0"/>
              <a:cs typeface="楷体_GB2312" pitchFamily="1" charset="0"/>
            </a:endParaRPr>
          </a:p>
          <a:p>
            <a:pPr marL="741680" lvl="1" indent="-284480" defTabSz="914400" eaLnBrk="0" hangingPunct="0">
              <a:lnSpc>
                <a:spcPct val="90000"/>
              </a:lnSpc>
              <a:spcBef>
                <a:spcPts val="112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solidFill>
                  <a:srgbClr val="FF0000"/>
                </a:solidFill>
                <a:latin typeface="楷体_GB2312" pitchFamily="1" charset="0"/>
                <a:cs typeface="楷体_GB2312" pitchFamily="1" charset="0"/>
              </a:rPr>
              <a:t>中止模式</a:t>
            </a:r>
            <a:r>
              <a:rPr lang="en-GB" altLang="zh-CN" sz="1800" dirty="0">
                <a:solidFill>
                  <a:srgbClr val="FF0000"/>
                </a:solidFill>
                <a:latin typeface="楷体_GB2312" pitchFamily="1" charset="0"/>
                <a:cs typeface="楷体_GB2312" pitchFamily="1" charset="0"/>
              </a:rPr>
              <a:t>(abt)</a:t>
            </a:r>
            <a:r>
              <a:rPr lang="en-GB" altLang="zh-CN" sz="1800" dirty="0">
                <a:latin typeface="楷体_GB2312" pitchFamily="1" charset="0"/>
                <a:cs typeface="楷体_GB2312" pitchFamily="1" charset="0"/>
              </a:rPr>
              <a:t> </a:t>
            </a:r>
            <a:br>
              <a:rPr lang="en-GB" altLang="zh-CN" sz="1800" dirty="0">
                <a:latin typeface="楷体_GB2312" pitchFamily="1" charset="0"/>
                <a:cs typeface="楷体_GB2312" pitchFamily="1" charset="0"/>
              </a:rPr>
            </a:br>
            <a:r>
              <a:rPr lang="en-GB" altLang="zh-CN" sz="1800" dirty="0">
                <a:latin typeface="楷体_GB2312" pitchFamily="1" charset="0"/>
                <a:cs typeface="楷体_GB2312" pitchFamily="1" charset="0"/>
              </a:rPr>
              <a:t>- </a:t>
            </a:r>
            <a:r>
              <a:rPr lang="zh-CN" altLang="en-GB" sz="1800" dirty="0">
                <a:latin typeface="楷体_GB2312" pitchFamily="1" charset="0"/>
                <a:cs typeface="楷体_GB2312" pitchFamily="1" charset="0"/>
              </a:rPr>
              <a:t>支持虚拟内存和</a:t>
            </a:r>
            <a:r>
              <a:rPr lang="en-GB" altLang="zh-CN" sz="1800" dirty="0">
                <a:latin typeface="楷体_GB2312" pitchFamily="1" charset="0"/>
                <a:cs typeface="楷体_GB2312" pitchFamily="1" charset="0"/>
              </a:rPr>
              <a:t>/</a:t>
            </a:r>
            <a:r>
              <a:rPr lang="zh-CN" altLang="en-GB" sz="1800" dirty="0">
                <a:latin typeface="楷体_GB2312" pitchFamily="1" charset="0"/>
                <a:cs typeface="楷体_GB2312" pitchFamily="1" charset="0"/>
              </a:rPr>
              <a:t>或内存保护</a:t>
            </a:r>
            <a:endParaRPr lang="en-GB" altLang="zh-CN" sz="1800" dirty="0">
              <a:latin typeface="楷体_GB2312" pitchFamily="1" charset="0"/>
              <a:cs typeface="楷体_GB2312" pitchFamily="1" charset="0"/>
            </a:endParaRPr>
          </a:p>
          <a:p>
            <a:pPr marL="741680" lvl="1" indent="-284480" defTabSz="914400" eaLnBrk="0" hangingPunct="0">
              <a:lnSpc>
                <a:spcPct val="90000"/>
              </a:lnSpc>
              <a:spcBef>
                <a:spcPts val="112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solidFill>
                  <a:srgbClr val="FF0000"/>
                </a:solidFill>
                <a:latin typeface="楷体_GB2312" pitchFamily="1" charset="0"/>
                <a:cs typeface="楷体_GB2312" pitchFamily="1" charset="0"/>
              </a:rPr>
              <a:t>系统模式</a:t>
            </a:r>
            <a:r>
              <a:rPr lang="en-GB" altLang="zh-CN" sz="1800" dirty="0">
                <a:solidFill>
                  <a:srgbClr val="FF0000"/>
                </a:solidFill>
                <a:latin typeface="楷体_GB2312" pitchFamily="1" charset="0"/>
                <a:cs typeface="楷体_GB2312" pitchFamily="1" charset="0"/>
              </a:rPr>
              <a:t>(sys)</a:t>
            </a:r>
            <a:r>
              <a:rPr lang="en-GB" altLang="zh-CN" sz="1800" dirty="0">
                <a:latin typeface="楷体_GB2312" pitchFamily="1" charset="0"/>
                <a:cs typeface="楷体_GB2312" pitchFamily="1" charset="0"/>
              </a:rPr>
              <a:t> </a:t>
            </a:r>
            <a:br>
              <a:rPr lang="en-GB" altLang="zh-CN" sz="1800" dirty="0">
                <a:latin typeface="楷体_GB2312" pitchFamily="1" charset="0"/>
                <a:cs typeface="楷体_GB2312" pitchFamily="1" charset="0"/>
              </a:rPr>
            </a:br>
            <a:r>
              <a:rPr lang="en-GB" altLang="zh-CN" sz="1800" dirty="0">
                <a:latin typeface="楷体_GB2312" pitchFamily="1" charset="0"/>
                <a:cs typeface="楷体_GB2312" pitchFamily="1" charset="0"/>
              </a:rPr>
              <a:t>- </a:t>
            </a:r>
            <a:r>
              <a:rPr lang="zh-CN" altLang="en-GB" sz="1800" dirty="0">
                <a:latin typeface="楷体_GB2312" pitchFamily="1" charset="0"/>
                <a:cs typeface="楷体_GB2312" pitchFamily="1" charset="0"/>
              </a:rPr>
              <a:t>支持操作系统的特殊用户模式</a:t>
            </a:r>
            <a:r>
              <a:rPr lang="en-GB" altLang="zh-CN" sz="1800" dirty="0">
                <a:latin typeface="楷体_GB2312" pitchFamily="1" charset="0"/>
                <a:cs typeface="楷体_GB2312" pitchFamily="1" charset="0"/>
              </a:rPr>
              <a:t>(</a:t>
            </a:r>
            <a:r>
              <a:rPr lang="zh-CN" altLang="en-GB" sz="1800" dirty="0">
                <a:latin typeface="楷体_GB2312" pitchFamily="1" charset="0"/>
                <a:cs typeface="楷体_GB2312" pitchFamily="1" charset="0"/>
              </a:rPr>
              <a:t>运行操作系统任务）</a:t>
            </a:r>
            <a:endParaRPr lang="en-GB" altLang="zh-CN" sz="1800" dirty="0">
              <a:latin typeface="楷体_GB2312" pitchFamily="1" charset="0"/>
              <a:cs typeface="楷体_GB2312" pitchFamily="1" charset="0"/>
            </a:endParaRPr>
          </a:p>
          <a:p>
            <a:pPr marL="741680" lvl="1" indent="-284480" defTabSz="914400" eaLnBrk="0" hangingPunct="0">
              <a:lnSpc>
                <a:spcPct val="90000"/>
              </a:lnSpc>
              <a:spcBef>
                <a:spcPts val="112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solidFill>
                  <a:srgbClr val="FF0000"/>
                </a:solidFill>
                <a:latin typeface="楷体_GB2312" pitchFamily="1" charset="0"/>
                <a:cs typeface="楷体_GB2312" pitchFamily="1" charset="0"/>
              </a:rPr>
              <a:t>未定义模式</a:t>
            </a:r>
            <a:r>
              <a:rPr lang="en-GB" altLang="zh-CN" sz="1800" dirty="0">
                <a:solidFill>
                  <a:srgbClr val="FF0000"/>
                </a:solidFill>
                <a:latin typeface="楷体_GB2312" pitchFamily="1" charset="0"/>
                <a:cs typeface="楷体_GB2312" pitchFamily="1" charset="0"/>
              </a:rPr>
              <a:t>(und)</a:t>
            </a:r>
            <a:r>
              <a:rPr lang="en-GB" altLang="zh-CN" sz="1800" dirty="0">
                <a:latin typeface="楷体_GB2312" pitchFamily="1" charset="0"/>
                <a:cs typeface="楷体_GB2312" pitchFamily="1" charset="0"/>
              </a:rPr>
              <a:t> </a:t>
            </a:r>
            <a:br>
              <a:rPr lang="en-GB" altLang="zh-CN" sz="1800" dirty="0">
                <a:latin typeface="楷体_GB2312" pitchFamily="1" charset="0"/>
                <a:cs typeface="楷体_GB2312" pitchFamily="1" charset="0"/>
              </a:rPr>
            </a:br>
            <a:r>
              <a:rPr lang="en-GB" altLang="zh-CN" sz="1800" dirty="0">
                <a:latin typeface="楷体_GB2312" pitchFamily="1" charset="0"/>
                <a:cs typeface="楷体_GB2312" pitchFamily="1" charset="0"/>
              </a:rPr>
              <a:t>- </a:t>
            </a:r>
            <a:r>
              <a:rPr lang="zh-CN" altLang="en-GB" sz="1800" dirty="0">
                <a:latin typeface="楷体_GB2312" pitchFamily="1" charset="0"/>
                <a:cs typeface="楷体_GB2312" pitchFamily="1" charset="0"/>
              </a:rPr>
              <a:t>支持硬件协处理器的软件仿真</a:t>
            </a:r>
            <a:r>
              <a:rPr lang="en-GB" altLang="zh-CN" sz="1800" dirty="0">
                <a:latin typeface="楷体_GB2312" pitchFamily="1" charset="0"/>
                <a:cs typeface="楷体_GB2312" pitchFamily="1" charset="0"/>
              </a:rPr>
              <a:t> </a:t>
            </a:r>
            <a:endParaRPr lang="en-GB" altLang="zh-CN" sz="1800" dirty="0">
              <a:latin typeface="楷体_GB2312" pitchFamily="1" charset="0"/>
              <a:cs typeface="楷体_GB2312" pitchFamily="1" charset="0"/>
            </a:endParaRPr>
          </a:p>
          <a:p>
            <a:pPr marL="341630" indent="-341630" defTabSz="914400" eaLnBrk="0" hangingPunct="0">
              <a:lnSpc>
                <a:spcPct val="90000"/>
              </a:lnSpc>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latin typeface="楷体_GB2312" pitchFamily="1" charset="0"/>
                <a:cs typeface="楷体_GB2312" pitchFamily="1" charset="0"/>
              </a:rPr>
              <a:t>除了用户模式外，其他模式均可视为特权模式</a:t>
            </a:r>
            <a:endParaRPr lang="zh-CN" altLang="en-GB" sz="1800" dirty="0">
              <a:latin typeface="楷体_GB2312" pitchFamily="1" charset="0"/>
              <a:ea typeface="楷体_GB2312" pitchFamily="1"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寄存器</a:t>
            </a:r>
            <a:r>
              <a:rPr kumimoji="0" lang="en-GB" altLang="zh-CN"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 - 1</a:t>
            </a:r>
            <a:endParaRPr kumimoji="0" lang="en-GB" altLang="zh-CN"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endParaRPr>
          </a:p>
        </p:txBody>
      </p:sp>
      <p:sp>
        <p:nvSpPr>
          <p:cNvPr id="29699" name="Rectangle 3"/>
          <p:cNvSpPr>
            <a:spLocks noGrp="1" noChangeArrowheads="1"/>
          </p:cNvSpPr>
          <p:nvPr>
            <p:ph idx="1"/>
          </p:nvPr>
        </p:nvSpPr>
        <p:spPr>
          <a:xfrm>
            <a:off x="698500" y="1223963"/>
            <a:ext cx="7772400" cy="5400675"/>
          </a:xfrm>
        </p:spPr>
        <p:txBody>
          <a:bodyPr vert="horz" wrap="square" lIns="82440" tIns="41400" rIns="82440" bIns="41400" numCol="1" anchor="t" anchorCtr="0" compatLnSpc="1"/>
          <a:p>
            <a:pPr marL="341630" indent="-341630" defTabSz="914400" eaLnBrk="0" hangingPunct="0">
              <a:spcBef>
                <a:spcPts val="12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800" dirty="0">
                <a:solidFill>
                  <a:srgbClr val="FF0000"/>
                </a:solidFill>
                <a:latin typeface="楷体_GB2312" pitchFamily="1" charset="0"/>
                <a:cs typeface="楷体_GB2312" pitchFamily="1" charset="0"/>
              </a:rPr>
              <a:t>37 </a:t>
            </a:r>
            <a:r>
              <a:rPr lang="zh-CN" altLang="en-GB" sz="2800" dirty="0">
                <a:solidFill>
                  <a:srgbClr val="FF0000"/>
                </a:solidFill>
                <a:latin typeface="楷体_GB2312" pitchFamily="1" charset="0"/>
                <a:cs typeface="楷体_GB2312" pitchFamily="1" charset="0"/>
              </a:rPr>
              <a:t>寄存器</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000" dirty="0">
                <a:latin typeface="楷体_GB2312" pitchFamily="1" charset="0"/>
                <a:cs typeface="楷体_GB2312" pitchFamily="1" charset="0"/>
              </a:rPr>
              <a:t>31 </a:t>
            </a:r>
            <a:r>
              <a:rPr lang="zh-CN" altLang="en-GB" sz="2000" dirty="0">
                <a:latin typeface="楷体_GB2312" pitchFamily="1" charset="0"/>
                <a:cs typeface="楷体_GB2312" pitchFamily="1" charset="0"/>
              </a:rPr>
              <a:t>个</a:t>
            </a:r>
            <a:r>
              <a:rPr lang="en-GB" altLang="zh-CN" sz="2000" dirty="0">
                <a:latin typeface="楷体_GB2312" pitchFamily="1" charset="0"/>
                <a:cs typeface="楷体_GB2312" pitchFamily="1" charset="0"/>
              </a:rPr>
              <a:t>32</a:t>
            </a:r>
            <a:r>
              <a:rPr lang="zh-CN" altLang="en-GB" sz="2000" dirty="0">
                <a:latin typeface="楷体_GB2312" pitchFamily="1" charset="0"/>
                <a:cs typeface="楷体_GB2312" pitchFamily="1" charset="0"/>
              </a:rPr>
              <a:t>位寄存器，包括程序计数器</a:t>
            </a:r>
            <a:r>
              <a:rPr lang="en-GB" altLang="zh-CN" sz="2000" dirty="0">
                <a:latin typeface="楷体_GB2312" pitchFamily="1" charset="0"/>
                <a:cs typeface="楷体_GB2312" pitchFamily="1" charset="0"/>
              </a:rPr>
              <a:t>PC</a:t>
            </a:r>
            <a:endParaRPr lang="en-GB" altLang="zh-CN" sz="2000" dirty="0">
              <a:latin typeface="楷体_GB2312" pitchFamily="1" charset="0"/>
              <a:cs typeface="楷体_GB2312" pitchFamily="1" charset="0"/>
            </a:endParaRPr>
          </a:p>
          <a:p>
            <a:pPr marL="741680" lvl="1" indent="-284480" defTabSz="914400" eaLnBrk="0" hangingPunct="0">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000" dirty="0">
                <a:latin typeface="楷体_GB2312" pitchFamily="1" charset="0"/>
                <a:cs typeface="楷体_GB2312" pitchFamily="1" charset="0"/>
              </a:rPr>
              <a:t>6 </a:t>
            </a:r>
            <a:r>
              <a:rPr lang="zh-CN" altLang="en-GB" sz="2000" dirty="0">
                <a:latin typeface="楷体_GB2312" pitchFamily="1" charset="0"/>
                <a:cs typeface="楷体_GB2312" pitchFamily="1" charset="0"/>
              </a:rPr>
              <a:t>个状态寄存器</a:t>
            </a:r>
            <a:endParaRPr lang="en-GB" altLang="zh-CN" sz="2000" dirty="0">
              <a:latin typeface="楷体_GB2312" pitchFamily="1" charset="0"/>
              <a:cs typeface="楷体_GB2312" pitchFamily="1" charset="0"/>
            </a:endParaRPr>
          </a:p>
          <a:p>
            <a:pPr marL="741680" lvl="1" indent="-284480" defTabSz="914400" eaLnBrk="0" hangingPunct="0">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000" dirty="0">
                <a:latin typeface="楷体_GB2312" pitchFamily="1" charset="0"/>
                <a:cs typeface="楷体_GB2312" pitchFamily="1" charset="0"/>
              </a:rPr>
              <a:t>15 </a:t>
            </a:r>
            <a:r>
              <a:rPr lang="zh-CN" altLang="en-GB" sz="2000" dirty="0">
                <a:latin typeface="楷体_GB2312" pitchFamily="1" charset="0"/>
                <a:cs typeface="楷体_GB2312" pitchFamily="1" charset="0"/>
              </a:rPr>
              <a:t>通用寄存器</a:t>
            </a:r>
            <a:r>
              <a:rPr lang="en-GB" altLang="zh-CN" sz="2000" dirty="0">
                <a:latin typeface="楷体_GB2312" pitchFamily="1" charset="0"/>
                <a:cs typeface="楷体_GB2312" pitchFamily="1" charset="0"/>
              </a:rPr>
              <a:t> (R0 to R14), </a:t>
            </a:r>
            <a:r>
              <a:rPr lang="zh-CN" altLang="en-GB" sz="2000" dirty="0">
                <a:latin typeface="楷体_GB2312" pitchFamily="1" charset="0"/>
                <a:cs typeface="楷体_GB2312" pitchFamily="1" charset="0"/>
              </a:rPr>
              <a:t>以及</a:t>
            </a:r>
            <a:r>
              <a:rPr lang="en-GB" altLang="zh-CN" sz="2000" dirty="0">
                <a:latin typeface="楷体_GB2312" pitchFamily="1" charset="0"/>
                <a:cs typeface="楷体_GB2312" pitchFamily="1" charset="0"/>
              </a:rPr>
              <a:t>1</a:t>
            </a:r>
            <a:r>
              <a:rPr lang="zh-CN" altLang="en-GB" sz="2000" dirty="0">
                <a:latin typeface="楷体_GB2312" pitchFamily="1" charset="0"/>
                <a:cs typeface="楷体_GB2312" pitchFamily="1" charset="0"/>
              </a:rPr>
              <a:t>或者</a:t>
            </a:r>
            <a:r>
              <a:rPr lang="en-GB" altLang="zh-CN" sz="2000" dirty="0">
                <a:latin typeface="楷体_GB2312" pitchFamily="1" charset="0"/>
                <a:cs typeface="楷体_GB2312" pitchFamily="1" charset="0"/>
              </a:rPr>
              <a:t>2</a:t>
            </a:r>
            <a:r>
              <a:rPr lang="zh-CN" altLang="en-GB" sz="2000" dirty="0">
                <a:latin typeface="楷体_GB2312" pitchFamily="1" charset="0"/>
                <a:cs typeface="楷体_GB2312" pitchFamily="1" charset="0"/>
              </a:rPr>
              <a:t>个状态寄存器和程序计数器在任何时候都中可见的</a:t>
            </a:r>
            <a:endParaRPr lang="en-GB" altLang="zh-CN" sz="2000" dirty="0">
              <a:latin typeface="楷体_GB2312" pitchFamily="1" charset="0"/>
              <a:cs typeface="楷体_GB2312" pitchFamily="1" charset="0"/>
            </a:endParaRPr>
          </a:p>
          <a:p>
            <a:pPr marL="341630" indent="-341630" defTabSz="914400" eaLnBrk="0" hangingPunct="0">
              <a:spcBef>
                <a:spcPts val="12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可见的寄存器取决于处理器的模式</a:t>
            </a:r>
            <a:endParaRPr lang="en-GB" altLang="zh-CN" dirty="0">
              <a:solidFill>
                <a:srgbClr val="FF0000"/>
              </a:solidFill>
              <a:latin typeface="楷体_GB2312" pitchFamily="1" charset="0"/>
              <a:cs typeface="楷体_GB2312" pitchFamily="1" charset="0"/>
            </a:endParaRPr>
          </a:p>
          <a:p>
            <a:pPr marL="341630" indent="-341630" defTabSz="914400" eaLnBrk="0" hangingPunct="0">
              <a:spcBef>
                <a:spcPts val="12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其它寄存器</a:t>
            </a:r>
            <a:r>
              <a:rPr lang="en-GB" altLang="zh-CN" sz="2800" dirty="0">
                <a:solidFill>
                  <a:srgbClr val="FF0000"/>
                </a:solidFill>
                <a:latin typeface="楷体_GB2312" pitchFamily="1" charset="0"/>
                <a:cs typeface="楷体_GB2312" pitchFamily="1" charset="0"/>
              </a:rPr>
              <a:t> (the banked registers) </a:t>
            </a:r>
            <a:r>
              <a:rPr lang="zh-CN" altLang="en-GB" sz="2800" dirty="0">
                <a:solidFill>
                  <a:srgbClr val="FF0000"/>
                </a:solidFill>
                <a:latin typeface="楷体_GB2312" pitchFamily="1" charset="0"/>
                <a:cs typeface="楷体_GB2312" pitchFamily="1" charset="0"/>
              </a:rPr>
              <a:t>的状态在支持</a:t>
            </a:r>
            <a:r>
              <a:rPr lang="en-GB" altLang="zh-CN" sz="2800" dirty="0">
                <a:solidFill>
                  <a:srgbClr val="FF0000"/>
                </a:solidFill>
                <a:latin typeface="楷体_GB2312" pitchFamily="1" charset="0"/>
                <a:cs typeface="楷体_GB2312" pitchFamily="1" charset="0"/>
              </a:rPr>
              <a:t>IRQ, FIQ, </a:t>
            </a:r>
            <a:r>
              <a:rPr lang="zh-CN" altLang="en-GB" sz="2800" dirty="0">
                <a:solidFill>
                  <a:srgbClr val="FF0000"/>
                </a:solidFill>
                <a:latin typeface="楷体_GB2312" pitchFamily="1" charset="0"/>
                <a:cs typeface="楷体_GB2312" pitchFamily="1" charset="0"/>
              </a:rPr>
              <a:t>管理员</a:t>
            </a:r>
            <a:r>
              <a:rPr lang="en-GB" altLang="zh-CN" sz="2800" dirty="0">
                <a:solidFill>
                  <a:srgbClr val="FF0000"/>
                </a:solidFill>
                <a:latin typeface="楷体_GB2312" pitchFamily="1" charset="0"/>
                <a:cs typeface="楷体_GB2312" pitchFamily="1" charset="0"/>
              </a:rPr>
              <a:t>, </a:t>
            </a:r>
            <a:r>
              <a:rPr lang="zh-CN" altLang="en-GB" sz="2800" dirty="0">
                <a:solidFill>
                  <a:srgbClr val="FF0000"/>
                </a:solidFill>
                <a:latin typeface="楷体_GB2312" pitchFamily="1" charset="0"/>
                <a:cs typeface="楷体_GB2312" pitchFamily="1" charset="0"/>
              </a:rPr>
              <a:t>中止和未定义模式处理时被切换</a:t>
            </a:r>
            <a:endParaRPr lang="zh-CN" altLang="en-GB" sz="2800" dirty="0">
              <a:solidFill>
                <a:srgbClr val="FF0000"/>
              </a:solidFill>
              <a:latin typeface="楷体_GB2312" pitchFamily="1" charset="0"/>
              <a:ea typeface="楷体_GB2312" pitchFamily="1" charset="0"/>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p:nvPr>
        </p:nvSpPr>
        <p:spPr>
          <a:xfrm>
            <a:off x="2187575" y="188913"/>
            <a:ext cx="6288088" cy="1143000"/>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寄存器</a:t>
            </a:r>
            <a:r>
              <a:rPr kumimoji="0" lang="en-GB" altLang="zh-CN"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 - 2</a:t>
            </a:r>
            <a:endParaRPr kumimoji="0" lang="en-GB" altLang="zh-CN"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endParaRPr>
          </a:p>
        </p:txBody>
      </p:sp>
      <p:sp>
        <p:nvSpPr>
          <p:cNvPr id="30723" name="Rectangle 3"/>
          <p:cNvSpPr>
            <a:spLocks noGrp="1" noChangeArrowheads="1"/>
          </p:cNvSpPr>
          <p:nvPr>
            <p:ph idx="1"/>
          </p:nvPr>
        </p:nvSpPr>
        <p:spPr>
          <a:xfrm>
            <a:off x="674688" y="1133475"/>
            <a:ext cx="7772400" cy="5446713"/>
          </a:xfrm>
        </p:spPr>
        <p:txBody>
          <a:bodyPr vert="horz" wrap="square" lIns="82440" tIns="41400" rIns="82440" bIns="41400" numCol="1" anchor="t" anchorCtr="0" compatLnSpc="1"/>
          <a:p>
            <a:pPr marL="341630" indent="-341630" defTabSz="914400" eaLnBrk="0" hangingPunct="0">
              <a:spcBef>
                <a:spcPts val="15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sym typeface="Arial" panose="020B0604020202020204" pitchFamily="34" charset="0"/>
              </a:rPr>
              <a:t>R0 </a:t>
            </a:r>
            <a:r>
              <a:rPr lang="zh-CN" altLang="en-GB" sz="2400" dirty="0">
                <a:latin typeface="楷体_GB2312" pitchFamily="1" charset="0"/>
                <a:cs typeface="楷体_GB2312" pitchFamily="1" charset="0"/>
                <a:sym typeface="Arial" panose="020B0604020202020204" pitchFamily="34" charset="0"/>
              </a:rPr>
              <a:t>到</a:t>
            </a:r>
            <a:r>
              <a:rPr lang="en-GB" altLang="zh-CN" sz="2400" dirty="0">
                <a:latin typeface="楷体_GB2312" pitchFamily="1" charset="0"/>
                <a:cs typeface="楷体_GB2312" pitchFamily="1" charset="0"/>
                <a:sym typeface="Arial" panose="020B0604020202020204" pitchFamily="34" charset="0"/>
              </a:rPr>
              <a:t> R15 </a:t>
            </a:r>
            <a:r>
              <a:rPr lang="zh-CN" altLang="en-GB" sz="2400" dirty="0">
                <a:latin typeface="楷体_GB2312" pitchFamily="1" charset="0"/>
                <a:cs typeface="楷体_GB2312" pitchFamily="1" charset="0"/>
                <a:sym typeface="Arial" panose="020B0604020202020204" pitchFamily="34" charset="0"/>
              </a:rPr>
              <a:t>可以直接访问</a:t>
            </a:r>
            <a:endParaRPr lang="en-GB" altLang="zh-CN" sz="2400" dirty="0">
              <a:latin typeface="楷体_GB2312" pitchFamily="1" charset="0"/>
              <a:cs typeface="楷体_GB2312" pitchFamily="1" charset="0"/>
              <a:sym typeface="Arial" panose="020B0604020202020204" pitchFamily="34" charset="0"/>
            </a:endParaRPr>
          </a:p>
          <a:p>
            <a:pPr marL="341630" indent="-341630" defTabSz="914400" eaLnBrk="0" hangingPunct="0">
              <a:spcBef>
                <a:spcPts val="15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sym typeface="Arial" panose="020B0604020202020204" pitchFamily="34" charset="0"/>
              </a:rPr>
              <a:t>R0 </a:t>
            </a:r>
            <a:r>
              <a:rPr lang="zh-CN" altLang="en-GB" sz="2400" dirty="0">
                <a:latin typeface="楷体_GB2312" pitchFamily="1" charset="0"/>
                <a:cs typeface="楷体_GB2312" pitchFamily="1" charset="0"/>
                <a:sym typeface="Arial" panose="020B0604020202020204" pitchFamily="34" charset="0"/>
              </a:rPr>
              <a:t>到</a:t>
            </a:r>
            <a:r>
              <a:rPr lang="en-GB" altLang="zh-CN" sz="2400" dirty="0">
                <a:latin typeface="楷体_GB2312" pitchFamily="1" charset="0"/>
                <a:cs typeface="楷体_GB2312" pitchFamily="1" charset="0"/>
                <a:sym typeface="Arial" panose="020B0604020202020204" pitchFamily="34" charset="0"/>
              </a:rPr>
              <a:t> R14 </a:t>
            </a:r>
            <a:r>
              <a:rPr lang="zh-CN" altLang="en-GB" sz="2400" dirty="0">
                <a:latin typeface="楷体_GB2312" pitchFamily="1" charset="0"/>
                <a:cs typeface="楷体_GB2312" pitchFamily="1" charset="0"/>
                <a:sym typeface="Arial" panose="020B0604020202020204" pitchFamily="34" charset="0"/>
              </a:rPr>
              <a:t>是通用寄存器</a:t>
            </a:r>
            <a:endParaRPr lang="en-GB" altLang="zh-CN" sz="2400" dirty="0">
              <a:latin typeface="楷体_GB2312" pitchFamily="1" charset="0"/>
              <a:cs typeface="楷体_GB2312" pitchFamily="1" charset="0"/>
              <a:sym typeface="Arial" panose="020B0604020202020204" pitchFamily="34" charset="0"/>
            </a:endParaRPr>
          </a:p>
          <a:p>
            <a:pPr marL="341630" indent="-341630" defTabSz="914400" eaLnBrk="0" hangingPunct="0">
              <a:spcBef>
                <a:spcPts val="15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sym typeface="Arial" panose="020B0604020202020204" pitchFamily="34" charset="0"/>
              </a:rPr>
              <a:t>R13: </a:t>
            </a:r>
            <a:r>
              <a:rPr lang="zh-CN" altLang="en-GB" sz="2400" dirty="0">
                <a:solidFill>
                  <a:srgbClr val="FF0000"/>
                </a:solidFill>
                <a:latin typeface="楷体_GB2312" pitchFamily="1" charset="0"/>
                <a:cs typeface="楷体_GB2312" pitchFamily="1" charset="0"/>
                <a:sym typeface="Arial" panose="020B0604020202020204" pitchFamily="34" charset="0"/>
              </a:rPr>
              <a:t>堆栈指针</a:t>
            </a:r>
            <a:r>
              <a:rPr lang="en-GB" altLang="zh-CN" sz="2400" dirty="0">
                <a:solidFill>
                  <a:srgbClr val="FF0000"/>
                </a:solidFill>
                <a:latin typeface="楷体_GB2312" pitchFamily="1" charset="0"/>
                <a:cs typeface="楷体_GB2312" pitchFamily="1" charset="0"/>
                <a:sym typeface="Arial" panose="020B0604020202020204" pitchFamily="34" charset="0"/>
              </a:rPr>
              <a:t> (sp)</a:t>
            </a:r>
            <a:r>
              <a:rPr lang="en-GB" altLang="zh-CN" sz="2400" dirty="0">
                <a:latin typeface="楷体_GB2312" pitchFamily="1" charset="0"/>
                <a:cs typeface="楷体_GB2312" pitchFamily="1" charset="0"/>
                <a:sym typeface="Arial" panose="020B0604020202020204" pitchFamily="34" charset="0"/>
              </a:rPr>
              <a:t> (</a:t>
            </a:r>
            <a:r>
              <a:rPr lang="zh-CN" altLang="en-GB" sz="2400" dirty="0">
                <a:latin typeface="楷体_GB2312" pitchFamily="1" charset="0"/>
                <a:cs typeface="楷体_GB2312" pitchFamily="1" charset="0"/>
                <a:sym typeface="Arial" panose="020B0604020202020204" pitchFamily="34" charset="0"/>
              </a:rPr>
              <a:t>通常</a:t>
            </a:r>
            <a:r>
              <a:rPr lang="en-GB" altLang="zh-CN" sz="2400" dirty="0">
                <a:latin typeface="楷体_GB2312" pitchFamily="1" charset="0"/>
                <a:cs typeface="楷体_GB2312" pitchFamily="1" charset="0"/>
                <a:sym typeface="Arial" panose="020B0604020202020204" pitchFamily="34" charset="0"/>
              </a:rPr>
              <a:t>)</a:t>
            </a:r>
            <a:endParaRPr lang="en-GB" altLang="zh-CN" sz="2400" dirty="0">
              <a:latin typeface="楷体_GB2312" pitchFamily="1" charset="0"/>
              <a:cs typeface="楷体_GB2312" pitchFamily="1" charset="0"/>
              <a:sym typeface="Arial" panose="020B0604020202020204" pitchFamily="34" charset="0"/>
            </a:endParaRPr>
          </a:p>
          <a:p>
            <a:pPr marL="741680" lvl="1" indent="-284480" defTabSz="914400" eaLnBrk="0" hangingPunct="0">
              <a:spcBef>
                <a:spcPts val="13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sym typeface="Arial" panose="020B0604020202020204" pitchFamily="34" charset="0"/>
              </a:rPr>
              <a:t>每种处理器模式都有单独的堆栈，状态切换时</a:t>
            </a:r>
            <a:r>
              <a:rPr lang="en-GB" altLang="zh-CN" sz="2400" dirty="0">
                <a:latin typeface="楷体_GB2312" pitchFamily="1" charset="0"/>
                <a:cs typeface="楷体_GB2312" pitchFamily="1" charset="0"/>
                <a:sym typeface="Arial" panose="020B0604020202020204" pitchFamily="34" charset="0"/>
              </a:rPr>
              <a:t>sp</a:t>
            </a:r>
            <a:r>
              <a:rPr lang="zh-CN" altLang="en-GB" sz="2400" dirty="0">
                <a:latin typeface="楷体_GB2312" pitchFamily="1" charset="0"/>
                <a:cs typeface="楷体_GB2312" pitchFamily="1" charset="0"/>
                <a:sym typeface="Arial" panose="020B0604020202020204" pitchFamily="34" charset="0"/>
              </a:rPr>
              <a:t>的值被自动保存。</a:t>
            </a:r>
            <a:endParaRPr lang="en-GB" altLang="zh-CN" sz="2400" dirty="0">
              <a:latin typeface="楷体_GB2312" pitchFamily="1" charset="0"/>
              <a:cs typeface="楷体_GB2312" pitchFamily="1" charset="0"/>
              <a:sym typeface="Arial" panose="020B0604020202020204" pitchFamily="34" charset="0"/>
            </a:endParaRPr>
          </a:p>
          <a:p>
            <a:pPr marL="341630" indent="-341630" defTabSz="914400" eaLnBrk="0" hangingPunct="0">
              <a:spcBef>
                <a:spcPts val="15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sym typeface="Arial" panose="020B0604020202020204" pitchFamily="34" charset="0"/>
              </a:rPr>
              <a:t>R14: </a:t>
            </a:r>
            <a:r>
              <a:rPr lang="zh-CN" altLang="en-GB" sz="2400" dirty="0">
                <a:solidFill>
                  <a:srgbClr val="FF0000"/>
                </a:solidFill>
                <a:latin typeface="楷体_GB2312" pitchFamily="1" charset="0"/>
                <a:cs typeface="楷体_GB2312" pitchFamily="1" charset="0"/>
                <a:sym typeface="Arial" panose="020B0604020202020204" pitchFamily="34" charset="0"/>
              </a:rPr>
              <a:t>链接寄存器</a:t>
            </a:r>
            <a:r>
              <a:rPr lang="en-GB" altLang="zh-CN" sz="2400" dirty="0">
                <a:solidFill>
                  <a:srgbClr val="FF0000"/>
                </a:solidFill>
                <a:latin typeface="楷体_GB2312" pitchFamily="1" charset="0"/>
                <a:cs typeface="楷体_GB2312" pitchFamily="1" charset="0"/>
                <a:sym typeface="Arial" panose="020B0604020202020204" pitchFamily="34" charset="0"/>
              </a:rPr>
              <a:t> (lr)</a:t>
            </a:r>
            <a:endParaRPr lang="en-GB" altLang="zh-CN" sz="2400" dirty="0">
              <a:solidFill>
                <a:srgbClr val="FF0000"/>
              </a:solidFill>
              <a:latin typeface="楷体_GB2312" pitchFamily="1" charset="0"/>
              <a:cs typeface="楷体_GB2312" pitchFamily="1" charset="0"/>
              <a:sym typeface="Arial" panose="020B0604020202020204" pitchFamily="34" charset="0"/>
            </a:endParaRPr>
          </a:p>
          <a:p>
            <a:pPr marL="341630" indent="-341630" defTabSz="914400" eaLnBrk="0" hangingPunct="0">
              <a:spcBef>
                <a:spcPts val="15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sym typeface="Arial" panose="020B0604020202020204" pitchFamily="34" charset="0"/>
              </a:rPr>
              <a:t>R15 </a:t>
            </a:r>
            <a:r>
              <a:rPr lang="zh-CN" altLang="en-GB" sz="2400" dirty="0">
                <a:solidFill>
                  <a:srgbClr val="FF0000"/>
                </a:solidFill>
                <a:latin typeface="楷体_GB2312" pitchFamily="1" charset="0"/>
                <a:cs typeface="楷体_GB2312" pitchFamily="1" charset="0"/>
                <a:sym typeface="Arial" panose="020B0604020202020204" pitchFamily="34" charset="0"/>
              </a:rPr>
              <a:t>包含程序计数器</a:t>
            </a:r>
            <a:r>
              <a:rPr lang="en-GB" altLang="zh-CN" sz="2400" dirty="0">
                <a:solidFill>
                  <a:srgbClr val="FF0000"/>
                </a:solidFill>
                <a:latin typeface="楷体_GB2312" pitchFamily="1" charset="0"/>
                <a:cs typeface="楷体_GB2312" pitchFamily="1" charset="0"/>
                <a:sym typeface="Arial" panose="020B0604020202020204" pitchFamily="34" charset="0"/>
              </a:rPr>
              <a:t> (PC)</a:t>
            </a:r>
            <a:endParaRPr lang="en-GB" altLang="zh-CN" sz="2400" dirty="0">
              <a:solidFill>
                <a:srgbClr val="FF0000"/>
              </a:solidFill>
              <a:latin typeface="楷体_GB2312" pitchFamily="1" charset="0"/>
              <a:cs typeface="楷体_GB2312" pitchFamily="1" charset="0"/>
              <a:sym typeface="Arial" panose="020B0604020202020204" pitchFamily="34" charset="0"/>
            </a:endParaRPr>
          </a:p>
          <a:p>
            <a:pPr marL="341630" indent="-341630" defTabSz="914400" eaLnBrk="0" hangingPunct="0">
              <a:spcBef>
                <a:spcPts val="15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sym typeface="Arial" panose="020B0604020202020204" pitchFamily="34" charset="0"/>
              </a:rPr>
              <a:t>CPSR </a:t>
            </a:r>
            <a:r>
              <a:rPr lang="en-GB" altLang="zh-CN" sz="2400" dirty="0">
                <a:cs typeface="楷体_GB2312" pitchFamily="1" charset="0"/>
                <a:sym typeface="Arial" panose="020B0604020202020204" pitchFamily="34" charset="0"/>
              </a:rPr>
              <a:t>–</a:t>
            </a:r>
            <a:r>
              <a:rPr lang="en-GB" altLang="zh-CN" sz="2400" dirty="0">
                <a:latin typeface="楷体_GB2312" pitchFamily="1" charset="0"/>
                <a:cs typeface="楷体_GB2312" pitchFamily="1" charset="0"/>
                <a:sym typeface="Arial" panose="020B0604020202020204" pitchFamily="34" charset="0"/>
              </a:rPr>
              <a:t> </a:t>
            </a:r>
            <a:r>
              <a:rPr lang="zh-CN" altLang="en-GB" sz="2400" dirty="0">
                <a:latin typeface="楷体_GB2312" pitchFamily="1" charset="0"/>
                <a:cs typeface="楷体_GB2312" pitchFamily="1" charset="0"/>
                <a:sym typeface="Arial" panose="020B0604020202020204" pitchFamily="34" charset="0"/>
              </a:rPr>
              <a:t>当前程序状态寄存器，包括代码标志状态和当前模式位</a:t>
            </a:r>
            <a:endParaRPr lang="en-GB" altLang="zh-CN" sz="2400" dirty="0">
              <a:latin typeface="楷体_GB2312" pitchFamily="1" charset="0"/>
              <a:cs typeface="楷体_GB2312" pitchFamily="1" charset="0"/>
              <a:sym typeface="Arial" panose="020B0604020202020204" pitchFamily="34" charset="0"/>
            </a:endParaRPr>
          </a:p>
          <a:p>
            <a:pPr marL="341630" indent="-341630" defTabSz="914400" eaLnBrk="0" hangingPunct="0">
              <a:spcBef>
                <a:spcPts val="15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sym typeface="Arial" panose="020B0604020202020204" pitchFamily="34" charset="0"/>
              </a:rPr>
              <a:t>5</a:t>
            </a:r>
            <a:r>
              <a:rPr lang="zh-CN" altLang="en-GB" sz="2400" dirty="0">
                <a:latin typeface="楷体_GB2312" pitchFamily="1" charset="0"/>
                <a:cs typeface="楷体_GB2312" pitchFamily="1" charset="0"/>
                <a:sym typeface="Arial" panose="020B0604020202020204" pitchFamily="34" charset="0"/>
              </a:rPr>
              <a:t>个</a:t>
            </a:r>
            <a:r>
              <a:rPr lang="en-GB" altLang="zh-CN" sz="2400" dirty="0">
                <a:latin typeface="楷体_GB2312" pitchFamily="1" charset="0"/>
                <a:cs typeface="楷体_GB2312" pitchFamily="1" charset="0"/>
                <a:sym typeface="Arial" panose="020B0604020202020204" pitchFamily="34" charset="0"/>
              </a:rPr>
              <a:t>SPSRs--(</a:t>
            </a:r>
            <a:r>
              <a:rPr lang="zh-CN" altLang="en-GB" sz="2400" dirty="0">
                <a:latin typeface="楷体_GB2312" pitchFamily="1" charset="0"/>
                <a:cs typeface="楷体_GB2312" pitchFamily="1" charset="0"/>
                <a:sym typeface="Arial" panose="020B0604020202020204" pitchFamily="34" charset="0"/>
              </a:rPr>
              <a:t>程序状态保存寄存器</a:t>
            </a:r>
            <a:r>
              <a:rPr lang="en-GB" altLang="zh-CN" sz="2400" dirty="0">
                <a:latin typeface="楷体_GB2312" pitchFamily="1" charset="0"/>
                <a:cs typeface="楷体_GB2312" pitchFamily="1" charset="0"/>
                <a:sym typeface="Arial" panose="020B0604020202020204" pitchFamily="34" charset="0"/>
              </a:rPr>
              <a:t>) </a:t>
            </a:r>
            <a:r>
              <a:rPr lang="zh-CN" altLang="en-GB" sz="2400" dirty="0">
                <a:latin typeface="楷体_GB2312" pitchFamily="1" charset="0"/>
                <a:cs typeface="楷体_GB2312" pitchFamily="1" charset="0"/>
                <a:sym typeface="Arial" panose="020B0604020202020204" pitchFamily="34" charset="0"/>
              </a:rPr>
              <a:t>当异常发生时保存</a:t>
            </a:r>
            <a:r>
              <a:rPr lang="en-GB" altLang="zh-CN" sz="2400" dirty="0">
                <a:latin typeface="楷体_GB2312" pitchFamily="1" charset="0"/>
                <a:cs typeface="楷体_GB2312" pitchFamily="1" charset="0"/>
                <a:sym typeface="Arial" panose="020B0604020202020204" pitchFamily="34" charset="0"/>
              </a:rPr>
              <a:t>CPSR</a:t>
            </a:r>
            <a:r>
              <a:rPr lang="zh-CN" altLang="en-GB" sz="2400" dirty="0">
                <a:latin typeface="楷体_GB2312" pitchFamily="1" charset="0"/>
                <a:cs typeface="楷体_GB2312" pitchFamily="1" charset="0"/>
                <a:sym typeface="Arial" panose="020B0604020202020204" pitchFamily="34" charset="0"/>
              </a:rPr>
              <a:t>状态</a:t>
            </a:r>
            <a:endParaRPr lang="zh-CN" altLang="en-GB" sz="2400" dirty="0">
              <a:latin typeface="楷体_GB2312" pitchFamily="1" charset="0"/>
              <a:ea typeface="楷体_GB2312" pitchFamily="1" charset="0"/>
              <a:sym typeface="Arial" panose="020B0604020202020204" pitchFamily="34" charset="0"/>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寄存器组织</a:t>
            </a:r>
            <a:r>
              <a:rPr lang="en-GB" altLang="zh-CN" dirty="0">
                <a:latin typeface="黑体" panose="02010609060101010101" pitchFamily="6" charset="-122"/>
                <a:ea typeface="黑体" panose="02010609060101010101" pitchFamily="6" charset="-122"/>
              </a:rPr>
              <a:t> </a:t>
            </a:r>
            <a:r>
              <a:rPr lang="en-GB" altLang="zh-CN" dirty="0">
                <a:latin typeface="Arial" panose="020B0604020202020204" pitchFamily="34" charset="0"/>
                <a:ea typeface="黑体" panose="02010609060101010101" pitchFamily="6" charset="-122"/>
              </a:rPr>
              <a:t>–</a:t>
            </a:r>
            <a:r>
              <a:rPr lang="en-GB" altLang="zh-CN" dirty="0">
                <a:latin typeface="黑体" panose="02010609060101010101" pitchFamily="6" charset="-122"/>
                <a:ea typeface="黑体" panose="02010609060101010101" pitchFamily="6" charset="-122"/>
              </a:rPr>
              <a:t> 3*</a:t>
            </a:r>
            <a:endParaRPr lang="en-GB" altLang="zh-CN" dirty="0">
              <a:latin typeface="黑体" panose="02010609060101010101" pitchFamily="6" charset="-122"/>
              <a:ea typeface="黑体" panose="02010609060101010101" pitchFamily="6" charset="-122"/>
            </a:endParaRPr>
          </a:p>
        </p:txBody>
      </p:sp>
      <p:pic>
        <p:nvPicPr>
          <p:cNvPr id="317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8663" y="1474788"/>
            <a:ext cx="7362825" cy="4429125"/>
          </a:xfrm>
          <a:prstGeom prst="rect">
            <a:avLst/>
          </a:prstGeom>
          <a:noFill/>
          <a:ln>
            <a:noFill/>
          </a:ln>
          <a:effectLst/>
        </p:spPr>
      </p:pic>
      <p:sp>
        <p:nvSpPr>
          <p:cNvPr id="31748" name="Text Box 4"/>
          <p:cNvSpPr txBox="1">
            <a:spLocks noChangeArrowheads="1"/>
          </p:cNvSpPr>
          <p:nvPr/>
        </p:nvSpPr>
        <p:spPr bwMode="auto">
          <a:xfrm>
            <a:off x="1514475" y="5400675"/>
            <a:ext cx="6248400" cy="703263"/>
          </a:xfrm>
          <a:prstGeom prst="rect">
            <a:avLst/>
          </a:prstGeom>
          <a:noFill/>
          <a:ln>
            <a:noFill/>
          </a:ln>
          <a:effectLst/>
        </p:spPr>
        <p:txBody>
          <a:bodyPr lIns="90000" tIns="46800" rIns="90000" bIns="46800">
            <a:spAutoFit/>
          </a:bodyPr>
          <a:p>
            <a:pPr defTabSz="44958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000066"/>
                </a:solidFill>
                <a:latin typeface="Tahoma" panose="020B0604030504040204" pitchFamily="6" charset="0"/>
                <a:cs typeface="楷体_GB2312" pitchFamily="1" charset="0"/>
              </a:rPr>
              <a:t>注</a:t>
            </a:r>
            <a:r>
              <a:rPr lang="en-GB" altLang="zh-CN" sz="2000" b="1" dirty="0">
                <a:solidFill>
                  <a:srgbClr val="000066"/>
                </a:solidFill>
                <a:latin typeface="Tahoma" panose="020B0604030504040204" pitchFamily="6" charset="0"/>
                <a:cs typeface="楷体_GB2312" pitchFamily="1" charset="0"/>
              </a:rPr>
              <a:t>:</a:t>
            </a:r>
            <a:r>
              <a:rPr lang="zh-CN" altLang="en-GB" sz="2000" b="1" dirty="0">
                <a:solidFill>
                  <a:srgbClr val="000066"/>
                </a:solidFill>
                <a:latin typeface="Tahoma" panose="020B0604030504040204" pitchFamily="6" charset="0"/>
                <a:cs typeface="楷体_GB2312" pitchFamily="1" charset="0"/>
              </a:rPr>
              <a:t>表明用户或系统模式使用的正常寄存器已经被异常模式指定的另一个寄存器取代</a:t>
            </a:r>
            <a:endParaRPr lang="zh-CN" altLang="en-GB" sz="2000" b="1" dirty="0">
              <a:solidFill>
                <a:srgbClr val="000066"/>
              </a:solidFill>
              <a:latin typeface="Tahoma" panose="020B0604030504040204" pitchFamily="6" charset="0"/>
              <a:ea typeface="楷体_GB2312" pitchFamily="1" charset="0"/>
            </a:endParaRPr>
          </a:p>
        </p:txBody>
      </p:sp>
      <p:sp>
        <p:nvSpPr>
          <p:cNvPr id="31749" name="Rectangle 5"/>
          <p:cNvSpPr>
            <a:spLocks noChangeArrowheads="1"/>
          </p:cNvSpPr>
          <p:nvPr/>
        </p:nvSpPr>
        <p:spPr bwMode="auto">
          <a:xfrm>
            <a:off x="838200" y="5715000"/>
            <a:ext cx="685800" cy="228600"/>
          </a:xfrm>
          <a:prstGeom prst="rect">
            <a:avLst/>
          </a:prstGeom>
          <a:solidFill>
            <a:srgbClr val="C0C0C0"/>
          </a:solidFill>
          <a:ln w="936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程序状态寄存器</a:t>
            </a:r>
            <a:r>
              <a:rPr lang="en-GB" altLang="zh-CN" dirty="0">
                <a:latin typeface="黑体" panose="02010609060101010101" pitchFamily="6" charset="-122"/>
                <a:ea typeface="黑体" panose="02010609060101010101" pitchFamily="6" charset="-122"/>
              </a:rPr>
              <a:t> - 1</a:t>
            </a:r>
            <a:endParaRPr lang="en-GB" altLang="zh-CN" dirty="0">
              <a:latin typeface="黑体" panose="02010609060101010101" pitchFamily="6" charset="-122"/>
              <a:ea typeface="黑体" panose="02010609060101010101" pitchFamily="6" charset="-122"/>
            </a:endParaRPr>
          </a:p>
        </p:txBody>
      </p:sp>
      <p:sp>
        <p:nvSpPr>
          <p:cNvPr id="32771" name="Rectangle 3"/>
          <p:cNvSpPr>
            <a:spLocks noGrp="1" noChangeArrowheads="1"/>
          </p:cNvSpPr>
          <p:nvPr>
            <p:ph idx="1"/>
          </p:nvPr>
        </p:nvSpPr>
        <p:spPr>
          <a:xfrm>
            <a:off x="723900" y="1190625"/>
            <a:ext cx="7772400" cy="4987925"/>
          </a:xfrm>
        </p:spPr>
        <p:txBody>
          <a:bodyPr vert="horz" wrap="square" lIns="82440" tIns="41400" rIns="82440" bIns="41400" numCol="1" anchor="t" anchorCtr="0" compatLnSpc="1"/>
          <a:p>
            <a:pPr marL="341630" indent="-341630" algn="just" defTabSz="914400" eaLnBrk="0" hangingPunct="0">
              <a:lnSpc>
                <a:spcPct val="130000"/>
              </a:lnSpc>
              <a:spcBef>
                <a:spcPts val="18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rPr>
              <a:t>ARM </a:t>
            </a:r>
            <a:r>
              <a:rPr lang="zh-CN" altLang="en-GB" sz="2400" dirty="0">
                <a:latin typeface="楷体_GB2312" pitchFamily="1" charset="0"/>
                <a:cs typeface="楷体_GB2312" pitchFamily="1" charset="0"/>
              </a:rPr>
              <a:t>核包含当前程序状态寄存器</a:t>
            </a:r>
            <a:r>
              <a:rPr lang="en-GB" altLang="zh-CN" sz="2400" dirty="0">
                <a:latin typeface="楷体_GB2312" pitchFamily="1" charset="0"/>
                <a:cs typeface="楷体_GB2312" pitchFamily="1" charset="0"/>
              </a:rPr>
              <a:t> (</a:t>
            </a:r>
            <a:r>
              <a:rPr lang="en-GB" altLang="zh-CN" sz="2400" dirty="0">
                <a:solidFill>
                  <a:srgbClr val="FF0000"/>
                </a:solidFill>
                <a:latin typeface="楷体_GB2312" pitchFamily="1" charset="0"/>
                <a:cs typeface="楷体_GB2312" pitchFamily="1" charset="0"/>
              </a:rPr>
              <a:t>CPSR</a:t>
            </a:r>
            <a:r>
              <a:rPr lang="en-GB" altLang="zh-CN" sz="2400" dirty="0">
                <a:latin typeface="楷体_GB2312" pitchFamily="1" charset="0"/>
                <a:cs typeface="楷体_GB2312" pitchFamily="1" charset="0"/>
              </a:rPr>
              <a:t>), </a:t>
            </a:r>
            <a:r>
              <a:rPr lang="zh-CN" altLang="en-GB" sz="2400" dirty="0">
                <a:latin typeface="楷体_GB2312" pitchFamily="1" charset="0"/>
                <a:cs typeface="楷体_GB2312" pitchFamily="1" charset="0"/>
              </a:rPr>
              <a:t>加上</a:t>
            </a:r>
            <a:r>
              <a:rPr lang="en-GB" altLang="zh-CN" sz="2400" dirty="0">
                <a:latin typeface="楷体_GB2312" pitchFamily="1" charset="0"/>
                <a:cs typeface="楷体_GB2312" pitchFamily="1" charset="0"/>
              </a:rPr>
              <a:t>5</a:t>
            </a:r>
            <a:r>
              <a:rPr lang="zh-CN" altLang="en-GB" sz="2400" dirty="0">
                <a:latin typeface="楷体_GB2312" pitchFamily="1" charset="0"/>
                <a:cs typeface="楷体_GB2312" pitchFamily="1" charset="0"/>
              </a:rPr>
              <a:t>个程序状态保存寄存器</a:t>
            </a:r>
            <a:r>
              <a:rPr lang="en-GB" altLang="zh-CN" sz="2400" dirty="0">
                <a:solidFill>
                  <a:srgbClr val="FF0000"/>
                </a:solidFill>
                <a:latin typeface="楷体_GB2312" pitchFamily="1" charset="0"/>
                <a:cs typeface="楷体_GB2312" pitchFamily="1" charset="0"/>
              </a:rPr>
              <a:t>SPSR</a:t>
            </a:r>
            <a:r>
              <a:rPr lang="zh-CN" altLang="en-GB" sz="2400" dirty="0">
                <a:latin typeface="楷体_GB2312" pitchFamily="1" charset="0"/>
                <a:cs typeface="楷体_GB2312" pitchFamily="1" charset="0"/>
              </a:rPr>
              <a:t>，当异常发生时，用于保存</a:t>
            </a:r>
            <a:r>
              <a:rPr lang="en-GB" altLang="zh-CN" sz="2400" dirty="0">
                <a:latin typeface="楷体_GB2312" pitchFamily="1" charset="0"/>
                <a:cs typeface="楷体_GB2312" pitchFamily="1" charset="0"/>
              </a:rPr>
              <a:t>CPSR</a:t>
            </a:r>
            <a:r>
              <a:rPr lang="zh-CN" altLang="en-GB" sz="2400" dirty="0">
                <a:latin typeface="楷体_GB2312" pitchFamily="1" charset="0"/>
                <a:cs typeface="楷体_GB2312" pitchFamily="1" charset="0"/>
              </a:rPr>
              <a:t>的状态</a:t>
            </a:r>
            <a:r>
              <a:rPr lang="en-GB" altLang="zh-CN" sz="2400" dirty="0">
                <a:latin typeface="楷体_GB2312" pitchFamily="1" charset="0"/>
                <a:cs typeface="楷体_GB2312" pitchFamily="1" charset="0"/>
              </a:rPr>
              <a:t> </a:t>
            </a:r>
            <a:endParaRPr lang="en-GB" altLang="zh-CN" sz="2400" dirty="0">
              <a:latin typeface="楷体_GB2312" pitchFamily="1" charset="0"/>
              <a:cs typeface="楷体_GB2312" pitchFamily="1" charset="0"/>
            </a:endParaRPr>
          </a:p>
          <a:p>
            <a:pPr marL="341630" indent="-341630" algn="just" defTabSz="914400" eaLnBrk="0" hangingPunct="0">
              <a:lnSpc>
                <a:spcPct val="130000"/>
              </a:lnSpc>
              <a:spcBef>
                <a:spcPts val="18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这些寄存器的功能是</a:t>
            </a:r>
            <a:r>
              <a:rPr lang="en-GB" altLang="zh-CN" sz="2400" dirty="0">
                <a:latin typeface="楷体_GB2312" pitchFamily="1" charset="0"/>
                <a:cs typeface="楷体_GB2312" pitchFamily="1" charset="0"/>
              </a:rPr>
              <a:t>:</a:t>
            </a:r>
            <a:endParaRPr lang="en-GB" altLang="zh-CN" sz="2400" dirty="0">
              <a:latin typeface="楷体_GB2312" pitchFamily="1" charset="0"/>
              <a:cs typeface="楷体_GB2312" pitchFamily="1" charset="0"/>
            </a:endParaRPr>
          </a:p>
          <a:p>
            <a:pPr marL="741680" lvl="1" indent="-284480" algn="just" defTabSz="914400" eaLnBrk="0" hangingPunct="0">
              <a:lnSpc>
                <a:spcPct val="130000"/>
              </a:lnSpc>
              <a:spcBef>
                <a:spcPts val="15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楷体_GB2312" pitchFamily="1" charset="0"/>
                <a:cs typeface="楷体_GB2312" pitchFamily="1" charset="0"/>
              </a:rPr>
              <a:t>包括关于最近执行的</a:t>
            </a:r>
            <a:r>
              <a:rPr lang="en-GB" altLang="zh-CN" dirty="0">
                <a:solidFill>
                  <a:srgbClr val="FF0000"/>
                </a:solidFill>
                <a:latin typeface="楷体_GB2312" pitchFamily="1" charset="0"/>
                <a:cs typeface="楷体_GB2312" pitchFamily="1" charset="0"/>
              </a:rPr>
              <a:t>ALU</a:t>
            </a:r>
            <a:r>
              <a:rPr lang="zh-CN" altLang="en-GB" dirty="0">
                <a:solidFill>
                  <a:srgbClr val="FF0000"/>
                </a:solidFill>
                <a:latin typeface="楷体_GB2312" pitchFamily="1" charset="0"/>
                <a:cs typeface="楷体_GB2312" pitchFamily="1" charset="0"/>
              </a:rPr>
              <a:t>操作的信息</a:t>
            </a:r>
            <a:endParaRPr lang="en-GB" altLang="zh-CN" dirty="0">
              <a:solidFill>
                <a:srgbClr val="FF0000"/>
              </a:solidFill>
              <a:latin typeface="楷体_GB2312" pitchFamily="1" charset="0"/>
              <a:cs typeface="楷体_GB2312" pitchFamily="1" charset="0"/>
            </a:endParaRPr>
          </a:p>
          <a:p>
            <a:pPr marL="741680" lvl="1" indent="-284480" algn="just" defTabSz="914400" eaLnBrk="0" hangingPunct="0">
              <a:lnSpc>
                <a:spcPct val="130000"/>
              </a:lnSpc>
              <a:spcBef>
                <a:spcPts val="15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楷体_GB2312" pitchFamily="1" charset="0"/>
                <a:cs typeface="楷体_GB2312" pitchFamily="1" charset="0"/>
              </a:rPr>
              <a:t>控制</a:t>
            </a:r>
            <a:r>
              <a:rPr lang="zh-CN" altLang="en-GB" dirty="0">
                <a:solidFill>
                  <a:srgbClr val="FF0000"/>
                </a:solidFill>
                <a:latin typeface="楷体_GB2312" pitchFamily="1" charset="0"/>
                <a:cs typeface="楷体_GB2312" pitchFamily="1" charset="0"/>
              </a:rPr>
              <a:t>中断的使能和禁止</a:t>
            </a:r>
            <a:endParaRPr lang="en-GB" altLang="zh-CN" dirty="0">
              <a:solidFill>
                <a:srgbClr val="FF0000"/>
              </a:solidFill>
              <a:latin typeface="楷体_GB2312" pitchFamily="1" charset="0"/>
              <a:cs typeface="楷体_GB2312" pitchFamily="1" charset="0"/>
            </a:endParaRPr>
          </a:p>
          <a:p>
            <a:pPr marL="741680" lvl="1" indent="-284480" algn="just" defTabSz="914400" eaLnBrk="0" hangingPunct="0">
              <a:lnSpc>
                <a:spcPct val="130000"/>
              </a:lnSpc>
              <a:spcBef>
                <a:spcPts val="15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楷体_GB2312" pitchFamily="1" charset="0"/>
                <a:cs typeface="楷体_GB2312" pitchFamily="1" charset="0"/>
              </a:rPr>
              <a:t>设置</a:t>
            </a:r>
            <a:r>
              <a:rPr lang="zh-CN" altLang="en-GB" dirty="0">
                <a:solidFill>
                  <a:srgbClr val="FF0000"/>
                </a:solidFill>
                <a:latin typeface="楷体_GB2312" pitchFamily="1" charset="0"/>
                <a:cs typeface="楷体_GB2312" pitchFamily="1" charset="0"/>
              </a:rPr>
              <a:t>处理器操作模式</a:t>
            </a:r>
            <a:endParaRPr lang="zh-CN" altLang="en-GB" dirty="0">
              <a:solidFill>
                <a:srgbClr val="FF0000"/>
              </a:solidFill>
              <a:latin typeface="楷体_GB2312" pitchFamily="1" charset="0"/>
              <a:ea typeface="楷体_GB2312" pitchFamily="1"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ChangeArrowheads="1"/>
          </p:cNvSpPr>
          <p:nvPr/>
        </p:nvSpPr>
        <p:spPr bwMode="auto">
          <a:xfrm>
            <a:off x="533400" y="228600"/>
            <a:ext cx="8077200" cy="1143000"/>
          </a:xfrm>
          <a:prstGeom prst="rect">
            <a:avLst/>
          </a:prstGeom>
          <a:noFill/>
          <a:ln>
            <a:noFill/>
          </a:ln>
          <a:effectLst/>
        </p:spPr>
        <p:txBody>
          <a:bodyPr lIns="82440" tIns="41400" rIns="82440" bIns="41400"/>
          <a:p>
            <a:pPr marL="254000" indent="-252095" algn="ctr" defTabSz="449580" eaLnBrk="0" hangingPunct="0">
              <a:lnSpc>
                <a:spcPct val="90000"/>
              </a:lnSpc>
              <a:spcBef>
                <a:spcPts val="2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zh-CN" altLang="en-GB" sz="4000" b="1" dirty="0">
                <a:solidFill>
                  <a:schemeClr val="tx1"/>
                </a:solidFill>
                <a:latin typeface="Times New Roman" panose="02020603050405020304" pitchFamily="6" charset="0"/>
                <a:ea typeface="黑体" panose="02010609060101010101" pitchFamily="6" charset="-122"/>
              </a:rPr>
              <a:t>本节提要</a:t>
            </a:r>
            <a:endParaRPr lang="zh-CN" altLang="en-GB" sz="4000" b="1" dirty="0">
              <a:solidFill>
                <a:schemeClr val="tx1"/>
              </a:solidFill>
              <a:latin typeface="Times New Roman" panose="02020603050405020304" pitchFamily="6" charset="0"/>
              <a:ea typeface="黑体" panose="02010609060101010101" pitchFamily="6" charset="-122"/>
            </a:endParaRPr>
          </a:p>
        </p:txBody>
      </p:sp>
      <p:sp>
        <p:nvSpPr>
          <p:cNvPr id="6147" name="Rectangle 3"/>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148" name="Rectangle 4"/>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pic>
        <p:nvPicPr>
          <p:cNvPr id="6149" name="Picture 5"/>
          <p:cNvPicPr>
            <a:picLocks noChangeAspect="1" noChangeArrowheads="1"/>
          </p:cNvPicPr>
          <p:nvPr>
            <p:ph idx="1"/>
          </p:nvPr>
        </p:nvPicPr>
        <p:blipFill>
          <a:blip r:embed="rId1">
            <a:extLst>
              <a:ext uri="{28A0092B-C50C-407E-A947-70E740481C1C}">
                <a14:useLocalDpi xmlns:a14="http://schemas.microsoft.com/office/drawing/2010/main" val="0"/>
              </a:ext>
            </a:extLst>
          </a:blip>
          <a:srcRect l="6401"/>
          <a:stretch>
            <a:fillRect/>
          </a:stretch>
        </p:blipFill>
        <p:spPr>
          <a:xfrm>
            <a:off x="0" y="2066925"/>
            <a:ext cx="3238500" cy="3724275"/>
          </a:xfrm>
        </p:spPr>
      </p:pic>
      <p:sp>
        <p:nvSpPr>
          <p:cNvPr id="2" name="AutoShape 6"/>
          <p:cNvSpPr/>
          <p:nvPr/>
        </p:nvSpPr>
        <p:spPr>
          <a:xfrm>
            <a:off x="-612775" y="1677988"/>
            <a:ext cx="4497388" cy="4510087"/>
          </a:xfrm>
          <a:custGeom>
            <a:avLst/>
            <a:gdLst>
              <a:gd name="txL" fmla="*/ 10799 w 21600"/>
              <a:gd name="txT" fmla="*/ 43 h 21600"/>
              <a:gd name="txR" fmla="*/ 1594463 w 21600"/>
              <a:gd name="txB" fmla="*/ 1638400 h 21600"/>
              <a:gd name="G0" fmla="val 0"/>
            </a:gdLst>
            <a:ahLst/>
            <a:cxnLst>
              <a:cxn ang="0">
                <a:pos x="2147483647" y="2147483647"/>
              </a:cxn>
              <a:cxn ang="0">
                <a:pos x="2147483647" y="G0"/>
              </a:cxn>
              <a:cxn ang="0">
                <a:pos x="6246" y="G0"/>
              </a:cxn>
              <a:cxn ang="0">
                <a:pos x="0" y="3341"/>
              </a:cxn>
              <a:cxn ang="0">
                <a:pos x="G0" y="G0"/>
              </a:cxn>
              <a:cxn ang="0">
                <a:pos x="2147483647" y="0"/>
              </a:cxn>
            </a:cxnLst>
            <a:rect l="txL" t="txT" r="txR" b="txB"/>
            <a:pathLst>
              <a:path w="21600" h="21600" stroke="0">
                <a:moveTo>
                  <a:pt x="11626" y="31"/>
                </a:moveTo>
                <a:cubicBezTo>
                  <a:pt x="17254" y="463"/>
                  <a:pt x="21600" y="5156"/>
                  <a:pt x="21600" y="10800"/>
                </a:cubicBezTo>
                <a:cubicBezTo>
                  <a:pt x="21600" y="16227"/>
                  <a:pt x="17572" y="20811"/>
                  <a:pt x="12190" y="21510"/>
                </a:cubicBezTo>
                <a:lnTo>
                  <a:pt x="10800" y="10800"/>
                </a:lnTo>
                <a:lnTo>
                  <a:pt x="11626" y="31"/>
                </a:lnTo>
                <a:close/>
              </a:path>
              <a:path w="21600" h="21600" fill="none">
                <a:moveTo>
                  <a:pt x="11626" y="31"/>
                </a:moveTo>
                <a:cubicBezTo>
                  <a:pt x="17254" y="463"/>
                  <a:pt x="21600" y="5156"/>
                  <a:pt x="21600" y="10800"/>
                </a:cubicBezTo>
                <a:cubicBezTo>
                  <a:pt x="21600" y="16227"/>
                  <a:pt x="17572" y="20811"/>
                  <a:pt x="12190" y="21510"/>
                </a:cubicBezTo>
              </a:path>
            </a:pathLst>
          </a:custGeom>
          <a:noFill/>
          <a:ln w="28440" cap="flat" cmpd="sng">
            <a:solidFill>
              <a:srgbClr val="CCCCFF">
                <a:alpha val="100000"/>
              </a:srgbClr>
            </a:solidFill>
            <a:prstDash val="sysDot"/>
            <a:miter lim="800000"/>
            <a:headEnd type="none" w="med" len="med"/>
            <a:tailEnd type="none" w="med" len="med"/>
          </a:ln>
        </p:spPr>
        <p:txBody>
          <a:bodyPr/>
          <a:p>
            <a:endParaRPr lang="zh-CN" altLang="en-US"/>
          </a:p>
        </p:txBody>
      </p:sp>
      <p:sp>
        <p:nvSpPr>
          <p:cNvPr id="6151" name="Oval 7">
            <a:hlinkClick r:id="rId2" action="ppaction://hlinksldjump"/>
          </p:cNvPr>
          <p:cNvSpPr>
            <a:spLocks noChangeArrowheads="1"/>
          </p:cNvSpPr>
          <p:nvPr/>
        </p:nvSpPr>
        <p:spPr bwMode="auto">
          <a:xfrm>
            <a:off x="2208213" y="15557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1</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6152" name="Oval 8">
            <a:hlinkClick r:id="rId2" action="ppaction://hlinksldjump"/>
          </p:cNvPr>
          <p:cNvSpPr>
            <a:spLocks noChangeArrowheads="1"/>
          </p:cNvSpPr>
          <p:nvPr/>
        </p:nvSpPr>
        <p:spPr bwMode="auto">
          <a:xfrm>
            <a:off x="3622675" y="3127375"/>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3</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6153" name="Oval 9">
            <a:hlinkClick r:id="rId2" action="ppaction://hlinksldjump"/>
          </p:cNvPr>
          <p:cNvSpPr>
            <a:spLocks noChangeArrowheads="1"/>
          </p:cNvSpPr>
          <p:nvPr/>
        </p:nvSpPr>
        <p:spPr bwMode="auto">
          <a:xfrm>
            <a:off x="3130550" y="22923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2</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6154" name="Oval 10">
            <a:hlinkClick r:id="rId2" action="ppaction://hlinksldjump"/>
          </p:cNvPr>
          <p:cNvSpPr>
            <a:spLocks noChangeArrowheads="1"/>
          </p:cNvSpPr>
          <p:nvPr/>
        </p:nvSpPr>
        <p:spPr bwMode="auto">
          <a:xfrm>
            <a:off x="3289300" y="4875213"/>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5</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6155" name="Oval 11">
            <a:hlinkClick r:id="rId2" action="ppaction://hlinksldjump"/>
          </p:cNvPr>
          <p:cNvSpPr>
            <a:spLocks noChangeArrowheads="1"/>
          </p:cNvSpPr>
          <p:nvPr/>
        </p:nvSpPr>
        <p:spPr bwMode="auto">
          <a:xfrm>
            <a:off x="3662363" y="4037013"/>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4</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6156" name="Oval 12">
            <a:hlinkClick r:id="rId2" action="ppaction://hlinksldjump"/>
          </p:cNvPr>
          <p:cNvSpPr>
            <a:spLocks noChangeArrowheads="1"/>
          </p:cNvSpPr>
          <p:nvPr/>
        </p:nvSpPr>
        <p:spPr bwMode="auto">
          <a:xfrm>
            <a:off x="2652713" y="55689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6</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6157" name="Rectangle 13"/>
          <p:cNvSpPr>
            <a:spLocks noChangeArrowheads="1"/>
          </p:cNvSpPr>
          <p:nvPr/>
        </p:nvSpPr>
        <p:spPr bwMode="auto">
          <a:xfrm>
            <a:off x="2860675" y="1557338"/>
            <a:ext cx="5373688"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FF0000"/>
                </a:solidFill>
                <a:latin typeface="Times New Roman" panose="02020603050405020304" pitchFamily="6" charset="0"/>
              </a:rPr>
              <a:t>ARM</a:t>
            </a:r>
            <a:r>
              <a:rPr lang="zh-CN" altLang="en-GB" sz="2800" b="1" dirty="0">
                <a:solidFill>
                  <a:srgbClr val="FF0000"/>
                </a:solidFill>
                <a:latin typeface="Times New Roman" panose="02020603050405020304" pitchFamily="6" charset="0"/>
              </a:rPr>
              <a:t>体系结构</a:t>
            </a:r>
            <a:endParaRPr lang="zh-CN" altLang="en-GB" sz="2800" b="1" dirty="0">
              <a:solidFill>
                <a:srgbClr val="FF0000"/>
              </a:solidFill>
              <a:latin typeface="Times New Roman" panose="02020603050405020304" pitchFamily="6" charset="0"/>
            </a:endParaRPr>
          </a:p>
        </p:txBody>
      </p:sp>
      <p:sp>
        <p:nvSpPr>
          <p:cNvPr id="6158" name="Rectangle 14"/>
          <p:cNvSpPr>
            <a:spLocks noChangeArrowheads="1"/>
          </p:cNvSpPr>
          <p:nvPr/>
        </p:nvSpPr>
        <p:spPr bwMode="auto">
          <a:xfrm>
            <a:off x="3789363" y="2278063"/>
            <a:ext cx="520065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latin typeface="Times New Roman" panose="02020603050405020304" pitchFamily="6" charset="0"/>
              </a:rPr>
              <a:t>ARM</a:t>
            </a:r>
            <a:r>
              <a:rPr lang="zh-CN" altLang="en-GB" sz="2800" b="1" dirty="0">
                <a:solidFill>
                  <a:srgbClr val="000000"/>
                </a:solidFill>
                <a:latin typeface="Times New Roman" panose="02020603050405020304" pitchFamily="6" charset="0"/>
              </a:rPr>
              <a:t>编程模型</a:t>
            </a:r>
            <a:endParaRPr lang="zh-CN" altLang="en-GB" sz="2800" b="1" dirty="0">
              <a:solidFill>
                <a:srgbClr val="000000"/>
              </a:solidFill>
              <a:latin typeface="Times New Roman" panose="02020603050405020304" pitchFamily="6" charset="0"/>
            </a:endParaRPr>
          </a:p>
        </p:txBody>
      </p:sp>
      <p:sp>
        <p:nvSpPr>
          <p:cNvPr id="6159" name="Rectangle 15"/>
          <p:cNvSpPr>
            <a:spLocks noChangeArrowheads="1"/>
          </p:cNvSpPr>
          <p:nvPr/>
        </p:nvSpPr>
        <p:spPr bwMode="auto">
          <a:xfrm>
            <a:off x="3890963" y="4865688"/>
            <a:ext cx="4298950" cy="450850"/>
          </a:xfrm>
          <a:prstGeom prst="rect">
            <a:avLst/>
          </a:prstGeom>
          <a:noFill/>
          <a:ln>
            <a:noFill/>
          </a:ln>
          <a:effectLst/>
        </p:spPr>
        <p:txBody>
          <a:bodyPr lIns="82440" tIns="41400" rIns="82440" bIns="41400"/>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微内核和一体化内核</a:t>
            </a:r>
            <a:endPar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160" name="Rectangle 16"/>
          <p:cNvSpPr>
            <a:spLocks noChangeArrowheads="1"/>
          </p:cNvSpPr>
          <p:nvPr/>
        </p:nvSpPr>
        <p:spPr bwMode="auto">
          <a:xfrm>
            <a:off x="4256088" y="3187700"/>
            <a:ext cx="2725738" cy="450850"/>
          </a:xfrm>
          <a:prstGeom prst="rect">
            <a:avLst/>
          </a:prstGeom>
          <a:noFill/>
          <a:ln>
            <a:noFill/>
          </a:ln>
          <a:effectLst/>
        </p:spPr>
        <p:txBody>
          <a:bodyPr lIns="82440" tIns="41400" rIns="82440" bIns="41400"/>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ARM</a:t>
            </a:r>
            <a:r>
              <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指令集</a:t>
            </a:r>
            <a:endPar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161" name="Rectangle 17"/>
          <p:cNvSpPr>
            <a:spLocks noChangeArrowheads="1"/>
          </p:cNvSpPr>
          <p:nvPr/>
        </p:nvSpPr>
        <p:spPr bwMode="auto">
          <a:xfrm>
            <a:off x="4294188" y="4075113"/>
            <a:ext cx="288290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1" dirty="0">
                <a:solidFill>
                  <a:srgbClr val="000000"/>
                </a:solidFill>
                <a:latin typeface="Times New Roman" panose="02020603050405020304" pitchFamily="6" charset="0"/>
              </a:rPr>
              <a:t>实时操作系统</a:t>
            </a:r>
            <a:endParaRPr lang="zh-CN" altLang="en-GB" sz="2800" b="1" dirty="0">
              <a:solidFill>
                <a:srgbClr val="000000"/>
              </a:solidFill>
              <a:latin typeface="Times New Roman" panose="02020603050405020304" pitchFamily="6" charset="0"/>
            </a:endParaRPr>
          </a:p>
        </p:txBody>
      </p:sp>
      <p:sp>
        <p:nvSpPr>
          <p:cNvPr id="6162" name="Rectangle 18"/>
          <p:cNvSpPr>
            <a:spLocks noChangeArrowheads="1"/>
          </p:cNvSpPr>
          <p:nvPr/>
        </p:nvSpPr>
        <p:spPr bwMode="auto">
          <a:xfrm>
            <a:off x="3282950" y="5568950"/>
            <a:ext cx="530860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1" dirty="0">
                <a:solidFill>
                  <a:srgbClr val="000000"/>
                </a:solidFill>
                <a:latin typeface="Times New Roman" panose="02020603050405020304" pitchFamily="6" charset="0"/>
              </a:rPr>
              <a:t>商用嵌入式操作系统</a:t>
            </a:r>
            <a:endParaRPr lang="zh-CN" altLang="en-GB" sz="2800" b="1" dirty="0">
              <a:solidFill>
                <a:srgbClr val="000000"/>
              </a:solidFill>
              <a:latin typeface="Times New Roman" panose="02020603050405020304" pitchFamily="6" charset="0"/>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程序状态寄存器</a:t>
            </a:r>
            <a:r>
              <a:rPr lang="en-GB" altLang="zh-CN" dirty="0">
                <a:latin typeface="黑体" panose="02010609060101010101" pitchFamily="6" charset="-122"/>
                <a:ea typeface="黑体" panose="02010609060101010101" pitchFamily="6" charset="-122"/>
              </a:rPr>
              <a:t> - 2</a:t>
            </a:r>
            <a:endParaRPr lang="en-GB" altLang="zh-CN" dirty="0">
              <a:latin typeface="黑体" panose="02010609060101010101" pitchFamily="6" charset="-122"/>
              <a:ea typeface="黑体" panose="02010609060101010101" pitchFamily="6" charset="-122"/>
            </a:endParaRPr>
          </a:p>
        </p:txBody>
      </p:sp>
      <p:sp>
        <p:nvSpPr>
          <p:cNvPr id="33795" name="Rectangle 3"/>
          <p:cNvSpPr>
            <a:spLocks noGrp="1" noChangeArrowheads="1"/>
          </p:cNvSpPr>
          <p:nvPr>
            <p:ph idx="1"/>
          </p:nvPr>
        </p:nvSpPr>
        <p:spPr>
          <a:xfrm>
            <a:off x="533400" y="1209675"/>
            <a:ext cx="8421688" cy="2568575"/>
          </a:xfrm>
        </p:spPr>
        <p:txBody>
          <a:bodyPr vert="horz" wrap="square" lIns="82440" tIns="41400" rIns="82440" bIns="41400" numCol="1" anchor="t" anchorCtr="0" compatLnSpc="1"/>
          <a:p>
            <a:pPr marL="741680" lvl="1" indent="-284480" defTabSz="914400" eaLnBrk="0" hangingPunct="0">
              <a:spcBef>
                <a:spcPts val="750"/>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2400" dirty="0">
                <a:latin typeface="楷体_GB2312" pitchFamily="1" charset="0"/>
                <a:cs typeface="楷体_GB2312" pitchFamily="1" charset="0"/>
              </a:rPr>
              <a:t>N, Z, C and V </a:t>
            </a:r>
            <a:r>
              <a:rPr lang="zh-CN" altLang="en-GB" sz="2400" dirty="0">
                <a:latin typeface="楷体_GB2312" pitchFamily="1" charset="0"/>
                <a:cs typeface="楷体_GB2312" pitchFamily="1" charset="0"/>
              </a:rPr>
              <a:t>条件码标志</a:t>
            </a:r>
            <a:endParaRPr lang="en-GB" altLang="zh-CN" sz="2400" dirty="0">
              <a:latin typeface="楷体_GB2312" pitchFamily="1" charset="0"/>
              <a:cs typeface="楷体_GB2312" pitchFamily="1" charset="0"/>
            </a:endParaRPr>
          </a:p>
          <a:p>
            <a:pPr marL="1141730" lvl="2" indent="-227330" defTabSz="914400" eaLnBrk="0" hangingPunct="0">
              <a:spcBef>
                <a:spcPts val="750"/>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sz="2000" dirty="0">
                <a:latin typeface="楷体_GB2312" pitchFamily="1" charset="0"/>
                <a:cs typeface="楷体_GB2312" pitchFamily="1" charset="0"/>
              </a:rPr>
              <a:t>可以在处理器中作为数学和逻辑操作改变</a:t>
            </a:r>
            <a:endParaRPr lang="en-GB" altLang="zh-CN" sz="2000" dirty="0">
              <a:latin typeface="楷体_GB2312" pitchFamily="1" charset="0"/>
              <a:cs typeface="楷体_GB2312" pitchFamily="1" charset="0"/>
            </a:endParaRPr>
          </a:p>
          <a:p>
            <a:pPr marL="1141730" lvl="2" indent="-227330" defTabSz="914400" eaLnBrk="0" hangingPunct="0">
              <a:spcBef>
                <a:spcPts val="750"/>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sz="2000" dirty="0">
                <a:latin typeface="楷体_GB2312" pitchFamily="1" charset="0"/>
                <a:cs typeface="楷体_GB2312" pitchFamily="1" charset="0"/>
              </a:rPr>
              <a:t>可以被所有的指令测试，以决定指令是否被执行</a:t>
            </a:r>
            <a:endParaRPr lang="en-GB" altLang="zh-CN" sz="2000" dirty="0">
              <a:latin typeface="楷体_GB2312" pitchFamily="1" charset="0"/>
              <a:cs typeface="楷体_GB2312" pitchFamily="1" charset="0"/>
            </a:endParaRPr>
          </a:p>
          <a:p>
            <a:pPr marL="1141730" lvl="2" indent="-227330" defTabSz="914400" eaLnBrk="0" hangingPunct="0">
              <a:spcBef>
                <a:spcPts val="750"/>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2000" dirty="0">
                <a:latin typeface="楷体_GB2312" pitchFamily="1" charset="0"/>
                <a:cs typeface="楷体_GB2312" pitchFamily="1" charset="0"/>
              </a:rPr>
              <a:t>N : Negative.  Z : Zero.  C : Carry.  V : Overflow</a:t>
            </a:r>
            <a:endParaRPr lang="en-GB" altLang="zh-CN" sz="2000"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2400" dirty="0">
                <a:latin typeface="楷体_GB2312" pitchFamily="1" charset="0"/>
                <a:cs typeface="楷体_GB2312" pitchFamily="1" charset="0"/>
              </a:rPr>
              <a:t>I and F </a:t>
            </a:r>
            <a:r>
              <a:rPr lang="zh-CN" altLang="en-GB" sz="2400" dirty="0">
                <a:latin typeface="楷体_GB2312" pitchFamily="1" charset="0"/>
                <a:cs typeface="楷体_GB2312" pitchFamily="1" charset="0"/>
              </a:rPr>
              <a:t>位是中断禁止位</a:t>
            </a:r>
            <a:endParaRPr lang="en-GB" altLang="zh-CN" sz="2400"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2400" dirty="0">
                <a:latin typeface="楷体_GB2312" pitchFamily="1" charset="0"/>
                <a:cs typeface="楷体_GB2312" pitchFamily="1" charset="0"/>
              </a:rPr>
              <a:t>M0, M1, M2, M3 and M4 </a:t>
            </a:r>
            <a:r>
              <a:rPr lang="zh-CN" altLang="en-GB" sz="2400" dirty="0">
                <a:latin typeface="楷体_GB2312" pitchFamily="1" charset="0"/>
                <a:cs typeface="楷体_GB2312" pitchFamily="1" charset="0"/>
              </a:rPr>
              <a:t>位是模式位</a:t>
            </a:r>
            <a:endParaRPr lang="en-GB" altLang="zh-CN" sz="2400" dirty="0">
              <a:latin typeface="楷体_GB2312" pitchFamily="1" charset="0"/>
              <a:cs typeface="楷体_GB2312" pitchFamily="1" charset="0"/>
            </a:endParaRPr>
          </a:p>
          <a:p>
            <a:pPr marL="341630" indent="-341630" defTabSz="914400" eaLnBrk="0" hangingPunct="0">
              <a:spcBef>
                <a:spcPts val="750"/>
              </a:spcBef>
              <a:buClr>
                <a:srgbClr val="000066"/>
              </a:buClr>
              <a:buSzPct val="75000"/>
              <a:buFont typeface="Wingdings" panose="05000000000000000000" pitchFamily="2" charset="2"/>
              <a:buNone/>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endParaRPr lang="zh-CN" altLang="en-GB" sz="2400" dirty="0">
              <a:latin typeface="楷体_GB2312" pitchFamily="1" charset="0"/>
              <a:ea typeface="楷体_GB2312" pitchFamily="1" charset="0"/>
            </a:endParaRPr>
          </a:p>
        </p:txBody>
      </p:sp>
      <p:pic>
        <p:nvPicPr>
          <p:cNvPr id="337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8388" y="3925888"/>
            <a:ext cx="6781800" cy="2546350"/>
          </a:xfrm>
          <a:prstGeom prst="rect">
            <a:avLst/>
          </a:prstGeom>
          <a:noFill/>
          <a:ln>
            <a:noFill/>
          </a:ln>
          <a:effec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程序状态寄存器</a:t>
            </a:r>
            <a:r>
              <a:rPr lang="en-GB" altLang="zh-CN" dirty="0">
                <a:latin typeface="黑体" panose="02010609060101010101" pitchFamily="6" charset="-122"/>
                <a:ea typeface="黑体" panose="02010609060101010101" pitchFamily="6" charset="-122"/>
              </a:rPr>
              <a:t>PSR</a:t>
            </a:r>
            <a:r>
              <a:rPr lang="zh-CN" altLang="en-GB" dirty="0">
                <a:latin typeface="黑体" panose="02010609060101010101" pitchFamily="6" charset="-122"/>
                <a:ea typeface="黑体" panose="02010609060101010101" pitchFamily="6" charset="-122"/>
              </a:rPr>
              <a:t>的模式位</a:t>
            </a:r>
            <a:endParaRPr lang="zh-CN" altLang="en-GB" dirty="0">
              <a:latin typeface="黑体" panose="02010609060101010101" pitchFamily="6" charset="-122"/>
              <a:ea typeface="黑体" panose="02010609060101010101" pitchFamily="6" charset="-122"/>
            </a:endParaRPr>
          </a:p>
        </p:txBody>
      </p:sp>
      <p:pic>
        <p:nvPicPr>
          <p:cNvPr id="3481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75" y="1236663"/>
            <a:ext cx="8782050" cy="4711700"/>
          </a:xfrm>
          <a:prstGeom prst="rect">
            <a:avLst/>
          </a:prstGeom>
          <a:noFill/>
          <a:ln>
            <a:noFill/>
          </a:ln>
          <a:effectLst/>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异常</a:t>
            </a:r>
            <a:r>
              <a:rPr lang="en-GB" altLang="zh-CN" dirty="0">
                <a:latin typeface="黑体" panose="02010609060101010101" pitchFamily="6" charset="-122"/>
                <a:ea typeface="黑体" panose="02010609060101010101" pitchFamily="6" charset="-122"/>
              </a:rPr>
              <a:t> - 1</a:t>
            </a:r>
            <a:endParaRPr lang="en-GB" altLang="zh-CN" dirty="0">
              <a:latin typeface="黑体" panose="02010609060101010101" pitchFamily="6" charset="-122"/>
              <a:ea typeface="黑体" panose="02010609060101010101" pitchFamily="6" charset="-122"/>
            </a:endParaRPr>
          </a:p>
        </p:txBody>
      </p:sp>
      <p:sp>
        <p:nvSpPr>
          <p:cNvPr id="35843" name="Rectangle 3"/>
          <p:cNvSpPr>
            <a:spLocks noGrp="1" noChangeArrowheads="1"/>
          </p:cNvSpPr>
          <p:nvPr>
            <p:ph idx="1"/>
          </p:nvPr>
        </p:nvSpPr>
        <p:spPr>
          <a:xfrm>
            <a:off x="711200" y="1081088"/>
            <a:ext cx="8223250" cy="5316538"/>
          </a:xfrm>
        </p:spPr>
        <p:txBody>
          <a:bodyPr vert="horz" wrap="square" lIns="82440" tIns="41400" rIns="82440" bIns="41400" numCol="1" anchor="t" anchorCtr="0" compatLnSpc="1"/>
          <a:p>
            <a:pPr marL="341630" indent="-3416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latin typeface="楷体_GB2312" pitchFamily="1" charset="0"/>
                <a:cs typeface="楷体_GB2312" pitchFamily="1" charset="0"/>
              </a:rPr>
              <a:t>异常</a:t>
            </a:r>
            <a:r>
              <a:rPr lang="en-GB" altLang="zh-CN" sz="2800" dirty="0">
                <a:cs typeface="楷体_GB2312" pitchFamily="1" charset="0"/>
              </a:rPr>
              <a:t>——</a:t>
            </a:r>
            <a:r>
              <a:rPr lang="zh-CN" altLang="en-GB" sz="2800" dirty="0">
                <a:latin typeface="楷体_GB2312" pitchFamily="1" charset="0"/>
                <a:cs typeface="楷体_GB2312" pitchFamily="1" charset="0"/>
              </a:rPr>
              <a:t>内部或外部中断源产生并引起处理器处理一个事件。</a:t>
            </a:r>
            <a:endParaRPr lang="en-GB" altLang="zh-CN" sz="2800" dirty="0">
              <a:latin typeface="楷体_GB2312" pitchFamily="1" charset="0"/>
              <a:cs typeface="楷体_GB2312" pitchFamily="1" charset="0"/>
            </a:endParaRPr>
          </a:p>
          <a:p>
            <a:pPr marL="741680" lvl="1" indent="-284480" defTabSz="914400" eaLnBrk="0" hangingPunct="0">
              <a:lnSpc>
                <a:spcPct val="90000"/>
              </a:lnSpc>
              <a:spcBef>
                <a:spcPts val="67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solidFill>
                  <a:srgbClr val="FF0000"/>
                </a:solidFill>
                <a:latin typeface="楷体_GB2312" pitchFamily="1" charset="0"/>
                <a:cs typeface="楷体_GB2312" pitchFamily="1" charset="0"/>
              </a:rPr>
              <a:t>处理异常之前必须保留处理器的状态</a:t>
            </a:r>
            <a:endParaRPr lang="en-GB" altLang="zh-CN" sz="2000" dirty="0">
              <a:solidFill>
                <a:srgbClr val="FF0000"/>
              </a:solidFill>
              <a:latin typeface="楷体_GB2312" pitchFamily="1" charset="0"/>
              <a:cs typeface="楷体_GB2312" pitchFamily="1" charset="0"/>
            </a:endParaRPr>
          </a:p>
          <a:p>
            <a:pPr marL="341630" indent="-3416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latin typeface="楷体_GB2312" pitchFamily="1" charset="0"/>
                <a:cs typeface="楷体_GB2312" pitchFamily="1" charset="0"/>
              </a:rPr>
              <a:t>异常类型</a:t>
            </a:r>
            <a:endParaRPr lang="en-GB" altLang="zh-CN" sz="2800" dirty="0">
              <a:latin typeface="楷体_GB2312" pitchFamily="1" charset="0"/>
              <a:cs typeface="楷体_GB2312" pitchFamily="1" charset="0"/>
            </a:endParaRPr>
          </a:p>
          <a:p>
            <a:pPr marL="741680" lvl="1" indent="-284480" defTabSz="914400" eaLnBrk="0" hangingPunct="0">
              <a:lnSpc>
                <a:spcPct val="90000"/>
              </a:lnSpc>
              <a:spcBef>
                <a:spcPts val="67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000" dirty="0">
                <a:solidFill>
                  <a:srgbClr val="FF0000"/>
                </a:solidFill>
                <a:latin typeface="楷体_GB2312" pitchFamily="1" charset="0"/>
                <a:cs typeface="楷体_GB2312" pitchFamily="1" charset="0"/>
              </a:rPr>
              <a:t>FIQ </a:t>
            </a:r>
            <a:endParaRPr lang="en-GB" altLang="zh-CN" sz="20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67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000" dirty="0">
                <a:solidFill>
                  <a:srgbClr val="FF0000"/>
                </a:solidFill>
                <a:latin typeface="楷体_GB2312" pitchFamily="1" charset="0"/>
                <a:cs typeface="楷体_GB2312" pitchFamily="1" charset="0"/>
              </a:rPr>
              <a:t>IRQ(Interrupt ReQuest)</a:t>
            </a:r>
            <a:endParaRPr lang="en-GB" altLang="zh-CN" sz="20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67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solidFill>
                  <a:srgbClr val="FF0000"/>
                </a:solidFill>
                <a:latin typeface="楷体_GB2312" pitchFamily="1" charset="0"/>
                <a:cs typeface="楷体_GB2312" pitchFamily="1" charset="0"/>
              </a:rPr>
              <a:t>未定义指令</a:t>
            </a:r>
            <a:endParaRPr lang="en-GB" altLang="zh-CN" sz="20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67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预取中止</a:t>
            </a:r>
            <a:endParaRPr lang="en-GB" altLang="zh-CN" sz="2000" dirty="0">
              <a:latin typeface="楷体_GB2312" pitchFamily="1" charset="0"/>
              <a:cs typeface="楷体_GB2312" pitchFamily="1" charset="0"/>
            </a:endParaRPr>
          </a:p>
          <a:p>
            <a:pPr marL="741680" lvl="1" indent="-284480" defTabSz="914400" eaLnBrk="0" hangingPunct="0">
              <a:lnSpc>
                <a:spcPct val="90000"/>
              </a:lnSpc>
              <a:spcBef>
                <a:spcPts val="67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数据中止</a:t>
            </a:r>
            <a:endParaRPr lang="en-GB" altLang="zh-CN" sz="2000" dirty="0">
              <a:latin typeface="楷体_GB2312" pitchFamily="1" charset="0"/>
              <a:cs typeface="楷体_GB2312" pitchFamily="1" charset="0"/>
            </a:endParaRPr>
          </a:p>
          <a:p>
            <a:pPr marL="741680" lvl="1" indent="-284480" defTabSz="914400" eaLnBrk="0" hangingPunct="0">
              <a:lnSpc>
                <a:spcPct val="90000"/>
              </a:lnSpc>
              <a:spcBef>
                <a:spcPts val="67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复位</a:t>
            </a:r>
            <a:endParaRPr lang="en-GB" altLang="zh-CN" sz="2000" dirty="0">
              <a:latin typeface="楷体_GB2312" pitchFamily="1" charset="0"/>
              <a:cs typeface="楷体_GB2312" pitchFamily="1" charset="0"/>
            </a:endParaRPr>
          </a:p>
          <a:p>
            <a:pPr marL="741680" lvl="1" indent="-284480" defTabSz="914400" eaLnBrk="0" hangingPunct="0">
              <a:lnSpc>
                <a:spcPct val="90000"/>
              </a:lnSpc>
              <a:spcBef>
                <a:spcPts val="675"/>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solidFill>
                  <a:srgbClr val="FF0000"/>
                </a:solidFill>
                <a:latin typeface="楷体_GB2312" pitchFamily="1" charset="0"/>
                <a:cs typeface="楷体_GB2312" pitchFamily="1" charset="0"/>
              </a:rPr>
              <a:t>软件中断</a:t>
            </a:r>
            <a:r>
              <a:rPr lang="en-GB" altLang="zh-CN" sz="2000" dirty="0">
                <a:solidFill>
                  <a:srgbClr val="FF0000"/>
                </a:solidFill>
                <a:latin typeface="楷体_GB2312" pitchFamily="1" charset="0"/>
                <a:cs typeface="楷体_GB2312" pitchFamily="1" charset="0"/>
              </a:rPr>
              <a:t>Software interrupt</a:t>
            </a:r>
            <a:endParaRPr lang="en-GB" altLang="zh-CN" sz="2000" dirty="0">
              <a:solidFill>
                <a:srgbClr val="FF0000"/>
              </a:solidFill>
              <a:latin typeface="楷体_GB2312" pitchFamily="1" charset="0"/>
              <a:cs typeface="楷体_GB2312" pitchFamily="1" charset="0"/>
            </a:endParaRPr>
          </a:p>
          <a:p>
            <a:pPr marL="1141730" lvl="2" indent="-227330" defTabSz="914400" eaLnBrk="0" hangingPunct="0">
              <a:lnSpc>
                <a:spcPct val="90000"/>
              </a:lnSpc>
              <a:spcBef>
                <a:spcPts val="67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通过软件中断产生</a:t>
            </a:r>
            <a:endParaRPr lang="en-GB" altLang="zh-CN" sz="2000" dirty="0">
              <a:latin typeface="楷体_GB2312" pitchFamily="1" charset="0"/>
              <a:cs typeface="楷体_GB2312" pitchFamily="1" charset="0"/>
            </a:endParaRPr>
          </a:p>
          <a:p>
            <a:pPr marL="1141730" lvl="2" indent="-227330" defTabSz="914400" eaLnBrk="0" hangingPunct="0">
              <a:lnSpc>
                <a:spcPct val="90000"/>
              </a:lnSpc>
              <a:spcBef>
                <a:spcPts val="67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进行</a:t>
            </a:r>
            <a:r>
              <a:rPr lang="zh-CN" altLang="en-GB" sz="2000" dirty="0">
                <a:solidFill>
                  <a:srgbClr val="FF0000"/>
                </a:solidFill>
                <a:latin typeface="楷体_GB2312" pitchFamily="1" charset="0"/>
                <a:cs typeface="楷体_GB2312" pitchFamily="1" charset="0"/>
              </a:rPr>
              <a:t>管理员模式</a:t>
            </a:r>
            <a:r>
              <a:rPr lang="zh-CN" altLang="en-GB" sz="2000" dirty="0">
                <a:latin typeface="楷体_GB2312" pitchFamily="1" charset="0"/>
                <a:cs typeface="楷体_GB2312" pitchFamily="1" charset="0"/>
              </a:rPr>
              <a:t>中获得</a:t>
            </a:r>
            <a:endParaRPr lang="en-GB" altLang="zh-CN" sz="2000" dirty="0">
              <a:latin typeface="楷体_GB2312" pitchFamily="1" charset="0"/>
              <a:cs typeface="楷体_GB2312" pitchFamily="1" charset="0"/>
            </a:endParaRPr>
          </a:p>
          <a:p>
            <a:pPr marL="1141730" lvl="2" indent="-227330" defTabSz="914400" eaLnBrk="0" hangingPunct="0">
              <a:lnSpc>
                <a:spcPct val="90000"/>
              </a:lnSpc>
              <a:spcBef>
                <a:spcPts val="67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通常要求特殊的管理功能，如操作系统支持</a:t>
            </a:r>
            <a:endParaRPr lang="zh-CN" altLang="en-GB" sz="2000" dirty="0">
              <a:latin typeface="楷体_GB2312" pitchFamily="1" charset="0"/>
              <a:ea typeface="楷体_GB2312" pitchFamily="1"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异常</a:t>
            </a:r>
            <a:r>
              <a:rPr lang="en-GB" altLang="zh-CN" dirty="0">
                <a:latin typeface="黑体" panose="02010609060101010101" pitchFamily="6" charset="-122"/>
                <a:ea typeface="黑体" panose="02010609060101010101" pitchFamily="6" charset="-122"/>
              </a:rPr>
              <a:t> - 2</a:t>
            </a:r>
            <a:endParaRPr lang="en-GB" altLang="zh-CN" dirty="0">
              <a:latin typeface="黑体" panose="02010609060101010101" pitchFamily="6" charset="-122"/>
              <a:ea typeface="黑体" panose="02010609060101010101" pitchFamily="6" charset="-122"/>
            </a:endParaRPr>
          </a:p>
        </p:txBody>
      </p:sp>
      <p:sp>
        <p:nvSpPr>
          <p:cNvPr id="36867" name="Rectangle 3"/>
          <p:cNvSpPr>
            <a:spLocks noGrp="1" noChangeArrowheads="1"/>
          </p:cNvSpPr>
          <p:nvPr>
            <p:ph idx="1"/>
          </p:nvPr>
        </p:nvSpPr>
        <p:spPr>
          <a:xfrm>
            <a:off x="468313" y="1093788"/>
            <a:ext cx="8250238" cy="5440363"/>
          </a:xfrm>
        </p:spPr>
        <p:txBody>
          <a:bodyPr vert="horz" wrap="square" lIns="82440" tIns="41400" rIns="82440" bIns="41400" numCol="1" anchor="t" anchorCtr="0" compatLnSpc="1"/>
          <a:p>
            <a:pPr marL="741680" lvl="1" indent="-284480" algn="just" defTabSz="914400" eaLnBrk="0" hangingPunct="0">
              <a:spcBef>
                <a:spcPts val="675"/>
              </a:spcBef>
              <a:buClr>
                <a:srgbClr val="FF0000"/>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sz="1800" dirty="0">
                <a:solidFill>
                  <a:srgbClr val="FF0000"/>
                </a:solidFill>
                <a:latin typeface="楷体_GB2312" pitchFamily="1" charset="0"/>
                <a:cs typeface="楷体_GB2312" pitchFamily="1" charset="0"/>
              </a:rPr>
              <a:t>未定义的指令</a:t>
            </a:r>
            <a:r>
              <a:rPr lang="zh-CN" altLang="en-GB" sz="1800" dirty="0">
                <a:latin typeface="楷体_GB2312" pitchFamily="1" charset="0"/>
                <a:cs typeface="楷体_GB2312" pitchFamily="1" charset="0"/>
              </a:rPr>
              <a:t>陷井</a:t>
            </a:r>
            <a:endParaRPr lang="en-GB" altLang="zh-CN" sz="1800" dirty="0">
              <a:latin typeface="楷体_GB2312" pitchFamily="1" charset="0"/>
              <a:cs typeface="楷体_GB2312" pitchFamily="1" charset="0"/>
            </a:endParaRPr>
          </a:p>
          <a:p>
            <a:pPr marL="1141730" lvl="2" indent="-227330" algn="just" defTabSz="914400" eaLnBrk="0" hangingPunct="0">
              <a:spcBef>
                <a:spcPts val="67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sz="2000" dirty="0">
                <a:latin typeface="楷体_GB2312" pitchFamily="1" charset="0"/>
                <a:cs typeface="楷体_GB2312" pitchFamily="1" charset="0"/>
              </a:rPr>
              <a:t>当</a:t>
            </a:r>
            <a:r>
              <a:rPr lang="en-GB" altLang="zh-CN" sz="2000" dirty="0">
                <a:latin typeface="楷体_GB2312" pitchFamily="1" charset="0"/>
                <a:cs typeface="楷体_GB2312" pitchFamily="1" charset="0"/>
              </a:rPr>
              <a:t>ARM</a:t>
            </a:r>
            <a:r>
              <a:rPr lang="zh-CN" altLang="en-GB" sz="2000" dirty="0">
                <a:latin typeface="楷体_GB2312" pitchFamily="1" charset="0"/>
                <a:cs typeface="楷体_GB2312" pitchFamily="1" charset="0"/>
              </a:rPr>
              <a:t>接受到一条不能处理的指令</a:t>
            </a:r>
            <a:r>
              <a:rPr lang="en-GB" altLang="zh-CN" sz="2000" dirty="0">
                <a:latin typeface="楷体_GB2312" pitchFamily="1" charset="0"/>
                <a:cs typeface="楷体_GB2312" pitchFamily="1" charset="0"/>
              </a:rPr>
              <a:t>,ARM</a:t>
            </a:r>
            <a:r>
              <a:rPr lang="zh-CN" altLang="en-GB" sz="2000" dirty="0">
                <a:latin typeface="楷体_GB2312" pitchFamily="1" charset="0"/>
                <a:cs typeface="楷体_GB2312" pitchFamily="1" charset="0"/>
              </a:rPr>
              <a:t>把这条指令提供给任何一个协处理器执行</a:t>
            </a:r>
            <a:endParaRPr lang="en-GB" altLang="zh-CN" sz="2000" dirty="0">
              <a:latin typeface="楷体_GB2312" pitchFamily="1" charset="0"/>
              <a:cs typeface="楷体_GB2312" pitchFamily="1" charset="0"/>
            </a:endParaRPr>
          </a:p>
          <a:p>
            <a:pPr marL="1141730" lvl="2" indent="-227330" algn="just" defTabSz="914400" eaLnBrk="0" hangingPunct="0">
              <a:spcBef>
                <a:spcPts val="67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sz="2000" dirty="0">
                <a:latin typeface="楷体_GB2312" pitchFamily="1" charset="0"/>
                <a:cs typeface="楷体_GB2312" pitchFamily="1" charset="0"/>
              </a:rPr>
              <a:t>如果</a:t>
            </a:r>
            <a:r>
              <a:rPr lang="zh-CN" altLang="en-GB" sz="2000" dirty="0">
                <a:solidFill>
                  <a:srgbClr val="FF0000"/>
                </a:solidFill>
                <a:latin typeface="楷体_GB2312" pitchFamily="1" charset="0"/>
                <a:cs typeface="楷体_GB2312" pitchFamily="1" charset="0"/>
              </a:rPr>
              <a:t>协处理器</a:t>
            </a:r>
            <a:r>
              <a:rPr lang="zh-CN" altLang="en-GB" sz="2000" dirty="0">
                <a:latin typeface="楷体_GB2312" pitchFamily="1" charset="0"/>
                <a:cs typeface="楷体_GB2312" pitchFamily="1" charset="0"/>
              </a:rPr>
              <a:t>可以执行这条指令但此时协处理器忙</a:t>
            </a:r>
            <a:r>
              <a:rPr lang="en-GB" altLang="zh-CN" sz="2000" dirty="0">
                <a:latin typeface="楷体_GB2312" pitchFamily="1" charset="0"/>
                <a:cs typeface="楷体_GB2312" pitchFamily="1" charset="0"/>
              </a:rPr>
              <a:t>,ARM</a:t>
            </a:r>
            <a:r>
              <a:rPr lang="zh-CN" altLang="en-GB" sz="2000" dirty="0">
                <a:latin typeface="楷体_GB2312" pitchFamily="1" charset="0"/>
                <a:cs typeface="楷体_GB2312" pitchFamily="1" charset="0"/>
              </a:rPr>
              <a:t>将等待直到协处理器准备好或中断发生</a:t>
            </a:r>
            <a:endParaRPr lang="en-GB" altLang="zh-CN" sz="2000" dirty="0">
              <a:latin typeface="楷体_GB2312" pitchFamily="1" charset="0"/>
              <a:cs typeface="楷体_GB2312" pitchFamily="1" charset="0"/>
            </a:endParaRPr>
          </a:p>
          <a:p>
            <a:pPr marL="1141730" lvl="2" indent="-227330" algn="just" defTabSz="914400" eaLnBrk="0" hangingPunct="0">
              <a:spcBef>
                <a:spcPts val="67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sz="2000" dirty="0">
                <a:latin typeface="楷体_GB2312" pitchFamily="1" charset="0"/>
                <a:cs typeface="楷体_GB2312" pitchFamily="1" charset="0"/>
              </a:rPr>
              <a:t>如果没有协处理器处理这条指令</a:t>
            </a:r>
            <a:r>
              <a:rPr lang="en-GB" altLang="zh-CN" sz="2000" dirty="0">
                <a:latin typeface="楷体_GB2312" pitchFamily="1" charset="0"/>
                <a:cs typeface="楷体_GB2312" pitchFamily="1" charset="0"/>
              </a:rPr>
              <a:t>,</a:t>
            </a:r>
            <a:r>
              <a:rPr lang="zh-CN" altLang="en-GB" sz="2000" dirty="0">
                <a:latin typeface="楷体_GB2312" pitchFamily="1" charset="0"/>
                <a:cs typeface="楷体_GB2312" pitchFamily="1" charset="0"/>
              </a:rPr>
              <a:t>那么</a:t>
            </a:r>
            <a:r>
              <a:rPr lang="en-GB" altLang="zh-CN" sz="2000" dirty="0">
                <a:latin typeface="楷体_GB2312" pitchFamily="1" charset="0"/>
                <a:cs typeface="楷体_GB2312" pitchFamily="1" charset="0"/>
              </a:rPr>
              <a:t>ARM</a:t>
            </a:r>
            <a:r>
              <a:rPr lang="zh-CN" altLang="en-GB" sz="2000" dirty="0">
                <a:latin typeface="楷体_GB2312" pitchFamily="1" charset="0"/>
                <a:cs typeface="楷体_GB2312" pitchFamily="1" charset="0"/>
              </a:rPr>
              <a:t>将处理未定义的指令陷井</a:t>
            </a:r>
            <a:endParaRPr lang="en-GB" altLang="zh-CN" sz="2000" dirty="0">
              <a:latin typeface="楷体_GB2312" pitchFamily="1" charset="0"/>
              <a:cs typeface="楷体_GB2312" pitchFamily="1" charset="0"/>
            </a:endParaRPr>
          </a:p>
          <a:p>
            <a:pPr marL="341630" indent="-341630" algn="just" defTabSz="914400" eaLnBrk="0" hangingPunct="0">
              <a:spcBef>
                <a:spcPts val="750"/>
              </a:spcBef>
              <a:buClr>
                <a:srgbClr val="FF0000"/>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sz="2800" dirty="0">
                <a:solidFill>
                  <a:srgbClr val="FF0000"/>
                </a:solidFill>
                <a:latin typeface="楷体_GB2312" pitchFamily="1" charset="0"/>
                <a:cs typeface="楷体_GB2312" pitchFamily="1" charset="0"/>
              </a:rPr>
              <a:t>异常优先级</a:t>
            </a:r>
            <a:endParaRPr lang="en-GB" altLang="zh-CN" sz="2800" dirty="0">
              <a:solidFill>
                <a:srgbClr val="FF0000"/>
              </a:solidFill>
              <a:latin typeface="楷体_GB2312" pitchFamily="1" charset="0"/>
              <a:cs typeface="楷体_GB2312" pitchFamily="1" charset="0"/>
            </a:endParaRPr>
          </a:p>
          <a:p>
            <a:pPr marL="741680" lvl="1" indent="-284480" algn="just" defTabSz="914400" eaLnBrk="0" hangingPunct="0">
              <a:spcBef>
                <a:spcPts val="67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2000" dirty="0">
                <a:latin typeface="楷体_GB2312" pitchFamily="1" charset="0"/>
                <a:cs typeface="楷体_GB2312" pitchFamily="1" charset="0"/>
                <a:sym typeface="Arial" panose="020B0604020202020204" pitchFamily="34" charset="0"/>
              </a:rPr>
              <a:t>(1) Reset (highest priority)</a:t>
            </a:r>
            <a:endParaRPr lang="en-GB" altLang="zh-CN" sz="2000" dirty="0">
              <a:latin typeface="楷体_GB2312" pitchFamily="1" charset="0"/>
              <a:cs typeface="楷体_GB2312" pitchFamily="1" charset="0"/>
              <a:sym typeface="Arial" panose="020B0604020202020204" pitchFamily="34" charset="0"/>
            </a:endParaRPr>
          </a:p>
          <a:p>
            <a:pPr marL="741680" lvl="1" indent="-284480" algn="just" defTabSz="914400" eaLnBrk="0" hangingPunct="0">
              <a:spcBef>
                <a:spcPts val="67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2000" dirty="0">
                <a:latin typeface="楷体_GB2312" pitchFamily="1" charset="0"/>
                <a:cs typeface="楷体_GB2312" pitchFamily="1" charset="0"/>
                <a:sym typeface="Arial" panose="020B0604020202020204" pitchFamily="34" charset="0"/>
              </a:rPr>
              <a:t>(2) Data abort</a:t>
            </a:r>
            <a:endParaRPr lang="en-GB" altLang="zh-CN" sz="2000" dirty="0">
              <a:latin typeface="楷体_GB2312" pitchFamily="1" charset="0"/>
              <a:cs typeface="楷体_GB2312" pitchFamily="1" charset="0"/>
              <a:sym typeface="Arial" panose="020B0604020202020204" pitchFamily="34" charset="0"/>
            </a:endParaRPr>
          </a:p>
          <a:p>
            <a:pPr marL="741680" lvl="1" indent="-284480" algn="just" defTabSz="914400" eaLnBrk="0" hangingPunct="0">
              <a:spcBef>
                <a:spcPts val="67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2000" dirty="0">
                <a:latin typeface="楷体_GB2312" pitchFamily="1" charset="0"/>
                <a:cs typeface="楷体_GB2312" pitchFamily="1" charset="0"/>
                <a:sym typeface="Arial" panose="020B0604020202020204" pitchFamily="34" charset="0"/>
              </a:rPr>
              <a:t>(3) FIQ</a:t>
            </a:r>
            <a:endParaRPr lang="en-GB" altLang="zh-CN" sz="2000" dirty="0">
              <a:latin typeface="楷体_GB2312" pitchFamily="1" charset="0"/>
              <a:cs typeface="楷体_GB2312" pitchFamily="1" charset="0"/>
              <a:sym typeface="Arial" panose="020B0604020202020204" pitchFamily="34" charset="0"/>
            </a:endParaRPr>
          </a:p>
          <a:p>
            <a:pPr marL="741680" lvl="1" indent="-284480" algn="just" defTabSz="914400" eaLnBrk="0" hangingPunct="0">
              <a:spcBef>
                <a:spcPts val="67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2000" dirty="0">
                <a:latin typeface="楷体_GB2312" pitchFamily="1" charset="0"/>
                <a:cs typeface="楷体_GB2312" pitchFamily="1" charset="0"/>
                <a:sym typeface="Arial" panose="020B0604020202020204" pitchFamily="34" charset="0"/>
              </a:rPr>
              <a:t>(4) IRQ</a:t>
            </a:r>
            <a:endParaRPr lang="en-GB" altLang="zh-CN" sz="2000" dirty="0">
              <a:latin typeface="楷体_GB2312" pitchFamily="1" charset="0"/>
              <a:cs typeface="楷体_GB2312" pitchFamily="1" charset="0"/>
              <a:sym typeface="Arial" panose="020B0604020202020204" pitchFamily="34" charset="0"/>
            </a:endParaRPr>
          </a:p>
          <a:p>
            <a:pPr marL="741680" lvl="1" indent="-284480" algn="just" defTabSz="914400" eaLnBrk="0" hangingPunct="0">
              <a:spcBef>
                <a:spcPts val="67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2000" dirty="0">
                <a:latin typeface="楷体_GB2312" pitchFamily="1" charset="0"/>
                <a:cs typeface="楷体_GB2312" pitchFamily="1" charset="0"/>
                <a:sym typeface="Arial" panose="020B0604020202020204" pitchFamily="34" charset="0"/>
              </a:rPr>
              <a:t>(5) Prefetch abort</a:t>
            </a:r>
            <a:endParaRPr lang="en-GB" altLang="zh-CN" sz="2000" dirty="0">
              <a:latin typeface="楷体_GB2312" pitchFamily="1" charset="0"/>
              <a:cs typeface="楷体_GB2312" pitchFamily="1" charset="0"/>
              <a:sym typeface="Arial" panose="020B0604020202020204" pitchFamily="34" charset="0"/>
            </a:endParaRPr>
          </a:p>
          <a:p>
            <a:pPr marL="741680" lvl="1" indent="-284480" algn="just" defTabSz="914400" eaLnBrk="0" hangingPunct="0">
              <a:spcBef>
                <a:spcPts val="67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2000" dirty="0">
                <a:latin typeface="楷体_GB2312" pitchFamily="1" charset="0"/>
                <a:cs typeface="楷体_GB2312" pitchFamily="1" charset="0"/>
                <a:sym typeface="Arial" panose="020B0604020202020204" pitchFamily="34" charset="0"/>
              </a:rPr>
              <a:t>(6) </a:t>
            </a:r>
            <a:r>
              <a:rPr lang="zh-CN" altLang="en-GB" sz="2000" dirty="0">
                <a:latin typeface="楷体_GB2312" pitchFamily="1" charset="0"/>
                <a:cs typeface="楷体_GB2312" pitchFamily="1" charset="0"/>
                <a:sym typeface="Arial" panose="020B0604020202020204" pitchFamily="34" charset="0"/>
              </a:rPr>
              <a:t>未定义指令</a:t>
            </a:r>
            <a:r>
              <a:rPr lang="en-GB" altLang="zh-CN" sz="2000" dirty="0">
                <a:latin typeface="楷体_GB2312" pitchFamily="1" charset="0"/>
                <a:cs typeface="楷体_GB2312" pitchFamily="1" charset="0"/>
                <a:sym typeface="Arial" panose="020B0604020202020204" pitchFamily="34" charset="0"/>
              </a:rPr>
              <a:t>, Software interrupt (</a:t>
            </a:r>
            <a:r>
              <a:rPr lang="zh-CN" altLang="en-GB" sz="2000" dirty="0">
                <a:latin typeface="楷体_GB2312" pitchFamily="1" charset="0"/>
                <a:cs typeface="楷体_GB2312" pitchFamily="1" charset="0"/>
                <a:sym typeface="Arial" panose="020B0604020202020204" pitchFamily="34" charset="0"/>
              </a:rPr>
              <a:t>最低优先级</a:t>
            </a:r>
            <a:r>
              <a:rPr lang="en-GB" altLang="zh-CN" sz="2000" dirty="0">
                <a:latin typeface="楷体_GB2312" pitchFamily="1" charset="0"/>
                <a:cs typeface="楷体_GB2312" pitchFamily="1" charset="0"/>
                <a:sym typeface="Arial" panose="020B0604020202020204" pitchFamily="34" charset="0"/>
              </a:rPr>
              <a:t>)</a:t>
            </a:r>
            <a:endParaRPr lang="en-GB" altLang="zh-CN" sz="2000" dirty="0">
              <a:latin typeface="楷体_GB2312" pitchFamily="1" charset="0"/>
              <a:ea typeface="楷体_GB2312" pitchFamily="1" charset="0"/>
              <a:sym typeface="Arial" panose="020B0604020202020204" pitchFamily="34" charset="0"/>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异常</a:t>
            </a:r>
            <a:r>
              <a:rPr lang="en-GB" altLang="zh-CN" dirty="0">
                <a:latin typeface="黑体" panose="02010609060101010101" pitchFamily="6" charset="-122"/>
                <a:ea typeface="黑体" panose="02010609060101010101" pitchFamily="6" charset="-122"/>
              </a:rPr>
              <a:t> - 3</a:t>
            </a:r>
            <a:endParaRPr lang="en-GB" altLang="zh-CN" dirty="0">
              <a:latin typeface="黑体" panose="02010609060101010101" pitchFamily="6" charset="-122"/>
              <a:ea typeface="黑体" panose="02010609060101010101" pitchFamily="6" charset="-122"/>
            </a:endParaRPr>
          </a:p>
        </p:txBody>
      </p:sp>
      <p:sp>
        <p:nvSpPr>
          <p:cNvPr id="37891" name="Rectangle 3"/>
          <p:cNvSpPr>
            <a:spLocks noGrp="1" noChangeArrowheads="1"/>
          </p:cNvSpPr>
          <p:nvPr>
            <p:ph idx="1"/>
          </p:nvPr>
        </p:nvSpPr>
        <p:spPr>
          <a:xfrm>
            <a:off x="685800" y="1482725"/>
            <a:ext cx="7718425" cy="4114800"/>
          </a:xfrm>
        </p:spPr>
        <p:txBody>
          <a:bodyPr vert="horz" wrap="square" lIns="82440" tIns="41400" rIns="82440" bIns="41400" numCol="1" anchor="t" anchorCtr="0" compatLnSpc="1"/>
          <a:p>
            <a:pPr marL="341630" indent="-3416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楷体_GB2312" pitchFamily="1" charset="0"/>
                <a:cs typeface="楷体_GB2312" pitchFamily="1" charset="0"/>
              </a:rPr>
              <a:t>只要产生异常就会导致正常的</a:t>
            </a:r>
            <a:r>
              <a:rPr lang="zh-CN" altLang="en-GB" dirty="0">
                <a:solidFill>
                  <a:srgbClr val="FF0000"/>
                </a:solidFill>
                <a:latin typeface="楷体_GB2312" pitchFamily="1" charset="0"/>
                <a:cs typeface="楷体_GB2312" pitchFamily="1" charset="0"/>
              </a:rPr>
              <a:t>程序流程</a:t>
            </a:r>
            <a:r>
              <a:rPr lang="zh-CN" altLang="en-GB" dirty="0">
                <a:latin typeface="楷体_GB2312" pitchFamily="1" charset="0"/>
                <a:cs typeface="楷体_GB2312" pitchFamily="1" charset="0"/>
              </a:rPr>
              <a:t>被临时停止</a:t>
            </a:r>
            <a:r>
              <a:rPr lang="en-GB" altLang="zh-CN" dirty="0">
                <a:latin typeface="楷体_GB2312" pitchFamily="1" charset="0"/>
                <a:cs typeface="楷体_GB2312" pitchFamily="1" charset="0"/>
              </a:rPr>
              <a:t>,</a:t>
            </a:r>
            <a:r>
              <a:rPr lang="zh-CN" altLang="en-GB" dirty="0">
                <a:latin typeface="楷体_GB2312" pitchFamily="1" charset="0"/>
                <a:cs typeface="楷体_GB2312" pitchFamily="1" charset="0"/>
              </a:rPr>
              <a:t>例如外围中断。</a:t>
            </a:r>
            <a:endParaRPr lang="en-GB" altLang="zh-CN" dirty="0">
              <a:latin typeface="楷体_GB2312" pitchFamily="1" charset="0"/>
              <a:cs typeface="楷体_GB2312" pitchFamily="1" charset="0"/>
            </a:endParaRPr>
          </a:p>
          <a:p>
            <a:pPr marL="341630" indent="-341630" defTabSz="914400" eaLnBrk="0" hangingPunct="0">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dirty="0">
              <a:latin typeface="楷体_GB2312" pitchFamily="1" charset="0"/>
              <a:cs typeface="楷体_GB2312" pitchFamily="1" charset="0"/>
            </a:endParaRPr>
          </a:p>
          <a:p>
            <a:pPr marL="341630" indent="-3416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楷体_GB2312" pitchFamily="1" charset="0"/>
                <a:cs typeface="楷体_GB2312" pitchFamily="1" charset="0"/>
              </a:rPr>
              <a:t>在异常被处理前</a:t>
            </a:r>
            <a:r>
              <a:rPr lang="en-GB" altLang="zh-CN" dirty="0">
                <a:latin typeface="楷体_GB2312" pitchFamily="1" charset="0"/>
                <a:cs typeface="楷体_GB2312" pitchFamily="1" charset="0"/>
              </a:rPr>
              <a:t>,</a:t>
            </a:r>
            <a:r>
              <a:rPr lang="zh-CN" altLang="en-GB" dirty="0">
                <a:latin typeface="楷体_GB2312" pitchFamily="1" charset="0"/>
                <a:cs typeface="楷体_GB2312" pitchFamily="1" charset="0"/>
              </a:rPr>
              <a:t>当前的</a:t>
            </a:r>
            <a:r>
              <a:rPr lang="zh-CN" altLang="en-GB" dirty="0">
                <a:solidFill>
                  <a:srgbClr val="FF0000"/>
                </a:solidFill>
                <a:latin typeface="楷体_GB2312" pitchFamily="1" charset="0"/>
                <a:cs typeface="楷体_GB2312" pitchFamily="1" charset="0"/>
              </a:rPr>
              <a:t>处理器状态</a:t>
            </a:r>
            <a:r>
              <a:rPr lang="zh-CN" altLang="en-GB" dirty="0">
                <a:latin typeface="楷体_GB2312" pitchFamily="1" charset="0"/>
                <a:cs typeface="楷体_GB2312" pitchFamily="1" charset="0"/>
              </a:rPr>
              <a:t>必须被保存</a:t>
            </a:r>
            <a:r>
              <a:rPr lang="en-GB" altLang="zh-CN" dirty="0">
                <a:latin typeface="楷体_GB2312" pitchFamily="1" charset="0"/>
                <a:cs typeface="楷体_GB2312" pitchFamily="1" charset="0"/>
              </a:rPr>
              <a:t>,</a:t>
            </a:r>
            <a:r>
              <a:rPr lang="zh-CN" altLang="en-GB" dirty="0">
                <a:latin typeface="楷体_GB2312" pitchFamily="1" charset="0"/>
                <a:cs typeface="楷体_GB2312" pitchFamily="1" charset="0"/>
              </a:rPr>
              <a:t>以便处理程序完成后</a:t>
            </a:r>
            <a:r>
              <a:rPr lang="en-GB" altLang="zh-CN" dirty="0">
                <a:latin typeface="楷体_GB2312" pitchFamily="1" charset="0"/>
                <a:cs typeface="楷体_GB2312" pitchFamily="1" charset="0"/>
              </a:rPr>
              <a:t>,</a:t>
            </a:r>
            <a:r>
              <a:rPr lang="zh-CN" altLang="en-GB" dirty="0">
                <a:latin typeface="楷体_GB2312" pitchFamily="1" charset="0"/>
                <a:cs typeface="楷体_GB2312" pitchFamily="1" charset="0"/>
              </a:rPr>
              <a:t>最后的程序可以被恢复。</a:t>
            </a:r>
            <a:endParaRPr lang="zh-CN" altLang="en-GB" dirty="0">
              <a:latin typeface="楷体_GB2312" pitchFamily="1" charset="0"/>
              <a:ea typeface="楷体_GB2312" pitchFamily="1" charset="0"/>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异常向量</a:t>
            </a:r>
            <a:endParaRPr lang="zh-CN" altLang="en-GB" dirty="0">
              <a:latin typeface="黑体" panose="02010609060101010101" pitchFamily="6" charset="-122"/>
              <a:ea typeface="黑体" panose="02010609060101010101" pitchFamily="6" charset="-122"/>
            </a:endParaRPr>
          </a:p>
        </p:txBody>
      </p:sp>
      <p:pic>
        <p:nvPicPr>
          <p:cNvPr id="3891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6150" y="2025650"/>
            <a:ext cx="7232650" cy="3867150"/>
          </a:xfrm>
          <a:prstGeom prst="rect">
            <a:avLst/>
          </a:prstGeom>
          <a:noFill/>
          <a:ln>
            <a:noFill/>
          </a:ln>
          <a:effectLst/>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进入异常的操作</a:t>
            </a:r>
            <a:endParaRPr lang="zh-CN" altLang="en-GB" dirty="0">
              <a:latin typeface="黑体" panose="02010609060101010101" pitchFamily="6" charset="-122"/>
              <a:ea typeface="黑体" panose="02010609060101010101" pitchFamily="6" charset="-122"/>
            </a:endParaRPr>
          </a:p>
        </p:txBody>
      </p:sp>
      <p:sp>
        <p:nvSpPr>
          <p:cNvPr id="39939" name="Rectangle 3"/>
          <p:cNvSpPr>
            <a:spLocks noGrp="1" noChangeArrowheads="1"/>
          </p:cNvSpPr>
          <p:nvPr>
            <p:ph idx="1"/>
          </p:nvPr>
        </p:nvSpPr>
        <p:spPr>
          <a:xfrm>
            <a:off x="698500" y="1657350"/>
            <a:ext cx="7772400" cy="4114800"/>
          </a:xfrm>
        </p:spPr>
        <p:txBody>
          <a:bodyPr vert="horz" wrap="square" lIns="82440" tIns="41400" rIns="82440" bIns="41400" numCol="1" anchor="t" anchorCtr="0" compatLnSpc="1"/>
          <a:p>
            <a:pPr marL="341630" indent="-3416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latin typeface="楷体_GB2312" pitchFamily="1" charset="0"/>
                <a:cs typeface="楷体_GB2312" pitchFamily="1" charset="0"/>
              </a:rPr>
              <a:t>在相应的链接寄存器</a:t>
            </a:r>
            <a:r>
              <a:rPr lang="en-GB" altLang="zh-CN" sz="2800" dirty="0">
                <a:solidFill>
                  <a:srgbClr val="FF0000"/>
                </a:solidFill>
                <a:latin typeface="楷体_GB2312" pitchFamily="1" charset="0"/>
                <a:cs typeface="楷体_GB2312" pitchFamily="1" charset="0"/>
              </a:rPr>
              <a:t>LR</a:t>
            </a:r>
            <a:r>
              <a:rPr lang="en-GB" altLang="zh-CN" sz="2800" dirty="0">
                <a:latin typeface="楷体_GB2312" pitchFamily="1" charset="0"/>
                <a:cs typeface="楷体_GB2312" pitchFamily="1" charset="0"/>
              </a:rPr>
              <a:t> (r14)</a:t>
            </a:r>
            <a:r>
              <a:rPr lang="zh-CN" altLang="en-GB" sz="2800" dirty="0">
                <a:latin typeface="楷体_GB2312" pitchFamily="1" charset="0"/>
                <a:cs typeface="楷体_GB2312" pitchFamily="1" charset="0"/>
              </a:rPr>
              <a:t>中保存下一条指令的地址</a:t>
            </a:r>
            <a:endParaRPr lang="en-GB" altLang="zh-CN" sz="2800" dirty="0">
              <a:latin typeface="楷体_GB2312" pitchFamily="1" charset="0"/>
              <a:cs typeface="楷体_GB2312" pitchFamily="1" charset="0"/>
            </a:endParaRPr>
          </a:p>
          <a:p>
            <a:pPr marL="341630" indent="-341630" defTabSz="914400" eaLnBrk="0" hangingPunct="0">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2400" dirty="0">
              <a:latin typeface="楷体_GB2312" pitchFamily="1" charset="0"/>
              <a:cs typeface="楷体_GB2312" pitchFamily="1" charset="0"/>
            </a:endParaRPr>
          </a:p>
          <a:p>
            <a:pPr marL="341630" indent="-3416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latin typeface="楷体_GB2312" pitchFamily="1" charset="0"/>
                <a:cs typeface="楷体_GB2312" pitchFamily="1" charset="0"/>
              </a:rPr>
              <a:t>将</a:t>
            </a:r>
            <a:r>
              <a:rPr lang="en-GB" altLang="zh-CN" sz="2800" dirty="0">
                <a:latin typeface="楷体_GB2312" pitchFamily="1" charset="0"/>
                <a:cs typeface="楷体_GB2312" pitchFamily="1" charset="0"/>
              </a:rPr>
              <a:t>CPSR</a:t>
            </a:r>
            <a:r>
              <a:rPr lang="zh-CN" altLang="en-GB" sz="2800" dirty="0">
                <a:latin typeface="楷体_GB2312" pitchFamily="1" charset="0"/>
                <a:cs typeface="楷体_GB2312" pitchFamily="1" charset="0"/>
              </a:rPr>
              <a:t>复制到相应的</a:t>
            </a:r>
            <a:r>
              <a:rPr lang="en-GB" altLang="zh-CN" sz="2800" dirty="0">
                <a:solidFill>
                  <a:srgbClr val="FF0000"/>
                </a:solidFill>
                <a:latin typeface="楷体_GB2312" pitchFamily="1" charset="0"/>
                <a:cs typeface="楷体_GB2312" pitchFamily="1" charset="0"/>
              </a:rPr>
              <a:t>SPSR</a:t>
            </a:r>
            <a:r>
              <a:rPr lang="zh-CN" altLang="en-GB" sz="2800" dirty="0">
                <a:latin typeface="楷体_GB2312" pitchFamily="1" charset="0"/>
                <a:cs typeface="楷体_GB2312" pitchFamily="1" charset="0"/>
              </a:rPr>
              <a:t>中</a:t>
            </a:r>
            <a:endParaRPr lang="en-GB" altLang="zh-CN" sz="2800" dirty="0">
              <a:latin typeface="楷体_GB2312" pitchFamily="1" charset="0"/>
              <a:cs typeface="楷体_GB2312" pitchFamily="1" charset="0"/>
            </a:endParaRPr>
          </a:p>
          <a:p>
            <a:pPr marL="341630" indent="-341630" defTabSz="914400" eaLnBrk="0" hangingPunct="0">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2400" dirty="0">
              <a:latin typeface="楷体_GB2312" pitchFamily="1" charset="0"/>
              <a:cs typeface="楷体_GB2312" pitchFamily="1" charset="0"/>
            </a:endParaRPr>
          </a:p>
          <a:p>
            <a:pPr marL="341630" indent="-3416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latin typeface="楷体_GB2312" pitchFamily="1" charset="0"/>
                <a:cs typeface="楷体_GB2312" pitchFamily="1" charset="0"/>
              </a:rPr>
              <a:t>强制使</a:t>
            </a:r>
            <a:r>
              <a:rPr lang="en-GB" altLang="zh-CN" sz="2800" dirty="0">
                <a:latin typeface="楷体_GB2312" pitchFamily="1" charset="0"/>
                <a:cs typeface="楷体_GB2312" pitchFamily="1" charset="0"/>
              </a:rPr>
              <a:t>CPSR</a:t>
            </a:r>
            <a:r>
              <a:rPr lang="zh-CN" altLang="en-GB" sz="2800" dirty="0">
                <a:solidFill>
                  <a:srgbClr val="FF0000"/>
                </a:solidFill>
                <a:latin typeface="楷体_GB2312" pitchFamily="1" charset="0"/>
                <a:cs typeface="楷体_GB2312" pitchFamily="1" charset="0"/>
              </a:rPr>
              <a:t>模式</a:t>
            </a:r>
            <a:r>
              <a:rPr lang="zh-CN" altLang="en-GB" sz="2800" dirty="0">
                <a:latin typeface="楷体_GB2312" pitchFamily="1" charset="0"/>
                <a:cs typeface="楷体_GB2312" pitchFamily="1" charset="0"/>
              </a:rPr>
              <a:t>位置成对应异常类型的值</a:t>
            </a:r>
            <a:endParaRPr lang="en-GB" altLang="zh-CN" sz="2800" dirty="0">
              <a:latin typeface="楷体_GB2312" pitchFamily="1" charset="0"/>
              <a:cs typeface="楷体_GB2312" pitchFamily="1" charset="0"/>
            </a:endParaRPr>
          </a:p>
          <a:p>
            <a:pPr marL="341630" indent="-341630" defTabSz="914400" eaLnBrk="0" hangingPunct="0">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2400" dirty="0">
              <a:latin typeface="楷体_GB2312" pitchFamily="1" charset="0"/>
              <a:cs typeface="楷体_GB2312" pitchFamily="1" charset="0"/>
            </a:endParaRPr>
          </a:p>
          <a:p>
            <a:pPr marL="341630" indent="-3416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latin typeface="楷体_GB2312" pitchFamily="1" charset="0"/>
                <a:cs typeface="楷体_GB2312" pitchFamily="1" charset="0"/>
              </a:rPr>
              <a:t>强制使</a:t>
            </a:r>
            <a:r>
              <a:rPr lang="zh-CN" altLang="en-GB" sz="2800" dirty="0">
                <a:solidFill>
                  <a:srgbClr val="FF0000"/>
                </a:solidFill>
                <a:latin typeface="楷体_GB2312" pitchFamily="1" charset="0"/>
                <a:cs typeface="楷体_GB2312" pitchFamily="1" charset="0"/>
              </a:rPr>
              <a:t>程序计数器</a:t>
            </a:r>
            <a:r>
              <a:rPr lang="zh-CN" altLang="en-GB" sz="2800" dirty="0">
                <a:latin typeface="楷体_GB2312" pitchFamily="1" charset="0"/>
                <a:cs typeface="楷体_GB2312" pitchFamily="1" charset="0"/>
              </a:rPr>
              <a:t>指向相应异常向量</a:t>
            </a:r>
            <a:r>
              <a:rPr lang="en-GB" altLang="zh-CN" sz="2800" dirty="0">
                <a:latin typeface="楷体_GB2312" pitchFamily="1" charset="0"/>
                <a:cs typeface="楷体_GB2312" pitchFamily="1" charset="0"/>
              </a:rPr>
              <a:t>,</a:t>
            </a:r>
            <a:r>
              <a:rPr lang="zh-CN" altLang="en-GB" sz="2800" dirty="0">
                <a:latin typeface="楷体_GB2312" pitchFamily="1" charset="0"/>
                <a:cs typeface="楷体_GB2312" pitchFamily="1" charset="0"/>
              </a:rPr>
              <a:t>取下一条指令</a:t>
            </a:r>
            <a:endParaRPr lang="zh-CN" altLang="en-GB" sz="2800" dirty="0">
              <a:latin typeface="楷体_GB2312" pitchFamily="1" charset="0"/>
              <a:ea typeface="楷体_GB2312" pitchFamily="1" charset="0"/>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例子</a:t>
            </a:r>
            <a:r>
              <a:rPr lang="en-GB" altLang="zh-CN" dirty="0">
                <a:latin typeface="黑体" panose="02010609060101010101" pitchFamily="6" charset="-122"/>
                <a:ea typeface="黑体" panose="02010609060101010101" pitchFamily="6" charset="-122"/>
              </a:rPr>
              <a:t>: </a:t>
            </a:r>
            <a:r>
              <a:rPr lang="zh-CN" altLang="en-GB" dirty="0">
                <a:latin typeface="黑体" panose="02010609060101010101" pitchFamily="6" charset="-122"/>
                <a:ea typeface="黑体" panose="02010609060101010101" pitchFamily="6" charset="-122"/>
              </a:rPr>
              <a:t>用户模式到</a:t>
            </a:r>
            <a:r>
              <a:rPr lang="en-GB" altLang="zh-CN" dirty="0">
                <a:latin typeface="黑体" panose="02010609060101010101" pitchFamily="6" charset="-122"/>
                <a:ea typeface="黑体" panose="02010609060101010101" pitchFamily="6" charset="-122"/>
              </a:rPr>
              <a:t> FIQ</a:t>
            </a:r>
            <a:r>
              <a:rPr lang="zh-CN" altLang="en-GB" dirty="0">
                <a:latin typeface="黑体" panose="02010609060101010101" pitchFamily="6" charset="-122"/>
                <a:ea typeface="黑体" panose="02010609060101010101" pitchFamily="6" charset="-122"/>
              </a:rPr>
              <a:t>模式</a:t>
            </a:r>
            <a:r>
              <a:rPr lang="en-GB" altLang="zh-CN" dirty="0">
                <a:latin typeface="黑体" panose="02010609060101010101" pitchFamily="6" charset="-122"/>
                <a:ea typeface="黑体" panose="02010609060101010101" pitchFamily="6" charset="-122"/>
              </a:rPr>
              <a:t>*</a:t>
            </a:r>
            <a:endParaRPr lang="en-GB" altLang="zh-CN" dirty="0">
              <a:latin typeface="黑体" panose="02010609060101010101" pitchFamily="6" charset="-122"/>
              <a:ea typeface="黑体" panose="02010609060101010101" pitchFamily="6" charset="-122"/>
            </a:endParaRPr>
          </a:p>
        </p:txBody>
      </p:sp>
      <p:grpSp>
        <p:nvGrpSpPr>
          <p:cNvPr id="2" name="Group 3"/>
          <p:cNvGrpSpPr/>
          <p:nvPr/>
        </p:nvGrpSpPr>
        <p:grpSpPr>
          <a:xfrm>
            <a:off x="39688" y="1044575"/>
            <a:ext cx="9018587" cy="5414963"/>
            <a:chOff x="0" y="0"/>
            <a:chExt cx="5681" cy="3411"/>
          </a:xfrm>
        </p:grpSpPr>
        <p:grpSp>
          <p:nvGrpSpPr>
            <p:cNvPr id="40963" name="Group 4"/>
            <p:cNvGrpSpPr/>
            <p:nvPr/>
          </p:nvGrpSpPr>
          <p:grpSpPr>
            <a:xfrm>
              <a:off x="4840" y="2742"/>
              <a:ext cx="553" cy="161"/>
              <a:chOff x="0" y="0"/>
              <a:chExt cx="553" cy="161"/>
            </a:xfrm>
          </p:grpSpPr>
          <p:sp>
            <p:nvSpPr>
              <p:cNvPr id="40965" name="Rectangle 5"/>
              <p:cNvSpPr>
                <a:spLocks noChangeArrowheads="1"/>
              </p:cNvSpPr>
              <p:nvPr/>
            </p:nvSpPr>
            <p:spPr bwMode="auto">
              <a:xfrm>
                <a:off x="0" y="15"/>
                <a:ext cx="508" cy="118"/>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66" name="Rectangle 6"/>
              <p:cNvSpPr>
                <a:spLocks noChangeArrowheads="1"/>
              </p:cNvSpPr>
              <p:nvPr/>
            </p:nvSpPr>
            <p:spPr bwMode="auto">
              <a:xfrm>
                <a:off x="28" y="0"/>
                <a:ext cx="525" cy="162"/>
              </a:xfrm>
              <a:prstGeom prst="rect">
                <a:avLst/>
              </a:prstGeom>
              <a:noFill/>
              <a:ln>
                <a:noFill/>
              </a:ln>
              <a:effectLst/>
            </p:spPr>
            <p:txBody>
              <a:bodyPr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spsr_irq</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grpSp>
        <p:grpSp>
          <p:nvGrpSpPr>
            <p:cNvPr id="40964" name="Group 7"/>
            <p:cNvGrpSpPr/>
            <p:nvPr/>
          </p:nvGrpSpPr>
          <p:grpSpPr>
            <a:xfrm>
              <a:off x="4833" y="2613"/>
              <a:ext cx="509" cy="161"/>
              <a:chOff x="0" y="0"/>
              <a:chExt cx="509" cy="161"/>
            </a:xfrm>
          </p:grpSpPr>
          <p:sp>
            <p:nvSpPr>
              <p:cNvPr id="40968" name="Rectangle 8"/>
              <p:cNvSpPr>
                <a:spLocks noChangeArrowheads="1"/>
              </p:cNvSpPr>
              <p:nvPr/>
            </p:nvSpPr>
            <p:spPr bwMode="auto">
              <a:xfrm>
                <a:off x="0" y="14"/>
                <a:ext cx="510" cy="120"/>
              </a:xfrm>
              <a:prstGeom prst="rect">
                <a:avLst/>
              </a:prstGeom>
              <a:solidFill>
                <a:srgbClr val="FFFFFF"/>
              </a:solid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69" name="Rectangle 9"/>
              <p:cNvSpPr>
                <a:spLocks noChangeArrowheads="1"/>
              </p:cNvSpPr>
              <p:nvPr/>
            </p:nvSpPr>
            <p:spPr bwMode="auto">
              <a:xfrm>
                <a:off x="98" y="0"/>
                <a:ext cx="292"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cpsr</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grpSp>
        <p:sp>
          <p:nvSpPr>
            <p:cNvPr id="40970" name="Rectangle 10"/>
            <p:cNvSpPr>
              <a:spLocks noChangeArrowheads="1"/>
            </p:cNvSpPr>
            <p:nvPr/>
          </p:nvSpPr>
          <p:spPr bwMode="auto">
            <a:xfrm>
              <a:off x="4840" y="2340"/>
              <a:ext cx="509" cy="120"/>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grpSp>
          <p:nvGrpSpPr>
            <p:cNvPr id="3" name="Group 11"/>
            <p:cNvGrpSpPr/>
            <p:nvPr/>
          </p:nvGrpSpPr>
          <p:grpSpPr>
            <a:xfrm>
              <a:off x="4839" y="400"/>
              <a:ext cx="509" cy="1061"/>
              <a:chOff x="0" y="0"/>
              <a:chExt cx="509" cy="1061"/>
            </a:xfrm>
          </p:grpSpPr>
          <p:sp>
            <p:nvSpPr>
              <p:cNvPr id="40972" name="Rectangle 12"/>
              <p:cNvSpPr>
                <a:spLocks noChangeArrowheads="1"/>
              </p:cNvSpPr>
              <p:nvPr/>
            </p:nvSpPr>
            <p:spPr bwMode="auto">
              <a:xfrm>
                <a:off x="0" y="912"/>
                <a:ext cx="510" cy="120"/>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73" name="Rectangle 13"/>
              <p:cNvSpPr>
                <a:spLocks noChangeArrowheads="1"/>
              </p:cNvSpPr>
              <p:nvPr/>
            </p:nvSpPr>
            <p:spPr bwMode="auto">
              <a:xfrm>
                <a:off x="0" y="527"/>
                <a:ext cx="510"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74" name="Rectangle 14"/>
              <p:cNvSpPr>
                <a:spLocks noChangeArrowheads="1"/>
              </p:cNvSpPr>
              <p:nvPr/>
            </p:nvSpPr>
            <p:spPr bwMode="auto">
              <a:xfrm>
                <a:off x="139" y="900"/>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r7</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0975" name="Rectangle 15"/>
              <p:cNvSpPr>
                <a:spLocks noChangeArrowheads="1"/>
              </p:cNvSpPr>
              <p:nvPr/>
            </p:nvSpPr>
            <p:spPr bwMode="auto">
              <a:xfrm>
                <a:off x="139" y="521"/>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r4</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0976" name="Rectangle 16"/>
              <p:cNvSpPr>
                <a:spLocks noChangeArrowheads="1"/>
              </p:cNvSpPr>
              <p:nvPr/>
            </p:nvSpPr>
            <p:spPr bwMode="auto">
              <a:xfrm>
                <a:off x="0" y="655"/>
                <a:ext cx="510"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77" name="Rectangle 17"/>
              <p:cNvSpPr>
                <a:spLocks noChangeArrowheads="1"/>
              </p:cNvSpPr>
              <p:nvPr/>
            </p:nvSpPr>
            <p:spPr bwMode="auto">
              <a:xfrm>
                <a:off x="139" y="642"/>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r5</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0978" name="Rectangle 18"/>
              <p:cNvSpPr>
                <a:spLocks noChangeArrowheads="1"/>
              </p:cNvSpPr>
              <p:nvPr/>
            </p:nvSpPr>
            <p:spPr bwMode="auto">
              <a:xfrm>
                <a:off x="0" y="783"/>
                <a:ext cx="510"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79" name="Rectangle 19"/>
              <p:cNvSpPr>
                <a:spLocks noChangeArrowheads="1"/>
              </p:cNvSpPr>
              <p:nvPr/>
            </p:nvSpPr>
            <p:spPr bwMode="auto">
              <a:xfrm>
                <a:off x="0" y="270"/>
                <a:ext cx="510" cy="120"/>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80" name="Rectangle 20"/>
              <p:cNvSpPr>
                <a:spLocks noChangeArrowheads="1"/>
              </p:cNvSpPr>
              <p:nvPr/>
            </p:nvSpPr>
            <p:spPr bwMode="auto">
              <a:xfrm>
                <a:off x="139" y="257"/>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r2</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0981" name="Rectangle 21"/>
              <p:cNvSpPr>
                <a:spLocks noChangeArrowheads="1"/>
              </p:cNvSpPr>
              <p:nvPr/>
            </p:nvSpPr>
            <p:spPr bwMode="auto">
              <a:xfrm>
                <a:off x="0" y="400"/>
                <a:ext cx="510" cy="118"/>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82" name="Rectangle 22"/>
              <p:cNvSpPr>
                <a:spLocks noChangeArrowheads="1"/>
              </p:cNvSpPr>
              <p:nvPr/>
            </p:nvSpPr>
            <p:spPr bwMode="auto">
              <a:xfrm>
                <a:off x="0" y="141"/>
                <a:ext cx="510"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83" name="Rectangle 23"/>
              <p:cNvSpPr>
                <a:spLocks noChangeArrowheads="1"/>
              </p:cNvSpPr>
              <p:nvPr/>
            </p:nvSpPr>
            <p:spPr bwMode="auto">
              <a:xfrm>
                <a:off x="139" y="135"/>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r1</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0984" name="Rectangle 24"/>
              <p:cNvSpPr>
                <a:spLocks noChangeArrowheads="1"/>
              </p:cNvSpPr>
              <p:nvPr/>
            </p:nvSpPr>
            <p:spPr bwMode="auto">
              <a:xfrm>
                <a:off x="0" y="13"/>
                <a:ext cx="510"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85" name="Rectangle 25"/>
              <p:cNvSpPr>
                <a:spLocks noChangeArrowheads="1"/>
              </p:cNvSpPr>
              <p:nvPr/>
            </p:nvSpPr>
            <p:spPr bwMode="auto">
              <a:xfrm>
                <a:off x="139" y="0"/>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r0</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0986" name="Rectangle 26"/>
              <p:cNvSpPr>
                <a:spLocks noChangeArrowheads="1"/>
              </p:cNvSpPr>
              <p:nvPr/>
            </p:nvSpPr>
            <p:spPr bwMode="auto">
              <a:xfrm>
                <a:off x="139" y="393"/>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r3</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0987" name="Rectangle 27"/>
              <p:cNvSpPr>
                <a:spLocks noChangeArrowheads="1"/>
              </p:cNvSpPr>
              <p:nvPr/>
            </p:nvSpPr>
            <p:spPr bwMode="auto">
              <a:xfrm>
                <a:off x="139" y="770"/>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r6</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grpSp>
        <p:grpSp>
          <p:nvGrpSpPr>
            <p:cNvPr id="40967" name="Group 28"/>
            <p:cNvGrpSpPr/>
            <p:nvPr/>
          </p:nvGrpSpPr>
          <p:grpSpPr>
            <a:xfrm>
              <a:off x="4839" y="2326"/>
              <a:ext cx="509" cy="161"/>
              <a:chOff x="0" y="0"/>
              <a:chExt cx="509" cy="161"/>
            </a:xfrm>
          </p:grpSpPr>
          <p:sp>
            <p:nvSpPr>
              <p:cNvPr id="40989" name="Rectangle 29"/>
              <p:cNvSpPr>
                <a:spLocks noChangeArrowheads="1"/>
              </p:cNvSpPr>
              <p:nvPr/>
            </p:nvSpPr>
            <p:spPr bwMode="auto">
              <a:xfrm>
                <a:off x="0" y="14"/>
                <a:ext cx="510"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90" name="Rectangle 30"/>
              <p:cNvSpPr>
                <a:spLocks noChangeArrowheads="1"/>
              </p:cNvSpPr>
              <p:nvPr/>
            </p:nvSpPr>
            <p:spPr bwMode="auto">
              <a:xfrm>
                <a:off x="25" y="0"/>
                <a:ext cx="438"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r15 (pc)</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grpSp>
        <p:sp>
          <p:nvSpPr>
            <p:cNvPr id="40991" name="Rectangle 31"/>
            <p:cNvSpPr>
              <a:spLocks noChangeArrowheads="1"/>
            </p:cNvSpPr>
            <p:nvPr/>
          </p:nvSpPr>
          <p:spPr bwMode="auto">
            <a:xfrm>
              <a:off x="4840" y="2207"/>
              <a:ext cx="509"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92" name="Rectangle 32"/>
            <p:cNvSpPr>
              <a:spLocks noChangeArrowheads="1"/>
            </p:cNvSpPr>
            <p:nvPr/>
          </p:nvSpPr>
          <p:spPr bwMode="auto">
            <a:xfrm>
              <a:off x="4840" y="2080"/>
              <a:ext cx="509" cy="118"/>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93" name="Rectangle 33"/>
            <p:cNvSpPr>
              <a:spLocks noChangeArrowheads="1"/>
            </p:cNvSpPr>
            <p:nvPr/>
          </p:nvSpPr>
          <p:spPr bwMode="auto">
            <a:xfrm>
              <a:off x="4871" y="2193"/>
              <a:ext cx="426"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r14_irq</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0994" name="Rectangle 34"/>
            <p:cNvSpPr>
              <a:spLocks noChangeArrowheads="1"/>
            </p:cNvSpPr>
            <p:nvPr/>
          </p:nvSpPr>
          <p:spPr bwMode="auto">
            <a:xfrm>
              <a:off x="4840" y="1951"/>
              <a:ext cx="509"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95" name="Rectangle 35"/>
            <p:cNvSpPr>
              <a:spLocks noChangeArrowheads="1"/>
            </p:cNvSpPr>
            <p:nvPr/>
          </p:nvSpPr>
          <p:spPr bwMode="auto">
            <a:xfrm>
              <a:off x="4871" y="2065"/>
              <a:ext cx="426"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r13_irq</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0996" name="Rectangle 36"/>
            <p:cNvSpPr>
              <a:spLocks noChangeArrowheads="1"/>
            </p:cNvSpPr>
            <p:nvPr/>
          </p:nvSpPr>
          <p:spPr bwMode="auto">
            <a:xfrm>
              <a:off x="4840" y="1822"/>
              <a:ext cx="509"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97" name="Rectangle 37"/>
            <p:cNvSpPr>
              <a:spLocks noChangeArrowheads="1"/>
            </p:cNvSpPr>
            <p:nvPr/>
          </p:nvSpPr>
          <p:spPr bwMode="auto">
            <a:xfrm>
              <a:off x="4871" y="1937"/>
              <a:ext cx="351"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    r12</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0998" name="Rectangle 38"/>
            <p:cNvSpPr>
              <a:spLocks noChangeArrowheads="1"/>
            </p:cNvSpPr>
            <p:nvPr/>
          </p:nvSpPr>
          <p:spPr bwMode="auto">
            <a:xfrm>
              <a:off x="4840" y="1694"/>
              <a:ext cx="509"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0999" name="Rectangle 39"/>
            <p:cNvSpPr>
              <a:spLocks noChangeArrowheads="1"/>
            </p:cNvSpPr>
            <p:nvPr/>
          </p:nvSpPr>
          <p:spPr bwMode="auto">
            <a:xfrm>
              <a:off x="4871" y="1678"/>
              <a:ext cx="351"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    r10</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00" name="Rectangle 40"/>
            <p:cNvSpPr>
              <a:spLocks noChangeArrowheads="1"/>
            </p:cNvSpPr>
            <p:nvPr/>
          </p:nvSpPr>
          <p:spPr bwMode="auto">
            <a:xfrm>
              <a:off x="4840" y="1565"/>
              <a:ext cx="509"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01" name="Rectangle 41"/>
            <p:cNvSpPr>
              <a:spLocks noChangeArrowheads="1"/>
            </p:cNvSpPr>
            <p:nvPr/>
          </p:nvSpPr>
          <p:spPr bwMode="auto">
            <a:xfrm>
              <a:off x="4871" y="1807"/>
              <a:ext cx="351"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    r11</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02" name="Rectangle 42"/>
            <p:cNvSpPr>
              <a:spLocks noChangeArrowheads="1"/>
            </p:cNvSpPr>
            <p:nvPr/>
          </p:nvSpPr>
          <p:spPr bwMode="auto">
            <a:xfrm>
              <a:off x="4840" y="1438"/>
              <a:ext cx="509" cy="118"/>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03" name="Rectangle 43"/>
            <p:cNvSpPr>
              <a:spLocks noChangeArrowheads="1"/>
            </p:cNvSpPr>
            <p:nvPr/>
          </p:nvSpPr>
          <p:spPr bwMode="auto">
            <a:xfrm>
              <a:off x="4896" y="1551"/>
              <a:ext cx="303"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    r9</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04" name="Rectangle 44"/>
            <p:cNvSpPr>
              <a:spLocks noChangeArrowheads="1"/>
            </p:cNvSpPr>
            <p:nvPr/>
          </p:nvSpPr>
          <p:spPr bwMode="auto">
            <a:xfrm>
              <a:off x="4896" y="1423"/>
              <a:ext cx="303"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    r8</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05" name="Rectangle 45"/>
            <p:cNvSpPr>
              <a:spLocks noChangeArrowheads="1"/>
            </p:cNvSpPr>
            <p:nvPr/>
          </p:nvSpPr>
          <p:spPr bwMode="auto">
            <a:xfrm>
              <a:off x="1623" y="3008"/>
              <a:ext cx="2401" cy="404"/>
            </a:xfrm>
            <a:prstGeom prst="rect">
              <a:avLst/>
            </a:prstGeom>
            <a:noFill/>
            <a:ln>
              <a:noFill/>
            </a:ln>
            <a:effectLst/>
          </p:spPr>
          <p:txBody>
            <a:bodyPr lIns="92160" tIns="46080" rIns="92160" bIns="46080">
              <a:spAutoFit/>
            </a:bodyPr>
            <a:p>
              <a:pPr algn="ct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000066"/>
                  </a:solidFill>
                  <a:latin typeface="Times New Roman" panose="02020603050405020304" pitchFamily="6" charset="0"/>
                  <a:cs typeface="楷体_GB2312" pitchFamily="1" charset="0"/>
                </a:rPr>
                <a:t>用户模式</a:t>
              </a:r>
              <a:r>
                <a:rPr lang="en-GB" altLang="zh-CN" sz="2000" b="1" dirty="0">
                  <a:solidFill>
                    <a:srgbClr val="000066"/>
                  </a:solidFill>
                  <a:latin typeface="Times New Roman" panose="02020603050405020304" pitchFamily="6" charset="0"/>
                  <a:cs typeface="楷体_GB2312" pitchFamily="1" charset="0"/>
                </a:rPr>
                <a:t> CPSR </a:t>
              </a:r>
              <a:r>
                <a:rPr lang="zh-CN" altLang="en-GB" sz="2000" b="1" dirty="0">
                  <a:solidFill>
                    <a:srgbClr val="000066"/>
                  </a:solidFill>
                  <a:latin typeface="Times New Roman" panose="02020603050405020304" pitchFamily="6" charset="0"/>
                  <a:cs typeface="楷体_GB2312" pitchFamily="1" charset="0"/>
                </a:rPr>
                <a:t>复制到</a:t>
              </a:r>
              <a:r>
                <a:rPr lang="en-GB" altLang="zh-CN" sz="2000" b="1" dirty="0">
                  <a:solidFill>
                    <a:srgbClr val="000066"/>
                  </a:solidFill>
                  <a:latin typeface="Times New Roman" panose="02020603050405020304" pitchFamily="6" charset="0"/>
                  <a:cs typeface="楷体_GB2312" pitchFamily="1" charset="0"/>
                </a:rPr>
                <a:t> IRQ </a:t>
              </a:r>
              <a:r>
                <a:rPr lang="zh-CN" altLang="en-GB" sz="2000" b="1" dirty="0">
                  <a:solidFill>
                    <a:srgbClr val="000066"/>
                  </a:solidFill>
                  <a:latin typeface="Times New Roman" panose="02020603050405020304" pitchFamily="6" charset="0"/>
                  <a:cs typeface="楷体_GB2312" pitchFamily="1" charset="0"/>
                </a:rPr>
                <a:t>模式</a:t>
              </a:r>
              <a:r>
                <a:rPr lang="en-GB" altLang="zh-CN" sz="2000" b="1" dirty="0">
                  <a:solidFill>
                    <a:srgbClr val="000066"/>
                  </a:solidFill>
                  <a:latin typeface="Times New Roman" panose="02020603050405020304" pitchFamily="6" charset="0"/>
                  <a:cs typeface="楷体_GB2312" pitchFamily="1" charset="0"/>
                </a:rPr>
                <a:t> SPSR</a:t>
              </a:r>
              <a:endParaRPr lang="en-GB" altLang="zh-CN" sz="2000" b="1" dirty="0">
                <a:solidFill>
                  <a:srgbClr val="000066"/>
                </a:solidFill>
                <a:latin typeface="Times New Roman" panose="02020603050405020304" pitchFamily="6" charset="0"/>
                <a:ea typeface="楷体_GB2312" pitchFamily="1" charset="0"/>
              </a:endParaRPr>
            </a:p>
          </p:txBody>
        </p:sp>
        <p:sp>
          <p:nvSpPr>
            <p:cNvPr id="41006" name="Line 46"/>
            <p:cNvSpPr>
              <a:spLocks noChangeShapeType="1"/>
            </p:cNvSpPr>
            <p:nvPr/>
          </p:nvSpPr>
          <p:spPr bwMode="auto">
            <a:xfrm>
              <a:off x="698" y="2823"/>
              <a:ext cx="754" cy="276"/>
            </a:xfrm>
            <a:prstGeom prst="line">
              <a:avLst/>
            </a:prstGeom>
            <a:noFill/>
            <a:ln w="1260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07" name="Line 47"/>
            <p:cNvSpPr>
              <a:spLocks noChangeShapeType="1"/>
            </p:cNvSpPr>
            <p:nvPr/>
          </p:nvSpPr>
          <p:spPr bwMode="auto">
            <a:xfrm flipV="1">
              <a:off x="4149" y="2841"/>
              <a:ext cx="590" cy="259"/>
            </a:xfrm>
            <a:prstGeom prst="line">
              <a:avLst/>
            </a:prstGeom>
            <a:noFill/>
            <a:ln w="1260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grpSp>
          <p:nvGrpSpPr>
            <p:cNvPr id="4" name="Group 48"/>
            <p:cNvGrpSpPr/>
            <p:nvPr/>
          </p:nvGrpSpPr>
          <p:grpSpPr>
            <a:xfrm>
              <a:off x="323" y="2613"/>
              <a:ext cx="511" cy="161"/>
              <a:chOff x="0" y="0"/>
              <a:chExt cx="511" cy="161"/>
            </a:xfrm>
          </p:grpSpPr>
          <p:sp>
            <p:nvSpPr>
              <p:cNvPr id="41009" name="Rectangle 49"/>
              <p:cNvSpPr>
                <a:spLocks noChangeArrowheads="1"/>
              </p:cNvSpPr>
              <p:nvPr/>
            </p:nvSpPr>
            <p:spPr bwMode="auto">
              <a:xfrm>
                <a:off x="0" y="14"/>
                <a:ext cx="512" cy="120"/>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10" name="Rectangle 50"/>
              <p:cNvSpPr>
                <a:spLocks noChangeArrowheads="1"/>
              </p:cNvSpPr>
              <p:nvPr/>
            </p:nvSpPr>
            <p:spPr bwMode="auto">
              <a:xfrm>
                <a:off x="99" y="0"/>
                <a:ext cx="292"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cpsr</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grpSp>
        <p:grpSp>
          <p:nvGrpSpPr>
            <p:cNvPr id="5" name="Group 51"/>
            <p:cNvGrpSpPr/>
            <p:nvPr/>
          </p:nvGrpSpPr>
          <p:grpSpPr>
            <a:xfrm>
              <a:off x="323" y="400"/>
              <a:ext cx="510" cy="2087"/>
              <a:chOff x="0" y="0"/>
              <a:chExt cx="510" cy="2087"/>
            </a:xfrm>
          </p:grpSpPr>
          <p:grpSp>
            <p:nvGrpSpPr>
              <p:cNvPr id="6" name="Group 52"/>
              <p:cNvGrpSpPr/>
              <p:nvPr/>
            </p:nvGrpSpPr>
            <p:grpSpPr>
              <a:xfrm>
                <a:off x="0" y="1926"/>
                <a:ext cx="510" cy="161"/>
                <a:chOff x="0" y="0"/>
                <a:chExt cx="510" cy="161"/>
              </a:xfrm>
            </p:grpSpPr>
            <p:sp>
              <p:nvSpPr>
                <p:cNvPr id="41013" name="Rectangle 53"/>
                <p:cNvSpPr>
                  <a:spLocks noChangeArrowheads="1"/>
                </p:cNvSpPr>
                <p:nvPr/>
              </p:nvSpPr>
              <p:spPr bwMode="auto">
                <a:xfrm>
                  <a:off x="0" y="14"/>
                  <a:ext cx="511"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14" name="Rectangle 54"/>
                <p:cNvSpPr>
                  <a:spLocks noChangeArrowheads="1"/>
                </p:cNvSpPr>
                <p:nvPr/>
              </p:nvSpPr>
              <p:spPr bwMode="auto">
                <a:xfrm>
                  <a:off x="26" y="0"/>
                  <a:ext cx="438"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r15 (pc)</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grpSp>
          <p:grpSp>
            <p:nvGrpSpPr>
              <p:cNvPr id="7" name="Group 55"/>
              <p:cNvGrpSpPr/>
              <p:nvPr/>
            </p:nvGrpSpPr>
            <p:grpSpPr>
              <a:xfrm>
                <a:off x="0" y="1028"/>
                <a:ext cx="510" cy="930"/>
                <a:chOff x="0" y="0"/>
                <a:chExt cx="510" cy="930"/>
              </a:xfrm>
            </p:grpSpPr>
            <p:sp>
              <p:nvSpPr>
                <p:cNvPr id="41016" name="Rectangle 56"/>
                <p:cNvSpPr>
                  <a:spLocks noChangeArrowheads="1"/>
                </p:cNvSpPr>
                <p:nvPr/>
              </p:nvSpPr>
              <p:spPr bwMode="auto">
                <a:xfrm>
                  <a:off x="0" y="783"/>
                  <a:ext cx="511"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17" name="Rectangle 57"/>
                <p:cNvSpPr>
                  <a:spLocks noChangeArrowheads="1"/>
                </p:cNvSpPr>
                <p:nvPr/>
              </p:nvSpPr>
              <p:spPr bwMode="auto">
                <a:xfrm>
                  <a:off x="0" y="656"/>
                  <a:ext cx="511" cy="118"/>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18" name="Rectangle 58"/>
                <p:cNvSpPr>
                  <a:spLocks noChangeArrowheads="1"/>
                </p:cNvSpPr>
                <p:nvPr/>
              </p:nvSpPr>
              <p:spPr bwMode="auto">
                <a:xfrm>
                  <a:off x="38" y="769"/>
                  <a:ext cx="411"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r14 (lr)</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19" name="Rectangle 59"/>
                <p:cNvSpPr>
                  <a:spLocks noChangeArrowheads="1"/>
                </p:cNvSpPr>
                <p:nvPr/>
              </p:nvSpPr>
              <p:spPr bwMode="auto">
                <a:xfrm>
                  <a:off x="36" y="642"/>
                  <a:ext cx="433"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r13 (sp)</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20" name="Rectangle 60"/>
                <p:cNvSpPr>
                  <a:spLocks noChangeArrowheads="1"/>
                </p:cNvSpPr>
                <p:nvPr/>
              </p:nvSpPr>
              <p:spPr bwMode="auto">
                <a:xfrm>
                  <a:off x="0" y="527"/>
                  <a:ext cx="511"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21" name="Rectangle 61"/>
                <p:cNvSpPr>
                  <a:spLocks noChangeArrowheads="1"/>
                </p:cNvSpPr>
                <p:nvPr/>
              </p:nvSpPr>
              <p:spPr bwMode="auto">
                <a:xfrm>
                  <a:off x="0" y="399"/>
                  <a:ext cx="511"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22" name="Rectangle 62"/>
                <p:cNvSpPr>
                  <a:spLocks noChangeArrowheads="1"/>
                </p:cNvSpPr>
                <p:nvPr/>
              </p:nvSpPr>
              <p:spPr bwMode="auto">
                <a:xfrm>
                  <a:off x="116" y="513"/>
                  <a:ext cx="255"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r12</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23" name="Rectangle 63"/>
                <p:cNvSpPr>
                  <a:spLocks noChangeArrowheads="1"/>
                </p:cNvSpPr>
                <p:nvPr/>
              </p:nvSpPr>
              <p:spPr bwMode="auto">
                <a:xfrm>
                  <a:off x="0" y="270"/>
                  <a:ext cx="511"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24" name="Rectangle 64"/>
                <p:cNvSpPr>
                  <a:spLocks noChangeArrowheads="1"/>
                </p:cNvSpPr>
                <p:nvPr/>
              </p:nvSpPr>
              <p:spPr bwMode="auto">
                <a:xfrm>
                  <a:off x="116" y="255"/>
                  <a:ext cx="255"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r10</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25" name="Rectangle 65"/>
                <p:cNvSpPr>
                  <a:spLocks noChangeArrowheads="1"/>
                </p:cNvSpPr>
                <p:nvPr/>
              </p:nvSpPr>
              <p:spPr bwMode="auto">
                <a:xfrm>
                  <a:off x="0" y="141"/>
                  <a:ext cx="511"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26" name="Rectangle 66"/>
                <p:cNvSpPr>
                  <a:spLocks noChangeArrowheads="1"/>
                </p:cNvSpPr>
                <p:nvPr/>
              </p:nvSpPr>
              <p:spPr bwMode="auto">
                <a:xfrm>
                  <a:off x="116" y="383"/>
                  <a:ext cx="255"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r11</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27" name="Rectangle 67"/>
                <p:cNvSpPr>
                  <a:spLocks noChangeArrowheads="1"/>
                </p:cNvSpPr>
                <p:nvPr/>
              </p:nvSpPr>
              <p:spPr bwMode="auto">
                <a:xfrm>
                  <a:off x="0" y="14"/>
                  <a:ext cx="511" cy="118"/>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28" name="Rectangle 68"/>
                <p:cNvSpPr>
                  <a:spLocks noChangeArrowheads="1"/>
                </p:cNvSpPr>
                <p:nvPr/>
              </p:nvSpPr>
              <p:spPr bwMode="auto">
                <a:xfrm>
                  <a:off x="141" y="127"/>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r9</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29" name="Rectangle 69"/>
                <p:cNvSpPr>
                  <a:spLocks noChangeArrowheads="1"/>
                </p:cNvSpPr>
                <p:nvPr/>
              </p:nvSpPr>
              <p:spPr bwMode="auto">
                <a:xfrm>
                  <a:off x="141" y="0"/>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r8</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grpSp>
          <p:grpSp>
            <p:nvGrpSpPr>
              <p:cNvPr id="8" name="Group 70"/>
              <p:cNvGrpSpPr/>
              <p:nvPr/>
            </p:nvGrpSpPr>
            <p:grpSpPr>
              <a:xfrm>
                <a:off x="0" y="0"/>
                <a:ext cx="510" cy="1061"/>
                <a:chOff x="0" y="0"/>
                <a:chExt cx="510" cy="1061"/>
              </a:xfrm>
            </p:grpSpPr>
            <p:sp>
              <p:nvSpPr>
                <p:cNvPr id="41031" name="Rectangle 71"/>
                <p:cNvSpPr>
                  <a:spLocks noChangeArrowheads="1"/>
                </p:cNvSpPr>
                <p:nvPr/>
              </p:nvSpPr>
              <p:spPr bwMode="auto">
                <a:xfrm>
                  <a:off x="0" y="912"/>
                  <a:ext cx="511" cy="120"/>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32" name="Rectangle 72"/>
                <p:cNvSpPr>
                  <a:spLocks noChangeArrowheads="1"/>
                </p:cNvSpPr>
                <p:nvPr/>
              </p:nvSpPr>
              <p:spPr bwMode="auto">
                <a:xfrm>
                  <a:off x="0" y="527"/>
                  <a:ext cx="511"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33" name="Rectangle 73"/>
                <p:cNvSpPr>
                  <a:spLocks noChangeArrowheads="1"/>
                </p:cNvSpPr>
                <p:nvPr/>
              </p:nvSpPr>
              <p:spPr bwMode="auto">
                <a:xfrm>
                  <a:off x="141" y="900"/>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r7</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34" name="Rectangle 74"/>
                <p:cNvSpPr>
                  <a:spLocks noChangeArrowheads="1"/>
                </p:cNvSpPr>
                <p:nvPr/>
              </p:nvSpPr>
              <p:spPr bwMode="auto">
                <a:xfrm>
                  <a:off x="141" y="521"/>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r4</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35" name="Rectangle 75"/>
                <p:cNvSpPr>
                  <a:spLocks noChangeArrowheads="1"/>
                </p:cNvSpPr>
                <p:nvPr/>
              </p:nvSpPr>
              <p:spPr bwMode="auto">
                <a:xfrm>
                  <a:off x="0" y="655"/>
                  <a:ext cx="511"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36" name="Rectangle 76"/>
                <p:cNvSpPr>
                  <a:spLocks noChangeArrowheads="1"/>
                </p:cNvSpPr>
                <p:nvPr/>
              </p:nvSpPr>
              <p:spPr bwMode="auto">
                <a:xfrm>
                  <a:off x="141" y="642"/>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r5</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37" name="Rectangle 77"/>
                <p:cNvSpPr>
                  <a:spLocks noChangeArrowheads="1"/>
                </p:cNvSpPr>
                <p:nvPr/>
              </p:nvSpPr>
              <p:spPr bwMode="auto">
                <a:xfrm>
                  <a:off x="0" y="783"/>
                  <a:ext cx="511"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38" name="Rectangle 78"/>
                <p:cNvSpPr>
                  <a:spLocks noChangeArrowheads="1"/>
                </p:cNvSpPr>
                <p:nvPr/>
              </p:nvSpPr>
              <p:spPr bwMode="auto">
                <a:xfrm>
                  <a:off x="0" y="270"/>
                  <a:ext cx="511" cy="120"/>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39" name="Rectangle 79"/>
                <p:cNvSpPr>
                  <a:spLocks noChangeArrowheads="1"/>
                </p:cNvSpPr>
                <p:nvPr/>
              </p:nvSpPr>
              <p:spPr bwMode="auto">
                <a:xfrm>
                  <a:off x="141" y="257"/>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r2</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40" name="Rectangle 80"/>
                <p:cNvSpPr>
                  <a:spLocks noChangeArrowheads="1"/>
                </p:cNvSpPr>
                <p:nvPr/>
              </p:nvSpPr>
              <p:spPr bwMode="auto">
                <a:xfrm>
                  <a:off x="0" y="400"/>
                  <a:ext cx="511" cy="118"/>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41" name="Rectangle 81"/>
                <p:cNvSpPr>
                  <a:spLocks noChangeArrowheads="1"/>
                </p:cNvSpPr>
                <p:nvPr/>
              </p:nvSpPr>
              <p:spPr bwMode="auto">
                <a:xfrm>
                  <a:off x="0" y="141"/>
                  <a:ext cx="511"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42" name="Rectangle 82"/>
                <p:cNvSpPr>
                  <a:spLocks noChangeArrowheads="1"/>
                </p:cNvSpPr>
                <p:nvPr/>
              </p:nvSpPr>
              <p:spPr bwMode="auto">
                <a:xfrm>
                  <a:off x="141" y="135"/>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r1</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43" name="Rectangle 83"/>
                <p:cNvSpPr>
                  <a:spLocks noChangeArrowheads="1"/>
                </p:cNvSpPr>
                <p:nvPr/>
              </p:nvSpPr>
              <p:spPr bwMode="auto">
                <a:xfrm>
                  <a:off x="0" y="13"/>
                  <a:ext cx="511" cy="119"/>
                </a:xfrm>
                <a:prstGeom prst="rect">
                  <a:avLst/>
                </a:prstGeom>
                <a:noFill/>
                <a:ln w="1260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44" name="Rectangle 84"/>
                <p:cNvSpPr>
                  <a:spLocks noChangeArrowheads="1"/>
                </p:cNvSpPr>
                <p:nvPr/>
              </p:nvSpPr>
              <p:spPr bwMode="auto">
                <a:xfrm>
                  <a:off x="141" y="0"/>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r0</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45" name="Rectangle 85"/>
                <p:cNvSpPr>
                  <a:spLocks noChangeArrowheads="1"/>
                </p:cNvSpPr>
                <p:nvPr/>
              </p:nvSpPr>
              <p:spPr bwMode="auto">
                <a:xfrm>
                  <a:off x="141" y="393"/>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r3</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46" name="Rectangle 86"/>
                <p:cNvSpPr>
                  <a:spLocks noChangeArrowheads="1"/>
                </p:cNvSpPr>
                <p:nvPr/>
              </p:nvSpPr>
              <p:spPr bwMode="auto">
                <a:xfrm>
                  <a:off x="141" y="770"/>
                  <a:ext cx="207" cy="162"/>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r6</a:t>
                  </a:r>
                  <a:endParaRPr kumimoji="0" lang="en-GB" altLang="zh-CN" sz="12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grpSp>
        </p:grpSp>
        <p:sp>
          <p:nvSpPr>
            <p:cNvPr id="41047" name="Line 87"/>
            <p:cNvSpPr>
              <a:spLocks noChangeShapeType="1"/>
            </p:cNvSpPr>
            <p:nvPr/>
          </p:nvSpPr>
          <p:spPr bwMode="auto">
            <a:xfrm>
              <a:off x="895" y="2425"/>
              <a:ext cx="524" cy="78"/>
            </a:xfrm>
            <a:prstGeom prst="line">
              <a:avLst/>
            </a:prstGeom>
            <a:noFill/>
            <a:ln w="1260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48" name="Rectangle 88"/>
            <p:cNvSpPr>
              <a:spLocks noChangeArrowheads="1"/>
            </p:cNvSpPr>
            <p:nvPr/>
          </p:nvSpPr>
          <p:spPr bwMode="auto">
            <a:xfrm>
              <a:off x="1527" y="2419"/>
              <a:ext cx="2630" cy="404"/>
            </a:xfrm>
            <a:prstGeom prst="rect">
              <a:avLst/>
            </a:prstGeom>
            <a:noFill/>
            <a:ln>
              <a:noFill/>
            </a:ln>
            <a:effectLst/>
          </p:spPr>
          <p:txBody>
            <a:bodyPr lIns="92160" tIns="46080" rIns="92160" bIns="46080">
              <a:spAutoFit/>
            </a:bodyPr>
            <a:p>
              <a:pPr algn="ct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000066"/>
                  </a:solidFill>
                  <a:latin typeface="Times New Roman" panose="02020603050405020304" pitchFamily="6" charset="0"/>
                  <a:cs typeface="楷体_GB2312" pitchFamily="1" charset="0"/>
                </a:rPr>
                <a:t>返回一个从用户模式计算的地址</a:t>
              </a:r>
              <a:r>
                <a:rPr lang="en-GB" altLang="zh-CN" sz="2000" b="1" dirty="0">
                  <a:solidFill>
                    <a:srgbClr val="000066"/>
                  </a:solidFill>
                  <a:latin typeface="Times New Roman" panose="02020603050405020304" pitchFamily="6" charset="0"/>
                  <a:cs typeface="楷体_GB2312" pitchFamily="1" charset="0"/>
                </a:rPr>
                <a:t>,PC</a:t>
              </a:r>
              <a:r>
                <a:rPr lang="zh-CN" altLang="en-GB" sz="2000" b="1" dirty="0">
                  <a:solidFill>
                    <a:srgbClr val="000066"/>
                  </a:solidFill>
                  <a:latin typeface="Times New Roman" panose="02020603050405020304" pitchFamily="6" charset="0"/>
                  <a:cs typeface="楷体_GB2312" pitchFamily="1" charset="0"/>
                </a:rPr>
                <a:t>值存储在</a:t>
              </a:r>
              <a:r>
                <a:rPr lang="en-GB" altLang="zh-CN" sz="2000" b="1" dirty="0">
                  <a:solidFill>
                    <a:srgbClr val="000066"/>
                  </a:solidFill>
                  <a:latin typeface="Times New Roman" panose="02020603050405020304" pitchFamily="6" charset="0"/>
                  <a:cs typeface="楷体_GB2312" pitchFamily="1" charset="0"/>
                </a:rPr>
                <a:t>IRQ</a:t>
              </a:r>
              <a:r>
                <a:rPr lang="zh-CN" altLang="en-GB" sz="2000" b="1" dirty="0">
                  <a:solidFill>
                    <a:srgbClr val="000066"/>
                  </a:solidFill>
                  <a:latin typeface="Times New Roman" panose="02020603050405020304" pitchFamily="6" charset="0"/>
                  <a:cs typeface="楷体_GB2312" pitchFamily="1" charset="0"/>
                </a:rPr>
                <a:t>模式</a:t>
              </a:r>
              <a:endParaRPr lang="zh-CN" altLang="en-GB" sz="2000" b="1" dirty="0">
                <a:solidFill>
                  <a:srgbClr val="000066"/>
                </a:solidFill>
                <a:latin typeface="Times New Roman" panose="02020603050405020304" pitchFamily="6" charset="0"/>
                <a:ea typeface="楷体_GB2312" pitchFamily="1" charset="0"/>
              </a:endParaRPr>
            </a:p>
          </p:txBody>
        </p:sp>
        <p:sp>
          <p:nvSpPr>
            <p:cNvPr id="41049" name="Line 89"/>
            <p:cNvSpPr>
              <a:spLocks noChangeShapeType="1"/>
            </p:cNvSpPr>
            <p:nvPr/>
          </p:nvSpPr>
          <p:spPr bwMode="auto">
            <a:xfrm flipV="1">
              <a:off x="4222" y="2304"/>
              <a:ext cx="519" cy="227"/>
            </a:xfrm>
            <a:prstGeom prst="line">
              <a:avLst/>
            </a:prstGeom>
            <a:noFill/>
            <a:ln w="1260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grpSp>
          <p:nvGrpSpPr>
            <p:cNvPr id="9" name="Group 90"/>
            <p:cNvGrpSpPr/>
            <p:nvPr/>
          </p:nvGrpSpPr>
          <p:grpSpPr>
            <a:xfrm>
              <a:off x="0" y="0"/>
              <a:ext cx="1185" cy="367"/>
              <a:chOff x="0" y="0"/>
              <a:chExt cx="1185" cy="367"/>
            </a:xfrm>
          </p:grpSpPr>
          <p:sp>
            <p:nvSpPr>
              <p:cNvPr id="41051" name="Rectangle 91"/>
              <p:cNvSpPr>
                <a:spLocks noChangeArrowheads="1"/>
              </p:cNvSpPr>
              <p:nvPr/>
            </p:nvSpPr>
            <p:spPr bwMode="auto">
              <a:xfrm>
                <a:off x="0" y="0"/>
                <a:ext cx="1186" cy="231"/>
              </a:xfrm>
              <a:prstGeom prst="rect">
                <a:avLst/>
              </a:prstGeom>
              <a:noFill/>
              <a:ln>
                <a:noFill/>
              </a:ln>
              <a:effectLst/>
            </p:spPr>
            <p:txBody>
              <a:bodyPr wrap="none" lIns="92160" tIns="46080" rIns="92160" bIns="46080">
                <a:spAutoFit/>
              </a:bodyPr>
              <a:lstStyle/>
              <a:p>
                <a:pPr marL="0" marR="0" lvl="0" indent="0" algn="ctr"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Registers in use</a:t>
                </a:r>
                <a:endParaRPr kumimoji="0" lang="en-GB" altLang="zh-CN" sz="20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52" name="Line 92"/>
              <p:cNvSpPr>
                <a:spLocks noChangeShapeType="1"/>
              </p:cNvSpPr>
              <p:nvPr/>
            </p:nvSpPr>
            <p:spPr bwMode="auto">
              <a:xfrm>
                <a:off x="582" y="140"/>
                <a:ext cx="1" cy="227"/>
              </a:xfrm>
              <a:prstGeom prst="line">
                <a:avLst/>
              </a:prstGeom>
              <a:noFill/>
              <a:ln w="255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grpSp>
        <p:grpSp>
          <p:nvGrpSpPr>
            <p:cNvPr id="10" name="Group 93"/>
            <p:cNvGrpSpPr/>
            <p:nvPr/>
          </p:nvGrpSpPr>
          <p:grpSpPr>
            <a:xfrm>
              <a:off x="4496" y="14"/>
              <a:ext cx="1185" cy="367"/>
              <a:chOff x="0" y="0"/>
              <a:chExt cx="1185" cy="367"/>
            </a:xfrm>
          </p:grpSpPr>
          <p:sp>
            <p:nvSpPr>
              <p:cNvPr id="41054" name="Rectangle 94"/>
              <p:cNvSpPr>
                <a:spLocks noChangeArrowheads="1"/>
              </p:cNvSpPr>
              <p:nvPr/>
            </p:nvSpPr>
            <p:spPr bwMode="auto">
              <a:xfrm>
                <a:off x="0" y="0"/>
                <a:ext cx="1186" cy="231"/>
              </a:xfrm>
              <a:prstGeom prst="rect">
                <a:avLst/>
              </a:prstGeom>
              <a:noFill/>
              <a:ln>
                <a:noFill/>
              </a:ln>
              <a:effectLst/>
            </p:spPr>
            <p:txBody>
              <a:bodyPr wrap="none" lIns="92160" tIns="46080" rIns="92160" bIns="46080">
                <a:spAutoFit/>
              </a:bodyPr>
              <a:lstStyle/>
              <a:p>
                <a:pPr marL="0" marR="0" lvl="0" indent="0" algn="ctr"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Registers in use</a:t>
                </a:r>
                <a:endParaRPr kumimoji="0" lang="en-GB" altLang="zh-CN" sz="2000" b="1" i="0" u="none"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55" name="Line 95"/>
              <p:cNvSpPr>
                <a:spLocks noChangeShapeType="1"/>
              </p:cNvSpPr>
              <p:nvPr/>
            </p:nvSpPr>
            <p:spPr bwMode="auto">
              <a:xfrm>
                <a:off x="582" y="141"/>
                <a:ext cx="1" cy="226"/>
              </a:xfrm>
              <a:prstGeom prst="line">
                <a:avLst/>
              </a:prstGeom>
              <a:noFill/>
              <a:ln w="255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grpSp>
        <p:sp>
          <p:nvSpPr>
            <p:cNvPr id="41056" name="Line 96"/>
            <p:cNvSpPr>
              <a:spLocks noChangeShapeType="1"/>
            </p:cNvSpPr>
            <p:nvPr/>
          </p:nvSpPr>
          <p:spPr bwMode="auto">
            <a:xfrm>
              <a:off x="2834" y="34"/>
              <a:ext cx="8" cy="2377"/>
            </a:xfrm>
            <a:prstGeom prst="line">
              <a:avLst/>
            </a:prstGeom>
            <a:noFill/>
            <a:ln w="25560" cmpd="sng">
              <a:solidFill>
                <a:srgbClr val="000000"/>
              </a:solidFill>
              <a:prstDash val="sysDot"/>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grpSp>
          <p:nvGrpSpPr>
            <p:cNvPr id="11" name="Group 97"/>
            <p:cNvGrpSpPr/>
            <p:nvPr/>
          </p:nvGrpSpPr>
          <p:grpSpPr>
            <a:xfrm>
              <a:off x="2242" y="1373"/>
              <a:ext cx="1248" cy="477"/>
              <a:chOff x="0" y="0"/>
              <a:chExt cx="1248" cy="477"/>
            </a:xfrm>
          </p:grpSpPr>
          <p:sp>
            <p:nvSpPr>
              <p:cNvPr id="41058" name="Rectangle 98"/>
              <p:cNvSpPr>
                <a:spLocks noChangeArrowheads="1"/>
              </p:cNvSpPr>
              <p:nvPr/>
            </p:nvSpPr>
            <p:spPr bwMode="auto">
              <a:xfrm>
                <a:off x="0" y="23"/>
                <a:ext cx="1249" cy="454"/>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59" name="Rectangle 99"/>
              <p:cNvSpPr>
                <a:spLocks noChangeArrowheads="1"/>
              </p:cNvSpPr>
              <p:nvPr/>
            </p:nvSpPr>
            <p:spPr bwMode="auto">
              <a:xfrm>
                <a:off x="421" y="0"/>
                <a:ext cx="464" cy="231"/>
              </a:xfrm>
              <a:prstGeom prst="rect">
                <a:avLst/>
              </a:prstGeom>
              <a:solidFill>
                <a:srgbClr val="FFFFFF"/>
              </a:solidFill>
              <a:ln>
                <a:noFill/>
              </a:ln>
              <a:effectLst/>
            </p:spPr>
            <p:txBody>
              <a:bodyPr wrap="none" lIns="92160" tIns="46080" rIns="92160" bIns="46080">
                <a:spAutoFit/>
              </a:bodyPr>
              <a:p>
                <a:pPr algn="ct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000000"/>
                    </a:solidFill>
                    <a:latin typeface="Times New Roman" panose="02020603050405020304" pitchFamily="6" charset="0"/>
                    <a:ea typeface="PMingLiU" charset="-120"/>
                  </a:rPr>
                  <a:t>异常</a:t>
                </a:r>
                <a:endParaRPr lang="zh-CN" altLang="en-GB" sz="2000" b="1" dirty="0">
                  <a:solidFill>
                    <a:srgbClr val="000000"/>
                  </a:solidFill>
                  <a:latin typeface="Times New Roman" panose="02020603050405020304" pitchFamily="6" charset="0"/>
                  <a:ea typeface="PMingLiU" charset="-120"/>
                </a:endParaRPr>
              </a:p>
            </p:txBody>
          </p:sp>
          <p:sp>
            <p:nvSpPr>
              <p:cNvPr id="41060" name="Line 100"/>
              <p:cNvSpPr>
                <a:spLocks noChangeShapeType="1"/>
              </p:cNvSpPr>
              <p:nvPr/>
            </p:nvSpPr>
            <p:spPr bwMode="auto">
              <a:xfrm>
                <a:off x="131" y="364"/>
                <a:ext cx="1052" cy="1"/>
              </a:xfrm>
              <a:prstGeom prst="line">
                <a:avLst/>
              </a:prstGeom>
              <a:noFill/>
              <a:ln w="12708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grpSp>
        <p:sp>
          <p:nvSpPr>
            <p:cNvPr id="41061" name="Rectangle 101"/>
            <p:cNvSpPr>
              <a:spLocks noChangeArrowheads="1"/>
            </p:cNvSpPr>
            <p:nvPr/>
          </p:nvSpPr>
          <p:spPr bwMode="auto">
            <a:xfrm>
              <a:off x="1051" y="182"/>
              <a:ext cx="1085" cy="250"/>
            </a:xfrm>
            <a:prstGeom prst="rect">
              <a:avLst/>
            </a:prstGeom>
            <a:noFill/>
            <a:ln>
              <a:noFill/>
            </a:ln>
            <a:effectLst/>
          </p:spPr>
          <p:txBody>
            <a:bodyPr lIns="92160" tIns="46080" rIns="92160" bIns="46080">
              <a:spAutoFit/>
            </a:bodyPr>
            <a:p>
              <a:pP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u="sng" dirty="0">
                  <a:solidFill>
                    <a:srgbClr val="000000"/>
                  </a:solidFill>
                  <a:latin typeface="Times New Roman" panose="02020603050405020304" pitchFamily="6" charset="0"/>
                  <a:ea typeface="PMingLiU" charset="-120"/>
                </a:rPr>
                <a:t>用户模式</a:t>
              </a:r>
              <a:endParaRPr lang="zh-CN" altLang="en-GB" sz="2000" b="1" u="sng" dirty="0">
                <a:solidFill>
                  <a:srgbClr val="000000"/>
                </a:solidFill>
                <a:latin typeface="Times New Roman" panose="02020603050405020304" pitchFamily="6" charset="0"/>
                <a:ea typeface="PMingLiU" charset="-120"/>
              </a:endParaRPr>
            </a:p>
          </p:txBody>
        </p:sp>
        <p:sp>
          <p:nvSpPr>
            <p:cNvPr id="41062" name="Rectangle 102"/>
            <p:cNvSpPr>
              <a:spLocks noChangeArrowheads="1"/>
            </p:cNvSpPr>
            <p:nvPr/>
          </p:nvSpPr>
          <p:spPr bwMode="auto">
            <a:xfrm>
              <a:off x="3450" y="182"/>
              <a:ext cx="846" cy="250"/>
            </a:xfrm>
            <a:prstGeom prst="rect">
              <a:avLst/>
            </a:prstGeom>
            <a:noFill/>
            <a:ln>
              <a:noFill/>
            </a:ln>
            <a:effectLst/>
          </p:spPr>
          <p:txBody>
            <a:bodyPr wrap="none" lIns="92160" tIns="46080" rIns="92160" bIns="4608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sng"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IRQ </a:t>
              </a:r>
              <a:r>
                <a:rPr kumimoji="0" lang="zh-CN" altLang="en-GB" sz="2000" b="1" i="0" u="sng"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rPr>
                <a:t>模式</a:t>
              </a:r>
              <a:endParaRPr kumimoji="0" lang="zh-CN" altLang="en-GB" sz="2000" b="1" i="0" u="sng" strike="noStrike" kern="1200" cap="none" spc="0" normalizeH="0" baseline="0" noProof="0" smtClean="0">
                <a:ln>
                  <a:noFill/>
                </a:ln>
                <a:solidFill>
                  <a:srgbClr val="000000"/>
                </a:solidFill>
                <a:effectLst/>
                <a:uLnTx/>
                <a:uFillTx/>
                <a:latin typeface="Times New Roman" panose="02020603050405020304" pitchFamily="6" charset="0"/>
                <a:ea typeface="PMingLiU" charset="0"/>
                <a:cs typeface="PMingLiU" charset="0"/>
              </a:endParaRPr>
            </a:p>
          </p:txBody>
        </p:sp>
        <p:sp>
          <p:nvSpPr>
            <p:cNvPr id="41063" name="Oval 103"/>
            <p:cNvSpPr>
              <a:spLocks noChangeArrowheads="1"/>
            </p:cNvSpPr>
            <p:nvPr/>
          </p:nvSpPr>
          <p:spPr bwMode="auto">
            <a:xfrm>
              <a:off x="1252" y="2334"/>
              <a:ext cx="3166" cy="482"/>
            </a:xfrm>
            <a:prstGeom prst="ellipse">
              <a:avLst/>
            </a:prstGeom>
            <a:noFill/>
            <a:ln w="28440" cmpd="sng">
              <a:solidFill>
                <a:srgbClr val="FF0000"/>
              </a:solidFill>
              <a:round/>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1064" name="Oval 104"/>
            <p:cNvSpPr>
              <a:spLocks noChangeArrowheads="1"/>
            </p:cNvSpPr>
            <p:nvPr/>
          </p:nvSpPr>
          <p:spPr bwMode="auto">
            <a:xfrm>
              <a:off x="1254" y="2892"/>
              <a:ext cx="3166" cy="481"/>
            </a:xfrm>
            <a:prstGeom prst="ellipse">
              <a:avLst/>
            </a:prstGeom>
            <a:noFill/>
            <a:ln w="28440" cmpd="sng">
              <a:solidFill>
                <a:srgbClr val="FF0000"/>
              </a:solidFill>
              <a:round/>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gr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退出异常的操作</a:t>
            </a:r>
            <a:endParaRPr lang="zh-CN" altLang="en-GB" dirty="0">
              <a:latin typeface="黑体" panose="02010609060101010101" pitchFamily="6" charset="-122"/>
              <a:ea typeface="黑体" panose="02010609060101010101" pitchFamily="6" charset="-122"/>
            </a:endParaRPr>
          </a:p>
        </p:txBody>
      </p:sp>
      <p:sp>
        <p:nvSpPr>
          <p:cNvPr id="41987" name="Rectangle 3"/>
          <p:cNvSpPr>
            <a:spLocks noGrp="1" noChangeArrowheads="1"/>
          </p:cNvSpPr>
          <p:nvPr>
            <p:ph idx="1"/>
          </p:nvPr>
        </p:nvSpPr>
        <p:spPr>
          <a:xfrm>
            <a:off x="660400" y="1557338"/>
            <a:ext cx="7772400" cy="4114800"/>
          </a:xfrm>
        </p:spPr>
        <p:txBody>
          <a:bodyPr vert="horz" wrap="square" lIns="82440" tIns="41400" rIns="82440" bIns="41400" numCol="1" anchor="t" anchorCtr="0" compatLnSpc="1"/>
          <a:p>
            <a:pPr marL="341630" indent="-341630" algn="just" defTabSz="914400" eaLnBrk="0" hangingPunct="0">
              <a:spcBef>
                <a:spcPts val="9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将</a:t>
            </a:r>
            <a:r>
              <a:rPr lang="en-GB" altLang="zh-CN" sz="2400" dirty="0">
                <a:solidFill>
                  <a:srgbClr val="FF0000"/>
                </a:solidFill>
                <a:latin typeface="楷体_GB2312" pitchFamily="1" charset="0"/>
                <a:cs typeface="楷体_GB2312" pitchFamily="1" charset="0"/>
              </a:rPr>
              <a:t>LR</a:t>
            </a:r>
            <a:r>
              <a:rPr lang="zh-CN" altLang="en-GB" sz="2400" dirty="0">
                <a:latin typeface="楷体_GB2312" pitchFamily="1" charset="0"/>
                <a:cs typeface="楷体_GB2312" pitchFamily="1" charset="0"/>
              </a:rPr>
              <a:t>寄存器中的值减去相应的偏移量送到</a:t>
            </a:r>
            <a:r>
              <a:rPr lang="en-GB" altLang="zh-CN" sz="2400" dirty="0">
                <a:latin typeface="楷体_GB2312" pitchFamily="1" charset="0"/>
                <a:cs typeface="楷体_GB2312" pitchFamily="1" charset="0"/>
              </a:rPr>
              <a:t>PC</a:t>
            </a:r>
            <a:r>
              <a:rPr lang="zh-CN" altLang="en-GB" sz="2400" dirty="0">
                <a:latin typeface="楷体_GB2312" pitchFamily="1" charset="0"/>
                <a:cs typeface="楷体_GB2312" pitchFamily="1" charset="0"/>
              </a:rPr>
              <a:t>中</a:t>
            </a:r>
            <a:endParaRPr lang="en-GB" altLang="zh-CN" sz="2400" dirty="0">
              <a:latin typeface="楷体_GB2312" pitchFamily="1" charset="0"/>
              <a:cs typeface="楷体_GB2312" pitchFamily="1" charset="0"/>
            </a:endParaRPr>
          </a:p>
          <a:p>
            <a:pPr marL="341630" indent="-341630" algn="just" defTabSz="914400" eaLnBrk="0" hangingPunct="0">
              <a:spcBef>
                <a:spcPts val="900"/>
              </a:spcBef>
              <a:buSzPct val="75000"/>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t>        Linux</a:t>
            </a:r>
            <a:r>
              <a:rPr lang="zh-CN" altLang="en-GB" sz="2400" dirty="0"/>
              <a:t>：</a:t>
            </a:r>
            <a:r>
              <a:rPr lang="en-GB" altLang="zh-CN" sz="2400" dirty="0"/>
              <a:t>SWI</a:t>
            </a:r>
            <a:r>
              <a:rPr lang="zh-CN" altLang="en-GB" sz="2400" dirty="0"/>
              <a:t>、</a:t>
            </a:r>
            <a:r>
              <a:rPr lang="en-GB" altLang="zh-CN" sz="2400" dirty="0"/>
              <a:t>UND</a:t>
            </a:r>
            <a:r>
              <a:rPr lang="zh-CN" altLang="en-GB" sz="2400" dirty="0"/>
              <a:t>不变</a:t>
            </a:r>
            <a:endParaRPr lang="en-GB" altLang="zh-CN" sz="2400" dirty="0"/>
          </a:p>
          <a:p>
            <a:pPr marL="341630" indent="-341630" algn="just" defTabSz="914400" eaLnBrk="0" hangingPunct="0">
              <a:spcBef>
                <a:spcPts val="900"/>
              </a:spcBef>
              <a:buSzPct val="75000"/>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t>         	          IRQ</a:t>
            </a:r>
            <a:r>
              <a:rPr lang="zh-CN" altLang="en-GB" sz="2400" dirty="0"/>
              <a:t>、</a:t>
            </a:r>
            <a:r>
              <a:rPr lang="en-GB" altLang="zh-CN" sz="2400" dirty="0"/>
              <a:t>FIQ</a:t>
            </a:r>
            <a:r>
              <a:rPr lang="zh-CN" altLang="en-GB" sz="2400" dirty="0"/>
              <a:t>、取址异常减</a:t>
            </a:r>
            <a:r>
              <a:rPr lang="en-GB" altLang="zh-CN" sz="2400" dirty="0"/>
              <a:t>4</a:t>
            </a:r>
            <a:endParaRPr lang="en-GB" altLang="zh-CN" sz="2400" dirty="0"/>
          </a:p>
          <a:p>
            <a:pPr marL="341630" indent="-341630" algn="just" defTabSz="914400" eaLnBrk="0" hangingPunct="0">
              <a:spcBef>
                <a:spcPts val="900"/>
              </a:spcBef>
              <a:buSzPct val="75000"/>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t>         	          </a:t>
            </a:r>
            <a:r>
              <a:rPr lang="zh-CN" altLang="en-GB" sz="2400" dirty="0"/>
              <a:t>数据异常减</a:t>
            </a:r>
            <a:r>
              <a:rPr lang="en-GB" altLang="zh-CN" sz="2400" dirty="0"/>
              <a:t>8</a:t>
            </a:r>
            <a:endParaRPr lang="en-GB" altLang="zh-CN" sz="2400" dirty="0"/>
          </a:p>
          <a:p>
            <a:pPr marL="341630" indent="-341630" algn="just" defTabSz="914400" eaLnBrk="0" hangingPunct="0">
              <a:spcBef>
                <a:spcPts val="90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2400" dirty="0">
              <a:latin typeface="楷体_GB2312" pitchFamily="1" charset="0"/>
              <a:cs typeface="楷体_GB2312" pitchFamily="1" charset="0"/>
            </a:endParaRPr>
          </a:p>
          <a:p>
            <a:pPr marL="341630" indent="-341630" algn="just" defTabSz="914400" eaLnBrk="0" hangingPunct="0">
              <a:spcBef>
                <a:spcPts val="9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将</a:t>
            </a:r>
            <a:r>
              <a:rPr lang="en-GB" altLang="zh-CN" sz="2400" dirty="0">
                <a:latin typeface="楷体_GB2312" pitchFamily="1" charset="0"/>
                <a:cs typeface="楷体_GB2312" pitchFamily="1" charset="0"/>
              </a:rPr>
              <a:t> SPSR </a:t>
            </a:r>
            <a:r>
              <a:rPr lang="zh-CN" altLang="en-GB" sz="2400" dirty="0">
                <a:latin typeface="楷体_GB2312" pitchFamily="1" charset="0"/>
                <a:cs typeface="楷体_GB2312" pitchFamily="1" charset="0"/>
              </a:rPr>
              <a:t>复制回</a:t>
            </a:r>
            <a:r>
              <a:rPr lang="en-GB" altLang="zh-CN" sz="2400" dirty="0">
                <a:latin typeface="楷体_GB2312" pitchFamily="1" charset="0"/>
                <a:cs typeface="楷体_GB2312" pitchFamily="1" charset="0"/>
              </a:rPr>
              <a:t> </a:t>
            </a:r>
            <a:r>
              <a:rPr lang="en-GB" altLang="zh-CN" sz="2400" dirty="0">
                <a:solidFill>
                  <a:srgbClr val="FF0000"/>
                </a:solidFill>
                <a:latin typeface="楷体_GB2312" pitchFamily="1" charset="0"/>
                <a:cs typeface="楷体_GB2312" pitchFamily="1" charset="0"/>
              </a:rPr>
              <a:t>CPSR</a:t>
            </a:r>
            <a:endParaRPr lang="en-GB" altLang="zh-CN" sz="2400" dirty="0">
              <a:solidFill>
                <a:srgbClr val="FF0000"/>
              </a:solidFill>
              <a:latin typeface="楷体_GB2312" pitchFamily="1" charset="0"/>
              <a:cs typeface="楷体_GB2312" pitchFamily="1" charset="0"/>
            </a:endParaRPr>
          </a:p>
          <a:p>
            <a:pPr marL="341630" indent="-341630" algn="just" defTabSz="914400" eaLnBrk="0" hangingPunct="0">
              <a:spcBef>
                <a:spcPts val="90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2400" dirty="0">
              <a:latin typeface="楷体_GB2312" pitchFamily="1" charset="0"/>
              <a:cs typeface="楷体_GB2312" pitchFamily="1" charset="0"/>
            </a:endParaRPr>
          </a:p>
          <a:p>
            <a:pPr marL="341630" indent="-341630" algn="just" defTabSz="914400" eaLnBrk="0" hangingPunct="0">
              <a:spcBef>
                <a:spcPts val="9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清除禁止</a:t>
            </a:r>
            <a:r>
              <a:rPr lang="zh-CN" altLang="en-GB" sz="2400" dirty="0">
                <a:solidFill>
                  <a:srgbClr val="FF0000"/>
                </a:solidFill>
                <a:latin typeface="楷体_GB2312" pitchFamily="1" charset="0"/>
                <a:cs typeface="楷体_GB2312" pitchFamily="1" charset="0"/>
              </a:rPr>
              <a:t>中断标志</a:t>
            </a:r>
            <a:r>
              <a:rPr lang="en-GB" altLang="zh-CN" sz="2400" dirty="0">
                <a:latin typeface="楷体_GB2312" pitchFamily="1" charset="0"/>
                <a:cs typeface="楷体_GB2312" pitchFamily="1" charset="0"/>
              </a:rPr>
              <a:t>,</a:t>
            </a:r>
            <a:r>
              <a:rPr lang="zh-CN" altLang="en-GB" sz="2400" dirty="0">
                <a:latin typeface="楷体_GB2312" pitchFamily="1" charset="0"/>
                <a:cs typeface="楷体_GB2312" pitchFamily="1" charset="0"/>
              </a:rPr>
              <a:t>如果它被设置成禁止</a:t>
            </a:r>
            <a:endParaRPr lang="zh-CN" altLang="en-GB" sz="2400" dirty="0">
              <a:latin typeface="楷体_GB2312" pitchFamily="1" charset="0"/>
              <a:ea typeface="楷体_GB2312" pitchFamily="1" charset="0"/>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进入</a:t>
            </a:r>
            <a:r>
              <a:rPr lang="en-GB" altLang="zh-CN" dirty="0">
                <a:latin typeface="黑体" panose="02010609060101010101" pitchFamily="6" charset="-122"/>
                <a:ea typeface="黑体" panose="02010609060101010101" pitchFamily="6" charset="-122"/>
              </a:rPr>
              <a:t>/</a:t>
            </a:r>
            <a:r>
              <a:rPr lang="zh-CN" altLang="en-GB" dirty="0">
                <a:latin typeface="黑体" panose="02010609060101010101" pitchFamily="6" charset="-122"/>
                <a:ea typeface="黑体" panose="02010609060101010101" pitchFamily="6" charset="-122"/>
              </a:rPr>
              <a:t>退出异常概述</a:t>
            </a:r>
            <a:endParaRPr lang="zh-CN" altLang="en-GB" dirty="0">
              <a:latin typeface="黑体" panose="02010609060101010101" pitchFamily="6" charset="-122"/>
              <a:ea typeface="黑体" panose="02010609060101010101" pitchFamily="6" charset="-122"/>
            </a:endParaRPr>
          </a:p>
        </p:txBody>
      </p:sp>
      <p:pic>
        <p:nvPicPr>
          <p:cNvPr id="4301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8163" y="1785938"/>
            <a:ext cx="8229600" cy="4081463"/>
          </a:xfrm>
          <a:prstGeom prst="rect">
            <a:avLst/>
          </a:prstGeom>
          <a:noFill/>
          <a:ln>
            <a:noFill/>
          </a:ln>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sz="4400" dirty="0">
                <a:latin typeface="黑体" panose="02010609060101010101" pitchFamily="6" charset="-122"/>
                <a:ea typeface="黑体" panose="02010609060101010101" pitchFamily="6" charset="-122"/>
              </a:rPr>
              <a:t>ARM</a:t>
            </a:r>
            <a:r>
              <a:rPr lang="zh-CN" altLang="en-GB" sz="4400" dirty="0">
                <a:latin typeface="黑体" panose="02010609060101010101" pitchFamily="6" charset="-122"/>
                <a:ea typeface="黑体" panose="02010609060101010101" pitchFamily="6" charset="-122"/>
              </a:rPr>
              <a:t>体系结构版本</a:t>
            </a:r>
            <a:endParaRPr lang="zh-CN" altLang="en-GB" sz="4400" dirty="0">
              <a:latin typeface="黑体" panose="02010609060101010101" pitchFamily="6" charset="-122"/>
              <a:ea typeface="黑体" panose="02010609060101010101" pitchFamily="6" charset="-122"/>
            </a:endParaRPr>
          </a:p>
        </p:txBody>
      </p:sp>
      <p:sp>
        <p:nvSpPr>
          <p:cNvPr id="7171" name="Rectangle 3"/>
          <p:cNvSpPr>
            <a:spLocks noGrp="1" noChangeArrowheads="1"/>
          </p:cNvSpPr>
          <p:nvPr>
            <p:ph idx="1"/>
          </p:nvPr>
        </p:nvSpPr>
        <p:spPr>
          <a:xfrm>
            <a:off x="749300" y="1258888"/>
            <a:ext cx="7772400" cy="5186363"/>
          </a:xfrm>
        </p:spPr>
        <p:txBody>
          <a:bodyPr vert="horz" wrap="square" lIns="82440" tIns="41400" rIns="82440" bIns="41400" numCol="1" anchor="t" anchorCtr="0" compatLnSpc="1"/>
          <a:p>
            <a:pPr marL="341630" indent="-341630" defTabSz="914400" eaLnBrk="0" hangingPunct="0">
              <a:spcBef>
                <a:spcPts val="1500"/>
              </a:spcBef>
              <a:buClr>
                <a:srgbClr val="FF0000"/>
              </a:buClr>
              <a:buSzPct val="75000"/>
              <a:buFont typeface="Wingdings" panose="05000000000000000000" pitchFamily="2" charset="2"/>
              <a:buChar char=""/>
              <a:tabLst>
                <a:tab pos="341630" algn="l"/>
                <a:tab pos="763905" algn="l"/>
                <a:tab pos="1256030" algn="l"/>
                <a:tab pos="1441450" algn="l"/>
                <a:tab pos="2119630" algn="l"/>
                <a:tab pos="2170430" algn="l"/>
                <a:tab pos="2797175" algn="l"/>
                <a:tab pos="3084830" algn="l"/>
                <a:tab pos="3475355" algn="l"/>
                <a:tab pos="3999230"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b="1" dirty="0">
                <a:solidFill>
                  <a:srgbClr val="000066"/>
                </a:solidFill>
                <a:latin typeface="楷体_GB2312" pitchFamily="1" charset="0"/>
                <a:cs typeface="楷体_GB2312" pitchFamily="1" charset="0"/>
                <a:sym typeface="Arial" panose="020B0604020202020204" pitchFamily="34" charset="0"/>
              </a:rPr>
              <a:t>Version 1 (obsolete)</a:t>
            </a:r>
            <a:endParaRPr lang="en-GB" altLang="zh-CN"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763905" algn="l"/>
                <a:tab pos="1256030" algn="l"/>
                <a:tab pos="1441450" algn="l"/>
                <a:tab pos="2119630" algn="l"/>
                <a:tab pos="2170430" algn="l"/>
                <a:tab pos="2797175" algn="l"/>
                <a:tab pos="3084830" algn="l"/>
                <a:tab pos="3475355" algn="l"/>
                <a:tab pos="3999230"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b="1" dirty="0">
                <a:solidFill>
                  <a:srgbClr val="000066"/>
                </a:solidFill>
                <a:latin typeface="楷体_GB2312" pitchFamily="1" charset="0"/>
                <a:cs typeface="楷体_GB2312" pitchFamily="1" charset="0"/>
                <a:sym typeface="Arial" panose="020B0604020202020204" pitchFamily="34" charset="0"/>
              </a:rPr>
              <a:t>基本数据处理</a:t>
            </a:r>
            <a:endParaRPr lang="en-GB" altLang="zh-CN"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763905" algn="l"/>
                <a:tab pos="1256030" algn="l"/>
                <a:tab pos="1441450" algn="l"/>
                <a:tab pos="2119630" algn="l"/>
                <a:tab pos="2170430" algn="l"/>
                <a:tab pos="2797175" algn="l"/>
                <a:tab pos="3084830" algn="l"/>
                <a:tab pos="3475355" algn="l"/>
                <a:tab pos="3999230"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b="1" dirty="0">
                <a:solidFill>
                  <a:srgbClr val="000066"/>
                </a:solidFill>
                <a:latin typeface="楷体_GB2312" pitchFamily="1" charset="0"/>
                <a:cs typeface="楷体_GB2312" pitchFamily="1" charset="0"/>
                <a:sym typeface="Arial" panose="020B0604020202020204" pitchFamily="34" charset="0"/>
              </a:rPr>
              <a:t>字节</a:t>
            </a:r>
            <a:r>
              <a:rPr lang="en-GB" altLang="zh-CN" sz="2400" b="1" dirty="0">
                <a:solidFill>
                  <a:srgbClr val="000066"/>
                </a:solidFill>
                <a:latin typeface="楷体_GB2312" pitchFamily="1" charset="0"/>
                <a:cs typeface="楷体_GB2312" pitchFamily="1" charset="0"/>
                <a:sym typeface="Arial" panose="020B0604020202020204" pitchFamily="34" charset="0"/>
              </a:rPr>
              <a:t>,</a:t>
            </a:r>
            <a:r>
              <a:rPr lang="zh-CN" altLang="en-GB" sz="2400" b="1" dirty="0">
                <a:solidFill>
                  <a:srgbClr val="000066"/>
                </a:solidFill>
                <a:latin typeface="楷体_GB2312" pitchFamily="1" charset="0"/>
                <a:cs typeface="楷体_GB2312" pitchFamily="1" charset="0"/>
                <a:sym typeface="Arial" panose="020B0604020202020204" pitchFamily="34" charset="0"/>
              </a:rPr>
              <a:t>字以及多字</a:t>
            </a:r>
            <a:r>
              <a:rPr lang="en-GB" altLang="zh-CN" sz="2400" b="1" dirty="0">
                <a:solidFill>
                  <a:srgbClr val="000066"/>
                </a:solidFill>
                <a:latin typeface="楷体_GB2312" pitchFamily="1" charset="0"/>
                <a:cs typeface="楷体_GB2312" pitchFamily="1" charset="0"/>
                <a:sym typeface="Arial" panose="020B0604020202020204" pitchFamily="34" charset="0"/>
              </a:rPr>
              <a:t> load/store</a:t>
            </a:r>
            <a:endParaRPr lang="en-GB" altLang="zh-CN"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763905" algn="l"/>
                <a:tab pos="1256030" algn="l"/>
                <a:tab pos="1441450" algn="l"/>
                <a:tab pos="2119630" algn="l"/>
                <a:tab pos="2170430" algn="l"/>
                <a:tab pos="2797175" algn="l"/>
                <a:tab pos="3084830" algn="l"/>
                <a:tab pos="3475355" algn="l"/>
                <a:tab pos="3999230"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b="1" dirty="0">
                <a:solidFill>
                  <a:srgbClr val="000066"/>
                </a:solidFill>
                <a:latin typeface="楷体_GB2312" pitchFamily="1" charset="0"/>
                <a:cs typeface="楷体_GB2312" pitchFamily="1" charset="0"/>
                <a:sym typeface="Arial" panose="020B0604020202020204" pitchFamily="34" charset="0"/>
              </a:rPr>
              <a:t>软件中断</a:t>
            </a:r>
            <a:endParaRPr lang="en-GB" altLang="zh-CN"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763905" algn="l"/>
                <a:tab pos="1256030" algn="l"/>
                <a:tab pos="1441450" algn="l"/>
                <a:tab pos="2119630" algn="l"/>
                <a:tab pos="2170430" algn="l"/>
                <a:tab pos="2797175" algn="l"/>
                <a:tab pos="3084830" algn="l"/>
                <a:tab pos="3475355" algn="l"/>
                <a:tab pos="3999230"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b="1" dirty="0">
                <a:solidFill>
                  <a:srgbClr val="000066"/>
                </a:solidFill>
                <a:latin typeface="楷体_GB2312" pitchFamily="1" charset="0"/>
                <a:cs typeface="楷体_GB2312" pitchFamily="1" charset="0"/>
                <a:sym typeface="Arial" panose="020B0604020202020204" pitchFamily="34" charset="0"/>
              </a:rPr>
              <a:t>26 bit </a:t>
            </a:r>
            <a:r>
              <a:rPr lang="zh-CN" altLang="en-GB" sz="2400" b="1" dirty="0">
                <a:solidFill>
                  <a:srgbClr val="000066"/>
                </a:solidFill>
                <a:latin typeface="楷体_GB2312" pitchFamily="1" charset="0"/>
                <a:cs typeface="楷体_GB2312" pitchFamily="1" charset="0"/>
                <a:sym typeface="Arial" panose="020B0604020202020204" pitchFamily="34" charset="0"/>
              </a:rPr>
              <a:t>地址总线</a:t>
            </a:r>
            <a:endParaRPr lang="en-GB" altLang="zh-CN" sz="2400" b="1" dirty="0">
              <a:solidFill>
                <a:srgbClr val="000066"/>
              </a:solidFill>
              <a:latin typeface="楷体_GB2312" pitchFamily="1" charset="0"/>
              <a:cs typeface="楷体_GB2312" pitchFamily="1" charset="0"/>
              <a:sym typeface="Arial" panose="020B0604020202020204" pitchFamily="34" charset="0"/>
            </a:endParaRPr>
          </a:p>
          <a:p>
            <a:pPr marL="341630" indent="-341630" defTabSz="914400" eaLnBrk="0" hangingPunct="0">
              <a:spcBef>
                <a:spcPts val="1500"/>
              </a:spcBef>
              <a:buClr>
                <a:srgbClr val="000066"/>
              </a:buClr>
              <a:buSzPct val="75000"/>
              <a:buFont typeface="Wingdings" panose="05000000000000000000" pitchFamily="2" charset="2"/>
              <a:buChar char=""/>
              <a:tabLst>
                <a:tab pos="341630" algn="l"/>
                <a:tab pos="763905" algn="l"/>
                <a:tab pos="1256030" algn="l"/>
                <a:tab pos="1441450" algn="l"/>
                <a:tab pos="2119630" algn="l"/>
                <a:tab pos="2170430" algn="l"/>
                <a:tab pos="2797175" algn="l"/>
                <a:tab pos="3084830" algn="l"/>
                <a:tab pos="3475355" algn="l"/>
                <a:tab pos="3999230"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b="1" dirty="0">
                <a:solidFill>
                  <a:srgbClr val="000066"/>
                </a:solidFill>
                <a:latin typeface="楷体_GB2312" pitchFamily="1" charset="0"/>
                <a:cs typeface="楷体_GB2312" pitchFamily="1" charset="0"/>
                <a:sym typeface="Arial" panose="020B0604020202020204" pitchFamily="34" charset="0"/>
              </a:rPr>
              <a:t>Version 2 (obsolete)</a:t>
            </a:r>
            <a:endParaRPr lang="en-GB" altLang="zh-CN"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763905" algn="l"/>
                <a:tab pos="1256030" algn="l"/>
                <a:tab pos="1441450" algn="l"/>
                <a:tab pos="2119630" algn="l"/>
                <a:tab pos="2170430" algn="l"/>
                <a:tab pos="2797175" algn="l"/>
                <a:tab pos="3084830" algn="l"/>
                <a:tab pos="3475355" algn="l"/>
                <a:tab pos="3999230"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b="1" dirty="0">
                <a:solidFill>
                  <a:srgbClr val="000066"/>
                </a:solidFill>
                <a:latin typeface="楷体_GB2312" pitchFamily="1" charset="0"/>
                <a:cs typeface="楷体_GB2312" pitchFamily="1" charset="0"/>
                <a:sym typeface="Arial" panose="020B0604020202020204" pitchFamily="34" charset="0"/>
              </a:rPr>
              <a:t>Multiply &amp; Multiply-accumulate</a:t>
            </a:r>
            <a:endParaRPr lang="en-GB" altLang="zh-CN"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763905" algn="l"/>
                <a:tab pos="1256030" algn="l"/>
                <a:tab pos="1441450" algn="l"/>
                <a:tab pos="2119630" algn="l"/>
                <a:tab pos="2170430" algn="l"/>
                <a:tab pos="2797175" algn="l"/>
                <a:tab pos="3084830" algn="l"/>
                <a:tab pos="3475355" algn="l"/>
                <a:tab pos="3999230"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b="1" dirty="0">
                <a:solidFill>
                  <a:srgbClr val="000066"/>
                </a:solidFill>
                <a:latin typeface="楷体_GB2312" pitchFamily="1" charset="0"/>
                <a:cs typeface="楷体_GB2312" pitchFamily="1" charset="0"/>
                <a:sym typeface="Arial" panose="020B0604020202020204" pitchFamily="34" charset="0"/>
              </a:rPr>
              <a:t>支持协处理器</a:t>
            </a:r>
            <a:endParaRPr lang="en-GB" altLang="zh-CN"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763905" algn="l"/>
                <a:tab pos="1256030" algn="l"/>
                <a:tab pos="1441450" algn="l"/>
                <a:tab pos="2119630" algn="l"/>
                <a:tab pos="2170430" algn="l"/>
                <a:tab pos="2797175" algn="l"/>
                <a:tab pos="3084830" algn="l"/>
                <a:tab pos="3475355" algn="l"/>
                <a:tab pos="3999230"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b="1" dirty="0">
                <a:solidFill>
                  <a:srgbClr val="000066"/>
                </a:solidFill>
                <a:latin typeface="楷体_GB2312" pitchFamily="1" charset="0"/>
                <a:cs typeface="楷体_GB2312" pitchFamily="1" charset="0"/>
                <a:sym typeface="Arial" panose="020B0604020202020204" pitchFamily="34" charset="0"/>
              </a:rPr>
              <a:t>支持线程同步</a:t>
            </a:r>
            <a:endParaRPr lang="en-GB" altLang="zh-CN"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763905" algn="l"/>
                <a:tab pos="1256030" algn="l"/>
                <a:tab pos="1441450" algn="l"/>
                <a:tab pos="2119630" algn="l"/>
                <a:tab pos="2170430" algn="l"/>
                <a:tab pos="2797175" algn="l"/>
                <a:tab pos="3084830" algn="l"/>
                <a:tab pos="3475355" algn="l"/>
                <a:tab pos="3999230"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b="1" dirty="0">
                <a:solidFill>
                  <a:srgbClr val="000066"/>
                </a:solidFill>
                <a:latin typeface="楷体_GB2312" pitchFamily="1" charset="0"/>
                <a:cs typeface="楷体_GB2312" pitchFamily="1" charset="0"/>
                <a:sym typeface="Arial" panose="020B0604020202020204" pitchFamily="34" charset="0"/>
              </a:rPr>
              <a:t>26 bit </a:t>
            </a:r>
            <a:r>
              <a:rPr lang="zh-CN" altLang="en-GB" sz="2400" b="1" dirty="0">
                <a:solidFill>
                  <a:srgbClr val="000066"/>
                </a:solidFill>
                <a:latin typeface="楷体_GB2312" pitchFamily="1" charset="0"/>
                <a:cs typeface="楷体_GB2312" pitchFamily="1" charset="0"/>
                <a:sym typeface="Arial" panose="020B0604020202020204" pitchFamily="34" charset="0"/>
              </a:rPr>
              <a:t>地址总线</a:t>
            </a:r>
            <a:endParaRPr lang="zh-CN" altLang="en-GB" sz="2400" b="1" dirty="0">
              <a:solidFill>
                <a:srgbClr val="000066"/>
              </a:solidFill>
              <a:latin typeface="楷体_GB2312" pitchFamily="1" charset="0"/>
              <a:ea typeface="楷体_GB2312" pitchFamily="1" charset="0"/>
              <a:sym typeface="Arial" panose="020B0604020202020204" pitchFamily="34" charset="0"/>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ChangeArrowheads="1"/>
          </p:cNvSpPr>
          <p:nvPr/>
        </p:nvSpPr>
        <p:spPr bwMode="auto">
          <a:xfrm>
            <a:off x="533400" y="228600"/>
            <a:ext cx="8077200" cy="1143000"/>
          </a:xfrm>
          <a:prstGeom prst="rect">
            <a:avLst/>
          </a:prstGeom>
          <a:noFill/>
          <a:ln>
            <a:noFill/>
          </a:ln>
          <a:effectLst/>
        </p:spPr>
        <p:txBody>
          <a:bodyPr lIns="82440" tIns="41400" rIns="82440" bIns="41400"/>
          <a:p>
            <a:pPr marL="254000" indent="-252095" algn="ctr" defTabSz="449580" eaLnBrk="0" hangingPunct="0">
              <a:lnSpc>
                <a:spcPct val="90000"/>
              </a:lnSpc>
              <a:spcBef>
                <a:spcPts val="2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zh-CN" altLang="en-GB" sz="4000" b="1" dirty="0">
                <a:solidFill>
                  <a:schemeClr val="tx1"/>
                </a:solidFill>
                <a:latin typeface="Times New Roman" panose="02020603050405020304" pitchFamily="6" charset="0"/>
                <a:ea typeface="黑体" panose="02010609060101010101" pitchFamily="6" charset="-122"/>
              </a:rPr>
              <a:t>本节提要</a:t>
            </a:r>
            <a:endParaRPr lang="zh-CN" altLang="en-GB" sz="4000" b="1" dirty="0">
              <a:solidFill>
                <a:schemeClr val="tx1"/>
              </a:solidFill>
              <a:latin typeface="Times New Roman" panose="02020603050405020304" pitchFamily="6" charset="0"/>
              <a:ea typeface="黑体" panose="02010609060101010101" pitchFamily="6" charset="-122"/>
            </a:endParaRPr>
          </a:p>
        </p:txBody>
      </p:sp>
      <p:sp>
        <p:nvSpPr>
          <p:cNvPr id="44035" name="Rectangle 3"/>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4036" name="Rectangle 4"/>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pic>
        <p:nvPicPr>
          <p:cNvPr id="44037" name="Picture 5"/>
          <p:cNvPicPr>
            <a:picLocks noChangeAspect="1" noChangeArrowheads="1"/>
          </p:cNvPicPr>
          <p:nvPr>
            <p:ph idx="1"/>
          </p:nvPr>
        </p:nvPicPr>
        <p:blipFill>
          <a:blip r:embed="rId1">
            <a:extLst>
              <a:ext uri="{28A0092B-C50C-407E-A947-70E740481C1C}">
                <a14:useLocalDpi xmlns:a14="http://schemas.microsoft.com/office/drawing/2010/main" val="0"/>
              </a:ext>
            </a:extLst>
          </a:blip>
          <a:srcRect l="6401"/>
          <a:stretch>
            <a:fillRect/>
          </a:stretch>
        </p:blipFill>
        <p:spPr>
          <a:xfrm>
            <a:off x="0" y="2066925"/>
            <a:ext cx="3238500" cy="3724275"/>
          </a:xfrm>
        </p:spPr>
      </p:pic>
      <p:sp>
        <p:nvSpPr>
          <p:cNvPr id="2" name="AutoShape 6"/>
          <p:cNvSpPr/>
          <p:nvPr/>
        </p:nvSpPr>
        <p:spPr>
          <a:xfrm>
            <a:off x="-612775" y="1677988"/>
            <a:ext cx="4497388" cy="4510087"/>
          </a:xfrm>
          <a:custGeom>
            <a:avLst/>
            <a:gdLst>
              <a:gd name="txL" fmla="*/ 10799 w 21600"/>
              <a:gd name="txT" fmla="*/ 43 h 21600"/>
              <a:gd name="txR" fmla="*/ 1594463 w 21600"/>
              <a:gd name="txB" fmla="*/ 1638400 h 21600"/>
              <a:gd name="G0" fmla="val 0"/>
            </a:gdLst>
            <a:ahLst/>
            <a:cxnLst>
              <a:cxn ang="0">
                <a:pos x="2147483647" y="2147483647"/>
              </a:cxn>
              <a:cxn ang="0">
                <a:pos x="2147483647" y="G0"/>
              </a:cxn>
              <a:cxn ang="0">
                <a:pos x="208" y="G0"/>
              </a:cxn>
              <a:cxn ang="0">
                <a:pos x="0" y="3341"/>
              </a:cxn>
              <a:cxn ang="0">
                <a:pos x="G0" y="G0"/>
              </a:cxn>
              <a:cxn ang="0">
                <a:pos x="2147483647" y="0"/>
              </a:cxn>
            </a:cxnLst>
            <a:rect l="txL" t="txT" r="txR" b="txB"/>
            <a:pathLst>
              <a:path w="21600" h="21600" stroke="0">
                <a:moveTo>
                  <a:pt x="11626" y="31"/>
                </a:moveTo>
                <a:cubicBezTo>
                  <a:pt x="17254" y="463"/>
                  <a:pt x="21600" y="5156"/>
                  <a:pt x="21600" y="10800"/>
                </a:cubicBezTo>
                <a:cubicBezTo>
                  <a:pt x="21600" y="16227"/>
                  <a:pt x="17572" y="20811"/>
                  <a:pt x="12190" y="21510"/>
                </a:cubicBezTo>
                <a:lnTo>
                  <a:pt x="10800" y="10800"/>
                </a:lnTo>
                <a:lnTo>
                  <a:pt x="11626" y="31"/>
                </a:lnTo>
                <a:close/>
              </a:path>
              <a:path w="21600" h="21600" fill="none">
                <a:moveTo>
                  <a:pt x="11626" y="31"/>
                </a:moveTo>
                <a:cubicBezTo>
                  <a:pt x="17254" y="463"/>
                  <a:pt x="21600" y="5156"/>
                  <a:pt x="21600" y="10800"/>
                </a:cubicBezTo>
                <a:cubicBezTo>
                  <a:pt x="21600" y="16227"/>
                  <a:pt x="17572" y="20811"/>
                  <a:pt x="12190" y="21510"/>
                </a:cubicBezTo>
              </a:path>
            </a:pathLst>
          </a:custGeom>
          <a:noFill/>
          <a:ln w="28440" cap="flat" cmpd="sng">
            <a:solidFill>
              <a:srgbClr val="CCCCFF">
                <a:alpha val="100000"/>
              </a:srgbClr>
            </a:solidFill>
            <a:prstDash val="sysDot"/>
            <a:miter lim="800000"/>
            <a:headEnd type="none" w="med" len="med"/>
            <a:tailEnd type="none" w="med" len="med"/>
          </a:ln>
        </p:spPr>
        <p:txBody>
          <a:bodyPr/>
          <a:p>
            <a:endParaRPr lang="zh-CN" altLang="en-US"/>
          </a:p>
        </p:txBody>
      </p:sp>
      <p:sp>
        <p:nvSpPr>
          <p:cNvPr id="44039" name="Oval 7">
            <a:hlinkClick r:id="rId2" action="ppaction://hlinksldjump"/>
          </p:cNvPr>
          <p:cNvSpPr>
            <a:spLocks noChangeArrowheads="1"/>
          </p:cNvSpPr>
          <p:nvPr/>
        </p:nvSpPr>
        <p:spPr bwMode="auto">
          <a:xfrm>
            <a:off x="2208213" y="15557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1</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44040" name="Oval 8">
            <a:hlinkClick r:id="rId2" action="ppaction://hlinksldjump"/>
          </p:cNvPr>
          <p:cNvSpPr>
            <a:spLocks noChangeArrowheads="1"/>
          </p:cNvSpPr>
          <p:nvPr/>
        </p:nvSpPr>
        <p:spPr bwMode="auto">
          <a:xfrm>
            <a:off x="3622675" y="3127375"/>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3</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44041" name="Oval 9"/>
          <p:cNvSpPr>
            <a:spLocks noChangeArrowheads="1"/>
          </p:cNvSpPr>
          <p:nvPr/>
        </p:nvSpPr>
        <p:spPr bwMode="auto">
          <a:xfrm>
            <a:off x="3130550" y="22923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2</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44042" name="Oval 10"/>
          <p:cNvSpPr>
            <a:spLocks noChangeArrowheads="1"/>
          </p:cNvSpPr>
          <p:nvPr/>
        </p:nvSpPr>
        <p:spPr bwMode="auto">
          <a:xfrm>
            <a:off x="3289300" y="4875213"/>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5</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44043" name="Oval 11"/>
          <p:cNvSpPr>
            <a:spLocks noChangeArrowheads="1"/>
          </p:cNvSpPr>
          <p:nvPr/>
        </p:nvSpPr>
        <p:spPr bwMode="auto">
          <a:xfrm>
            <a:off x="3662363" y="4037013"/>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4</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44044" name="Oval 12"/>
          <p:cNvSpPr>
            <a:spLocks noChangeArrowheads="1"/>
          </p:cNvSpPr>
          <p:nvPr/>
        </p:nvSpPr>
        <p:spPr bwMode="auto">
          <a:xfrm>
            <a:off x="2652713" y="55689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6</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44045" name="Rectangle 13"/>
          <p:cNvSpPr>
            <a:spLocks noChangeArrowheads="1"/>
          </p:cNvSpPr>
          <p:nvPr/>
        </p:nvSpPr>
        <p:spPr bwMode="auto">
          <a:xfrm>
            <a:off x="2860675" y="1557338"/>
            <a:ext cx="5373688"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latin typeface="Times New Roman" panose="02020603050405020304" pitchFamily="6" charset="0"/>
              </a:rPr>
              <a:t>ARM</a:t>
            </a:r>
            <a:r>
              <a:rPr lang="zh-CN" altLang="en-GB" sz="2800" b="1" dirty="0">
                <a:solidFill>
                  <a:srgbClr val="000000"/>
                </a:solidFill>
                <a:latin typeface="Times New Roman" panose="02020603050405020304" pitchFamily="6" charset="0"/>
              </a:rPr>
              <a:t>体系结构</a:t>
            </a:r>
            <a:endParaRPr lang="zh-CN" altLang="en-GB" sz="2800" b="1" dirty="0">
              <a:solidFill>
                <a:srgbClr val="000000"/>
              </a:solidFill>
              <a:latin typeface="Times New Roman" panose="02020603050405020304" pitchFamily="6" charset="0"/>
            </a:endParaRPr>
          </a:p>
        </p:txBody>
      </p:sp>
      <p:sp>
        <p:nvSpPr>
          <p:cNvPr id="44046" name="Rectangle 14"/>
          <p:cNvSpPr>
            <a:spLocks noChangeArrowheads="1"/>
          </p:cNvSpPr>
          <p:nvPr/>
        </p:nvSpPr>
        <p:spPr bwMode="auto">
          <a:xfrm>
            <a:off x="3789363" y="2278063"/>
            <a:ext cx="520065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latin typeface="Times New Roman" panose="02020603050405020304" pitchFamily="6" charset="0"/>
              </a:rPr>
              <a:t>ARM</a:t>
            </a:r>
            <a:r>
              <a:rPr lang="zh-CN" altLang="en-GB" sz="2800" b="1" dirty="0">
                <a:solidFill>
                  <a:srgbClr val="000000"/>
                </a:solidFill>
                <a:latin typeface="Times New Roman" panose="02020603050405020304" pitchFamily="6" charset="0"/>
              </a:rPr>
              <a:t>编程模型</a:t>
            </a:r>
            <a:endParaRPr lang="zh-CN" altLang="en-GB" sz="2800" b="1" dirty="0">
              <a:solidFill>
                <a:srgbClr val="000000"/>
              </a:solidFill>
              <a:latin typeface="Times New Roman" panose="02020603050405020304" pitchFamily="6" charset="0"/>
            </a:endParaRPr>
          </a:p>
        </p:txBody>
      </p:sp>
      <p:sp>
        <p:nvSpPr>
          <p:cNvPr id="44047" name="Rectangle 15"/>
          <p:cNvSpPr>
            <a:spLocks noChangeArrowheads="1"/>
          </p:cNvSpPr>
          <p:nvPr/>
        </p:nvSpPr>
        <p:spPr bwMode="auto">
          <a:xfrm>
            <a:off x="3890963" y="4865688"/>
            <a:ext cx="4298950" cy="450850"/>
          </a:xfrm>
          <a:prstGeom prst="rect">
            <a:avLst/>
          </a:prstGeom>
          <a:noFill/>
          <a:ln>
            <a:noFill/>
          </a:ln>
          <a:effectLst/>
        </p:spPr>
        <p:txBody>
          <a:bodyPr lIns="82440" tIns="41400" rIns="82440" bIns="41400"/>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微内核和一体化内核</a:t>
            </a:r>
            <a:endPar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4048" name="Rectangle 16"/>
          <p:cNvSpPr>
            <a:spLocks noChangeArrowheads="1"/>
          </p:cNvSpPr>
          <p:nvPr/>
        </p:nvSpPr>
        <p:spPr bwMode="auto">
          <a:xfrm>
            <a:off x="4256088" y="3187700"/>
            <a:ext cx="2725738" cy="450850"/>
          </a:xfrm>
          <a:prstGeom prst="rect">
            <a:avLst/>
          </a:prstGeom>
          <a:noFill/>
          <a:ln>
            <a:noFill/>
          </a:ln>
          <a:effectLst/>
        </p:spPr>
        <p:txBody>
          <a:bodyPr lIns="82440" tIns="41400" rIns="82440" bIns="41400"/>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800" b="1" i="0" u="none" strike="noStrike" kern="1200" cap="none" spc="0" normalizeH="0" baseline="0" noProof="0" smtClean="0">
                <a:ln>
                  <a:noFill/>
                </a:ln>
                <a:solidFill>
                  <a:srgbClr val="FF0000"/>
                </a:solidFill>
                <a:effectLst/>
                <a:uLnTx/>
                <a:uFillTx/>
                <a:latin typeface="Times New Roman" panose="02020603050405020304" pitchFamily="6" charset="0"/>
                <a:ea typeface="宋体" panose="02010600030101010101" pitchFamily="2" charset="-122"/>
                <a:cs typeface="宋体" panose="02010600030101010101" pitchFamily="2" charset="-122"/>
              </a:rPr>
              <a:t>ARM</a:t>
            </a:r>
            <a:r>
              <a:rPr kumimoji="0" lang="zh-CN" altLang="en-GB" sz="2800" b="1" i="0" u="none" strike="noStrike" kern="1200" cap="none" spc="0" normalizeH="0" baseline="0" noProof="0" smtClean="0">
                <a:ln>
                  <a:noFill/>
                </a:ln>
                <a:solidFill>
                  <a:srgbClr val="FF0000"/>
                </a:solidFill>
                <a:effectLst/>
                <a:uLnTx/>
                <a:uFillTx/>
                <a:latin typeface="Times New Roman" panose="02020603050405020304" pitchFamily="6" charset="0"/>
                <a:ea typeface="宋体" panose="02010600030101010101" pitchFamily="2" charset="-122"/>
                <a:cs typeface="宋体" panose="02010600030101010101" pitchFamily="2" charset="-122"/>
              </a:rPr>
              <a:t>指令集</a:t>
            </a:r>
            <a:endParaRPr kumimoji="0" lang="zh-CN" altLang="en-GB" sz="2800" b="1" i="0" u="none" strike="noStrike" kern="1200" cap="none" spc="0" normalizeH="0" baseline="0" noProof="0" smtClean="0">
              <a:ln>
                <a:noFill/>
              </a:ln>
              <a:solidFill>
                <a:srgbClr val="FF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44049" name="Rectangle 17"/>
          <p:cNvSpPr>
            <a:spLocks noChangeArrowheads="1"/>
          </p:cNvSpPr>
          <p:nvPr/>
        </p:nvSpPr>
        <p:spPr bwMode="auto">
          <a:xfrm>
            <a:off x="4294188" y="4075113"/>
            <a:ext cx="288290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1" dirty="0">
                <a:solidFill>
                  <a:srgbClr val="000000"/>
                </a:solidFill>
                <a:latin typeface="Times New Roman" panose="02020603050405020304" pitchFamily="6" charset="0"/>
              </a:rPr>
              <a:t>实时操作系统</a:t>
            </a:r>
            <a:endParaRPr lang="zh-CN" altLang="en-GB" sz="2800" b="1" dirty="0">
              <a:solidFill>
                <a:srgbClr val="000000"/>
              </a:solidFill>
              <a:latin typeface="Times New Roman" panose="02020603050405020304" pitchFamily="6" charset="0"/>
            </a:endParaRPr>
          </a:p>
        </p:txBody>
      </p:sp>
      <p:sp>
        <p:nvSpPr>
          <p:cNvPr id="44050" name="Rectangle 18"/>
          <p:cNvSpPr>
            <a:spLocks noChangeArrowheads="1"/>
          </p:cNvSpPr>
          <p:nvPr/>
        </p:nvSpPr>
        <p:spPr bwMode="auto">
          <a:xfrm>
            <a:off x="3282950" y="5568950"/>
            <a:ext cx="530860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1" dirty="0">
                <a:solidFill>
                  <a:srgbClr val="000000"/>
                </a:solidFill>
                <a:latin typeface="Times New Roman" panose="02020603050405020304" pitchFamily="6" charset="0"/>
              </a:rPr>
              <a:t>商用嵌入式操作系统</a:t>
            </a:r>
            <a:endParaRPr lang="zh-CN" altLang="en-GB" sz="2800" b="1" dirty="0">
              <a:solidFill>
                <a:srgbClr val="000000"/>
              </a:solidFill>
              <a:latin typeface="Times New Roman" panose="02020603050405020304" pitchFamily="6" charset="0"/>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指令长度</a:t>
            </a:r>
            <a:endParaRPr lang="zh-CN" altLang="en-GB" dirty="0">
              <a:latin typeface="黑体" panose="02010609060101010101" pitchFamily="6" charset="-122"/>
              <a:ea typeface="黑体" panose="02010609060101010101" pitchFamily="6" charset="-122"/>
            </a:endParaRPr>
          </a:p>
        </p:txBody>
      </p:sp>
      <p:sp>
        <p:nvSpPr>
          <p:cNvPr id="45059" name="Rectangle 3"/>
          <p:cNvSpPr>
            <a:spLocks noGrp="1" noChangeArrowheads="1"/>
          </p:cNvSpPr>
          <p:nvPr>
            <p:ph idx="1"/>
          </p:nvPr>
        </p:nvSpPr>
        <p:spPr>
          <a:xfrm>
            <a:off x="515938" y="1444625"/>
            <a:ext cx="8183563" cy="4114800"/>
          </a:xfrm>
        </p:spPr>
        <p:txBody>
          <a:bodyPr vert="horz" wrap="square" lIns="82440" tIns="41400" rIns="82440" bIns="41400" numCol="1" anchor="t" anchorCtr="0" compatLnSpc="1"/>
          <a:p>
            <a:pPr marL="341630" indent="-3416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楷体_GB2312" pitchFamily="1" charset="0"/>
                <a:cs typeface="楷体_GB2312" pitchFamily="1" charset="0"/>
              </a:rPr>
              <a:t>指令集可以是以下任一种</a:t>
            </a:r>
            <a:endParaRPr lang="en-GB" altLang="zh-CN"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dirty="0">
                <a:latin typeface="楷体_GB2312" pitchFamily="1" charset="0"/>
                <a:cs typeface="楷体_GB2312" pitchFamily="1" charset="0"/>
              </a:rPr>
              <a:t>32 bits </a:t>
            </a:r>
            <a:r>
              <a:rPr lang="zh-CN" altLang="en-GB" dirty="0">
                <a:latin typeface="楷体_GB2312" pitchFamily="1" charset="0"/>
                <a:cs typeface="楷体_GB2312" pitchFamily="1" charset="0"/>
              </a:rPr>
              <a:t>长</a:t>
            </a:r>
            <a:r>
              <a:rPr lang="en-GB" altLang="zh-CN" dirty="0">
                <a:latin typeface="楷体_GB2312" pitchFamily="1" charset="0"/>
                <a:cs typeface="楷体_GB2312" pitchFamily="1" charset="0"/>
              </a:rPr>
              <a:t> (ARM</a:t>
            </a:r>
            <a:r>
              <a:rPr lang="zh-CN" altLang="en-GB" dirty="0">
                <a:latin typeface="楷体_GB2312" pitchFamily="1" charset="0"/>
                <a:cs typeface="楷体_GB2312" pitchFamily="1" charset="0"/>
              </a:rPr>
              <a:t>状态</a:t>
            </a:r>
            <a:r>
              <a:rPr lang="en-GB" altLang="zh-CN" dirty="0">
                <a:latin typeface="楷体_GB2312" pitchFamily="1" charset="0"/>
                <a:cs typeface="楷体_GB2312" pitchFamily="1" charset="0"/>
              </a:rPr>
              <a:t>)</a:t>
            </a:r>
            <a:endParaRPr lang="en-GB" altLang="zh-CN"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dirty="0">
                <a:latin typeface="楷体_GB2312" pitchFamily="1" charset="0"/>
                <a:cs typeface="楷体_GB2312" pitchFamily="1" charset="0"/>
              </a:rPr>
              <a:t>16 bits </a:t>
            </a:r>
            <a:r>
              <a:rPr lang="zh-CN" altLang="en-GB" dirty="0">
                <a:latin typeface="楷体_GB2312" pitchFamily="1" charset="0"/>
                <a:cs typeface="楷体_GB2312" pitchFamily="1" charset="0"/>
              </a:rPr>
              <a:t>长</a:t>
            </a:r>
            <a:r>
              <a:rPr lang="en-GB" altLang="zh-CN" dirty="0">
                <a:latin typeface="楷体_GB2312" pitchFamily="1" charset="0"/>
                <a:cs typeface="楷体_GB2312" pitchFamily="1" charset="0"/>
              </a:rPr>
              <a:t> (Thumb </a:t>
            </a:r>
            <a:r>
              <a:rPr lang="zh-CN" altLang="en-GB" dirty="0">
                <a:latin typeface="楷体_GB2312" pitchFamily="1" charset="0"/>
                <a:cs typeface="楷体_GB2312" pitchFamily="1" charset="0"/>
              </a:rPr>
              <a:t>状态</a:t>
            </a:r>
            <a:r>
              <a:rPr lang="en-GB" altLang="zh-CN" dirty="0">
                <a:latin typeface="楷体_GB2312" pitchFamily="1" charset="0"/>
                <a:cs typeface="楷体_GB2312" pitchFamily="1" charset="0"/>
              </a:rPr>
              <a:t>)</a:t>
            </a:r>
            <a:endParaRPr lang="en-GB" altLang="zh-CN"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dirty="0">
              <a:latin typeface="楷体_GB2312" pitchFamily="1" charset="0"/>
              <a:cs typeface="楷体_GB2312" pitchFamily="1" charset="0"/>
            </a:endParaRPr>
          </a:p>
          <a:p>
            <a:pPr marL="341630" indent="-3416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dirty="0">
                <a:latin typeface="楷体_GB2312" pitchFamily="1" charset="0"/>
                <a:cs typeface="楷体_GB2312" pitchFamily="1" charset="0"/>
              </a:rPr>
              <a:t>ARM</a:t>
            </a:r>
            <a:r>
              <a:rPr lang="zh-CN" altLang="en-GB" dirty="0">
                <a:latin typeface="楷体_GB2312" pitchFamily="1" charset="0"/>
                <a:cs typeface="楷体_GB2312" pitchFamily="1" charset="0"/>
              </a:rPr>
              <a:t>（</a:t>
            </a:r>
            <a:r>
              <a:rPr lang="en-GB" altLang="zh-CN" dirty="0">
                <a:latin typeface="楷体_GB2312" pitchFamily="1" charset="0"/>
                <a:cs typeface="楷体_GB2312" pitchFamily="1" charset="0"/>
              </a:rPr>
              <a:t>v4</a:t>
            </a:r>
            <a:r>
              <a:rPr lang="zh-CN" altLang="en-GB" dirty="0">
                <a:latin typeface="楷体_GB2312" pitchFamily="1" charset="0"/>
                <a:cs typeface="楷体_GB2312" pitchFamily="1" charset="0"/>
              </a:rPr>
              <a:t>）</a:t>
            </a:r>
            <a:r>
              <a:rPr lang="en-GB" altLang="zh-CN" dirty="0">
                <a:latin typeface="楷体_GB2312" pitchFamily="1" charset="0"/>
                <a:cs typeface="楷体_GB2312" pitchFamily="1" charset="0"/>
              </a:rPr>
              <a:t> </a:t>
            </a:r>
            <a:r>
              <a:rPr lang="zh-CN" altLang="en-GB" dirty="0">
                <a:latin typeface="楷体_GB2312" pitchFamily="1" charset="0"/>
                <a:cs typeface="楷体_GB2312" pitchFamily="1" charset="0"/>
              </a:rPr>
              <a:t>支持</a:t>
            </a:r>
            <a:r>
              <a:rPr lang="en-GB" altLang="zh-CN" dirty="0">
                <a:latin typeface="楷体_GB2312" pitchFamily="1" charset="0"/>
                <a:cs typeface="楷体_GB2312" pitchFamily="1" charset="0"/>
              </a:rPr>
              <a:t>3</a:t>
            </a:r>
            <a:r>
              <a:rPr lang="zh-CN" altLang="en-GB" dirty="0">
                <a:latin typeface="楷体_GB2312" pitchFamily="1" charset="0"/>
                <a:cs typeface="楷体_GB2312" pitchFamily="1" charset="0"/>
              </a:rPr>
              <a:t>种数据类型</a:t>
            </a:r>
            <a:endParaRPr lang="en-GB" altLang="zh-CN"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楷体_GB2312" pitchFamily="1" charset="0"/>
                <a:cs typeface="楷体_GB2312" pitchFamily="1" charset="0"/>
              </a:rPr>
              <a:t>字节</a:t>
            </a:r>
            <a:r>
              <a:rPr lang="en-GB" altLang="zh-CN" dirty="0">
                <a:latin typeface="楷体_GB2312" pitchFamily="1" charset="0"/>
                <a:cs typeface="楷体_GB2312" pitchFamily="1" charset="0"/>
              </a:rPr>
              <a:t> (8-bit)</a:t>
            </a:r>
            <a:endParaRPr lang="en-GB" altLang="zh-CN"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楷体_GB2312" pitchFamily="1" charset="0"/>
                <a:cs typeface="楷体_GB2312" pitchFamily="1" charset="0"/>
              </a:rPr>
              <a:t>半字</a:t>
            </a:r>
            <a:r>
              <a:rPr lang="en-GB" altLang="zh-CN" dirty="0">
                <a:latin typeface="楷体_GB2312" pitchFamily="1" charset="0"/>
                <a:cs typeface="楷体_GB2312" pitchFamily="1" charset="0"/>
              </a:rPr>
              <a:t> (16-bit)</a:t>
            </a:r>
            <a:endParaRPr lang="en-GB" altLang="zh-CN"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楷体_GB2312" pitchFamily="1" charset="0"/>
                <a:cs typeface="楷体_GB2312" pitchFamily="1" charset="0"/>
              </a:rPr>
              <a:t>字</a:t>
            </a:r>
            <a:r>
              <a:rPr lang="en-GB" altLang="zh-CN" dirty="0">
                <a:latin typeface="楷体_GB2312" pitchFamily="1" charset="0"/>
                <a:cs typeface="楷体_GB2312" pitchFamily="1" charset="0"/>
              </a:rPr>
              <a:t> (32-bit)</a:t>
            </a:r>
            <a:endParaRPr lang="en-GB" altLang="zh-CN"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dirty="0">
              <a:latin typeface="楷体_GB2312" pitchFamily="1" charset="0"/>
              <a:cs typeface="楷体_GB2312" pitchFamily="1" charset="0"/>
            </a:endParaRPr>
          </a:p>
          <a:p>
            <a:pPr marL="341630" indent="-3416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楷体_GB2312" pitchFamily="1" charset="0"/>
                <a:cs typeface="楷体_GB2312" pitchFamily="1" charset="0"/>
              </a:rPr>
              <a:t>字必须被排成</a:t>
            </a:r>
            <a:r>
              <a:rPr lang="en-GB" altLang="zh-CN" dirty="0">
                <a:latin typeface="楷体_GB2312" pitchFamily="1" charset="0"/>
                <a:cs typeface="楷体_GB2312" pitchFamily="1" charset="0"/>
              </a:rPr>
              <a:t>4</a:t>
            </a:r>
            <a:r>
              <a:rPr lang="zh-CN" altLang="en-GB" dirty="0">
                <a:latin typeface="楷体_GB2312" pitchFamily="1" charset="0"/>
                <a:cs typeface="楷体_GB2312" pitchFamily="1" charset="0"/>
              </a:rPr>
              <a:t>个字节边界对齐</a:t>
            </a:r>
            <a:r>
              <a:rPr lang="en-GB" altLang="zh-CN" dirty="0">
                <a:latin typeface="楷体_GB2312" pitchFamily="1" charset="0"/>
                <a:cs typeface="楷体_GB2312" pitchFamily="1" charset="0"/>
              </a:rPr>
              <a:t>,</a:t>
            </a:r>
            <a:r>
              <a:rPr lang="zh-CN" altLang="en-GB" dirty="0">
                <a:latin typeface="楷体_GB2312" pitchFamily="1" charset="0"/>
                <a:cs typeface="楷体_GB2312" pitchFamily="1" charset="0"/>
              </a:rPr>
              <a:t>半字必须被排列成</a:t>
            </a:r>
            <a:r>
              <a:rPr lang="en-GB" altLang="zh-CN" dirty="0">
                <a:latin typeface="楷体_GB2312" pitchFamily="1" charset="0"/>
                <a:cs typeface="楷体_GB2312" pitchFamily="1" charset="0"/>
              </a:rPr>
              <a:t>2</a:t>
            </a:r>
            <a:r>
              <a:rPr lang="zh-CN" altLang="en-GB" dirty="0">
                <a:latin typeface="楷体_GB2312" pitchFamily="1" charset="0"/>
                <a:cs typeface="楷体_GB2312" pitchFamily="1" charset="0"/>
              </a:rPr>
              <a:t>个字节边界对齐</a:t>
            </a:r>
            <a:endParaRPr lang="zh-CN" altLang="en-GB" dirty="0">
              <a:latin typeface="楷体_GB2312" pitchFamily="1" charset="0"/>
              <a:ea typeface="楷体_GB2312" pitchFamily="1" charset="0"/>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en-GB" altLang="zh-CN"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ARM </a:t>
            </a:r>
            <a:r>
              <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指令集</a:t>
            </a:r>
            <a:endPar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endParaRPr>
          </a:p>
        </p:txBody>
      </p:sp>
      <p:sp>
        <p:nvSpPr>
          <p:cNvPr id="46083" name="Rectangle 3"/>
          <p:cNvSpPr>
            <a:spLocks noGrp="1" noChangeArrowheads="1"/>
          </p:cNvSpPr>
          <p:nvPr>
            <p:ph idx="1"/>
          </p:nvPr>
        </p:nvSpPr>
        <p:spPr>
          <a:xfrm>
            <a:off x="606425" y="1071563"/>
            <a:ext cx="7923213" cy="5418138"/>
          </a:xfrm>
        </p:spPr>
        <p:txBody>
          <a:bodyPr vert="horz" wrap="square" lIns="82440" tIns="41400" rIns="82440" bIns="41400" numCol="1" anchor="t" anchorCtr="0" compatLnSpc="1"/>
          <a:p>
            <a:pPr marL="341630" indent="-341630" algn="just"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800" dirty="0">
                <a:solidFill>
                  <a:srgbClr val="FF0000"/>
                </a:solidFill>
                <a:latin typeface="楷体_GB2312" pitchFamily="1" charset="0"/>
                <a:cs typeface="楷体_GB2312" pitchFamily="1" charset="0"/>
              </a:rPr>
              <a:t>Load-store </a:t>
            </a:r>
            <a:r>
              <a:rPr lang="zh-CN" altLang="en-GB" sz="2800" dirty="0">
                <a:solidFill>
                  <a:srgbClr val="FF0000"/>
                </a:solidFill>
                <a:latin typeface="楷体_GB2312" pitchFamily="1" charset="0"/>
                <a:cs typeface="楷体_GB2312" pitchFamily="1" charset="0"/>
              </a:rPr>
              <a:t>结构</a:t>
            </a:r>
            <a:r>
              <a:rPr lang="en-GB" altLang="zh-CN" sz="2800" dirty="0">
                <a:solidFill>
                  <a:srgbClr val="FF0000"/>
                </a:solidFill>
                <a:latin typeface="楷体_GB2312" pitchFamily="1" charset="0"/>
                <a:cs typeface="楷体_GB2312" pitchFamily="1" charset="0"/>
              </a:rPr>
              <a:t>*</a:t>
            </a:r>
            <a:endParaRPr lang="en-GB" altLang="zh-CN" sz="2800" dirty="0">
              <a:solidFill>
                <a:srgbClr val="FF0000"/>
              </a:solidFill>
              <a:latin typeface="楷体_GB2312" pitchFamily="1" charset="0"/>
              <a:cs typeface="楷体_GB2312" pitchFamily="1" charset="0"/>
            </a:endParaRPr>
          </a:p>
          <a:p>
            <a:pPr marL="741680" lvl="1" indent="-284480" algn="just"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在通用寄存器中操作</a:t>
            </a:r>
            <a:endParaRPr lang="en-GB" altLang="zh-CN" sz="2400" dirty="0">
              <a:latin typeface="楷体_GB2312" pitchFamily="1" charset="0"/>
              <a:cs typeface="楷体_GB2312" pitchFamily="1" charset="0"/>
            </a:endParaRPr>
          </a:p>
          <a:p>
            <a:pPr marL="741680" lvl="1" indent="-284480" algn="just"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rPr>
              <a:t>load/store </a:t>
            </a:r>
            <a:r>
              <a:rPr lang="en-GB" altLang="zh-CN" sz="2400" dirty="0">
                <a:cs typeface="楷体_GB2312" pitchFamily="1" charset="0"/>
              </a:rPr>
              <a:t>–</a:t>
            </a:r>
            <a:r>
              <a:rPr lang="zh-CN" altLang="en-GB" sz="2400" dirty="0">
                <a:latin typeface="楷体_GB2312" pitchFamily="1" charset="0"/>
                <a:cs typeface="楷体_GB2312" pitchFamily="1" charset="0"/>
              </a:rPr>
              <a:t>从存储器中读某个值</a:t>
            </a:r>
            <a:r>
              <a:rPr lang="en-GB" altLang="zh-CN" sz="2400" dirty="0">
                <a:latin typeface="楷体_GB2312" pitchFamily="1" charset="0"/>
                <a:cs typeface="楷体_GB2312" pitchFamily="1" charset="0"/>
              </a:rPr>
              <a:t>,</a:t>
            </a:r>
            <a:r>
              <a:rPr lang="zh-CN" altLang="en-GB" sz="2400" dirty="0">
                <a:latin typeface="楷体_GB2312" pitchFamily="1" charset="0"/>
                <a:cs typeface="楷体_GB2312" pitchFamily="1" charset="0"/>
              </a:rPr>
              <a:t>操作完后再将其放回存储器中</a:t>
            </a:r>
            <a:endParaRPr lang="en-GB" altLang="zh-CN" sz="2400" dirty="0">
              <a:latin typeface="楷体_GB2312" pitchFamily="1" charset="0"/>
              <a:cs typeface="楷体_GB2312" pitchFamily="1" charset="0"/>
            </a:endParaRPr>
          </a:p>
          <a:p>
            <a:pPr marL="341630" indent="-341630" algn="just"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指令分类</a:t>
            </a:r>
            <a:endParaRPr lang="en-GB" altLang="zh-CN" sz="2800" dirty="0">
              <a:solidFill>
                <a:srgbClr val="FF0000"/>
              </a:solidFill>
              <a:latin typeface="楷体_GB2312" pitchFamily="1" charset="0"/>
              <a:cs typeface="楷体_GB2312" pitchFamily="1" charset="0"/>
            </a:endParaRPr>
          </a:p>
          <a:p>
            <a:pPr marL="741680" lvl="1" indent="-284480" algn="just"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solidFill>
                  <a:srgbClr val="FF0000"/>
                </a:solidFill>
                <a:latin typeface="楷体_GB2312" pitchFamily="1" charset="0"/>
                <a:cs typeface="楷体_GB2312" pitchFamily="1" charset="0"/>
              </a:rPr>
              <a:t>数据处理</a:t>
            </a:r>
            <a:r>
              <a:rPr lang="zh-CN" altLang="en-GB" sz="2400" dirty="0">
                <a:latin typeface="楷体_GB2312" pitchFamily="1" charset="0"/>
                <a:cs typeface="楷体_GB2312" pitchFamily="1" charset="0"/>
              </a:rPr>
              <a:t>指令</a:t>
            </a:r>
            <a:r>
              <a:rPr lang="en-GB" altLang="zh-CN" sz="2400" dirty="0">
                <a:latin typeface="楷体_GB2312" pitchFamily="1" charset="0"/>
                <a:cs typeface="楷体_GB2312" pitchFamily="1" charset="0"/>
              </a:rPr>
              <a:t> </a:t>
            </a:r>
            <a:r>
              <a:rPr lang="en-GB" altLang="zh-CN" sz="2400" dirty="0">
                <a:cs typeface="楷体_GB2312" pitchFamily="1" charset="0"/>
              </a:rPr>
              <a:t>–</a:t>
            </a:r>
            <a:r>
              <a:rPr lang="en-GB" altLang="zh-CN" sz="2400" dirty="0">
                <a:latin typeface="楷体_GB2312" pitchFamily="1" charset="0"/>
                <a:cs typeface="楷体_GB2312" pitchFamily="1" charset="0"/>
              </a:rPr>
              <a:t> </a:t>
            </a:r>
            <a:r>
              <a:rPr lang="zh-CN" altLang="en-GB" sz="2400" dirty="0">
                <a:latin typeface="楷体_GB2312" pitchFamily="1" charset="0"/>
                <a:cs typeface="楷体_GB2312" pitchFamily="1" charset="0"/>
              </a:rPr>
              <a:t>使用和改变寄存器的值</a:t>
            </a:r>
            <a:endParaRPr lang="en-GB" altLang="zh-CN" sz="2400" dirty="0">
              <a:latin typeface="楷体_GB2312" pitchFamily="1" charset="0"/>
              <a:cs typeface="楷体_GB2312" pitchFamily="1" charset="0"/>
            </a:endParaRPr>
          </a:p>
          <a:p>
            <a:pPr marL="741680" lvl="1" indent="-284480" algn="just"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solidFill>
                  <a:srgbClr val="FF0000"/>
                </a:solidFill>
                <a:latin typeface="楷体_GB2312" pitchFamily="1" charset="0"/>
                <a:cs typeface="楷体_GB2312" pitchFamily="1" charset="0"/>
              </a:rPr>
              <a:t>数据传送</a:t>
            </a:r>
            <a:r>
              <a:rPr lang="zh-CN" altLang="en-GB" sz="2400" dirty="0">
                <a:latin typeface="楷体_GB2312" pitchFamily="1" charset="0"/>
                <a:cs typeface="楷体_GB2312" pitchFamily="1" charset="0"/>
              </a:rPr>
              <a:t>指令</a:t>
            </a:r>
            <a:r>
              <a:rPr lang="en-GB" altLang="zh-CN" sz="2400" dirty="0">
                <a:latin typeface="楷体_GB2312" pitchFamily="1" charset="0"/>
                <a:cs typeface="楷体_GB2312" pitchFamily="1" charset="0"/>
              </a:rPr>
              <a:t> </a:t>
            </a:r>
            <a:r>
              <a:rPr lang="en-GB" altLang="zh-CN" sz="2400" dirty="0">
                <a:cs typeface="楷体_GB2312" pitchFamily="1" charset="0"/>
              </a:rPr>
              <a:t>–</a:t>
            </a:r>
            <a:r>
              <a:rPr lang="en-GB" altLang="zh-CN" sz="2400" dirty="0">
                <a:latin typeface="楷体_GB2312" pitchFamily="1" charset="0"/>
                <a:cs typeface="楷体_GB2312" pitchFamily="1" charset="0"/>
              </a:rPr>
              <a:t> </a:t>
            </a:r>
            <a:r>
              <a:rPr lang="zh-CN" altLang="en-GB" sz="2400" dirty="0">
                <a:latin typeface="楷体_GB2312" pitchFamily="1" charset="0"/>
                <a:cs typeface="楷体_GB2312" pitchFamily="1" charset="0"/>
              </a:rPr>
              <a:t>把存储器的值拷贝到寄存器中</a:t>
            </a:r>
            <a:r>
              <a:rPr lang="en-GB" altLang="zh-CN" sz="2400" dirty="0">
                <a:latin typeface="楷体_GB2312" pitchFamily="1" charset="0"/>
                <a:cs typeface="楷体_GB2312" pitchFamily="1" charset="0"/>
              </a:rPr>
              <a:t> (load) or </a:t>
            </a:r>
            <a:r>
              <a:rPr lang="zh-CN" altLang="en-GB" sz="2400" dirty="0">
                <a:latin typeface="楷体_GB2312" pitchFamily="1" charset="0"/>
                <a:cs typeface="楷体_GB2312" pitchFamily="1" charset="0"/>
              </a:rPr>
              <a:t>把寄存器中的值拷贝到存储器中</a:t>
            </a:r>
            <a:r>
              <a:rPr lang="en-GB" altLang="zh-CN" sz="2400" dirty="0">
                <a:latin typeface="楷体_GB2312" pitchFamily="1" charset="0"/>
                <a:cs typeface="楷体_GB2312" pitchFamily="1" charset="0"/>
              </a:rPr>
              <a:t>(store)</a:t>
            </a:r>
            <a:endParaRPr lang="en-GB" altLang="zh-CN" sz="2400" dirty="0">
              <a:latin typeface="楷体_GB2312" pitchFamily="1" charset="0"/>
              <a:cs typeface="楷体_GB2312" pitchFamily="1" charset="0"/>
            </a:endParaRPr>
          </a:p>
          <a:p>
            <a:pPr marL="741680" lvl="1" indent="-284480" algn="just"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solidFill>
                  <a:srgbClr val="FF0000"/>
                </a:solidFill>
                <a:latin typeface="楷体_GB2312" pitchFamily="1" charset="0"/>
                <a:cs typeface="楷体_GB2312" pitchFamily="1" charset="0"/>
              </a:rPr>
              <a:t>控制流</a:t>
            </a:r>
            <a:r>
              <a:rPr lang="zh-CN" altLang="en-GB" sz="2400" dirty="0">
                <a:latin typeface="楷体_GB2312" pitchFamily="1" charset="0"/>
                <a:cs typeface="楷体_GB2312" pitchFamily="1" charset="0"/>
              </a:rPr>
              <a:t>指令</a:t>
            </a:r>
            <a:r>
              <a:rPr lang="en-GB" altLang="zh-CN" sz="2400" dirty="0">
                <a:latin typeface="楷体_GB2312" pitchFamily="1" charset="0"/>
                <a:cs typeface="楷体_GB2312" pitchFamily="1" charset="0"/>
              </a:rPr>
              <a:t> </a:t>
            </a:r>
            <a:endParaRPr lang="en-GB" altLang="zh-CN" sz="2400" dirty="0">
              <a:latin typeface="楷体_GB2312" pitchFamily="1" charset="0"/>
              <a:cs typeface="楷体_GB2312" pitchFamily="1" charset="0"/>
            </a:endParaRPr>
          </a:p>
          <a:p>
            <a:pPr marL="1141730" lvl="2" indent="-227330" algn="just"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分支</a:t>
            </a:r>
            <a:endParaRPr lang="en-GB" altLang="zh-CN" sz="2000" dirty="0">
              <a:latin typeface="楷体_GB2312" pitchFamily="1" charset="0"/>
              <a:cs typeface="楷体_GB2312" pitchFamily="1" charset="0"/>
            </a:endParaRPr>
          </a:p>
          <a:p>
            <a:pPr marL="1141730" lvl="2" indent="-227330" algn="just"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分支和链接</a:t>
            </a:r>
            <a:r>
              <a:rPr lang="en-GB" altLang="zh-CN" sz="2000" dirty="0">
                <a:latin typeface="楷体_GB2312" pitchFamily="1" charset="0"/>
                <a:cs typeface="楷体_GB2312" pitchFamily="1" charset="0"/>
              </a:rPr>
              <a:t>, </a:t>
            </a:r>
            <a:r>
              <a:rPr lang="zh-CN" altLang="en-GB" sz="2000" dirty="0">
                <a:latin typeface="楷体_GB2312" pitchFamily="1" charset="0"/>
                <a:cs typeface="楷体_GB2312" pitchFamily="1" charset="0"/>
              </a:rPr>
              <a:t>保存返回的地址</a:t>
            </a:r>
            <a:r>
              <a:rPr lang="en-GB" altLang="zh-CN" sz="2000" dirty="0">
                <a:latin typeface="楷体_GB2312" pitchFamily="1" charset="0"/>
                <a:cs typeface="楷体_GB2312" pitchFamily="1" charset="0"/>
              </a:rPr>
              <a:t>,</a:t>
            </a:r>
            <a:r>
              <a:rPr lang="zh-CN" altLang="en-GB" sz="2000" dirty="0">
                <a:latin typeface="楷体_GB2312" pitchFamily="1" charset="0"/>
                <a:cs typeface="楷体_GB2312" pitchFamily="1" charset="0"/>
              </a:rPr>
              <a:t>以恢复最先的次序</a:t>
            </a:r>
            <a:endParaRPr lang="en-GB" altLang="zh-CN" sz="2000" dirty="0">
              <a:latin typeface="楷体_GB2312" pitchFamily="1" charset="0"/>
              <a:cs typeface="楷体_GB2312" pitchFamily="1" charset="0"/>
            </a:endParaRPr>
          </a:p>
          <a:p>
            <a:pPr marL="1141730" lvl="2" indent="-227330" algn="just"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陷入系统代码</a:t>
            </a:r>
            <a:endParaRPr lang="zh-CN" altLang="en-GB" sz="2000" dirty="0">
              <a:latin typeface="楷体_GB2312" pitchFamily="1" charset="0"/>
              <a:ea typeface="楷体_GB2312" pitchFamily="1" charset="0"/>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指令格式</a:t>
            </a:r>
            <a:endPar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endParaRPr>
          </a:p>
        </p:txBody>
      </p:sp>
      <p:sp>
        <p:nvSpPr>
          <p:cNvPr id="47107" name="Rectangle 3"/>
          <p:cNvSpPr>
            <a:spLocks noGrp="1" noChangeArrowheads="1"/>
          </p:cNvSpPr>
          <p:nvPr>
            <p:ph idx="1"/>
          </p:nvPr>
        </p:nvSpPr>
        <p:spPr>
          <a:xfrm>
            <a:off x="746125" y="1401763"/>
            <a:ext cx="7772400" cy="4114800"/>
          </a:xfrm>
        </p:spPr>
        <p:txBody>
          <a:bodyPr vert="horz" wrap="square" lIns="82440" tIns="41400" rIns="82440" bIns="41400" numCol="1" anchor="t" anchorCtr="0" compatLnSpc="1"/>
          <a:p>
            <a:pPr marL="341630" indent="-341630" defTabSz="914400" eaLnBrk="0" hangingPunct="0">
              <a:lnSpc>
                <a:spcPct val="8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solidFill>
                  <a:srgbClr val="FF0000"/>
                </a:solidFill>
                <a:latin typeface="楷体_GB2312" pitchFamily="1" charset="0"/>
                <a:cs typeface="楷体_GB2312" pitchFamily="1" charset="0"/>
              </a:rPr>
              <a:t>指令格式</a:t>
            </a:r>
            <a:endParaRPr lang="en-GB" altLang="zh-CN" dirty="0">
              <a:solidFill>
                <a:srgbClr val="FF0000"/>
              </a:solidFill>
              <a:latin typeface="楷体_GB2312" pitchFamily="1" charset="0"/>
              <a:cs typeface="楷体_GB2312" pitchFamily="1" charset="0"/>
            </a:endParaRPr>
          </a:p>
          <a:p>
            <a:pPr marL="741680" lvl="1" indent="-284480" defTabSz="914400" eaLnBrk="0" hangingPunct="0">
              <a:lnSpc>
                <a:spcPct val="8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dirty="0">
                <a:latin typeface="楷体_GB2312" pitchFamily="1" charset="0"/>
                <a:cs typeface="楷体_GB2312" pitchFamily="1" charset="0"/>
              </a:rPr>
              <a:t>3 </a:t>
            </a:r>
            <a:r>
              <a:rPr lang="zh-CN" altLang="en-GB" dirty="0">
                <a:latin typeface="楷体_GB2312" pitchFamily="1" charset="0"/>
                <a:cs typeface="楷体_GB2312" pitchFamily="1" charset="0"/>
              </a:rPr>
              <a:t>地址指令格式</a:t>
            </a:r>
            <a:r>
              <a:rPr lang="en-GB" altLang="zh-CN" dirty="0">
                <a:latin typeface="楷体_GB2312" pitchFamily="1" charset="0"/>
                <a:cs typeface="楷体_GB2312" pitchFamily="1" charset="0"/>
              </a:rPr>
              <a:t> </a:t>
            </a:r>
            <a:endParaRPr lang="en-GB" altLang="zh-CN" dirty="0">
              <a:latin typeface="楷体_GB2312" pitchFamily="1" charset="0"/>
              <a:cs typeface="楷体_GB2312" pitchFamily="1" charset="0"/>
            </a:endParaRPr>
          </a:p>
          <a:p>
            <a:pPr marL="1141730" lvl="2" indent="-227330" defTabSz="914400" eaLnBrk="0" hangingPunct="0">
              <a:lnSpc>
                <a:spcPct val="8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楷体_GB2312" pitchFamily="1" charset="0"/>
                <a:cs typeface="楷体_GB2312" pitchFamily="1" charset="0"/>
              </a:rPr>
              <a:t>在</a:t>
            </a:r>
            <a:r>
              <a:rPr lang="en-GB" altLang="zh-CN" dirty="0">
                <a:latin typeface="楷体_GB2312" pitchFamily="1" charset="0"/>
                <a:cs typeface="楷体_GB2312" pitchFamily="1" charset="0"/>
              </a:rPr>
              <a:t>ARM</a:t>
            </a:r>
            <a:r>
              <a:rPr lang="zh-CN" altLang="en-GB" dirty="0">
                <a:latin typeface="楷体_GB2312" pitchFamily="1" charset="0"/>
                <a:cs typeface="楷体_GB2312" pitchFamily="1" charset="0"/>
              </a:rPr>
              <a:t>状态中使用</a:t>
            </a:r>
            <a:endParaRPr lang="en-GB" altLang="zh-CN" dirty="0">
              <a:latin typeface="楷体_GB2312" pitchFamily="1" charset="0"/>
              <a:cs typeface="楷体_GB2312" pitchFamily="1" charset="0"/>
            </a:endParaRPr>
          </a:p>
          <a:p>
            <a:pPr marL="1141730" lvl="2" indent="-227330" defTabSz="914400" eaLnBrk="0" hangingPunct="0">
              <a:lnSpc>
                <a:spcPct val="80000"/>
              </a:lnSpc>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dirty="0">
              <a:latin typeface="楷体_GB2312" pitchFamily="1" charset="0"/>
              <a:cs typeface="楷体_GB2312" pitchFamily="1" charset="0"/>
            </a:endParaRPr>
          </a:p>
          <a:p>
            <a:pPr marL="741680" lvl="1" indent="-284480" defTabSz="914400" eaLnBrk="0" hangingPunct="0">
              <a:lnSpc>
                <a:spcPct val="80000"/>
              </a:lnSpc>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dirty="0">
              <a:latin typeface="楷体_GB2312" pitchFamily="1" charset="0"/>
              <a:cs typeface="楷体_GB2312" pitchFamily="1" charset="0"/>
            </a:endParaRPr>
          </a:p>
          <a:p>
            <a:pPr marL="741680" lvl="1" indent="-284480" defTabSz="914400" eaLnBrk="0" hangingPunct="0">
              <a:lnSpc>
                <a:spcPct val="80000"/>
              </a:lnSpc>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dirty="0">
              <a:latin typeface="楷体_GB2312" pitchFamily="1" charset="0"/>
              <a:cs typeface="楷体_GB2312" pitchFamily="1" charset="0"/>
            </a:endParaRPr>
          </a:p>
          <a:p>
            <a:pPr marL="741680" lvl="1" indent="-284480" defTabSz="914400" eaLnBrk="0" hangingPunct="0">
              <a:lnSpc>
                <a:spcPct val="80000"/>
              </a:lnSpc>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dirty="0">
              <a:latin typeface="楷体_GB2312" pitchFamily="1" charset="0"/>
              <a:cs typeface="楷体_GB2312" pitchFamily="1" charset="0"/>
            </a:endParaRPr>
          </a:p>
          <a:p>
            <a:pPr marL="741680" lvl="1" indent="-284480" defTabSz="914400" eaLnBrk="0" hangingPunct="0">
              <a:lnSpc>
                <a:spcPct val="8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dirty="0">
                <a:latin typeface="楷体_GB2312" pitchFamily="1" charset="0"/>
                <a:cs typeface="楷体_GB2312" pitchFamily="1" charset="0"/>
              </a:rPr>
              <a:t>2 </a:t>
            </a:r>
            <a:r>
              <a:rPr lang="zh-CN" altLang="en-GB" dirty="0">
                <a:latin typeface="楷体_GB2312" pitchFamily="1" charset="0"/>
                <a:cs typeface="楷体_GB2312" pitchFamily="1" charset="0"/>
              </a:rPr>
              <a:t>地址指令格式</a:t>
            </a:r>
            <a:r>
              <a:rPr lang="en-GB" altLang="zh-CN" dirty="0">
                <a:latin typeface="楷体_GB2312" pitchFamily="1" charset="0"/>
                <a:cs typeface="楷体_GB2312" pitchFamily="1" charset="0"/>
              </a:rPr>
              <a:t> </a:t>
            </a:r>
            <a:endParaRPr lang="en-GB" altLang="zh-CN" dirty="0">
              <a:latin typeface="楷体_GB2312" pitchFamily="1" charset="0"/>
              <a:cs typeface="楷体_GB2312" pitchFamily="1" charset="0"/>
            </a:endParaRPr>
          </a:p>
          <a:p>
            <a:pPr marL="1141730" lvl="2" indent="-227330" defTabSz="914400" eaLnBrk="0" hangingPunct="0">
              <a:lnSpc>
                <a:spcPct val="8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楷体_GB2312" pitchFamily="1" charset="0"/>
                <a:cs typeface="楷体_GB2312" pitchFamily="1" charset="0"/>
              </a:rPr>
              <a:t>在</a:t>
            </a:r>
            <a:r>
              <a:rPr lang="en-GB" altLang="zh-CN" dirty="0">
                <a:latin typeface="楷体_GB2312" pitchFamily="1" charset="0"/>
                <a:cs typeface="楷体_GB2312" pitchFamily="1" charset="0"/>
              </a:rPr>
              <a:t> ARM</a:t>
            </a:r>
            <a:r>
              <a:rPr lang="zh-CN" altLang="en-GB" dirty="0">
                <a:latin typeface="楷体_GB2312" pitchFamily="1" charset="0"/>
                <a:cs typeface="楷体_GB2312" pitchFamily="1" charset="0"/>
              </a:rPr>
              <a:t>和</a:t>
            </a:r>
            <a:r>
              <a:rPr lang="en-GB" altLang="zh-CN" dirty="0">
                <a:latin typeface="楷体_GB2312" pitchFamily="1" charset="0"/>
                <a:cs typeface="楷体_GB2312" pitchFamily="1" charset="0"/>
              </a:rPr>
              <a:t> THUMB </a:t>
            </a:r>
            <a:r>
              <a:rPr lang="zh-CN" altLang="en-GB" dirty="0">
                <a:latin typeface="楷体_GB2312" pitchFamily="1" charset="0"/>
                <a:cs typeface="楷体_GB2312" pitchFamily="1" charset="0"/>
              </a:rPr>
              <a:t>状态下使用</a:t>
            </a:r>
            <a:endParaRPr lang="en-GB" altLang="zh-CN" dirty="0">
              <a:latin typeface="楷体_GB2312" pitchFamily="1" charset="0"/>
              <a:cs typeface="楷体_GB2312" pitchFamily="1" charset="0"/>
            </a:endParaRPr>
          </a:p>
          <a:p>
            <a:pPr marL="341630" indent="-341630" defTabSz="914400" eaLnBrk="0" hangingPunct="0">
              <a:lnSpc>
                <a:spcPct val="80000"/>
              </a:lnSpc>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zh-CN" altLang="en-GB" dirty="0">
              <a:latin typeface="楷体_GB2312" pitchFamily="1" charset="0"/>
              <a:ea typeface="楷体_GB2312" pitchFamily="1" charset="0"/>
            </a:endParaRPr>
          </a:p>
        </p:txBody>
      </p:sp>
      <p:pic>
        <p:nvPicPr>
          <p:cNvPr id="4710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0" y="3186113"/>
            <a:ext cx="4924425" cy="774700"/>
          </a:xfrm>
          <a:prstGeom prst="rect">
            <a:avLst/>
          </a:prstGeom>
          <a:noFill/>
          <a:ln>
            <a:noFill/>
          </a:ln>
          <a:effectLst/>
        </p:spPr>
      </p:pic>
      <p:pic>
        <p:nvPicPr>
          <p:cNvPr id="471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313" y="5372100"/>
            <a:ext cx="4033838" cy="844550"/>
          </a:xfrm>
          <a:prstGeom prst="rect">
            <a:avLst/>
          </a:prstGeom>
          <a:noFill/>
          <a:ln>
            <a:noFill/>
          </a:ln>
          <a:effectLst/>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dirty="0">
                <a:latin typeface="黑体" panose="02010609060101010101" pitchFamily="6" charset="-122"/>
                <a:ea typeface="黑体" panose="02010609060101010101" pitchFamily="6" charset="-122"/>
              </a:rPr>
              <a:t>AARM</a:t>
            </a:r>
            <a:r>
              <a:rPr lang="zh-CN" altLang="en-GB" dirty="0">
                <a:latin typeface="黑体" panose="02010609060101010101" pitchFamily="6" charset="-122"/>
                <a:ea typeface="黑体" panose="02010609060101010101" pitchFamily="6" charset="-122"/>
              </a:rPr>
              <a:t>指令集编码</a:t>
            </a:r>
            <a:r>
              <a:rPr lang="en-GB" altLang="zh-CN" dirty="0">
                <a:latin typeface="黑体" panose="02010609060101010101" pitchFamily="6" charset="-122"/>
                <a:ea typeface="黑体" panose="02010609060101010101" pitchFamily="6" charset="-122"/>
              </a:rPr>
              <a:t>*</a:t>
            </a:r>
            <a:endParaRPr lang="en-GB" altLang="zh-CN" dirty="0">
              <a:latin typeface="黑体" panose="02010609060101010101" pitchFamily="6" charset="-122"/>
              <a:ea typeface="黑体" panose="02010609060101010101" pitchFamily="6" charset="-122"/>
            </a:endParaRPr>
          </a:p>
        </p:txBody>
      </p:sp>
      <p:sp>
        <p:nvSpPr>
          <p:cNvPr id="48131" name="Rectangle 3"/>
          <p:cNvSpPr>
            <a:spLocks noGrp="1" noChangeArrowheads="1"/>
          </p:cNvSpPr>
          <p:nvPr>
            <p:ph idx="1"/>
          </p:nvPr>
        </p:nvSpPr>
        <p:spPr>
          <a:xfrm>
            <a:off x="457200" y="1600200"/>
            <a:ext cx="8231188" cy="4527550"/>
          </a:xfrm>
        </p:spPr>
        <p:txBody>
          <a:bodyPr vert="horz" wrap="square" lIns="82440" tIns="41400" rIns="82440" bIns="41400" numCol="1" anchor="t" anchorCtr="0" compatLnSpc="1"/>
          <a:lstStyle/>
          <a:p>
            <a:pPr marL="341630" marR="0" lvl="0" indent="-341630" algn="l" defTabSz="914400" rtl="0" eaLnBrk="0" fontAlgn="base" latinLnBrk="0" hangingPunct="0">
              <a:lnSpc>
                <a:spcPct val="100000"/>
              </a:lnSpc>
              <a:spcBef>
                <a:spcPts val="875"/>
              </a:spcBef>
              <a:spcAft>
                <a:spcPct val="0"/>
              </a:spcAft>
              <a:buClr>
                <a:srgbClr val="000066"/>
              </a:buClr>
              <a:buSzPct val="75000"/>
              <a:buFont typeface="Wingdings" panose="05000000000000000000" charset="0"/>
              <a:buNone/>
              <a:tabLst>
                <a:tab pos="763270" algn="l"/>
                <a:tab pos="1441450" algn="l"/>
                <a:tab pos="2118995" algn="l"/>
                <a:tab pos="2797175" algn="l"/>
                <a:tab pos="3474720" algn="l"/>
                <a:tab pos="4152900" algn="l"/>
                <a:tab pos="4830445" algn="l"/>
                <a:tab pos="5508625" algn="l"/>
                <a:tab pos="6188075" algn="l"/>
                <a:tab pos="6864350" algn="l"/>
                <a:tab pos="7541895" algn="l"/>
                <a:tab pos="8220075" algn="l"/>
                <a:tab pos="8897620" algn="l"/>
                <a:tab pos="9575800" algn="l"/>
                <a:tab pos="10253345" algn="l"/>
                <a:tab pos="10931525" algn="l"/>
              </a:tabLst>
              <a:defRPr/>
            </a:pPr>
            <a:endParaRPr kumimoji="0" lang="zh-CN" altLang="en-US" sz="1400" b="0" i="0" u="none" strike="noStrike" kern="0" cap="none" spc="0" normalizeH="0" baseline="0" noProof="0" smtClean="0">
              <a:ln>
                <a:noFill/>
              </a:ln>
              <a:solidFill>
                <a:schemeClr val="tx1"/>
              </a:solidFill>
              <a:effectLst/>
              <a:uLnTx/>
              <a:uFillTx/>
              <a:latin typeface="+mn-lt"/>
              <a:ea typeface="Gulim" charset="0"/>
              <a:cs typeface="Gulim" charset="0"/>
            </a:endParaRPr>
          </a:p>
        </p:txBody>
      </p:sp>
      <p:pic>
        <p:nvPicPr>
          <p:cNvPr id="4813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75" y="1343025"/>
            <a:ext cx="9115425" cy="4881563"/>
          </a:xfrm>
          <a:prstGeom prst="rect">
            <a:avLst/>
          </a:prstGeom>
          <a:noFill/>
          <a:ln>
            <a:noFill/>
          </a:ln>
          <a:effectLst/>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数据处理指令</a:t>
            </a:r>
            <a:r>
              <a:rPr lang="en-GB" altLang="zh-CN" dirty="0">
                <a:latin typeface="黑体" panose="02010609060101010101" pitchFamily="6" charset="-122"/>
                <a:ea typeface="黑体" panose="02010609060101010101" pitchFamily="6" charset="-122"/>
              </a:rPr>
              <a:t> - 1</a:t>
            </a:r>
            <a:endParaRPr lang="en-GB" altLang="zh-CN" dirty="0">
              <a:latin typeface="黑体" panose="02010609060101010101" pitchFamily="6" charset="-122"/>
              <a:ea typeface="黑体" panose="02010609060101010101" pitchFamily="6" charset="-122"/>
            </a:endParaRPr>
          </a:p>
        </p:txBody>
      </p:sp>
      <p:sp>
        <p:nvSpPr>
          <p:cNvPr id="49155" name="Rectangle 3"/>
          <p:cNvSpPr>
            <a:spLocks noGrp="1" noChangeArrowheads="1"/>
          </p:cNvSpPr>
          <p:nvPr>
            <p:ph idx="1"/>
          </p:nvPr>
        </p:nvSpPr>
        <p:spPr>
          <a:xfrm>
            <a:off x="685800" y="1103313"/>
            <a:ext cx="7772400" cy="5316538"/>
          </a:xfrm>
        </p:spPr>
        <p:txBody>
          <a:bodyPr vert="horz" wrap="square" lIns="82440" tIns="41400" rIns="82440" bIns="41400" numCol="1" anchor="t" anchorCtr="0" compatLnSpc="1"/>
          <a:p>
            <a:pPr marL="341630" indent="-341630"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数据处理指令的类别</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算术操作</a:t>
            </a:r>
            <a:endParaRPr lang="en-GB" altLang="zh-CN" sz="2400"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按位逻辑操作</a:t>
            </a:r>
            <a:endParaRPr lang="en-GB" altLang="zh-CN" sz="2400"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寄存器移位操作</a:t>
            </a:r>
            <a:endParaRPr lang="en-GB" altLang="zh-CN" sz="2400"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比较操作</a:t>
            </a:r>
            <a:endParaRPr lang="en-GB" altLang="zh-CN" sz="2000" dirty="0">
              <a:latin typeface="楷体_GB2312" pitchFamily="1" charset="0"/>
              <a:cs typeface="楷体_GB2312" pitchFamily="1" charset="0"/>
            </a:endParaRPr>
          </a:p>
          <a:p>
            <a:pPr marL="341630" indent="-341630"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操作数</a:t>
            </a:r>
            <a:r>
              <a:rPr lang="en-GB" altLang="zh-CN" sz="2800" dirty="0">
                <a:solidFill>
                  <a:srgbClr val="FF0000"/>
                </a:solidFill>
                <a:latin typeface="楷体_GB2312" pitchFamily="1" charset="0"/>
                <a:cs typeface="楷体_GB2312" pitchFamily="1" charset="0"/>
              </a:rPr>
              <a:t>: 32-bits </a:t>
            </a:r>
            <a:r>
              <a:rPr lang="zh-CN" altLang="en-GB" sz="2800" dirty="0">
                <a:solidFill>
                  <a:srgbClr val="FF0000"/>
                </a:solidFill>
                <a:latin typeface="楷体_GB2312" pitchFamily="1" charset="0"/>
                <a:cs typeface="楷体_GB2312" pitchFamily="1" charset="0"/>
              </a:rPr>
              <a:t>宽</a:t>
            </a:r>
            <a:r>
              <a:rPr lang="en-GB" altLang="zh-CN" sz="2800" dirty="0">
                <a:solidFill>
                  <a:srgbClr val="FF0000"/>
                </a:solidFill>
                <a:latin typeface="楷体_GB2312" pitchFamily="1" charset="0"/>
                <a:cs typeface="楷体_GB2312" pitchFamily="1" charset="0"/>
              </a:rPr>
              <a:t>; 3</a:t>
            </a:r>
            <a:r>
              <a:rPr lang="zh-CN" altLang="en-GB" sz="2800" dirty="0">
                <a:solidFill>
                  <a:srgbClr val="FF0000"/>
                </a:solidFill>
                <a:latin typeface="楷体_GB2312" pitchFamily="1" charset="0"/>
                <a:cs typeface="楷体_GB2312" pitchFamily="1" charset="0"/>
              </a:rPr>
              <a:t>种指定操作数的方式</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来自寄存器</a:t>
            </a:r>
            <a:endParaRPr lang="en-GB" altLang="zh-CN" sz="2400"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第二操作数可以是常数</a:t>
            </a:r>
            <a:r>
              <a:rPr lang="en-GB" altLang="zh-CN" sz="2400" dirty="0">
                <a:latin typeface="楷体_GB2312" pitchFamily="1" charset="0"/>
                <a:cs typeface="楷体_GB2312" pitchFamily="1" charset="0"/>
              </a:rPr>
              <a:t>(</a:t>
            </a:r>
            <a:r>
              <a:rPr lang="zh-CN" altLang="en-GB" sz="2400" dirty="0">
                <a:latin typeface="楷体_GB2312" pitchFamily="1" charset="0"/>
                <a:cs typeface="楷体_GB2312" pitchFamily="1" charset="0"/>
              </a:rPr>
              <a:t>立即数</a:t>
            </a:r>
            <a:r>
              <a:rPr lang="en-GB" altLang="zh-CN" sz="2400" dirty="0">
                <a:latin typeface="楷体_GB2312" pitchFamily="1" charset="0"/>
                <a:cs typeface="楷体_GB2312" pitchFamily="1" charset="0"/>
              </a:rPr>
              <a:t>)</a:t>
            </a:r>
            <a:endParaRPr lang="en-GB" altLang="zh-CN" sz="2400"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移位寄存器操作数</a:t>
            </a:r>
            <a:endParaRPr lang="en-GB" altLang="zh-CN" sz="2000" dirty="0">
              <a:latin typeface="楷体_GB2312" pitchFamily="1" charset="0"/>
              <a:cs typeface="楷体_GB2312" pitchFamily="1" charset="0"/>
            </a:endParaRPr>
          </a:p>
          <a:p>
            <a:pPr marL="341630" indent="-341630"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结果</a:t>
            </a:r>
            <a:r>
              <a:rPr lang="en-GB" altLang="zh-CN" sz="2800" dirty="0">
                <a:solidFill>
                  <a:srgbClr val="FF0000"/>
                </a:solidFill>
                <a:latin typeface="楷体_GB2312" pitchFamily="1" charset="0"/>
                <a:cs typeface="楷体_GB2312" pitchFamily="1" charset="0"/>
              </a:rPr>
              <a:t>: 32-bits </a:t>
            </a:r>
            <a:r>
              <a:rPr lang="zh-CN" altLang="en-GB" sz="2800" dirty="0">
                <a:solidFill>
                  <a:srgbClr val="FF0000"/>
                </a:solidFill>
                <a:latin typeface="楷体_GB2312" pitchFamily="1" charset="0"/>
                <a:cs typeface="楷体_GB2312" pitchFamily="1" charset="0"/>
              </a:rPr>
              <a:t>宽</a:t>
            </a:r>
            <a:r>
              <a:rPr lang="en-GB" altLang="zh-CN" sz="2800" dirty="0">
                <a:solidFill>
                  <a:srgbClr val="FF0000"/>
                </a:solidFill>
                <a:latin typeface="楷体_GB2312" pitchFamily="1" charset="0"/>
                <a:cs typeface="楷体_GB2312" pitchFamily="1" charset="0"/>
              </a:rPr>
              <a:t>, </a:t>
            </a:r>
            <a:r>
              <a:rPr lang="zh-CN" altLang="en-GB" sz="2800" dirty="0">
                <a:solidFill>
                  <a:srgbClr val="FF0000"/>
                </a:solidFill>
                <a:latin typeface="楷体_GB2312" pitchFamily="1" charset="0"/>
                <a:cs typeface="楷体_GB2312" pitchFamily="1" charset="0"/>
              </a:rPr>
              <a:t>放在寄存器中</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长乘法产生</a:t>
            </a:r>
            <a:r>
              <a:rPr lang="en-GB" altLang="zh-CN" sz="2400" dirty="0">
                <a:latin typeface="楷体_GB2312" pitchFamily="1" charset="0"/>
                <a:cs typeface="楷体_GB2312" pitchFamily="1" charset="0"/>
              </a:rPr>
              <a:t>64</a:t>
            </a:r>
            <a:r>
              <a:rPr lang="zh-CN" altLang="en-GB" sz="2400" dirty="0">
                <a:latin typeface="楷体_GB2312" pitchFamily="1" charset="0"/>
                <a:cs typeface="楷体_GB2312" pitchFamily="1" charset="0"/>
              </a:rPr>
              <a:t>位结果</a:t>
            </a:r>
            <a:endParaRPr lang="zh-CN" altLang="en-GB" sz="2400" dirty="0">
              <a:latin typeface="楷体_GB2312" pitchFamily="1" charset="0"/>
              <a:ea typeface="楷体_GB2312" pitchFamily="1" charset="0"/>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数据处理指令</a:t>
            </a:r>
            <a:r>
              <a:rPr lang="en-GB" altLang="zh-CN" dirty="0">
                <a:latin typeface="黑体" panose="02010609060101010101" pitchFamily="6" charset="-122"/>
                <a:ea typeface="黑体" panose="02010609060101010101" pitchFamily="6" charset="-122"/>
              </a:rPr>
              <a:t> </a:t>
            </a:r>
            <a:r>
              <a:rPr lang="en-GB" altLang="zh-CN" dirty="0">
                <a:latin typeface="Arial" panose="020B0604020202020204" pitchFamily="34" charset="0"/>
                <a:ea typeface="黑体" panose="02010609060101010101" pitchFamily="6" charset="-122"/>
              </a:rPr>
              <a:t>–</a:t>
            </a:r>
            <a:r>
              <a:rPr lang="en-GB" altLang="zh-CN" dirty="0">
                <a:latin typeface="黑体" panose="02010609060101010101" pitchFamily="6" charset="-122"/>
                <a:ea typeface="黑体" panose="02010609060101010101" pitchFamily="6" charset="-122"/>
              </a:rPr>
              <a:t> 2*</a:t>
            </a:r>
            <a:endParaRPr lang="en-GB" altLang="zh-CN" dirty="0">
              <a:latin typeface="黑体" panose="02010609060101010101" pitchFamily="6" charset="-122"/>
              <a:ea typeface="黑体" panose="02010609060101010101" pitchFamily="6" charset="-122"/>
            </a:endParaRPr>
          </a:p>
        </p:txBody>
      </p:sp>
      <p:grpSp>
        <p:nvGrpSpPr>
          <p:cNvPr id="2" name="Group 3"/>
          <p:cNvGrpSpPr/>
          <p:nvPr/>
        </p:nvGrpSpPr>
        <p:grpSpPr>
          <a:xfrm>
            <a:off x="1423988" y="1381125"/>
            <a:ext cx="5727700" cy="4876800"/>
            <a:chOff x="0" y="0"/>
            <a:chExt cx="3608" cy="3072"/>
          </a:xfrm>
        </p:grpSpPr>
        <p:sp>
          <p:nvSpPr>
            <p:cNvPr id="50180" name="Rectangle 4"/>
            <p:cNvSpPr>
              <a:spLocks noChangeArrowheads="1"/>
            </p:cNvSpPr>
            <p:nvPr/>
          </p:nvSpPr>
          <p:spPr bwMode="auto">
            <a:xfrm>
              <a:off x="714" y="1283"/>
              <a:ext cx="104" cy="190"/>
            </a:xfrm>
            <a:prstGeom prst="rect">
              <a:avLst/>
            </a:prstGeom>
            <a:blipFill dpi="0" rotWithShape="0">
              <a:blip r:embed="rId1"/>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81" name="Rectangle 5"/>
            <p:cNvSpPr>
              <a:spLocks noChangeArrowheads="1"/>
            </p:cNvSpPr>
            <p:nvPr/>
          </p:nvSpPr>
          <p:spPr bwMode="auto">
            <a:xfrm>
              <a:off x="43" y="148"/>
              <a:ext cx="440" cy="191"/>
            </a:xfrm>
            <a:prstGeom prst="rect">
              <a:avLst/>
            </a:prstGeom>
            <a:blipFill dpi="0" rotWithShape="0">
              <a:blip r:embed="rId1"/>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82" name="Rectangle 6"/>
            <p:cNvSpPr>
              <a:spLocks noChangeArrowheads="1"/>
            </p:cNvSpPr>
            <p:nvPr/>
          </p:nvSpPr>
          <p:spPr bwMode="auto">
            <a:xfrm>
              <a:off x="483" y="148"/>
              <a:ext cx="3126" cy="191"/>
            </a:xfrm>
            <a:prstGeom prst="rect">
              <a:avLst/>
            </a:prstGeom>
            <a:blipFill dpi="0" rotWithShape="0">
              <a:blip r:embed="rId1"/>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83" name="Rectangle 7"/>
            <p:cNvSpPr>
              <a:spLocks noChangeArrowheads="1"/>
            </p:cNvSpPr>
            <p:nvPr/>
          </p:nvSpPr>
          <p:spPr bwMode="auto">
            <a:xfrm>
              <a:off x="0" y="106"/>
              <a:ext cx="451"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84" name="Rectangle 8"/>
            <p:cNvSpPr>
              <a:spLocks noChangeArrowheads="1"/>
            </p:cNvSpPr>
            <p:nvPr/>
          </p:nvSpPr>
          <p:spPr bwMode="auto">
            <a:xfrm>
              <a:off x="6" y="112"/>
              <a:ext cx="451"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85" name="Rectangle 9"/>
            <p:cNvSpPr>
              <a:spLocks noChangeArrowheads="1"/>
            </p:cNvSpPr>
            <p:nvPr/>
          </p:nvSpPr>
          <p:spPr bwMode="auto">
            <a:xfrm>
              <a:off x="2234" y="106"/>
              <a:ext cx="1333"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86" name="Rectangle 10"/>
            <p:cNvSpPr>
              <a:spLocks noChangeArrowheads="1"/>
            </p:cNvSpPr>
            <p:nvPr/>
          </p:nvSpPr>
          <p:spPr bwMode="auto">
            <a:xfrm>
              <a:off x="2239" y="112"/>
              <a:ext cx="1332"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87" name="Rectangle 11"/>
            <p:cNvSpPr>
              <a:spLocks noChangeArrowheads="1"/>
            </p:cNvSpPr>
            <p:nvPr/>
          </p:nvSpPr>
          <p:spPr bwMode="auto">
            <a:xfrm>
              <a:off x="115" y="148"/>
              <a:ext cx="210"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cond</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188" name="Rectangle 12"/>
            <p:cNvSpPr>
              <a:spLocks noChangeArrowheads="1"/>
            </p:cNvSpPr>
            <p:nvPr/>
          </p:nvSpPr>
          <p:spPr bwMode="auto">
            <a:xfrm>
              <a:off x="451" y="106"/>
              <a:ext cx="220"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89" name="Rectangle 13"/>
            <p:cNvSpPr>
              <a:spLocks noChangeArrowheads="1"/>
            </p:cNvSpPr>
            <p:nvPr/>
          </p:nvSpPr>
          <p:spPr bwMode="auto">
            <a:xfrm>
              <a:off x="457" y="112"/>
              <a:ext cx="220"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90" name="Rectangle 14"/>
            <p:cNvSpPr>
              <a:spLocks noChangeArrowheads="1"/>
            </p:cNvSpPr>
            <p:nvPr/>
          </p:nvSpPr>
          <p:spPr bwMode="auto">
            <a:xfrm>
              <a:off x="482" y="148"/>
              <a:ext cx="135"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0 0</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191" name="Rectangle 15"/>
            <p:cNvSpPr>
              <a:spLocks noChangeArrowheads="1"/>
            </p:cNvSpPr>
            <p:nvPr/>
          </p:nvSpPr>
          <p:spPr bwMode="auto">
            <a:xfrm>
              <a:off x="2662" y="138"/>
              <a:ext cx="435"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operand 2</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192" name="Rectangle 16"/>
            <p:cNvSpPr>
              <a:spLocks noChangeArrowheads="1"/>
            </p:cNvSpPr>
            <p:nvPr/>
          </p:nvSpPr>
          <p:spPr bwMode="auto">
            <a:xfrm>
              <a:off x="671" y="106"/>
              <a:ext cx="116"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93" name="Rectangle 17"/>
            <p:cNvSpPr>
              <a:spLocks noChangeArrowheads="1"/>
            </p:cNvSpPr>
            <p:nvPr/>
          </p:nvSpPr>
          <p:spPr bwMode="auto">
            <a:xfrm>
              <a:off x="677" y="112"/>
              <a:ext cx="115"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94" name="Rectangle 18"/>
            <p:cNvSpPr>
              <a:spLocks noChangeArrowheads="1"/>
            </p:cNvSpPr>
            <p:nvPr/>
          </p:nvSpPr>
          <p:spPr bwMode="auto">
            <a:xfrm>
              <a:off x="702" y="148"/>
              <a:ext cx="54"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195" name="Rectangle 19"/>
            <p:cNvSpPr>
              <a:spLocks noChangeArrowheads="1"/>
            </p:cNvSpPr>
            <p:nvPr/>
          </p:nvSpPr>
          <p:spPr bwMode="auto">
            <a:xfrm>
              <a:off x="787" y="106"/>
              <a:ext cx="440"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96" name="Rectangle 20"/>
            <p:cNvSpPr>
              <a:spLocks noChangeArrowheads="1"/>
            </p:cNvSpPr>
            <p:nvPr/>
          </p:nvSpPr>
          <p:spPr bwMode="auto">
            <a:xfrm>
              <a:off x="793" y="112"/>
              <a:ext cx="440"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97" name="Rectangle 21"/>
            <p:cNvSpPr>
              <a:spLocks noChangeArrowheads="1"/>
            </p:cNvSpPr>
            <p:nvPr/>
          </p:nvSpPr>
          <p:spPr bwMode="auto">
            <a:xfrm>
              <a:off x="838" y="148"/>
              <a:ext cx="317"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opcode</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198" name="Rectangle 22"/>
            <p:cNvSpPr>
              <a:spLocks noChangeArrowheads="1"/>
            </p:cNvSpPr>
            <p:nvPr/>
          </p:nvSpPr>
          <p:spPr bwMode="auto">
            <a:xfrm>
              <a:off x="1228" y="106"/>
              <a:ext cx="115"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199" name="Rectangle 23"/>
            <p:cNvSpPr>
              <a:spLocks noChangeArrowheads="1"/>
            </p:cNvSpPr>
            <p:nvPr/>
          </p:nvSpPr>
          <p:spPr bwMode="auto">
            <a:xfrm>
              <a:off x="1233" y="112"/>
              <a:ext cx="115"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00" name="Rectangle 24"/>
            <p:cNvSpPr>
              <a:spLocks noChangeArrowheads="1"/>
            </p:cNvSpPr>
            <p:nvPr/>
          </p:nvSpPr>
          <p:spPr bwMode="auto">
            <a:xfrm>
              <a:off x="1248" y="148"/>
              <a:ext cx="65"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S</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01" name="Rectangle 25"/>
            <p:cNvSpPr>
              <a:spLocks noChangeArrowheads="1"/>
            </p:cNvSpPr>
            <p:nvPr/>
          </p:nvSpPr>
          <p:spPr bwMode="auto">
            <a:xfrm>
              <a:off x="1343" y="106"/>
              <a:ext cx="441"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02" name="Rectangle 26"/>
            <p:cNvSpPr>
              <a:spLocks noChangeArrowheads="1"/>
            </p:cNvSpPr>
            <p:nvPr/>
          </p:nvSpPr>
          <p:spPr bwMode="auto">
            <a:xfrm>
              <a:off x="1348" y="112"/>
              <a:ext cx="440"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03" name="Rectangle 27"/>
            <p:cNvSpPr>
              <a:spLocks noChangeArrowheads="1"/>
            </p:cNvSpPr>
            <p:nvPr/>
          </p:nvSpPr>
          <p:spPr bwMode="auto">
            <a:xfrm>
              <a:off x="1500" y="148"/>
              <a:ext cx="123"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Rn</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04" name="Rectangle 28"/>
            <p:cNvSpPr>
              <a:spLocks noChangeArrowheads="1"/>
            </p:cNvSpPr>
            <p:nvPr/>
          </p:nvSpPr>
          <p:spPr bwMode="auto">
            <a:xfrm>
              <a:off x="1784" y="106"/>
              <a:ext cx="450"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05" name="Rectangle 29"/>
            <p:cNvSpPr>
              <a:spLocks noChangeArrowheads="1"/>
            </p:cNvSpPr>
            <p:nvPr/>
          </p:nvSpPr>
          <p:spPr bwMode="auto">
            <a:xfrm>
              <a:off x="1790" y="112"/>
              <a:ext cx="450"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06" name="Rectangle 30"/>
            <p:cNvSpPr>
              <a:spLocks noChangeArrowheads="1"/>
            </p:cNvSpPr>
            <p:nvPr/>
          </p:nvSpPr>
          <p:spPr bwMode="auto">
            <a:xfrm>
              <a:off x="1940" y="148"/>
              <a:ext cx="123"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Rd</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07" name="Rectangle 31"/>
            <p:cNvSpPr>
              <a:spLocks noChangeArrowheads="1"/>
            </p:cNvSpPr>
            <p:nvPr/>
          </p:nvSpPr>
          <p:spPr bwMode="auto">
            <a:xfrm>
              <a:off x="10" y="0"/>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31</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08" name="Rectangle 32"/>
            <p:cNvSpPr>
              <a:spLocks noChangeArrowheads="1"/>
            </p:cNvSpPr>
            <p:nvPr/>
          </p:nvSpPr>
          <p:spPr bwMode="auto">
            <a:xfrm>
              <a:off x="345" y="0"/>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28</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09" name="Rectangle 33"/>
            <p:cNvSpPr>
              <a:spLocks noChangeArrowheads="1"/>
            </p:cNvSpPr>
            <p:nvPr/>
          </p:nvSpPr>
          <p:spPr bwMode="auto">
            <a:xfrm>
              <a:off x="462" y="0"/>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27</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10" name="Rectangle 34"/>
            <p:cNvSpPr>
              <a:spLocks noChangeArrowheads="1"/>
            </p:cNvSpPr>
            <p:nvPr/>
          </p:nvSpPr>
          <p:spPr bwMode="auto">
            <a:xfrm>
              <a:off x="567" y="0"/>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26</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11" name="Rectangle 35"/>
            <p:cNvSpPr>
              <a:spLocks noChangeArrowheads="1"/>
            </p:cNvSpPr>
            <p:nvPr/>
          </p:nvSpPr>
          <p:spPr bwMode="auto">
            <a:xfrm>
              <a:off x="682" y="0"/>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25</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12" name="Rectangle 36"/>
            <p:cNvSpPr>
              <a:spLocks noChangeArrowheads="1"/>
            </p:cNvSpPr>
            <p:nvPr/>
          </p:nvSpPr>
          <p:spPr bwMode="auto">
            <a:xfrm>
              <a:off x="797" y="0"/>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24</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13" name="Rectangle 37"/>
            <p:cNvSpPr>
              <a:spLocks noChangeArrowheads="1"/>
            </p:cNvSpPr>
            <p:nvPr/>
          </p:nvSpPr>
          <p:spPr bwMode="auto">
            <a:xfrm>
              <a:off x="1123" y="0"/>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21</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14" name="Rectangle 38"/>
            <p:cNvSpPr>
              <a:spLocks noChangeArrowheads="1"/>
            </p:cNvSpPr>
            <p:nvPr/>
          </p:nvSpPr>
          <p:spPr bwMode="auto">
            <a:xfrm>
              <a:off x="1239" y="0"/>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20</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15" name="Rectangle 39"/>
            <p:cNvSpPr>
              <a:spLocks noChangeArrowheads="1"/>
            </p:cNvSpPr>
            <p:nvPr/>
          </p:nvSpPr>
          <p:spPr bwMode="auto">
            <a:xfrm>
              <a:off x="1354" y="0"/>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19</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16" name="Rectangle 40"/>
            <p:cNvSpPr>
              <a:spLocks noChangeArrowheads="1"/>
            </p:cNvSpPr>
            <p:nvPr/>
          </p:nvSpPr>
          <p:spPr bwMode="auto">
            <a:xfrm>
              <a:off x="1688" y="0"/>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17" name="Rectangle 41"/>
            <p:cNvSpPr>
              <a:spLocks noChangeArrowheads="1"/>
            </p:cNvSpPr>
            <p:nvPr/>
          </p:nvSpPr>
          <p:spPr bwMode="auto">
            <a:xfrm>
              <a:off x="1793" y="0"/>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15</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18" name="Rectangle 42"/>
            <p:cNvSpPr>
              <a:spLocks noChangeArrowheads="1"/>
            </p:cNvSpPr>
            <p:nvPr/>
          </p:nvSpPr>
          <p:spPr bwMode="auto">
            <a:xfrm>
              <a:off x="2129" y="0"/>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12</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19" name="Rectangle 43"/>
            <p:cNvSpPr>
              <a:spLocks noChangeArrowheads="1"/>
            </p:cNvSpPr>
            <p:nvPr/>
          </p:nvSpPr>
          <p:spPr bwMode="auto">
            <a:xfrm>
              <a:off x="2244" y="0"/>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20" name="Rectangle 44"/>
            <p:cNvSpPr>
              <a:spLocks noChangeArrowheads="1"/>
            </p:cNvSpPr>
            <p:nvPr/>
          </p:nvSpPr>
          <p:spPr bwMode="auto">
            <a:xfrm>
              <a:off x="2286" y="0"/>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21" name="Rectangle 45"/>
            <p:cNvSpPr>
              <a:spLocks noChangeArrowheads="1"/>
            </p:cNvSpPr>
            <p:nvPr/>
          </p:nvSpPr>
          <p:spPr bwMode="auto">
            <a:xfrm>
              <a:off x="3493" y="0"/>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3" name="未知"/>
            <p:cNvSpPr/>
            <p:nvPr/>
          </p:nvSpPr>
          <p:spPr>
            <a:xfrm>
              <a:off x="2014" y="319"/>
              <a:ext cx="73" cy="222"/>
            </a:xfrm>
            <a:custGeom>
              <a:avLst/>
              <a:gdLst/>
              <a:ahLst/>
              <a:cxnLst>
                <a:cxn ang="0">
                  <a:pos x="0" y="0"/>
                </a:cxn>
                <a:cxn ang="0">
                  <a:pos x="0" y="222"/>
                </a:cxn>
                <a:cxn ang="0">
                  <a:pos x="73" y="222"/>
                </a:cxn>
              </a:cxnLst>
              <a:pathLst>
                <a:path w="67" h="201">
                  <a:moveTo>
                    <a:pt x="0" y="0"/>
                  </a:moveTo>
                  <a:lnTo>
                    <a:pt x="0" y="201"/>
                  </a:lnTo>
                  <a:lnTo>
                    <a:pt x="67" y="201"/>
                  </a:lnTo>
                </a:path>
              </a:pathLst>
            </a:custGeom>
            <a:noFill/>
            <a:ln w="15840" cap="flat" cmpd="sng">
              <a:solidFill>
                <a:srgbClr val="000000">
                  <a:alpha val="100000"/>
                </a:srgbClr>
              </a:solidFill>
              <a:prstDash val="solid"/>
              <a:round/>
              <a:headEnd type="none" w="med" len="med"/>
              <a:tailEnd type="none" w="med" len="med"/>
            </a:ln>
          </p:spPr>
          <p:txBody>
            <a:bodyPr/>
            <a:p>
              <a:endParaRPr lang="zh-CN" altLang="en-US"/>
            </a:p>
          </p:txBody>
        </p:sp>
        <p:sp>
          <p:nvSpPr>
            <p:cNvPr id="50223" name="Rectangle 47"/>
            <p:cNvSpPr>
              <a:spLocks noChangeArrowheads="1"/>
            </p:cNvSpPr>
            <p:nvPr/>
          </p:nvSpPr>
          <p:spPr bwMode="auto">
            <a:xfrm>
              <a:off x="2139" y="477"/>
              <a:ext cx="442" cy="10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目的寄存器</a:t>
              </a:r>
              <a:endParaRPr kumimoji="0" lang="zh-CN" altLang="en-GB"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4" name="未知"/>
            <p:cNvSpPr/>
            <p:nvPr/>
          </p:nvSpPr>
          <p:spPr>
            <a:xfrm>
              <a:off x="1563" y="319"/>
              <a:ext cx="525" cy="371"/>
            </a:xfrm>
            <a:custGeom>
              <a:avLst/>
              <a:gdLst/>
              <a:ahLst/>
              <a:cxnLst>
                <a:cxn ang="0">
                  <a:pos x="0" y="0"/>
                </a:cxn>
                <a:cxn ang="0">
                  <a:pos x="0" y="371"/>
                </a:cxn>
                <a:cxn ang="0">
                  <a:pos x="525" y="371"/>
                </a:cxn>
              </a:cxnLst>
              <a:pathLst>
                <a:path w="479" h="335">
                  <a:moveTo>
                    <a:pt x="0" y="0"/>
                  </a:moveTo>
                  <a:lnTo>
                    <a:pt x="0" y="335"/>
                  </a:lnTo>
                  <a:lnTo>
                    <a:pt x="479" y="335"/>
                  </a:lnTo>
                </a:path>
              </a:pathLst>
            </a:custGeom>
            <a:noFill/>
            <a:ln w="15840" cap="flat" cmpd="sng">
              <a:solidFill>
                <a:srgbClr val="000000">
                  <a:alpha val="100000"/>
                </a:srgbClr>
              </a:solidFill>
              <a:prstDash val="solid"/>
              <a:round/>
              <a:headEnd type="none" w="med" len="med"/>
              <a:tailEnd type="none" w="med" len="med"/>
            </a:ln>
          </p:spPr>
          <p:txBody>
            <a:bodyPr/>
            <a:p>
              <a:endParaRPr lang="zh-CN" altLang="en-US"/>
            </a:p>
          </p:txBody>
        </p:sp>
        <p:sp>
          <p:nvSpPr>
            <p:cNvPr id="50225" name="Rectangle 49"/>
            <p:cNvSpPr>
              <a:spLocks noChangeArrowheads="1"/>
            </p:cNvSpPr>
            <p:nvPr/>
          </p:nvSpPr>
          <p:spPr bwMode="auto">
            <a:xfrm>
              <a:off x="2136" y="621"/>
              <a:ext cx="619" cy="10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第一操作寄存器</a:t>
              </a:r>
              <a:endParaRPr kumimoji="0" lang="zh-CN" altLang="en-GB"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 name="未知"/>
            <p:cNvSpPr/>
            <p:nvPr/>
          </p:nvSpPr>
          <p:spPr>
            <a:xfrm>
              <a:off x="1290" y="319"/>
              <a:ext cx="797" cy="529"/>
            </a:xfrm>
            <a:custGeom>
              <a:avLst/>
              <a:gdLst/>
              <a:ahLst/>
              <a:cxnLst>
                <a:cxn ang="0">
                  <a:pos x="0" y="0"/>
                </a:cxn>
                <a:cxn ang="0">
                  <a:pos x="0" y="529"/>
                </a:cxn>
                <a:cxn ang="0">
                  <a:pos x="797" y="529"/>
                </a:cxn>
              </a:cxnLst>
              <a:pathLst>
                <a:path w="728" h="478">
                  <a:moveTo>
                    <a:pt x="0" y="0"/>
                  </a:moveTo>
                  <a:lnTo>
                    <a:pt x="0" y="478"/>
                  </a:lnTo>
                  <a:lnTo>
                    <a:pt x="728" y="478"/>
                  </a:lnTo>
                </a:path>
              </a:pathLst>
            </a:custGeom>
            <a:noFill/>
            <a:ln w="15840" cap="flat" cmpd="sng">
              <a:solidFill>
                <a:srgbClr val="000000">
                  <a:alpha val="100000"/>
                </a:srgbClr>
              </a:solidFill>
              <a:prstDash val="solid"/>
              <a:round/>
              <a:headEnd type="none" w="med" len="med"/>
              <a:tailEnd type="none" w="med" len="med"/>
            </a:ln>
          </p:spPr>
          <p:txBody>
            <a:bodyPr/>
            <a:p>
              <a:endParaRPr lang="zh-CN" altLang="en-US"/>
            </a:p>
          </p:txBody>
        </p:sp>
        <p:sp>
          <p:nvSpPr>
            <p:cNvPr id="50227" name="Rectangle 51"/>
            <p:cNvSpPr>
              <a:spLocks noChangeArrowheads="1"/>
            </p:cNvSpPr>
            <p:nvPr/>
          </p:nvSpPr>
          <p:spPr bwMode="auto">
            <a:xfrm>
              <a:off x="2139" y="773"/>
              <a:ext cx="442" cy="106"/>
            </a:xfrm>
            <a:prstGeom prst="rect">
              <a:avLst/>
            </a:prstGeom>
            <a:noFill/>
            <a:ln>
              <a:noFill/>
            </a:ln>
            <a:effectLst/>
          </p:spPr>
          <p:txBody>
            <a:bodyPr wrap="none" lIns="0" tIns="0" rIns="0" bIns="0">
              <a:spAutoFit/>
            </a:bodyPr>
            <a:p>
              <a:pP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100" dirty="0">
                  <a:solidFill>
                    <a:srgbClr val="000000"/>
                  </a:solidFill>
                  <a:latin typeface="Arial" panose="020B0604020202020204" pitchFamily="34" charset="0"/>
                  <a:ea typeface="Gulim" charset="-127"/>
                </a:rPr>
                <a:t>设置操作码</a:t>
              </a:r>
              <a:endParaRPr lang="zh-CN" altLang="en-GB" sz="1100" dirty="0">
                <a:solidFill>
                  <a:srgbClr val="000000"/>
                </a:solidFill>
                <a:latin typeface="Arial" panose="020B0604020202020204" pitchFamily="34" charset="0"/>
                <a:ea typeface="Gulim" charset="-127"/>
              </a:endParaRPr>
            </a:p>
          </p:txBody>
        </p:sp>
        <p:sp>
          <p:nvSpPr>
            <p:cNvPr id="6" name="未知"/>
            <p:cNvSpPr/>
            <p:nvPr/>
          </p:nvSpPr>
          <p:spPr>
            <a:xfrm>
              <a:off x="1008" y="319"/>
              <a:ext cx="1080" cy="677"/>
            </a:xfrm>
            <a:custGeom>
              <a:avLst/>
              <a:gdLst/>
              <a:ahLst/>
              <a:cxnLst>
                <a:cxn ang="0">
                  <a:pos x="0" y="0"/>
                </a:cxn>
                <a:cxn ang="0">
                  <a:pos x="0" y="677"/>
                </a:cxn>
                <a:cxn ang="0">
                  <a:pos x="1080" y="677"/>
                </a:cxn>
              </a:cxnLst>
              <a:pathLst>
                <a:path w="986" h="612">
                  <a:moveTo>
                    <a:pt x="0" y="0"/>
                  </a:moveTo>
                  <a:lnTo>
                    <a:pt x="0" y="612"/>
                  </a:lnTo>
                  <a:lnTo>
                    <a:pt x="986" y="612"/>
                  </a:lnTo>
                </a:path>
              </a:pathLst>
            </a:custGeom>
            <a:noFill/>
            <a:ln w="15840" cap="flat" cmpd="sng">
              <a:solidFill>
                <a:srgbClr val="000000">
                  <a:alpha val="100000"/>
                </a:srgbClr>
              </a:solidFill>
              <a:prstDash val="solid"/>
              <a:round/>
              <a:headEnd type="none" w="med" len="med"/>
              <a:tailEnd type="none" w="med" len="med"/>
            </a:ln>
          </p:spPr>
          <p:txBody>
            <a:bodyPr/>
            <a:p>
              <a:endParaRPr lang="zh-CN" altLang="en-US"/>
            </a:p>
          </p:txBody>
        </p:sp>
        <p:sp>
          <p:nvSpPr>
            <p:cNvPr id="50229" name="Rectangle 53"/>
            <p:cNvSpPr>
              <a:spLocks noChangeArrowheads="1"/>
            </p:cNvSpPr>
            <p:nvPr/>
          </p:nvSpPr>
          <p:spPr bwMode="auto">
            <a:xfrm>
              <a:off x="2117" y="923"/>
              <a:ext cx="598" cy="106"/>
            </a:xfrm>
            <a:prstGeom prst="rect">
              <a:avLst/>
            </a:prstGeom>
            <a:noFill/>
            <a:ln>
              <a:noFill/>
            </a:ln>
            <a:effectLst/>
          </p:spPr>
          <p:txBody>
            <a:bodyPr wrap="none" lIns="0" tIns="0" rIns="0" bIns="0">
              <a:spAutoFit/>
            </a:bodyPr>
            <a:p>
              <a:pP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100" dirty="0">
                  <a:solidFill>
                    <a:srgbClr val="000000"/>
                  </a:solidFill>
                  <a:latin typeface="Arial" panose="020B0604020202020204" pitchFamily="34" charset="0"/>
                  <a:ea typeface="Gulim" charset="-127"/>
                </a:rPr>
                <a:t>算术</a:t>
              </a:r>
              <a:r>
                <a:rPr lang="en-GB" altLang="zh-CN" sz="1100" dirty="0">
                  <a:solidFill>
                    <a:srgbClr val="000000"/>
                  </a:solidFill>
                  <a:latin typeface="Arial" panose="020B0604020202020204" pitchFamily="34" charset="0"/>
                  <a:ea typeface="Gulim" charset="-127"/>
                </a:rPr>
                <a:t>/</a:t>
              </a:r>
              <a:r>
                <a:rPr lang="zh-CN" altLang="en-GB" sz="1100" dirty="0">
                  <a:solidFill>
                    <a:srgbClr val="000000"/>
                  </a:solidFill>
                  <a:latin typeface="Arial" panose="020B0604020202020204" pitchFamily="34" charset="0"/>
                  <a:ea typeface="Gulim" charset="-127"/>
                </a:rPr>
                <a:t>逻辑功能</a:t>
              </a:r>
              <a:endParaRPr lang="zh-CN" altLang="en-GB" sz="1100" dirty="0">
                <a:solidFill>
                  <a:srgbClr val="000000"/>
                </a:solidFill>
                <a:latin typeface="Arial" panose="020B0604020202020204" pitchFamily="34" charset="0"/>
                <a:ea typeface="Gulim" charset="-127"/>
              </a:endParaRPr>
            </a:p>
          </p:txBody>
        </p:sp>
        <p:sp>
          <p:nvSpPr>
            <p:cNvPr id="50230" name="Rectangle 54"/>
            <p:cNvSpPr>
              <a:spLocks noChangeArrowheads="1"/>
            </p:cNvSpPr>
            <p:nvPr/>
          </p:nvSpPr>
          <p:spPr bwMode="auto">
            <a:xfrm>
              <a:off x="2266" y="1283"/>
              <a:ext cx="1343" cy="190"/>
            </a:xfrm>
            <a:prstGeom prst="rect">
              <a:avLst/>
            </a:prstGeom>
            <a:blipFill dpi="0" rotWithShape="0">
              <a:blip r:embed="rId1"/>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31" name="Rectangle 55"/>
            <p:cNvSpPr>
              <a:spLocks noChangeArrowheads="1"/>
            </p:cNvSpPr>
            <p:nvPr/>
          </p:nvSpPr>
          <p:spPr bwMode="auto">
            <a:xfrm>
              <a:off x="2676" y="1250"/>
              <a:ext cx="891" cy="18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32" name="Rectangle 56"/>
            <p:cNvSpPr>
              <a:spLocks noChangeArrowheads="1"/>
            </p:cNvSpPr>
            <p:nvPr/>
          </p:nvSpPr>
          <p:spPr bwMode="auto">
            <a:xfrm>
              <a:off x="2681" y="1256"/>
              <a:ext cx="890" cy="179"/>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33" name="Rectangle 57"/>
            <p:cNvSpPr>
              <a:spLocks noChangeArrowheads="1"/>
            </p:cNvSpPr>
            <p:nvPr/>
          </p:nvSpPr>
          <p:spPr bwMode="auto">
            <a:xfrm>
              <a:off x="2757" y="1271"/>
              <a:ext cx="525"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8-bit </a:t>
              </a:r>
              <a:r>
                <a:rPr kumimoji="0" lang="zh-CN" altLang="en-GB"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立即数</a:t>
              </a:r>
              <a:endParaRPr kumimoji="0" lang="zh-CN" altLang="en-GB"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34" name="Rectangle 58"/>
            <p:cNvSpPr>
              <a:spLocks noChangeArrowheads="1"/>
            </p:cNvSpPr>
            <p:nvPr/>
          </p:nvSpPr>
          <p:spPr bwMode="auto">
            <a:xfrm>
              <a:off x="671" y="1250"/>
              <a:ext cx="116" cy="18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35" name="Rectangle 59"/>
            <p:cNvSpPr>
              <a:spLocks noChangeArrowheads="1"/>
            </p:cNvSpPr>
            <p:nvPr/>
          </p:nvSpPr>
          <p:spPr bwMode="auto">
            <a:xfrm>
              <a:off x="677" y="1256"/>
              <a:ext cx="115" cy="179"/>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36" name="Rectangle 60"/>
            <p:cNvSpPr>
              <a:spLocks noChangeArrowheads="1"/>
            </p:cNvSpPr>
            <p:nvPr/>
          </p:nvSpPr>
          <p:spPr bwMode="auto">
            <a:xfrm>
              <a:off x="702" y="1283"/>
              <a:ext cx="54"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37" name="Rectangle 61"/>
            <p:cNvSpPr>
              <a:spLocks noChangeArrowheads="1"/>
            </p:cNvSpPr>
            <p:nvPr/>
          </p:nvSpPr>
          <p:spPr bwMode="auto">
            <a:xfrm>
              <a:off x="682" y="1133"/>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25</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38" name="Rectangle 62"/>
            <p:cNvSpPr>
              <a:spLocks noChangeArrowheads="1"/>
            </p:cNvSpPr>
            <p:nvPr/>
          </p:nvSpPr>
          <p:spPr bwMode="auto">
            <a:xfrm>
              <a:off x="2244" y="113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39" name="Rectangle 63"/>
            <p:cNvSpPr>
              <a:spLocks noChangeArrowheads="1"/>
            </p:cNvSpPr>
            <p:nvPr/>
          </p:nvSpPr>
          <p:spPr bwMode="auto">
            <a:xfrm>
              <a:off x="2286" y="113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40" name="Rectangle 64"/>
            <p:cNvSpPr>
              <a:spLocks noChangeArrowheads="1"/>
            </p:cNvSpPr>
            <p:nvPr/>
          </p:nvSpPr>
          <p:spPr bwMode="auto">
            <a:xfrm>
              <a:off x="2602" y="113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8</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41" name="Rectangle 65"/>
            <p:cNvSpPr>
              <a:spLocks noChangeArrowheads="1"/>
            </p:cNvSpPr>
            <p:nvPr/>
          </p:nvSpPr>
          <p:spPr bwMode="auto">
            <a:xfrm>
              <a:off x="2706" y="113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7</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42" name="Rectangle 66"/>
            <p:cNvSpPr>
              <a:spLocks noChangeArrowheads="1"/>
            </p:cNvSpPr>
            <p:nvPr/>
          </p:nvSpPr>
          <p:spPr bwMode="auto">
            <a:xfrm>
              <a:off x="3493" y="113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43" name="Rectangle 67"/>
            <p:cNvSpPr>
              <a:spLocks noChangeArrowheads="1"/>
            </p:cNvSpPr>
            <p:nvPr/>
          </p:nvSpPr>
          <p:spPr bwMode="auto">
            <a:xfrm>
              <a:off x="2234" y="1250"/>
              <a:ext cx="442" cy="18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44" name="Rectangle 68"/>
            <p:cNvSpPr>
              <a:spLocks noChangeArrowheads="1"/>
            </p:cNvSpPr>
            <p:nvPr/>
          </p:nvSpPr>
          <p:spPr bwMode="auto">
            <a:xfrm>
              <a:off x="2239" y="1256"/>
              <a:ext cx="440" cy="179"/>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45" name="Rectangle 69"/>
            <p:cNvSpPr>
              <a:spLocks noChangeArrowheads="1"/>
            </p:cNvSpPr>
            <p:nvPr/>
          </p:nvSpPr>
          <p:spPr bwMode="auto">
            <a:xfrm>
              <a:off x="2370" y="1271"/>
              <a:ext cx="166"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#rot</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46" name="Rectangle 70"/>
            <p:cNvSpPr>
              <a:spLocks noChangeArrowheads="1"/>
            </p:cNvSpPr>
            <p:nvPr/>
          </p:nvSpPr>
          <p:spPr bwMode="auto">
            <a:xfrm>
              <a:off x="2266" y="1834"/>
              <a:ext cx="1343" cy="190"/>
            </a:xfrm>
            <a:prstGeom prst="rect">
              <a:avLst/>
            </a:prstGeom>
            <a:blipFill dpi="0" rotWithShape="0">
              <a:blip r:embed="rId1"/>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47" name="Rectangle 71"/>
            <p:cNvSpPr>
              <a:spLocks noChangeArrowheads="1"/>
            </p:cNvSpPr>
            <p:nvPr/>
          </p:nvSpPr>
          <p:spPr bwMode="auto">
            <a:xfrm>
              <a:off x="3127" y="1802"/>
              <a:ext cx="440" cy="19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48" name="Rectangle 72"/>
            <p:cNvSpPr>
              <a:spLocks noChangeArrowheads="1"/>
            </p:cNvSpPr>
            <p:nvPr/>
          </p:nvSpPr>
          <p:spPr bwMode="auto">
            <a:xfrm>
              <a:off x="3132" y="1807"/>
              <a:ext cx="439"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49" name="Rectangle 73"/>
            <p:cNvSpPr>
              <a:spLocks noChangeArrowheads="1"/>
            </p:cNvSpPr>
            <p:nvPr/>
          </p:nvSpPr>
          <p:spPr bwMode="auto">
            <a:xfrm>
              <a:off x="3263" y="1822"/>
              <a:ext cx="149"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Rm</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50" name="Rectangle 74"/>
            <p:cNvSpPr>
              <a:spLocks noChangeArrowheads="1"/>
            </p:cNvSpPr>
            <p:nvPr/>
          </p:nvSpPr>
          <p:spPr bwMode="auto">
            <a:xfrm>
              <a:off x="2244" y="1684"/>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51" name="Rectangle 75"/>
            <p:cNvSpPr>
              <a:spLocks noChangeArrowheads="1"/>
            </p:cNvSpPr>
            <p:nvPr/>
          </p:nvSpPr>
          <p:spPr bwMode="auto">
            <a:xfrm>
              <a:off x="2286" y="1684"/>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52" name="Rectangle 76"/>
            <p:cNvSpPr>
              <a:spLocks noChangeArrowheads="1"/>
            </p:cNvSpPr>
            <p:nvPr/>
          </p:nvSpPr>
          <p:spPr bwMode="auto">
            <a:xfrm>
              <a:off x="2706" y="1684"/>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7</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53" name="Rectangle 77"/>
            <p:cNvSpPr>
              <a:spLocks noChangeArrowheads="1"/>
            </p:cNvSpPr>
            <p:nvPr/>
          </p:nvSpPr>
          <p:spPr bwMode="auto">
            <a:xfrm>
              <a:off x="2822" y="1684"/>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6</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54" name="Rectangle 78"/>
            <p:cNvSpPr>
              <a:spLocks noChangeArrowheads="1"/>
            </p:cNvSpPr>
            <p:nvPr/>
          </p:nvSpPr>
          <p:spPr bwMode="auto">
            <a:xfrm>
              <a:off x="2937" y="1684"/>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5</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55" name="Rectangle 79"/>
            <p:cNvSpPr>
              <a:spLocks noChangeArrowheads="1"/>
            </p:cNvSpPr>
            <p:nvPr/>
          </p:nvSpPr>
          <p:spPr bwMode="auto">
            <a:xfrm>
              <a:off x="3042" y="1684"/>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4</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56" name="Rectangle 80"/>
            <p:cNvSpPr>
              <a:spLocks noChangeArrowheads="1"/>
            </p:cNvSpPr>
            <p:nvPr/>
          </p:nvSpPr>
          <p:spPr bwMode="auto">
            <a:xfrm>
              <a:off x="3157" y="1684"/>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3</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57" name="Rectangle 81"/>
            <p:cNvSpPr>
              <a:spLocks noChangeArrowheads="1"/>
            </p:cNvSpPr>
            <p:nvPr/>
          </p:nvSpPr>
          <p:spPr bwMode="auto">
            <a:xfrm>
              <a:off x="3493" y="1684"/>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58" name="Rectangle 82"/>
            <p:cNvSpPr>
              <a:spLocks noChangeArrowheads="1"/>
            </p:cNvSpPr>
            <p:nvPr/>
          </p:nvSpPr>
          <p:spPr bwMode="auto">
            <a:xfrm>
              <a:off x="2234" y="1802"/>
              <a:ext cx="556" cy="19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59" name="Rectangle 83"/>
            <p:cNvSpPr>
              <a:spLocks noChangeArrowheads="1"/>
            </p:cNvSpPr>
            <p:nvPr/>
          </p:nvSpPr>
          <p:spPr bwMode="auto">
            <a:xfrm>
              <a:off x="2239" y="1807"/>
              <a:ext cx="556"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60" name="Rectangle 84"/>
            <p:cNvSpPr>
              <a:spLocks noChangeArrowheads="1"/>
            </p:cNvSpPr>
            <p:nvPr/>
          </p:nvSpPr>
          <p:spPr bwMode="auto">
            <a:xfrm>
              <a:off x="2380" y="1822"/>
              <a:ext cx="231"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#shift</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61" name="Rectangle 85"/>
            <p:cNvSpPr>
              <a:spLocks noChangeArrowheads="1"/>
            </p:cNvSpPr>
            <p:nvPr/>
          </p:nvSpPr>
          <p:spPr bwMode="auto">
            <a:xfrm>
              <a:off x="714" y="2246"/>
              <a:ext cx="115" cy="190"/>
            </a:xfrm>
            <a:prstGeom prst="rect">
              <a:avLst/>
            </a:prstGeom>
            <a:blipFill dpi="0" rotWithShape="0">
              <a:blip r:embed="rId1"/>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62" name="Rectangle 86"/>
            <p:cNvSpPr>
              <a:spLocks noChangeArrowheads="1"/>
            </p:cNvSpPr>
            <p:nvPr/>
          </p:nvSpPr>
          <p:spPr bwMode="auto">
            <a:xfrm>
              <a:off x="2266" y="2702"/>
              <a:ext cx="1343" cy="190"/>
            </a:xfrm>
            <a:prstGeom prst="rect">
              <a:avLst/>
            </a:prstGeom>
            <a:blipFill dpi="0" rotWithShape="0">
              <a:blip r:embed="rId1"/>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63" name="Rectangle 87"/>
            <p:cNvSpPr>
              <a:spLocks noChangeArrowheads="1"/>
            </p:cNvSpPr>
            <p:nvPr/>
          </p:nvSpPr>
          <p:spPr bwMode="auto">
            <a:xfrm>
              <a:off x="3127" y="2659"/>
              <a:ext cx="440"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64" name="Rectangle 88"/>
            <p:cNvSpPr>
              <a:spLocks noChangeArrowheads="1"/>
            </p:cNvSpPr>
            <p:nvPr/>
          </p:nvSpPr>
          <p:spPr bwMode="auto">
            <a:xfrm>
              <a:off x="3132" y="2665"/>
              <a:ext cx="439"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65" name="Rectangle 89"/>
            <p:cNvSpPr>
              <a:spLocks noChangeArrowheads="1"/>
            </p:cNvSpPr>
            <p:nvPr/>
          </p:nvSpPr>
          <p:spPr bwMode="auto">
            <a:xfrm>
              <a:off x="3263" y="2691"/>
              <a:ext cx="149"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Rm</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66" name="Rectangle 90"/>
            <p:cNvSpPr>
              <a:spLocks noChangeArrowheads="1"/>
            </p:cNvSpPr>
            <p:nvPr/>
          </p:nvSpPr>
          <p:spPr bwMode="auto">
            <a:xfrm>
              <a:off x="671" y="2214"/>
              <a:ext cx="116"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67" name="Rectangle 91"/>
            <p:cNvSpPr>
              <a:spLocks noChangeArrowheads="1"/>
            </p:cNvSpPr>
            <p:nvPr/>
          </p:nvSpPr>
          <p:spPr bwMode="auto">
            <a:xfrm>
              <a:off x="677" y="2220"/>
              <a:ext cx="115"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68" name="Rectangle 92"/>
            <p:cNvSpPr>
              <a:spLocks noChangeArrowheads="1"/>
            </p:cNvSpPr>
            <p:nvPr/>
          </p:nvSpPr>
          <p:spPr bwMode="auto">
            <a:xfrm>
              <a:off x="702" y="2246"/>
              <a:ext cx="54"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69" name="Rectangle 93"/>
            <p:cNvSpPr>
              <a:spLocks noChangeArrowheads="1"/>
            </p:cNvSpPr>
            <p:nvPr/>
          </p:nvSpPr>
          <p:spPr bwMode="auto">
            <a:xfrm>
              <a:off x="682" y="2098"/>
              <a:ext cx="89"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25</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70" name="Rectangle 94"/>
            <p:cNvSpPr>
              <a:spLocks noChangeArrowheads="1"/>
            </p:cNvSpPr>
            <p:nvPr/>
          </p:nvSpPr>
          <p:spPr bwMode="auto">
            <a:xfrm>
              <a:off x="2244" y="255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71" name="Rectangle 95"/>
            <p:cNvSpPr>
              <a:spLocks noChangeArrowheads="1"/>
            </p:cNvSpPr>
            <p:nvPr/>
          </p:nvSpPr>
          <p:spPr bwMode="auto">
            <a:xfrm>
              <a:off x="2286" y="255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72" name="Rectangle 96"/>
            <p:cNvSpPr>
              <a:spLocks noChangeArrowheads="1"/>
            </p:cNvSpPr>
            <p:nvPr/>
          </p:nvSpPr>
          <p:spPr bwMode="auto">
            <a:xfrm>
              <a:off x="2602" y="255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8</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73" name="Rectangle 97"/>
            <p:cNvSpPr>
              <a:spLocks noChangeArrowheads="1"/>
            </p:cNvSpPr>
            <p:nvPr/>
          </p:nvSpPr>
          <p:spPr bwMode="auto">
            <a:xfrm>
              <a:off x="2706" y="255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7</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74" name="Rectangle 98"/>
            <p:cNvSpPr>
              <a:spLocks noChangeArrowheads="1"/>
            </p:cNvSpPr>
            <p:nvPr/>
          </p:nvSpPr>
          <p:spPr bwMode="auto">
            <a:xfrm>
              <a:off x="2822" y="255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6</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75" name="Rectangle 99"/>
            <p:cNvSpPr>
              <a:spLocks noChangeArrowheads="1"/>
            </p:cNvSpPr>
            <p:nvPr/>
          </p:nvSpPr>
          <p:spPr bwMode="auto">
            <a:xfrm>
              <a:off x="2937" y="255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5</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76" name="Rectangle 100"/>
            <p:cNvSpPr>
              <a:spLocks noChangeArrowheads="1"/>
            </p:cNvSpPr>
            <p:nvPr/>
          </p:nvSpPr>
          <p:spPr bwMode="auto">
            <a:xfrm>
              <a:off x="3042" y="255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4</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77" name="Rectangle 101"/>
            <p:cNvSpPr>
              <a:spLocks noChangeArrowheads="1"/>
            </p:cNvSpPr>
            <p:nvPr/>
          </p:nvSpPr>
          <p:spPr bwMode="auto">
            <a:xfrm>
              <a:off x="3157" y="255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3</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78" name="Rectangle 102"/>
            <p:cNvSpPr>
              <a:spLocks noChangeArrowheads="1"/>
            </p:cNvSpPr>
            <p:nvPr/>
          </p:nvSpPr>
          <p:spPr bwMode="auto">
            <a:xfrm>
              <a:off x="3493" y="2553"/>
              <a:ext cx="45" cy="9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0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79" name="Rectangle 103"/>
            <p:cNvSpPr>
              <a:spLocks noChangeArrowheads="1"/>
            </p:cNvSpPr>
            <p:nvPr/>
          </p:nvSpPr>
          <p:spPr bwMode="auto">
            <a:xfrm>
              <a:off x="2234" y="2659"/>
              <a:ext cx="442"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80" name="Rectangle 104"/>
            <p:cNvSpPr>
              <a:spLocks noChangeArrowheads="1"/>
            </p:cNvSpPr>
            <p:nvPr/>
          </p:nvSpPr>
          <p:spPr bwMode="auto">
            <a:xfrm>
              <a:off x="2239" y="2665"/>
              <a:ext cx="440"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81" name="Rectangle 105"/>
            <p:cNvSpPr>
              <a:spLocks noChangeArrowheads="1"/>
            </p:cNvSpPr>
            <p:nvPr/>
          </p:nvSpPr>
          <p:spPr bwMode="auto">
            <a:xfrm>
              <a:off x="2392" y="2691"/>
              <a:ext cx="117"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Rs</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82" name="Rectangle 106"/>
            <p:cNvSpPr>
              <a:spLocks noChangeArrowheads="1"/>
            </p:cNvSpPr>
            <p:nvPr/>
          </p:nvSpPr>
          <p:spPr bwMode="auto">
            <a:xfrm>
              <a:off x="2791" y="1802"/>
              <a:ext cx="220" cy="19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83" name="Rectangle 107"/>
            <p:cNvSpPr>
              <a:spLocks noChangeArrowheads="1"/>
            </p:cNvSpPr>
            <p:nvPr/>
          </p:nvSpPr>
          <p:spPr bwMode="auto">
            <a:xfrm>
              <a:off x="2796" y="1807"/>
              <a:ext cx="220"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84" name="Rectangle 108"/>
            <p:cNvSpPr>
              <a:spLocks noChangeArrowheads="1"/>
            </p:cNvSpPr>
            <p:nvPr/>
          </p:nvSpPr>
          <p:spPr bwMode="auto">
            <a:xfrm>
              <a:off x="2842" y="1822"/>
              <a:ext cx="119"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Sh</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85" name="Rectangle 109"/>
            <p:cNvSpPr>
              <a:spLocks noChangeArrowheads="1"/>
            </p:cNvSpPr>
            <p:nvPr/>
          </p:nvSpPr>
          <p:spPr bwMode="auto">
            <a:xfrm>
              <a:off x="3011" y="1802"/>
              <a:ext cx="116" cy="19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86" name="Rectangle 110"/>
            <p:cNvSpPr>
              <a:spLocks noChangeArrowheads="1"/>
            </p:cNvSpPr>
            <p:nvPr/>
          </p:nvSpPr>
          <p:spPr bwMode="auto">
            <a:xfrm>
              <a:off x="3016" y="1807"/>
              <a:ext cx="115"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87" name="Rectangle 111"/>
            <p:cNvSpPr>
              <a:spLocks noChangeArrowheads="1"/>
            </p:cNvSpPr>
            <p:nvPr/>
          </p:nvSpPr>
          <p:spPr bwMode="auto">
            <a:xfrm>
              <a:off x="3042" y="1832"/>
              <a:ext cx="54"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88" name="Rectangle 112"/>
            <p:cNvSpPr>
              <a:spLocks noChangeArrowheads="1"/>
            </p:cNvSpPr>
            <p:nvPr/>
          </p:nvSpPr>
          <p:spPr bwMode="auto">
            <a:xfrm>
              <a:off x="3011" y="2659"/>
              <a:ext cx="116"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89" name="Rectangle 113"/>
            <p:cNvSpPr>
              <a:spLocks noChangeArrowheads="1"/>
            </p:cNvSpPr>
            <p:nvPr/>
          </p:nvSpPr>
          <p:spPr bwMode="auto">
            <a:xfrm>
              <a:off x="3016" y="2665"/>
              <a:ext cx="115"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90" name="Rectangle 114"/>
            <p:cNvSpPr>
              <a:spLocks noChangeArrowheads="1"/>
            </p:cNvSpPr>
            <p:nvPr/>
          </p:nvSpPr>
          <p:spPr bwMode="auto">
            <a:xfrm>
              <a:off x="3042" y="2702"/>
              <a:ext cx="54"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91" name="Rectangle 115"/>
            <p:cNvSpPr>
              <a:spLocks noChangeArrowheads="1"/>
            </p:cNvSpPr>
            <p:nvPr/>
          </p:nvSpPr>
          <p:spPr bwMode="auto">
            <a:xfrm>
              <a:off x="2676" y="2659"/>
              <a:ext cx="115"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92" name="Rectangle 116"/>
            <p:cNvSpPr>
              <a:spLocks noChangeArrowheads="1"/>
            </p:cNvSpPr>
            <p:nvPr/>
          </p:nvSpPr>
          <p:spPr bwMode="auto">
            <a:xfrm>
              <a:off x="2681" y="2665"/>
              <a:ext cx="115"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93" name="Rectangle 117"/>
            <p:cNvSpPr>
              <a:spLocks noChangeArrowheads="1"/>
            </p:cNvSpPr>
            <p:nvPr/>
          </p:nvSpPr>
          <p:spPr bwMode="auto">
            <a:xfrm>
              <a:off x="2705" y="2702"/>
              <a:ext cx="54"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50294" name="Rectangle 118"/>
            <p:cNvSpPr>
              <a:spLocks noChangeArrowheads="1"/>
            </p:cNvSpPr>
            <p:nvPr/>
          </p:nvSpPr>
          <p:spPr bwMode="auto">
            <a:xfrm>
              <a:off x="2791" y="2659"/>
              <a:ext cx="220" cy="191"/>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95" name="Rectangle 119"/>
            <p:cNvSpPr>
              <a:spLocks noChangeArrowheads="1"/>
            </p:cNvSpPr>
            <p:nvPr/>
          </p:nvSpPr>
          <p:spPr bwMode="auto">
            <a:xfrm>
              <a:off x="2796" y="2665"/>
              <a:ext cx="220" cy="19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96" name="Rectangle 120"/>
            <p:cNvSpPr>
              <a:spLocks noChangeArrowheads="1"/>
            </p:cNvSpPr>
            <p:nvPr/>
          </p:nvSpPr>
          <p:spPr bwMode="auto">
            <a:xfrm>
              <a:off x="2842" y="2691"/>
              <a:ext cx="119" cy="11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Sh</a:t>
              </a:r>
              <a:endParaRPr kumimoji="0" lang="en-GB" altLang="zh-CN" sz="12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7" name="未知"/>
            <p:cNvSpPr/>
            <p:nvPr/>
          </p:nvSpPr>
          <p:spPr>
            <a:xfrm>
              <a:off x="703" y="1028"/>
              <a:ext cx="52" cy="74"/>
            </a:xfrm>
            <a:custGeom>
              <a:avLst/>
              <a:gdLst/>
              <a:ahLst/>
              <a:cxnLst>
                <a:cxn ang="0">
                  <a:pos x="52" y="0"/>
                </a:cxn>
                <a:cxn ang="0">
                  <a:pos x="21" y="74"/>
                </a:cxn>
                <a:cxn ang="0">
                  <a:pos x="0" y="0"/>
                </a:cxn>
                <a:cxn ang="0">
                  <a:pos x="21" y="0"/>
                </a:cxn>
                <a:cxn ang="0">
                  <a:pos x="52" y="0"/>
                </a:cxn>
              </a:cxnLst>
              <a:pathLst>
                <a:path w="48" h="67">
                  <a:moveTo>
                    <a:pt x="48" y="0"/>
                  </a:moveTo>
                  <a:lnTo>
                    <a:pt x="19" y="67"/>
                  </a:lnTo>
                  <a:lnTo>
                    <a:pt x="0" y="0"/>
                  </a:lnTo>
                  <a:lnTo>
                    <a:pt x="19" y="0"/>
                  </a:lnTo>
                  <a:lnTo>
                    <a:pt x="48" y="0"/>
                  </a:lnTo>
                  <a:close/>
                </a:path>
              </a:pathLst>
            </a:custGeom>
            <a:solidFill>
              <a:srgbClr val="000000">
                <a:alpha val="100000"/>
              </a:srgbClr>
            </a:solidFill>
            <a:ln w="9525">
              <a:noFill/>
            </a:ln>
          </p:spPr>
          <p:txBody>
            <a:bodyPr/>
            <a:p>
              <a:endParaRPr lang="zh-CN" altLang="en-US"/>
            </a:p>
          </p:txBody>
        </p:sp>
        <p:sp>
          <p:nvSpPr>
            <p:cNvPr id="50298" name="Line 122"/>
            <p:cNvSpPr>
              <a:spLocks noChangeShapeType="1"/>
            </p:cNvSpPr>
            <p:nvPr/>
          </p:nvSpPr>
          <p:spPr bwMode="auto">
            <a:xfrm>
              <a:off x="724" y="435"/>
              <a:ext cx="1" cy="1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299" name="Line 123"/>
            <p:cNvSpPr>
              <a:spLocks noChangeShapeType="1"/>
            </p:cNvSpPr>
            <p:nvPr/>
          </p:nvSpPr>
          <p:spPr bwMode="auto">
            <a:xfrm>
              <a:off x="724" y="498"/>
              <a:ext cx="1" cy="3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00" name="Line 124"/>
            <p:cNvSpPr>
              <a:spLocks noChangeShapeType="1"/>
            </p:cNvSpPr>
            <p:nvPr/>
          </p:nvSpPr>
          <p:spPr bwMode="auto">
            <a:xfrm>
              <a:off x="724" y="583"/>
              <a:ext cx="1" cy="3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01" name="Line 125"/>
            <p:cNvSpPr>
              <a:spLocks noChangeShapeType="1"/>
            </p:cNvSpPr>
            <p:nvPr/>
          </p:nvSpPr>
          <p:spPr bwMode="auto">
            <a:xfrm>
              <a:off x="724" y="668"/>
              <a:ext cx="1" cy="3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02" name="Line 126"/>
            <p:cNvSpPr>
              <a:spLocks noChangeShapeType="1"/>
            </p:cNvSpPr>
            <p:nvPr/>
          </p:nvSpPr>
          <p:spPr bwMode="auto">
            <a:xfrm>
              <a:off x="724" y="752"/>
              <a:ext cx="1" cy="3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03" name="Line 127"/>
            <p:cNvSpPr>
              <a:spLocks noChangeShapeType="1"/>
            </p:cNvSpPr>
            <p:nvPr/>
          </p:nvSpPr>
          <p:spPr bwMode="auto">
            <a:xfrm>
              <a:off x="724" y="838"/>
              <a:ext cx="1" cy="3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04" name="Line 128"/>
            <p:cNvSpPr>
              <a:spLocks noChangeShapeType="1"/>
            </p:cNvSpPr>
            <p:nvPr/>
          </p:nvSpPr>
          <p:spPr bwMode="auto">
            <a:xfrm>
              <a:off x="724" y="922"/>
              <a:ext cx="1" cy="3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05" name="Line 129"/>
            <p:cNvSpPr>
              <a:spLocks noChangeShapeType="1"/>
            </p:cNvSpPr>
            <p:nvPr/>
          </p:nvSpPr>
          <p:spPr bwMode="auto">
            <a:xfrm>
              <a:off x="724" y="1007"/>
              <a:ext cx="1" cy="2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8" name="未知"/>
            <p:cNvSpPr/>
            <p:nvPr/>
          </p:nvSpPr>
          <p:spPr>
            <a:xfrm>
              <a:off x="3252" y="1028"/>
              <a:ext cx="43" cy="74"/>
            </a:xfrm>
            <a:custGeom>
              <a:avLst/>
              <a:gdLst/>
              <a:ahLst/>
              <a:cxnLst>
                <a:cxn ang="0">
                  <a:pos x="43" y="0"/>
                </a:cxn>
                <a:cxn ang="0">
                  <a:pos x="22" y="74"/>
                </a:cxn>
                <a:cxn ang="0">
                  <a:pos x="0" y="0"/>
                </a:cxn>
                <a:cxn ang="0">
                  <a:pos x="22" y="0"/>
                </a:cxn>
                <a:cxn ang="0">
                  <a:pos x="43" y="0"/>
                </a:cxn>
              </a:cxnLst>
              <a:pathLst>
                <a:path w="39" h="67">
                  <a:moveTo>
                    <a:pt x="39" y="0"/>
                  </a:moveTo>
                  <a:lnTo>
                    <a:pt x="20" y="67"/>
                  </a:lnTo>
                  <a:lnTo>
                    <a:pt x="0" y="0"/>
                  </a:lnTo>
                  <a:lnTo>
                    <a:pt x="20" y="0"/>
                  </a:lnTo>
                  <a:lnTo>
                    <a:pt x="39" y="0"/>
                  </a:lnTo>
                  <a:close/>
                </a:path>
              </a:pathLst>
            </a:custGeom>
            <a:solidFill>
              <a:srgbClr val="000000">
                <a:alpha val="100000"/>
              </a:srgbClr>
            </a:solidFill>
            <a:ln w="9525">
              <a:noFill/>
            </a:ln>
          </p:spPr>
          <p:txBody>
            <a:bodyPr/>
            <a:p>
              <a:endParaRPr lang="zh-CN" altLang="en-US"/>
            </a:p>
          </p:txBody>
        </p:sp>
        <p:sp>
          <p:nvSpPr>
            <p:cNvPr id="50307" name="Line 131"/>
            <p:cNvSpPr>
              <a:spLocks noChangeShapeType="1"/>
            </p:cNvSpPr>
            <p:nvPr/>
          </p:nvSpPr>
          <p:spPr bwMode="auto">
            <a:xfrm>
              <a:off x="3274" y="435"/>
              <a:ext cx="1" cy="1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08" name="Line 132"/>
            <p:cNvSpPr>
              <a:spLocks noChangeShapeType="1"/>
            </p:cNvSpPr>
            <p:nvPr/>
          </p:nvSpPr>
          <p:spPr bwMode="auto">
            <a:xfrm>
              <a:off x="3274" y="498"/>
              <a:ext cx="1" cy="3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09" name="Line 133"/>
            <p:cNvSpPr>
              <a:spLocks noChangeShapeType="1"/>
            </p:cNvSpPr>
            <p:nvPr/>
          </p:nvSpPr>
          <p:spPr bwMode="auto">
            <a:xfrm>
              <a:off x="3274" y="583"/>
              <a:ext cx="1" cy="3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10" name="Line 134"/>
            <p:cNvSpPr>
              <a:spLocks noChangeShapeType="1"/>
            </p:cNvSpPr>
            <p:nvPr/>
          </p:nvSpPr>
          <p:spPr bwMode="auto">
            <a:xfrm>
              <a:off x="3274" y="668"/>
              <a:ext cx="1" cy="3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11" name="Line 135"/>
            <p:cNvSpPr>
              <a:spLocks noChangeShapeType="1"/>
            </p:cNvSpPr>
            <p:nvPr/>
          </p:nvSpPr>
          <p:spPr bwMode="auto">
            <a:xfrm>
              <a:off x="3274" y="752"/>
              <a:ext cx="1" cy="3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12" name="Line 136"/>
            <p:cNvSpPr>
              <a:spLocks noChangeShapeType="1"/>
            </p:cNvSpPr>
            <p:nvPr/>
          </p:nvSpPr>
          <p:spPr bwMode="auto">
            <a:xfrm>
              <a:off x="3274" y="838"/>
              <a:ext cx="1" cy="3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13" name="Line 137"/>
            <p:cNvSpPr>
              <a:spLocks noChangeShapeType="1"/>
            </p:cNvSpPr>
            <p:nvPr/>
          </p:nvSpPr>
          <p:spPr bwMode="auto">
            <a:xfrm>
              <a:off x="3274" y="922"/>
              <a:ext cx="1" cy="3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14" name="Line 138"/>
            <p:cNvSpPr>
              <a:spLocks noChangeShapeType="1"/>
            </p:cNvSpPr>
            <p:nvPr/>
          </p:nvSpPr>
          <p:spPr bwMode="auto">
            <a:xfrm>
              <a:off x="3274" y="1007"/>
              <a:ext cx="1" cy="2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 name="未知"/>
            <p:cNvSpPr/>
            <p:nvPr/>
          </p:nvSpPr>
          <p:spPr>
            <a:xfrm>
              <a:off x="2234" y="1484"/>
              <a:ext cx="221" cy="106"/>
            </a:xfrm>
            <a:custGeom>
              <a:avLst/>
              <a:gdLst/>
              <a:ahLst/>
              <a:cxnLst>
                <a:cxn ang="0">
                  <a:pos x="221" y="0"/>
                </a:cxn>
                <a:cxn ang="0">
                  <a:pos x="221" y="106"/>
                </a:cxn>
                <a:cxn ang="0">
                  <a:pos x="0" y="106"/>
                </a:cxn>
              </a:cxnLst>
              <a:pathLst>
                <a:path w="202" h="96">
                  <a:moveTo>
                    <a:pt x="202" y="0"/>
                  </a:moveTo>
                  <a:lnTo>
                    <a:pt x="202" y="96"/>
                  </a:lnTo>
                  <a:lnTo>
                    <a:pt x="0" y="96"/>
                  </a:lnTo>
                </a:path>
              </a:pathLst>
            </a:custGeom>
            <a:noFill/>
            <a:ln w="15840" cap="flat" cmpd="sng">
              <a:solidFill>
                <a:srgbClr val="000000">
                  <a:alpha val="100000"/>
                </a:srgbClr>
              </a:solidFill>
              <a:prstDash val="solid"/>
              <a:round/>
              <a:headEnd type="none" w="med" len="med"/>
              <a:tailEnd type="none" w="med" len="med"/>
            </a:ln>
          </p:spPr>
          <p:txBody>
            <a:bodyPr/>
            <a:p>
              <a:endParaRPr lang="zh-CN" altLang="en-US"/>
            </a:p>
          </p:txBody>
        </p:sp>
        <p:sp>
          <p:nvSpPr>
            <p:cNvPr id="50316" name="Rectangle 140"/>
            <p:cNvSpPr>
              <a:spLocks noChangeArrowheads="1"/>
            </p:cNvSpPr>
            <p:nvPr/>
          </p:nvSpPr>
          <p:spPr bwMode="auto">
            <a:xfrm>
              <a:off x="1289" y="1537"/>
              <a:ext cx="815" cy="10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immediate alignment</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10" name="未知"/>
            <p:cNvSpPr/>
            <p:nvPr/>
          </p:nvSpPr>
          <p:spPr>
            <a:xfrm>
              <a:off x="2234" y="2045"/>
              <a:ext cx="295" cy="117"/>
            </a:xfrm>
            <a:custGeom>
              <a:avLst/>
              <a:gdLst/>
              <a:ahLst/>
              <a:cxnLst>
                <a:cxn ang="0">
                  <a:pos x="295" y="0"/>
                </a:cxn>
                <a:cxn ang="0">
                  <a:pos x="295" y="117"/>
                </a:cxn>
                <a:cxn ang="0">
                  <a:pos x="0" y="117"/>
                </a:cxn>
              </a:cxnLst>
              <a:pathLst>
                <a:path w="269" h="106">
                  <a:moveTo>
                    <a:pt x="269" y="0"/>
                  </a:moveTo>
                  <a:lnTo>
                    <a:pt x="269" y="106"/>
                  </a:lnTo>
                  <a:lnTo>
                    <a:pt x="0" y="106"/>
                  </a:lnTo>
                </a:path>
              </a:pathLst>
            </a:custGeom>
            <a:noFill/>
            <a:ln w="15840" cap="flat" cmpd="sng">
              <a:solidFill>
                <a:srgbClr val="000000">
                  <a:alpha val="100000"/>
                </a:srgbClr>
              </a:solidFill>
              <a:prstDash val="solid"/>
              <a:round/>
              <a:headEnd type="none" w="med" len="med"/>
              <a:tailEnd type="none" w="med" len="med"/>
            </a:ln>
          </p:spPr>
          <p:txBody>
            <a:bodyPr/>
            <a:p>
              <a:endParaRPr lang="zh-CN" altLang="en-US"/>
            </a:p>
          </p:txBody>
        </p:sp>
        <p:sp>
          <p:nvSpPr>
            <p:cNvPr id="50318" name="Rectangle 142"/>
            <p:cNvSpPr>
              <a:spLocks noChangeArrowheads="1"/>
            </p:cNvSpPr>
            <p:nvPr/>
          </p:nvSpPr>
          <p:spPr bwMode="auto">
            <a:xfrm>
              <a:off x="1236" y="2109"/>
              <a:ext cx="860" cy="10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immediate shift length</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11" name="未知"/>
            <p:cNvSpPr/>
            <p:nvPr/>
          </p:nvSpPr>
          <p:spPr>
            <a:xfrm>
              <a:off x="2234" y="2045"/>
              <a:ext cx="671" cy="265"/>
            </a:xfrm>
            <a:custGeom>
              <a:avLst/>
              <a:gdLst/>
              <a:ahLst/>
              <a:cxnLst>
                <a:cxn ang="0">
                  <a:pos x="671" y="0"/>
                </a:cxn>
                <a:cxn ang="0">
                  <a:pos x="671" y="265"/>
                </a:cxn>
                <a:cxn ang="0">
                  <a:pos x="0" y="265"/>
                </a:cxn>
              </a:cxnLst>
              <a:pathLst>
                <a:path w="613" h="240">
                  <a:moveTo>
                    <a:pt x="613" y="0"/>
                  </a:moveTo>
                  <a:lnTo>
                    <a:pt x="613" y="240"/>
                  </a:lnTo>
                  <a:lnTo>
                    <a:pt x="0" y="240"/>
                  </a:lnTo>
                </a:path>
              </a:pathLst>
            </a:custGeom>
            <a:noFill/>
            <a:ln w="15840" cap="flat" cmpd="sng">
              <a:solidFill>
                <a:srgbClr val="000000">
                  <a:alpha val="100000"/>
                </a:srgbClr>
              </a:solidFill>
              <a:prstDash val="solid"/>
              <a:round/>
              <a:headEnd type="none" w="med" len="med"/>
              <a:tailEnd type="none" w="med" len="med"/>
            </a:ln>
          </p:spPr>
          <p:txBody>
            <a:bodyPr/>
            <a:p>
              <a:endParaRPr lang="zh-CN" altLang="en-US"/>
            </a:p>
          </p:txBody>
        </p:sp>
        <p:sp>
          <p:nvSpPr>
            <p:cNvPr id="50320" name="Rectangle 144"/>
            <p:cNvSpPr>
              <a:spLocks noChangeArrowheads="1"/>
            </p:cNvSpPr>
            <p:nvPr/>
          </p:nvSpPr>
          <p:spPr bwMode="auto">
            <a:xfrm>
              <a:off x="1782" y="2257"/>
              <a:ext cx="355" cy="10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shift type</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12" name="未知"/>
            <p:cNvSpPr/>
            <p:nvPr/>
          </p:nvSpPr>
          <p:spPr>
            <a:xfrm>
              <a:off x="2234" y="2045"/>
              <a:ext cx="1113" cy="414"/>
            </a:xfrm>
            <a:custGeom>
              <a:avLst/>
              <a:gdLst/>
              <a:ahLst/>
              <a:cxnLst>
                <a:cxn ang="0">
                  <a:pos x="1113" y="0"/>
                </a:cxn>
                <a:cxn ang="0">
                  <a:pos x="1113" y="414"/>
                </a:cxn>
                <a:cxn ang="0">
                  <a:pos x="0" y="414"/>
                </a:cxn>
              </a:cxnLst>
              <a:pathLst>
                <a:path w="1016" h="374">
                  <a:moveTo>
                    <a:pt x="1016" y="0"/>
                  </a:moveTo>
                  <a:lnTo>
                    <a:pt x="1016" y="374"/>
                  </a:lnTo>
                  <a:lnTo>
                    <a:pt x="0" y="374"/>
                  </a:lnTo>
                </a:path>
              </a:pathLst>
            </a:custGeom>
            <a:noFill/>
            <a:ln w="15840" cap="flat" cmpd="sng">
              <a:solidFill>
                <a:srgbClr val="000000">
                  <a:alpha val="100000"/>
                </a:srgbClr>
              </a:solidFill>
              <a:prstDash val="solid"/>
              <a:round/>
              <a:headEnd type="none" w="med" len="med"/>
              <a:tailEnd type="none" w="med" len="med"/>
            </a:ln>
          </p:spPr>
          <p:txBody>
            <a:bodyPr/>
            <a:p>
              <a:endParaRPr lang="zh-CN" altLang="en-US"/>
            </a:p>
          </p:txBody>
        </p:sp>
        <p:sp>
          <p:nvSpPr>
            <p:cNvPr id="50322" name="Rectangle 146"/>
            <p:cNvSpPr>
              <a:spLocks noChangeArrowheads="1"/>
            </p:cNvSpPr>
            <p:nvPr/>
          </p:nvSpPr>
          <p:spPr bwMode="auto">
            <a:xfrm>
              <a:off x="1141" y="2406"/>
              <a:ext cx="953" cy="106"/>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second operand register</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13" name="未知"/>
            <p:cNvSpPr/>
            <p:nvPr/>
          </p:nvSpPr>
          <p:spPr>
            <a:xfrm>
              <a:off x="2234" y="2904"/>
              <a:ext cx="221" cy="116"/>
            </a:xfrm>
            <a:custGeom>
              <a:avLst/>
              <a:gdLst/>
              <a:ahLst/>
              <a:cxnLst>
                <a:cxn ang="0">
                  <a:pos x="221" y="0"/>
                </a:cxn>
                <a:cxn ang="0">
                  <a:pos x="221" y="116"/>
                </a:cxn>
                <a:cxn ang="0">
                  <a:pos x="0" y="116"/>
                </a:cxn>
              </a:cxnLst>
              <a:pathLst>
                <a:path w="202" h="105">
                  <a:moveTo>
                    <a:pt x="202" y="0"/>
                  </a:moveTo>
                  <a:lnTo>
                    <a:pt x="202" y="105"/>
                  </a:lnTo>
                  <a:lnTo>
                    <a:pt x="0" y="105"/>
                  </a:lnTo>
                </a:path>
              </a:pathLst>
            </a:custGeom>
            <a:noFill/>
            <a:ln w="15840" cap="flat" cmpd="sng">
              <a:solidFill>
                <a:srgbClr val="000000">
                  <a:alpha val="100000"/>
                </a:srgbClr>
              </a:solidFill>
              <a:prstDash val="solid"/>
              <a:round/>
              <a:headEnd type="none" w="med" len="med"/>
              <a:tailEnd type="none" w="med" len="med"/>
            </a:ln>
          </p:spPr>
          <p:txBody>
            <a:bodyPr/>
            <a:p>
              <a:endParaRPr lang="zh-CN" altLang="en-US"/>
            </a:p>
          </p:txBody>
        </p:sp>
        <p:sp>
          <p:nvSpPr>
            <p:cNvPr id="50324" name="Rectangle 148"/>
            <p:cNvSpPr>
              <a:spLocks noChangeArrowheads="1"/>
            </p:cNvSpPr>
            <p:nvPr/>
          </p:nvSpPr>
          <p:spPr bwMode="auto">
            <a:xfrm>
              <a:off x="1362" y="2967"/>
              <a:ext cx="619" cy="106"/>
            </a:xfrm>
            <a:prstGeom prst="rect">
              <a:avLst/>
            </a:prstGeom>
            <a:noFill/>
            <a:ln>
              <a:noFill/>
            </a:ln>
            <a:effectLst/>
          </p:spPr>
          <p:txBody>
            <a:bodyPr wrap="none" lIns="0" tIns="0" rIns="0" bIns="0">
              <a:spAutoFit/>
            </a:bodyPr>
            <a:p>
              <a:pP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100" dirty="0">
                  <a:solidFill>
                    <a:srgbClr val="000000"/>
                  </a:solidFill>
                  <a:latin typeface="Arial" panose="020B0604020202020204" pitchFamily="34" charset="0"/>
                  <a:ea typeface="Gulim" charset="-127"/>
                </a:rPr>
                <a:t>移位寄存器长度</a:t>
              </a:r>
              <a:endParaRPr lang="zh-CN" altLang="en-GB" sz="1100" dirty="0">
                <a:solidFill>
                  <a:srgbClr val="000000"/>
                </a:solidFill>
                <a:latin typeface="Arial" panose="020B0604020202020204" pitchFamily="34" charset="0"/>
                <a:ea typeface="Gulim" charset="-127"/>
              </a:endParaRPr>
            </a:p>
          </p:txBody>
        </p:sp>
        <p:sp>
          <p:nvSpPr>
            <p:cNvPr id="50325" name="Line 149"/>
            <p:cNvSpPr>
              <a:spLocks noChangeShapeType="1"/>
            </p:cNvSpPr>
            <p:nvPr/>
          </p:nvSpPr>
          <p:spPr bwMode="auto">
            <a:xfrm>
              <a:off x="2906" y="2310"/>
              <a:ext cx="1" cy="105"/>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26" name="Line 150"/>
            <p:cNvSpPr>
              <a:spLocks noChangeShapeType="1"/>
            </p:cNvSpPr>
            <p:nvPr/>
          </p:nvSpPr>
          <p:spPr bwMode="auto">
            <a:xfrm>
              <a:off x="2906" y="2490"/>
              <a:ext cx="1" cy="43"/>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27" name="Line 151"/>
            <p:cNvSpPr>
              <a:spLocks noChangeShapeType="1"/>
            </p:cNvSpPr>
            <p:nvPr/>
          </p:nvSpPr>
          <p:spPr bwMode="auto">
            <a:xfrm>
              <a:off x="3347" y="2459"/>
              <a:ext cx="1" cy="74"/>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4" name="未知"/>
            <p:cNvSpPr/>
            <p:nvPr/>
          </p:nvSpPr>
          <p:spPr>
            <a:xfrm>
              <a:off x="2078" y="1303"/>
              <a:ext cx="83" cy="53"/>
            </a:xfrm>
            <a:custGeom>
              <a:avLst/>
              <a:gdLst/>
              <a:ahLst/>
              <a:cxnLst>
                <a:cxn ang="0">
                  <a:pos x="0" y="0"/>
                </a:cxn>
                <a:cxn ang="0">
                  <a:pos x="83" y="32"/>
                </a:cxn>
                <a:cxn ang="0">
                  <a:pos x="0" y="53"/>
                </a:cxn>
                <a:cxn ang="0">
                  <a:pos x="0" y="32"/>
                </a:cxn>
                <a:cxn ang="0">
                  <a:pos x="0" y="0"/>
                </a:cxn>
              </a:cxnLst>
              <a:pathLst>
                <a:path w="76" h="48">
                  <a:moveTo>
                    <a:pt x="0" y="0"/>
                  </a:moveTo>
                  <a:lnTo>
                    <a:pt x="76" y="29"/>
                  </a:lnTo>
                  <a:lnTo>
                    <a:pt x="0" y="48"/>
                  </a:lnTo>
                  <a:lnTo>
                    <a:pt x="0" y="29"/>
                  </a:lnTo>
                  <a:lnTo>
                    <a:pt x="0" y="0"/>
                  </a:lnTo>
                  <a:close/>
                </a:path>
              </a:pathLst>
            </a:custGeom>
            <a:solidFill>
              <a:srgbClr val="000000">
                <a:alpha val="100000"/>
              </a:srgbClr>
            </a:solidFill>
            <a:ln w="9525">
              <a:noFill/>
            </a:ln>
          </p:spPr>
          <p:txBody>
            <a:bodyPr/>
            <a:p>
              <a:endParaRPr lang="zh-CN" altLang="en-US"/>
            </a:p>
          </p:txBody>
        </p:sp>
        <p:sp>
          <p:nvSpPr>
            <p:cNvPr id="50329" name="Line 153"/>
            <p:cNvSpPr>
              <a:spLocks noChangeShapeType="1"/>
            </p:cNvSpPr>
            <p:nvPr/>
          </p:nvSpPr>
          <p:spPr bwMode="auto">
            <a:xfrm>
              <a:off x="891" y="1336"/>
              <a:ext cx="2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30" name="Line 154"/>
            <p:cNvSpPr>
              <a:spLocks noChangeShapeType="1"/>
            </p:cNvSpPr>
            <p:nvPr/>
          </p:nvSpPr>
          <p:spPr bwMode="auto">
            <a:xfrm>
              <a:off x="965" y="1336"/>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31" name="Line 155"/>
            <p:cNvSpPr>
              <a:spLocks noChangeShapeType="1"/>
            </p:cNvSpPr>
            <p:nvPr/>
          </p:nvSpPr>
          <p:spPr bwMode="auto">
            <a:xfrm>
              <a:off x="1049" y="1336"/>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32" name="Line 156"/>
            <p:cNvSpPr>
              <a:spLocks noChangeShapeType="1"/>
            </p:cNvSpPr>
            <p:nvPr/>
          </p:nvSpPr>
          <p:spPr bwMode="auto">
            <a:xfrm>
              <a:off x="1134" y="1336"/>
              <a:ext cx="30"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33" name="Line 157"/>
            <p:cNvSpPr>
              <a:spLocks noChangeShapeType="1"/>
            </p:cNvSpPr>
            <p:nvPr/>
          </p:nvSpPr>
          <p:spPr bwMode="auto">
            <a:xfrm>
              <a:off x="1217" y="1336"/>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34" name="Line 158"/>
            <p:cNvSpPr>
              <a:spLocks noChangeShapeType="1"/>
            </p:cNvSpPr>
            <p:nvPr/>
          </p:nvSpPr>
          <p:spPr bwMode="auto">
            <a:xfrm>
              <a:off x="1301" y="1336"/>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35" name="Line 159"/>
            <p:cNvSpPr>
              <a:spLocks noChangeShapeType="1"/>
            </p:cNvSpPr>
            <p:nvPr/>
          </p:nvSpPr>
          <p:spPr bwMode="auto">
            <a:xfrm>
              <a:off x="1385" y="1336"/>
              <a:ext cx="30"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36" name="Line 160"/>
            <p:cNvSpPr>
              <a:spLocks noChangeShapeType="1"/>
            </p:cNvSpPr>
            <p:nvPr/>
          </p:nvSpPr>
          <p:spPr bwMode="auto">
            <a:xfrm>
              <a:off x="1469" y="1336"/>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37" name="Line 161"/>
            <p:cNvSpPr>
              <a:spLocks noChangeShapeType="1"/>
            </p:cNvSpPr>
            <p:nvPr/>
          </p:nvSpPr>
          <p:spPr bwMode="auto">
            <a:xfrm>
              <a:off x="1553" y="1336"/>
              <a:ext cx="41"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38" name="Line 162"/>
            <p:cNvSpPr>
              <a:spLocks noChangeShapeType="1"/>
            </p:cNvSpPr>
            <p:nvPr/>
          </p:nvSpPr>
          <p:spPr bwMode="auto">
            <a:xfrm>
              <a:off x="1636" y="1336"/>
              <a:ext cx="43"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39" name="Line 163"/>
            <p:cNvSpPr>
              <a:spLocks noChangeShapeType="1"/>
            </p:cNvSpPr>
            <p:nvPr/>
          </p:nvSpPr>
          <p:spPr bwMode="auto">
            <a:xfrm>
              <a:off x="1720" y="1336"/>
              <a:ext cx="4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40" name="Line 164"/>
            <p:cNvSpPr>
              <a:spLocks noChangeShapeType="1"/>
            </p:cNvSpPr>
            <p:nvPr/>
          </p:nvSpPr>
          <p:spPr bwMode="auto">
            <a:xfrm>
              <a:off x="1805" y="1336"/>
              <a:ext cx="41"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41" name="Line 165"/>
            <p:cNvSpPr>
              <a:spLocks noChangeShapeType="1"/>
            </p:cNvSpPr>
            <p:nvPr/>
          </p:nvSpPr>
          <p:spPr bwMode="auto">
            <a:xfrm>
              <a:off x="1888" y="1336"/>
              <a:ext cx="43"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42" name="Line 166"/>
            <p:cNvSpPr>
              <a:spLocks noChangeShapeType="1"/>
            </p:cNvSpPr>
            <p:nvPr/>
          </p:nvSpPr>
          <p:spPr bwMode="auto">
            <a:xfrm>
              <a:off x="1972" y="1336"/>
              <a:ext cx="4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43" name="Line 167"/>
            <p:cNvSpPr>
              <a:spLocks noChangeShapeType="1"/>
            </p:cNvSpPr>
            <p:nvPr/>
          </p:nvSpPr>
          <p:spPr bwMode="auto">
            <a:xfrm>
              <a:off x="2057" y="1336"/>
              <a:ext cx="21"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5" name="未知"/>
            <p:cNvSpPr/>
            <p:nvPr/>
          </p:nvSpPr>
          <p:spPr>
            <a:xfrm>
              <a:off x="2078" y="1876"/>
              <a:ext cx="83" cy="42"/>
            </a:xfrm>
            <a:custGeom>
              <a:avLst/>
              <a:gdLst/>
              <a:ahLst/>
              <a:cxnLst>
                <a:cxn ang="0">
                  <a:pos x="0" y="0"/>
                </a:cxn>
                <a:cxn ang="0">
                  <a:pos x="83" y="21"/>
                </a:cxn>
                <a:cxn ang="0">
                  <a:pos x="0" y="42"/>
                </a:cxn>
                <a:cxn ang="0">
                  <a:pos x="0" y="21"/>
                </a:cxn>
                <a:cxn ang="0">
                  <a:pos x="0" y="0"/>
                </a:cxn>
              </a:cxnLst>
              <a:pathLst>
                <a:path w="76" h="38">
                  <a:moveTo>
                    <a:pt x="0" y="0"/>
                  </a:moveTo>
                  <a:lnTo>
                    <a:pt x="76" y="19"/>
                  </a:lnTo>
                  <a:lnTo>
                    <a:pt x="0" y="38"/>
                  </a:lnTo>
                  <a:lnTo>
                    <a:pt x="0" y="19"/>
                  </a:lnTo>
                  <a:lnTo>
                    <a:pt x="0" y="0"/>
                  </a:lnTo>
                  <a:close/>
                </a:path>
              </a:pathLst>
            </a:custGeom>
            <a:solidFill>
              <a:srgbClr val="000000">
                <a:alpha val="100000"/>
              </a:srgbClr>
            </a:solidFill>
            <a:ln w="9525">
              <a:noFill/>
            </a:ln>
          </p:spPr>
          <p:txBody>
            <a:bodyPr/>
            <a:p>
              <a:endParaRPr lang="zh-CN" altLang="en-US"/>
            </a:p>
          </p:txBody>
        </p:sp>
        <p:sp>
          <p:nvSpPr>
            <p:cNvPr id="50345" name="Line 169"/>
            <p:cNvSpPr>
              <a:spLocks noChangeShapeType="1"/>
            </p:cNvSpPr>
            <p:nvPr/>
          </p:nvSpPr>
          <p:spPr bwMode="auto">
            <a:xfrm>
              <a:off x="1081" y="1897"/>
              <a:ext cx="21"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46" name="Line 170"/>
            <p:cNvSpPr>
              <a:spLocks noChangeShapeType="1"/>
            </p:cNvSpPr>
            <p:nvPr/>
          </p:nvSpPr>
          <p:spPr bwMode="auto">
            <a:xfrm>
              <a:off x="1143" y="1897"/>
              <a:ext cx="43"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47" name="Line 171"/>
            <p:cNvSpPr>
              <a:spLocks noChangeShapeType="1"/>
            </p:cNvSpPr>
            <p:nvPr/>
          </p:nvSpPr>
          <p:spPr bwMode="auto">
            <a:xfrm>
              <a:off x="1228" y="1897"/>
              <a:ext cx="41"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48" name="Line 172"/>
            <p:cNvSpPr>
              <a:spLocks noChangeShapeType="1"/>
            </p:cNvSpPr>
            <p:nvPr/>
          </p:nvSpPr>
          <p:spPr bwMode="auto">
            <a:xfrm>
              <a:off x="1312" y="1897"/>
              <a:ext cx="4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49" name="Line 173"/>
            <p:cNvSpPr>
              <a:spLocks noChangeShapeType="1"/>
            </p:cNvSpPr>
            <p:nvPr/>
          </p:nvSpPr>
          <p:spPr bwMode="auto">
            <a:xfrm>
              <a:off x="1395" y="1897"/>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50" name="Line 174"/>
            <p:cNvSpPr>
              <a:spLocks noChangeShapeType="1"/>
            </p:cNvSpPr>
            <p:nvPr/>
          </p:nvSpPr>
          <p:spPr bwMode="auto">
            <a:xfrm>
              <a:off x="1480" y="1897"/>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51" name="Line 175"/>
            <p:cNvSpPr>
              <a:spLocks noChangeShapeType="1"/>
            </p:cNvSpPr>
            <p:nvPr/>
          </p:nvSpPr>
          <p:spPr bwMode="auto">
            <a:xfrm>
              <a:off x="1563" y="1897"/>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52" name="Line 176"/>
            <p:cNvSpPr>
              <a:spLocks noChangeShapeType="1"/>
            </p:cNvSpPr>
            <p:nvPr/>
          </p:nvSpPr>
          <p:spPr bwMode="auto">
            <a:xfrm>
              <a:off x="1647" y="1897"/>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53" name="Line 177"/>
            <p:cNvSpPr>
              <a:spLocks noChangeShapeType="1"/>
            </p:cNvSpPr>
            <p:nvPr/>
          </p:nvSpPr>
          <p:spPr bwMode="auto">
            <a:xfrm>
              <a:off x="1731" y="1897"/>
              <a:ext cx="31"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54" name="Line 178"/>
            <p:cNvSpPr>
              <a:spLocks noChangeShapeType="1"/>
            </p:cNvSpPr>
            <p:nvPr/>
          </p:nvSpPr>
          <p:spPr bwMode="auto">
            <a:xfrm>
              <a:off x="1815" y="1897"/>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55" name="Line 179"/>
            <p:cNvSpPr>
              <a:spLocks noChangeShapeType="1"/>
            </p:cNvSpPr>
            <p:nvPr/>
          </p:nvSpPr>
          <p:spPr bwMode="auto">
            <a:xfrm>
              <a:off x="1899" y="1897"/>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56" name="Line 180"/>
            <p:cNvSpPr>
              <a:spLocks noChangeShapeType="1"/>
            </p:cNvSpPr>
            <p:nvPr/>
          </p:nvSpPr>
          <p:spPr bwMode="auto">
            <a:xfrm>
              <a:off x="1972" y="1897"/>
              <a:ext cx="4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57" name="Line 181"/>
            <p:cNvSpPr>
              <a:spLocks noChangeShapeType="1"/>
            </p:cNvSpPr>
            <p:nvPr/>
          </p:nvSpPr>
          <p:spPr bwMode="auto">
            <a:xfrm>
              <a:off x="2057" y="1897"/>
              <a:ext cx="21"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6" name="未知"/>
            <p:cNvSpPr/>
            <p:nvPr/>
          </p:nvSpPr>
          <p:spPr>
            <a:xfrm>
              <a:off x="2078" y="2733"/>
              <a:ext cx="83" cy="43"/>
            </a:xfrm>
            <a:custGeom>
              <a:avLst/>
              <a:gdLst/>
              <a:ahLst/>
              <a:cxnLst>
                <a:cxn ang="0">
                  <a:pos x="0" y="0"/>
                </a:cxn>
                <a:cxn ang="0">
                  <a:pos x="83" y="22"/>
                </a:cxn>
                <a:cxn ang="0">
                  <a:pos x="0" y="43"/>
                </a:cxn>
                <a:cxn ang="0">
                  <a:pos x="0" y="22"/>
                </a:cxn>
                <a:cxn ang="0">
                  <a:pos x="0" y="0"/>
                </a:cxn>
              </a:cxnLst>
              <a:pathLst>
                <a:path w="76" h="39">
                  <a:moveTo>
                    <a:pt x="0" y="0"/>
                  </a:moveTo>
                  <a:lnTo>
                    <a:pt x="76" y="20"/>
                  </a:lnTo>
                  <a:lnTo>
                    <a:pt x="0" y="39"/>
                  </a:lnTo>
                  <a:lnTo>
                    <a:pt x="0" y="20"/>
                  </a:lnTo>
                  <a:lnTo>
                    <a:pt x="0" y="0"/>
                  </a:lnTo>
                  <a:close/>
                </a:path>
              </a:pathLst>
            </a:custGeom>
            <a:solidFill>
              <a:srgbClr val="000000">
                <a:alpha val="100000"/>
              </a:srgbClr>
            </a:solidFill>
            <a:ln w="9525">
              <a:noFill/>
            </a:ln>
          </p:spPr>
          <p:txBody>
            <a:bodyPr/>
            <a:p>
              <a:endParaRPr lang="zh-CN" altLang="en-US"/>
            </a:p>
          </p:txBody>
        </p:sp>
        <p:sp>
          <p:nvSpPr>
            <p:cNvPr id="50359" name="Line 183"/>
            <p:cNvSpPr>
              <a:spLocks noChangeShapeType="1"/>
            </p:cNvSpPr>
            <p:nvPr/>
          </p:nvSpPr>
          <p:spPr bwMode="auto">
            <a:xfrm>
              <a:off x="1081" y="1897"/>
              <a:ext cx="1" cy="2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60" name="Line 184"/>
            <p:cNvSpPr>
              <a:spLocks noChangeShapeType="1"/>
            </p:cNvSpPr>
            <p:nvPr/>
          </p:nvSpPr>
          <p:spPr bwMode="auto">
            <a:xfrm>
              <a:off x="1081" y="1961"/>
              <a:ext cx="1" cy="4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61" name="Line 185"/>
            <p:cNvSpPr>
              <a:spLocks noChangeShapeType="1"/>
            </p:cNvSpPr>
            <p:nvPr/>
          </p:nvSpPr>
          <p:spPr bwMode="auto">
            <a:xfrm>
              <a:off x="1081" y="2045"/>
              <a:ext cx="1" cy="4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62" name="Line 186"/>
            <p:cNvSpPr>
              <a:spLocks noChangeShapeType="1"/>
            </p:cNvSpPr>
            <p:nvPr/>
          </p:nvSpPr>
          <p:spPr bwMode="auto">
            <a:xfrm>
              <a:off x="1081" y="2130"/>
              <a:ext cx="1" cy="4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63" name="Line 187"/>
            <p:cNvSpPr>
              <a:spLocks noChangeShapeType="1"/>
            </p:cNvSpPr>
            <p:nvPr/>
          </p:nvSpPr>
          <p:spPr bwMode="auto">
            <a:xfrm>
              <a:off x="1081" y="2225"/>
              <a:ext cx="1" cy="3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64" name="Line 188"/>
            <p:cNvSpPr>
              <a:spLocks noChangeShapeType="1"/>
            </p:cNvSpPr>
            <p:nvPr/>
          </p:nvSpPr>
          <p:spPr bwMode="auto">
            <a:xfrm>
              <a:off x="1081" y="2310"/>
              <a:ext cx="1" cy="3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65" name="Line 189"/>
            <p:cNvSpPr>
              <a:spLocks noChangeShapeType="1"/>
            </p:cNvSpPr>
            <p:nvPr/>
          </p:nvSpPr>
          <p:spPr bwMode="auto">
            <a:xfrm>
              <a:off x="1081" y="2395"/>
              <a:ext cx="1" cy="3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66" name="Line 190"/>
            <p:cNvSpPr>
              <a:spLocks noChangeShapeType="1"/>
            </p:cNvSpPr>
            <p:nvPr/>
          </p:nvSpPr>
          <p:spPr bwMode="auto">
            <a:xfrm>
              <a:off x="1081" y="2480"/>
              <a:ext cx="1" cy="4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67" name="Line 191"/>
            <p:cNvSpPr>
              <a:spLocks noChangeShapeType="1"/>
            </p:cNvSpPr>
            <p:nvPr/>
          </p:nvSpPr>
          <p:spPr bwMode="auto">
            <a:xfrm>
              <a:off x="1081" y="2564"/>
              <a:ext cx="1" cy="43"/>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68" name="Line 192"/>
            <p:cNvSpPr>
              <a:spLocks noChangeShapeType="1"/>
            </p:cNvSpPr>
            <p:nvPr/>
          </p:nvSpPr>
          <p:spPr bwMode="auto">
            <a:xfrm>
              <a:off x="1081" y="2649"/>
              <a:ext cx="1" cy="4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7" name="未知"/>
            <p:cNvSpPr/>
            <p:nvPr/>
          </p:nvSpPr>
          <p:spPr>
            <a:xfrm>
              <a:off x="1081" y="2745"/>
              <a:ext cx="21" cy="11"/>
            </a:xfrm>
            <a:custGeom>
              <a:avLst/>
              <a:gdLst/>
              <a:ahLst/>
              <a:cxnLst>
                <a:cxn ang="0">
                  <a:pos x="0" y="0"/>
                </a:cxn>
                <a:cxn ang="0">
                  <a:pos x="0" y="11"/>
                </a:cxn>
                <a:cxn ang="0">
                  <a:pos x="21" y="11"/>
                </a:cxn>
              </a:cxnLst>
              <a:pathLst>
                <a:path w="19" h="10">
                  <a:moveTo>
                    <a:pt x="0" y="0"/>
                  </a:moveTo>
                  <a:lnTo>
                    <a:pt x="0" y="10"/>
                  </a:lnTo>
                  <a:lnTo>
                    <a:pt x="19" y="10"/>
                  </a:lnTo>
                </a:path>
              </a:pathLst>
            </a:custGeom>
            <a:noFill/>
            <a:ln w="15840" cap="flat" cmpd="sng">
              <a:solidFill>
                <a:srgbClr val="000000">
                  <a:alpha val="100000"/>
                </a:srgbClr>
              </a:solidFill>
              <a:prstDash val="solid"/>
              <a:round/>
              <a:headEnd type="none" w="med" len="med"/>
              <a:tailEnd type="none" w="med" len="med"/>
            </a:ln>
          </p:spPr>
          <p:txBody>
            <a:bodyPr/>
            <a:p>
              <a:endParaRPr lang="zh-CN" altLang="en-US"/>
            </a:p>
          </p:txBody>
        </p:sp>
        <p:sp>
          <p:nvSpPr>
            <p:cNvPr id="50370" name="Line 194"/>
            <p:cNvSpPr>
              <a:spLocks noChangeShapeType="1"/>
            </p:cNvSpPr>
            <p:nvPr/>
          </p:nvSpPr>
          <p:spPr bwMode="auto">
            <a:xfrm>
              <a:off x="1143" y="2755"/>
              <a:ext cx="43"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71" name="Line 195"/>
            <p:cNvSpPr>
              <a:spLocks noChangeShapeType="1"/>
            </p:cNvSpPr>
            <p:nvPr/>
          </p:nvSpPr>
          <p:spPr bwMode="auto">
            <a:xfrm>
              <a:off x="1228" y="2755"/>
              <a:ext cx="41"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72" name="Line 196"/>
            <p:cNvSpPr>
              <a:spLocks noChangeShapeType="1"/>
            </p:cNvSpPr>
            <p:nvPr/>
          </p:nvSpPr>
          <p:spPr bwMode="auto">
            <a:xfrm>
              <a:off x="1312" y="2755"/>
              <a:ext cx="4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73" name="Line 197"/>
            <p:cNvSpPr>
              <a:spLocks noChangeShapeType="1"/>
            </p:cNvSpPr>
            <p:nvPr/>
          </p:nvSpPr>
          <p:spPr bwMode="auto">
            <a:xfrm>
              <a:off x="1395" y="2755"/>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74" name="Line 198"/>
            <p:cNvSpPr>
              <a:spLocks noChangeShapeType="1"/>
            </p:cNvSpPr>
            <p:nvPr/>
          </p:nvSpPr>
          <p:spPr bwMode="auto">
            <a:xfrm>
              <a:off x="1480" y="2755"/>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75" name="Line 199"/>
            <p:cNvSpPr>
              <a:spLocks noChangeShapeType="1"/>
            </p:cNvSpPr>
            <p:nvPr/>
          </p:nvSpPr>
          <p:spPr bwMode="auto">
            <a:xfrm>
              <a:off x="1563" y="2755"/>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76" name="Line 200"/>
            <p:cNvSpPr>
              <a:spLocks noChangeShapeType="1"/>
            </p:cNvSpPr>
            <p:nvPr/>
          </p:nvSpPr>
          <p:spPr bwMode="auto">
            <a:xfrm>
              <a:off x="1647" y="2755"/>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77" name="Line 201"/>
            <p:cNvSpPr>
              <a:spLocks noChangeShapeType="1"/>
            </p:cNvSpPr>
            <p:nvPr/>
          </p:nvSpPr>
          <p:spPr bwMode="auto">
            <a:xfrm>
              <a:off x="1731" y="2755"/>
              <a:ext cx="31"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78" name="Line 202"/>
            <p:cNvSpPr>
              <a:spLocks noChangeShapeType="1"/>
            </p:cNvSpPr>
            <p:nvPr/>
          </p:nvSpPr>
          <p:spPr bwMode="auto">
            <a:xfrm>
              <a:off x="1815" y="2755"/>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79" name="Line 203"/>
            <p:cNvSpPr>
              <a:spLocks noChangeShapeType="1"/>
            </p:cNvSpPr>
            <p:nvPr/>
          </p:nvSpPr>
          <p:spPr bwMode="auto">
            <a:xfrm>
              <a:off x="1899" y="2755"/>
              <a:ext cx="3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80" name="Line 204"/>
            <p:cNvSpPr>
              <a:spLocks noChangeShapeType="1"/>
            </p:cNvSpPr>
            <p:nvPr/>
          </p:nvSpPr>
          <p:spPr bwMode="auto">
            <a:xfrm>
              <a:off x="1972" y="2755"/>
              <a:ext cx="4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81" name="Line 205"/>
            <p:cNvSpPr>
              <a:spLocks noChangeShapeType="1"/>
            </p:cNvSpPr>
            <p:nvPr/>
          </p:nvSpPr>
          <p:spPr bwMode="auto">
            <a:xfrm>
              <a:off x="2057" y="2755"/>
              <a:ext cx="21"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82" name="Line 206"/>
            <p:cNvSpPr>
              <a:spLocks noChangeShapeType="1"/>
            </p:cNvSpPr>
            <p:nvPr/>
          </p:nvSpPr>
          <p:spPr bwMode="auto">
            <a:xfrm>
              <a:off x="891" y="2310"/>
              <a:ext cx="22"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83" name="Line 207"/>
            <p:cNvSpPr>
              <a:spLocks noChangeShapeType="1"/>
            </p:cNvSpPr>
            <p:nvPr/>
          </p:nvSpPr>
          <p:spPr bwMode="auto">
            <a:xfrm>
              <a:off x="965" y="2310"/>
              <a:ext cx="43"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84" name="Line 208"/>
            <p:cNvSpPr>
              <a:spLocks noChangeShapeType="1"/>
            </p:cNvSpPr>
            <p:nvPr/>
          </p:nvSpPr>
          <p:spPr bwMode="auto">
            <a:xfrm>
              <a:off x="1060" y="2310"/>
              <a:ext cx="21" cy="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8" name="未知"/>
            <p:cNvSpPr/>
            <p:nvPr/>
          </p:nvSpPr>
          <p:spPr>
            <a:xfrm>
              <a:off x="703" y="2003"/>
              <a:ext cx="52" cy="84"/>
            </a:xfrm>
            <a:custGeom>
              <a:avLst/>
              <a:gdLst/>
              <a:ahLst/>
              <a:cxnLst>
                <a:cxn ang="0">
                  <a:pos x="52" y="0"/>
                </a:cxn>
                <a:cxn ang="0">
                  <a:pos x="21" y="84"/>
                </a:cxn>
                <a:cxn ang="0">
                  <a:pos x="0" y="0"/>
                </a:cxn>
                <a:cxn ang="0">
                  <a:pos x="21" y="0"/>
                </a:cxn>
                <a:cxn ang="0">
                  <a:pos x="52" y="0"/>
                </a:cxn>
              </a:cxnLst>
              <a:pathLst>
                <a:path w="48" h="76">
                  <a:moveTo>
                    <a:pt x="48" y="0"/>
                  </a:moveTo>
                  <a:lnTo>
                    <a:pt x="19" y="76"/>
                  </a:lnTo>
                  <a:lnTo>
                    <a:pt x="0" y="0"/>
                  </a:lnTo>
                  <a:lnTo>
                    <a:pt x="19" y="0"/>
                  </a:lnTo>
                  <a:lnTo>
                    <a:pt x="48" y="0"/>
                  </a:lnTo>
                  <a:close/>
                </a:path>
              </a:pathLst>
            </a:custGeom>
            <a:solidFill>
              <a:srgbClr val="000000">
                <a:alpha val="100000"/>
              </a:srgbClr>
            </a:solidFill>
            <a:ln w="9525">
              <a:noFill/>
            </a:ln>
          </p:spPr>
          <p:txBody>
            <a:bodyPr/>
            <a:p>
              <a:endParaRPr lang="zh-CN" altLang="en-US"/>
            </a:p>
          </p:txBody>
        </p:sp>
        <p:sp>
          <p:nvSpPr>
            <p:cNvPr id="50386" name="Line 210"/>
            <p:cNvSpPr>
              <a:spLocks noChangeShapeType="1"/>
            </p:cNvSpPr>
            <p:nvPr/>
          </p:nvSpPr>
          <p:spPr bwMode="auto">
            <a:xfrm>
              <a:off x="724" y="1558"/>
              <a:ext cx="1" cy="2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87" name="Line 211"/>
            <p:cNvSpPr>
              <a:spLocks noChangeShapeType="1"/>
            </p:cNvSpPr>
            <p:nvPr/>
          </p:nvSpPr>
          <p:spPr bwMode="auto">
            <a:xfrm>
              <a:off x="724" y="1621"/>
              <a:ext cx="1" cy="43"/>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88" name="Line 212"/>
            <p:cNvSpPr>
              <a:spLocks noChangeShapeType="1"/>
            </p:cNvSpPr>
            <p:nvPr/>
          </p:nvSpPr>
          <p:spPr bwMode="auto">
            <a:xfrm>
              <a:off x="724" y="1716"/>
              <a:ext cx="1" cy="3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89" name="Line 213"/>
            <p:cNvSpPr>
              <a:spLocks noChangeShapeType="1"/>
            </p:cNvSpPr>
            <p:nvPr/>
          </p:nvSpPr>
          <p:spPr bwMode="auto">
            <a:xfrm>
              <a:off x="724" y="1802"/>
              <a:ext cx="1" cy="4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90" name="Line 214"/>
            <p:cNvSpPr>
              <a:spLocks noChangeShapeType="1"/>
            </p:cNvSpPr>
            <p:nvPr/>
          </p:nvSpPr>
          <p:spPr bwMode="auto">
            <a:xfrm>
              <a:off x="724" y="1897"/>
              <a:ext cx="1" cy="32"/>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91" name="Line 215"/>
            <p:cNvSpPr>
              <a:spLocks noChangeShapeType="1"/>
            </p:cNvSpPr>
            <p:nvPr/>
          </p:nvSpPr>
          <p:spPr bwMode="auto">
            <a:xfrm>
              <a:off x="724" y="1982"/>
              <a:ext cx="1" cy="2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9" name="未知"/>
            <p:cNvSpPr/>
            <p:nvPr/>
          </p:nvSpPr>
          <p:spPr>
            <a:xfrm>
              <a:off x="3252" y="1621"/>
              <a:ext cx="43" cy="85"/>
            </a:xfrm>
            <a:custGeom>
              <a:avLst/>
              <a:gdLst/>
              <a:ahLst/>
              <a:cxnLst>
                <a:cxn ang="0">
                  <a:pos x="43" y="0"/>
                </a:cxn>
                <a:cxn ang="0">
                  <a:pos x="22" y="85"/>
                </a:cxn>
                <a:cxn ang="0">
                  <a:pos x="0" y="0"/>
                </a:cxn>
                <a:cxn ang="0">
                  <a:pos x="22" y="0"/>
                </a:cxn>
                <a:cxn ang="0">
                  <a:pos x="43" y="0"/>
                </a:cxn>
              </a:cxnLst>
              <a:pathLst>
                <a:path w="39" h="77">
                  <a:moveTo>
                    <a:pt x="39" y="0"/>
                  </a:moveTo>
                  <a:lnTo>
                    <a:pt x="20" y="77"/>
                  </a:lnTo>
                  <a:lnTo>
                    <a:pt x="0" y="0"/>
                  </a:lnTo>
                  <a:lnTo>
                    <a:pt x="20" y="0"/>
                  </a:lnTo>
                  <a:lnTo>
                    <a:pt x="39" y="0"/>
                  </a:lnTo>
                  <a:close/>
                </a:path>
              </a:pathLst>
            </a:custGeom>
            <a:solidFill>
              <a:srgbClr val="000000">
                <a:alpha val="100000"/>
              </a:srgbClr>
            </a:solidFill>
            <a:ln w="9525">
              <a:noFill/>
            </a:ln>
          </p:spPr>
          <p:txBody>
            <a:bodyPr/>
            <a:p>
              <a:endParaRPr lang="zh-CN" altLang="en-US"/>
            </a:p>
          </p:txBody>
        </p:sp>
        <p:sp>
          <p:nvSpPr>
            <p:cNvPr id="50393" name="Line 217"/>
            <p:cNvSpPr>
              <a:spLocks noChangeShapeType="1"/>
            </p:cNvSpPr>
            <p:nvPr/>
          </p:nvSpPr>
          <p:spPr bwMode="auto">
            <a:xfrm>
              <a:off x="3274" y="1558"/>
              <a:ext cx="1" cy="21"/>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50394" name="Line 218"/>
            <p:cNvSpPr>
              <a:spLocks noChangeShapeType="1"/>
            </p:cNvSpPr>
            <p:nvPr/>
          </p:nvSpPr>
          <p:spPr bwMode="auto">
            <a:xfrm>
              <a:off x="3274" y="1611"/>
              <a:ext cx="1" cy="10"/>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gr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数据处理指令</a:t>
            </a:r>
            <a:r>
              <a:rPr lang="en-GB" altLang="zh-CN" dirty="0">
                <a:latin typeface="黑体" panose="02010609060101010101" pitchFamily="6" charset="-122"/>
                <a:ea typeface="黑体" panose="02010609060101010101" pitchFamily="6" charset="-122"/>
              </a:rPr>
              <a:t> - 3</a:t>
            </a:r>
            <a:endParaRPr lang="en-GB" altLang="zh-CN" dirty="0">
              <a:latin typeface="黑体" panose="02010609060101010101" pitchFamily="6" charset="-122"/>
              <a:ea typeface="黑体" panose="02010609060101010101" pitchFamily="6" charset="-122"/>
            </a:endParaRPr>
          </a:p>
        </p:txBody>
      </p:sp>
      <p:pic>
        <p:nvPicPr>
          <p:cNvPr id="5120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14475"/>
            <a:ext cx="9131300" cy="4637088"/>
          </a:xfrm>
          <a:prstGeom prst="rect">
            <a:avLst/>
          </a:prstGeom>
          <a:noFill/>
          <a:ln>
            <a:noFill/>
          </a:ln>
          <a:effectLst/>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ChangeArrowheads="1"/>
          </p:cNvSpPr>
          <p:nvPr>
            <p:ph type="title"/>
          </p:nvPr>
        </p:nvSpPr>
        <p:spPr>
          <a:xfrm>
            <a:off x="2187575" y="152400"/>
            <a:ext cx="6575425" cy="1219200"/>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数据处理指令</a:t>
            </a:r>
            <a:r>
              <a:rPr lang="en-GB" altLang="zh-CN" dirty="0">
                <a:latin typeface="黑体" panose="02010609060101010101" pitchFamily="6" charset="-122"/>
                <a:ea typeface="黑体" panose="02010609060101010101" pitchFamily="6" charset="-122"/>
              </a:rPr>
              <a:t> - 4</a:t>
            </a:r>
            <a:endParaRPr lang="en-GB" altLang="zh-CN" dirty="0">
              <a:latin typeface="黑体" panose="02010609060101010101" pitchFamily="6" charset="-122"/>
              <a:ea typeface="黑体" panose="02010609060101010101" pitchFamily="6" charset="-122"/>
            </a:endParaRPr>
          </a:p>
        </p:txBody>
      </p:sp>
      <p:grpSp>
        <p:nvGrpSpPr>
          <p:cNvPr id="2" name="Group 3"/>
          <p:cNvGrpSpPr/>
          <p:nvPr/>
        </p:nvGrpSpPr>
        <p:grpSpPr>
          <a:xfrm>
            <a:off x="273050" y="2133600"/>
            <a:ext cx="4298950" cy="2190750"/>
            <a:chOff x="0" y="0"/>
            <a:chExt cx="2707" cy="1379"/>
          </a:xfrm>
        </p:grpSpPr>
        <p:sp>
          <p:nvSpPr>
            <p:cNvPr id="52254" name="Rectangle 4"/>
            <p:cNvSpPr/>
            <p:nvPr/>
          </p:nvSpPr>
          <p:spPr>
            <a:xfrm>
              <a:off x="0" y="0"/>
              <a:ext cx="1133"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ADD r0, r1, r2</a:t>
              </a:r>
              <a:endParaRPr lang="en-GB" altLang="zh-CN" sz="1400" b="1" dirty="0">
                <a:solidFill>
                  <a:srgbClr val="000066"/>
                </a:solidFill>
                <a:latin typeface="Comic Sans MS" panose="030F0702030302020204" pitchFamily="6" charset="0"/>
                <a:ea typeface="Gulim" charset="-127"/>
              </a:endParaRPr>
            </a:p>
          </p:txBody>
        </p:sp>
        <p:sp>
          <p:nvSpPr>
            <p:cNvPr id="52255" name="Rectangle 5"/>
            <p:cNvSpPr/>
            <p:nvPr/>
          </p:nvSpPr>
          <p:spPr>
            <a:xfrm>
              <a:off x="1133" y="0"/>
              <a:ext cx="1575"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r1 + r2</a:t>
              </a:r>
              <a:endParaRPr lang="en-GB" altLang="zh-CN" sz="1400" b="1" dirty="0">
                <a:solidFill>
                  <a:srgbClr val="000066"/>
                </a:solidFill>
                <a:latin typeface="Comic Sans MS" panose="030F0702030302020204" pitchFamily="6" charset="0"/>
                <a:ea typeface="Gulim" charset="-127"/>
              </a:endParaRPr>
            </a:p>
          </p:txBody>
        </p:sp>
        <p:sp>
          <p:nvSpPr>
            <p:cNvPr id="52256" name="Rectangle 6"/>
            <p:cNvSpPr/>
            <p:nvPr/>
          </p:nvSpPr>
          <p:spPr>
            <a:xfrm>
              <a:off x="0" y="230"/>
              <a:ext cx="1133"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ADC r0, r1, r2</a:t>
              </a:r>
              <a:endParaRPr lang="en-GB" altLang="zh-CN" sz="1400" b="1" dirty="0">
                <a:solidFill>
                  <a:srgbClr val="000066"/>
                </a:solidFill>
                <a:latin typeface="Comic Sans MS" panose="030F0702030302020204" pitchFamily="6" charset="0"/>
                <a:ea typeface="Gulim" charset="-127"/>
              </a:endParaRPr>
            </a:p>
          </p:txBody>
        </p:sp>
        <p:sp>
          <p:nvSpPr>
            <p:cNvPr id="52257" name="Rectangle 7"/>
            <p:cNvSpPr/>
            <p:nvPr/>
          </p:nvSpPr>
          <p:spPr>
            <a:xfrm>
              <a:off x="1133" y="230"/>
              <a:ext cx="1575"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r1 + r2 + C</a:t>
              </a:r>
              <a:endParaRPr lang="en-GB" altLang="zh-CN" sz="1400" b="1" dirty="0">
                <a:solidFill>
                  <a:srgbClr val="000066"/>
                </a:solidFill>
                <a:latin typeface="Comic Sans MS" panose="030F0702030302020204" pitchFamily="6" charset="0"/>
                <a:ea typeface="Gulim" charset="-127"/>
              </a:endParaRPr>
            </a:p>
          </p:txBody>
        </p:sp>
        <p:sp>
          <p:nvSpPr>
            <p:cNvPr id="52258" name="Rectangle 8"/>
            <p:cNvSpPr/>
            <p:nvPr/>
          </p:nvSpPr>
          <p:spPr>
            <a:xfrm>
              <a:off x="0" y="460"/>
              <a:ext cx="1133"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SUB r0, r1, r2</a:t>
              </a:r>
              <a:endParaRPr lang="en-GB" altLang="zh-CN" sz="1400" b="1" dirty="0">
                <a:solidFill>
                  <a:srgbClr val="000066"/>
                </a:solidFill>
                <a:latin typeface="Comic Sans MS" panose="030F0702030302020204" pitchFamily="6" charset="0"/>
                <a:ea typeface="Gulim" charset="-127"/>
              </a:endParaRPr>
            </a:p>
          </p:txBody>
        </p:sp>
        <p:sp>
          <p:nvSpPr>
            <p:cNvPr id="52259" name="Rectangle 9"/>
            <p:cNvSpPr/>
            <p:nvPr/>
          </p:nvSpPr>
          <p:spPr>
            <a:xfrm>
              <a:off x="1133" y="460"/>
              <a:ext cx="1575"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r1 - r2</a:t>
              </a:r>
              <a:endParaRPr lang="en-GB" altLang="zh-CN" sz="1400" b="1" dirty="0">
                <a:solidFill>
                  <a:srgbClr val="000066"/>
                </a:solidFill>
                <a:latin typeface="Comic Sans MS" panose="030F0702030302020204" pitchFamily="6" charset="0"/>
                <a:ea typeface="Gulim" charset="-127"/>
              </a:endParaRPr>
            </a:p>
          </p:txBody>
        </p:sp>
        <p:sp>
          <p:nvSpPr>
            <p:cNvPr id="52260" name="Rectangle 10"/>
            <p:cNvSpPr/>
            <p:nvPr/>
          </p:nvSpPr>
          <p:spPr>
            <a:xfrm>
              <a:off x="0" y="690"/>
              <a:ext cx="1133"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SBC r0, r1, r2</a:t>
              </a:r>
              <a:endParaRPr lang="en-GB" altLang="zh-CN" sz="1400" b="1" dirty="0">
                <a:solidFill>
                  <a:srgbClr val="000066"/>
                </a:solidFill>
                <a:latin typeface="Comic Sans MS" panose="030F0702030302020204" pitchFamily="6" charset="0"/>
                <a:ea typeface="Gulim" charset="-127"/>
              </a:endParaRPr>
            </a:p>
          </p:txBody>
        </p:sp>
        <p:sp>
          <p:nvSpPr>
            <p:cNvPr id="52261" name="Rectangle 11"/>
            <p:cNvSpPr/>
            <p:nvPr/>
          </p:nvSpPr>
          <p:spPr>
            <a:xfrm>
              <a:off x="1133" y="690"/>
              <a:ext cx="1575"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r1 - r2 + C - 1</a:t>
              </a:r>
              <a:endParaRPr lang="en-GB" altLang="zh-CN" sz="1400" b="1" dirty="0">
                <a:solidFill>
                  <a:srgbClr val="000066"/>
                </a:solidFill>
                <a:latin typeface="Comic Sans MS" panose="030F0702030302020204" pitchFamily="6" charset="0"/>
                <a:ea typeface="Gulim" charset="-127"/>
              </a:endParaRPr>
            </a:p>
          </p:txBody>
        </p:sp>
        <p:sp>
          <p:nvSpPr>
            <p:cNvPr id="52262" name="Rectangle 12"/>
            <p:cNvSpPr/>
            <p:nvPr/>
          </p:nvSpPr>
          <p:spPr>
            <a:xfrm>
              <a:off x="0" y="920"/>
              <a:ext cx="1133"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RSB r0, r1, r2</a:t>
              </a:r>
              <a:endParaRPr lang="en-GB" altLang="zh-CN" sz="1400" b="1" dirty="0">
                <a:solidFill>
                  <a:srgbClr val="000066"/>
                </a:solidFill>
                <a:latin typeface="Comic Sans MS" panose="030F0702030302020204" pitchFamily="6" charset="0"/>
                <a:ea typeface="Gulim" charset="-127"/>
              </a:endParaRPr>
            </a:p>
          </p:txBody>
        </p:sp>
        <p:sp>
          <p:nvSpPr>
            <p:cNvPr id="52263" name="Rectangle 13"/>
            <p:cNvSpPr/>
            <p:nvPr/>
          </p:nvSpPr>
          <p:spPr>
            <a:xfrm>
              <a:off x="1133" y="920"/>
              <a:ext cx="1575"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r2 </a:t>
              </a:r>
              <a:r>
                <a:rPr lang="en-GB" altLang="zh-CN" sz="1400" b="1" dirty="0">
                  <a:solidFill>
                    <a:srgbClr val="000066"/>
                  </a:solidFill>
                  <a:latin typeface="Arial" panose="020B0604020202020204" pitchFamily="34" charset="0"/>
                  <a:ea typeface="Gulim" charset="-127"/>
                </a:rPr>
                <a:t>–</a:t>
              </a:r>
              <a:r>
                <a:rPr lang="en-GB" altLang="zh-CN" sz="1400" b="1" dirty="0">
                  <a:solidFill>
                    <a:srgbClr val="000066"/>
                  </a:solidFill>
                  <a:latin typeface="Comic Sans MS" panose="030F0702030302020204" pitchFamily="6" charset="0"/>
                  <a:ea typeface="Gulim" charset="-127"/>
                </a:rPr>
                <a:t> r1</a:t>
              </a:r>
              <a:endParaRPr lang="en-GB" altLang="zh-CN" sz="1400" b="1" dirty="0">
                <a:solidFill>
                  <a:srgbClr val="000066"/>
                </a:solidFill>
                <a:latin typeface="Comic Sans MS" panose="030F0702030302020204" pitchFamily="6" charset="0"/>
                <a:ea typeface="Gulim" charset="-127"/>
              </a:endParaRPr>
            </a:p>
          </p:txBody>
        </p:sp>
        <p:sp>
          <p:nvSpPr>
            <p:cNvPr id="52264" name="Rectangle 14"/>
            <p:cNvSpPr/>
            <p:nvPr/>
          </p:nvSpPr>
          <p:spPr>
            <a:xfrm>
              <a:off x="0" y="1150"/>
              <a:ext cx="1133"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RSC r0, r1, r2</a:t>
              </a:r>
              <a:endParaRPr lang="en-GB" altLang="zh-CN" sz="1400" b="1" dirty="0">
                <a:solidFill>
                  <a:srgbClr val="000066"/>
                </a:solidFill>
                <a:latin typeface="Comic Sans MS" panose="030F0702030302020204" pitchFamily="6" charset="0"/>
                <a:ea typeface="Gulim" charset="-127"/>
              </a:endParaRPr>
            </a:p>
          </p:txBody>
        </p:sp>
        <p:sp>
          <p:nvSpPr>
            <p:cNvPr id="52265" name="Rectangle 15"/>
            <p:cNvSpPr/>
            <p:nvPr/>
          </p:nvSpPr>
          <p:spPr>
            <a:xfrm>
              <a:off x="1133" y="1150"/>
              <a:ext cx="1575"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r2 </a:t>
              </a:r>
              <a:r>
                <a:rPr lang="en-GB" altLang="zh-CN" sz="1400" b="1" dirty="0">
                  <a:solidFill>
                    <a:srgbClr val="000066"/>
                  </a:solidFill>
                  <a:latin typeface="Arial" panose="020B0604020202020204" pitchFamily="34" charset="0"/>
                  <a:ea typeface="Gulim" charset="-127"/>
                </a:rPr>
                <a:t>–</a:t>
              </a:r>
              <a:r>
                <a:rPr lang="en-GB" altLang="zh-CN" sz="1400" b="1" dirty="0">
                  <a:solidFill>
                    <a:srgbClr val="000066"/>
                  </a:solidFill>
                  <a:latin typeface="Comic Sans MS" panose="030F0702030302020204" pitchFamily="6" charset="0"/>
                  <a:ea typeface="Gulim" charset="-127"/>
                </a:rPr>
                <a:t> r1 + C - 1</a:t>
              </a:r>
              <a:endParaRPr lang="en-GB" altLang="zh-CN" sz="1400" b="1" dirty="0">
                <a:solidFill>
                  <a:srgbClr val="000066"/>
                </a:solidFill>
                <a:latin typeface="Comic Sans MS" panose="030F0702030302020204" pitchFamily="6" charset="0"/>
                <a:ea typeface="Gulim" charset="-127"/>
              </a:endParaRPr>
            </a:p>
          </p:txBody>
        </p:sp>
      </p:grpSp>
      <p:sp>
        <p:nvSpPr>
          <p:cNvPr id="52240" name="Text Box 16"/>
          <p:cNvSpPr txBox="1">
            <a:spLocks noChangeArrowheads="1"/>
          </p:cNvSpPr>
          <p:nvPr/>
        </p:nvSpPr>
        <p:spPr bwMode="auto">
          <a:xfrm>
            <a:off x="261938" y="1633538"/>
            <a:ext cx="3362325" cy="398463"/>
          </a:xfrm>
          <a:prstGeom prst="rect">
            <a:avLst/>
          </a:prstGeom>
          <a:noFill/>
          <a:ln>
            <a:noFill/>
          </a:ln>
          <a:effectLst/>
        </p:spPr>
        <p:txBody>
          <a:bodyPr lIns="90000" tIns="46800" rIns="90000" bIns="46800">
            <a:spAutoFit/>
          </a:bodyPr>
          <a:p>
            <a:pPr defTabSz="449580" eaLnBrk="0" hangingPunct="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Arial" panose="020B0604020202020204" pitchFamily="34" charset="0"/>
                <a:cs typeface="楷体_GB2312" pitchFamily="1" charset="0"/>
              </a:rPr>
              <a:t>算术操作</a:t>
            </a:r>
            <a:endParaRPr lang="zh-CN" altLang="en-GB" sz="2000" b="1" dirty="0">
              <a:solidFill>
                <a:srgbClr val="FF0000"/>
              </a:solidFill>
              <a:latin typeface="Arial" panose="020B0604020202020204" pitchFamily="34" charset="0"/>
              <a:ea typeface="楷体_GB2312" pitchFamily="1" charset="0"/>
            </a:endParaRPr>
          </a:p>
        </p:txBody>
      </p:sp>
      <p:sp>
        <p:nvSpPr>
          <p:cNvPr id="52241" name="Text Box 17"/>
          <p:cNvSpPr txBox="1">
            <a:spLocks noChangeArrowheads="1"/>
          </p:cNvSpPr>
          <p:nvPr/>
        </p:nvSpPr>
        <p:spPr bwMode="auto">
          <a:xfrm>
            <a:off x="4773613" y="1638300"/>
            <a:ext cx="3962400" cy="398463"/>
          </a:xfrm>
          <a:prstGeom prst="rect">
            <a:avLst/>
          </a:prstGeom>
          <a:noFill/>
          <a:ln>
            <a:noFill/>
          </a:ln>
          <a:effectLst/>
        </p:spPr>
        <p:txBody>
          <a:bodyPr lIns="90000" tIns="46800" rIns="90000" bIns="46800">
            <a:spAutoFit/>
          </a:bodyPr>
          <a:p>
            <a:pPr defTabSz="449580" eaLnBrk="0" hangingPunct="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Arial" panose="020B0604020202020204" pitchFamily="34" charset="0"/>
                <a:cs typeface="楷体_GB2312" pitchFamily="1" charset="0"/>
              </a:rPr>
              <a:t>按位逻辑操作</a:t>
            </a:r>
            <a:endParaRPr lang="zh-CN" altLang="en-GB" sz="2000" b="1" dirty="0">
              <a:solidFill>
                <a:srgbClr val="FF0000"/>
              </a:solidFill>
              <a:latin typeface="Arial" panose="020B0604020202020204" pitchFamily="34" charset="0"/>
              <a:ea typeface="楷体_GB2312" pitchFamily="1" charset="0"/>
            </a:endParaRPr>
          </a:p>
        </p:txBody>
      </p:sp>
      <p:grpSp>
        <p:nvGrpSpPr>
          <p:cNvPr id="52229" name="Group 18"/>
          <p:cNvGrpSpPr/>
          <p:nvPr/>
        </p:nvGrpSpPr>
        <p:grpSpPr>
          <a:xfrm>
            <a:off x="4802188" y="2089150"/>
            <a:ext cx="4116387" cy="1460500"/>
            <a:chOff x="0" y="0"/>
            <a:chExt cx="2592" cy="919"/>
          </a:xfrm>
        </p:grpSpPr>
        <p:sp>
          <p:nvSpPr>
            <p:cNvPr id="52246" name="Rectangle 19"/>
            <p:cNvSpPr/>
            <p:nvPr/>
          </p:nvSpPr>
          <p:spPr>
            <a:xfrm>
              <a:off x="0" y="0"/>
              <a:ext cx="112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AND r0, r1, r2</a:t>
              </a:r>
              <a:endParaRPr lang="en-GB" altLang="zh-CN" sz="1400" b="1" dirty="0">
                <a:solidFill>
                  <a:srgbClr val="000066"/>
                </a:solidFill>
                <a:latin typeface="Comic Sans MS" panose="030F0702030302020204" pitchFamily="6" charset="0"/>
                <a:ea typeface="Gulim" charset="-127"/>
              </a:endParaRPr>
            </a:p>
          </p:txBody>
        </p:sp>
        <p:sp>
          <p:nvSpPr>
            <p:cNvPr id="52247" name="Rectangle 20"/>
            <p:cNvSpPr/>
            <p:nvPr/>
          </p:nvSpPr>
          <p:spPr>
            <a:xfrm>
              <a:off x="1122" y="0"/>
              <a:ext cx="147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r1 and r2</a:t>
              </a:r>
              <a:endParaRPr lang="en-GB" altLang="zh-CN" sz="1400" b="1" dirty="0">
                <a:solidFill>
                  <a:srgbClr val="000066"/>
                </a:solidFill>
                <a:latin typeface="Comic Sans MS" panose="030F0702030302020204" pitchFamily="6" charset="0"/>
                <a:ea typeface="Gulim" charset="-127"/>
              </a:endParaRPr>
            </a:p>
          </p:txBody>
        </p:sp>
        <p:sp>
          <p:nvSpPr>
            <p:cNvPr id="52248" name="Rectangle 21"/>
            <p:cNvSpPr/>
            <p:nvPr/>
          </p:nvSpPr>
          <p:spPr>
            <a:xfrm>
              <a:off x="0" y="230"/>
              <a:ext cx="112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ORR r0, r1, r2</a:t>
              </a:r>
              <a:endParaRPr lang="en-GB" altLang="zh-CN" sz="1400" b="1" dirty="0">
                <a:solidFill>
                  <a:srgbClr val="000066"/>
                </a:solidFill>
                <a:latin typeface="Comic Sans MS" panose="030F0702030302020204" pitchFamily="6" charset="0"/>
                <a:ea typeface="Gulim" charset="-127"/>
              </a:endParaRPr>
            </a:p>
          </p:txBody>
        </p:sp>
        <p:sp>
          <p:nvSpPr>
            <p:cNvPr id="52249" name="Rectangle 22"/>
            <p:cNvSpPr/>
            <p:nvPr/>
          </p:nvSpPr>
          <p:spPr>
            <a:xfrm>
              <a:off x="1122" y="230"/>
              <a:ext cx="147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r1 or r2</a:t>
              </a:r>
              <a:endParaRPr lang="en-GB" altLang="zh-CN" sz="1400" b="1" dirty="0">
                <a:solidFill>
                  <a:srgbClr val="000066"/>
                </a:solidFill>
                <a:latin typeface="Comic Sans MS" panose="030F0702030302020204" pitchFamily="6" charset="0"/>
                <a:ea typeface="Gulim" charset="-127"/>
              </a:endParaRPr>
            </a:p>
          </p:txBody>
        </p:sp>
        <p:sp>
          <p:nvSpPr>
            <p:cNvPr id="52250" name="Rectangle 23"/>
            <p:cNvSpPr/>
            <p:nvPr/>
          </p:nvSpPr>
          <p:spPr>
            <a:xfrm>
              <a:off x="0" y="460"/>
              <a:ext cx="112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EOR r0, r1, r2</a:t>
              </a:r>
              <a:endParaRPr lang="en-GB" altLang="zh-CN" sz="1400" b="1" dirty="0">
                <a:solidFill>
                  <a:srgbClr val="000066"/>
                </a:solidFill>
                <a:latin typeface="Comic Sans MS" panose="030F0702030302020204" pitchFamily="6" charset="0"/>
                <a:ea typeface="Gulim" charset="-127"/>
              </a:endParaRPr>
            </a:p>
          </p:txBody>
        </p:sp>
        <p:sp>
          <p:nvSpPr>
            <p:cNvPr id="52251" name="Rectangle 24"/>
            <p:cNvSpPr/>
            <p:nvPr/>
          </p:nvSpPr>
          <p:spPr>
            <a:xfrm>
              <a:off x="1122" y="460"/>
              <a:ext cx="147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r1 xor r2</a:t>
              </a:r>
              <a:endParaRPr lang="en-GB" altLang="zh-CN" sz="1400" b="1" dirty="0">
                <a:solidFill>
                  <a:srgbClr val="000066"/>
                </a:solidFill>
                <a:latin typeface="Comic Sans MS" panose="030F0702030302020204" pitchFamily="6" charset="0"/>
                <a:ea typeface="Gulim" charset="-127"/>
              </a:endParaRPr>
            </a:p>
          </p:txBody>
        </p:sp>
        <p:sp>
          <p:nvSpPr>
            <p:cNvPr id="52252" name="Rectangle 25"/>
            <p:cNvSpPr/>
            <p:nvPr/>
          </p:nvSpPr>
          <p:spPr>
            <a:xfrm>
              <a:off x="0" y="690"/>
              <a:ext cx="112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BIC r0, r1, r2</a:t>
              </a:r>
              <a:endParaRPr lang="en-GB" altLang="zh-CN" sz="1400" b="1" dirty="0">
                <a:solidFill>
                  <a:srgbClr val="000066"/>
                </a:solidFill>
                <a:latin typeface="Comic Sans MS" panose="030F0702030302020204" pitchFamily="6" charset="0"/>
                <a:ea typeface="Gulim" charset="-127"/>
              </a:endParaRPr>
            </a:p>
          </p:txBody>
        </p:sp>
        <p:sp>
          <p:nvSpPr>
            <p:cNvPr id="52253" name="Rectangle 26"/>
            <p:cNvSpPr/>
            <p:nvPr/>
          </p:nvSpPr>
          <p:spPr>
            <a:xfrm>
              <a:off x="1122" y="690"/>
              <a:ext cx="147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r1 and (not) r2</a:t>
              </a:r>
              <a:endParaRPr lang="en-GB" altLang="zh-CN" sz="1400" b="1" dirty="0">
                <a:solidFill>
                  <a:srgbClr val="000066"/>
                </a:solidFill>
                <a:latin typeface="Comic Sans MS" panose="030F0702030302020204" pitchFamily="6" charset="0"/>
                <a:ea typeface="Gulim" charset="-127"/>
              </a:endParaRPr>
            </a:p>
          </p:txBody>
        </p:sp>
      </p:grpSp>
      <p:sp>
        <p:nvSpPr>
          <p:cNvPr id="3" name="Text Box 27"/>
          <p:cNvSpPr txBox="1">
            <a:spLocks noChangeArrowheads="1"/>
          </p:cNvSpPr>
          <p:nvPr/>
        </p:nvSpPr>
        <p:spPr bwMode="auto">
          <a:xfrm>
            <a:off x="284163" y="4522788"/>
            <a:ext cx="3962400" cy="398463"/>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l" defTabSz="449580" rtl="0" eaLnBrk="0" fontAlgn="base" latinLnBrk="0" hangingPunct="0">
              <a:lnSpc>
                <a:spcPct val="100000"/>
              </a:lnSpc>
              <a:spcBef>
                <a:spcPts val="125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楷体_GB2312" pitchFamily="1" charset="0"/>
              </a:rPr>
              <a:t>寄存器移位</a:t>
            </a:r>
            <a:endParaRPr kumimoji="0" lang="zh-CN" altLang="en-GB" sz="2000"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楷体_GB2312" pitchFamily="1" charset="0"/>
            </a:endParaRPr>
          </a:p>
        </p:txBody>
      </p:sp>
      <p:grpSp>
        <p:nvGrpSpPr>
          <p:cNvPr id="52231" name="Group 28"/>
          <p:cNvGrpSpPr/>
          <p:nvPr/>
        </p:nvGrpSpPr>
        <p:grpSpPr>
          <a:xfrm>
            <a:off x="352425" y="4943475"/>
            <a:ext cx="4116388" cy="730250"/>
            <a:chOff x="0" y="0"/>
            <a:chExt cx="2592" cy="459"/>
          </a:xfrm>
        </p:grpSpPr>
        <p:sp>
          <p:nvSpPr>
            <p:cNvPr id="52242" name="Rectangle 29"/>
            <p:cNvSpPr/>
            <p:nvPr/>
          </p:nvSpPr>
          <p:spPr>
            <a:xfrm>
              <a:off x="0" y="0"/>
              <a:ext cx="112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MOV r0, r2</a:t>
              </a:r>
              <a:endParaRPr lang="en-GB" altLang="zh-CN" sz="1400" b="1" dirty="0">
                <a:solidFill>
                  <a:srgbClr val="000066"/>
                </a:solidFill>
                <a:latin typeface="Comic Sans MS" panose="030F0702030302020204" pitchFamily="6" charset="0"/>
                <a:ea typeface="Gulim" charset="-127"/>
              </a:endParaRPr>
            </a:p>
          </p:txBody>
        </p:sp>
        <p:sp>
          <p:nvSpPr>
            <p:cNvPr id="52243" name="Rectangle 30"/>
            <p:cNvSpPr/>
            <p:nvPr/>
          </p:nvSpPr>
          <p:spPr>
            <a:xfrm>
              <a:off x="1122" y="0"/>
              <a:ext cx="147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r2</a:t>
              </a:r>
              <a:endParaRPr lang="en-GB" altLang="zh-CN" sz="1400" b="1" dirty="0">
                <a:solidFill>
                  <a:srgbClr val="000066"/>
                </a:solidFill>
                <a:latin typeface="Comic Sans MS" panose="030F0702030302020204" pitchFamily="6" charset="0"/>
                <a:ea typeface="Gulim" charset="-127"/>
              </a:endParaRPr>
            </a:p>
          </p:txBody>
        </p:sp>
        <p:sp>
          <p:nvSpPr>
            <p:cNvPr id="52244" name="Rectangle 31"/>
            <p:cNvSpPr/>
            <p:nvPr/>
          </p:nvSpPr>
          <p:spPr>
            <a:xfrm>
              <a:off x="0" y="230"/>
              <a:ext cx="112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MVN r0, r2</a:t>
              </a:r>
              <a:endParaRPr lang="en-GB" altLang="zh-CN" sz="1400" b="1" dirty="0">
                <a:solidFill>
                  <a:srgbClr val="000066"/>
                </a:solidFill>
                <a:latin typeface="Comic Sans MS" panose="030F0702030302020204" pitchFamily="6" charset="0"/>
                <a:ea typeface="Gulim" charset="-127"/>
              </a:endParaRPr>
            </a:p>
          </p:txBody>
        </p:sp>
        <p:sp>
          <p:nvSpPr>
            <p:cNvPr id="52245" name="Rectangle 32"/>
            <p:cNvSpPr/>
            <p:nvPr/>
          </p:nvSpPr>
          <p:spPr>
            <a:xfrm>
              <a:off x="1122" y="230"/>
              <a:ext cx="147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not r2</a:t>
              </a:r>
              <a:endParaRPr lang="en-GB" altLang="zh-CN" sz="1400" b="1" dirty="0">
                <a:solidFill>
                  <a:srgbClr val="000066"/>
                </a:solidFill>
                <a:latin typeface="Comic Sans MS" panose="030F0702030302020204" pitchFamily="6" charset="0"/>
                <a:ea typeface="Gulim" charset="-127"/>
              </a:endParaRPr>
            </a:p>
          </p:txBody>
        </p:sp>
      </p:grpSp>
      <p:sp>
        <p:nvSpPr>
          <p:cNvPr id="4" name="Text Box 33"/>
          <p:cNvSpPr txBox="1">
            <a:spLocks noChangeArrowheads="1"/>
          </p:cNvSpPr>
          <p:nvPr/>
        </p:nvSpPr>
        <p:spPr bwMode="auto">
          <a:xfrm>
            <a:off x="4754563" y="4564063"/>
            <a:ext cx="3962400" cy="398463"/>
          </a:xfrm>
          <a:prstGeom prst="rect">
            <a:avLst/>
          </a:prstGeom>
          <a:noFill/>
          <a:ln>
            <a:noFill/>
          </a:ln>
          <a:effectLst/>
        </p:spPr>
        <p:txBody>
          <a:bodyPr lIns="90000" tIns="46800" rIns="90000" bIns="46800">
            <a:spAutoFit/>
          </a:bodyPr>
          <a:p>
            <a:pPr defTabSz="449580" eaLnBrk="0" hangingPunct="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Arial" panose="020B0604020202020204" pitchFamily="34" charset="0"/>
                <a:cs typeface="楷体_GB2312" pitchFamily="1" charset="0"/>
              </a:rPr>
              <a:t>比较操作</a:t>
            </a:r>
            <a:endParaRPr lang="zh-CN" altLang="en-GB" sz="2000" b="1" dirty="0">
              <a:solidFill>
                <a:srgbClr val="FF0000"/>
              </a:solidFill>
              <a:latin typeface="Arial" panose="020B0604020202020204" pitchFamily="34" charset="0"/>
              <a:ea typeface="楷体_GB2312" pitchFamily="1" charset="0"/>
            </a:endParaRPr>
          </a:p>
        </p:txBody>
      </p:sp>
      <p:grpSp>
        <p:nvGrpSpPr>
          <p:cNvPr id="52233" name="Group 34"/>
          <p:cNvGrpSpPr/>
          <p:nvPr/>
        </p:nvGrpSpPr>
        <p:grpSpPr>
          <a:xfrm>
            <a:off x="4822825" y="4984750"/>
            <a:ext cx="4116388" cy="1460500"/>
            <a:chOff x="0" y="0"/>
            <a:chExt cx="2592" cy="919"/>
          </a:xfrm>
        </p:grpSpPr>
        <p:sp>
          <p:nvSpPr>
            <p:cNvPr id="52234" name="Rectangle 35"/>
            <p:cNvSpPr/>
            <p:nvPr/>
          </p:nvSpPr>
          <p:spPr>
            <a:xfrm>
              <a:off x="0" y="0"/>
              <a:ext cx="112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CMP r1, r2</a:t>
              </a:r>
              <a:endParaRPr lang="en-GB" altLang="zh-CN" sz="1400" b="1" dirty="0">
                <a:solidFill>
                  <a:srgbClr val="000066"/>
                </a:solidFill>
                <a:latin typeface="Comic Sans MS" panose="030F0702030302020204" pitchFamily="6" charset="0"/>
                <a:ea typeface="Gulim" charset="-127"/>
              </a:endParaRPr>
            </a:p>
          </p:txBody>
        </p:sp>
        <p:sp>
          <p:nvSpPr>
            <p:cNvPr id="52235" name="Rectangle 36"/>
            <p:cNvSpPr/>
            <p:nvPr/>
          </p:nvSpPr>
          <p:spPr>
            <a:xfrm>
              <a:off x="1122" y="0"/>
              <a:ext cx="147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set cc on r1 - r2</a:t>
              </a:r>
              <a:endParaRPr lang="en-GB" altLang="zh-CN" sz="1400" b="1" dirty="0">
                <a:solidFill>
                  <a:srgbClr val="000066"/>
                </a:solidFill>
                <a:latin typeface="Comic Sans MS" panose="030F0702030302020204" pitchFamily="6" charset="0"/>
                <a:ea typeface="Gulim" charset="-127"/>
              </a:endParaRPr>
            </a:p>
          </p:txBody>
        </p:sp>
        <p:sp>
          <p:nvSpPr>
            <p:cNvPr id="52236" name="Rectangle 37"/>
            <p:cNvSpPr/>
            <p:nvPr/>
          </p:nvSpPr>
          <p:spPr>
            <a:xfrm>
              <a:off x="0" y="230"/>
              <a:ext cx="112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CMN r1, r2</a:t>
              </a:r>
              <a:endParaRPr lang="en-GB" altLang="zh-CN" sz="1400" b="1" dirty="0">
                <a:solidFill>
                  <a:srgbClr val="000066"/>
                </a:solidFill>
                <a:latin typeface="Comic Sans MS" panose="030F0702030302020204" pitchFamily="6" charset="0"/>
                <a:ea typeface="Gulim" charset="-127"/>
              </a:endParaRPr>
            </a:p>
          </p:txBody>
        </p:sp>
        <p:sp>
          <p:nvSpPr>
            <p:cNvPr id="52237" name="Rectangle 38"/>
            <p:cNvSpPr/>
            <p:nvPr/>
          </p:nvSpPr>
          <p:spPr>
            <a:xfrm>
              <a:off x="1122" y="230"/>
              <a:ext cx="147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set cc on r1 + r2</a:t>
              </a:r>
              <a:endParaRPr lang="en-GB" altLang="zh-CN" sz="1400" b="1" dirty="0">
                <a:solidFill>
                  <a:srgbClr val="000066"/>
                </a:solidFill>
                <a:latin typeface="Comic Sans MS" panose="030F0702030302020204" pitchFamily="6" charset="0"/>
                <a:ea typeface="Gulim" charset="-127"/>
              </a:endParaRPr>
            </a:p>
          </p:txBody>
        </p:sp>
        <p:sp>
          <p:nvSpPr>
            <p:cNvPr id="52238" name="Rectangle 39"/>
            <p:cNvSpPr/>
            <p:nvPr/>
          </p:nvSpPr>
          <p:spPr>
            <a:xfrm>
              <a:off x="0" y="460"/>
              <a:ext cx="112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TST r1, r2</a:t>
              </a:r>
              <a:endParaRPr lang="en-GB" altLang="zh-CN" sz="1400" b="1" dirty="0">
                <a:solidFill>
                  <a:srgbClr val="000066"/>
                </a:solidFill>
                <a:latin typeface="Comic Sans MS" panose="030F0702030302020204" pitchFamily="6" charset="0"/>
                <a:ea typeface="Gulim" charset="-127"/>
              </a:endParaRPr>
            </a:p>
          </p:txBody>
        </p:sp>
        <p:sp>
          <p:nvSpPr>
            <p:cNvPr id="52239" name="Rectangle 40"/>
            <p:cNvSpPr/>
            <p:nvPr/>
          </p:nvSpPr>
          <p:spPr>
            <a:xfrm>
              <a:off x="1122" y="460"/>
              <a:ext cx="147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set cc on r1 and r2</a:t>
              </a:r>
              <a:endParaRPr lang="en-GB" altLang="zh-CN" sz="1400" b="1" dirty="0">
                <a:solidFill>
                  <a:srgbClr val="000066"/>
                </a:solidFill>
                <a:latin typeface="Comic Sans MS" panose="030F0702030302020204" pitchFamily="6" charset="0"/>
                <a:ea typeface="Gulim" charset="-127"/>
              </a:endParaRPr>
            </a:p>
          </p:txBody>
        </p:sp>
        <p:sp>
          <p:nvSpPr>
            <p:cNvPr id="5" name="Rectangle 41"/>
            <p:cNvSpPr/>
            <p:nvPr/>
          </p:nvSpPr>
          <p:spPr>
            <a:xfrm>
              <a:off x="0" y="690"/>
              <a:ext cx="112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TEQ r1, r2</a:t>
              </a:r>
              <a:endParaRPr lang="en-GB" altLang="zh-CN" sz="1400" b="1" dirty="0">
                <a:solidFill>
                  <a:srgbClr val="000066"/>
                </a:solidFill>
                <a:latin typeface="Comic Sans MS" panose="030F0702030302020204" pitchFamily="6" charset="0"/>
                <a:ea typeface="Gulim" charset="-127"/>
              </a:endParaRPr>
            </a:p>
          </p:txBody>
        </p:sp>
        <p:sp>
          <p:nvSpPr>
            <p:cNvPr id="6" name="Rectangle 42"/>
            <p:cNvSpPr/>
            <p:nvPr/>
          </p:nvSpPr>
          <p:spPr>
            <a:xfrm>
              <a:off x="1122" y="690"/>
              <a:ext cx="147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set cc on r1 xor r2</a:t>
              </a:r>
              <a:endParaRPr lang="en-GB" altLang="zh-CN" sz="1400" b="1" dirty="0">
                <a:solidFill>
                  <a:srgbClr val="000066"/>
                </a:solidFill>
                <a:latin typeface="Comic Sans MS" panose="030F0702030302020204" pitchFamily="6" charset="0"/>
                <a:ea typeface="Gulim" charset="-127"/>
              </a:endParaRPr>
            </a:p>
          </p:txBody>
        </p:sp>
      </p:gr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数据处理指令</a:t>
            </a:r>
            <a:r>
              <a:rPr lang="en-GB" altLang="zh-CN" dirty="0">
                <a:latin typeface="黑体" panose="02010609060101010101" pitchFamily="6" charset="-122"/>
                <a:ea typeface="黑体" panose="02010609060101010101" pitchFamily="6" charset="-122"/>
              </a:rPr>
              <a:t> - 5</a:t>
            </a:r>
            <a:endParaRPr lang="en-GB" altLang="zh-CN" dirty="0">
              <a:latin typeface="黑体" panose="02010609060101010101" pitchFamily="6" charset="-122"/>
              <a:ea typeface="黑体" panose="02010609060101010101" pitchFamily="6" charset="-122"/>
            </a:endParaRPr>
          </a:p>
        </p:txBody>
      </p:sp>
      <p:sp>
        <p:nvSpPr>
          <p:cNvPr id="53251" name="Rectangle 3"/>
          <p:cNvSpPr>
            <a:spLocks noGrp="1" noChangeArrowheads="1"/>
          </p:cNvSpPr>
          <p:nvPr>
            <p:ph sz="half" idx="1"/>
          </p:nvPr>
        </p:nvSpPr>
        <p:spPr>
          <a:xfrm>
            <a:off x="623888" y="1681163"/>
            <a:ext cx="7102475" cy="4114800"/>
          </a:xfrm>
        </p:spPr>
        <p:txBody>
          <a:bodyPr vert="horz" wrap="square" lIns="82440" tIns="41400" rIns="82440" bIns="41400" numCol="1" anchor="t" anchorCtr="0" compatLnSpc="1"/>
          <a:p>
            <a:pPr marL="341630" indent="-341630"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solidFill>
                  <a:srgbClr val="FF0000"/>
                </a:solidFill>
                <a:latin typeface="楷体_GB2312" pitchFamily="1" charset="0"/>
                <a:ea typeface="+mn-ea"/>
                <a:cs typeface="楷体_GB2312" pitchFamily="1" charset="0"/>
              </a:rPr>
              <a:t>立即数操作</a:t>
            </a:r>
            <a:r>
              <a:rPr lang="en-GB" altLang="zh-CN" sz="2000" dirty="0">
                <a:solidFill>
                  <a:srgbClr val="FF0000"/>
                </a:solidFill>
                <a:latin typeface="楷体_GB2312" pitchFamily="1" charset="0"/>
                <a:ea typeface="+mn-ea"/>
                <a:cs typeface="楷体_GB2312" pitchFamily="1" charset="0"/>
              </a:rPr>
              <a:t>:</a:t>
            </a:r>
            <a:br>
              <a:rPr lang="en-GB" altLang="zh-CN" sz="2000" dirty="0">
                <a:solidFill>
                  <a:srgbClr val="FF0000"/>
                </a:solidFill>
                <a:latin typeface="楷体_GB2312" pitchFamily="1" charset="0"/>
                <a:ea typeface="+mn-ea"/>
                <a:cs typeface="楷体_GB2312" pitchFamily="1" charset="0"/>
              </a:rPr>
            </a:br>
            <a:r>
              <a:rPr lang="zh-CN" altLang="en-GB" sz="2000" dirty="0">
                <a:solidFill>
                  <a:srgbClr val="FF0000"/>
                </a:solidFill>
                <a:latin typeface="楷体_GB2312" pitchFamily="1" charset="0"/>
                <a:ea typeface="+mn-ea"/>
                <a:cs typeface="楷体_GB2312" pitchFamily="1" charset="0"/>
              </a:rPr>
              <a:t>立即数操作</a:t>
            </a:r>
            <a:r>
              <a:rPr lang="en-GB" altLang="zh-CN" sz="2000" dirty="0">
                <a:solidFill>
                  <a:srgbClr val="FF0000"/>
                </a:solidFill>
                <a:latin typeface="楷体_GB2312" pitchFamily="1" charset="0"/>
                <a:ea typeface="+mn-ea"/>
                <a:cs typeface="楷体_GB2312" pitchFamily="1" charset="0"/>
              </a:rPr>
              <a:t> = (0-&gt;255) x 22n, 0 &lt;= n &lt;= 12</a:t>
            </a:r>
            <a:endParaRPr lang="en-GB" altLang="zh-CN" sz="2000" dirty="0">
              <a:solidFill>
                <a:srgbClr val="FF0000"/>
              </a:solidFill>
              <a:latin typeface="楷体_GB2312" pitchFamily="1" charset="0"/>
              <a:ea typeface="+mn-ea"/>
              <a:cs typeface="楷体_GB2312" pitchFamily="1" charset="0"/>
            </a:endParaRPr>
          </a:p>
          <a:p>
            <a:pPr marL="341630" indent="-341630" defTabSz="914400" eaLnBrk="0" hangingPunct="0">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2000" dirty="0">
              <a:solidFill>
                <a:srgbClr val="FF0000"/>
              </a:solidFill>
              <a:latin typeface="楷体_GB2312" pitchFamily="1" charset="0"/>
              <a:ea typeface="+mn-ea"/>
              <a:cs typeface="楷体_GB2312" pitchFamily="1" charset="0"/>
            </a:endParaRPr>
          </a:p>
          <a:p>
            <a:pPr marL="341630" indent="-341630" defTabSz="914400" eaLnBrk="0" hangingPunct="0">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2000" dirty="0">
              <a:solidFill>
                <a:srgbClr val="FF0000"/>
              </a:solidFill>
              <a:latin typeface="楷体_GB2312" pitchFamily="1" charset="0"/>
              <a:ea typeface="+mn-ea"/>
              <a:cs typeface="楷体_GB2312" pitchFamily="1" charset="0"/>
            </a:endParaRPr>
          </a:p>
          <a:p>
            <a:pPr marL="341630" indent="-341630" defTabSz="914400" eaLnBrk="0" hangingPunct="0">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2000" dirty="0">
              <a:solidFill>
                <a:srgbClr val="FF0000"/>
              </a:solidFill>
              <a:latin typeface="楷体_GB2312" pitchFamily="1" charset="0"/>
              <a:ea typeface="+mn-ea"/>
              <a:cs typeface="楷体_GB2312" pitchFamily="1" charset="0"/>
            </a:endParaRPr>
          </a:p>
          <a:p>
            <a:pPr marL="341630" indent="-341630" defTabSz="914400" eaLnBrk="0" hangingPunct="0">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2000" dirty="0">
              <a:solidFill>
                <a:srgbClr val="FF0000"/>
              </a:solidFill>
              <a:latin typeface="楷体_GB2312" pitchFamily="1" charset="0"/>
              <a:ea typeface="+mn-ea"/>
              <a:cs typeface="楷体_GB2312" pitchFamily="1" charset="0"/>
            </a:endParaRPr>
          </a:p>
          <a:p>
            <a:pPr marL="341630" indent="-341630"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solidFill>
                  <a:srgbClr val="FF0000"/>
                </a:solidFill>
                <a:latin typeface="楷体_GB2312" pitchFamily="1" charset="0"/>
                <a:ea typeface="+mn-ea"/>
                <a:cs typeface="楷体_GB2312" pitchFamily="1" charset="0"/>
              </a:rPr>
              <a:t>移位寄存器操作数</a:t>
            </a:r>
            <a:endParaRPr lang="en-GB" altLang="zh-CN" sz="2000" dirty="0">
              <a:solidFill>
                <a:srgbClr val="FF0000"/>
              </a:solidFill>
              <a:latin typeface="楷体_GB2312" pitchFamily="1" charset="0"/>
              <a:ea typeface="+mn-ea"/>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solidFill>
                  <a:srgbClr val="000066"/>
                </a:solidFill>
                <a:latin typeface="楷体_GB2312" pitchFamily="1" charset="0"/>
                <a:ea typeface="+mn-ea"/>
                <a:cs typeface="楷体_GB2312" pitchFamily="1" charset="0"/>
              </a:rPr>
              <a:t>第二个操作数在与第一个操作数合成之前</a:t>
            </a:r>
            <a:r>
              <a:rPr lang="en-GB" altLang="zh-CN" sz="2000" dirty="0">
                <a:solidFill>
                  <a:srgbClr val="000066"/>
                </a:solidFill>
                <a:latin typeface="楷体_GB2312" pitchFamily="1" charset="0"/>
                <a:ea typeface="+mn-ea"/>
                <a:cs typeface="楷体_GB2312" pitchFamily="1" charset="0"/>
              </a:rPr>
              <a:t>,</a:t>
            </a:r>
            <a:r>
              <a:rPr lang="zh-CN" altLang="en-GB" sz="2000" dirty="0">
                <a:solidFill>
                  <a:srgbClr val="000066"/>
                </a:solidFill>
                <a:latin typeface="楷体_GB2312" pitchFamily="1" charset="0"/>
                <a:ea typeface="+mn-ea"/>
                <a:cs typeface="楷体_GB2312" pitchFamily="1" charset="0"/>
              </a:rPr>
              <a:t>是服从于移位操作的</a:t>
            </a:r>
            <a:r>
              <a:rPr lang="en-GB" altLang="zh-CN" sz="2000" dirty="0">
                <a:solidFill>
                  <a:srgbClr val="000066"/>
                </a:solidFill>
                <a:latin typeface="楷体_GB2312" pitchFamily="1" charset="0"/>
                <a:ea typeface="+mn-ea"/>
                <a:cs typeface="楷体_GB2312" pitchFamily="1" charset="0"/>
              </a:rPr>
              <a:t>.</a:t>
            </a:r>
            <a:endParaRPr lang="en-GB" altLang="zh-CN" sz="2000" dirty="0">
              <a:solidFill>
                <a:srgbClr val="000066"/>
              </a:solidFill>
              <a:latin typeface="楷体_GB2312" pitchFamily="1" charset="0"/>
              <a:ea typeface="楷体_GB2312" pitchFamily="1" charset="0"/>
            </a:endParaRPr>
          </a:p>
        </p:txBody>
      </p:sp>
      <p:grpSp>
        <p:nvGrpSpPr>
          <p:cNvPr id="2" name="Group 4"/>
          <p:cNvGrpSpPr/>
          <p:nvPr/>
        </p:nvGrpSpPr>
        <p:grpSpPr>
          <a:xfrm>
            <a:off x="1682750" y="5202238"/>
            <a:ext cx="4776788" cy="722312"/>
            <a:chOff x="0" y="0"/>
            <a:chExt cx="3008" cy="454"/>
          </a:xfrm>
        </p:grpSpPr>
        <p:sp>
          <p:nvSpPr>
            <p:cNvPr id="53257" name="Rectangle 5"/>
            <p:cNvSpPr/>
            <p:nvPr/>
          </p:nvSpPr>
          <p:spPr>
            <a:xfrm>
              <a:off x="0" y="0"/>
              <a:ext cx="1698" cy="217"/>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ADD r3, r2, r1, LSL #3</a:t>
              </a:r>
              <a:endParaRPr lang="en-GB" altLang="zh-CN" sz="1400" b="1" dirty="0">
                <a:solidFill>
                  <a:srgbClr val="000066"/>
                </a:solidFill>
                <a:latin typeface="Comic Sans MS" panose="030F0702030302020204" pitchFamily="6" charset="0"/>
                <a:ea typeface="Gulim" charset="-127"/>
              </a:endParaRPr>
            </a:p>
          </p:txBody>
        </p:sp>
        <p:sp>
          <p:nvSpPr>
            <p:cNvPr id="53258" name="Rectangle 6"/>
            <p:cNvSpPr/>
            <p:nvPr/>
          </p:nvSpPr>
          <p:spPr>
            <a:xfrm>
              <a:off x="1698" y="0"/>
              <a:ext cx="1311" cy="217"/>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r3 := r2 + 8 x r1</a:t>
              </a:r>
              <a:endParaRPr lang="en-GB" altLang="zh-CN" sz="1400" b="1" dirty="0">
                <a:solidFill>
                  <a:srgbClr val="000066"/>
                </a:solidFill>
                <a:latin typeface="Comic Sans MS" panose="030F0702030302020204" pitchFamily="6" charset="0"/>
                <a:ea typeface="Gulim" charset="-127"/>
              </a:endParaRPr>
            </a:p>
          </p:txBody>
        </p:sp>
        <p:sp>
          <p:nvSpPr>
            <p:cNvPr id="53259" name="Rectangle 7"/>
            <p:cNvSpPr/>
            <p:nvPr/>
          </p:nvSpPr>
          <p:spPr>
            <a:xfrm>
              <a:off x="0" y="217"/>
              <a:ext cx="1698" cy="238"/>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ADD r5, r5, r3, LSL r2</a:t>
              </a:r>
              <a:endParaRPr lang="en-GB" altLang="zh-CN" sz="1400" b="1" dirty="0">
                <a:solidFill>
                  <a:srgbClr val="000066"/>
                </a:solidFill>
                <a:latin typeface="Comic Sans MS" panose="030F0702030302020204" pitchFamily="6" charset="0"/>
                <a:ea typeface="Gulim" charset="-127"/>
              </a:endParaRPr>
            </a:p>
          </p:txBody>
        </p:sp>
        <p:sp>
          <p:nvSpPr>
            <p:cNvPr id="53260" name="Rectangle 8"/>
            <p:cNvSpPr/>
            <p:nvPr/>
          </p:nvSpPr>
          <p:spPr>
            <a:xfrm>
              <a:off x="1698" y="217"/>
              <a:ext cx="1311" cy="238"/>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r5 := r5 + 2</a:t>
              </a:r>
              <a:r>
                <a:rPr lang="en-GB" altLang="zh-CN" sz="1400" b="1" baseline="30000" dirty="0">
                  <a:solidFill>
                    <a:srgbClr val="000066"/>
                  </a:solidFill>
                  <a:latin typeface="Comic Sans MS" panose="030F0702030302020204" pitchFamily="6" charset="0"/>
                  <a:ea typeface="Gulim" charset="-127"/>
                </a:rPr>
                <a:t>r2</a:t>
              </a:r>
              <a:r>
                <a:rPr lang="en-GB" altLang="zh-CN" sz="1400" b="1" dirty="0">
                  <a:solidFill>
                    <a:srgbClr val="000066"/>
                  </a:solidFill>
                  <a:latin typeface="Comic Sans MS" panose="030F0702030302020204" pitchFamily="6" charset="0"/>
                  <a:ea typeface="Gulim" charset="-127"/>
                </a:rPr>
                <a:t> x r3</a:t>
              </a:r>
              <a:endParaRPr lang="en-GB" altLang="zh-CN" sz="1400" b="1" dirty="0">
                <a:solidFill>
                  <a:srgbClr val="000066"/>
                </a:solidFill>
                <a:latin typeface="Comic Sans MS" panose="030F0702030302020204" pitchFamily="6" charset="0"/>
                <a:ea typeface="Gulim" charset="-127"/>
              </a:endParaRPr>
            </a:p>
          </p:txBody>
        </p:sp>
      </p:grpSp>
      <p:grpSp>
        <p:nvGrpSpPr>
          <p:cNvPr id="53252" name="Group 9"/>
          <p:cNvGrpSpPr/>
          <p:nvPr/>
        </p:nvGrpSpPr>
        <p:grpSpPr>
          <a:xfrm>
            <a:off x="1143000" y="2514600"/>
            <a:ext cx="6219825" cy="730250"/>
            <a:chOff x="0" y="0"/>
            <a:chExt cx="3917" cy="459"/>
          </a:xfrm>
        </p:grpSpPr>
        <p:sp>
          <p:nvSpPr>
            <p:cNvPr id="53253" name="Rectangle 10"/>
            <p:cNvSpPr/>
            <p:nvPr/>
          </p:nvSpPr>
          <p:spPr>
            <a:xfrm>
              <a:off x="0" y="0"/>
              <a:ext cx="221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ADD r3, r3, #3</a:t>
              </a:r>
              <a:endParaRPr lang="en-GB" altLang="zh-CN" sz="1400" b="1" dirty="0">
                <a:solidFill>
                  <a:srgbClr val="000066"/>
                </a:solidFill>
                <a:latin typeface="Comic Sans MS" panose="030F0702030302020204" pitchFamily="6" charset="0"/>
                <a:ea typeface="Gulim" charset="-127"/>
              </a:endParaRPr>
            </a:p>
          </p:txBody>
        </p:sp>
        <p:sp>
          <p:nvSpPr>
            <p:cNvPr id="53254" name="Rectangle 11"/>
            <p:cNvSpPr/>
            <p:nvPr/>
          </p:nvSpPr>
          <p:spPr>
            <a:xfrm>
              <a:off x="2211" y="0"/>
              <a:ext cx="1707"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r3 := r3 + 3</a:t>
              </a:r>
              <a:endParaRPr lang="en-GB" altLang="zh-CN" sz="1400" b="1" dirty="0">
                <a:solidFill>
                  <a:srgbClr val="000066"/>
                </a:solidFill>
                <a:latin typeface="Comic Sans MS" panose="030F0702030302020204" pitchFamily="6" charset="0"/>
                <a:ea typeface="Gulim" charset="-127"/>
              </a:endParaRPr>
            </a:p>
          </p:txBody>
        </p:sp>
        <p:sp>
          <p:nvSpPr>
            <p:cNvPr id="53255" name="Rectangle 12"/>
            <p:cNvSpPr/>
            <p:nvPr/>
          </p:nvSpPr>
          <p:spPr>
            <a:xfrm>
              <a:off x="0" y="230"/>
              <a:ext cx="221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AND r8, r7, #&amp;ff</a:t>
              </a:r>
              <a:endParaRPr lang="en-GB" altLang="zh-CN" sz="1400" b="1" dirty="0">
                <a:solidFill>
                  <a:srgbClr val="000066"/>
                </a:solidFill>
                <a:latin typeface="Comic Sans MS" panose="030F0702030302020204" pitchFamily="6" charset="0"/>
                <a:ea typeface="Gulim" charset="-127"/>
              </a:endParaRPr>
            </a:p>
          </p:txBody>
        </p:sp>
        <p:sp>
          <p:nvSpPr>
            <p:cNvPr id="53256" name="Rectangle 13"/>
            <p:cNvSpPr/>
            <p:nvPr/>
          </p:nvSpPr>
          <p:spPr>
            <a:xfrm>
              <a:off x="2211" y="230"/>
              <a:ext cx="1707"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r8 := r7</a:t>
              </a:r>
              <a:r>
                <a:rPr lang="en-GB" altLang="zh-CN" sz="1400" b="1" baseline="-25000" dirty="0">
                  <a:solidFill>
                    <a:srgbClr val="000066"/>
                  </a:solidFill>
                  <a:latin typeface="Comic Sans MS" panose="030F0702030302020204" pitchFamily="6" charset="0"/>
                  <a:ea typeface="Gulim" charset="-127"/>
                </a:rPr>
                <a:t>[7:0]</a:t>
              </a:r>
              <a:r>
                <a:rPr lang="en-GB" altLang="zh-CN" sz="1400" b="1" dirty="0">
                  <a:solidFill>
                    <a:srgbClr val="000066"/>
                  </a:solidFill>
                  <a:latin typeface="Comic Sans MS" panose="030F0702030302020204" pitchFamily="6" charset="0"/>
                  <a:ea typeface="Gulim" charset="-127"/>
                </a:rPr>
                <a:t>, &amp; for hex</a:t>
              </a:r>
              <a:endParaRPr lang="en-GB" altLang="zh-CN" sz="1400" b="1" dirty="0">
                <a:solidFill>
                  <a:srgbClr val="000066"/>
                </a:solidFill>
                <a:latin typeface="Comic Sans MS" panose="030F0702030302020204" pitchFamily="6" charset="0"/>
                <a:ea typeface="Gulim" charset="-127"/>
              </a:endParaRP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2"/>
          <p:cNvSpPr txBox="1">
            <a:spLocks noChangeArrowheads="1"/>
          </p:cNvSpPr>
          <p:nvPr/>
        </p:nvSpPr>
        <p:spPr bwMode="auto">
          <a:xfrm>
            <a:off x="525463" y="1516063"/>
            <a:ext cx="8316913" cy="4354513"/>
          </a:xfrm>
          <a:prstGeom prst="rect">
            <a:avLst/>
          </a:prstGeom>
          <a:noFill/>
          <a:ln>
            <a:noFill/>
          </a:ln>
          <a:effectLst/>
        </p:spPr>
        <p:txBody>
          <a:bodyPr lIns="82440" tIns="41400" rIns="82440" bIns="41400"/>
          <a:p>
            <a:pPr marL="341630" indent="-341630" defTabSz="449580" eaLnBrk="0" hangingPunct="0">
              <a:spcBef>
                <a:spcPts val="1250"/>
              </a:spcBef>
              <a:buClr>
                <a:srgbClr val="000066"/>
              </a:buClr>
              <a:buSzPct val="75000"/>
              <a:buFont typeface="Wingdings" panose="05000000000000000000" pitchFamily="2" charset="2"/>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zh-CN" sz="2400" b="1" dirty="0">
                <a:solidFill>
                  <a:srgbClr val="000066"/>
                </a:solidFill>
                <a:latin typeface="楷体_GB2312" pitchFamily="1" charset="0"/>
                <a:cs typeface="楷体_GB2312" pitchFamily="1" charset="0"/>
              </a:rPr>
              <a:t>V3</a:t>
            </a:r>
            <a:r>
              <a:rPr lang="zh-CN" altLang="en-GB" sz="2400" b="1" dirty="0">
                <a:solidFill>
                  <a:srgbClr val="000066"/>
                </a:solidFill>
                <a:latin typeface="楷体_GB2312" pitchFamily="1" charset="0"/>
                <a:cs typeface="楷体_GB2312" pitchFamily="1" charset="0"/>
              </a:rPr>
              <a:t>版本推出</a:t>
            </a:r>
            <a:r>
              <a:rPr lang="en-GB" altLang="zh-CN" sz="2400" b="1" dirty="0">
                <a:solidFill>
                  <a:srgbClr val="FF0000"/>
                </a:solidFill>
                <a:latin typeface="楷体_GB2312" pitchFamily="1" charset="0"/>
                <a:cs typeface="楷体_GB2312" pitchFamily="1" charset="0"/>
              </a:rPr>
              <a:t>32</a:t>
            </a:r>
            <a:r>
              <a:rPr lang="zh-CN" altLang="en-GB" sz="2400" b="1" dirty="0">
                <a:solidFill>
                  <a:srgbClr val="FF0000"/>
                </a:solidFill>
                <a:latin typeface="楷体_GB2312" pitchFamily="1" charset="0"/>
                <a:cs typeface="楷体_GB2312" pitchFamily="1" charset="0"/>
              </a:rPr>
              <a:t>位寻址</a:t>
            </a:r>
            <a:r>
              <a:rPr lang="zh-CN" altLang="en-GB" sz="2400" b="1" dirty="0">
                <a:solidFill>
                  <a:srgbClr val="000066"/>
                </a:solidFill>
                <a:latin typeface="楷体_GB2312" pitchFamily="1" charset="0"/>
                <a:cs typeface="楷体_GB2312" pitchFamily="1" charset="0"/>
              </a:rPr>
              <a:t>能力</a:t>
            </a:r>
            <a:r>
              <a:rPr lang="en-GB" altLang="zh-CN" sz="2400" b="1" dirty="0">
                <a:solidFill>
                  <a:srgbClr val="000066"/>
                </a:solidFill>
                <a:latin typeface="楷体_GB2312" pitchFamily="1" charset="0"/>
                <a:cs typeface="楷体_GB2312" pitchFamily="1" charset="0"/>
              </a:rPr>
              <a:t>,</a:t>
            </a:r>
            <a:r>
              <a:rPr lang="zh-CN" altLang="en-GB" sz="2400" b="1" dirty="0">
                <a:solidFill>
                  <a:srgbClr val="000066"/>
                </a:solidFill>
                <a:latin typeface="楷体_GB2312" pitchFamily="1" charset="0"/>
                <a:cs typeface="楷体_GB2312" pitchFamily="1" charset="0"/>
              </a:rPr>
              <a:t>结构扩展变化为</a:t>
            </a:r>
            <a:endParaRPr lang="en-GB" altLang="zh-CN" sz="2400" b="1" dirty="0">
              <a:solidFill>
                <a:srgbClr val="000066"/>
              </a:solidFill>
              <a:latin typeface="楷体_GB2312" pitchFamily="1" charset="0"/>
              <a:cs typeface="楷体_GB2312" pitchFamily="1" charset="0"/>
            </a:endParaRPr>
          </a:p>
          <a:p>
            <a:pPr marL="741680" lvl="1" indent="-284480" defTabSz="449580" eaLnBrk="0" hangingPunct="0">
              <a:spcBef>
                <a:spcPts val="1250"/>
              </a:spcBef>
              <a:buClr>
                <a:srgbClr val="000066"/>
              </a:buClr>
              <a:buSzPct val="75000"/>
              <a:buFont typeface="Wingdings" panose="05000000000000000000" pitchFamily="2" charset="2"/>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zh-CN" sz="2400" b="1" dirty="0">
                <a:solidFill>
                  <a:srgbClr val="000066"/>
                </a:solidFill>
                <a:latin typeface="楷体_GB2312" pitchFamily="1" charset="0"/>
                <a:cs typeface="楷体_GB2312" pitchFamily="1" charset="0"/>
              </a:rPr>
              <a:t>T</a:t>
            </a:r>
            <a:r>
              <a:rPr lang="en-GB" altLang="zh-CN" sz="2400" b="1" dirty="0">
                <a:solidFill>
                  <a:srgbClr val="000066"/>
                </a:solidFill>
                <a:latin typeface="Arial" panose="020B0604020202020204" pitchFamily="34" charset="0"/>
                <a:ea typeface="楷体_GB2312" pitchFamily="1" charset="0"/>
              </a:rPr>
              <a:t>—</a:t>
            </a:r>
            <a:r>
              <a:rPr lang="en-GB" altLang="zh-CN" sz="2400" b="1" dirty="0">
                <a:solidFill>
                  <a:srgbClr val="000066"/>
                </a:solidFill>
                <a:latin typeface="楷体_GB2312" pitchFamily="1" charset="0"/>
                <a:cs typeface="楷体_GB2312" pitchFamily="1" charset="0"/>
              </a:rPr>
              <a:t>16</a:t>
            </a:r>
            <a:r>
              <a:rPr lang="zh-CN" altLang="en-GB" sz="2400" b="1" dirty="0">
                <a:solidFill>
                  <a:srgbClr val="000066"/>
                </a:solidFill>
                <a:latin typeface="楷体_GB2312" pitchFamily="1" charset="0"/>
                <a:cs typeface="楷体_GB2312" pitchFamily="1" charset="0"/>
              </a:rPr>
              <a:t>位压缩指令集</a:t>
            </a:r>
            <a:endParaRPr lang="en-GB" altLang="zh-CN" sz="2400" b="1" dirty="0">
              <a:solidFill>
                <a:srgbClr val="000066"/>
              </a:solidFill>
              <a:latin typeface="楷体_GB2312" pitchFamily="1" charset="0"/>
              <a:cs typeface="楷体_GB2312" pitchFamily="1" charset="0"/>
            </a:endParaRPr>
          </a:p>
          <a:p>
            <a:pPr marL="741680" lvl="1" indent="-284480" defTabSz="449580" eaLnBrk="0" hangingPunct="0">
              <a:spcBef>
                <a:spcPts val="1250"/>
              </a:spcBef>
              <a:buClr>
                <a:srgbClr val="000066"/>
              </a:buClr>
              <a:buSzPct val="75000"/>
              <a:buFont typeface="Wingdings" panose="05000000000000000000" pitchFamily="2" charset="2"/>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zh-CN" sz="2400" b="1" dirty="0">
                <a:solidFill>
                  <a:srgbClr val="000066"/>
                </a:solidFill>
                <a:latin typeface="楷体_GB2312" pitchFamily="1" charset="0"/>
                <a:cs typeface="楷体_GB2312" pitchFamily="1" charset="0"/>
              </a:rPr>
              <a:t>M</a:t>
            </a:r>
            <a:r>
              <a:rPr lang="en-GB" altLang="zh-CN" sz="2400" b="1" dirty="0">
                <a:solidFill>
                  <a:srgbClr val="000066"/>
                </a:solidFill>
                <a:latin typeface="Arial" panose="020B0604020202020204" pitchFamily="34" charset="0"/>
                <a:ea typeface="楷体_GB2312" pitchFamily="1" charset="0"/>
              </a:rPr>
              <a:t>—</a:t>
            </a:r>
            <a:r>
              <a:rPr lang="zh-CN" altLang="en-GB" sz="2400" b="1" dirty="0">
                <a:solidFill>
                  <a:srgbClr val="000066"/>
                </a:solidFill>
                <a:latin typeface="楷体_GB2312" pitchFamily="1" charset="0"/>
                <a:cs typeface="楷体_GB2312" pitchFamily="1" charset="0"/>
              </a:rPr>
              <a:t>增强型乘法器</a:t>
            </a:r>
            <a:r>
              <a:rPr lang="en-GB" altLang="zh-CN" sz="2400" b="1" dirty="0">
                <a:solidFill>
                  <a:srgbClr val="000066"/>
                </a:solidFill>
                <a:latin typeface="楷体_GB2312" pitchFamily="1" charset="0"/>
                <a:cs typeface="楷体_GB2312" pitchFamily="1" charset="0"/>
              </a:rPr>
              <a:t>,</a:t>
            </a:r>
            <a:r>
              <a:rPr lang="zh-CN" altLang="en-GB" sz="2400" b="1" dirty="0">
                <a:solidFill>
                  <a:srgbClr val="000066"/>
                </a:solidFill>
                <a:latin typeface="楷体_GB2312" pitchFamily="1" charset="0"/>
                <a:cs typeface="楷体_GB2312" pitchFamily="1" charset="0"/>
              </a:rPr>
              <a:t>产生全</a:t>
            </a:r>
            <a:r>
              <a:rPr lang="en-GB" altLang="zh-CN" sz="2400" b="1" dirty="0">
                <a:solidFill>
                  <a:srgbClr val="000066"/>
                </a:solidFill>
                <a:latin typeface="楷体_GB2312" pitchFamily="1" charset="0"/>
                <a:cs typeface="楷体_GB2312" pitchFamily="1" charset="0"/>
              </a:rPr>
              <a:t>64</a:t>
            </a:r>
            <a:r>
              <a:rPr lang="zh-CN" altLang="en-GB" sz="2400" b="1" dirty="0">
                <a:solidFill>
                  <a:srgbClr val="000066"/>
                </a:solidFill>
                <a:latin typeface="楷体_GB2312" pitchFamily="1" charset="0"/>
                <a:cs typeface="楷体_GB2312" pitchFamily="1" charset="0"/>
              </a:rPr>
              <a:t>位结果</a:t>
            </a:r>
            <a:r>
              <a:rPr lang="en-GB" altLang="zh-CN" sz="2400" b="1" dirty="0">
                <a:solidFill>
                  <a:srgbClr val="000066"/>
                </a:solidFill>
                <a:latin typeface="楷体_GB2312" pitchFamily="1" charset="0"/>
                <a:cs typeface="楷体_GB2312" pitchFamily="1" charset="0"/>
              </a:rPr>
              <a:t>(32X32</a:t>
            </a:r>
            <a:r>
              <a:rPr lang="en-GB" altLang="zh-CN" sz="2400" b="1" dirty="0">
                <a:solidFill>
                  <a:srgbClr val="000066"/>
                </a:solidFill>
                <a:latin typeface="Symbol" panose="05050102010706020507" pitchFamily="6" charset="2"/>
                <a:cs typeface="楷体_GB2312" pitchFamily="1" charset="0"/>
              </a:rPr>
              <a:t></a:t>
            </a:r>
            <a:r>
              <a:rPr lang="en-GB" altLang="zh-CN" sz="2400" b="1" dirty="0">
                <a:solidFill>
                  <a:srgbClr val="000066"/>
                </a:solidFill>
                <a:latin typeface="楷体_GB2312" pitchFamily="1" charset="0"/>
                <a:cs typeface="楷体_GB2312" pitchFamily="1" charset="0"/>
              </a:rPr>
              <a:t>64or32X32+64 </a:t>
            </a:r>
            <a:r>
              <a:rPr lang="en-GB" altLang="zh-CN" sz="2400" b="1" dirty="0">
                <a:solidFill>
                  <a:srgbClr val="000066"/>
                </a:solidFill>
                <a:latin typeface="Symbol" panose="05050102010706020507" pitchFamily="6" charset="2"/>
                <a:cs typeface="楷体_GB2312" pitchFamily="1" charset="0"/>
              </a:rPr>
              <a:t></a:t>
            </a:r>
            <a:r>
              <a:rPr lang="en-GB" altLang="zh-CN" sz="2400" b="1" dirty="0">
                <a:solidFill>
                  <a:srgbClr val="000066"/>
                </a:solidFill>
                <a:latin typeface="楷体_GB2312" pitchFamily="1" charset="0"/>
                <a:cs typeface="楷体_GB2312" pitchFamily="1" charset="0"/>
              </a:rPr>
              <a:t>64)</a:t>
            </a:r>
            <a:endParaRPr lang="en-GB" altLang="zh-CN" sz="2400" b="1" dirty="0">
              <a:solidFill>
                <a:srgbClr val="000066"/>
              </a:solidFill>
              <a:latin typeface="楷体_GB2312" pitchFamily="1" charset="0"/>
              <a:cs typeface="楷体_GB2312" pitchFamily="1" charset="0"/>
            </a:endParaRPr>
          </a:p>
          <a:p>
            <a:pPr marL="341630" indent="-341630" defTabSz="449580" eaLnBrk="0" hangingPunct="0">
              <a:spcBef>
                <a:spcPts val="1250"/>
              </a:spcBef>
              <a:buClr>
                <a:srgbClr val="000066"/>
              </a:buClr>
              <a:buSzPct val="75000"/>
              <a:buFont typeface="Wingdings" panose="05000000000000000000" pitchFamily="2" charset="2"/>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zh-CN" sz="2400" b="1" dirty="0">
                <a:solidFill>
                  <a:srgbClr val="000066"/>
                </a:solidFill>
                <a:latin typeface="楷体_GB2312" pitchFamily="1" charset="0"/>
                <a:cs typeface="楷体_GB2312" pitchFamily="1" charset="0"/>
              </a:rPr>
              <a:t>V4</a:t>
            </a:r>
            <a:r>
              <a:rPr lang="zh-CN" altLang="en-GB" sz="2400" b="1" dirty="0">
                <a:solidFill>
                  <a:srgbClr val="000066"/>
                </a:solidFill>
                <a:latin typeface="楷体_GB2312" pitchFamily="1" charset="0"/>
                <a:cs typeface="楷体_GB2312" pitchFamily="1" charset="0"/>
              </a:rPr>
              <a:t>版本增加了</a:t>
            </a:r>
            <a:r>
              <a:rPr lang="zh-CN" altLang="en-GB" sz="2400" b="1" dirty="0">
                <a:solidFill>
                  <a:srgbClr val="FF0000"/>
                </a:solidFill>
                <a:latin typeface="楷体_GB2312" pitchFamily="1" charset="0"/>
                <a:cs typeface="楷体_GB2312" pitchFamily="1" charset="0"/>
              </a:rPr>
              <a:t>半字</a:t>
            </a:r>
            <a:r>
              <a:rPr lang="en-GB" altLang="zh-CN" sz="2400" b="1" dirty="0">
                <a:solidFill>
                  <a:srgbClr val="FF0000"/>
                </a:solidFill>
                <a:latin typeface="楷体_GB2312" pitchFamily="1" charset="0"/>
                <a:cs typeface="楷体_GB2312" pitchFamily="1" charset="0"/>
              </a:rPr>
              <a:t>load</a:t>
            </a:r>
            <a:r>
              <a:rPr lang="zh-CN" altLang="en-GB" sz="2400" b="1" dirty="0">
                <a:solidFill>
                  <a:srgbClr val="FF0000"/>
                </a:solidFill>
                <a:latin typeface="楷体_GB2312" pitchFamily="1" charset="0"/>
                <a:cs typeface="楷体_GB2312" pitchFamily="1" charset="0"/>
              </a:rPr>
              <a:t>和</a:t>
            </a:r>
            <a:r>
              <a:rPr lang="en-GB" altLang="zh-CN" sz="2400" b="1" dirty="0">
                <a:solidFill>
                  <a:srgbClr val="FF0000"/>
                </a:solidFill>
                <a:latin typeface="楷体_GB2312" pitchFamily="1" charset="0"/>
                <a:cs typeface="楷体_GB2312" pitchFamily="1" charset="0"/>
              </a:rPr>
              <a:t>store</a:t>
            </a:r>
            <a:r>
              <a:rPr lang="zh-CN" altLang="en-GB" sz="2400" b="1" dirty="0">
                <a:solidFill>
                  <a:srgbClr val="000066"/>
                </a:solidFill>
                <a:latin typeface="楷体_GB2312" pitchFamily="1" charset="0"/>
                <a:cs typeface="楷体_GB2312" pitchFamily="1" charset="0"/>
              </a:rPr>
              <a:t>指令</a:t>
            </a:r>
            <a:endParaRPr lang="en-GB" altLang="zh-CN" sz="2400" b="1" dirty="0">
              <a:solidFill>
                <a:srgbClr val="000066"/>
              </a:solidFill>
              <a:latin typeface="楷体_GB2312" pitchFamily="1" charset="0"/>
              <a:cs typeface="楷体_GB2312" pitchFamily="1" charset="0"/>
            </a:endParaRPr>
          </a:p>
          <a:p>
            <a:pPr marL="341630" indent="-341630" defTabSz="449580" eaLnBrk="0" hangingPunct="0">
              <a:spcBef>
                <a:spcPts val="1250"/>
              </a:spcBef>
              <a:buClr>
                <a:srgbClr val="000066"/>
              </a:buClr>
              <a:buSzPct val="75000"/>
              <a:buFont typeface="Wingdings" panose="05000000000000000000" pitchFamily="2" charset="2"/>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zh-CN" sz="2400" b="1" dirty="0">
                <a:solidFill>
                  <a:srgbClr val="000066"/>
                </a:solidFill>
                <a:latin typeface="楷体_GB2312" pitchFamily="1" charset="0"/>
                <a:cs typeface="楷体_GB2312" pitchFamily="1" charset="0"/>
              </a:rPr>
              <a:t>V5</a:t>
            </a:r>
            <a:r>
              <a:rPr lang="zh-CN" altLang="en-GB" sz="2400" b="1" dirty="0">
                <a:solidFill>
                  <a:srgbClr val="000066"/>
                </a:solidFill>
                <a:latin typeface="楷体_GB2312" pitchFamily="1" charset="0"/>
                <a:cs typeface="楷体_GB2312" pitchFamily="1" charset="0"/>
              </a:rPr>
              <a:t>版本改进了</a:t>
            </a:r>
            <a:r>
              <a:rPr lang="en-GB" altLang="zh-CN" sz="2400" b="1" dirty="0">
                <a:solidFill>
                  <a:srgbClr val="FF0000"/>
                </a:solidFill>
                <a:latin typeface="楷体_GB2312" pitchFamily="1" charset="0"/>
                <a:cs typeface="楷体_GB2312" pitchFamily="1" charset="0"/>
              </a:rPr>
              <a:t>ARM</a:t>
            </a:r>
            <a:r>
              <a:rPr lang="zh-CN" altLang="en-GB" sz="2400" b="1" dirty="0">
                <a:solidFill>
                  <a:srgbClr val="FF0000"/>
                </a:solidFill>
                <a:latin typeface="楷体_GB2312" pitchFamily="1" charset="0"/>
                <a:cs typeface="楷体_GB2312" pitchFamily="1" charset="0"/>
              </a:rPr>
              <a:t>和</a:t>
            </a:r>
            <a:r>
              <a:rPr lang="en-GB" altLang="zh-CN" sz="2400" b="1" dirty="0">
                <a:solidFill>
                  <a:srgbClr val="FF0000"/>
                </a:solidFill>
                <a:latin typeface="楷体_GB2312" pitchFamily="1" charset="0"/>
                <a:cs typeface="楷体_GB2312" pitchFamily="1" charset="0"/>
              </a:rPr>
              <a:t>Thumb</a:t>
            </a:r>
            <a:r>
              <a:rPr lang="zh-CN" altLang="en-GB" sz="2400" b="1" dirty="0">
                <a:solidFill>
                  <a:srgbClr val="FF0000"/>
                </a:solidFill>
                <a:latin typeface="楷体_GB2312" pitchFamily="1" charset="0"/>
                <a:cs typeface="楷体_GB2312" pitchFamily="1" charset="0"/>
              </a:rPr>
              <a:t>之间的交互</a:t>
            </a:r>
            <a:r>
              <a:rPr lang="en-GB" altLang="zh-CN" sz="2400" b="1" dirty="0">
                <a:solidFill>
                  <a:srgbClr val="000066"/>
                </a:solidFill>
                <a:latin typeface="楷体_GB2312" pitchFamily="1" charset="0"/>
                <a:cs typeface="楷体_GB2312" pitchFamily="1" charset="0"/>
              </a:rPr>
              <a:t>,</a:t>
            </a:r>
            <a:r>
              <a:rPr lang="zh-CN" altLang="en-GB" sz="2400" b="1" dirty="0">
                <a:solidFill>
                  <a:srgbClr val="000066"/>
                </a:solidFill>
                <a:latin typeface="楷体_GB2312" pitchFamily="1" charset="0"/>
                <a:cs typeface="楷体_GB2312" pitchFamily="1" charset="0"/>
              </a:rPr>
              <a:t>结构扩展变化为</a:t>
            </a:r>
            <a:r>
              <a:rPr lang="en-GB" altLang="zh-CN" sz="2400" b="1" dirty="0">
                <a:solidFill>
                  <a:srgbClr val="000066"/>
                </a:solidFill>
                <a:latin typeface="楷体_GB2312" pitchFamily="1" charset="0"/>
                <a:cs typeface="楷体_GB2312" pitchFamily="1" charset="0"/>
              </a:rPr>
              <a:t>:</a:t>
            </a:r>
            <a:endParaRPr lang="en-GB" altLang="zh-CN" sz="2400" b="1" dirty="0">
              <a:solidFill>
                <a:srgbClr val="000066"/>
              </a:solidFill>
              <a:latin typeface="楷体_GB2312" pitchFamily="1" charset="0"/>
              <a:cs typeface="楷体_GB2312" pitchFamily="1" charset="0"/>
            </a:endParaRPr>
          </a:p>
          <a:p>
            <a:pPr marL="741680" lvl="1" indent="-284480" defTabSz="449580" eaLnBrk="0" hangingPunct="0">
              <a:spcBef>
                <a:spcPts val="1250"/>
              </a:spcBef>
              <a:buClr>
                <a:srgbClr val="000066"/>
              </a:buClr>
              <a:buSzPct val="75000"/>
              <a:buFont typeface="Wingdings" panose="05000000000000000000" pitchFamily="2" charset="2"/>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zh-CN" sz="2400" b="1" dirty="0">
                <a:solidFill>
                  <a:srgbClr val="000066"/>
                </a:solidFill>
                <a:latin typeface="楷体_GB2312" pitchFamily="1" charset="0"/>
                <a:cs typeface="楷体_GB2312" pitchFamily="1" charset="0"/>
              </a:rPr>
              <a:t>E---</a:t>
            </a:r>
            <a:r>
              <a:rPr lang="zh-CN" altLang="en-GB" sz="2400" b="1" dirty="0">
                <a:solidFill>
                  <a:srgbClr val="000066"/>
                </a:solidFill>
                <a:latin typeface="楷体_GB2312" pitchFamily="1" charset="0"/>
                <a:cs typeface="楷体_GB2312" pitchFamily="1" charset="0"/>
              </a:rPr>
              <a:t>增强型</a:t>
            </a:r>
            <a:r>
              <a:rPr lang="en-GB" altLang="zh-CN" sz="2400" b="1" dirty="0">
                <a:solidFill>
                  <a:srgbClr val="FF0000"/>
                </a:solidFill>
                <a:latin typeface="楷体_GB2312" pitchFamily="1" charset="0"/>
                <a:cs typeface="楷体_GB2312" pitchFamily="1" charset="0"/>
              </a:rPr>
              <a:t>DSP</a:t>
            </a:r>
            <a:r>
              <a:rPr lang="zh-CN" altLang="en-GB" sz="2400" b="1" dirty="0">
                <a:solidFill>
                  <a:srgbClr val="000066"/>
                </a:solidFill>
                <a:latin typeface="楷体_GB2312" pitchFamily="1" charset="0"/>
                <a:cs typeface="楷体_GB2312" pitchFamily="1" charset="0"/>
              </a:rPr>
              <a:t>指令集</a:t>
            </a:r>
            <a:r>
              <a:rPr lang="en-GB" altLang="zh-CN" sz="2400" b="1" dirty="0">
                <a:solidFill>
                  <a:srgbClr val="000066"/>
                </a:solidFill>
                <a:latin typeface="楷体_GB2312" pitchFamily="1" charset="0"/>
                <a:cs typeface="楷体_GB2312" pitchFamily="1" charset="0"/>
              </a:rPr>
              <a:t>,</a:t>
            </a:r>
            <a:r>
              <a:rPr lang="zh-CN" altLang="en-GB" sz="2400" b="1" dirty="0">
                <a:solidFill>
                  <a:srgbClr val="000066"/>
                </a:solidFill>
                <a:latin typeface="楷体_GB2312" pitchFamily="1" charset="0"/>
                <a:cs typeface="楷体_GB2312" pitchFamily="1" charset="0"/>
              </a:rPr>
              <a:t>包括全部算法操作和</a:t>
            </a:r>
            <a:r>
              <a:rPr lang="en-GB" altLang="zh-CN" sz="2400" b="1" dirty="0">
                <a:solidFill>
                  <a:srgbClr val="000066"/>
                </a:solidFill>
                <a:latin typeface="楷体_GB2312" pitchFamily="1" charset="0"/>
                <a:cs typeface="楷体_GB2312" pitchFamily="1" charset="0"/>
              </a:rPr>
              <a:t>16</a:t>
            </a:r>
            <a:r>
              <a:rPr lang="zh-CN" altLang="en-GB" sz="2400" b="1" dirty="0">
                <a:solidFill>
                  <a:srgbClr val="000066"/>
                </a:solidFill>
                <a:latin typeface="楷体_GB2312" pitchFamily="1" charset="0"/>
                <a:cs typeface="楷体_GB2312" pitchFamily="1" charset="0"/>
              </a:rPr>
              <a:t>位乘法</a:t>
            </a:r>
            <a:endParaRPr lang="en-GB" altLang="zh-CN" sz="2400" b="1" dirty="0">
              <a:solidFill>
                <a:srgbClr val="000066"/>
              </a:solidFill>
              <a:latin typeface="楷体_GB2312" pitchFamily="1" charset="0"/>
              <a:cs typeface="楷体_GB2312" pitchFamily="1" charset="0"/>
            </a:endParaRPr>
          </a:p>
          <a:p>
            <a:pPr marL="741680" lvl="1" indent="-284480" defTabSz="449580" eaLnBrk="0" hangingPunct="0">
              <a:spcBef>
                <a:spcPts val="1250"/>
              </a:spcBef>
              <a:buClr>
                <a:srgbClr val="000066"/>
              </a:buClr>
              <a:buSzPct val="75000"/>
              <a:buFont typeface="Wingdings" panose="05000000000000000000" pitchFamily="2" charset="2"/>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zh-CN" sz="2400" b="1" dirty="0">
                <a:solidFill>
                  <a:srgbClr val="000066"/>
                </a:solidFill>
                <a:latin typeface="楷体_GB2312" pitchFamily="1" charset="0"/>
                <a:cs typeface="楷体_GB2312" pitchFamily="1" charset="0"/>
              </a:rPr>
              <a:t>J----</a:t>
            </a:r>
            <a:r>
              <a:rPr lang="zh-CN" altLang="en-GB" sz="2400" b="1" dirty="0">
                <a:solidFill>
                  <a:srgbClr val="000066"/>
                </a:solidFill>
                <a:latin typeface="楷体_GB2312" pitchFamily="1" charset="0"/>
                <a:cs typeface="楷体_GB2312" pitchFamily="1" charset="0"/>
              </a:rPr>
              <a:t>支持新的</a:t>
            </a:r>
            <a:r>
              <a:rPr lang="en-GB" altLang="zh-CN" sz="2400" b="1" dirty="0">
                <a:solidFill>
                  <a:srgbClr val="FF0000"/>
                </a:solidFill>
                <a:latin typeface="楷体_GB2312" pitchFamily="1" charset="0"/>
                <a:cs typeface="楷体_GB2312" pitchFamily="1" charset="0"/>
              </a:rPr>
              <a:t>JAVA</a:t>
            </a:r>
            <a:r>
              <a:rPr lang="en-GB" altLang="zh-CN" sz="2400" b="1" dirty="0">
                <a:solidFill>
                  <a:srgbClr val="000066"/>
                </a:solidFill>
                <a:latin typeface="楷体_GB2312" pitchFamily="1" charset="0"/>
                <a:cs typeface="楷体_GB2312" pitchFamily="1" charset="0"/>
              </a:rPr>
              <a:t>,</a:t>
            </a:r>
            <a:r>
              <a:rPr lang="zh-CN" altLang="en-GB" sz="2400" b="1" dirty="0">
                <a:solidFill>
                  <a:srgbClr val="000066"/>
                </a:solidFill>
                <a:latin typeface="楷体_GB2312" pitchFamily="1" charset="0"/>
                <a:cs typeface="楷体_GB2312" pitchFamily="1" charset="0"/>
              </a:rPr>
              <a:t>提供字节代码执行的硬件和优化软件加速功能</a:t>
            </a:r>
            <a:endParaRPr lang="zh-CN" altLang="en-GB" sz="2400" b="1" dirty="0">
              <a:solidFill>
                <a:srgbClr val="000066"/>
              </a:solidFill>
              <a:latin typeface="楷体_GB2312" pitchFamily="1" charset="0"/>
              <a:ea typeface="楷体_GB2312" pitchFamily="1" charset="0"/>
            </a:endParaRPr>
          </a:p>
        </p:txBody>
      </p:sp>
      <p:sp>
        <p:nvSpPr>
          <p:cNvPr id="8195" name="Rectangle 3"/>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sz="4400" dirty="0">
                <a:latin typeface="黑体" panose="02010609060101010101" pitchFamily="6" charset="-122"/>
                <a:ea typeface="黑体" panose="02010609060101010101" pitchFamily="6" charset="-122"/>
              </a:rPr>
              <a:t>ARM</a:t>
            </a:r>
            <a:r>
              <a:rPr lang="zh-CN" altLang="en-GB" sz="4400" dirty="0">
                <a:latin typeface="黑体" panose="02010609060101010101" pitchFamily="6" charset="-122"/>
                <a:ea typeface="黑体" panose="02010609060101010101" pitchFamily="6" charset="-122"/>
              </a:rPr>
              <a:t>体系结构版本</a:t>
            </a:r>
            <a:endParaRPr lang="zh-CN" altLang="en-GB"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数据处理指令</a:t>
            </a:r>
            <a:r>
              <a:rPr lang="en-GB" altLang="zh-CN" dirty="0">
                <a:latin typeface="黑体" panose="02010609060101010101" pitchFamily="6" charset="-122"/>
                <a:ea typeface="黑体" panose="02010609060101010101" pitchFamily="6" charset="-122"/>
              </a:rPr>
              <a:t> - 6</a:t>
            </a:r>
            <a:endParaRPr lang="en-GB" altLang="zh-CN" dirty="0">
              <a:latin typeface="黑体" panose="02010609060101010101" pitchFamily="6" charset="-122"/>
              <a:ea typeface="黑体" panose="02010609060101010101" pitchFamily="6" charset="-122"/>
            </a:endParaRPr>
          </a:p>
        </p:txBody>
      </p:sp>
      <p:sp>
        <p:nvSpPr>
          <p:cNvPr id="54275" name="Rectangle 3"/>
          <p:cNvSpPr>
            <a:spLocks noGrp="1" noChangeArrowheads="1"/>
          </p:cNvSpPr>
          <p:nvPr>
            <p:ph idx="1"/>
          </p:nvPr>
        </p:nvSpPr>
        <p:spPr>
          <a:xfrm>
            <a:off x="609600" y="968375"/>
            <a:ext cx="7772400" cy="4114800"/>
          </a:xfrm>
        </p:spPr>
        <p:txBody>
          <a:bodyPr vert="horz" wrap="square" lIns="82440" tIns="41400" rIns="82440" bIns="41400" numCol="1" anchor="t" anchorCtr="0" compatLnSpc="1"/>
          <a:p>
            <a:pPr marL="741680" lvl="1" indent="-284480" defTabSz="914400" eaLnBrk="0" hangingPunct="0">
              <a:spcBef>
                <a:spcPts val="900"/>
              </a:spcBef>
              <a:buClr>
                <a:srgbClr val="FF0000"/>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sz="2400" dirty="0">
                <a:solidFill>
                  <a:srgbClr val="FF0000"/>
                </a:solidFill>
                <a:latin typeface="楷体_GB2312" pitchFamily="1" charset="0"/>
                <a:cs typeface="楷体_GB2312" pitchFamily="1" charset="0"/>
              </a:rPr>
              <a:t>移位操作</a:t>
            </a:r>
            <a:endParaRPr lang="en-GB" altLang="zh-CN" sz="2400" dirty="0">
              <a:solidFill>
                <a:srgbClr val="FF0000"/>
              </a:solidFill>
              <a:latin typeface="楷体_GB2312" pitchFamily="1" charset="0"/>
              <a:cs typeface="楷体_GB2312" pitchFamily="1" charset="0"/>
            </a:endParaRPr>
          </a:p>
          <a:p>
            <a:pPr marL="1141730" lvl="2" indent="-227330" defTabSz="914400" eaLnBrk="0" hangingPunct="0">
              <a:spcBef>
                <a:spcPts val="900"/>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dirty="0">
                <a:latin typeface="楷体_GB2312" pitchFamily="1" charset="0"/>
                <a:cs typeface="楷体_GB2312" pitchFamily="1" charset="0"/>
              </a:rPr>
              <a:t>在任何数据处理指令中</a:t>
            </a:r>
            <a:r>
              <a:rPr lang="en-GB" altLang="zh-CN" dirty="0">
                <a:latin typeface="楷体_GB2312" pitchFamily="1" charset="0"/>
                <a:cs typeface="楷体_GB2312" pitchFamily="1" charset="0"/>
              </a:rPr>
              <a:t>,</a:t>
            </a:r>
            <a:r>
              <a:rPr lang="zh-CN" altLang="en-GB" dirty="0">
                <a:latin typeface="楷体_GB2312" pitchFamily="1" charset="0"/>
                <a:cs typeface="楷体_GB2312" pitchFamily="1" charset="0"/>
              </a:rPr>
              <a:t>第二个寄存器操作数可以有应用该操作数的移位操作</a:t>
            </a:r>
            <a:r>
              <a:rPr lang="en-GB" altLang="zh-CN" dirty="0">
                <a:latin typeface="楷体_GB2312" pitchFamily="1" charset="0"/>
                <a:cs typeface="楷体_GB2312" pitchFamily="1" charset="0"/>
              </a:rPr>
              <a:t>.</a:t>
            </a:r>
            <a:endParaRPr lang="en-GB" altLang="zh-CN" dirty="0">
              <a:latin typeface="楷体_GB2312" pitchFamily="1" charset="0"/>
              <a:cs typeface="楷体_GB2312" pitchFamily="1" charset="0"/>
            </a:endParaRPr>
          </a:p>
          <a:p>
            <a:pPr marL="1141730" lvl="2" indent="-227330" defTabSz="914400" eaLnBrk="0" hangingPunct="0">
              <a:spcBef>
                <a:spcPts val="900"/>
              </a:spcBef>
              <a:buClr>
                <a:srgbClr val="FF0000"/>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dirty="0">
                <a:solidFill>
                  <a:srgbClr val="FF0000"/>
                </a:solidFill>
                <a:latin typeface="楷体_GB2312" pitchFamily="1" charset="0"/>
                <a:cs typeface="楷体_GB2312" pitchFamily="1" charset="0"/>
              </a:rPr>
              <a:t>逻辑</a:t>
            </a:r>
            <a:r>
              <a:rPr lang="zh-CN" altLang="en-GB" dirty="0">
                <a:latin typeface="楷体_GB2312" pitchFamily="1" charset="0"/>
                <a:cs typeface="楷体_GB2312" pitchFamily="1" charset="0"/>
              </a:rPr>
              <a:t>移位</a:t>
            </a:r>
            <a:endParaRPr lang="en-GB" altLang="zh-CN" dirty="0">
              <a:latin typeface="楷体_GB2312" pitchFamily="1" charset="0"/>
              <a:cs typeface="楷体_GB2312" pitchFamily="1" charset="0"/>
            </a:endParaRPr>
          </a:p>
          <a:p>
            <a:pPr marL="1141730" lvl="2" indent="-227330" defTabSz="914400" eaLnBrk="0" hangingPunct="0">
              <a:spcBef>
                <a:spcPts val="900"/>
              </a:spcBef>
              <a:buClr>
                <a:srgbClr val="000066"/>
              </a:buClr>
              <a:buSzPct val="75000"/>
              <a:buFont typeface="Wingdings" panose="05000000000000000000" pitchFamily="2" charset="2"/>
              <a:buNone/>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endParaRPr lang="en-GB" altLang="zh-CN" dirty="0">
              <a:latin typeface="楷体_GB2312" pitchFamily="1" charset="0"/>
              <a:cs typeface="楷体_GB2312" pitchFamily="1" charset="0"/>
            </a:endParaRPr>
          </a:p>
          <a:p>
            <a:pPr marL="1141730" lvl="2" indent="-227330" defTabSz="914400" eaLnBrk="0" hangingPunct="0">
              <a:spcBef>
                <a:spcPts val="900"/>
              </a:spcBef>
              <a:buClr>
                <a:srgbClr val="000066"/>
              </a:buClr>
              <a:buSzPct val="75000"/>
              <a:buFont typeface="Wingdings" panose="05000000000000000000" pitchFamily="2" charset="2"/>
              <a:buNone/>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endParaRPr lang="en-GB" altLang="zh-CN" dirty="0">
              <a:latin typeface="楷体_GB2312" pitchFamily="1" charset="0"/>
              <a:cs typeface="楷体_GB2312" pitchFamily="1" charset="0"/>
            </a:endParaRPr>
          </a:p>
          <a:p>
            <a:pPr marL="1141730" lvl="2" indent="-227330" defTabSz="914400" eaLnBrk="0" hangingPunct="0">
              <a:spcBef>
                <a:spcPts val="900"/>
              </a:spcBef>
              <a:buClr>
                <a:srgbClr val="000066"/>
              </a:buClr>
              <a:buSzPct val="75000"/>
              <a:buFont typeface="Wingdings" panose="05000000000000000000" pitchFamily="2" charset="2"/>
              <a:buNone/>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endParaRPr lang="en-GB" altLang="zh-CN" dirty="0">
              <a:latin typeface="楷体_GB2312" pitchFamily="1" charset="0"/>
              <a:cs typeface="楷体_GB2312" pitchFamily="1" charset="0"/>
            </a:endParaRPr>
          </a:p>
          <a:p>
            <a:pPr marL="1141730" lvl="2" indent="-227330" defTabSz="914400" eaLnBrk="0" hangingPunct="0">
              <a:spcBef>
                <a:spcPts val="900"/>
              </a:spcBef>
              <a:buClr>
                <a:srgbClr val="000066"/>
              </a:buClr>
              <a:buSzPct val="75000"/>
              <a:buFont typeface="Wingdings" panose="05000000000000000000" pitchFamily="2" charset="2"/>
              <a:buNone/>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endParaRPr lang="en-GB" altLang="zh-CN" dirty="0">
              <a:latin typeface="楷体_GB2312" pitchFamily="1" charset="0"/>
              <a:cs typeface="楷体_GB2312" pitchFamily="1" charset="0"/>
            </a:endParaRPr>
          </a:p>
          <a:p>
            <a:pPr marL="1141730" lvl="2" indent="-227330" defTabSz="914400" eaLnBrk="0" hangingPunct="0">
              <a:spcBef>
                <a:spcPts val="900"/>
              </a:spcBef>
              <a:buClr>
                <a:srgbClr val="000066"/>
              </a:buClr>
              <a:buSzPct val="75000"/>
              <a:buFont typeface="Wingdings" panose="05000000000000000000" pitchFamily="2" charset="2"/>
              <a:buNone/>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endParaRPr lang="en-GB" altLang="zh-CN" dirty="0">
              <a:latin typeface="楷体_GB2312" pitchFamily="1" charset="0"/>
              <a:cs typeface="楷体_GB2312" pitchFamily="1" charset="0"/>
            </a:endParaRPr>
          </a:p>
          <a:p>
            <a:pPr marL="1598930" lvl="3" indent="-227330" defTabSz="914400" eaLnBrk="0" hangingPunct="0">
              <a:spcBef>
                <a:spcPts val="900"/>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2400" dirty="0">
                <a:latin typeface="楷体_GB2312" pitchFamily="1" charset="0"/>
                <a:cs typeface="楷体_GB2312" pitchFamily="1" charset="0"/>
              </a:rPr>
              <a:t>LSL:</a:t>
            </a:r>
            <a:r>
              <a:rPr lang="zh-CN" altLang="en-GB" sz="2400" dirty="0">
                <a:latin typeface="楷体_GB2312" pitchFamily="1" charset="0"/>
                <a:cs typeface="楷体_GB2312" pitchFamily="1" charset="0"/>
              </a:rPr>
              <a:t>逻辑左移</a:t>
            </a:r>
            <a:endParaRPr lang="en-GB" altLang="zh-CN" sz="2400" dirty="0">
              <a:latin typeface="楷体_GB2312" pitchFamily="1" charset="0"/>
              <a:cs typeface="楷体_GB2312" pitchFamily="1" charset="0"/>
            </a:endParaRPr>
          </a:p>
          <a:p>
            <a:pPr marL="2056130" lvl="4" indent="-227330" defTabSz="914400" eaLnBrk="0" hangingPunct="0">
              <a:spcBef>
                <a:spcPts val="900"/>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sz="2400" dirty="0">
                <a:latin typeface="楷体_GB2312" pitchFamily="1" charset="0"/>
                <a:cs typeface="楷体_GB2312" pitchFamily="1" charset="0"/>
              </a:rPr>
              <a:t>字的最小位空位清零</a:t>
            </a:r>
            <a:endParaRPr lang="en-GB" altLang="zh-CN" sz="2400" dirty="0">
              <a:latin typeface="楷体_GB2312" pitchFamily="1" charset="0"/>
              <a:cs typeface="楷体_GB2312" pitchFamily="1" charset="0"/>
            </a:endParaRPr>
          </a:p>
          <a:p>
            <a:pPr marL="1598930" lvl="3" indent="-227330" defTabSz="914400" eaLnBrk="0" hangingPunct="0">
              <a:spcBef>
                <a:spcPts val="900"/>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2400" dirty="0">
                <a:latin typeface="楷体_GB2312" pitchFamily="1" charset="0"/>
                <a:cs typeface="楷体_GB2312" pitchFamily="1" charset="0"/>
              </a:rPr>
              <a:t>LSR:</a:t>
            </a:r>
            <a:r>
              <a:rPr lang="zh-CN" altLang="en-GB" sz="2400" dirty="0">
                <a:latin typeface="楷体_GB2312" pitchFamily="1" charset="0"/>
                <a:cs typeface="楷体_GB2312" pitchFamily="1" charset="0"/>
              </a:rPr>
              <a:t>逻辑右移字的最大位空位清零</a:t>
            </a:r>
            <a:r>
              <a:rPr lang="en-GB" altLang="zh-CN" sz="2400" dirty="0">
                <a:latin typeface="楷体_GB2312" pitchFamily="1" charset="0"/>
                <a:cs typeface="楷体_GB2312" pitchFamily="1" charset="0"/>
              </a:rPr>
              <a:t>.</a:t>
            </a:r>
            <a:endParaRPr lang="en-GB" altLang="zh-CN" sz="2400" dirty="0">
              <a:latin typeface="楷体_GB2312" pitchFamily="1" charset="0"/>
              <a:ea typeface="楷体_GB2312" pitchFamily="1" charset="0"/>
            </a:endParaRPr>
          </a:p>
        </p:txBody>
      </p:sp>
      <p:pic>
        <p:nvPicPr>
          <p:cNvPr id="542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9825" y="2979738"/>
            <a:ext cx="4343400" cy="1428750"/>
          </a:xfrm>
          <a:prstGeom prst="rect">
            <a:avLst/>
          </a:prstGeom>
          <a:noFill/>
          <a:ln>
            <a:noFill/>
          </a:ln>
          <a:effectLst/>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数据处理指令</a:t>
            </a:r>
            <a:r>
              <a:rPr lang="en-GB" altLang="zh-CN" dirty="0">
                <a:latin typeface="黑体" panose="02010609060101010101" pitchFamily="6" charset="-122"/>
                <a:ea typeface="黑体" panose="02010609060101010101" pitchFamily="6" charset="-122"/>
              </a:rPr>
              <a:t> - 7</a:t>
            </a:r>
            <a:endParaRPr lang="en-GB" altLang="zh-CN" dirty="0">
              <a:latin typeface="黑体" panose="02010609060101010101" pitchFamily="6" charset="-122"/>
              <a:ea typeface="黑体" panose="02010609060101010101" pitchFamily="6" charset="-122"/>
            </a:endParaRPr>
          </a:p>
        </p:txBody>
      </p:sp>
      <p:sp>
        <p:nvSpPr>
          <p:cNvPr id="55299" name="Rectangle 3"/>
          <p:cNvSpPr>
            <a:spLocks noGrp="1" noChangeArrowheads="1"/>
          </p:cNvSpPr>
          <p:nvPr>
            <p:ph idx="1"/>
          </p:nvPr>
        </p:nvSpPr>
        <p:spPr>
          <a:xfrm>
            <a:off x="696913" y="1041400"/>
            <a:ext cx="7772400" cy="4114800"/>
          </a:xfrm>
        </p:spPr>
        <p:txBody>
          <a:bodyPr vert="horz" wrap="square" lIns="82440" tIns="41400" rIns="82440" bIns="41400" numCol="1" anchor="t" anchorCtr="0" compatLnSpc="1"/>
          <a:p>
            <a:pPr marL="1141730" lvl="2" indent="-227330" defTabSz="914400" eaLnBrk="0" hangingPunct="0">
              <a:spcBef>
                <a:spcPts val="900"/>
              </a:spcBef>
              <a:buClr>
                <a:srgbClr val="FF0000"/>
              </a:buClr>
              <a:buSzPct val="75000"/>
              <a:buFont typeface="Wingdings" panose="05000000000000000000" pitchFamily="2" charset="2"/>
              <a:buChar char=""/>
              <a:tabLst>
                <a:tab pos="1478280" algn="l"/>
                <a:tab pos="2155825" algn="l"/>
                <a:tab pos="2834005" algn="l"/>
                <a:tab pos="3511550" algn="l"/>
                <a:tab pos="4189730" algn="l"/>
                <a:tab pos="4867275" algn="l"/>
                <a:tab pos="5545455" algn="l"/>
                <a:tab pos="6223000" algn="l"/>
                <a:tab pos="6901180" algn="l"/>
                <a:tab pos="7578725" algn="l"/>
                <a:tab pos="8256905" algn="l"/>
                <a:tab pos="8934450" algn="l"/>
                <a:tab pos="9612630" algn="l"/>
                <a:tab pos="10290175" algn="l"/>
                <a:tab pos="10968355" algn="l"/>
              </a:tabLst>
            </a:pPr>
            <a:r>
              <a:rPr lang="zh-CN" altLang="en-GB" dirty="0">
                <a:solidFill>
                  <a:srgbClr val="FF0000"/>
                </a:solidFill>
                <a:latin typeface="楷体_GB2312" pitchFamily="1" charset="0"/>
                <a:cs typeface="楷体_GB2312" pitchFamily="1" charset="0"/>
              </a:rPr>
              <a:t>算术</a:t>
            </a:r>
            <a:r>
              <a:rPr lang="zh-CN" altLang="en-GB" dirty="0">
                <a:latin typeface="楷体_GB2312" pitchFamily="1" charset="0"/>
                <a:cs typeface="楷体_GB2312" pitchFamily="1" charset="0"/>
              </a:rPr>
              <a:t>移位</a:t>
            </a:r>
            <a:endParaRPr lang="en-GB" altLang="zh-CN" dirty="0">
              <a:latin typeface="楷体_GB2312" pitchFamily="1" charset="0"/>
              <a:cs typeface="楷体_GB2312" pitchFamily="1" charset="0"/>
            </a:endParaRPr>
          </a:p>
          <a:p>
            <a:pPr marL="1598930" lvl="3" indent="-227330" defTabSz="914400" eaLnBrk="0" hangingPunct="0">
              <a:spcBef>
                <a:spcPts val="900"/>
              </a:spcBef>
              <a:buClr>
                <a:srgbClr val="000066"/>
              </a:buClr>
              <a:buSzPct val="75000"/>
              <a:buFont typeface="Wingdings" panose="05000000000000000000" pitchFamily="2" charset="2"/>
              <a:buChar char=""/>
              <a:tabLst>
                <a:tab pos="1478280" algn="l"/>
                <a:tab pos="2155825" algn="l"/>
                <a:tab pos="2834005" algn="l"/>
                <a:tab pos="3511550" algn="l"/>
                <a:tab pos="4189730" algn="l"/>
                <a:tab pos="4867275" algn="l"/>
                <a:tab pos="5545455" algn="l"/>
                <a:tab pos="6223000" algn="l"/>
                <a:tab pos="6901180" algn="l"/>
                <a:tab pos="7578725" algn="l"/>
                <a:tab pos="8256905" algn="l"/>
                <a:tab pos="8934450" algn="l"/>
                <a:tab pos="9612630" algn="l"/>
                <a:tab pos="10290175" algn="l"/>
                <a:tab pos="10968355" algn="l"/>
              </a:tabLst>
            </a:pPr>
            <a:r>
              <a:rPr lang="en-GB" altLang="zh-CN" sz="2400" dirty="0">
                <a:latin typeface="楷体_GB2312" pitchFamily="1" charset="0"/>
                <a:cs typeface="楷体_GB2312" pitchFamily="1" charset="0"/>
              </a:rPr>
              <a:t>ASR: = LSR</a:t>
            </a:r>
            <a:endParaRPr lang="en-GB" altLang="zh-CN" sz="2400" dirty="0">
              <a:latin typeface="楷体_GB2312" pitchFamily="1" charset="0"/>
              <a:cs typeface="楷体_GB2312" pitchFamily="1" charset="0"/>
            </a:endParaRPr>
          </a:p>
          <a:p>
            <a:pPr marL="1598930" lvl="3" indent="-227330" defTabSz="914400" eaLnBrk="0" hangingPunct="0">
              <a:spcBef>
                <a:spcPts val="900"/>
              </a:spcBef>
              <a:buClr>
                <a:srgbClr val="000066"/>
              </a:buClr>
              <a:buSzPct val="75000"/>
              <a:buFont typeface="Wingdings" panose="05000000000000000000" pitchFamily="2" charset="2"/>
              <a:buChar char=""/>
              <a:tabLst>
                <a:tab pos="1478280" algn="l"/>
                <a:tab pos="2155825" algn="l"/>
                <a:tab pos="2834005" algn="l"/>
                <a:tab pos="3511550" algn="l"/>
                <a:tab pos="4189730" algn="l"/>
                <a:tab pos="4867275" algn="l"/>
                <a:tab pos="5545455" algn="l"/>
                <a:tab pos="6223000" algn="l"/>
                <a:tab pos="6901180" algn="l"/>
                <a:tab pos="7578725" algn="l"/>
                <a:tab pos="8256905" algn="l"/>
                <a:tab pos="8934450" algn="l"/>
                <a:tab pos="9612630" algn="l"/>
                <a:tab pos="10290175" algn="l"/>
                <a:tab pos="10968355" algn="l"/>
              </a:tabLst>
            </a:pPr>
            <a:r>
              <a:rPr lang="en-GB" altLang="zh-CN" sz="2400" dirty="0">
                <a:latin typeface="楷体_GB2312" pitchFamily="1" charset="0"/>
                <a:cs typeface="楷体_GB2312" pitchFamily="1" charset="0"/>
              </a:rPr>
              <a:t>ASL: </a:t>
            </a:r>
            <a:r>
              <a:rPr lang="zh-CN" altLang="en-GB" sz="2400" dirty="0">
                <a:latin typeface="楷体_GB2312" pitchFamily="1" charset="0"/>
                <a:cs typeface="楷体_GB2312" pitchFamily="1" charset="0"/>
              </a:rPr>
              <a:t>算术左移</a:t>
            </a:r>
            <a:endParaRPr lang="en-GB" altLang="zh-CN" sz="2400" dirty="0">
              <a:latin typeface="楷体_GB2312" pitchFamily="1" charset="0"/>
              <a:cs typeface="楷体_GB2312" pitchFamily="1" charset="0"/>
            </a:endParaRPr>
          </a:p>
          <a:p>
            <a:pPr marL="1141730" lvl="2" indent="-227330" defTabSz="914400" eaLnBrk="0" hangingPunct="0">
              <a:spcBef>
                <a:spcPts val="900"/>
              </a:spcBef>
              <a:buClr>
                <a:srgbClr val="FF0000"/>
              </a:buClr>
              <a:buSzPct val="75000"/>
              <a:buFont typeface="Wingdings" panose="05000000000000000000" pitchFamily="2" charset="2"/>
              <a:buChar char=""/>
              <a:tabLst>
                <a:tab pos="1478280" algn="l"/>
                <a:tab pos="2155825" algn="l"/>
                <a:tab pos="2834005" algn="l"/>
                <a:tab pos="3511550" algn="l"/>
                <a:tab pos="4189730" algn="l"/>
                <a:tab pos="4867275" algn="l"/>
                <a:tab pos="5545455" algn="l"/>
                <a:tab pos="6223000" algn="l"/>
                <a:tab pos="6901180" algn="l"/>
                <a:tab pos="7578725" algn="l"/>
                <a:tab pos="8256905" algn="l"/>
                <a:tab pos="8934450" algn="l"/>
                <a:tab pos="9612630" algn="l"/>
                <a:tab pos="10290175" algn="l"/>
                <a:tab pos="10968355" algn="l"/>
              </a:tabLst>
            </a:pPr>
            <a:r>
              <a:rPr lang="zh-CN" altLang="en-GB" dirty="0">
                <a:solidFill>
                  <a:srgbClr val="FF0000"/>
                </a:solidFill>
                <a:latin typeface="楷体_GB2312" pitchFamily="1" charset="0"/>
                <a:cs typeface="楷体_GB2312" pitchFamily="1" charset="0"/>
              </a:rPr>
              <a:t>循环</a:t>
            </a:r>
            <a:r>
              <a:rPr lang="zh-CN" altLang="en-GB" dirty="0">
                <a:latin typeface="楷体_GB2312" pitchFamily="1" charset="0"/>
                <a:cs typeface="楷体_GB2312" pitchFamily="1" charset="0"/>
              </a:rPr>
              <a:t>移位</a:t>
            </a:r>
            <a:r>
              <a:rPr lang="en-GB" altLang="zh-CN" dirty="0">
                <a:latin typeface="楷体_GB2312" pitchFamily="1" charset="0"/>
                <a:cs typeface="楷体_GB2312" pitchFamily="1" charset="0"/>
              </a:rPr>
              <a:t>: ROR, RRX</a:t>
            </a:r>
            <a:endParaRPr lang="en-GB" altLang="zh-CN" dirty="0">
              <a:latin typeface="楷体_GB2312" pitchFamily="1" charset="0"/>
              <a:ea typeface="楷体_GB2312" pitchFamily="1" charset="0"/>
            </a:endParaRPr>
          </a:p>
        </p:txBody>
      </p:sp>
      <p:pic>
        <p:nvPicPr>
          <p:cNvPr id="553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0900" y="3195638"/>
            <a:ext cx="4114800" cy="1296988"/>
          </a:xfrm>
          <a:prstGeom prst="rect">
            <a:avLst/>
          </a:prstGeom>
          <a:noFill/>
          <a:ln>
            <a:noFill/>
          </a:ln>
          <a:effectLst/>
        </p:spPr>
      </p:pic>
      <p:pic>
        <p:nvPicPr>
          <p:cNvPr id="553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664075"/>
            <a:ext cx="4476750" cy="1436688"/>
          </a:xfrm>
          <a:prstGeom prst="rect">
            <a:avLst/>
          </a:prstGeom>
          <a:noFill/>
          <a:ln>
            <a:noFill/>
          </a:ln>
          <a:effectLst/>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条件码标志</a:t>
            </a:r>
            <a:endParaRPr lang="zh-CN" altLang="en-GB" dirty="0">
              <a:latin typeface="黑体" panose="02010609060101010101" pitchFamily="6" charset="-122"/>
              <a:ea typeface="黑体" panose="02010609060101010101" pitchFamily="6" charset="-122"/>
            </a:endParaRPr>
          </a:p>
        </p:txBody>
      </p:sp>
      <p:sp>
        <p:nvSpPr>
          <p:cNvPr id="56323" name="Rectangle 3"/>
          <p:cNvSpPr>
            <a:spLocks noGrp="1" noChangeArrowheads="1"/>
          </p:cNvSpPr>
          <p:nvPr>
            <p:ph idx="1"/>
          </p:nvPr>
        </p:nvSpPr>
        <p:spPr>
          <a:xfrm>
            <a:off x="655638" y="1268413"/>
            <a:ext cx="7772400" cy="4114800"/>
          </a:xfrm>
        </p:spPr>
        <p:txBody>
          <a:bodyPr vert="horz" wrap="square" lIns="82440" tIns="41400" rIns="82440" bIns="41400" numCol="1" anchor="t" anchorCtr="0" compatLnSpc="1"/>
          <a:p>
            <a:pPr marL="341630" indent="-341630"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solidFill>
                  <a:srgbClr val="FF0000"/>
                </a:solidFill>
                <a:latin typeface="楷体_GB2312" pitchFamily="1" charset="0"/>
                <a:cs typeface="楷体_GB2312" pitchFamily="1" charset="0"/>
              </a:rPr>
              <a:t>任何数据处理指令都可以设置条件码</a:t>
            </a:r>
            <a:r>
              <a:rPr lang="en-GB" altLang="zh-CN" sz="2400" dirty="0">
                <a:solidFill>
                  <a:srgbClr val="FF0000"/>
                </a:solidFill>
                <a:latin typeface="楷体_GB2312" pitchFamily="1" charset="0"/>
                <a:cs typeface="楷体_GB2312" pitchFamily="1" charset="0"/>
              </a:rPr>
              <a:t> (N, Z, V, and C) </a:t>
            </a:r>
            <a:endParaRPr lang="en-GB" altLang="zh-CN" sz="2400" dirty="0">
              <a:solidFill>
                <a:srgbClr val="FF0000"/>
              </a:solidFill>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适用于除比较操作外的所有数据处理指令</a:t>
            </a:r>
            <a:endParaRPr lang="en-GB" altLang="zh-CN" sz="2000"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特殊的请求必须在汇编语言中实现</a:t>
            </a:r>
            <a:r>
              <a:rPr lang="en-GB" altLang="zh-CN" sz="2000" dirty="0">
                <a:latin typeface="楷体_GB2312" pitchFamily="1" charset="0"/>
                <a:cs typeface="楷体_GB2312" pitchFamily="1" charset="0"/>
              </a:rPr>
              <a:t>,</a:t>
            </a:r>
            <a:r>
              <a:rPr lang="zh-CN" altLang="en-GB" sz="2000" dirty="0">
                <a:latin typeface="楷体_GB2312" pitchFamily="1" charset="0"/>
                <a:cs typeface="楷体_GB2312" pitchFamily="1" charset="0"/>
              </a:rPr>
              <a:t>这种请求是通过把</a:t>
            </a:r>
            <a:r>
              <a:rPr lang="zh-CN" altLang="en-GB" sz="2000" dirty="0">
                <a:cs typeface="楷体_GB2312" pitchFamily="1" charset="0"/>
              </a:rPr>
              <a:t>”</a:t>
            </a:r>
            <a:r>
              <a:rPr lang="en-GB" altLang="zh-CN" sz="2000" dirty="0">
                <a:latin typeface="楷体_GB2312" pitchFamily="1" charset="0"/>
                <a:cs typeface="楷体_GB2312" pitchFamily="1" charset="0"/>
              </a:rPr>
              <a:t>S</a:t>
            </a:r>
            <a:r>
              <a:rPr lang="zh-CN" altLang="en-GB" sz="2000" dirty="0">
                <a:cs typeface="楷体_GB2312" pitchFamily="1" charset="0"/>
              </a:rPr>
              <a:t>”</a:t>
            </a:r>
            <a:r>
              <a:rPr lang="zh-CN" altLang="en-GB" sz="2000" dirty="0">
                <a:latin typeface="楷体_GB2312" pitchFamily="1" charset="0"/>
                <a:cs typeface="楷体_GB2312" pitchFamily="1" charset="0"/>
              </a:rPr>
              <a:t>增加到选择代码中指定的</a:t>
            </a:r>
            <a:endParaRPr lang="en-GB" altLang="zh-CN" sz="2000"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800" dirty="0">
              <a:latin typeface="楷体_GB2312" pitchFamily="1" charset="0"/>
              <a:cs typeface="楷体_GB2312" pitchFamily="1" charset="0"/>
            </a:endParaRPr>
          </a:p>
          <a:p>
            <a:pPr marL="341630" indent="-341630" defTabSz="914400" eaLnBrk="0" hangingPunct="0">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600" dirty="0">
              <a:solidFill>
                <a:srgbClr val="FF0000"/>
              </a:solidFill>
              <a:latin typeface="楷体_GB2312" pitchFamily="1" charset="0"/>
              <a:cs typeface="楷体_GB2312" pitchFamily="1" charset="0"/>
            </a:endParaRPr>
          </a:p>
          <a:p>
            <a:pPr marL="341630" indent="-341630" defTabSz="914400" eaLnBrk="0" hangingPunct="0">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400" dirty="0">
              <a:solidFill>
                <a:srgbClr val="FF0000"/>
              </a:solidFill>
              <a:latin typeface="楷体_GB2312" pitchFamily="1" charset="0"/>
              <a:cs typeface="楷体_GB2312" pitchFamily="1" charset="0"/>
            </a:endParaRPr>
          </a:p>
          <a:p>
            <a:pPr marL="341630" indent="-341630"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solidFill>
                  <a:srgbClr val="FF0000"/>
                </a:solidFill>
                <a:latin typeface="楷体_GB2312" pitchFamily="1" charset="0"/>
                <a:cs typeface="楷体_GB2312" pitchFamily="1" charset="0"/>
              </a:rPr>
              <a:t>算术操作设置所有的标志位</a:t>
            </a:r>
            <a:r>
              <a:rPr lang="en-GB" altLang="zh-CN" sz="2400" dirty="0">
                <a:solidFill>
                  <a:srgbClr val="FF0000"/>
                </a:solidFill>
                <a:latin typeface="楷体_GB2312" pitchFamily="1" charset="0"/>
                <a:cs typeface="楷体_GB2312" pitchFamily="1" charset="0"/>
              </a:rPr>
              <a:t> (N, Z, C, and V)</a:t>
            </a:r>
            <a:endParaRPr lang="en-GB" altLang="zh-CN" sz="2400" dirty="0">
              <a:solidFill>
                <a:srgbClr val="FF0000"/>
              </a:solidFill>
              <a:latin typeface="楷体_GB2312" pitchFamily="1" charset="0"/>
              <a:cs typeface="楷体_GB2312" pitchFamily="1" charset="0"/>
            </a:endParaRPr>
          </a:p>
          <a:p>
            <a:pPr marL="341630" indent="-341630"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solidFill>
                  <a:srgbClr val="FF0000"/>
                </a:solidFill>
                <a:latin typeface="楷体_GB2312" pitchFamily="1" charset="0"/>
                <a:cs typeface="楷体_GB2312" pitchFamily="1" charset="0"/>
              </a:rPr>
              <a:t>逻辑和移位操作设置</a:t>
            </a:r>
            <a:r>
              <a:rPr lang="en-GB" altLang="zh-CN" sz="2400" dirty="0">
                <a:solidFill>
                  <a:srgbClr val="FF0000"/>
                </a:solidFill>
                <a:latin typeface="楷体_GB2312" pitchFamily="1" charset="0"/>
                <a:cs typeface="楷体_GB2312" pitchFamily="1" charset="0"/>
              </a:rPr>
              <a:t> N and Z</a:t>
            </a:r>
            <a:endParaRPr lang="en-GB" altLang="zh-CN" sz="2400" dirty="0">
              <a:solidFill>
                <a:srgbClr val="FF0000"/>
              </a:solidFill>
              <a:latin typeface="楷体_GB2312" pitchFamily="1" charset="0"/>
              <a:ea typeface="楷体_GB2312" pitchFamily="1" charset="0"/>
            </a:endParaRPr>
          </a:p>
        </p:txBody>
      </p:sp>
      <p:grpSp>
        <p:nvGrpSpPr>
          <p:cNvPr id="2" name="Group 4"/>
          <p:cNvGrpSpPr/>
          <p:nvPr/>
        </p:nvGrpSpPr>
        <p:grpSpPr>
          <a:xfrm>
            <a:off x="2044700" y="3343275"/>
            <a:ext cx="4513263" cy="692150"/>
            <a:chOff x="0" y="0"/>
            <a:chExt cx="2842" cy="435"/>
          </a:xfrm>
        </p:grpSpPr>
        <p:sp>
          <p:nvSpPr>
            <p:cNvPr id="56324" name="Rectangle 5"/>
            <p:cNvSpPr/>
            <p:nvPr/>
          </p:nvSpPr>
          <p:spPr>
            <a:xfrm>
              <a:off x="0" y="0"/>
              <a:ext cx="1230" cy="436"/>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ADDS r2, r2, r0</a:t>
              </a:r>
              <a:endParaRPr lang="en-GB" altLang="zh-CN" sz="1400" b="1" dirty="0">
                <a:solidFill>
                  <a:srgbClr val="000066"/>
                </a:solidFill>
                <a:latin typeface="Comic Sans MS" panose="030F0702030302020204" pitchFamily="6" charset="0"/>
                <a:ea typeface="Gulim" charset="-127"/>
              </a:endParaRPr>
            </a:p>
          </p:txBody>
        </p:sp>
        <p:sp>
          <p:nvSpPr>
            <p:cNvPr id="56325" name="Rectangle 6"/>
            <p:cNvSpPr/>
            <p:nvPr/>
          </p:nvSpPr>
          <p:spPr>
            <a:xfrm>
              <a:off x="1230" y="0"/>
              <a:ext cx="1613" cy="436"/>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 carry out to C</a:t>
              </a:r>
              <a:endParaRPr lang="en-GB" altLang="zh-CN" sz="1400" b="1" dirty="0">
                <a:solidFill>
                  <a:srgbClr val="000066"/>
                </a:solidFill>
                <a:latin typeface="Comic Sans MS" panose="030F0702030302020204" pitchFamily="6" charset="0"/>
                <a:ea typeface="Gulim" charset="-127"/>
              </a:endParaRPr>
            </a:p>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GB" sz="1400" b="1" dirty="0">
                <a:solidFill>
                  <a:srgbClr val="000066"/>
                </a:solidFill>
                <a:latin typeface="Comic Sans MS" panose="030F0702030302020204" pitchFamily="6" charset="0"/>
                <a:ea typeface="Gulim" charset="-127"/>
              </a:endParaRPr>
            </a:p>
          </p:txBody>
        </p:sp>
      </p:gr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乘法指令集</a:t>
            </a:r>
            <a:endPar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endParaRPr>
          </a:p>
        </p:txBody>
      </p:sp>
      <p:sp>
        <p:nvSpPr>
          <p:cNvPr id="57347" name="Rectangle 3"/>
          <p:cNvSpPr>
            <a:spLocks noGrp="1" noChangeArrowheads="1"/>
          </p:cNvSpPr>
          <p:nvPr>
            <p:ph idx="1"/>
          </p:nvPr>
        </p:nvSpPr>
        <p:spPr>
          <a:xfrm>
            <a:off x="508000" y="1093788"/>
            <a:ext cx="8077200" cy="1371600"/>
          </a:xfrm>
        </p:spPr>
        <p:txBody>
          <a:bodyPr vert="horz" wrap="square" lIns="82440" tIns="41400" rIns="82440" bIns="41400" numCol="1" anchor="t" anchorCtr="0" compatLnSpc="1"/>
          <a:p>
            <a:pPr marL="341630" indent="-341630" defTabSz="914400" eaLnBrk="0" hangingPunct="0">
              <a:lnSpc>
                <a:spcPct val="90000"/>
              </a:lnSpc>
              <a:spcBef>
                <a:spcPts val="1125"/>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800" dirty="0">
              <a:ea typeface="Gulim" charset="-127"/>
            </a:endParaRPr>
          </a:p>
          <a:p>
            <a:pPr marL="341630" indent="-341630" defTabSz="914400" eaLnBrk="0" hangingPunct="0">
              <a:lnSpc>
                <a:spcPct val="90000"/>
              </a:lnSpc>
              <a:spcBef>
                <a:spcPts val="10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600" dirty="0">
                <a:ea typeface="Gulim" charset="-127"/>
              </a:rPr>
              <a:t>在寄存器产生</a:t>
            </a:r>
            <a:r>
              <a:rPr lang="en-GB" altLang="zh-CN" sz="1600" dirty="0">
                <a:ea typeface="Gulim" charset="-127"/>
              </a:rPr>
              <a:t>32</a:t>
            </a:r>
            <a:r>
              <a:rPr lang="zh-CN" altLang="en-GB" sz="1600" dirty="0">
                <a:ea typeface="Gulim" charset="-127"/>
              </a:rPr>
              <a:t>位值</a:t>
            </a:r>
            <a:endParaRPr lang="en-GB" altLang="zh-CN" sz="1600" dirty="0">
              <a:ea typeface="Gulim" charset="-127"/>
            </a:endParaRPr>
          </a:p>
          <a:p>
            <a:pPr marL="341630" indent="-341630" defTabSz="914400" eaLnBrk="0" hangingPunct="0">
              <a:lnSpc>
                <a:spcPct val="90000"/>
              </a:lnSpc>
              <a:spcBef>
                <a:spcPts val="100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zh-CN" altLang="en-GB" sz="1600" dirty="0">
              <a:ea typeface="Gulim" charset="-127"/>
            </a:endParaRPr>
          </a:p>
        </p:txBody>
      </p:sp>
      <p:pic>
        <p:nvPicPr>
          <p:cNvPr id="5734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1738" y="2720975"/>
            <a:ext cx="6711950" cy="806450"/>
          </a:xfrm>
          <a:prstGeom prst="rect">
            <a:avLst/>
          </a:prstGeom>
          <a:noFill/>
          <a:ln>
            <a:noFill/>
          </a:ln>
          <a:effectLst/>
        </p:spPr>
      </p:pic>
      <p:pic>
        <p:nvPicPr>
          <p:cNvPr id="573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65588"/>
            <a:ext cx="9131300" cy="2212975"/>
          </a:xfrm>
          <a:prstGeom prst="rect">
            <a:avLst/>
          </a:prstGeom>
          <a:noFill/>
          <a:ln>
            <a:noFill/>
          </a:ln>
          <a:effectLst/>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乘法</a:t>
            </a:r>
            <a:endPar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endParaRPr>
          </a:p>
        </p:txBody>
      </p:sp>
      <p:sp>
        <p:nvSpPr>
          <p:cNvPr id="58371" name="Rectangle 3"/>
          <p:cNvSpPr>
            <a:spLocks noGrp="1" noChangeArrowheads="1"/>
          </p:cNvSpPr>
          <p:nvPr>
            <p:ph idx="1"/>
          </p:nvPr>
        </p:nvSpPr>
        <p:spPr>
          <a:xfrm>
            <a:off x="685800" y="1782763"/>
            <a:ext cx="7772400" cy="4114800"/>
          </a:xfrm>
        </p:spPr>
        <p:txBody>
          <a:bodyPr vert="horz" wrap="square" lIns="82440" tIns="41400" rIns="82440" bIns="41400" numCol="1" anchor="t" anchorCtr="0" compatLnSpc="1"/>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例子</a:t>
            </a:r>
            <a:r>
              <a:rPr lang="en-GB" altLang="zh-CN" sz="2800" dirty="0">
                <a:solidFill>
                  <a:srgbClr val="FF0000"/>
                </a:solidFill>
                <a:latin typeface="楷体_GB2312" pitchFamily="1" charset="0"/>
                <a:cs typeface="楷体_GB2312" pitchFamily="1" charset="0"/>
              </a:rPr>
              <a:t> (</a:t>
            </a:r>
            <a:r>
              <a:rPr lang="zh-CN" altLang="en-GB" sz="2800" dirty="0">
                <a:solidFill>
                  <a:srgbClr val="FF0000"/>
                </a:solidFill>
                <a:latin typeface="楷体_GB2312" pitchFamily="1" charset="0"/>
                <a:cs typeface="楷体_GB2312" pitchFamily="1" charset="0"/>
              </a:rPr>
              <a:t>乘法</a:t>
            </a:r>
            <a:r>
              <a:rPr lang="en-GB" altLang="zh-CN" sz="2800" dirty="0">
                <a:solidFill>
                  <a:srgbClr val="FF0000"/>
                </a:solidFill>
                <a:latin typeface="楷体_GB2312" pitchFamily="1" charset="0"/>
                <a:cs typeface="楷体_GB2312" pitchFamily="1" charset="0"/>
              </a:rPr>
              <a:t>, </a:t>
            </a:r>
            <a:r>
              <a:rPr lang="zh-CN" altLang="en-GB" sz="2800" dirty="0">
                <a:solidFill>
                  <a:srgbClr val="FF0000"/>
                </a:solidFill>
                <a:latin typeface="楷体_GB2312" pitchFamily="1" charset="0"/>
                <a:cs typeface="楷体_GB2312" pitchFamily="1" charset="0"/>
              </a:rPr>
              <a:t>乘法累加器</a:t>
            </a:r>
            <a:r>
              <a:rPr lang="en-GB" altLang="zh-CN" sz="2800" dirty="0">
                <a:solidFill>
                  <a:srgbClr val="FF0000"/>
                </a:solidFill>
                <a:latin typeface="楷体_GB2312" pitchFamily="1" charset="0"/>
                <a:cs typeface="楷体_GB2312" pitchFamily="1" charset="0"/>
              </a:rPr>
              <a:t>)</a:t>
            </a:r>
            <a:endParaRPr lang="en-GB" altLang="zh-CN" sz="2800" dirty="0">
              <a:solidFill>
                <a:srgbClr val="FF0000"/>
              </a:solidFill>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2400" dirty="0">
              <a:solidFill>
                <a:srgbClr val="FF0000"/>
              </a:solidFill>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2000" dirty="0">
              <a:solidFill>
                <a:srgbClr val="FF0000"/>
              </a:solidFill>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800" dirty="0">
              <a:solidFill>
                <a:srgbClr val="FF0000"/>
              </a:solidFill>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注意</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最低</a:t>
            </a:r>
            <a:r>
              <a:rPr lang="en-GB" altLang="zh-CN" sz="2400" dirty="0">
                <a:latin typeface="楷体_GB2312" pitchFamily="1" charset="0"/>
                <a:cs typeface="楷体_GB2312" pitchFamily="1" charset="0"/>
              </a:rPr>
              <a:t> 32-bits </a:t>
            </a:r>
            <a:r>
              <a:rPr lang="zh-CN" altLang="en-GB" sz="2400" dirty="0">
                <a:latin typeface="楷体_GB2312" pitchFamily="1" charset="0"/>
                <a:cs typeface="楷体_GB2312" pitchFamily="1" charset="0"/>
              </a:rPr>
              <a:t>置于结果寄存器中</a:t>
            </a:r>
            <a:r>
              <a:rPr lang="en-GB" altLang="zh-CN" sz="2400" dirty="0">
                <a:latin typeface="楷体_GB2312" pitchFamily="1" charset="0"/>
                <a:cs typeface="楷体_GB2312" pitchFamily="1" charset="0"/>
              </a:rPr>
              <a:t>,</a:t>
            </a:r>
            <a:r>
              <a:rPr lang="zh-CN" altLang="en-GB" sz="2400" dirty="0">
                <a:latin typeface="楷体_GB2312" pitchFamily="1" charset="0"/>
                <a:cs typeface="楷体_GB2312" pitchFamily="1" charset="0"/>
              </a:rPr>
              <a:t>其余被忽略</a:t>
            </a:r>
            <a:r>
              <a:rPr lang="en-GB" altLang="zh-CN" sz="2400" dirty="0">
                <a:latin typeface="楷体_GB2312" pitchFamily="1" charset="0"/>
                <a:cs typeface="楷体_GB2312" pitchFamily="1" charset="0"/>
              </a:rPr>
              <a:t> </a:t>
            </a:r>
            <a:endParaRPr lang="en-GB" altLang="zh-CN" sz="24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不支持第二立即操作数</a:t>
            </a:r>
            <a:endParaRPr lang="en-GB" altLang="zh-CN" sz="24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结果寄存器与源寄存器必须不同</a:t>
            </a:r>
            <a:endParaRPr lang="en-GB" altLang="zh-CN" sz="24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rPr>
              <a:t>if `S` bit is set the V is preserved and </a:t>
            </a:r>
            <a:br>
              <a:rPr lang="en-GB" altLang="zh-CN" sz="2400" dirty="0">
                <a:latin typeface="楷体_GB2312" pitchFamily="1" charset="0"/>
                <a:cs typeface="楷体_GB2312" pitchFamily="1" charset="0"/>
              </a:rPr>
            </a:br>
            <a:r>
              <a:rPr lang="en-GB" altLang="zh-CN" sz="2400" dirty="0">
                <a:latin typeface="楷体_GB2312" pitchFamily="1" charset="0"/>
                <a:cs typeface="楷体_GB2312" pitchFamily="1" charset="0"/>
              </a:rPr>
              <a:t>the C is rendered meaningless</a:t>
            </a:r>
            <a:endParaRPr lang="en-GB" altLang="zh-CN" sz="2400" dirty="0">
              <a:latin typeface="楷体_GB2312" pitchFamily="1" charset="0"/>
              <a:cs typeface="楷体_GB2312" pitchFamily="1" charset="0"/>
            </a:endParaRPr>
          </a:p>
          <a:p>
            <a:pPr marL="341630" indent="-341630" defTabSz="914400" eaLnBrk="0" hangingPunct="0">
              <a:lnSpc>
                <a:spcPct val="90000"/>
              </a:lnSpc>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zh-CN" altLang="en-GB" sz="2400" dirty="0">
              <a:latin typeface="楷体_GB2312" pitchFamily="1" charset="0"/>
              <a:ea typeface="楷体_GB2312" pitchFamily="1" charset="0"/>
            </a:endParaRPr>
          </a:p>
        </p:txBody>
      </p:sp>
      <p:grpSp>
        <p:nvGrpSpPr>
          <p:cNvPr id="2" name="Group 4"/>
          <p:cNvGrpSpPr/>
          <p:nvPr/>
        </p:nvGrpSpPr>
        <p:grpSpPr>
          <a:xfrm>
            <a:off x="1676400" y="2362200"/>
            <a:ext cx="5000625" cy="730250"/>
            <a:chOff x="0" y="0"/>
            <a:chExt cx="3149" cy="459"/>
          </a:xfrm>
        </p:grpSpPr>
        <p:sp>
          <p:nvSpPr>
            <p:cNvPr id="58372" name="Rectangle 5"/>
            <p:cNvSpPr/>
            <p:nvPr/>
          </p:nvSpPr>
          <p:spPr>
            <a:xfrm>
              <a:off x="0" y="0"/>
              <a:ext cx="1358"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MUL r4, r3, r2</a:t>
              </a:r>
              <a:endParaRPr lang="en-GB" altLang="zh-CN" sz="1400" b="1" dirty="0">
                <a:solidFill>
                  <a:srgbClr val="000066"/>
                </a:solidFill>
                <a:latin typeface="Comic Sans MS" panose="030F0702030302020204" pitchFamily="6" charset="0"/>
                <a:ea typeface="Gulim" charset="-127"/>
              </a:endParaRPr>
            </a:p>
          </p:txBody>
        </p:sp>
        <p:sp>
          <p:nvSpPr>
            <p:cNvPr id="58373" name="Rectangle 6"/>
            <p:cNvSpPr/>
            <p:nvPr/>
          </p:nvSpPr>
          <p:spPr>
            <a:xfrm>
              <a:off x="1358" y="0"/>
              <a:ext cx="179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r4 := [r3 x r2]</a:t>
              </a:r>
              <a:r>
                <a:rPr lang="en-GB" altLang="zh-CN" sz="1400" b="1" baseline="-25000" dirty="0">
                  <a:solidFill>
                    <a:srgbClr val="000066"/>
                  </a:solidFill>
                  <a:latin typeface="Comic Sans MS" panose="030F0702030302020204" pitchFamily="6" charset="0"/>
                  <a:ea typeface="Gulim" charset="-127"/>
                </a:rPr>
                <a:t>&lt;31:0&gt;</a:t>
              </a:r>
              <a:endParaRPr lang="en-GB" altLang="zh-CN" sz="1400" b="1" baseline="-25000" dirty="0">
                <a:solidFill>
                  <a:srgbClr val="000066"/>
                </a:solidFill>
                <a:latin typeface="Comic Sans MS" panose="030F0702030302020204" pitchFamily="6" charset="0"/>
                <a:ea typeface="Gulim" charset="-127"/>
              </a:endParaRPr>
            </a:p>
          </p:txBody>
        </p:sp>
        <p:sp>
          <p:nvSpPr>
            <p:cNvPr id="58374" name="Rectangle 7"/>
            <p:cNvSpPr/>
            <p:nvPr/>
          </p:nvSpPr>
          <p:spPr>
            <a:xfrm>
              <a:off x="0" y="230"/>
              <a:ext cx="1358"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MLA r4, r3, r2, r1</a:t>
              </a:r>
              <a:endParaRPr lang="en-GB" altLang="zh-CN" sz="1400" b="1" dirty="0">
                <a:solidFill>
                  <a:srgbClr val="000066"/>
                </a:solidFill>
                <a:latin typeface="Comic Sans MS" panose="030F0702030302020204" pitchFamily="6" charset="0"/>
                <a:ea typeface="Gulim" charset="-127"/>
              </a:endParaRPr>
            </a:p>
          </p:txBody>
        </p:sp>
        <p:sp>
          <p:nvSpPr>
            <p:cNvPr id="58375" name="Rectangle 8"/>
            <p:cNvSpPr/>
            <p:nvPr/>
          </p:nvSpPr>
          <p:spPr>
            <a:xfrm>
              <a:off x="1358" y="230"/>
              <a:ext cx="179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r4 := [r3 x r2  + r1] </a:t>
              </a:r>
              <a:r>
                <a:rPr lang="en-GB" altLang="zh-CN" sz="1400" b="1" baseline="-25000" dirty="0">
                  <a:solidFill>
                    <a:srgbClr val="000066"/>
                  </a:solidFill>
                  <a:latin typeface="Comic Sans MS" panose="030F0702030302020204" pitchFamily="6" charset="0"/>
                  <a:ea typeface="Gulim" charset="-127"/>
                </a:rPr>
                <a:t>&lt;31:0&gt;</a:t>
              </a:r>
              <a:endParaRPr lang="en-GB" altLang="zh-CN" sz="1400" b="1" baseline="-25000" dirty="0">
                <a:solidFill>
                  <a:srgbClr val="000066"/>
                </a:solidFill>
                <a:latin typeface="Comic Sans MS" panose="030F0702030302020204" pitchFamily="6" charset="0"/>
                <a:ea typeface="Gulim" charset="-127"/>
              </a:endParaRPr>
            </a:p>
          </p:txBody>
        </p:sp>
      </p:gr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数据传送指令</a:t>
            </a:r>
            <a:r>
              <a:rPr lang="en-GB" altLang="zh-CN" dirty="0">
                <a:latin typeface="黑体" panose="02010609060101010101" pitchFamily="6" charset="-122"/>
                <a:ea typeface="黑体" panose="02010609060101010101" pitchFamily="6" charset="-122"/>
              </a:rPr>
              <a:t> - 1</a:t>
            </a:r>
            <a:endParaRPr lang="en-GB" altLang="zh-CN" dirty="0">
              <a:latin typeface="黑体" panose="02010609060101010101" pitchFamily="6" charset="-122"/>
              <a:ea typeface="黑体" panose="02010609060101010101" pitchFamily="6" charset="-122"/>
            </a:endParaRPr>
          </a:p>
        </p:txBody>
      </p:sp>
      <p:sp>
        <p:nvSpPr>
          <p:cNvPr id="59395" name="Rectangle 3"/>
          <p:cNvSpPr>
            <a:spLocks noGrp="1" noChangeArrowheads="1"/>
          </p:cNvSpPr>
          <p:nvPr>
            <p:ph idx="1"/>
          </p:nvPr>
        </p:nvSpPr>
        <p:spPr>
          <a:xfrm>
            <a:off x="798513" y="1584325"/>
            <a:ext cx="7772400" cy="4456113"/>
          </a:xfrm>
        </p:spPr>
        <p:txBody>
          <a:bodyPr vert="horz" wrap="square" lIns="82440" tIns="41400" rIns="82440" bIns="41400" numCol="1" anchor="t" anchorCtr="0" compatLnSpc="1"/>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单数据传送</a:t>
            </a:r>
            <a:r>
              <a:rPr lang="en-GB" altLang="zh-CN" sz="2800" dirty="0">
                <a:solidFill>
                  <a:srgbClr val="FF0000"/>
                </a:solidFill>
                <a:latin typeface="楷体_GB2312" pitchFamily="1" charset="0"/>
                <a:cs typeface="楷体_GB2312" pitchFamily="1" charset="0"/>
              </a:rPr>
              <a:t> (LDR, STR)</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单字</a:t>
            </a:r>
            <a:r>
              <a:rPr lang="en-GB" altLang="zh-CN" sz="2400" dirty="0">
                <a:latin typeface="楷体_GB2312" pitchFamily="1" charset="0"/>
                <a:cs typeface="楷体_GB2312" pitchFamily="1" charset="0"/>
              </a:rPr>
              <a:t>(32bit), </a:t>
            </a:r>
            <a:r>
              <a:rPr lang="zh-CN" altLang="en-GB" sz="2400" dirty="0">
                <a:latin typeface="楷体_GB2312" pitchFamily="1" charset="0"/>
                <a:cs typeface="楷体_GB2312" pitchFamily="1" charset="0"/>
              </a:rPr>
              <a:t>半字</a:t>
            </a:r>
            <a:r>
              <a:rPr lang="en-GB" altLang="zh-CN" sz="2400" dirty="0">
                <a:latin typeface="楷体_GB2312" pitchFamily="1" charset="0"/>
                <a:cs typeface="楷体_GB2312" pitchFamily="1" charset="0"/>
              </a:rPr>
              <a:t>(6 bit) </a:t>
            </a:r>
            <a:r>
              <a:rPr lang="zh-CN" altLang="en-GB" sz="2400" dirty="0">
                <a:latin typeface="楷体_GB2312" pitchFamily="1" charset="0"/>
                <a:cs typeface="楷体_GB2312" pitchFamily="1" charset="0"/>
              </a:rPr>
              <a:t>以及字节</a:t>
            </a:r>
            <a:r>
              <a:rPr lang="en-GB" altLang="zh-CN" sz="2400" dirty="0">
                <a:latin typeface="楷体_GB2312" pitchFamily="1" charset="0"/>
                <a:cs typeface="楷体_GB2312" pitchFamily="1" charset="0"/>
              </a:rPr>
              <a:t>(8 bit) </a:t>
            </a:r>
            <a:r>
              <a:rPr lang="zh-CN" altLang="en-GB" sz="2400" dirty="0">
                <a:latin typeface="楷体_GB2312" pitchFamily="1" charset="0"/>
                <a:cs typeface="楷体_GB2312" pitchFamily="1" charset="0"/>
              </a:rPr>
              <a:t>传送</a:t>
            </a:r>
            <a:endParaRPr lang="en-GB" altLang="zh-CN" sz="24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寻址</a:t>
            </a:r>
            <a:endParaRPr lang="en-GB" altLang="zh-CN" sz="24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寄存器偏移</a:t>
            </a:r>
            <a:endParaRPr lang="en-GB" altLang="zh-CN" sz="2000" dirty="0">
              <a:latin typeface="楷体_GB2312" pitchFamily="1" charset="0"/>
              <a:cs typeface="楷体_GB2312" pitchFamily="1" charset="0"/>
            </a:endParaRPr>
          </a:p>
          <a:p>
            <a:pPr marL="1598930" lvl="3"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latin typeface="楷体_GB2312" pitchFamily="1" charset="0"/>
                <a:cs typeface="楷体_GB2312" pitchFamily="1" charset="0"/>
              </a:rPr>
              <a:t>地址</a:t>
            </a:r>
            <a:r>
              <a:rPr lang="en-GB" altLang="zh-CN" sz="1800" dirty="0">
                <a:latin typeface="楷体_GB2312" pitchFamily="1" charset="0"/>
                <a:cs typeface="楷体_GB2312" pitchFamily="1" charset="0"/>
              </a:rPr>
              <a:t> =</a:t>
            </a:r>
            <a:r>
              <a:rPr lang="zh-CN" altLang="en-GB" sz="1800" dirty="0">
                <a:latin typeface="楷体_GB2312" pitchFamily="1" charset="0"/>
                <a:cs typeface="楷体_GB2312" pitchFamily="1" charset="0"/>
              </a:rPr>
              <a:t>基址</a:t>
            </a:r>
            <a:r>
              <a:rPr lang="en-GB" altLang="zh-CN" sz="1800" dirty="0">
                <a:latin typeface="楷体_GB2312" pitchFamily="1" charset="0"/>
                <a:cs typeface="楷体_GB2312" pitchFamily="1" charset="0"/>
              </a:rPr>
              <a:t> </a:t>
            </a:r>
            <a:r>
              <a:rPr lang="en-GB" altLang="zh-CN" sz="1800" dirty="0">
                <a:latin typeface="Symbol" panose="05050102010706020507" pitchFamily="6" charset="2"/>
                <a:cs typeface="楷体_GB2312" pitchFamily="1" charset="0"/>
              </a:rPr>
              <a:t></a:t>
            </a:r>
            <a:r>
              <a:rPr lang="en-GB" altLang="zh-CN" sz="1800" dirty="0">
                <a:latin typeface="楷体_GB2312" pitchFamily="1" charset="0"/>
                <a:cs typeface="楷体_GB2312" pitchFamily="1" charset="0"/>
              </a:rPr>
              <a:t> </a:t>
            </a:r>
            <a:r>
              <a:rPr lang="zh-CN" altLang="en-GB" sz="1800" dirty="0">
                <a:latin typeface="楷体_GB2312" pitchFamily="1" charset="0"/>
                <a:cs typeface="楷体_GB2312" pitchFamily="1" charset="0"/>
              </a:rPr>
              <a:t>寄存器偏移</a:t>
            </a:r>
            <a:endParaRPr lang="en-GB" altLang="zh-CN" sz="18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立即数偏移</a:t>
            </a:r>
            <a:endParaRPr lang="en-GB" altLang="zh-CN" sz="2000" dirty="0">
              <a:latin typeface="楷体_GB2312" pitchFamily="1" charset="0"/>
              <a:cs typeface="楷体_GB2312" pitchFamily="1" charset="0"/>
            </a:endParaRPr>
          </a:p>
          <a:p>
            <a:pPr marL="1598930" lvl="3"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latin typeface="楷体_GB2312" pitchFamily="1" charset="0"/>
                <a:cs typeface="楷体_GB2312" pitchFamily="1" charset="0"/>
              </a:rPr>
              <a:t>地址</a:t>
            </a:r>
            <a:r>
              <a:rPr lang="en-GB" altLang="zh-CN" sz="1800" dirty="0">
                <a:latin typeface="楷体_GB2312" pitchFamily="1" charset="0"/>
                <a:cs typeface="楷体_GB2312" pitchFamily="1" charset="0"/>
              </a:rPr>
              <a:t> = </a:t>
            </a:r>
            <a:r>
              <a:rPr lang="zh-CN" altLang="en-GB" sz="1800" dirty="0">
                <a:latin typeface="楷体_GB2312" pitchFamily="1" charset="0"/>
                <a:cs typeface="楷体_GB2312" pitchFamily="1" charset="0"/>
              </a:rPr>
              <a:t>基址</a:t>
            </a:r>
            <a:r>
              <a:rPr lang="en-GB" altLang="zh-CN" sz="1800" dirty="0">
                <a:latin typeface="楷体_GB2312" pitchFamily="1" charset="0"/>
                <a:cs typeface="楷体_GB2312" pitchFamily="1" charset="0"/>
              </a:rPr>
              <a:t> </a:t>
            </a:r>
            <a:r>
              <a:rPr lang="en-GB" altLang="zh-CN" sz="1800" dirty="0">
                <a:latin typeface="Symbol" panose="05050102010706020507" pitchFamily="6" charset="2"/>
                <a:cs typeface="楷体_GB2312" pitchFamily="1" charset="0"/>
              </a:rPr>
              <a:t></a:t>
            </a:r>
            <a:r>
              <a:rPr lang="en-GB" altLang="zh-CN" sz="1800" dirty="0">
                <a:latin typeface="楷体_GB2312" pitchFamily="1" charset="0"/>
                <a:cs typeface="楷体_GB2312" pitchFamily="1" charset="0"/>
              </a:rPr>
              <a:t> </a:t>
            </a:r>
            <a:r>
              <a:rPr lang="zh-CN" altLang="en-GB" sz="1800" dirty="0">
                <a:latin typeface="楷体_GB2312" pitchFamily="1" charset="0"/>
                <a:cs typeface="楷体_GB2312" pitchFamily="1" charset="0"/>
              </a:rPr>
              <a:t>立即数常数</a:t>
            </a:r>
            <a:endParaRPr lang="en-GB" altLang="zh-CN" sz="18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后变址</a:t>
            </a:r>
            <a:r>
              <a:rPr lang="en-GB" altLang="zh-CN" sz="2000" dirty="0">
                <a:latin typeface="楷体_GB2312" pitchFamily="1" charset="0"/>
                <a:cs typeface="楷体_GB2312" pitchFamily="1" charset="0"/>
              </a:rPr>
              <a:t>Post-indexing: modify address after use</a:t>
            </a:r>
            <a:endParaRPr lang="en-GB" altLang="zh-CN" sz="20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前变址</a:t>
            </a:r>
            <a:r>
              <a:rPr lang="en-GB" altLang="zh-CN" sz="2000" dirty="0">
                <a:latin typeface="楷体_GB2312" pitchFamily="1" charset="0"/>
                <a:cs typeface="楷体_GB2312" pitchFamily="1" charset="0"/>
              </a:rPr>
              <a:t>Pre-indexing: modify address before use</a:t>
            </a:r>
            <a:endParaRPr lang="en-GB" altLang="zh-CN" sz="20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回写</a:t>
            </a:r>
            <a:endParaRPr lang="en-GB" altLang="zh-CN" sz="24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如果可能</a:t>
            </a:r>
            <a:r>
              <a:rPr lang="en-GB" altLang="zh-CN" sz="2000" dirty="0">
                <a:latin typeface="楷体_GB2312" pitchFamily="1" charset="0"/>
                <a:cs typeface="楷体_GB2312" pitchFamily="1" charset="0"/>
              </a:rPr>
              <a:t>,</a:t>
            </a:r>
            <a:r>
              <a:rPr lang="zh-CN" altLang="en-GB" sz="2000" dirty="0">
                <a:latin typeface="楷体_GB2312" pitchFamily="1" charset="0"/>
                <a:cs typeface="楷体_GB2312" pitchFamily="1" charset="0"/>
              </a:rPr>
              <a:t>更新基址寄存器</a:t>
            </a:r>
            <a:endParaRPr lang="zh-CN" altLang="en-GB" sz="2000" dirty="0">
              <a:latin typeface="楷体_GB2312" pitchFamily="1" charset="0"/>
              <a:ea typeface="楷体_GB2312" pitchFamily="1" charset="0"/>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数据传送指令</a:t>
            </a:r>
            <a:r>
              <a:rPr lang="en-GB" altLang="zh-CN" dirty="0">
                <a:latin typeface="黑体" panose="02010609060101010101" pitchFamily="6" charset="-122"/>
                <a:ea typeface="黑体" panose="02010609060101010101" pitchFamily="6" charset="-122"/>
              </a:rPr>
              <a:t> - 2</a:t>
            </a:r>
            <a:endParaRPr lang="en-GB" altLang="zh-CN" dirty="0">
              <a:latin typeface="黑体" panose="02010609060101010101" pitchFamily="6" charset="-122"/>
              <a:ea typeface="黑体" panose="02010609060101010101" pitchFamily="6" charset="-122"/>
            </a:endParaRPr>
          </a:p>
        </p:txBody>
      </p:sp>
      <p:sp>
        <p:nvSpPr>
          <p:cNvPr id="60419" name="Rectangle 3"/>
          <p:cNvSpPr>
            <a:spLocks noGrp="1" noChangeArrowheads="1"/>
          </p:cNvSpPr>
          <p:nvPr>
            <p:ph idx="1"/>
          </p:nvPr>
        </p:nvSpPr>
        <p:spPr>
          <a:xfrm>
            <a:off x="787400" y="1517650"/>
            <a:ext cx="7772400" cy="4659313"/>
          </a:xfrm>
        </p:spPr>
        <p:txBody>
          <a:bodyPr vert="horz" wrap="square" lIns="82440" tIns="41400" rIns="82440" bIns="41400" numCol="1" anchor="t" anchorCtr="0" compatLnSpc="1"/>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多数据传送指令</a:t>
            </a:r>
            <a:r>
              <a:rPr lang="en-GB" altLang="zh-CN" sz="2800" dirty="0">
                <a:solidFill>
                  <a:srgbClr val="FF0000"/>
                </a:solidFill>
                <a:latin typeface="楷体_GB2312" pitchFamily="1" charset="0"/>
                <a:cs typeface="楷体_GB2312" pitchFamily="1" charset="0"/>
              </a:rPr>
              <a:t> (LDM, STM)</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rPr>
              <a:t>load (LDM) </a:t>
            </a:r>
            <a:r>
              <a:rPr lang="zh-CN" altLang="en-GB" sz="2400" dirty="0">
                <a:latin typeface="楷体_GB2312" pitchFamily="1" charset="0"/>
                <a:cs typeface="楷体_GB2312" pitchFamily="1" charset="0"/>
              </a:rPr>
              <a:t>或</a:t>
            </a:r>
            <a:r>
              <a:rPr lang="en-GB" altLang="zh-CN" sz="2400" dirty="0">
                <a:latin typeface="楷体_GB2312" pitchFamily="1" charset="0"/>
                <a:cs typeface="楷体_GB2312" pitchFamily="1" charset="0"/>
              </a:rPr>
              <a:t> store (STM) </a:t>
            </a:r>
            <a:r>
              <a:rPr lang="zh-CN" altLang="en-GB" sz="2400" dirty="0">
                <a:latin typeface="楷体_GB2312" pitchFamily="1" charset="0"/>
                <a:cs typeface="楷体_GB2312" pitchFamily="1" charset="0"/>
              </a:rPr>
              <a:t>当前可见寄存器的任意子集</a:t>
            </a:r>
            <a:endParaRPr lang="en-GB" altLang="zh-CN" sz="24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rPr>
              <a:t> </a:t>
            </a:r>
            <a:r>
              <a:rPr lang="zh-CN" altLang="en-GB" sz="2400" dirty="0">
                <a:latin typeface="楷体_GB2312" pitchFamily="1" charset="0"/>
                <a:cs typeface="楷体_GB2312" pitchFamily="1" charset="0"/>
              </a:rPr>
              <a:t>使用</a:t>
            </a:r>
            <a:endParaRPr lang="en-GB" altLang="zh-CN" sz="24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堆栈</a:t>
            </a:r>
            <a:r>
              <a:rPr lang="en-GB" altLang="zh-CN" sz="2000" dirty="0">
                <a:latin typeface="楷体_GB2312" pitchFamily="1" charset="0"/>
                <a:cs typeface="楷体_GB2312" pitchFamily="1" charset="0"/>
              </a:rPr>
              <a:t>: maintaining full or empty stacks which can grow up or down memory</a:t>
            </a:r>
            <a:endParaRPr lang="en-GB" altLang="zh-CN" sz="20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上下文切换</a:t>
            </a:r>
            <a:r>
              <a:rPr lang="en-GB" altLang="zh-CN" sz="2000" dirty="0">
                <a:latin typeface="楷体_GB2312" pitchFamily="1" charset="0"/>
                <a:cs typeface="楷体_GB2312" pitchFamily="1" charset="0"/>
              </a:rPr>
              <a:t>: </a:t>
            </a:r>
            <a:r>
              <a:rPr lang="zh-CN" altLang="en-GB" sz="2000" dirty="0">
                <a:latin typeface="楷体_GB2312" pitchFamily="1" charset="0"/>
                <a:cs typeface="楷体_GB2312" pitchFamily="1" charset="0"/>
              </a:rPr>
              <a:t>保存或重新存储工作寄存器</a:t>
            </a:r>
            <a:endParaRPr lang="en-GB" altLang="zh-CN" sz="20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块拷贝</a:t>
            </a:r>
            <a:r>
              <a:rPr lang="en-GB" altLang="zh-CN" sz="2000" dirty="0">
                <a:latin typeface="楷体_GB2312" pitchFamily="1" charset="0"/>
                <a:cs typeface="楷体_GB2312" pitchFamily="1" charset="0"/>
              </a:rPr>
              <a:t>:</a:t>
            </a:r>
            <a:r>
              <a:rPr lang="zh-CN" altLang="en-GB" sz="2000" dirty="0">
                <a:latin typeface="楷体_GB2312" pitchFamily="1" charset="0"/>
                <a:cs typeface="楷体_GB2312" pitchFamily="1" charset="0"/>
              </a:rPr>
              <a:t>在主存储器中移动大数据块</a:t>
            </a:r>
            <a:endParaRPr lang="en-GB" altLang="zh-CN" sz="20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寻址</a:t>
            </a:r>
            <a:endParaRPr lang="en-GB" altLang="zh-CN" sz="24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000" dirty="0">
                <a:latin typeface="楷体_GB2312" pitchFamily="1" charset="0"/>
                <a:cs typeface="楷体_GB2312" pitchFamily="1" charset="0"/>
              </a:rPr>
              <a:t>Pre/Post indexing</a:t>
            </a:r>
            <a:endParaRPr lang="en-GB" altLang="zh-CN" sz="20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000" dirty="0">
                <a:latin typeface="楷体_GB2312" pitchFamily="1" charset="0"/>
                <a:cs typeface="楷体_GB2312" pitchFamily="1" charset="0"/>
              </a:rPr>
              <a:t>Auto increment or decrement</a:t>
            </a:r>
            <a:endParaRPr lang="en-GB" altLang="zh-CN" sz="20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回写到基址寄存器</a:t>
            </a:r>
            <a:r>
              <a:rPr lang="en-GB" altLang="zh-CN" sz="2000" dirty="0">
                <a:latin typeface="楷体_GB2312" pitchFamily="1" charset="0"/>
                <a:cs typeface="楷体_GB2312" pitchFamily="1" charset="0"/>
              </a:rPr>
              <a:t>Write back the base register</a:t>
            </a:r>
            <a:endParaRPr lang="en-GB" altLang="zh-CN" sz="2000" dirty="0">
              <a:latin typeface="楷体_GB2312" pitchFamily="1" charset="0"/>
              <a:ea typeface="楷体_GB2312" pitchFamily="1" charset="0"/>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数据传送指令</a:t>
            </a:r>
            <a:r>
              <a:rPr lang="en-GB" altLang="zh-CN" dirty="0">
                <a:latin typeface="黑体" panose="02010609060101010101" pitchFamily="6" charset="-122"/>
                <a:ea typeface="黑体" panose="02010609060101010101" pitchFamily="6" charset="-122"/>
              </a:rPr>
              <a:t> - 3</a:t>
            </a:r>
            <a:endParaRPr lang="en-GB" altLang="zh-CN" dirty="0">
              <a:latin typeface="黑体" panose="02010609060101010101" pitchFamily="6" charset="-122"/>
              <a:ea typeface="黑体" panose="02010609060101010101" pitchFamily="6" charset="-122"/>
            </a:endParaRPr>
          </a:p>
        </p:txBody>
      </p:sp>
      <p:sp>
        <p:nvSpPr>
          <p:cNvPr id="61443" name="Rectangle 3"/>
          <p:cNvSpPr>
            <a:spLocks noGrp="1" noChangeArrowheads="1"/>
          </p:cNvSpPr>
          <p:nvPr>
            <p:ph idx="1"/>
          </p:nvPr>
        </p:nvSpPr>
        <p:spPr>
          <a:xfrm>
            <a:off x="704850" y="1757363"/>
            <a:ext cx="7772400" cy="4114800"/>
          </a:xfrm>
        </p:spPr>
        <p:txBody>
          <a:bodyPr vert="horz" wrap="square" lIns="82440" tIns="41400" rIns="82440" bIns="41400" numCol="1" anchor="t" anchorCtr="0" compatLnSpc="1"/>
          <a:p>
            <a:pPr marL="341630" indent="-341630" defTabSz="914400" eaLnBrk="0" hangingPunct="0">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单数据交换</a:t>
            </a:r>
            <a:r>
              <a:rPr lang="en-GB" altLang="zh-CN" sz="2800" dirty="0">
                <a:solidFill>
                  <a:srgbClr val="FF0000"/>
                </a:solidFill>
                <a:latin typeface="楷体_GB2312" pitchFamily="1" charset="0"/>
                <a:cs typeface="楷体_GB2312" pitchFamily="1" charset="0"/>
              </a:rPr>
              <a:t> (SWAP)</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在寄存器和外部存储器之间交换字节或字</a:t>
            </a:r>
            <a:endParaRPr lang="en-GB" altLang="zh-CN" sz="2400" dirty="0">
              <a:latin typeface="楷体_GB2312" pitchFamily="1" charset="0"/>
              <a:cs typeface="楷体_GB2312" pitchFamily="1" charset="0"/>
            </a:endParaRPr>
          </a:p>
          <a:p>
            <a:pPr marL="741680" lvl="1" indent="-28448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读存储器和写存储器是是放在一起的</a:t>
            </a:r>
            <a:endParaRPr lang="en-GB" altLang="zh-CN" sz="2400" dirty="0">
              <a:latin typeface="楷体_GB2312" pitchFamily="1" charset="0"/>
              <a:cs typeface="楷体_GB2312" pitchFamily="1" charset="0"/>
            </a:endParaRPr>
          </a:p>
          <a:p>
            <a:pPr marL="1141730" lvl="2" indent="-2273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原子指令</a:t>
            </a:r>
            <a:endParaRPr lang="en-GB" altLang="zh-CN" sz="2000" dirty="0">
              <a:latin typeface="楷体_GB2312" pitchFamily="1" charset="0"/>
              <a:cs typeface="楷体_GB2312" pitchFamily="1" charset="0"/>
            </a:endParaRPr>
          </a:p>
          <a:p>
            <a:pPr marL="1141730" lvl="2" indent="-2273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执行时不能中断</a:t>
            </a:r>
            <a:endParaRPr lang="en-GB" altLang="zh-CN" sz="2000" dirty="0">
              <a:latin typeface="楷体_GB2312" pitchFamily="1" charset="0"/>
              <a:cs typeface="楷体_GB2312" pitchFamily="1" charset="0"/>
            </a:endParaRPr>
          </a:p>
          <a:p>
            <a:pPr marL="1141730" lvl="2" indent="-2273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当</a:t>
            </a:r>
            <a:r>
              <a:rPr lang="zh-CN" altLang="en-GB" sz="2000" dirty="0">
                <a:cs typeface="楷体_GB2312" pitchFamily="1" charset="0"/>
              </a:rPr>
              <a:t>‘</a:t>
            </a:r>
            <a:r>
              <a:rPr lang="en-GB" altLang="zh-CN" sz="2000" dirty="0">
                <a:latin typeface="楷体_GB2312" pitchFamily="1" charset="0"/>
                <a:cs typeface="楷体_GB2312" pitchFamily="1" charset="0"/>
              </a:rPr>
              <a:t>LOCK</a:t>
            </a:r>
            <a:r>
              <a:rPr lang="zh-CN" altLang="en-GB" sz="2000" dirty="0">
                <a:cs typeface="楷体_GB2312" pitchFamily="1" charset="0"/>
              </a:rPr>
              <a:t>’</a:t>
            </a:r>
            <a:r>
              <a:rPr lang="en-GB" altLang="zh-CN" sz="2000" dirty="0">
                <a:latin typeface="楷体_GB2312" pitchFamily="1" charset="0"/>
                <a:cs typeface="楷体_GB2312" pitchFamily="1" charset="0"/>
              </a:rPr>
              <a:t> </a:t>
            </a:r>
            <a:r>
              <a:rPr lang="zh-CN" altLang="en-GB" sz="2000" dirty="0">
                <a:latin typeface="楷体_GB2312" pitchFamily="1" charset="0"/>
                <a:cs typeface="楷体_GB2312" pitchFamily="1" charset="0"/>
              </a:rPr>
              <a:t>信号输出操作时</a:t>
            </a:r>
            <a:r>
              <a:rPr lang="en-GB" altLang="zh-CN" sz="2000" dirty="0">
                <a:latin typeface="楷体_GB2312" pitchFamily="1" charset="0"/>
                <a:cs typeface="楷体_GB2312" pitchFamily="1" charset="0"/>
              </a:rPr>
              <a:t>,</a:t>
            </a:r>
            <a:r>
              <a:rPr lang="zh-CN" altLang="en-GB" sz="2000" dirty="0">
                <a:latin typeface="楷体_GB2312" pitchFamily="1" charset="0"/>
                <a:cs typeface="楷体_GB2312" pitchFamily="1" charset="0"/>
              </a:rPr>
              <a:t>外部存储器管理单元被锁定</a:t>
            </a:r>
            <a:r>
              <a:rPr lang="en-GB" altLang="zh-CN" sz="2000" dirty="0">
                <a:latin typeface="楷体_GB2312" pitchFamily="1" charset="0"/>
                <a:cs typeface="楷体_GB2312" pitchFamily="1" charset="0"/>
              </a:rPr>
              <a:t>,</a:t>
            </a:r>
            <a:r>
              <a:rPr lang="zh-CN" altLang="en-GB" sz="2000" dirty="0">
                <a:latin typeface="楷体_GB2312" pitchFamily="1" charset="0"/>
                <a:cs typeface="楷体_GB2312" pitchFamily="1" charset="0"/>
              </a:rPr>
              <a:t>当</a:t>
            </a:r>
            <a:endParaRPr lang="en-GB" altLang="zh-CN" sz="2000" dirty="0">
              <a:latin typeface="楷体_GB2312" pitchFamily="1" charset="0"/>
              <a:cs typeface="楷体_GB2312" pitchFamily="1" charset="0"/>
            </a:endParaRPr>
          </a:p>
          <a:p>
            <a:pPr marL="1141730" lvl="2" indent="-2273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多线程操作时使程序同步</a:t>
            </a:r>
            <a:r>
              <a:rPr lang="en-GB" altLang="zh-CN" sz="2000" dirty="0">
                <a:latin typeface="楷体_GB2312" pitchFamily="1" charset="0"/>
                <a:cs typeface="楷体_GB2312" pitchFamily="1" charset="0"/>
              </a:rPr>
              <a:t>(OS</a:t>
            </a:r>
            <a:r>
              <a:rPr lang="zh-CN" altLang="en-GB" sz="2000" dirty="0">
                <a:latin typeface="楷体_GB2312" pitchFamily="1" charset="0"/>
                <a:cs typeface="楷体_GB2312" pitchFamily="1" charset="0"/>
              </a:rPr>
              <a:t>支持</a:t>
            </a:r>
            <a:r>
              <a:rPr lang="en-GB" altLang="zh-CN" sz="2000" dirty="0">
                <a:latin typeface="楷体_GB2312" pitchFamily="1" charset="0"/>
                <a:cs typeface="楷体_GB2312" pitchFamily="1" charset="0"/>
              </a:rPr>
              <a:t>)</a:t>
            </a:r>
            <a:endParaRPr lang="en-GB" altLang="zh-CN" sz="2000" dirty="0">
              <a:latin typeface="楷体_GB2312" pitchFamily="1" charset="0"/>
              <a:cs typeface="楷体_GB2312" pitchFamily="1" charset="0"/>
            </a:endParaRPr>
          </a:p>
          <a:p>
            <a:pPr marL="1141730" lvl="2" indent="-2273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锁定</a:t>
            </a:r>
            <a:endParaRPr lang="en-GB" altLang="zh-CN" sz="2000" dirty="0">
              <a:latin typeface="楷体_GB2312" pitchFamily="1" charset="0"/>
              <a:cs typeface="楷体_GB2312" pitchFamily="1" charset="0"/>
            </a:endParaRPr>
          </a:p>
          <a:p>
            <a:pPr marL="1141730" lvl="2" indent="-227330" defTabSz="914400" eaLnBrk="0" hangingPunct="0">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信号量</a:t>
            </a:r>
            <a:endParaRPr lang="zh-CN" altLang="en-GB" sz="2000" dirty="0">
              <a:latin typeface="楷体_GB2312" pitchFamily="1" charset="0"/>
              <a:ea typeface="楷体_GB2312" pitchFamily="1" charset="0"/>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数据传送指令</a:t>
            </a:r>
            <a:r>
              <a:rPr lang="en-GB" altLang="zh-CN" dirty="0">
                <a:latin typeface="黑体" panose="02010609060101010101" pitchFamily="6" charset="-122"/>
                <a:ea typeface="黑体" panose="02010609060101010101" pitchFamily="6" charset="-122"/>
              </a:rPr>
              <a:t> - 4</a:t>
            </a:r>
            <a:endParaRPr lang="en-GB" altLang="zh-CN" dirty="0">
              <a:latin typeface="黑体" panose="02010609060101010101" pitchFamily="6" charset="-122"/>
              <a:ea typeface="黑体" panose="02010609060101010101" pitchFamily="6" charset="-122"/>
            </a:endParaRPr>
          </a:p>
        </p:txBody>
      </p:sp>
      <p:grpSp>
        <p:nvGrpSpPr>
          <p:cNvPr id="2" name="Group 3"/>
          <p:cNvGrpSpPr/>
          <p:nvPr/>
        </p:nvGrpSpPr>
        <p:grpSpPr>
          <a:xfrm>
            <a:off x="4610100" y="1933575"/>
            <a:ext cx="3973513" cy="730250"/>
            <a:chOff x="0" y="0"/>
            <a:chExt cx="2502" cy="459"/>
          </a:xfrm>
        </p:grpSpPr>
        <p:sp>
          <p:nvSpPr>
            <p:cNvPr id="62486" name="Rectangle 4"/>
            <p:cNvSpPr/>
            <p:nvPr/>
          </p:nvSpPr>
          <p:spPr>
            <a:xfrm>
              <a:off x="0" y="0"/>
              <a:ext cx="105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LDR r0, [r1]</a:t>
              </a:r>
              <a:endParaRPr lang="en-GB" altLang="zh-CN" sz="1400" b="1" dirty="0">
                <a:solidFill>
                  <a:srgbClr val="000066"/>
                </a:solidFill>
                <a:latin typeface="Comic Sans MS" panose="030F0702030302020204" pitchFamily="6" charset="0"/>
                <a:ea typeface="Gulim" charset="-127"/>
              </a:endParaRPr>
            </a:p>
          </p:txBody>
        </p:sp>
        <p:sp>
          <p:nvSpPr>
            <p:cNvPr id="62487" name="Rectangle 5"/>
            <p:cNvSpPr/>
            <p:nvPr/>
          </p:nvSpPr>
          <p:spPr>
            <a:xfrm>
              <a:off x="1051" y="0"/>
              <a:ext cx="145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mem</a:t>
              </a:r>
              <a:r>
                <a:rPr lang="en-GB" altLang="zh-CN" sz="1400" b="1" baseline="-25000" dirty="0">
                  <a:solidFill>
                    <a:srgbClr val="000066"/>
                  </a:solidFill>
                  <a:latin typeface="Comic Sans MS" panose="030F0702030302020204" pitchFamily="6" charset="0"/>
                  <a:ea typeface="Gulim" charset="-127"/>
                </a:rPr>
                <a:t>32</a:t>
              </a:r>
              <a:r>
                <a:rPr lang="en-GB" altLang="zh-CN" sz="1400" b="1" dirty="0">
                  <a:solidFill>
                    <a:srgbClr val="000066"/>
                  </a:solidFill>
                  <a:latin typeface="Comic Sans MS" panose="030F0702030302020204" pitchFamily="6" charset="0"/>
                  <a:ea typeface="Gulim" charset="-127"/>
                </a:rPr>
                <a:t>[r1]</a:t>
              </a:r>
              <a:endParaRPr lang="en-GB" altLang="zh-CN" sz="1400" b="1" dirty="0">
                <a:solidFill>
                  <a:srgbClr val="000066"/>
                </a:solidFill>
                <a:latin typeface="Comic Sans MS" panose="030F0702030302020204" pitchFamily="6" charset="0"/>
                <a:ea typeface="Gulim" charset="-127"/>
              </a:endParaRPr>
            </a:p>
          </p:txBody>
        </p:sp>
        <p:sp>
          <p:nvSpPr>
            <p:cNvPr id="62488" name="Rectangle 6"/>
            <p:cNvSpPr/>
            <p:nvPr/>
          </p:nvSpPr>
          <p:spPr>
            <a:xfrm>
              <a:off x="0" y="230"/>
              <a:ext cx="105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STR r0, [r1]</a:t>
              </a:r>
              <a:endParaRPr lang="en-GB" altLang="zh-CN" sz="1400" b="1" dirty="0">
                <a:solidFill>
                  <a:srgbClr val="000066"/>
                </a:solidFill>
                <a:latin typeface="Comic Sans MS" panose="030F0702030302020204" pitchFamily="6" charset="0"/>
                <a:ea typeface="Gulim" charset="-127"/>
              </a:endParaRPr>
            </a:p>
          </p:txBody>
        </p:sp>
        <p:sp>
          <p:nvSpPr>
            <p:cNvPr id="62489" name="Rectangle 7"/>
            <p:cNvSpPr/>
            <p:nvPr/>
          </p:nvSpPr>
          <p:spPr>
            <a:xfrm>
              <a:off x="1051" y="230"/>
              <a:ext cx="145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mem</a:t>
              </a:r>
              <a:r>
                <a:rPr lang="en-GB" altLang="zh-CN" sz="1400" b="1" baseline="-25000" dirty="0">
                  <a:solidFill>
                    <a:srgbClr val="000066"/>
                  </a:solidFill>
                  <a:latin typeface="Comic Sans MS" panose="030F0702030302020204" pitchFamily="6" charset="0"/>
                  <a:ea typeface="Gulim" charset="-127"/>
                </a:rPr>
                <a:t>32</a:t>
              </a:r>
              <a:r>
                <a:rPr lang="en-GB" altLang="zh-CN" sz="1400" b="1" dirty="0">
                  <a:solidFill>
                    <a:srgbClr val="000066"/>
                  </a:solidFill>
                  <a:latin typeface="Comic Sans MS" panose="030F0702030302020204" pitchFamily="6" charset="0"/>
                  <a:ea typeface="Gulim" charset="-127"/>
                </a:rPr>
                <a:t>[r1] := r0</a:t>
              </a:r>
              <a:endParaRPr lang="en-GB" altLang="zh-CN" sz="1400" b="1" dirty="0">
                <a:solidFill>
                  <a:srgbClr val="000066"/>
                </a:solidFill>
                <a:latin typeface="Comic Sans MS" panose="030F0702030302020204" pitchFamily="6" charset="0"/>
                <a:ea typeface="Gulim" charset="-127"/>
              </a:endParaRPr>
            </a:p>
          </p:txBody>
        </p:sp>
      </p:grpSp>
      <p:sp>
        <p:nvSpPr>
          <p:cNvPr id="62472" name="Text Box 8"/>
          <p:cNvSpPr txBox="1">
            <a:spLocks noChangeArrowheads="1"/>
          </p:cNvSpPr>
          <p:nvPr/>
        </p:nvSpPr>
        <p:spPr bwMode="auto">
          <a:xfrm>
            <a:off x="4572000" y="2690813"/>
            <a:ext cx="4246563" cy="306388"/>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l" defTabSz="449580" rtl="0" eaLnBrk="0" fontAlgn="base" latinLnBrk="0" hangingPunct="0">
              <a:lnSpc>
                <a:spcPct val="100000"/>
              </a:lnSpc>
              <a:spcBef>
                <a:spcPts val="875"/>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0" i="0" u="none" strike="noStrike" kern="1200" cap="none" spc="0" normalizeH="0" baseline="0" noProof="0" smtClean="0">
                <a:ln>
                  <a:noFill/>
                </a:ln>
                <a:solidFill>
                  <a:srgbClr val="000099"/>
                </a:solidFill>
                <a:effectLst/>
                <a:uLnTx/>
                <a:uFillTx/>
                <a:latin typeface="Arial" panose="020B0604020202020204" pitchFamily="34" charset="0"/>
                <a:ea typeface="Gulim" charset="0"/>
                <a:cs typeface="Gulim" charset="0"/>
              </a:rPr>
              <a:t>Note: r1 keeps a word address (2 LSBs are 0)</a:t>
            </a:r>
            <a:endParaRPr kumimoji="0" lang="en-GB" altLang="zh-CN" sz="1400" b="0" i="0" u="none" strike="noStrike" kern="1200" cap="none" spc="0" normalizeH="0" baseline="0" noProof="0" smtClean="0">
              <a:ln>
                <a:noFill/>
              </a:ln>
              <a:solidFill>
                <a:srgbClr val="000099"/>
              </a:solidFill>
              <a:effectLst/>
              <a:uLnTx/>
              <a:uFillTx/>
              <a:latin typeface="Arial" panose="020B0604020202020204" pitchFamily="34" charset="0"/>
              <a:ea typeface="Gulim" charset="0"/>
              <a:cs typeface="Gulim" charset="0"/>
            </a:endParaRPr>
          </a:p>
        </p:txBody>
      </p:sp>
      <p:grpSp>
        <p:nvGrpSpPr>
          <p:cNvPr id="62468" name="Group 9"/>
          <p:cNvGrpSpPr/>
          <p:nvPr/>
        </p:nvGrpSpPr>
        <p:grpSpPr>
          <a:xfrm>
            <a:off x="396875" y="3362325"/>
            <a:ext cx="4083050" cy="365125"/>
            <a:chOff x="0" y="0"/>
            <a:chExt cx="2571" cy="229"/>
          </a:xfrm>
        </p:grpSpPr>
        <p:sp>
          <p:nvSpPr>
            <p:cNvPr id="62484" name="Rectangle 10"/>
            <p:cNvSpPr/>
            <p:nvPr/>
          </p:nvSpPr>
          <p:spPr>
            <a:xfrm>
              <a:off x="0" y="0"/>
              <a:ext cx="121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LDR r0, [r1, #4]</a:t>
              </a:r>
              <a:endParaRPr lang="en-GB" altLang="zh-CN" sz="1400" b="1" dirty="0">
                <a:solidFill>
                  <a:srgbClr val="000066"/>
                </a:solidFill>
                <a:latin typeface="Comic Sans MS" panose="030F0702030302020204" pitchFamily="6" charset="0"/>
                <a:ea typeface="Gulim" charset="-127"/>
              </a:endParaRPr>
            </a:p>
          </p:txBody>
        </p:sp>
        <p:sp>
          <p:nvSpPr>
            <p:cNvPr id="62485" name="Rectangle 11"/>
            <p:cNvSpPr/>
            <p:nvPr/>
          </p:nvSpPr>
          <p:spPr>
            <a:xfrm>
              <a:off x="1212" y="0"/>
              <a:ext cx="1360"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mem</a:t>
              </a:r>
              <a:r>
                <a:rPr lang="en-GB" altLang="zh-CN" sz="1400" b="1" baseline="-25000" dirty="0">
                  <a:solidFill>
                    <a:srgbClr val="000066"/>
                  </a:solidFill>
                  <a:latin typeface="Comic Sans MS" panose="030F0702030302020204" pitchFamily="6" charset="0"/>
                  <a:ea typeface="Gulim" charset="-127"/>
                </a:rPr>
                <a:t>32</a:t>
              </a:r>
              <a:r>
                <a:rPr lang="en-GB" altLang="zh-CN" sz="1400" b="1" dirty="0">
                  <a:solidFill>
                    <a:srgbClr val="000066"/>
                  </a:solidFill>
                  <a:latin typeface="Comic Sans MS" panose="030F0702030302020204" pitchFamily="6" charset="0"/>
                  <a:ea typeface="Gulim" charset="-127"/>
                </a:rPr>
                <a:t>[r1 +4]</a:t>
              </a:r>
              <a:endParaRPr lang="en-GB" altLang="zh-CN" sz="1400" b="1" dirty="0">
                <a:solidFill>
                  <a:srgbClr val="000066"/>
                </a:solidFill>
                <a:latin typeface="Comic Sans MS" panose="030F0702030302020204" pitchFamily="6" charset="0"/>
                <a:ea typeface="Gulim" charset="-127"/>
              </a:endParaRPr>
            </a:p>
          </p:txBody>
        </p:sp>
      </p:grpSp>
      <p:sp>
        <p:nvSpPr>
          <p:cNvPr id="62476" name="Text Box 12"/>
          <p:cNvSpPr txBox="1">
            <a:spLocks noChangeArrowheads="1"/>
          </p:cNvSpPr>
          <p:nvPr/>
        </p:nvSpPr>
        <p:spPr bwMode="auto">
          <a:xfrm>
            <a:off x="4611688" y="1524000"/>
            <a:ext cx="3962400" cy="398463"/>
          </a:xfrm>
          <a:prstGeom prst="rect">
            <a:avLst/>
          </a:prstGeom>
          <a:noFill/>
          <a:ln>
            <a:noFill/>
          </a:ln>
          <a:effectLst/>
        </p:spPr>
        <p:txBody>
          <a:bodyPr lIns="90000" tIns="46800" rIns="90000" bIns="46800">
            <a:spAutoFit/>
          </a:bodyPr>
          <a:p>
            <a:pPr defTabSz="449580" eaLnBrk="0" hangingPunct="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solidFill>
                  <a:srgbClr val="FF0000"/>
                </a:solidFill>
                <a:latin typeface="Arial" panose="020B0604020202020204" pitchFamily="34" charset="0"/>
                <a:ea typeface="Gulim" charset="-127"/>
              </a:rPr>
              <a:t>寄存器间接寻址</a:t>
            </a:r>
            <a:endParaRPr lang="zh-CN" altLang="en-GB" sz="2000" dirty="0">
              <a:solidFill>
                <a:srgbClr val="FF0000"/>
              </a:solidFill>
              <a:latin typeface="Arial" panose="020B0604020202020204" pitchFamily="34" charset="0"/>
              <a:ea typeface="Gulim" charset="-127"/>
            </a:endParaRPr>
          </a:p>
        </p:txBody>
      </p:sp>
      <p:sp>
        <p:nvSpPr>
          <p:cNvPr id="62477" name="Text Box 13"/>
          <p:cNvSpPr txBox="1">
            <a:spLocks noChangeArrowheads="1"/>
          </p:cNvSpPr>
          <p:nvPr/>
        </p:nvSpPr>
        <p:spPr bwMode="auto">
          <a:xfrm>
            <a:off x="398463" y="2667000"/>
            <a:ext cx="3281363" cy="703263"/>
          </a:xfrm>
          <a:prstGeom prst="rect">
            <a:avLst/>
          </a:prstGeom>
          <a:noFill/>
          <a:ln>
            <a:noFill/>
          </a:ln>
          <a:effectLst/>
        </p:spPr>
        <p:txBody>
          <a:bodyPr lIns="90000" tIns="46800" rIns="90000" bIns="46800">
            <a:spAutoFit/>
          </a:bodyPr>
          <a:p>
            <a:pPr defTabSz="449580" eaLnBrk="0" hangingPunct="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solidFill>
                  <a:srgbClr val="FF0000"/>
                </a:solidFill>
                <a:latin typeface="Arial" panose="020B0604020202020204" pitchFamily="34" charset="0"/>
                <a:ea typeface="Gulim" charset="-127"/>
              </a:rPr>
              <a:t>基址</a:t>
            </a:r>
            <a:r>
              <a:rPr lang="en-GB" altLang="zh-CN" sz="2000" dirty="0">
                <a:solidFill>
                  <a:srgbClr val="FF0000"/>
                </a:solidFill>
                <a:latin typeface="Arial" panose="020B0604020202020204" pitchFamily="34" charset="0"/>
                <a:ea typeface="Gulim" charset="-127"/>
              </a:rPr>
              <a:t>+</a:t>
            </a:r>
            <a:r>
              <a:rPr lang="zh-CN" altLang="en-GB" sz="2000" dirty="0">
                <a:solidFill>
                  <a:srgbClr val="FF0000"/>
                </a:solidFill>
                <a:latin typeface="Arial" panose="020B0604020202020204" pitchFamily="34" charset="0"/>
                <a:ea typeface="Gulim" charset="-127"/>
              </a:rPr>
              <a:t>偏移量寻址</a:t>
            </a:r>
            <a:r>
              <a:rPr lang="en-GB" altLang="zh-CN" sz="2000" dirty="0">
                <a:solidFill>
                  <a:srgbClr val="FF0000"/>
                </a:solidFill>
                <a:latin typeface="Arial" panose="020B0604020202020204" pitchFamily="34" charset="0"/>
                <a:ea typeface="Gulim" charset="-127"/>
              </a:rPr>
              <a:t> </a:t>
            </a:r>
            <a:br>
              <a:rPr lang="en-GB" altLang="zh-CN" sz="2000" dirty="0">
                <a:solidFill>
                  <a:srgbClr val="FF0000"/>
                </a:solidFill>
                <a:latin typeface="Arial" panose="020B0604020202020204" pitchFamily="34" charset="0"/>
                <a:ea typeface="Gulim" charset="-127"/>
              </a:rPr>
            </a:br>
            <a:r>
              <a:rPr lang="en-GB" altLang="zh-CN" sz="2000" dirty="0">
                <a:solidFill>
                  <a:srgbClr val="FF0000"/>
                </a:solidFill>
                <a:latin typeface="Arial" panose="020B0604020202020204" pitchFamily="34" charset="0"/>
                <a:ea typeface="Gulim" charset="-127"/>
              </a:rPr>
              <a:t>(offset of up to 4Kbytes)</a:t>
            </a:r>
            <a:endParaRPr lang="en-GB" altLang="zh-CN" sz="2000" dirty="0">
              <a:solidFill>
                <a:srgbClr val="FF0000"/>
              </a:solidFill>
              <a:latin typeface="Arial" panose="020B0604020202020204" pitchFamily="34" charset="0"/>
              <a:ea typeface="Gulim" charset="-127"/>
            </a:endParaRPr>
          </a:p>
        </p:txBody>
      </p:sp>
      <p:grpSp>
        <p:nvGrpSpPr>
          <p:cNvPr id="62471" name="Group 14"/>
          <p:cNvGrpSpPr/>
          <p:nvPr/>
        </p:nvGrpSpPr>
        <p:grpSpPr>
          <a:xfrm>
            <a:off x="368300" y="4329113"/>
            <a:ext cx="4287838" cy="639762"/>
            <a:chOff x="0" y="0"/>
            <a:chExt cx="2700" cy="402"/>
          </a:xfrm>
        </p:grpSpPr>
        <p:sp>
          <p:nvSpPr>
            <p:cNvPr id="62482" name="Rectangle 15"/>
            <p:cNvSpPr/>
            <p:nvPr/>
          </p:nvSpPr>
          <p:spPr>
            <a:xfrm>
              <a:off x="0" y="0"/>
              <a:ext cx="1252" cy="403"/>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LDR r0, [r1, #4]!</a:t>
              </a:r>
              <a:endParaRPr lang="en-GB" altLang="zh-CN" sz="1400" b="1" dirty="0">
                <a:solidFill>
                  <a:srgbClr val="000066"/>
                </a:solidFill>
                <a:latin typeface="Comic Sans MS" panose="030F0702030302020204" pitchFamily="6" charset="0"/>
                <a:ea typeface="Gulim" charset="-127"/>
              </a:endParaRPr>
            </a:p>
          </p:txBody>
        </p:sp>
        <p:sp>
          <p:nvSpPr>
            <p:cNvPr id="62483" name="Rectangle 16"/>
            <p:cNvSpPr/>
            <p:nvPr/>
          </p:nvSpPr>
          <p:spPr>
            <a:xfrm>
              <a:off x="1252" y="0"/>
              <a:ext cx="1449" cy="403"/>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mem</a:t>
              </a:r>
              <a:r>
                <a:rPr lang="en-GB" altLang="zh-CN" sz="1400" b="1" baseline="-25000" dirty="0">
                  <a:solidFill>
                    <a:srgbClr val="000066"/>
                  </a:solidFill>
                  <a:latin typeface="Comic Sans MS" panose="030F0702030302020204" pitchFamily="6" charset="0"/>
                  <a:ea typeface="Gulim" charset="-127"/>
                </a:rPr>
                <a:t>32</a:t>
              </a:r>
              <a:r>
                <a:rPr lang="en-GB" altLang="zh-CN" sz="1400" b="1" dirty="0">
                  <a:solidFill>
                    <a:srgbClr val="000066"/>
                  </a:solidFill>
                  <a:latin typeface="Comic Sans MS" panose="030F0702030302020204" pitchFamily="6" charset="0"/>
                  <a:ea typeface="Gulim" charset="-127"/>
                </a:rPr>
                <a:t>[r1 + 4]</a:t>
              </a:r>
              <a:br>
                <a:rPr lang="en-GB" altLang="zh-CN" sz="1400" b="1" dirty="0">
                  <a:solidFill>
                    <a:srgbClr val="000066"/>
                  </a:solidFill>
                  <a:latin typeface="Comic Sans MS" panose="030F0702030302020204" pitchFamily="6" charset="0"/>
                  <a:ea typeface="Gulim" charset="-127"/>
                </a:rPr>
              </a:br>
              <a:r>
                <a:rPr lang="en-GB" altLang="zh-CN" sz="1400" b="1" dirty="0">
                  <a:solidFill>
                    <a:srgbClr val="000066"/>
                  </a:solidFill>
                  <a:latin typeface="Comic Sans MS" panose="030F0702030302020204" pitchFamily="6" charset="0"/>
                  <a:ea typeface="Gulim" charset="-127"/>
                </a:rPr>
                <a:t>r1 := r1 + 4</a:t>
              </a:r>
              <a:endParaRPr lang="en-GB" altLang="zh-CN" sz="1400" b="1" dirty="0">
                <a:solidFill>
                  <a:srgbClr val="000066"/>
                </a:solidFill>
                <a:latin typeface="Comic Sans MS" panose="030F0702030302020204" pitchFamily="6" charset="0"/>
                <a:ea typeface="Gulim" charset="-127"/>
              </a:endParaRPr>
            </a:p>
          </p:txBody>
        </p:sp>
      </p:grpSp>
      <p:sp>
        <p:nvSpPr>
          <p:cNvPr id="62481" name="Text Box 17"/>
          <p:cNvSpPr txBox="1">
            <a:spLocks noChangeArrowheads="1"/>
          </p:cNvSpPr>
          <p:nvPr/>
        </p:nvSpPr>
        <p:spPr bwMode="auto">
          <a:xfrm>
            <a:off x="434975" y="3919538"/>
            <a:ext cx="3962400" cy="398463"/>
          </a:xfrm>
          <a:prstGeom prst="rect">
            <a:avLst/>
          </a:prstGeom>
          <a:noFill/>
          <a:ln>
            <a:noFill/>
          </a:ln>
          <a:effectLst/>
        </p:spPr>
        <p:txBody>
          <a:bodyPr lIns="90000" tIns="46800" rIns="90000" bIns="46800">
            <a:spAutoFit/>
          </a:bodyPr>
          <a:p>
            <a:pPr defTabSz="449580" eaLnBrk="0" hangingPunct="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solidFill>
                  <a:srgbClr val="FF0000"/>
                </a:solidFill>
                <a:latin typeface="Arial" panose="020B0604020202020204" pitchFamily="34" charset="0"/>
                <a:ea typeface="Gulim" charset="-127"/>
              </a:rPr>
              <a:t>自动变址寻址</a:t>
            </a:r>
            <a:endParaRPr lang="zh-CN" altLang="en-GB" sz="2000" dirty="0">
              <a:solidFill>
                <a:srgbClr val="FF0000"/>
              </a:solidFill>
              <a:latin typeface="Arial" panose="020B0604020202020204" pitchFamily="34" charset="0"/>
              <a:ea typeface="Gulim" charset="-127"/>
            </a:endParaRPr>
          </a:p>
        </p:txBody>
      </p:sp>
      <p:grpSp>
        <p:nvGrpSpPr>
          <p:cNvPr id="62473" name="Group 18"/>
          <p:cNvGrpSpPr/>
          <p:nvPr/>
        </p:nvGrpSpPr>
        <p:grpSpPr>
          <a:xfrm>
            <a:off x="377825" y="5554663"/>
            <a:ext cx="3849688" cy="639762"/>
            <a:chOff x="0" y="0"/>
            <a:chExt cx="2424" cy="402"/>
          </a:xfrm>
        </p:grpSpPr>
        <p:sp>
          <p:nvSpPr>
            <p:cNvPr id="62480" name="Rectangle 19"/>
            <p:cNvSpPr/>
            <p:nvPr/>
          </p:nvSpPr>
          <p:spPr>
            <a:xfrm>
              <a:off x="0" y="0"/>
              <a:ext cx="1234" cy="403"/>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LDR r0, [r1], #4</a:t>
              </a:r>
              <a:endParaRPr lang="en-GB" altLang="zh-CN" sz="1400" b="1" dirty="0">
                <a:solidFill>
                  <a:srgbClr val="000066"/>
                </a:solidFill>
                <a:latin typeface="Comic Sans MS" panose="030F0702030302020204" pitchFamily="6" charset="0"/>
                <a:ea typeface="Gulim" charset="-127"/>
              </a:endParaRPr>
            </a:p>
          </p:txBody>
        </p:sp>
        <p:sp>
          <p:nvSpPr>
            <p:cNvPr id="3" name="Rectangle 20"/>
            <p:cNvSpPr/>
            <p:nvPr/>
          </p:nvSpPr>
          <p:spPr>
            <a:xfrm>
              <a:off x="1234" y="0"/>
              <a:ext cx="1191" cy="403"/>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mem</a:t>
              </a:r>
              <a:r>
                <a:rPr lang="en-GB" altLang="zh-CN" sz="1400" b="1" baseline="-25000" dirty="0">
                  <a:solidFill>
                    <a:srgbClr val="000066"/>
                  </a:solidFill>
                  <a:latin typeface="Comic Sans MS" panose="030F0702030302020204" pitchFamily="6" charset="0"/>
                  <a:ea typeface="Gulim" charset="-127"/>
                </a:rPr>
                <a:t>32</a:t>
              </a:r>
              <a:r>
                <a:rPr lang="en-GB" altLang="zh-CN" sz="1400" b="1" dirty="0">
                  <a:solidFill>
                    <a:srgbClr val="000066"/>
                  </a:solidFill>
                  <a:latin typeface="Comic Sans MS" panose="030F0702030302020204" pitchFamily="6" charset="0"/>
                  <a:ea typeface="Gulim" charset="-127"/>
                </a:rPr>
                <a:t>[r1]</a:t>
              </a:r>
              <a:br>
                <a:rPr lang="en-GB" altLang="zh-CN" sz="1400" b="1" dirty="0">
                  <a:solidFill>
                    <a:srgbClr val="000066"/>
                  </a:solidFill>
                  <a:latin typeface="Comic Sans MS" panose="030F0702030302020204" pitchFamily="6" charset="0"/>
                  <a:ea typeface="Gulim" charset="-127"/>
                </a:rPr>
              </a:br>
              <a:r>
                <a:rPr lang="en-GB" altLang="zh-CN" sz="1400" b="1" dirty="0">
                  <a:solidFill>
                    <a:srgbClr val="000066"/>
                  </a:solidFill>
                  <a:latin typeface="Comic Sans MS" panose="030F0702030302020204" pitchFamily="6" charset="0"/>
                  <a:ea typeface="Gulim" charset="-127"/>
                </a:rPr>
                <a:t>r1 := r1 + 4</a:t>
              </a:r>
              <a:endParaRPr lang="en-GB" altLang="zh-CN" sz="1400" b="1" dirty="0">
                <a:solidFill>
                  <a:srgbClr val="000066"/>
                </a:solidFill>
                <a:latin typeface="Comic Sans MS" panose="030F0702030302020204" pitchFamily="6" charset="0"/>
                <a:ea typeface="Gulim" charset="-127"/>
              </a:endParaRPr>
            </a:p>
          </p:txBody>
        </p:sp>
      </p:grpSp>
      <p:sp>
        <p:nvSpPr>
          <p:cNvPr id="4" name="Text Box 21"/>
          <p:cNvSpPr txBox="1">
            <a:spLocks noChangeArrowheads="1"/>
          </p:cNvSpPr>
          <p:nvPr/>
        </p:nvSpPr>
        <p:spPr bwMode="auto">
          <a:xfrm>
            <a:off x="425450" y="5153025"/>
            <a:ext cx="3190875" cy="398463"/>
          </a:xfrm>
          <a:prstGeom prst="rect">
            <a:avLst/>
          </a:prstGeom>
          <a:noFill/>
          <a:ln>
            <a:noFill/>
          </a:ln>
          <a:effectLst/>
        </p:spPr>
        <p:txBody>
          <a:bodyPr lIns="90000" tIns="46800" rIns="90000" bIns="46800">
            <a:spAutoFit/>
          </a:bodyPr>
          <a:p>
            <a:pPr defTabSz="449580" eaLnBrk="0" hangingPunct="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solidFill>
                  <a:srgbClr val="FF0000"/>
                </a:solidFill>
                <a:latin typeface="Arial" panose="020B0604020202020204" pitchFamily="34" charset="0"/>
                <a:ea typeface="Gulim" charset="-127"/>
              </a:rPr>
              <a:t>后变址寻址</a:t>
            </a:r>
            <a:endParaRPr lang="zh-CN" altLang="en-GB" sz="2000" dirty="0">
              <a:solidFill>
                <a:srgbClr val="FF0000"/>
              </a:solidFill>
              <a:latin typeface="Arial" panose="020B0604020202020204" pitchFamily="34" charset="0"/>
              <a:ea typeface="Gulim" charset="-127"/>
            </a:endParaRPr>
          </a:p>
        </p:txBody>
      </p:sp>
      <p:grpSp>
        <p:nvGrpSpPr>
          <p:cNvPr id="62475" name="Group 22"/>
          <p:cNvGrpSpPr/>
          <p:nvPr/>
        </p:nvGrpSpPr>
        <p:grpSpPr>
          <a:xfrm>
            <a:off x="4589463" y="3190875"/>
            <a:ext cx="3973512" cy="365125"/>
            <a:chOff x="0" y="0"/>
            <a:chExt cx="2502" cy="229"/>
          </a:xfrm>
        </p:grpSpPr>
        <p:sp>
          <p:nvSpPr>
            <p:cNvPr id="62478" name="Rectangle 23"/>
            <p:cNvSpPr/>
            <p:nvPr/>
          </p:nvSpPr>
          <p:spPr>
            <a:xfrm>
              <a:off x="0" y="0"/>
              <a:ext cx="1051"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LDRB r0, [r1]</a:t>
              </a:r>
              <a:endParaRPr lang="en-GB" altLang="zh-CN" sz="1400" b="1" dirty="0">
                <a:solidFill>
                  <a:srgbClr val="000066"/>
                </a:solidFill>
                <a:latin typeface="Comic Sans MS" panose="030F0702030302020204" pitchFamily="6" charset="0"/>
                <a:ea typeface="Gulim" charset="-127"/>
              </a:endParaRPr>
            </a:p>
          </p:txBody>
        </p:sp>
        <p:sp>
          <p:nvSpPr>
            <p:cNvPr id="62479" name="Rectangle 24"/>
            <p:cNvSpPr/>
            <p:nvPr/>
          </p:nvSpPr>
          <p:spPr>
            <a:xfrm>
              <a:off x="1051" y="0"/>
              <a:ext cx="1452" cy="230"/>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mem</a:t>
              </a:r>
              <a:r>
                <a:rPr lang="en-GB" altLang="zh-CN" sz="1400" b="1" baseline="-25000" dirty="0">
                  <a:solidFill>
                    <a:srgbClr val="000066"/>
                  </a:solidFill>
                  <a:latin typeface="Comic Sans MS" panose="030F0702030302020204" pitchFamily="6" charset="0"/>
                  <a:ea typeface="Gulim" charset="-127"/>
                </a:rPr>
                <a:t>8</a:t>
              </a:r>
              <a:r>
                <a:rPr lang="en-GB" altLang="zh-CN" sz="1400" b="1" dirty="0">
                  <a:solidFill>
                    <a:srgbClr val="000066"/>
                  </a:solidFill>
                  <a:latin typeface="Comic Sans MS" panose="030F0702030302020204" pitchFamily="6" charset="0"/>
                  <a:ea typeface="Gulim" charset="-127"/>
                </a:rPr>
                <a:t>[r1]</a:t>
              </a:r>
              <a:endParaRPr lang="en-GB" altLang="zh-CN" sz="1400" b="1" dirty="0">
                <a:solidFill>
                  <a:srgbClr val="000066"/>
                </a:solidFill>
                <a:latin typeface="Comic Sans MS" panose="030F0702030302020204" pitchFamily="6" charset="0"/>
                <a:ea typeface="Gulim" charset="-127"/>
              </a:endParaRPr>
            </a:p>
          </p:txBody>
        </p:sp>
      </p:grpSp>
      <p:sp>
        <p:nvSpPr>
          <p:cNvPr id="5" name="Text Box 25"/>
          <p:cNvSpPr txBox="1">
            <a:spLocks noChangeArrowheads="1"/>
          </p:cNvSpPr>
          <p:nvPr/>
        </p:nvSpPr>
        <p:spPr bwMode="auto">
          <a:xfrm>
            <a:off x="4583113" y="3575050"/>
            <a:ext cx="4246563" cy="306388"/>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l" defTabSz="449580" rtl="0" eaLnBrk="0" fontAlgn="base" latinLnBrk="0" hangingPunct="0">
              <a:lnSpc>
                <a:spcPct val="100000"/>
              </a:lnSpc>
              <a:spcBef>
                <a:spcPts val="875"/>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0" i="0" u="none" strike="noStrike" kern="1200" cap="none" spc="0" normalizeH="0" baseline="0" noProof="0" smtClean="0">
                <a:ln>
                  <a:noFill/>
                </a:ln>
                <a:solidFill>
                  <a:srgbClr val="000099"/>
                </a:solidFill>
                <a:effectLst/>
                <a:uLnTx/>
                <a:uFillTx/>
                <a:latin typeface="Arial" panose="020B0604020202020204" pitchFamily="34" charset="0"/>
                <a:ea typeface="Gulim" charset="0"/>
                <a:cs typeface="Gulim" charset="0"/>
              </a:rPr>
              <a:t>Note: no restrictions for r1</a:t>
            </a:r>
            <a:endParaRPr kumimoji="0" lang="en-GB" altLang="zh-CN" sz="1400" b="0" i="0" u="none" strike="noStrike" kern="1200" cap="none" spc="0" normalizeH="0" baseline="0" noProof="0" smtClean="0">
              <a:ln>
                <a:noFill/>
              </a:ln>
              <a:solidFill>
                <a:srgbClr val="000099"/>
              </a:solidFill>
              <a:effectLst/>
              <a:uLnTx/>
              <a:uFillTx/>
              <a:latin typeface="Arial" panose="020B0604020202020204" pitchFamily="34" charset="0"/>
              <a:ea typeface="Gulim" charset="0"/>
              <a:cs typeface="Gulim" charset="0"/>
            </a:endParaRPr>
          </a:p>
        </p:txBody>
      </p:sp>
      <p:sp>
        <p:nvSpPr>
          <p:cNvPr id="62490" name="Text Box 26"/>
          <p:cNvSpPr txBox="1">
            <a:spLocks noChangeArrowheads="1"/>
          </p:cNvSpPr>
          <p:nvPr/>
        </p:nvSpPr>
        <p:spPr bwMode="auto">
          <a:xfrm>
            <a:off x="446088" y="1681163"/>
            <a:ext cx="3962400" cy="398463"/>
          </a:xfrm>
          <a:prstGeom prst="rect">
            <a:avLst/>
          </a:prstGeom>
          <a:noFill/>
          <a:ln>
            <a:noFill/>
          </a:ln>
          <a:effectLst/>
        </p:spPr>
        <p:txBody>
          <a:bodyPr lIns="90000" tIns="46800" rIns="90000" bIns="46800">
            <a:spAutoFit/>
          </a:bodyPr>
          <a:p>
            <a:pPr defTabSz="449580" eaLnBrk="0" hangingPunct="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000000"/>
                </a:solidFill>
                <a:latin typeface="Arial" panose="020B0604020202020204" pitchFamily="34" charset="0"/>
                <a:ea typeface="Gulim" charset="-127"/>
              </a:rPr>
              <a:t>单寄存器</a:t>
            </a:r>
            <a:r>
              <a:rPr lang="en-GB" altLang="zh-CN" sz="2000" b="1" dirty="0">
                <a:solidFill>
                  <a:srgbClr val="000000"/>
                </a:solidFill>
                <a:latin typeface="Arial" panose="020B0604020202020204" pitchFamily="34" charset="0"/>
                <a:ea typeface="Gulim" charset="-127"/>
              </a:rPr>
              <a:t> load and store</a:t>
            </a:r>
            <a:endParaRPr lang="en-GB" altLang="zh-CN" sz="2000" b="1" dirty="0">
              <a:solidFill>
                <a:srgbClr val="000000"/>
              </a:solidFill>
              <a:latin typeface="Arial" panose="020B0604020202020204" pitchFamily="34" charset="0"/>
              <a:ea typeface="Gulim" charset="-127"/>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数据传送指令</a:t>
            </a:r>
            <a:r>
              <a:rPr lang="en-GB" altLang="zh-CN" dirty="0">
                <a:latin typeface="黑体" panose="02010609060101010101" pitchFamily="6" charset="-122"/>
                <a:ea typeface="黑体" panose="02010609060101010101" pitchFamily="6" charset="-122"/>
              </a:rPr>
              <a:t> - 5</a:t>
            </a:r>
            <a:endParaRPr lang="en-GB" altLang="zh-CN" dirty="0">
              <a:latin typeface="黑体" panose="02010609060101010101" pitchFamily="6" charset="-122"/>
              <a:ea typeface="黑体" panose="02010609060101010101" pitchFamily="6" charset="-122"/>
            </a:endParaRPr>
          </a:p>
        </p:txBody>
      </p:sp>
      <p:grpSp>
        <p:nvGrpSpPr>
          <p:cNvPr id="2" name="Group 3"/>
          <p:cNvGrpSpPr/>
          <p:nvPr/>
        </p:nvGrpSpPr>
        <p:grpSpPr>
          <a:xfrm>
            <a:off x="304800" y="1524000"/>
            <a:ext cx="5026025" cy="2684463"/>
            <a:chOff x="0" y="0"/>
            <a:chExt cx="3165" cy="1690"/>
          </a:xfrm>
        </p:grpSpPr>
        <p:sp>
          <p:nvSpPr>
            <p:cNvPr id="63493" name="Rectangle 4"/>
            <p:cNvSpPr/>
            <p:nvPr/>
          </p:nvSpPr>
          <p:spPr>
            <a:xfrm>
              <a:off x="0" y="0"/>
              <a:ext cx="3166" cy="1691"/>
            </a:xfrm>
            <a:prstGeom prst="rect">
              <a:avLst/>
            </a:prstGeom>
            <a:noFill/>
            <a:ln w="9525">
              <a:noFill/>
            </a:ln>
          </p:spPr>
          <p:txBody>
            <a:bodyPr lIns="90000" tIns="46800" rIns="90000" bIns="46800"/>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COPY:	ADR r1, TABLE1	; r1 points to TABLE1</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ADR r2, TABLE2	; r2 points to TABLE2</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LOOP:	LDR r0, [r1]</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STR r0, [r2]</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ADD r1, r1, #4</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ADD r2, r2, #4</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TABLE1: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TABLE2:...</a:t>
              </a:r>
              <a:endParaRPr lang="en-GB" altLang="zh-CN" sz="1200" b="1" dirty="0">
                <a:solidFill>
                  <a:srgbClr val="000066"/>
                </a:solidFill>
                <a:latin typeface="Comic Sans MS" panose="030F0702030302020204" pitchFamily="6" charset="0"/>
                <a:ea typeface="Gulim" charset="-127"/>
              </a:endParaRPr>
            </a:p>
          </p:txBody>
        </p:sp>
      </p:grpSp>
      <p:grpSp>
        <p:nvGrpSpPr>
          <p:cNvPr id="63491" name="Group 5"/>
          <p:cNvGrpSpPr/>
          <p:nvPr/>
        </p:nvGrpSpPr>
        <p:grpSpPr>
          <a:xfrm>
            <a:off x="3733800" y="4419600"/>
            <a:ext cx="5026025" cy="2097088"/>
            <a:chOff x="0" y="0"/>
            <a:chExt cx="3165" cy="1320"/>
          </a:xfrm>
        </p:grpSpPr>
        <p:sp>
          <p:nvSpPr>
            <p:cNvPr id="63492" name="Rectangle 6"/>
            <p:cNvSpPr/>
            <p:nvPr/>
          </p:nvSpPr>
          <p:spPr>
            <a:xfrm>
              <a:off x="0" y="0"/>
              <a:ext cx="3166" cy="1321"/>
            </a:xfrm>
            <a:prstGeom prst="rect">
              <a:avLst/>
            </a:prstGeom>
            <a:noFill/>
            <a:ln w="9525">
              <a:noFill/>
            </a:ln>
          </p:spPr>
          <p:txBody>
            <a:bodyPr lIns="90000" tIns="46800" rIns="90000" bIns="46800"/>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COPY:	ADR r1, TABLE1	; r1 points to TABLE1</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ADR r2, TABLE2	; r2 points to TABLE2</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LOOP:	LDR r0, [r1], #4</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STR r0, [r2], #4</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TABLE1: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TABLE2:...</a:t>
              </a:r>
              <a:endParaRPr lang="en-GB" altLang="zh-CN" sz="1200" b="1" dirty="0">
                <a:solidFill>
                  <a:srgbClr val="000066"/>
                </a:solidFill>
                <a:latin typeface="Comic Sans MS" panose="030F0702030302020204" pitchFamily="6" charset="0"/>
                <a:ea typeface="Gulim" charset="-127"/>
              </a:endParaR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idx="1"/>
          </p:nvPr>
        </p:nvSpPr>
        <p:spPr>
          <a:xfrm>
            <a:off x="687388" y="1800225"/>
            <a:ext cx="7772400" cy="4475163"/>
          </a:xfrm>
        </p:spPr>
        <p:txBody>
          <a:bodyPr vert="horz" wrap="square" lIns="82440" tIns="41400" rIns="82440" bIns="41400" numCol="1" anchor="t" anchorCtr="0" compatLnSpc="1"/>
          <a:p>
            <a:pPr marL="341630" indent="-341630" defTabSz="914400" eaLnBrk="0" hangingPunct="0">
              <a:spcBef>
                <a:spcPts val="1250"/>
              </a:spcBef>
              <a:buClr>
                <a:srgbClr val="000066"/>
              </a:buClr>
              <a:buSzPct val="75000"/>
              <a:buFont typeface="Wingdings" panose="05000000000000000000" pitchFamily="2" charset="2"/>
              <a:buChar char=""/>
              <a:tabLst>
                <a:tab pos="341630" algn="l"/>
                <a:tab pos="675005" algn="l"/>
                <a:tab pos="1256030" algn="l"/>
                <a:tab pos="1352550" algn="l"/>
                <a:tab pos="2030730" algn="l"/>
                <a:tab pos="2170430" algn="l"/>
                <a:tab pos="2708275" algn="l"/>
                <a:tab pos="3084830" algn="l"/>
                <a:tab pos="3386455" algn="l"/>
                <a:tab pos="3999230"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V6版本2001年发布 ，面向消费类电子、无线设备、网络应用和汽车电子产品等.</a:t>
            </a:r>
            <a:endParaRPr lang="zh-CN" altLang="en-US"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675005" algn="l"/>
                <a:tab pos="1256030" algn="l"/>
                <a:tab pos="1352550" algn="l"/>
                <a:tab pos="2030730" algn="l"/>
                <a:tab pos="2170430" algn="l"/>
                <a:tab pos="2708275" algn="l"/>
                <a:tab pos="3084830" algn="l"/>
                <a:tab pos="3386455" algn="l"/>
                <a:tab pos="3999230"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多媒体处理扩展 </a:t>
            </a:r>
            <a:endParaRPr lang="zh-CN" altLang="en-US"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675005" algn="l"/>
                <a:tab pos="1256030" algn="l"/>
                <a:tab pos="1352550" algn="l"/>
                <a:tab pos="2030730" algn="l"/>
                <a:tab pos="2170430" algn="l"/>
                <a:tab pos="2708275" algn="l"/>
                <a:tab pos="3084830" algn="l"/>
                <a:tab pos="3386455" algn="l"/>
                <a:tab pos="3999230"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MPEG4编解码加快一倍,音频处理加快一倍</a:t>
            </a:r>
            <a:endParaRPr lang="zh-CN" altLang="en-US"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675005" algn="l"/>
                <a:tab pos="1256030" algn="l"/>
                <a:tab pos="1352550" algn="l"/>
                <a:tab pos="2030730" algn="l"/>
                <a:tab pos="2170430" algn="l"/>
                <a:tab pos="2708275" algn="l"/>
                <a:tab pos="3084830" algn="l"/>
                <a:tab pos="3386455" algn="l"/>
                <a:tab pos="3999230"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增强的Cache结构,实地址Cache </a:t>
            </a:r>
            <a:endParaRPr lang="zh-CN" altLang="en-US"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675005" algn="l"/>
                <a:tab pos="1256030" algn="l"/>
                <a:tab pos="1352550" algn="l"/>
                <a:tab pos="2030730" algn="l"/>
                <a:tab pos="2170430" algn="l"/>
                <a:tab pos="2708275" algn="l"/>
                <a:tab pos="3084830" algn="l"/>
                <a:tab pos="3386455" algn="l"/>
                <a:tab pos="3999230"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减少Cache的刷新和重载,减少上下文切换的开销</a:t>
            </a:r>
            <a:endParaRPr lang="zh-CN" altLang="en-US"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675005" algn="l"/>
                <a:tab pos="1256030" algn="l"/>
                <a:tab pos="1352550" algn="l"/>
                <a:tab pos="2030730" algn="l"/>
                <a:tab pos="2170430" algn="l"/>
                <a:tab pos="2708275" algn="l"/>
                <a:tab pos="3084830" algn="l"/>
                <a:tab pos="3386455" algn="l"/>
                <a:tab pos="3999230"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增强的异常和中断处理</a:t>
            </a:r>
            <a:endParaRPr lang="zh-CN" altLang="en-US" sz="2400" b="1" dirty="0">
              <a:solidFill>
                <a:srgbClr val="000066"/>
              </a:solidFill>
              <a:latin typeface="楷体_GB2312" pitchFamily="1" charset="0"/>
              <a:ea typeface="楷体_GB2312" pitchFamily="1" charset="0"/>
              <a:sym typeface="Arial" panose="020B0604020202020204" pitchFamily="34" charset="0"/>
            </a:endParaRPr>
          </a:p>
        </p:txBody>
      </p:sp>
      <p:sp>
        <p:nvSpPr>
          <p:cNvPr id="9219" name="Rectangle 3"/>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sz="4400" dirty="0">
                <a:latin typeface="黑体" panose="02010609060101010101" pitchFamily="6" charset="-122"/>
                <a:ea typeface="黑体" panose="02010609060101010101" pitchFamily="6" charset="-122"/>
              </a:rPr>
              <a:t>ARM</a:t>
            </a:r>
            <a:r>
              <a:rPr lang="zh-CN" altLang="en-GB" sz="4400" dirty="0">
                <a:latin typeface="黑体" panose="02010609060101010101" pitchFamily="6" charset="-122"/>
                <a:ea typeface="黑体" panose="02010609060101010101" pitchFamily="6" charset="-122"/>
              </a:rPr>
              <a:t>体系结构版本</a:t>
            </a:r>
            <a:endParaRPr lang="zh-CN" altLang="en-GB" dirty="0"/>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数据传送指令</a:t>
            </a:r>
            <a:r>
              <a:rPr lang="en-GB" altLang="zh-CN" dirty="0">
                <a:latin typeface="黑体" panose="02010609060101010101" pitchFamily="6" charset="-122"/>
                <a:ea typeface="黑体" panose="02010609060101010101" pitchFamily="6" charset="-122"/>
              </a:rPr>
              <a:t> - 6</a:t>
            </a:r>
            <a:endParaRPr lang="en-GB" altLang="zh-CN" dirty="0">
              <a:latin typeface="黑体" panose="02010609060101010101" pitchFamily="6" charset="-122"/>
              <a:ea typeface="黑体" panose="02010609060101010101" pitchFamily="6" charset="-122"/>
            </a:endParaRPr>
          </a:p>
        </p:txBody>
      </p:sp>
      <p:sp>
        <p:nvSpPr>
          <p:cNvPr id="64515" name="Rectangle 3"/>
          <p:cNvSpPr>
            <a:spLocks noGrp="1" noChangeArrowheads="1"/>
          </p:cNvSpPr>
          <p:nvPr>
            <p:ph sz="half" idx="1"/>
          </p:nvPr>
        </p:nvSpPr>
        <p:spPr>
          <a:xfrm>
            <a:off x="4816475" y="3916363"/>
            <a:ext cx="4075113" cy="2449513"/>
          </a:xfrm>
        </p:spPr>
        <p:txBody>
          <a:bodyPr vert="horz" wrap="square" lIns="82440" tIns="41400" rIns="82440" bIns="41400" numCol="1" anchor="t" anchorCtr="0" compatLnSpc="1"/>
          <a:p>
            <a:pPr marL="341630" indent="-341630" defTabSz="914400" eaLnBrk="0" hangingPunct="0">
              <a:lnSpc>
                <a:spcPct val="90000"/>
              </a:lnSpc>
              <a:spcBef>
                <a:spcPts val="10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600" dirty="0">
                <a:solidFill>
                  <a:srgbClr val="000066"/>
                </a:solidFill>
                <a:latin typeface="+mn-lt"/>
                <a:ea typeface="Gulim" charset="-127"/>
                <a:cs typeface="+mn-cs"/>
              </a:rPr>
              <a:t>块拷贝</a:t>
            </a:r>
            <a:endParaRPr lang="en-GB" altLang="zh-CN" sz="1600" dirty="0">
              <a:solidFill>
                <a:srgbClr val="000066"/>
              </a:solidFill>
              <a:latin typeface="+mn-lt"/>
              <a:ea typeface="Gulim" charset="-127"/>
              <a:cs typeface="+mn-cs"/>
            </a:endParaRPr>
          </a:p>
          <a:p>
            <a:pPr marL="741680" lvl="1" indent="-284480" defTabSz="914400" eaLnBrk="0" hangingPunct="0">
              <a:lnSpc>
                <a:spcPct val="90000"/>
              </a:lnSpc>
              <a:spcBef>
                <a:spcPts val="10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600" dirty="0">
                <a:solidFill>
                  <a:srgbClr val="000066"/>
                </a:solidFill>
                <a:latin typeface="+mn-lt"/>
                <a:ea typeface="Gulim" charset="-127"/>
              </a:rPr>
              <a:t>数据被存贮在基本寄存器的上面地址或下面地址</a:t>
            </a:r>
            <a:r>
              <a:rPr lang="en-GB" altLang="zh-CN" sz="1600" dirty="0">
                <a:solidFill>
                  <a:srgbClr val="000066"/>
                </a:solidFill>
                <a:latin typeface="+mn-lt"/>
                <a:ea typeface="Gulim" charset="-127"/>
              </a:rPr>
              <a:t> </a:t>
            </a:r>
            <a:endParaRPr lang="en-GB" altLang="zh-CN" sz="1600" dirty="0">
              <a:solidFill>
                <a:srgbClr val="000066"/>
              </a:solidFill>
              <a:latin typeface="+mn-lt"/>
              <a:ea typeface="Gulim" charset="-127"/>
            </a:endParaRPr>
          </a:p>
          <a:p>
            <a:pPr marL="741680" lvl="1" indent="-284480" defTabSz="914400" eaLnBrk="0" hangingPunct="0">
              <a:lnSpc>
                <a:spcPct val="90000"/>
              </a:lnSpc>
              <a:spcBef>
                <a:spcPts val="100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600" dirty="0">
                <a:solidFill>
                  <a:srgbClr val="000066"/>
                </a:solidFill>
                <a:latin typeface="+mn-lt"/>
                <a:ea typeface="Gulim" charset="-127"/>
              </a:rPr>
              <a:t>地址增加或减少是在存贮第一个值之前或之后开始的</a:t>
            </a:r>
            <a:endParaRPr lang="zh-CN" altLang="en-GB" sz="1600" dirty="0">
              <a:solidFill>
                <a:srgbClr val="000066"/>
              </a:solidFill>
              <a:latin typeface="+mn-lt"/>
              <a:ea typeface="Gulim" charset="-127"/>
            </a:endParaRPr>
          </a:p>
        </p:txBody>
      </p:sp>
      <p:grpSp>
        <p:nvGrpSpPr>
          <p:cNvPr id="2" name="Group 4"/>
          <p:cNvGrpSpPr/>
          <p:nvPr/>
        </p:nvGrpSpPr>
        <p:grpSpPr>
          <a:xfrm>
            <a:off x="514350" y="2036763"/>
            <a:ext cx="5041900" cy="914400"/>
            <a:chOff x="0" y="0"/>
            <a:chExt cx="3175" cy="575"/>
          </a:xfrm>
        </p:grpSpPr>
        <p:sp>
          <p:nvSpPr>
            <p:cNvPr id="64518" name="Rectangle 5"/>
            <p:cNvSpPr/>
            <p:nvPr/>
          </p:nvSpPr>
          <p:spPr>
            <a:xfrm>
              <a:off x="0" y="0"/>
              <a:ext cx="1665" cy="576"/>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LDMIA r1, {r0, r2, r5}</a:t>
              </a:r>
              <a:endParaRPr lang="en-GB" altLang="zh-CN" sz="1400" b="1" dirty="0">
                <a:solidFill>
                  <a:srgbClr val="000066"/>
                </a:solidFill>
                <a:latin typeface="Comic Sans MS" panose="030F0702030302020204" pitchFamily="6" charset="0"/>
                <a:ea typeface="Gulim" charset="-127"/>
              </a:endParaRPr>
            </a:p>
          </p:txBody>
        </p:sp>
        <p:sp>
          <p:nvSpPr>
            <p:cNvPr id="64519" name="Rectangle 6"/>
            <p:cNvSpPr/>
            <p:nvPr/>
          </p:nvSpPr>
          <p:spPr>
            <a:xfrm>
              <a:off x="1665" y="0"/>
              <a:ext cx="1511" cy="576"/>
            </a:xfrm>
            <a:prstGeom prst="rect">
              <a:avLst/>
            </a:prstGeom>
            <a:noFill/>
            <a:ln w="9525">
              <a:noFill/>
            </a:ln>
          </p:spPr>
          <p:txBody>
            <a:bodyPr lIns="90000" tIns="46800" rIns="90000" bIns="46800"/>
            <a:p>
              <a:pPr defTabSz="449580" eaLnBrk="0" hangingPunct="0">
                <a:lnSpc>
                  <a:spcPct val="116000"/>
                </a:lnSpc>
                <a:spcBef>
                  <a:spcPts val="875"/>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r0 := mem</a:t>
              </a:r>
              <a:r>
                <a:rPr lang="en-GB" altLang="zh-CN" sz="1400" b="1" baseline="-25000" dirty="0">
                  <a:solidFill>
                    <a:srgbClr val="000066"/>
                  </a:solidFill>
                  <a:latin typeface="Comic Sans MS" panose="030F0702030302020204" pitchFamily="6" charset="0"/>
                  <a:ea typeface="Gulim" charset="-127"/>
                </a:rPr>
                <a:t>32</a:t>
              </a:r>
              <a:r>
                <a:rPr lang="en-GB" altLang="zh-CN" sz="1400" b="1" dirty="0">
                  <a:solidFill>
                    <a:srgbClr val="000066"/>
                  </a:solidFill>
                  <a:latin typeface="Comic Sans MS" panose="030F0702030302020204" pitchFamily="6" charset="0"/>
                  <a:ea typeface="Gulim" charset="-127"/>
                </a:rPr>
                <a:t>[r1]</a:t>
              </a:r>
              <a:br>
                <a:rPr lang="en-GB" altLang="zh-CN" sz="1400" b="1" dirty="0">
                  <a:solidFill>
                    <a:srgbClr val="000066"/>
                  </a:solidFill>
                  <a:latin typeface="Comic Sans MS" panose="030F0702030302020204" pitchFamily="6" charset="0"/>
                  <a:ea typeface="Gulim" charset="-127"/>
                </a:rPr>
              </a:br>
              <a:r>
                <a:rPr lang="en-GB" altLang="zh-CN" sz="1400" b="1" dirty="0">
                  <a:solidFill>
                    <a:srgbClr val="000066"/>
                  </a:solidFill>
                  <a:latin typeface="Comic Sans MS" panose="030F0702030302020204" pitchFamily="6" charset="0"/>
                  <a:ea typeface="Gulim" charset="-127"/>
                </a:rPr>
                <a:t>r2 := mem</a:t>
              </a:r>
              <a:r>
                <a:rPr lang="en-GB" altLang="zh-CN" sz="1400" b="1" baseline="-25000" dirty="0">
                  <a:solidFill>
                    <a:srgbClr val="000066"/>
                  </a:solidFill>
                  <a:latin typeface="Comic Sans MS" panose="030F0702030302020204" pitchFamily="6" charset="0"/>
                  <a:ea typeface="Gulim" charset="-127"/>
                </a:rPr>
                <a:t>32</a:t>
              </a:r>
              <a:r>
                <a:rPr lang="en-GB" altLang="zh-CN" sz="1400" b="1" dirty="0">
                  <a:solidFill>
                    <a:srgbClr val="000066"/>
                  </a:solidFill>
                  <a:latin typeface="Comic Sans MS" panose="030F0702030302020204" pitchFamily="6" charset="0"/>
                  <a:ea typeface="Gulim" charset="-127"/>
                </a:rPr>
                <a:t>[r1 + 4]</a:t>
              </a:r>
              <a:br>
                <a:rPr lang="en-GB" altLang="zh-CN" sz="1400" b="1" dirty="0">
                  <a:solidFill>
                    <a:srgbClr val="000066"/>
                  </a:solidFill>
                  <a:latin typeface="Comic Sans MS" panose="030F0702030302020204" pitchFamily="6" charset="0"/>
                  <a:ea typeface="Gulim" charset="-127"/>
                </a:rPr>
              </a:br>
              <a:r>
                <a:rPr lang="en-GB" altLang="zh-CN" sz="1400" b="1" dirty="0">
                  <a:solidFill>
                    <a:srgbClr val="000066"/>
                  </a:solidFill>
                  <a:latin typeface="Comic Sans MS" panose="030F0702030302020204" pitchFamily="6" charset="0"/>
                  <a:ea typeface="Gulim" charset="-127"/>
                </a:rPr>
                <a:t>r5 := mem</a:t>
              </a:r>
              <a:r>
                <a:rPr lang="en-GB" altLang="zh-CN" sz="1400" b="1" baseline="-25000" dirty="0">
                  <a:solidFill>
                    <a:srgbClr val="000066"/>
                  </a:solidFill>
                  <a:latin typeface="Comic Sans MS" panose="030F0702030302020204" pitchFamily="6" charset="0"/>
                  <a:ea typeface="Gulim" charset="-127"/>
                </a:rPr>
                <a:t>32</a:t>
              </a:r>
              <a:r>
                <a:rPr lang="en-GB" altLang="zh-CN" sz="1400" b="1" dirty="0">
                  <a:solidFill>
                    <a:srgbClr val="000066"/>
                  </a:solidFill>
                  <a:latin typeface="Comic Sans MS" panose="030F0702030302020204" pitchFamily="6" charset="0"/>
                  <a:ea typeface="Gulim" charset="-127"/>
                </a:rPr>
                <a:t>[r1 + 8]</a:t>
              </a:r>
              <a:endParaRPr lang="en-GB" altLang="zh-CN" sz="1400" b="1" dirty="0">
                <a:solidFill>
                  <a:srgbClr val="000066"/>
                </a:solidFill>
                <a:latin typeface="Comic Sans MS" panose="030F0702030302020204" pitchFamily="6" charset="0"/>
                <a:ea typeface="Gulim" charset="-127"/>
              </a:endParaRPr>
            </a:p>
          </p:txBody>
        </p:sp>
      </p:grpSp>
      <p:sp>
        <p:nvSpPr>
          <p:cNvPr id="3" name="Text Box 7"/>
          <p:cNvSpPr txBox="1">
            <a:spLocks noChangeArrowheads="1"/>
          </p:cNvSpPr>
          <p:nvPr/>
        </p:nvSpPr>
        <p:spPr bwMode="auto">
          <a:xfrm>
            <a:off x="519113" y="3048000"/>
            <a:ext cx="4052888" cy="955675"/>
          </a:xfrm>
          <a:prstGeom prst="rect">
            <a:avLst/>
          </a:prstGeom>
          <a:noFill/>
          <a:ln>
            <a:noFill/>
          </a:ln>
          <a:effectLst/>
        </p:spPr>
        <p:txBody>
          <a:bodyPr lIns="90000" tIns="46800" rIns="90000" bIns="46800">
            <a:spAutoFit/>
          </a:bodyPr>
          <a:p>
            <a:pPr defTabSz="449580" eaLnBrk="0" hangingPunct="0">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dirty="0">
                <a:solidFill>
                  <a:srgbClr val="000099"/>
                </a:solidFill>
                <a:latin typeface="Arial" panose="020B0604020202020204" pitchFamily="34" charset="0"/>
                <a:ea typeface="Gulim" charset="-127"/>
              </a:rPr>
              <a:t>Note: </a:t>
            </a:r>
            <a:r>
              <a:rPr lang="zh-CN" altLang="en-GB" sz="1400" dirty="0">
                <a:solidFill>
                  <a:srgbClr val="000099"/>
                </a:solidFill>
                <a:latin typeface="Arial" panose="020B0604020202020204" pitchFamily="34" charset="0"/>
                <a:ea typeface="Gulim" charset="-127"/>
              </a:rPr>
              <a:t>寄存器的部分或全部都可以用单指令传送</a:t>
            </a:r>
            <a:endParaRPr lang="en-GB" altLang="zh-CN" sz="1400" dirty="0">
              <a:solidFill>
                <a:srgbClr val="000099"/>
              </a:solidFill>
              <a:latin typeface="Arial" panose="020B0604020202020204" pitchFamily="34" charset="0"/>
              <a:ea typeface="Gulim" charset="-127"/>
            </a:endParaRPr>
          </a:p>
          <a:p>
            <a:pPr defTabSz="449580" eaLnBrk="0" hangingPunct="0">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dirty="0">
                <a:solidFill>
                  <a:srgbClr val="000099"/>
                </a:solidFill>
                <a:latin typeface="Arial" panose="020B0604020202020204" pitchFamily="34" charset="0"/>
                <a:ea typeface="Gulim" charset="-127"/>
              </a:rPr>
              <a:t>Note: </a:t>
            </a:r>
            <a:r>
              <a:rPr lang="zh-CN" altLang="en-GB" sz="1400" dirty="0">
                <a:solidFill>
                  <a:srgbClr val="000099"/>
                </a:solidFill>
                <a:latin typeface="Arial" panose="020B0604020202020204" pitchFamily="34" charset="0"/>
                <a:ea typeface="Gulim" charset="-127"/>
              </a:rPr>
              <a:t>在表中的寄存器顺序并不重要</a:t>
            </a:r>
            <a:endParaRPr lang="en-GB" altLang="zh-CN" sz="1400" dirty="0">
              <a:solidFill>
                <a:srgbClr val="000099"/>
              </a:solidFill>
              <a:latin typeface="Arial" panose="020B0604020202020204" pitchFamily="34" charset="0"/>
              <a:ea typeface="Gulim" charset="-127"/>
            </a:endParaRPr>
          </a:p>
          <a:p>
            <a:pPr defTabSz="449580" eaLnBrk="0" hangingPunct="0">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dirty="0">
                <a:solidFill>
                  <a:srgbClr val="000099"/>
                </a:solidFill>
                <a:latin typeface="Arial" panose="020B0604020202020204" pitchFamily="34" charset="0"/>
                <a:ea typeface="Gulim" charset="-127"/>
              </a:rPr>
              <a:t>Note: </a:t>
            </a:r>
            <a:r>
              <a:rPr lang="zh-CN" altLang="en-GB" sz="1400" dirty="0">
                <a:solidFill>
                  <a:srgbClr val="000099"/>
                </a:solidFill>
                <a:latin typeface="Arial" panose="020B0604020202020204" pitchFamily="34" charset="0"/>
                <a:ea typeface="Gulim" charset="-127"/>
              </a:rPr>
              <a:t>在表中包括</a:t>
            </a:r>
            <a:r>
              <a:rPr lang="en-GB" altLang="zh-CN" sz="1400" dirty="0">
                <a:solidFill>
                  <a:srgbClr val="000099"/>
                </a:solidFill>
                <a:latin typeface="Arial" panose="020B0604020202020204" pitchFamily="34" charset="0"/>
                <a:ea typeface="Gulim" charset="-127"/>
              </a:rPr>
              <a:t> r15 i</a:t>
            </a:r>
            <a:r>
              <a:rPr lang="zh-CN" altLang="en-GB" sz="1400" dirty="0">
                <a:solidFill>
                  <a:srgbClr val="000099"/>
                </a:solidFill>
                <a:latin typeface="Arial" panose="020B0604020202020204" pitchFamily="34" charset="0"/>
                <a:ea typeface="Gulim" charset="-127"/>
              </a:rPr>
              <a:t>将造成控制流的改变</a:t>
            </a:r>
            <a:endParaRPr lang="zh-CN" altLang="en-GB" sz="1400" dirty="0">
              <a:solidFill>
                <a:srgbClr val="000099"/>
              </a:solidFill>
              <a:latin typeface="Arial" panose="020B0604020202020204" pitchFamily="34" charset="0"/>
              <a:ea typeface="Gulim" charset="-127"/>
            </a:endParaRPr>
          </a:p>
        </p:txBody>
      </p:sp>
      <p:sp>
        <p:nvSpPr>
          <p:cNvPr id="64520" name="Text Box 8"/>
          <p:cNvSpPr txBox="1">
            <a:spLocks noChangeArrowheads="1"/>
          </p:cNvSpPr>
          <p:nvPr/>
        </p:nvSpPr>
        <p:spPr bwMode="auto">
          <a:xfrm>
            <a:off x="444500" y="1533525"/>
            <a:ext cx="6032500" cy="398463"/>
          </a:xfrm>
          <a:prstGeom prst="rect">
            <a:avLst/>
          </a:prstGeom>
          <a:noFill/>
          <a:ln>
            <a:noFill/>
          </a:ln>
          <a:effectLst/>
        </p:spPr>
        <p:txBody>
          <a:bodyPr lIns="90000" tIns="46800" rIns="90000" bIns="46800">
            <a:spAutoFit/>
          </a:bodyPr>
          <a:p>
            <a:pPr defTabSz="449580" eaLnBrk="0" hangingPunct="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000000"/>
                </a:solidFill>
                <a:latin typeface="Arial" panose="020B0604020202020204" pitchFamily="34" charset="0"/>
                <a:ea typeface="Gulim" charset="-127"/>
              </a:rPr>
              <a:t>多寄存器数据传送</a:t>
            </a:r>
            <a:r>
              <a:rPr lang="en-GB" altLang="zh-CN" sz="2000" b="1" dirty="0">
                <a:solidFill>
                  <a:srgbClr val="000000"/>
                </a:solidFill>
                <a:latin typeface="Arial" panose="020B0604020202020204" pitchFamily="34" charset="0"/>
                <a:ea typeface="Gulim" charset="-127"/>
              </a:rPr>
              <a:t> [Increment After]</a:t>
            </a:r>
            <a:endParaRPr lang="en-GB" altLang="zh-CN" sz="2000" b="1" dirty="0">
              <a:solidFill>
                <a:srgbClr val="000000"/>
              </a:solidFill>
              <a:latin typeface="Arial" panose="020B0604020202020204" pitchFamily="34" charset="0"/>
              <a:ea typeface="Gulim" charset="-127"/>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多寄存器传送寻址模式</a:t>
            </a:r>
            <a:endParaRPr lang="zh-CN" altLang="en-GB" dirty="0">
              <a:latin typeface="黑体" panose="02010609060101010101" pitchFamily="6" charset="-122"/>
              <a:ea typeface="黑体" panose="02010609060101010101" pitchFamily="6" charset="-122"/>
            </a:endParaRPr>
          </a:p>
        </p:txBody>
      </p:sp>
      <p:sp>
        <p:nvSpPr>
          <p:cNvPr id="65539" name="Rectangle 3"/>
          <p:cNvSpPr>
            <a:spLocks noChangeArrowheads="1"/>
          </p:cNvSpPr>
          <p:nvPr/>
        </p:nvSpPr>
        <p:spPr bwMode="auto">
          <a:xfrm>
            <a:off x="5368925" y="4129088"/>
            <a:ext cx="901700" cy="1566863"/>
          </a:xfrm>
          <a:prstGeom prst="rect">
            <a:avLst/>
          </a:prstGeom>
          <a:blipFill dpi="0" rotWithShape="0">
            <a:blip r:embed="rId1"/>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40" name="Rectangle 4"/>
          <p:cNvSpPr>
            <a:spLocks noChangeArrowheads="1"/>
          </p:cNvSpPr>
          <p:nvPr/>
        </p:nvSpPr>
        <p:spPr bwMode="auto">
          <a:xfrm>
            <a:off x="2851150" y="4129088"/>
            <a:ext cx="901700" cy="1566863"/>
          </a:xfrm>
          <a:prstGeom prst="rect">
            <a:avLst/>
          </a:prstGeom>
          <a:blipFill dpi="0" rotWithShape="0">
            <a:blip r:embed="rId1"/>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41" name="Rectangle 5"/>
          <p:cNvSpPr>
            <a:spLocks noChangeArrowheads="1"/>
          </p:cNvSpPr>
          <p:nvPr/>
        </p:nvSpPr>
        <p:spPr bwMode="auto">
          <a:xfrm>
            <a:off x="5368925" y="1658938"/>
            <a:ext cx="901700" cy="1566863"/>
          </a:xfrm>
          <a:prstGeom prst="rect">
            <a:avLst/>
          </a:prstGeom>
          <a:blipFill dpi="0" rotWithShape="0">
            <a:blip r:embed="rId1"/>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42" name="Rectangle 6"/>
          <p:cNvSpPr>
            <a:spLocks noChangeArrowheads="1"/>
          </p:cNvSpPr>
          <p:nvPr/>
        </p:nvSpPr>
        <p:spPr bwMode="auto">
          <a:xfrm>
            <a:off x="2851150" y="1658938"/>
            <a:ext cx="901700" cy="1566863"/>
          </a:xfrm>
          <a:prstGeom prst="rect">
            <a:avLst/>
          </a:prstGeom>
          <a:blipFill dpi="0" rotWithShape="0">
            <a:blip r:embed="rId1"/>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43" name="Rectangle 7"/>
          <p:cNvSpPr>
            <a:spLocks noChangeArrowheads="1"/>
          </p:cNvSpPr>
          <p:nvPr/>
        </p:nvSpPr>
        <p:spPr bwMode="auto">
          <a:xfrm>
            <a:off x="2803525" y="1595438"/>
            <a:ext cx="885825"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44" name="Rectangle 8"/>
          <p:cNvSpPr>
            <a:spLocks noChangeArrowheads="1"/>
          </p:cNvSpPr>
          <p:nvPr/>
        </p:nvSpPr>
        <p:spPr bwMode="auto">
          <a:xfrm>
            <a:off x="2811463" y="1603375"/>
            <a:ext cx="885825"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45" name="Rectangle 9"/>
          <p:cNvSpPr>
            <a:spLocks noChangeArrowheads="1"/>
          </p:cNvSpPr>
          <p:nvPr/>
        </p:nvSpPr>
        <p:spPr bwMode="auto">
          <a:xfrm>
            <a:off x="2803525" y="1817688"/>
            <a:ext cx="885825" cy="220663"/>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46" name="Rectangle 10"/>
          <p:cNvSpPr>
            <a:spLocks noChangeArrowheads="1"/>
          </p:cNvSpPr>
          <p:nvPr/>
        </p:nvSpPr>
        <p:spPr bwMode="auto">
          <a:xfrm>
            <a:off x="2811463" y="1825625"/>
            <a:ext cx="885825" cy="220663"/>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47" name="Rectangle 11"/>
          <p:cNvSpPr>
            <a:spLocks noChangeArrowheads="1"/>
          </p:cNvSpPr>
          <p:nvPr/>
        </p:nvSpPr>
        <p:spPr bwMode="auto">
          <a:xfrm>
            <a:off x="3213100" y="1847850"/>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r5</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48" name="Rectangle 12"/>
          <p:cNvSpPr>
            <a:spLocks noChangeArrowheads="1"/>
          </p:cNvSpPr>
          <p:nvPr/>
        </p:nvSpPr>
        <p:spPr bwMode="auto">
          <a:xfrm>
            <a:off x="2803525" y="2497138"/>
            <a:ext cx="885825"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49" name="Rectangle 13"/>
          <p:cNvSpPr>
            <a:spLocks noChangeArrowheads="1"/>
          </p:cNvSpPr>
          <p:nvPr/>
        </p:nvSpPr>
        <p:spPr bwMode="auto">
          <a:xfrm>
            <a:off x="2811463" y="2505075"/>
            <a:ext cx="885825"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50" name="Rectangle 14"/>
          <p:cNvSpPr>
            <a:spLocks noChangeArrowheads="1"/>
          </p:cNvSpPr>
          <p:nvPr/>
        </p:nvSpPr>
        <p:spPr bwMode="auto">
          <a:xfrm>
            <a:off x="2803525" y="2038350"/>
            <a:ext cx="885825" cy="238125"/>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51" name="Rectangle 15"/>
          <p:cNvSpPr>
            <a:spLocks noChangeArrowheads="1"/>
          </p:cNvSpPr>
          <p:nvPr/>
        </p:nvSpPr>
        <p:spPr bwMode="auto">
          <a:xfrm>
            <a:off x="2811463" y="2046288"/>
            <a:ext cx="885825" cy="238125"/>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52" name="Rectangle 16"/>
          <p:cNvSpPr>
            <a:spLocks noChangeArrowheads="1"/>
          </p:cNvSpPr>
          <p:nvPr/>
        </p:nvSpPr>
        <p:spPr bwMode="auto">
          <a:xfrm>
            <a:off x="3213100" y="2070100"/>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r1</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53" name="Rectangle 17"/>
          <p:cNvSpPr>
            <a:spLocks noChangeArrowheads="1"/>
          </p:cNvSpPr>
          <p:nvPr/>
        </p:nvSpPr>
        <p:spPr bwMode="auto">
          <a:xfrm>
            <a:off x="2260600" y="1627188"/>
            <a:ext cx="184150" cy="198438"/>
          </a:xfrm>
          <a:prstGeom prst="rect">
            <a:avLst/>
          </a:prstGeom>
          <a:noFill/>
          <a:ln>
            <a:noFill/>
          </a:ln>
          <a:effectLst/>
        </p:spPr>
        <p:txBody>
          <a:bodyPr wrap="none" lIns="0" tIns="0" rIns="0" bIns="0">
            <a:spAutoFit/>
          </a:bodyPr>
          <a:p>
            <a:pP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dirty="0">
                <a:solidFill>
                  <a:srgbClr val="000000"/>
                </a:solidFill>
                <a:latin typeface="Arial" panose="020B0604020202020204" pitchFamily="34" charset="0"/>
                <a:ea typeface="Gulim" charset="-127"/>
              </a:rPr>
              <a:t>r9</a:t>
            </a:r>
            <a:r>
              <a:rPr lang="zh-CN" altLang="en-GB" sz="1300" dirty="0">
                <a:solidFill>
                  <a:srgbClr val="000000"/>
                </a:solidFill>
                <a:latin typeface="Arial" panose="020B0604020202020204" pitchFamily="34" charset="0"/>
                <a:ea typeface="Gulim" charset="-127"/>
              </a:rPr>
              <a:t>’</a:t>
            </a:r>
            <a:endParaRPr lang="zh-CN" altLang="en-GB" sz="1300" dirty="0">
              <a:solidFill>
                <a:srgbClr val="000000"/>
              </a:solidFill>
              <a:latin typeface="Arial" panose="020B0604020202020204" pitchFamily="34" charset="0"/>
              <a:ea typeface="Gulim" charset="-127"/>
            </a:endParaRPr>
          </a:p>
        </p:txBody>
      </p:sp>
      <p:sp>
        <p:nvSpPr>
          <p:cNvPr id="2" name="未知"/>
          <p:cNvSpPr/>
          <p:nvPr/>
        </p:nvSpPr>
        <p:spPr>
          <a:xfrm>
            <a:off x="2613025" y="1658938"/>
            <a:ext cx="190500" cy="95250"/>
          </a:xfrm>
          <a:custGeom>
            <a:avLst/>
            <a:gdLst/>
            <a:ahLst/>
            <a:cxnLst>
              <a:cxn ang="0">
                <a:pos x="0" y="0"/>
              </a:cxn>
              <a:cxn ang="0">
                <a:pos x="190500" y="47625"/>
              </a:cxn>
              <a:cxn ang="0">
                <a:pos x="0" y="95250"/>
              </a:cxn>
              <a:cxn ang="0">
                <a:pos x="0" y="47625"/>
              </a:cxn>
              <a:cxn ang="0">
                <a:pos x="0" y="0"/>
              </a:cxn>
            </a:cxnLst>
            <a:pathLst>
              <a:path w="120" h="60">
                <a:moveTo>
                  <a:pt x="0" y="0"/>
                </a:moveTo>
                <a:lnTo>
                  <a:pt x="120" y="30"/>
                </a:lnTo>
                <a:lnTo>
                  <a:pt x="0" y="60"/>
                </a:lnTo>
                <a:lnTo>
                  <a:pt x="0" y="30"/>
                </a:lnTo>
                <a:lnTo>
                  <a:pt x="0" y="0"/>
                </a:lnTo>
                <a:close/>
              </a:path>
            </a:pathLst>
          </a:custGeom>
          <a:solidFill>
            <a:srgbClr val="000000">
              <a:alpha val="100000"/>
            </a:srgbClr>
          </a:solidFill>
          <a:ln w="9525">
            <a:noFill/>
          </a:ln>
        </p:spPr>
        <p:txBody>
          <a:bodyPr/>
          <a:p>
            <a:endParaRPr lang="zh-CN" altLang="en-US"/>
          </a:p>
        </p:txBody>
      </p:sp>
      <p:sp>
        <p:nvSpPr>
          <p:cNvPr id="65555" name="Line 19"/>
          <p:cNvSpPr>
            <a:spLocks noChangeShapeType="1"/>
          </p:cNvSpPr>
          <p:nvPr/>
        </p:nvSpPr>
        <p:spPr bwMode="auto">
          <a:xfrm>
            <a:off x="2455863" y="1706563"/>
            <a:ext cx="157163" cy="1588"/>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56" name="Rectangle 20"/>
          <p:cNvSpPr>
            <a:spLocks noChangeArrowheads="1"/>
          </p:cNvSpPr>
          <p:nvPr/>
        </p:nvSpPr>
        <p:spPr bwMode="auto">
          <a:xfrm>
            <a:off x="2803525" y="2276475"/>
            <a:ext cx="885825" cy="220663"/>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57" name="Rectangle 21"/>
          <p:cNvSpPr>
            <a:spLocks noChangeArrowheads="1"/>
          </p:cNvSpPr>
          <p:nvPr/>
        </p:nvSpPr>
        <p:spPr bwMode="auto">
          <a:xfrm>
            <a:off x="2811463" y="2284413"/>
            <a:ext cx="885825" cy="220663"/>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58" name="Rectangle 22"/>
          <p:cNvSpPr>
            <a:spLocks noChangeArrowheads="1"/>
          </p:cNvSpPr>
          <p:nvPr/>
        </p:nvSpPr>
        <p:spPr bwMode="auto">
          <a:xfrm>
            <a:off x="3213100" y="2290763"/>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r0</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59" name="Rectangle 23"/>
          <p:cNvSpPr>
            <a:spLocks noChangeArrowheads="1"/>
          </p:cNvSpPr>
          <p:nvPr/>
        </p:nvSpPr>
        <p:spPr bwMode="auto">
          <a:xfrm>
            <a:off x="2263775" y="2290763"/>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r9</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3" name="未知"/>
          <p:cNvSpPr/>
          <p:nvPr/>
        </p:nvSpPr>
        <p:spPr>
          <a:xfrm>
            <a:off x="2613025" y="2324100"/>
            <a:ext cx="190500" cy="109538"/>
          </a:xfrm>
          <a:custGeom>
            <a:avLst/>
            <a:gdLst/>
            <a:ahLst/>
            <a:cxnLst>
              <a:cxn ang="0">
                <a:pos x="0" y="0"/>
              </a:cxn>
              <a:cxn ang="0">
                <a:pos x="190500" y="63500"/>
              </a:cxn>
              <a:cxn ang="0">
                <a:pos x="0" y="109538"/>
              </a:cxn>
              <a:cxn ang="0">
                <a:pos x="0" y="63500"/>
              </a:cxn>
              <a:cxn ang="0">
                <a:pos x="0" y="0"/>
              </a:cxn>
            </a:cxnLst>
            <a:pathLst>
              <a:path w="120" h="69">
                <a:moveTo>
                  <a:pt x="0" y="0"/>
                </a:moveTo>
                <a:lnTo>
                  <a:pt x="120" y="40"/>
                </a:lnTo>
                <a:lnTo>
                  <a:pt x="0" y="69"/>
                </a:lnTo>
                <a:lnTo>
                  <a:pt x="0" y="40"/>
                </a:lnTo>
                <a:lnTo>
                  <a:pt x="0" y="0"/>
                </a:lnTo>
                <a:close/>
              </a:path>
            </a:pathLst>
          </a:custGeom>
          <a:solidFill>
            <a:srgbClr val="000000">
              <a:alpha val="100000"/>
            </a:srgbClr>
          </a:solidFill>
          <a:ln w="9525">
            <a:noFill/>
          </a:ln>
        </p:spPr>
        <p:txBody>
          <a:bodyPr/>
          <a:p>
            <a:endParaRPr lang="zh-CN" altLang="en-US"/>
          </a:p>
        </p:txBody>
      </p:sp>
      <p:sp>
        <p:nvSpPr>
          <p:cNvPr id="65561" name="Line 25"/>
          <p:cNvSpPr>
            <a:spLocks noChangeShapeType="1"/>
          </p:cNvSpPr>
          <p:nvPr/>
        </p:nvSpPr>
        <p:spPr bwMode="auto">
          <a:xfrm>
            <a:off x="2455863" y="2387600"/>
            <a:ext cx="157163" cy="1588"/>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62" name="Rectangle 26"/>
          <p:cNvSpPr>
            <a:spLocks noChangeArrowheads="1"/>
          </p:cNvSpPr>
          <p:nvPr/>
        </p:nvSpPr>
        <p:spPr bwMode="auto">
          <a:xfrm>
            <a:off x="2325688" y="3446463"/>
            <a:ext cx="2241550" cy="21272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1" i="0" u="none" strike="noStrike" kern="1200" cap="none" spc="0" normalizeH="0" baseline="0" noProof="0" smtClean="0">
                <a:ln>
                  <a:noFill/>
                </a:ln>
                <a:solidFill>
                  <a:srgbClr val="000000"/>
                </a:solidFill>
                <a:effectLst/>
                <a:uLnTx/>
                <a:uFillTx/>
                <a:latin typeface="Courier New" panose="02070309020205020404" pitchFamily="6" charset="0"/>
                <a:ea typeface="Gulim" charset="0"/>
                <a:cs typeface="Gulim" charset="0"/>
              </a:rPr>
              <a:t>STMIA r9!, {r0,r1,r5}</a:t>
            </a:r>
            <a:endParaRPr kumimoji="0" lang="en-GB" altLang="zh-CN" sz="1400" b="1" i="0" u="none" strike="noStrike" kern="1200" cap="none" spc="0" normalizeH="0" baseline="0" noProof="0" smtClean="0">
              <a:ln>
                <a:noFill/>
              </a:ln>
              <a:solidFill>
                <a:srgbClr val="000000"/>
              </a:solidFill>
              <a:effectLst/>
              <a:uLnTx/>
              <a:uFillTx/>
              <a:latin typeface="Courier New" panose="02070309020205020404" pitchFamily="6" charset="0"/>
              <a:ea typeface="Gulim" charset="0"/>
              <a:cs typeface="Gulim" charset="0"/>
            </a:endParaRPr>
          </a:p>
        </p:txBody>
      </p:sp>
      <p:sp>
        <p:nvSpPr>
          <p:cNvPr id="65563" name="Rectangle 27"/>
          <p:cNvSpPr>
            <a:spLocks noChangeArrowheads="1"/>
          </p:cNvSpPr>
          <p:nvPr/>
        </p:nvSpPr>
        <p:spPr bwMode="auto">
          <a:xfrm>
            <a:off x="2803525" y="2719388"/>
            <a:ext cx="885825"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64" name="Rectangle 28"/>
          <p:cNvSpPr>
            <a:spLocks noChangeArrowheads="1"/>
          </p:cNvSpPr>
          <p:nvPr/>
        </p:nvSpPr>
        <p:spPr bwMode="auto">
          <a:xfrm>
            <a:off x="2811463" y="2727325"/>
            <a:ext cx="885825"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65" name="Rectangle 29"/>
          <p:cNvSpPr>
            <a:spLocks noChangeArrowheads="1"/>
          </p:cNvSpPr>
          <p:nvPr/>
        </p:nvSpPr>
        <p:spPr bwMode="auto">
          <a:xfrm>
            <a:off x="2803525" y="2941638"/>
            <a:ext cx="885825" cy="220663"/>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66" name="Rectangle 30"/>
          <p:cNvSpPr>
            <a:spLocks noChangeArrowheads="1"/>
          </p:cNvSpPr>
          <p:nvPr/>
        </p:nvSpPr>
        <p:spPr bwMode="auto">
          <a:xfrm>
            <a:off x="2811463" y="2949575"/>
            <a:ext cx="885825" cy="220663"/>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67" name="Rectangle 31"/>
          <p:cNvSpPr>
            <a:spLocks noChangeArrowheads="1"/>
          </p:cNvSpPr>
          <p:nvPr/>
        </p:nvSpPr>
        <p:spPr bwMode="auto">
          <a:xfrm>
            <a:off x="3865563" y="2955925"/>
            <a:ext cx="311150" cy="16827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1000</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68" name="Rectangle 32"/>
          <p:cNvSpPr>
            <a:spLocks noChangeArrowheads="1"/>
          </p:cNvSpPr>
          <p:nvPr/>
        </p:nvSpPr>
        <p:spPr bwMode="auto">
          <a:xfrm>
            <a:off x="4140200" y="3051175"/>
            <a:ext cx="128588" cy="138113"/>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69" name="Rectangle 33"/>
          <p:cNvSpPr>
            <a:spLocks noChangeArrowheads="1"/>
          </p:cNvSpPr>
          <p:nvPr/>
        </p:nvSpPr>
        <p:spPr bwMode="auto">
          <a:xfrm>
            <a:off x="3800475" y="2290763"/>
            <a:ext cx="303213" cy="16827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100c</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70" name="Rectangle 34"/>
          <p:cNvSpPr>
            <a:spLocks noChangeArrowheads="1"/>
          </p:cNvSpPr>
          <p:nvPr/>
        </p:nvSpPr>
        <p:spPr bwMode="auto">
          <a:xfrm>
            <a:off x="4140200" y="2370138"/>
            <a:ext cx="128588" cy="138113"/>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71" name="Rectangle 35"/>
          <p:cNvSpPr>
            <a:spLocks noChangeArrowheads="1"/>
          </p:cNvSpPr>
          <p:nvPr/>
        </p:nvSpPr>
        <p:spPr bwMode="auto">
          <a:xfrm>
            <a:off x="3800475" y="1611313"/>
            <a:ext cx="311150" cy="16827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1018</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72" name="Rectangle 36"/>
          <p:cNvSpPr>
            <a:spLocks noChangeArrowheads="1"/>
          </p:cNvSpPr>
          <p:nvPr/>
        </p:nvSpPr>
        <p:spPr bwMode="auto">
          <a:xfrm>
            <a:off x="4140200" y="1706563"/>
            <a:ext cx="128588" cy="138113"/>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73" name="Rectangle 37"/>
          <p:cNvSpPr>
            <a:spLocks noChangeArrowheads="1"/>
          </p:cNvSpPr>
          <p:nvPr/>
        </p:nvSpPr>
        <p:spPr bwMode="auto">
          <a:xfrm>
            <a:off x="2803525" y="4065588"/>
            <a:ext cx="885825" cy="220663"/>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74" name="Rectangle 38"/>
          <p:cNvSpPr>
            <a:spLocks noChangeArrowheads="1"/>
          </p:cNvSpPr>
          <p:nvPr/>
        </p:nvSpPr>
        <p:spPr bwMode="auto">
          <a:xfrm>
            <a:off x="2811463" y="4073525"/>
            <a:ext cx="885825" cy="220663"/>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75" name="Rectangle 39"/>
          <p:cNvSpPr>
            <a:spLocks noChangeArrowheads="1"/>
          </p:cNvSpPr>
          <p:nvPr/>
        </p:nvSpPr>
        <p:spPr bwMode="auto">
          <a:xfrm>
            <a:off x="2803525" y="4286250"/>
            <a:ext cx="885825"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76" name="Rectangle 40"/>
          <p:cNvSpPr>
            <a:spLocks noChangeArrowheads="1"/>
          </p:cNvSpPr>
          <p:nvPr/>
        </p:nvSpPr>
        <p:spPr bwMode="auto">
          <a:xfrm>
            <a:off x="2811463" y="4294188"/>
            <a:ext cx="885825"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77" name="Rectangle 41"/>
          <p:cNvSpPr>
            <a:spLocks noChangeArrowheads="1"/>
          </p:cNvSpPr>
          <p:nvPr/>
        </p:nvSpPr>
        <p:spPr bwMode="auto">
          <a:xfrm>
            <a:off x="2803525" y="4967288"/>
            <a:ext cx="885825"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78" name="Rectangle 42"/>
          <p:cNvSpPr>
            <a:spLocks noChangeArrowheads="1"/>
          </p:cNvSpPr>
          <p:nvPr/>
        </p:nvSpPr>
        <p:spPr bwMode="auto">
          <a:xfrm>
            <a:off x="2811463" y="4975225"/>
            <a:ext cx="885825"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79" name="Rectangle 43"/>
          <p:cNvSpPr>
            <a:spLocks noChangeArrowheads="1"/>
          </p:cNvSpPr>
          <p:nvPr/>
        </p:nvSpPr>
        <p:spPr bwMode="auto">
          <a:xfrm>
            <a:off x="3213100" y="4983163"/>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r1</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80" name="Rectangle 44"/>
          <p:cNvSpPr>
            <a:spLocks noChangeArrowheads="1"/>
          </p:cNvSpPr>
          <p:nvPr/>
        </p:nvSpPr>
        <p:spPr bwMode="auto">
          <a:xfrm>
            <a:off x="2803525" y="4508500"/>
            <a:ext cx="885825" cy="236538"/>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81" name="Rectangle 45"/>
          <p:cNvSpPr>
            <a:spLocks noChangeArrowheads="1"/>
          </p:cNvSpPr>
          <p:nvPr/>
        </p:nvSpPr>
        <p:spPr bwMode="auto">
          <a:xfrm>
            <a:off x="2811463" y="4516438"/>
            <a:ext cx="885825" cy="236538"/>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82" name="Rectangle 46"/>
          <p:cNvSpPr>
            <a:spLocks noChangeArrowheads="1"/>
          </p:cNvSpPr>
          <p:nvPr/>
        </p:nvSpPr>
        <p:spPr bwMode="auto">
          <a:xfrm>
            <a:off x="2803525" y="4745038"/>
            <a:ext cx="885825"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83" name="Rectangle 47"/>
          <p:cNvSpPr>
            <a:spLocks noChangeArrowheads="1"/>
          </p:cNvSpPr>
          <p:nvPr/>
        </p:nvSpPr>
        <p:spPr bwMode="auto">
          <a:xfrm>
            <a:off x="2811463" y="4752975"/>
            <a:ext cx="885825"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84" name="Rectangle 48"/>
          <p:cNvSpPr>
            <a:spLocks noChangeArrowheads="1"/>
          </p:cNvSpPr>
          <p:nvPr/>
        </p:nvSpPr>
        <p:spPr bwMode="auto">
          <a:xfrm>
            <a:off x="3213100" y="4760913"/>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r5</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85" name="Rectangle 49"/>
          <p:cNvSpPr>
            <a:spLocks noChangeArrowheads="1"/>
          </p:cNvSpPr>
          <p:nvPr/>
        </p:nvSpPr>
        <p:spPr bwMode="auto">
          <a:xfrm>
            <a:off x="2263775" y="4760913"/>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r9</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4" name="未知"/>
          <p:cNvSpPr/>
          <p:nvPr/>
        </p:nvSpPr>
        <p:spPr>
          <a:xfrm>
            <a:off x="2613025" y="4792663"/>
            <a:ext cx="190500" cy="111125"/>
          </a:xfrm>
          <a:custGeom>
            <a:avLst/>
            <a:gdLst/>
            <a:ahLst/>
            <a:cxnLst>
              <a:cxn ang="0">
                <a:pos x="0" y="0"/>
              </a:cxn>
              <a:cxn ang="0">
                <a:pos x="190500" y="63500"/>
              </a:cxn>
              <a:cxn ang="0">
                <a:pos x="0" y="111125"/>
              </a:cxn>
              <a:cxn ang="0">
                <a:pos x="0" y="63500"/>
              </a:cxn>
              <a:cxn ang="0">
                <a:pos x="0" y="0"/>
              </a:cxn>
            </a:cxnLst>
            <a:pathLst>
              <a:path w="120" h="70">
                <a:moveTo>
                  <a:pt x="0" y="0"/>
                </a:moveTo>
                <a:lnTo>
                  <a:pt x="120" y="40"/>
                </a:lnTo>
                <a:lnTo>
                  <a:pt x="0" y="70"/>
                </a:lnTo>
                <a:lnTo>
                  <a:pt x="0" y="40"/>
                </a:lnTo>
                <a:lnTo>
                  <a:pt x="0" y="0"/>
                </a:lnTo>
                <a:close/>
              </a:path>
            </a:pathLst>
          </a:custGeom>
          <a:solidFill>
            <a:srgbClr val="000000">
              <a:alpha val="100000"/>
            </a:srgbClr>
          </a:solidFill>
          <a:ln w="9525">
            <a:noFill/>
          </a:ln>
        </p:spPr>
        <p:txBody>
          <a:bodyPr/>
          <a:p>
            <a:endParaRPr lang="zh-CN" altLang="en-US"/>
          </a:p>
        </p:txBody>
      </p:sp>
      <p:sp>
        <p:nvSpPr>
          <p:cNvPr id="65587" name="Line 51"/>
          <p:cNvSpPr>
            <a:spLocks noChangeShapeType="1"/>
          </p:cNvSpPr>
          <p:nvPr/>
        </p:nvSpPr>
        <p:spPr bwMode="auto">
          <a:xfrm>
            <a:off x="2455863" y="4856163"/>
            <a:ext cx="157163" cy="1588"/>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88" name="Rectangle 52"/>
          <p:cNvSpPr>
            <a:spLocks noChangeArrowheads="1"/>
          </p:cNvSpPr>
          <p:nvPr/>
        </p:nvSpPr>
        <p:spPr bwMode="auto">
          <a:xfrm>
            <a:off x="2325688" y="5916613"/>
            <a:ext cx="2241550" cy="21272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1" i="0" u="none" strike="noStrike" kern="1200" cap="none" spc="0" normalizeH="0" baseline="0" noProof="0" smtClean="0">
                <a:ln>
                  <a:noFill/>
                </a:ln>
                <a:solidFill>
                  <a:srgbClr val="000000"/>
                </a:solidFill>
                <a:effectLst/>
                <a:uLnTx/>
                <a:uFillTx/>
                <a:latin typeface="Courier New" panose="02070309020205020404" pitchFamily="6" charset="0"/>
                <a:ea typeface="Gulim" charset="0"/>
                <a:cs typeface="Gulim" charset="0"/>
              </a:rPr>
              <a:t>STMDA r9!, {r0,r1,r5}</a:t>
            </a:r>
            <a:endParaRPr kumimoji="0" lang="en-GB" altLang="zh-CN" sz="1400" b="1" i="0" u="none" strike="noStrike" kern="1200" cap="none" spc="0" normalizeH="0" baseline="0" noProof="0" smtClean="0">
              <a:ln>
                <a:noFill/>
              </a:ln>
              <a:solidFill>
                <a:srgbClr val="000000"/>
              </a:solidFill>
              <a:effectLst/>
              <a:uLnTx/>
              <a:uFillTx/>
              <a:latin typeface="Courier New" panose="02070309020205020404" pitchFamily="6" charset="0"/>
              <a:ea typeface="Gulim" charset="0"/>
              <a:cs typeface="Gulim" charset="0"/>
            </a:endParaRPr>
          </a:p>
        </p:txBody>
      </p:sp>
      <p:sp>
        <p:nvSpPr>
          <p:cNvPr id="65589" name="Rectangle 53"/>
          <p:cNvSpPr>
            <a:spLocks noChangeArrowheads="1"/>
          </p:cNvSpPr>
          <p:nvPr/>
        </p:nvSpPr>
        <p:spPr bwMode="auto">
          <a:xfrm>
            <a:off x="2803525" y="5189538"/>
            <a:ext cx="885825" cy="220663"/>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90" name="Rectangle 54"/>
          <p:cNvSpPr>
            <a:spLocks noChangeArrowheads="1"/>
          </p:cNvSpPr>
          <p:nvPr/>
        </p:nvSpPr>
        <p:spPr bwMode="auto">
          <a:xfrm>
            <a:off x="2811463" y="5197475"/>
            <a:ext cx="885825" cy="220663"/>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91" name="Rectangle 55"/>
          <p:cNvSpPr>
            <a:spLocks noChangeArrowheads="1"/>
          </p:cNvSpPr>
          <p:nvPr/>
        </p:nvSpPr>
        <p:spPr bwMode="auto">
          <a:xfrm>
            <a:off x="3213100" y="5203825"/>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r0</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92" name="Rectangle 56"/>
          <p:cNvSpPr>
            <a:spLocks noChangeArrowheads="1"/>
          </p:cNvSpPr>
          <p:nvPr/>
        </p:nvSpPr>
        <p:spPr bwMode="auto">
          <a:xfrm>
            <a:off x="2803525" y="5410200"/>
            <a:ext cx="885825"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93" name="Rectangle 57"/>
          <p:cNvSpPr>
            <a:spLocks noChangeArrowheads="1"/>
          </p:cNvSpPr>
          <p:nvPr/>
        </p:nvSpPr>
        <p:spPr bwMode="auto">
          <a:xfrm>
            <a:off x="2811463" y="5418138"/>
            <a:ext cx="885825"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94" name="Rectangle 58"/>
          <p:cNvSpPr>
            <a:spLocks noChangeArrowheads="1"/>
          </p:cNvSpPr>
          <p:nvPr/>
        </p:nvSpPr>
        <p:spPr bwMode="auto">
          <a:xfrm>
            <a:off x="2260600" y="5441950"/>
            <a:ext cx="184150" cy="198438"/>
          </a:xfrm>
          <a:prstGeom prst="rect">
            <a:avLst/>
          </a:prstGeom>
          <a:noFill/>
          <a:ln>
            <a:noFill/>
          </a:ln>
          <a:effectLst/>
        </p:spPr>
        <p:txBody>
          <a:bodyPr wrap="none" lIns="0" tIns="0" rIns="0" bIns="0">
            <a:spAutoFit/>
          </a:bodyPr>
          <a:p>
            <a:pP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dirty="0">
                <a:solidFill>
                  <a:srgbClr val="000000"/>
                </a:solidFill>
                <a:latin typeface="Arial" panose="020B0604020202020204" pitchFamily="34" charset="0"/>
                <a:ea typeface="Gulim" charset="-127"/>
              </a:rPr>
              <a:t>r9</a:t>
            </a:r>
            <a:r>
              <a:rPr lang="zh-CN" altLang="en-GB" sz="1300" dirty="0">
                <a:solidFill>
                  <a:srgbClr val="000000"/>
                </a:solidFill>
                <a:latin typeface="Arial" panose="020B0604020202020204" pitchFamily="34" charset="0"/>
                <a:ea typeface="Gulim" charset="-127"/>
              </a:rPr>
              <a:t>’</a:t>
            </a:r>
            <a:endParaRPr lang="zh-CN" altLang="en-GB" sz="1300" dirty="0">
              <a:solidFill>
                <a:srgbClr val="000000"/>
              </a:solidFill>
              <a:latin typeface="Arial" panose="020B0604020202020204" pitchFamily="34" charset="0"/>
              <a:ea typeface="Gulim" charset="-127"/>
            </a:endParaRPr>
          </a:p>
        </p:txBody>
      </p:sp>
      <p:sp>
        <p:nvSpPr>
          <p:cNvPr id="5" name="未知"/>
          <p:cNvSpPr/>
          <p:nvPr/>
        </p:nvSpPr>
        <p:spPr>
          <a:xfrm>
            <a:off x="2613025" y="5473700"/>
            <a:ext cx="190500" cy="95250"/>
          </a:xfrm>
          <a:custGeom>
            <a:avLst/>
            <a:gdLst/>
            <a:ahLst/>
            <a:cxnLst>
              <a:cxn ang="0">
                <a:pos x="0" y="0"/>
              </a:cxn>
              <a:cxn ang="0">
                <a:pos x="190500" y="47625"/>
              </a:cxn>
              <a:cxn ang="0">
                <a:pos x="0" y="95250"/>
              </a:cxn>
              <a:cxn ang="0">
                <a:pos x="0" y="47625"/>
              </a:cxn>
              <a:cxn ang="0">
                <a:pos x="0" y="0"/>
              </a:cxn>
            </a:cxnLst>
            <a:pathLst>
              <a:path w="120" h="60">
                <a:moveTo>
                  <a:pt x="0" y="0"/>
                </a:moveTo>
                <a:lnTo>
                  <a:pt x="120" y="30"/>
                </a:lnTo>
                <a:lnTo>
                  <a:pt x="0" y="60"/>
                </a:lnTo>
                <a:lnTo>
                  <a:pt x="0" y="30"/>
                </a:lnTo>
                <a:lnTo>
                  <a:pt x="0" y="0"/>
                </a:lnTo>
                <a:close/>
              </a:path>
            </a:pathLst>
          </a:custGeom>
          <a:solidFill>
            <a:srgbClr val="000000">
              <a:alpha val="100000"/>
            </a:srgbClr>
          </a:solidFill>
          <a:ln w="9525">
            <a:noFill/>
          </a:ln>
        </p:spPr>
        <p:txBody>
          <a:bodyPr/>
          <a:p>
            <a:endParaRPr lang="zh-CN" altLang="en-US"/>
          </a:p>
        </p:txBody>
      </p:sp>
      <p:sp>
        <p:nvSpPr>
          <p:cNvPr id="65596" name="Line 60"/>
          <p:cNvSpPr>
            <a:spLocks noChangeShapeType="1"/>
          </p:cNvSpPr>
          <p:nvPr/>
        </p:nvSpPr>
        <p:spPr bwMode="auto">
          <a:xfrm>
            <a:off x="2455863" y="5521325"/>
            <a:ext cx="157163" cy="1588"/>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597" name="Rectangle 61"/>
          <p:cNvSpPr>
            <a:spLocks noChangeArrowheads="1"/>
          </p:cNvSpPr>
          <p:nvPr/>
        </p:nvSpPr>
        <p:spPr bwMode="auto">
          <a:xfrm>
            <a:off x="3865563" y="5426075"/>
            <a:ext cx="311150" cy="16827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1000</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98" name="Rectangle 62"/>
          <p:cNvSpPr>
            <a:spLocks noChangeArrowheads="1"/>
          </p:cNvSpPr>
          <p:nvPr/>
        </p:nvSpPr>
        <p:spPr bwMode="auto">
          <a:xfrm>
            <a:off x="4140200" y="5521325"/>
            <a:ext cx="128588" cy="138113"/>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599" name="Rectangle 63"/>
          <p:cNvSpPr>
            <a:spLocks noChangeArrowheads="1"/>
          </p:cNvSpPr>
          <p:nvPr/>
        </p:nvSpPr>
        <p:spPr bwMode="auto">
          <a:xfrm>
            <a:off x="3800475" y="4760913"/>
            <a:ext cx="303213" cy="16827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100c</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00" name="Rectangle 64"/>
          <p:cNvSpPr>
            <a:spLocks noChangeArrowheads="1"/>
          </p:cNvSpPr>
          <p:nvPr/>
        </p:nvSpPr>
        <p:spPr bwMode="auto">
          <a:xfrm>
            <a:off x="4140200" y="4840288"/>
            <a:ext cx="128588" cy="138113"/>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01" name="Rectangle 65"/>
          <p:cNvSpPr>
            <a:spLocks noChangeArrowheads="1"/>
          </p:cNvSpPr>
          <p:nvPr/>
        </p:nvSpPr>
        <p:spPr bwMode="auto">
          <a:xfrm>
            <a:off x="3800475" y="4079875"/>
            <a:ext cx="311150" cy="16827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1018</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02" name="Rectangle 66"/>
          <p:cNvSpPr>
            <a:spLocks noChangeArrowheads="1"/>
          </p:cNvSpPr>
          <p:nvPr/>
        </p:nvSpPr>
        <p:spPr bwMode="auto">
          <a:xfrm>
            <a:off x="4140200" y="4175125"/>
            <a:ext cx="128588" cy="138113"/>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03" name="Rectangle 67"/>
          <p:cNvSpPr>
            <a:spLocks noChangeArrowheads="1"/>
          </p:cNvSpPr>
          <p:nvPr/>
        </p:nvSpPr>
        <p:spPr bwMode="auto">
          <a:xfrm>
            <a:off x="5321300" y="4065588"/>
            <a:ext cx="901700" cy="220663"/>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04" name="Rectangle 68"/>
          <p:cNvSpPr>
            <a:spLocks noChangeArrowheads="1"/>
          </p:cNvSpPr>
          <p:nvPr/>
        </p:nvSpPr>
        <p:spPr bwMode="auto">
          <a:xfrm>
            <a:off x="5329238" y="4073525"/>
            <a:ext cx="901700" cy="220663"/>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05" name="Rectangle 69"/>
          <p:cNvSpPr>
            <a:spLocks noChangeArrowheads="1"/>
          </p:cNvSpPr>
          <p:nvPr/>
        </p:nvSpPr>
        <p:spPr bwMode="auto">
          <a:xfrm>
            <a:off x="5321300" y="4286250"/>
            <a:ext cx="901700"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06" name="Rectangle 70"/>
          <p:cNvSpPr>
            <a:spLocks noChangeArrowheads="1"/>
          </p:cNvSpPr>
          <p:nvPr/>
        </p:nvSpPr>
        <p:spPr bwMode="auto">
          <a:xfrm>
            <a:off x="5329238" y="4294188"/>
            <a:ext cx="901700"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07" name="Rectangle 71"/>
          <p:cNvSpPr>
            <a:spLocks noChangeArrowheads="1"/>
          </p:cNvSpPr>
          <p:nvPr/>
        </p:nvSpPr>
        <p:spPr bwMode="auto">
          <a:xfrm>
            <a:off x="5321300" y="4967288"/>
            <a:ext cx="901700"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08" name="Rectangle 72"/>
          <p:cNvSpPr>
            <a:spLocks noChangeArrowheads="1"/>
          </p:cNvSpPr>
          <p:nvPr/>
        </p:nvSpPr>
        <p:spPr bwMode="auto">
          <a:xfrm>
            <a:off x="5329238" y="4975225"/>
            <a:ext cx="901700"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09" name="Rectangle 73"/>
          <p:cNvSpPr>
            <a:spLocks noChangeArrowheads="1"/>
          </p:cNvSpPr>
          <p:nvPr/>
        </p:nvSpPr>
        <p:spPr bwMode="auto">
          <a:xfrm>
            <a:off x="5730875" y="4983163"/>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r5</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10" name="Rectangle 74"/>
          <p:cNvSpPr>
            <a:spLocks noChangeArrowheads="1"/>
          </p:cNvSpPr>
          <p:nvPr/>
        </p:nvSpPr>
        <p:spPr bwMode="auto">
          <a:xfrm>
            <a:off x="5321300" y="4508500"/>
            <a:ext cx="901700" cy="236538"/>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11" name="Rectangle 75"/>
          <p:cNvSpPr>
            <a:spLocks noChangeArrowheads="1"/>
          </p:cNvSpPr>
          <p:nvPr/>
        </p:nvSpPr>
        <p:spPr bwMode="auto">
          <a:xfrm>
            <a:off x="5329238" y="4516438"/>
            <a:ext cx="901700" cy="236538"/>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12" name="Rectangle 76"/>
          <p:cNvSpPr>
            <a:spLocks noChangeArrowheads="1"/>
          </p:cNvSpPr>
          <p:nvPr/>
        </p:nvSpPr>
        <p:spPr bwMode="auto">
          <a:xfrm>
            <a:off x="5321300" y="4745038"/>
            <a:ext cx="901700"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13" name="Rectangle 77"/>
          <p:cNvSpPr>
            <a:spLocks noChangeArrowheads="1"/>
          </p:cNvSpPr>
          <p:nvPr/>
        </p:nvSpPr>
        <p:spPr bwMode="auto">
          <a:xfrm>
            <a:off x="5329238" y="4752975"/>
            <a:ext cx="901700"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14" name="Rectangle 78"/>
          <p:cNvSpPr>
            <a:spLocks noChangeArrowheads="1"/>
          </p:cNvSpPr>
          <p:nvPr/>
        </p:nvSpPr>
        <p:spPr bwMode="auto">
          <a:xfrm>
            <a:off x="4781550" y="4760913"/>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r9</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 name="未知"/>
          <p:cNvSpPr/>
          <p:nvPr/>
        </p:nvSpPr>
        <p:spPr>
          <a:xfrm>
            <a:off x="5130800" y="4792663"/>
            <a:ext cx="190500" cy="111125"/>
          </a:xfrm>
          <a:custGeom>
            <a:avLst/>
            <a:gdLst/>
            <a:ahLst/>
            <a:cxnLst>
              <a:cxn ang="0">
                <a:pos x="0" y="0"/>
              </a:cxn>
              <a:cxn ang="0">
                <a:pos x="190500" y="63500"/>
              </a:cxn>
              <a:cxn ang="0">
                <a:pos x="0" y="111125"/>
              </a:cxn>
              <a:cxn ang="0">
                <a:pos x="0" y="63500"/>
              </a:cxn>
              <a:cxn ang="0">
                <a:pos x="0" y="0"/>
              </a:cxn>
            </a:cxnLst>
            <a:pathLst>
              <a:path w="120" h="70">
                <a:moveTo>
                  <a:pt x="0" y="0"/>
                </a:moveTo>
                <a:lnTo>
                  <a:pt x="120" y="40"/>
                </a:lnTo>
                <a:lnTo>
                  <a:pt x="0" y="70"/>
                </a:lnTo>
                <a:lnTo>
                  <a:pt x="0" y="40"/>
                </a:lnTo>
                <a:lnTo>
                  <a:pt x="0" y="0"/>
                </a:lnTo>
                <a:close/>
              </a:path>
            </a:pathLst>
          </a:custGeom>
          <a:solidFill>
            <a:srgbClr val="000000">
              <a:alpha val="100000"/>
            </a:srgbClr>
          </a:solidFill>
          <a:ln w="9525">
            <a:noFill/>
          </a:ln>
        </p:spPr>
        <p:txBody>
          <a:bodyPr/>
          <a:p>
            <a:endParaRPr lang="zh-CN" altLang="en-US"/>
          </a:p>
        </p:txBody>
      </p:sp>
      <p:sp>
        <p:nvSpPr>
          <p:cNvPr id="65616" name="Line 80"/>
          <p:cNvSpPr>
            <a:spLocks noChangeShapeType="1"/>
          </p:cNvSpPr>
          <p:nvPr/>
        </p:nvSpPr>
        <p:spPr bwMode="auto">
          <a:xfrm>
            <a:off x="4987925" y="4856163"/>
            <a:ext cx="142875" cy="1588"/>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17" name="Rectangle 81"/>
          <p:cNvSpPr>
            <a:spLocks noChangeArrowheads="1"/>
          </p:cNvSpPr>
          <p:nvPr/>
        </p:nvSpPr>
        <p:spPr bwMode="auto">
          <a:xfrm>
            <a:off x="4841875" y="5916613"/>
            <a:ext cx="2241550" cy="21272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1" i="0" u="none" strike="noStrike" kern="1200" cap="none" spc="0" normalizeH="0" baseline="0" noProof="0" smtClean="0">
                <a:ln>
                  <a:noFill/>
                </a:ln>
                <a:solidFill>
                  <a:srgbClr val="000000"/>
                </a:solidFill>
                <a:effectLst/>
                <a:uLnTx/>
                <a:uFillTx/>
                <a:latin typeface="Courier New" panose="02070309020205020404" pitchFamily="6" charset="0"/>
                <a:ea typeface="Gulim" charset="0"/>
                <a:cs typeface="Gulim" charset="0"/>
              </a:rPr>
              <a:t>STMDB r9!, {r0,r1,r5}</a:t>
            </a:r>
            <a:endParaRPr kumimoji="0" lang="en-GB" altLang="zh-CN" sz="1400" b="1" i="0" u="none" strike="noStrike" kern="1200" cap="none" spc="0" normalizeH="0" baseline="0" noProof="0" smtClean="0">
              <a:ln>
                <a:noFill/>
              </a:ln>
              <a:solidFill>
                <a:srgbClr val="000000"/>
              </a:solidFill>
              <a:effectLst/>
              <a:uLnTx/>
              <a:uFillTx/>
              <a:latin typeface="Courier New" panose="02070309020205020404" pitchFamily="6" charset="0"/>
              <a:ea typeface="Gulim" charset="0"/>
              <a:cs typeface="Gulim" charset="0"/>
            </a:endParaRPr>
          </a:p>
        </p:txBody>
      </p:sp>
      <p:sp>
        <p:nvSpPr>
          <p:cNvPr id="65618" name="Rectangle 82"/>
          <p:cNvSpPr>
            <a:spLocks noChangeArrowheads="1"/>
          </p:cNvSpPr>
          <p:nvPr/>
        </p:nvSpPr>
        <p:spPr bwMode="auto">
          <a:xfrm>
            <a:off x="5321300" y="5189538"/>
            <a:ext cx="901700" cy="220663"/>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19" name="Rectangle 83"/>
          <p:cNvSpPr>
            <a:spLocks noChangeArrowheads="1"/>
          </p:cNvSpPr>
          <p:nvPr/>
        </p:nvSpPr>
        <p:spPr bwMode="auto">
          <a:xfrm>
            <a:off x="5329238" y="5197475"/>
            <a:ext cx="901700" cy="220663"/>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20" name="Rectangle 84"/>
          <p:cNvSpPr>
            <a:spLocks noChangeArrowheads="1"/>
          </p:cNvSpPr>
          <p:nvPr/>
        </p:nvSpPr>
        <p:spPr bwMode="auto">
          <a:xfrm>
            <a:off x="5730875" y="5203825"/>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r1</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21" name="Rectangle 85"/>
          <p:cNvSpPr>
            <a:spLocks noChangeArrowheads="1"/>
          </p:cNvSpPr>
          <p:nvPr/>
        </p:nvSpPr>
        <p:spPr bwMode="auto">
          <a:xfrm>
            <a:off x="5321300" y="5410200"/>
            <a:ext cx="901700"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22" name="Rectangle 86"/>
          <p:cNvSpPr>
            <a:spLocks noChangeArrowheads="1"/>
          </p:cNvSpPr>
          <p:nvPr/>
        </p:nvSpPr>
        <p:spPr bwMode="auto">
          <a:xfrm>
            <a:off x="5329238" y="5418138"/>
            <a:ext cx="901700"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23" name="Rectangle 87"/>
          <p:cNvSpPr>
            <a:spLocks noChangeArrowheads="1"/>
          </p:cNvSpPr>
          <p:nvPr/>
        </p:nvSpPr>
        <p:spPr bwMode="auto">
          <a:xfrm>
            <a:off x="5730875" y="5441950"/>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r0</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24" name="Rectangle 88"/>
          <p:cNvSpPr>
            <a:spLocks noChangeArrowheads="1"/>
          </p:cNvSpPr>
          <p:nvPr/>
        </p:nvSpPr>
        <p:spPr bwMode="auto">
          <a:xfrm>
            <a:off x="4778375" y="5441950"/>
            <a:ext cx="184150" cy="198438"/>
          </a:xfrm>
          <a:prstGeom prst="rect">
            <a:avLst/>
          </a:prstGeom>
          <a:noFill/>
          <a:ln>
            <a:noFill/>
          </a:ln>
          <a:effectLst/>
        </p:spPr>
        <p:txBody>
          <a:bodyPr wrap="none" lIns="0" tIns="0" rIns="0" bIns="0">
            <a:spAutoFit/>
          </a:bodyPr>
          <a:p>
            <a:pP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dirty="0">
                <a:solidFill>
                  <a:srgbClr val="000000"/>
                </a:solidFill>
                <a:latin typeface="Arial" panose="020B0604020202020204" pitchFamily="34" charset="0"/>
                <a:ea typeface="Gulim" charset="-127"/>
              </a:rPr>
              <a:t>r9</a:t>
            </a:r>
            <a:r>
              <a:rPr lang="zh-CN" altLang="en-GB" sz="1300" dirty="0">
                <a:solidFill>
                  <a:srgbClr val="000000"/>
                </a:solidFill>
                <a:latin typeface="Arial" panose="020B0604020202020204" pitchFamily="34" charset="0"/>
                <a:ea typeface="Gulim" charset="-127"/>
              </a:rPr>
              <a:t>’</a:t>
            </a:r>
            <a:endParaRPr lang="zh-CN" altLang="en-GB" sz="1300" dirty="0">
              <a:solidFill>
                <a:srgbClr val="000000"/>
              </a:solidFill>
              <a:latin typeface="Arial" panose="020B0604020202020204" pitchFamily="34" charset="0"/>
              <a:ea typeface="Gulim" charset="-127"/>
            </a:endParaRPr>
          </a:p>
        </p:txBody>
      </p:sp>
      <p:sp>
        <p:nvSpPr>
          <p:cNvPr id="7" name="未知"/>
          <p:cNvSpPr/>
          <p:nvPr/>
        </p:nvSpPr>
        <p:spPr>
          <a:xfrm>
            <a:off x="5130800" y="5473700"/>
            <a:ext cx="190500" cy="95250"/>
          </a:xfrm>
          <a:custGeom>
            <a:avLst/>
            <a:gdLst/>
            <a:ahLst/>
            <a:cxnLst>
              <a:cxn ang="0">
                <a:pos x="0" y="0"/>
              </a:cxn>
              <a:cxn ang="0">
                <a:pos x="190500" y="47625"/>
              </a:cxn>
              <a:cxn ang="0">
                <a:pos x="0" y="95250"/>
              </a:cxn>
              <a:cxn ang="0">
                <a:pos x="0" y="47625"/>
              </a:cxn>
              <a:cxn ang="0">
                <a:pos x="0" y="0"/>
              </a:cxn>
            </a:cxnLst>
            <a:pathLst>
              <a:path w="120" h="60">
                <a:moveTo>
                  <a:pt x="0" y="0"/>
                </a:moveTo>
                <a:lnTo>
                  <a:pt x="120" y="30"/>
                </a:lnTo>
                <a:lnTo>
                  <a:pt x="0" y="60"/>
                </a:lnTo>
                <a:lnTo>
                  <a:pt x="0" y="30"/>
                </a:lnTo>
                <a:lnTo>
                  <a:pt x="0" y="0"/>
                </a:lnTo>
                <a:close/>
              </a:path>
            </a:pathLst>
          </a:custGeom>
          <a:solidFill>
            <a:srgbClr val="000000">
              <a:alpha val="100000"/>
            </a:srgbClr>
          </a:solidFill>
          <a:ln w="9525">
            <a:noFill/>
          </a:ln>
        </p:spPr>
        <p:txBody>
          <a:bodyPr/>
          <a:p>
            <a:endParaRPr lang="zh-CN" altLang="en-US"/>
          </a:p>
        </p:txBody>
      </p:sp>
      <p:sp>
        <p:nvSpPr>
          <p:cNvPr id="65626" name="Line 90"/>
          <p:cNvSpPr>
            <a:spLocks noChangeShapeType="1"/>
          </p:cNvSpPr>
          <p:nvPr/>
        </p:nvSpPr>
        <p:spPr bwMode="auto">
          <a:xfrm>
            <a:off x="4987925" y="5521325"/>
            <a:ext cx="142875" cy="1588"/>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27" name="Rectangle 91"/>
          <p:cNvSpPr>
            <a:spLocks noChangeArrowheads="1"/>
          </p:cNvSpPr>
          <p:nvPr/>
        </p:nvSpPr>
        <p:spPr bwMode="auto">
          <a:xfrm>
            <a:off x="6399213" y="5426075"/>
            <a:ext cx="311150" cy="16827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1000</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28" name="Rectangle 92"/>
          <p:cNvSpPr>
            <a:spLocks noChangeArrowheads="1"/>
          </p:cNvSpPr>
          <p:nvPr/>
        </p:nvSpPr>
        <p:spPr bwMode="auto">
          <a:xfrm>
            <a:off x="6672263" y="5521325"/>
            <a:ext cx="128588" cy="138113"/>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29" name="Rectangle 93"/>
          <p:cNvSpPr>
            <a:spLocks noChangeArrowheads="1"/>
          </p:cNvSpPr>
          <p:nvPr/>
        </p:nvSpPr>
        <p:spPr bwMode="auto">
          <a:xfrm>
            <a:off x="6334125" y="4760913"/>
            <a:ext cx="303213" cy="16827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100c</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30" name="Rectangle 94"/>
          <p:cNvSpPr>
            <a:spLocks noChangeArrowheads="1"/>
          </p:cNvSpPr>
          <p:nvPr/>
        </p:nvSpPr>
        <p:spPr bwMode="auto">
          <a:xfrm>
            <a:off x="6672263" y="4840288"/>
            <a:ext cx="128588" cy="138113"/>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31" name="Rectangle 95"/>
          <p:cNvSpPr>
            <a:spLocks noChangeArrowheads="1"/>
          </p:cNvSpPr>
          <p:nvPr/>
        </p:nvSpPr>
        <p:spPr bwMode="auto">
          <a:xfrm>
            <a:off x="6334125" y="4079875"/>
            <a:ext cx="311150" cy="16827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1018</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32" name="Rectangle 96"/>
          <p:cNvSpPr>
            <a:spLocks noChangeArrowheads="1"/>
          </p:cNvSpPr>
          <p:nvPr/>
        </p:nvSpPr>
        <p:spPr bwMode="auto">
          <a:xfrm>
            <a:off x="6672263" y="4175125"/>
            <a:ext cx="128588" cy="138113"/>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33" name="Rectangle 97"/>
          <p:cNvSpPr>
            <a:spLocks noChangeArrowheads="1"/>
          </p:cNvSpPr>
          <p:nvPr/>
        </p:nvSpPr>
        <p:spPr bwMode="auto">
          <a:xfrm>
            <a:off x="5321300" y="1595438"/>
            <a:ext cx="901700"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34" name="Rectangle 98"/>
          <p:cNvSpPr>
            <a:spLocks noChangeArrowheads="1"/>
          </p:cNvSpPr>
          <p:nvPr/>
        </p:nvSpPr>
        <p:spPr bwMode="auto">
          <a:xfrm>
            <a:off x="5329238" y="1603375"/>
            <a:ext cx="901700"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35" name="Rectangle 99"/>
          <p:cNvSpPr>
            <a:spLocks noChangeArrowheads="1"/>
          </p:cNvSpPr>
          <p:nvPr/>
        </p:nvSpPr>
        <p:spPr bwMode="auto">
          <a:xfrm>
            <a:off x="5730875" y="1627188"/>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r5</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36" name="Rectangle 100"/>
          <p:cNvSpPr>
            <a:spLocks noChangeArrowheads="1"/>
          </p:cNvSpPr>
          <p:nvPr/>
        </p:nvSpPr>
        <p:spPr bwMode="auto">
          <a:xfrm>
            <a:off x="5321300" y="1817688"/>
            <a:ext cx="901700" cy="220663"/>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37" name="Rectangle 101"/>
          <p:cNvSpPr>
            <a:spLocks noChangeArrowheads="1"/>
          </p:cNvSpPr>
          <p:nvPr/>
        </p:nvSpPr>
        <p:spPr bwMode="auto">
          <a:xfrm>
            <a:off x="5329238" y="1825625"/>
            <a:ext cx="901700" cy="220663"/>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38" name="Rectangle 102"/>
          <p:cNvSpPr>
            <a:spLocks noChangeArrowheads="1"/>
          </p:cNvSpPr>
          <p:nvPr/>
        </p:nvSpPr>
        <p:spPr bwMode="auto">
          <a:xfrm>
            <a:off x="5730875" y="1847850"/>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r1</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39" name="Rectangle 103"/>
          <p:cNvSpPr>
            <a:spLocks noChangeArrowheads="1"/>
          </p:cNvSpPr>
          <p:nvPr/>
        </p:nvSpPr>
        <p:spPr bwMode="auto">
          <a:xfrm>
            <a:off x="5321300" y="2497138"/>
            <a:ext cx="901700"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40" name="Rectangle 104"/>
          <p:cNvSpPr>
            <a:spLocks noChangeArrowheads="1"/>
          </p:cNvSpPr>
          <p:nvPr/>
        </p:nvSpPr>
        <p:spPr bwMode="auto">
          <a:xfrm>
            <a:off x="5329238" y="2505075"/>
            <a:ext cx="901700"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41" name="Rectangle 105"/>
          <p:cNvSpPr>
            <a:spLocks noChangeArrowheads="1"/>
          </p:cNvSpPr>
          <p:nvPr/>
        </p:nvSpPr>
        <p:spPr bwMode="auto">
          <a:xfrm>
            <a:off x="5321300" y="2038350"/>
            <a:ext cx="901700" cy="238125"/>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42" name="Rectangle 106"/>
          <p:cNvSpPr>
            <a:spLocks noChangeArrowheads="1"/>
          </p:cNvSpPr>
          <p:nvPr/>
        </p:nvSpPr>
        <p:spPr bwMode="auto">
          <a:xfrm>
            <a:off x="5329238" y="2046288"/>
            <a:ext cx="901700" cy="238125"/>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43" name="Rectangle 107"/>
          <p:cNvSpPr>
            <a:spLocks noChangeArrowheads="1"/>
          </p:cNvSpPr>
          <p:nvPr/>
        </p:nvSpPr>
        <p:spPr bwMode="auto">
          <a:xfrm>
            <a:off x="5730875" y="2070100"/>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r0</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44" name="Rectangle 108"/>
          <p:cNvSpPr>
            <a:spLocks noChangeArrowheads="1"/>
          </p:cNvSpPr>
          <p:nvPr/>
        </p:nvSpPr>
        <p:spPr bwMode="auto">
          <a:xfrm>
            <a:off x="4778375" y="1627188"/>
            <a:ext cx="184150" cy="198438"/>
          </a:xfrm>
          <a:prstGeom prst="rect">
            <a:avLst/>
          </a:prstGeom>
          <a:noFill/>
          <a:ln>
            <a:noFill/>
          </a:ln>
          <a:effectLst/>
        </p:spPr>
        <p:txBody>
          <a:bodyPr wrap="none" lIns="0" tIns="0" rIns="0" bIns="0">
            <a:spAutoFit/>
          </a:bodyPr>
          <a:p>
            <a:pP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dirty="0">
                <a:solidFill>
                  <a:srgbClr val="000000"/>
                </a:solidFill>
                <a:latin typeface="Arial" panose="020B0604020202020204" pitchFamily="34" charset="0"/>
                <a:ea typeface="Gulim" charset="-127"/>
              </a:rPr>
              <a:t>r9</a:t>
            </a:r>
            <a:r>
              <a:rPr lang="zh-CN" altLang="en-GB" sz="1300" dirty="0">
                <a:solidFill>
                  <a:srgbClr val="000000"/>
                </a:solidFill>
                <a:latin typeface="Arial" panose="020B0604020202020204" pitchFamily="34" charset="0"/>
                <a:ea typeface="Gulim" charset="-127"/>
              </a:rPr>
              <a:t>’</a:t>
            </a:r>
            <a:endParaRPr lang="zh-CN" altLang="en-GB" sz="1300" dirty="0">
              <a:solidFill>
                <a:srgbClr val="000000"/>
              </a:solidFill>
              <a:latin typeface="Arial" panose="020B0604020202020204" pitchFamily="34" charset="0"/>
              <a:ea typeface="Gulim" charset="-127"/>
            </a:endParaRPr>
          </a:p>
        </p:txBody>
      </p:sp>
      <p:sp>
        <p:nvSpPr>
          <p:cNvPr id="8" name="未知"/>
          <p:cNvSpPr/>
          <p:nvPr/>
        </p:nvSpPr>
        <p:spPr>
          <a:xfrm>
            <a:off x="5130800" y="1658938"/>
            <a:ext cx="190500" cy="95250"/>
          </a:xfrm>
          <a:custGeom>
            <a:avLst/>
            <a:gdLst/>
            <a:ahLst/>
            <a:cxnLst>
              <a:cxn ang="0">
                <a:pos x="0" y="0"/>
              </a:cxn>
              <a:cxn ang="0">
                <a:pos x="190500" y="47625"/>
              </a:cxn>
              <a:cxn ang="0">
                <a:pos x="0" y="95250"/>
              </a:cxn>
              <a:cxn ang="0">
                <a:pos x="0" y="47625"/>
              </a:cxn>
              <a:cxn ang="0">
                <a:pos x="0" y="0"/>
              </a:cxn>
            </a:cxnLst>
            <a:pathLst>
              <a:path w="120" h="60">
                <a:moveTo>
                  <a:pt x="0" y="0"/>
                </a:moveTo>
                <a:lnTo>
                  <a:pt x="120" y="30"/>
                </a:lnTo>
                <a:lnTo>
                  <a:pt x="0" y="60"/>
                </a:lnTo>
                <a:lnTo>
                  <a:pt x="0" y="30"/>
                </a:lnTo>
                <a:lnTo>
                  <a:pt x="0" y="0"/>
                </a:lnTo>
                <a:close/>
              </a:path>
            </a:pathLst>
          </a:custGeom>
          <a:solidFill>
            <a:srgbClr val="000000">
              <a:alpha val="100000"/>
            </a:srgbClr>
          </a:solidFill>
          <a:ln w="9525">
            <a:noFill/>
          </a:ln>
        </p:spPr>
        <p:txBody>
          <a:bodyPr/>
          <a:p>
            <a:endParaRPr lang="zh-CN" altLang="en-US"/>
          </a:p>
        </p:txBody>
      </p:sp>
      <p:sp>
        <p:nvSpPr>
          <p:cNvPr id="65646" name="Line 110"/>
          <p:cNvSpPr>
            <a:spLocks noChangeShapeType="1"/>
          </p:cNvSpPr>
          <p:nvPr/>
        </p:nvSpPr>
        <p:spPr bwMode="auto">
          <a:xfrm>
            <a:off x="4987925" y="1706563"/>
            <a:ext cx="142875" cy="1588"/>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47" name="Rectangle 111"/>
          <p:cNvSpPr>
            <a:spLocks noChangeArrowheads="1"/>
          </p:cNvSpPr>
          <p:nvPr/>
        </p:nvSpPr>
        <p:spPr bwMode="auto">
          <a:xfrm>
            <a:off x="5321300" y="2276475"/>
            <a:ext cx="901700" cy="220663"/>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48" name="Rectangle 112"/>
          <p:cNvSpPr>
            <a:spLocks noChangeArrowheads="1"/>
          </p:cNvSpPr>
          <p:nvPr/>
        </p:nvSpPr>
        <p:spPr bwMode="auto">
          <a:xfrm>
            <a:off x="5329238" y="2284413"/>
            <a:ext cx="901700" cy="220663"/>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49" name="Rectangle 113"/>
          <p:cNvSpPr>
            <a:spLocks noChangeArrowheads="1"/>
          </p:cNvSpPr>
          <p:nvPr/>
        </p:nvSpPr>
        <p:spPr bwMode="auto">
          <a:xfrm>
            <a:off x="4781550" y="2290763"/>
            <a:ext cx="147638" cy="198438"/>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r9</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9" name="未知"/>
          <p:cNvSpPr/>
          <p:nvPr/>
        </p:nvSpPr>
        <p:spPr>
          <a:xfrm>
            <a:off x="5130800" y="2324100"/>
            <a:ext cx="190500" cy="109538"/>
          </a:xfrm>
          <a:custGeom>
            <a:avLst/>
            <a:gdLst/>
            <a:ahLst/>
            <a:cxnLst>
              <a:cxn ang="0">
                <a:pos x="0" y="0"/>
              </a:cxn>
              <a:cxn ang="0">
                <a:pos x="190500" y="63500"/>
              </a:cxn>
              <a:cxn ang="0">
                <a:pos x="0" y="109538"/>
              </a:cxn>
              <a:cxn ang="0">
                <a:pos x="0" y="63500"/>
              </a:cxn>
              <a:cxn ang="0">
                <a:pos x="0" y="0"/>
              </a:cxn>
            </a:cxnLst>
            <a:pathLst>
              <a:path w="120" h="69">
                <a:moveTo>
                  <a:pt x="0" y="0"/>
                </a:moveTo>
                <a:lnTo>
                  <a:pt x="120" y="40"/>
                </a:lnTo>
                <a:lnTo>
                  <a:pt x="0" y="69"/>
                </a:lnTo>
                <a:lnTo>
                  <a:pt x="0" y="40"/>
                </a:lnTo>
                <a:lnTo>
                  <a:pt x="0" y="0"/>
                </a:lnTo>
                <a:close/>
              </a:path>
            </a:pathLst>
          </a:custGeom>
          <a:solidFill>
            <a:srgbClr val="000000">
              <a:alpha val="100000"/>
            </a:srgbClr>
          </a:solidFill>
          <a:ln w="9525">
            <a:noFill/>
          </a:ln>
        </p:spPr>
        <p:txBody>
          <a:bodyPr/>
          <a:p>
            <a:endParaRPr lang="zh-CN" altLang="en-US"/>
          </a:p>
        </p:txBody>
      </p:sp>
      <p:sp>
        <p:nvSpPr>
          <p:cNvPr id="65651" name="Line 115"/>
          <p:cNvSpPr>
            <a:spLocks noChangeShapeType="1"/>
          </p:cNvSpPr>
          <p:nvPr/>
        </p:nvSpPr>
        <p:spPr bwMode="auto">
          <a:xfrm>
            <a:off x="4987925" y="2387600"/>
            <a:ext cx="142875" cy="1588"/>
          </a:xfrm>
          <a:prstGeom prst="line">
            <a:avLst/>
          </a:prstGeom>
          <a:noFill/>
          <a:ln w="1584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52" name="Rectangle 116"/>
          <p:cNvSpPr>
            <a:spLocks noChangeArrowheads="1"/>
          </p:cNvSpPr>
          <p:nvPr/>
        </p:nvSpPr>
        <p:spPr bwMode="auto">
          <a:xfrm>
            <a:off x="4841875" y="3446463"/>
            <a:ext cx="2241550" cy="21272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400" b="1" i="0" u="none" strike="noStrike" kern="1200" cap="none" spc="0" normalizeH="0" baseline="0" noProof="0" smtClean="0">
                <a:ln>
                  <a:noFill/>
                </a:ln>
                <a:solidFill>
                  <a:srgbClr val="000000"/>
                </a:solidFill>
                <a:effectLst/>
                <a:uLnTx/>
                <a:uFillTx/>
                <a:latin typeface="Courier New" panose="02070309020205020404" pitchFamily="6" charset="0"/>
                <a:ea typeface="Gulim" charset="0"/>
                <a:cs typeface="Gulim" charset="0"/>
              </a:rPr>
              <a:t>STMIB r9!, {r0,r1,r5}</a:t>
            </a:r>
            <a:endParaRPr kumimoji="0" lang="en-GB" altLang="zh-CN" sz="1400" b="1" i="0" u="none" strike="noStrike" kern="1200" cap="none" spc="0" normalizeH="0" baseline="0" noProof="0" smtClean="0">
              <a:ln>
                <a:noFill/>
              </a:ln>
              <a:solidFill>
                <a:srgbClr val="000000"/>
              </a:solidFill>
              <a:effectLst/>
              <a:uLnTx/>
              <a:uFillTx/>
              <a:latin typeface="Courier New" panose="02070309020205020404" pitchFamily="6" charset="0"/>
              <a:ea typeface="Gulim" charset="0"/>
              <a:cs typeface="Gulim" charset="0"/>
            </a:endParaRPr>
          </a:p>
        </p:txBody>
      </p:sp>
      <p:sp>
        <p:nvSpPr>
          <p:cNvPr id="65653" name="Rectangle 117"/>
          <p:cNvSpPr>
            <a:spLocks noChangeArrowheads="1"/>
          </p:cNvSpPr>
          <p:nvPr/>
        </p:nvSpPr>
        <p:spPr bwMode="auto">
          <a:xfrm>
            <a:off x="5321300" y="2719388"/>
            <a:ext cx="901700" cy="222250"/>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54" name="Rectangle 118"/>
          <p:cNvSpPr>
            <a:spLocks noChangeArrowheads="1"/>
          </p:cNvSpPr>
          <p:nvPr/>
        </p:nvSpPr>
        <p:spPr bwMode="auto">
          <a:xfrm>
            <a:off x="5329238" y="2727325"/>
            <a:ext cx="901700" cy="222250"/>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55" name="Rectangle 119"/>
          <p:cNvSpPr>
            <a:spLocks noChangeArrowheads="1"/>
          </p:cNvSpPr>
          <p:nvPr/>
        </p:nvSpPr>
        <p:spPr bwMode="auto">
          <a:xfrm>
            <a:off x="5321300" y="2941638"/>
            <a:ext cx="901700" cy="220663"/>
          </a:xfrm>
          <a:prstGeom prst="rect">
            <a:avLst/>
          </a:prstGeom>
          <a:solidFill>
            <a:srgbClr val="FFFFFF"/>
          </a:solid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56" name="Rectangle 120"/>
          <p:cNvSpPr>
            <a:spLocks noChangeArrowheads="1"/>
          </p:cNvSpPr>
          <p:nvPr/>
        </p:nvSpPr>
        <p:spPr bwMode="auto">
          <a:xfrm>
            <a:off x="5329238" y="2949575"/>
            <a:ext cx="901700" cy="220663"/>
          </a:xfrm>
          <a:prstGeom prst="rect">
            <a:avLst/>
          </a:prstGeom>
          <a:noFill/>
          <a:ln w="15840" cmpd="sng">
            <a:solidFill>
              <a:srgbClr val="000000"/>
            </a:solidFill>
            <a:miter lim="800000"/>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5657" name="Rectangle 121"/>
          <p:cNvSpPr>
            <a:spLocks noChangeArrowheads="1"/>
          </p:cNvSpPr>
          <p:nvPr/>
        </p:nvSpPr>
        <p:spPr bwMode="auto">
          <a:xfrm>
            <a:off x="6399213" y="2955925"/>
            <a:ext cx="311150" cy="16827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1000</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58" name="Rectangle 122"/>
          <p:cNvSpPr>
            <a:spLocks noChangeArrowheads="1"/>
          </p:cNvSpPr>
          <p:nvPr/>
        </p:nvSpPr>
        <p:spPr bwMode="auto">
          <a:xfrm>
            <a:off x="6672263" y="3051175"/>
            <a:ext cx="128588" cy="138113"/>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59" name="Rectangle 123"/>
          <p:cNvSpPr>
            <a:spLocks noChangeArrowheads="1"/>
          </p:cNvSpPr>
          <p:nvPr/>
        </p:nvSpPr>
        <p:spPr bwMode="auto">
          <a:xfrm>
            <a:off x="6334125" y="2290763"/>
            <a:ext cx="303213" cy="16827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100c</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60" name="Rectangle 124"/>
          <p:cNvSpPr>
            <a:spLocks noChangeArrowheads="1"/>
          </p:cNvSpPr>
          <p:nvPr/>
        </p:nvSpPr>
        <p:spPr bwMode="auto">
          <a:xfrm>
            <a:off x="6672263" y="2370138"/>
            <a:ext cx="128588" cy="138113"/>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61" name="Rectangle 125"/>
          <p:cNvSpPr>
            <a:spLocks noChangeArrowheads="1"/>
          </p:cNvSpPr>
          <p:nvPr/>
        </p:nvSpPr>
        <p:spPr bwMode="auto">
          <a:xfrm>
            <a:off x="6334125" y="1611313"/>
            <a:ext cx="311150" cy="16827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1018</a:t>
            </a:r>
            <a:endParaRPr kumimoji="0" lang="en-GB" altLang="zh-CN" sz="11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5662" name="Rectangle 126"/>
          <p:cNvSpPr>
            <a:spLocks noChangeArrowheads="1"/>
          </p:cNvSpPr>
          <p:nvPr/>
        </p:nvSpPr>
        <p:spPr bwMode="auto">
          <a:xfrm>
            <a:off x="6672263" y="1706563"/>
            <a:ext cx="128588" cy="138113"/>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16</a:t>
            </a:r>
            <a:endParaRPr kumimoji="0" lang="en-GB" altLang="zh-CN" sz="9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条件执行</a:t>
            </a:r>
            <a:endParaRPr lang="zh-CN" altLang="en-GB" dirty="0">
              <a:latin typeface="黑体" panose="02010609060101010101" pitchFamily="6" charset="-122"/>
              <a:ea typeface="黑体" panose="02010609060101010101" pitchFamily="6" charset="-122"/>
            </a:endParaRPr>
          </a:p>
        </p:txBody>
      </p:sp>
      <p:sp>
        <p:nvSpPr>
          <p:cNvPr id="66563" name="Rectangle 3"/>
          <p:cNvSpPr>
            <a:spLocks noGrp="1" noChangeArrowheads="1"/>
          </p:cNvSpPr>
          <p:nvPr>
            <p:ph idx="1"/>
          </p:nvPr>
        </p:nvSpPr>
        <p:spPr>
          <a:xfrm>
            <a:off x="533400" y="1295400"/>
            <a:ext cx="8077200" cy="4876800"/>
          </a:xfrm>
        </p:spPr>
        <p:txBody>
          <a:bodyPr vert="horz" wrap="square" lIns="82440" tIns="41400" rIns="82440" bIns="41400" numCol="1" anchor="t" anchorCtr="0" compatLnSpc="1"/>
          <a:p>
            <a:pPr marL="741680" lvl="1" indent="-284480" defTabSz="914400" eaLnBrk="0" hangingPunct="0">
              <a:lnSpc>
                <a:spcPct val="80000"/>
              </a:lnSpc>
              <a:spcBef>
                <a:spcPts val="87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sz="1400" dirty="0">
                <a:ea typeface="Gulim" charset="-127"/>
              </a:rPr>
              <a:t>所有的</a:t>
            </a:r>
            <a:r>
              <a:rPr lang="en-GB" altLang="zh-CN" sz="1400" dirty="0">
                <a:ea typeface="Gulim" charset="-127"/>
              </a:rPr>
              <a:t>ARM</a:t>
            </a:r>
            <a:r>
              <a:rPr lang="zh-CN" altLang="en-GB" sz="1400" dirty="0">
                <a:ea typeface="Gulim" charset="-127"/>
              </a:rPr>
              <a:t>指令都可以条件执行</a:t>
            </a:r>
            <a:endParaRPr lang="en-GB" altLang="zh-CN" sz="1400" dirty="0">
              <a:ea typeface="Gulim" charset="-127"/>
            </a:endParaRPr>
          </a:p>
          <a:p>
            <a:pPr marL="741680" lvl="1" indent="-284480" defTabSz="914400" eaLnBrk="0" hangingPunct="0">
              <a:lnSpc>
                <a:spcPct val="80000"/>
              </a:lnSpc>
              <a:spcBef>
                <a:spcPts val="87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sz="1400" dirty="0">
                <a:ea typeface="Gulim" charset="-127"/>
              </a:rPr>
              <a:t>指令的执行与否取决于</a:t>
            </a:r>
            <a:r>
              <a:rPr lang="en-GB" altLang="zh-CN" sz="1400" dirty="0">
                <a:ea typeface="Gulim" charset="-127"/>
              </a:rPr>
              <a:t>CPSR</a:t>
            </a:r>
            <a:r>
              <a:rPr lang="zh-CN" altLang="en-GB" sz="1400" dirty="0">
                <a:ea typeface="Gulim" charset="-127"/>
              </a:rPr>
              <a:t>寄存器的</a:t>
            </a:r>
            <a:r>
              <a:rPr lang="en-GB" altLang="zh-CN" sz="1400" dirty="0">
                <a:ea typeface="Gulim" charset="-127"/>
              </a:rPr>
              <a:t>N, Z, C and V</a:t>
            </a:r>
            <a:r>
              <a:rPr lang="zh-CN" altLang="en-GB" sz="1400" dirty="0">
                <a:ea typeface="Gulim" charset="-127"/>
              </a:rPr>
              <a:t>标志位</a:t>
            </a:r>
            <a:endParaRPr lang="en-GB" altLang="zh-CN" sz="1400" dirty="0">
              <a:ea typeface="Gulim" charset="-127"/>
            </a:endParaRPr>
          </a:p>
          <a:p>
            <a:pPr marL="741680" lvl="1" indent="-284480" defTabSz="914400" eaLnBrk="0" hangingPunct="0">
              <a:lnSpc>
                <a:spcPct val="80000"/>
              </a:lnSpc>
              <a:spcBef>
                <a:spcPts val="87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zh-CN" altLang="en-GB" sz="1400" dirty="0">
                <a:ea typeface="Gulim" charset="-127"/>
              </a:rPr>
              <a:t>所有的</a:t>
            </a:r>
            <a:r>
              <a:rPr lang="en-GB" altLang="zh-CN" sz="1400" dirty="0">
                <a:ea typeface="Gulim" charset="-127"/>
              </a:rPr>
              <a:t>Thumb</a:t>
            </a:r>
            <a:r>
              <a:rPr lang="zh-CN" altLang="en-GB" sz="1400" dirty="0">
                <a:ea typeface="Gulim" charset="-127"/>
              </a:rPr>
              <a:t>指令都可以解压成全部条件指令</a:t>
            </a:r>
            <a:endParaRPr lang="en-GB" altLang="zh-CN" sz="1400" dirty="0">
              <a:ea typeface="Gulim" charset="-127"/>
            </a:endParaRPr>
          </a:p>
          <a:p>
            <a:pPr marL="741680" lvl="1" indent="-284480" defTabSz="914400" eaLnBrk="0" hangingPunct="0">
              <a:lnSpc>
                <a:spcPct val="80000"/>
              </a:lnSpc>
              <a:spcBef>
                <a:spcPts val="87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1400" dirty="0">
                <a:ea typeface="Gulim" charset="-127"/>
              </a:rPr>
              <a:t>Condition Field in instruction</a:t>
            </a:r>
            <a:endParaRPr lang="en-GB" altLang="zh-CN" sz="1400" dirty="0">
              <a:ea typeface="Gulim" charset="-127"/>
            </a:endParaRPr>
          </a:p>
          <a:p>
            <a:pPr marL="741680" lvl="1" indent="-284480" defTabSz="914400" eaLnBrk="0" hangingPunct="0">
              <a:lnSpc>
                <a:spcPct val="80000"/>
              </a:lnSpc>
              <a:spcBef>
                <a:spcPts val="875"/>
              </a:spcBef>
              <a:buClr>
                <a:srgbClr val="000066"/>
              </a:buClr>
              <a:buSzPct val="75000"/>
              <a:buFont typeface="Wingdings" panose="05000000000000000000" pitchFamily="2" charset="2"/>
              <a:buNone/>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endParaRPr lang="en-GB" altLang="zh-CN" sz="1400" dirty="0">
              <a:ea typeface="Gulim" charset="-127"/>
            </a:endParaRPr>
          </a:p>
          <a:p>
            <a:pPr marL="741680" lvl="1" indent="-284480" defTabSz="914400" eaLnBrk="0" hangingPunct="0">
              <a:lnSpc>
                <a:spcPct val="80000"/>
              </a:lnSpc>
              <a:spcBef>
                <a:spcPts val="625"/>
              </a:spcBef>
              <a:buClr>
                <a:srgbClr val="000066"/>
              </a:buClr>
              <a:buSzPct val="75000"/>
              <a:buFont typeface="Wingdings" panose="05000000000000000000" pitchFamily="2" charset="2"/>
              <a:buNone/>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endParaRPr lang="en-GB" altLang="zh-CN" sz="1000" dirty="0">
              <a:ea typeface="Gulim" charset="-127"/>
            </a:endParaRPr>
          </a:p>
          <a:p>
            <a:pPr marL="741680" lvl="1" indent="-284480" defTabSz="914400" eaLnBrk="0" hangingPunct="0">
              <a:lnSpc>
                <a:spcPct val="80000"/>
              </a:lnSpc>
              <a:spcBef>
                <a:spcPts val="625"/>
              </a:spcBef>
              <a:buClr>
                <a:srgbClr val="000066"/>
              </a:buClr>
              <a:buSzPct val="75000"/>
              <a:buFont typeface="Wingdings" panose="05000000000000000000" pitchFamily="2" charset="2"/>
              <a:buNone/>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endParaRPr lang="en-GB" altLang="zh-CN" sz="10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0000 = EQ - Z set (equal)</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0001 = NE - Z clear (not equal)</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0010 = CS - C set (unsigned higher or same)</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0011 = CC - C clear (unsigned lower)</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0100 = MI - N set (negative)</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0101 = PL - N clear (positive or zero)</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0110 = VS - V set (overflow)</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0111 = VC - V clear (no overflow)</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1000 = HI - C set and Z clear (unsigned higher)</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1001 = LS - C clear or Z set (unsigned lower or same)</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1010 = GE - N set and V set, or N clear and V clear (greater or equal)</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1011 = LT - N set and V clear, or N clear and V set (less than)</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1100 = GT - Z clear, and either N set and V set, or N clear and V clear (greater than)</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1101 = LE - Z set, or N set and V clear, or N clear and V set (less than or equal)</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1110 = AL - always</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Char char=""/>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r>
              <a:rPr lang="en-GB" altLang="zh-CN" sz="900" dirty="0">
                <a:ea typeface="Gulim" charset="-127"/>
              </a:rPr>
              <a:t>1111 = NV - never</a:t>
            </a:r>
            <a:endParaRPr lang="en-GB" altLang="zh-CN" sz="900" dirty="0">
              <a:ea typeface="Gulim" charset="-127"/>
            </a:endParaRPr>
          </a:p>
          <a:p>
            <a:pPr marL="1141730" lvl="2" indent="-227330" defTabSz="914400" eaLnBrk="0" hangingPunct="0">
              <a:lnSpc>
                <a:spcPct val="80000"/>
              </a:lnSpc>
              <a:spcBef>
                <a:spcPts val="565"/>
              </a:spcBef>
              <a:buClr>
                <a:srgbClr val="000066"/>
              </a:buClr>
              <a:buSzPct val="75000"/>
              <a:buFont typeface="Wingdings" panose="05000000000000000000" pitchFamily="2" charset="2"/>
              <a:buNone/>
              <a:tabLst>
                <a:tab pos="808355" algn="l"/>
                <a:tab pos="1485900" algn="l"/>
                <a:tab pos="2164080" algn="l"/>
                <a:tab pos="2841625" algn="l"/>
                <a:tab pos="3519805" algn="l"/>
                <a:tab pos="4197350" algn="l"/>
                <a:tab pos="4875530" algn="l"/>
                <a:tab pos="5553075" algn="l"/>
                <a:tab pos="6231255" algn="l"/>
                <a:tab pos="6908800" algn="l"/>
                <a:tab pos="7586980" algn="l"/>
                <a:tab pos="8264525" algn="l"/>
                <a:tab pos="8942705" algn="l"/>
                <a:tab pos="9620250" algn="l"/>
                <a:tab pos="10298430" algn="l"/>
                <a:tab pos="10975975" algn="l"/>
              </a:tabLst>
            </a:pPr>
            <a:endParaRPr lang="zh-CN" altLang="en-GB" sz="900" dirty="0">
              <a:ea typeface="Gulim" charset="-127"/>
            </a:endParaRPr>
          </a:p>
        </p:txBody>
      </p:sp>
      <p:pic>
        <p:nvPicPr>
          <p:cNvPr id="665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01775" y="2476500"/>
            <a:ext cx="6237288" cy="3743325"/>
          </a:xfrm>
          <a:prstGeom prst="rect">
            <a:avLst/>
          </a:prstGeom>
          <a:noFill/>
          <a:ln>
            <a:noFill/>
          </a:ln>
          <a:effectLst/>
        </p:spPr>
      </p:pic>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控制流指令</a:t>
            </a:r>
            <a:endPar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endParaRPr>
          </a:p>
        </p:txBody>
      </p:sp>
      <p:pic>
        <p:nvPicPr>
          <p:cNvPr id="6758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2800" y="1341438"/>
            <a:ext cx="7578725" cy="4551363"/>
          </a:xfrm>
          <a:prstGeom prst="rect">
            <a:avLst/>
          </a:prstGeom>
          <a:noFill/>
          <a:ln>
            <a:noFill/>
          </a:ln>
          <a:effectLst/>
        </p:spPr>
      </p:pic>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条件执行</a:t>
            </a:r>
            <a:endParaRPr lang="zh-CN" altLang="en-GB" dirty="0">
              <a:latin typeface="黑体" panose="02010609060101010101" pitchFamily="6" charset="-122"/>
              <a:ea typeface="黑体" panose="02010609060101010101" pitchFamily="6" charset="-122"/>
            </a:endParaRPr>
          </a:p>
        </p:txBody>
      </p:sp>
      <p:sp>
        <p:nvSpPr>
          <p:cNvPr id="68611" name="Rectangle 3"/>
          <p:cNvSpPr>
            <a:spLocks noGrp="1" noChangeArrowheads="1"/>
          </p:cNvSpPr>
          <p:nvPr>
            <p:ph idx="1"/>
          </p:nvPr>
        </p:nvSpPr>
        <p:spPr>
          <a:xfrm>
            <a:off x="635000" y="1582738"/>
            <a:ext cx="7772400" cy="4114800"/>
          </a:xfrm>
        </p:spPr>
        <p:txBody>
          <a:bodyPr vert="horz" wrap="square" lIns="82440" tIns="41400" rIns="82440" bIns="41400" numCol="1" anchor="t" anchorCtr="0" compatLnSpc="1"/>
          <a:p>
            <a:pPr marL="341630" indent="-341630" defTabSz="914400" eaLnBrk="0" hangingPunct="0">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latin typeface="楷体_GB2312" pitchFamily="1" charset="0"/>
                <a:cs typeface="楷体_GB2312" pitchFamily="1" charset="0"/>
              </a:rPr>
              <a:t>条件执行避免使用分支指令</a:t>
            </a:r>
            <a:endParaRPr lang="en-GB" altLang="zh-CN" sz="1800" dirty="0">
              <a:latin typeface="楷体_GB2312" pitchFamily="1" charset="0"/>
              <a:cs typeface="楷体_GB2312" pitchFamily="1" charset="0"/>
            </a:endParaRPr>
          </a:p>
          <a:p>
            <a:pPr marL="341630" indent="-341630" defTabSz="914400" eaLnBrk="0" hangingPunct="0">
              <a:spcBef>
                <a:spcPts val="1125"/>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1800" dirty="0">
                <a:latin typeface="楷体_GB2312" pitchFamily="1" charset="0"/>
                <a:cs typeface="楷体_GB2312" pitchFamily="1" charset="0"/>
              </a:rPr>
              <a:t>Example</a:t>
            </a:r>
            <a:endParaRPr lang="en-GB" altLang="zh-CN" sz="1800" dirty="0">
              <a:latin typeface="楷体_GB2312" pitchFamily="1" charset="0"/>
              <a:ea typeface="楷体_GB2312" pitchFamily="1" charset="0"/>
            </a:endParaRPr>
          </a:p>
        </p:txBody>
      </p:sp>
      <p:grpSp>
        <p:nvGrpSpPr>
          <p:cNvPr id="2" name="Group 4"/>
          <p:cNvGrpSpPr/>
          <p:nvPr/>
        </p:nvGrpSpPr>
        <p:grpSpPr>
          <a:xfrm>
            <a:off x="825500" y="2655888"/>
            <a:ext cx="4487863" cy="1539875"/>
            <a:chOff x="0" y="0"/>
            <a:chExt cx="2826" cy="969"/>
          </a:xfrm>
        </p:grpSpPr>
        <p:sp>
          <p:nvSpPr>
            <p:cNvPr id="68618" name="Rectangle 5"/>
            <p:cNvSpPr/>
            <p:nvPr/>
          </p:nvSpPr>
          <p:spPr>
            <a:xfrm>
              <a:off x="0" y="0"/>
              <a:ext cx="2827" cy="970"/>
            </a:xfrm>
            <a:prstGeom prst="rect">
              <a:avLst/>
            </a:prstGeom>
            <a:noFill/>
            <a:ln w="9525">
              <a:noFill/>
            </a:ln>
          </p:spPr>
          <p:txBody>
            <a:bodyPr lIns="90000" tIns="46800" rIns="90000" bIns="46800"/>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	</a:t>
              </a:r>
              <a:r>
                <a:rPr lang="en-GB" altLang="zh-CN" sz="1200" b="1" dirty="0">
                  <a:solidFill>
                    <a:srgbClr val="000066"/>
                  </a:solidFill>
                  <a:latin typeface="Comic Sans MS" panose="030F0702030302020204" pitchFamily="6" charset="0"/>
                  <a:ea typeface="Gulim" charset="-127"/>
                </a:rPr>
                <a:t>CMP r0, #5	;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BEQ BYPASS	; if (r0!=5)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ADD r1, r1, r0	;     r1:=r1+r0-r2</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SUB r1, r1, r2	;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BYPASS:	...</a:t>
              </a:r>
              <a:endParaRPr lang="en-GB" altLang="zh-CN" sz="1200" b="1" dirty="0">
                <a:solidFill>
                  <a:srgbClr val="000066"/>
                </a:solidFill>
                <a:latin typeface="Comic Sans MS" panose="030F0702030302020204" pitchFamily="6" charset="0"/>
                <a:ea typeface="Gulim" charset="-127"/>
              </a:endParaRPr>
            </a:p>
          </p:txBody>
        </p:sp>
      </p:grpSp>
      <p:grpSp>
        <p:nvGrpSpPr>
          <p:cNvPr id="68612" name="Group 6"/>
          <p:cNvGrpSpPr/>
          <p:nvPr/>
        </p:nvGrpSpPr>
        <p:grpSpPr>
          <a:xfrm>
            <a:off x="793750" y="4768850"/>
            <a:ext cx="3044825" cy="1216025"/>
            <a:chOff x="0" y="0"/>
            <a:chExt cx="1917" cy="765"/>
          </a:xfrm>
        </p:grpSpPr>
        <p:sp>
          <p:nvSpPr>
            <p:cNvPr id="68617" name="Rectangle 7"/>
            <p:cNvSpPr/>
            <p:nvPr/>
          </p:nvSpPr>
          <p:spPr>
            <a:xfrm>
              <a:off x="0" y="0"/>
              <a:ext cx="1918" cy="814"/>
            </a:xfrm>
            <a:prstGeom prst="rect">
              <a:avLst/>
            </a:prstGeom>
            <a:noFill/>
            <a:ln w="9525">
              <a:noFill/>
            </a:ln>
          </p:spPr>
          <p:txBody>
            <a:bodyPr lIns="90000" tIns="46800" rIns="90000" bIns="46800"/>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CMP r0, #5	;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ADDNE r1, r1, r0	;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SUBNE r1, r1, r2	;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t>
              </a:r>
              <a:endParaRPr lang="en-GB" altLang="zh-CN" sz="1200" b="1" dirty="0">
                <a:solidFill>
                  <a:srgbClr val="000066"/>
                </a:solidFill>
                <a:latin typeface="Comic Sans MS" panose="030F0702030302020204" pitchFamily="6" charset="0"/>
                <a:ea typeface="Gulim" charset="-127"/>
              </a:endParaRPr>
            </a:p>
          </p:txBody>
        </p:sp>
      </p:grpSp>
      <p:sp>
        <p:nvSpPr>
          <p:cNvPr id="68616" name="Text Box 8"/>
          <p:cNvSpPr txBox="1">
            <a:spLocks noChangeArrowheads="1"/>
          </p:cNvSpPr>
          <p:nvPr/>
        </p:nvSpPr>
        <p:spPr bwMode="auto">
          <a:xfrm>
            <a:off x="742950" y="4303713"/>
            <a:ext cx="3962400" cy="398463"/>
          </a:xfrm>
          <a:prstGeom prst="rect">
            <a:avLst/>
          </a:prstGeom>
          <a:noFill/>
          <a:ln>
            <a:noFill/>
          </a:ln>
          <a:effectLst/>
        </p:spPr>
        <p:txBody>
          <a:bodyPr lIns="90000" tIns="46800" rIns="90000" bIns="46800">
            <a:spAutoFit/>
          </a:bodyPr>
          <a:p>
            <a:pPr defTabSz="449580" eaLnBrk="0" hangingPunct="0">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solidFill>
                  <a:srgbClr val="FF0000"/>
                </a:solidFill>
                <a:latin typeface="Arial" panose="020B0604020202020204" pitchFamily="34" charset="0"/>
                <a:cs typeface="楷体_GB2312" pitchFamily="1" charset="0"/>
              </a:rPr>
              <a:t>使用条件执行</a:t>
            </a:r>
            <a:endParaRPr lang="zh-CN" altLang="en-GB" sz="2000" dirty="0">
              <a:solidFill>
                <a:srgbClr val="FF0000"/>
              </a:solidFill>
              <a:latin typeface="Arial" panose="020B0604020202020204" pitchFamily="34" charset="0"/>
              <a:ea typeface="楷体_GB2312" pitchFamily="1" charset="0"/>
            </a:endParaRPr>
          </a:p>
        </p:txBody>
      </p:sp>
      <p:sp>
        <p:nvSpPr>
          <p:cNvPr id="3" name="Text Box 9"/>
          <p:cNvSpPr txBox="1">
            <a:spLocks noChangeArrowheads="1"/>
          </p:cNvSpPr>
          <p:nvPr/>
        </p:nvSpPr>
        <p:spPr bwMode="auto">
          <a:xfrm>
            <a:off x="400050" y="5988050"/>
            <a:ext cx="4633913" cy="306388"/>
          </a:xfrm>
          <a:prstGeom prst="rect">
            <a:avLst/>
          </a:prstGeom>
          <a:noFill/>
          <a:ln>
            <a:noFill/>
          </a:ln>
          <a:effectLst/>
        </p:spPr>
        <p:txBody>
          <a:bodyPr lIns="90000" tIns="46800" rIns="90000" bIns="46800">
            <a:spAutoFit/>
          </a:bodyPr>
          <a:p>
            <a:pPr defTabSz="449580" eaLnBrk="0" hangingPunct="0">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dirty="0">
                <a:solidFill>
                  <a:srgbClr val="000099"/>
                </a:solidFill>
                <a:latin typeface="Arial" panose="020B0604020202020204" pitchFamily="34" charset="0"/>
                <a:ea typeface="Gulim" charset="-127"/>
              </a:rPr>
              <a:t>Note: add 2 –letter condition after the 3-letter opcode</a:t>
            </a:r>
            <a:endParaRPr lang="en-GB" altLang="zh-CN" sz="1400" dirty="0">
              <a:solidFill>
                <a:srgbClr val="000099"/>
              </a:solidFill>
              <a:latin typeface="Arial" panose="020B0604020202020204" pitchFamily="34" charset="0"/>
              <a:ea typeface="Gulim" charset="-127"/>
            </a:endParaRPr>
          </a:p>
        </p:txBody>
      </p:sp>
      <p:grpSp>
        <p:nvGrpSpPr>
          <p:cNvPr id="68615" name="Group 10"/>
          <p:cNvGrpSpPr/>
          <p:nvPr/>
        </p:nvGrpSpPr>
        <p:grpSpPr>
          <a:xfrm>
            <a:off x="5354638" y="4586288"/>
            <a:ext cx="3044825" cy="1509712"/>
            <a:chOff x="0" y="0"/>
            <a:chExt cx="1917" cy="950"/>
          </a:xfrm>
        </p:grpSpPr>
        <p:sp>
          <p:nvSpPr>
            <p:cNvPr id="4" name="Rectangle 11"/>
            <p:cNvSpPr/>
            <p:nvPr/>
          </p:nvSpPr>
          <p:spPr>
            <a:xfrm>
              <a:off x="0" y="0"/>
              <a:ext cx="1918" cy="951"/>
            </a:xfrm>
            <a:prstGeom prst="rect">
              <a:avLst/>
            </a:prstGeom>
            <a:noFill/>
            <a:ln w="9525">
              <a:noFill/>
            </a:ln>
          </p:spPr>
          <p:txBody>
            <a:bodyPr lIns="90000" tIns="46800" rIns="90000" bIns="46800"/>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if ((a==b) &amp;&amp; (c==d)) e++;</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CMP r0, r1</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CMPEQ r2, r3</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ADDEQ r4, r4, #1</a:t>
              </a:r>
              <a:endParaRPr lang="en-GB" altLang="zh-CN" sz="1200" b="1" dirty="0">
                <a:solidFill>
                  <a:srgbClr val="000066"/>
                </a:solidFill>
                <a:latin typeface="Comic Sans MS" panose="030F0702030302020204" pitchFamily="6" charset="0"/>
                <a:ea typeface="Gulim" charset="-127"/>
              </a:endParaRPr>
            </a:p>
          </p:txBody>
        </p:sp>
      </p:gr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控制和分支指令</a:t>
            </a:r>
            <a:endPar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endParaRPr>
          </a:p>
        </p:txBody>
      </p:sp>
      <p:sp>
        <p:nvSpPr>
          <p:cNvPr id="69635" name="Rectangle 3"/>
          <p:cNvSpPr>
            <a:spLocks noGrp="1" noChangeArrowheads="1"/>
          </p:cNvSpPr>
          <p:nvPr>
            <p:ph idx="1"/>
          </p:nvPr>
        </p:nvSpPr>
        <p:spPr>
          <a:xfrm>
            <a:off x="685800" y="1543050"/>
            <a:ext cx="7772400" cy="4114800"/>
          </a:xfrm>
        </p:spPr>
        <p:txBody>
          <a:bodyPr vert="horz" wrap="square" lIns="82440" tIns="41400" rIns="82440" bIns="41400" numCol="1" anchor="t" anchorCtr="0" compatLnSpc="1"/>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控制指令</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分支和分支连接</a:t>
            </a:r>
            <a:endParaRPr lang="en-GB" altLang="zh-CN" sz="24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跳到希望的指令中</a:t>
            </a:r>
            <a:endParaRPr lang="en-GB" altLang="zh-CN" sz="20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保存当前的</a:t>
            </a:r>
            <a:r>
              <a:rPr lang="en-GB" altLang="zh-CN" sz="2000" dirty="0">
                <a:latin typeface="楷体_GB2312" pitchFamily="1" charset="0"/>
                <a:cs typeface="楷体_GB2312" pitchFamily="1" charset="0"/>
              </a:rPr>
              <a:t>PC</a:t>
            </a:r>
            <a:r>
              <a:rPr lang="zh-CN" altLang="en-GB" sz="2000" dirty="0">
                <a:latin typeface="楷体_GB2312" pitchFamily="1" charset="0"/>
                <a:cs typeface="楷体_GB2312" pitchFamily="1" charset="0"/>
              </a:rPr>
              <a:t>并返回</a:t>
            </a:r>
            <a:r>
              <a:rPr lang="en-GB" altLang="zh-CN" sz="2000" dirty="0">
                <a:latin typeface="楷体_GB2312" pitchFamily="1" charset="0"/>
                <a:cs typeface="楷体_GB2312" pitchFamily="1" charset="0"/>
              </a:rPr>
              <a:t> (with </a:t>
            </a:r>
            <a:r>
              <a:rPr lang="zh-CN" altLang="en-GB" sz="2000" dirty="0">
                <a:cs typeface="楷体_GB2312" pitchFamily="1" charset="0"/>
              </a:rPr>
              <a:t>‘</a:t>
            </a:r>
            <a:r>
              <a:rPr lang="en-GB" altLang="zh-CN" sz="2000" dirty="0">
                <a:latin typeface="楷体_GB2312" pitchFamily="1" charset="0"/>
                <a:cs typeface="楷体_GB2312" pitchFamily="1" charset="0"/>
              </a:rPr>
              <a:t>L</a:t>
            </a:r>
            <a:r>
              <a:rPr lang="zh-CN" altLang="en-GB" sz="2000" dirty="0">
                <a:cs typeface="楷体_GB2312" pitchFamily="1" charset="0"/>
              </a:rPr>
              <a:t>’</a:t>
            </a:r>
            <a:r>
              <a:rPr lang="en-GB" altLang="zh-CN" sz="2000" dirty="0">
                <a:latin typeface="楷体_GB2312" pitchFamily="1" charset="0"/>
                <a:cs typeface="楷体_GB2312" pitchFamily="1" charset="0"/>
              </a:rPr>
              <a:t> bit)</a:t>
            </a:r>
            <a:endParaRPr lang="en-GB" altLang="zh-CN" sz="20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8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6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分支和交换</a:t>
            </a:r>
            <a:endParaRPr lang="en-GB" altLang="zh-CN" sz="24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跳到期望的指令中与指令集交换</a:t>
            </a:r>
            <a:endParaRPr lang="en-GB" altLang="zh-CN" sz="2000" dirty="0">
              <a:latin typeface="楷体_GB2312" pitchFamily="1" charset="0"/>
              <a:cs typeface="楷体_GB2312" pitchFamily="1" charset="0"/>
            </a:endParaRPr>
          </a:p>
          <a:p>
            <a:pPr marL="1598930" lvl="3"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1800" dirty="0">
                <a:latin typeface="楷体_GB2312" pitchFamily="1" charset="0"/>
                <a:cs typeface="楷体_GB2312" pitchFamily="1" charset="0"/>
              </a:rPr>
              <a:t>Rm[0] == 1: Subsequent inst. are THUMB.</a:t>
            </a:r>
            <a:endParaRPr lang="en-GB" altLang="zh-CN" sz="1800" dirty="0">
              <a:latin typeface="楷体_GB2312" pitchFamily="1" charset="0"/>
              <a:cs typeface="楷体_GB2312" pitchFamily="1" charset="0"/>
            </a:endParaRPr>
          </a:p>
          <a:p>
            <a:pPr marL="1598930" lvl="3"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1800" dirty="0">
                <a:latin typeface="楷体_GB2312" pitchFamily="1" charset="0"/>
                <a:cs typeface="楷体_GB2312" pitchFamily="1" charset="0"/>
              </a:rPr>
              <a:t>Rm[0] == 0: Subsequent inst. are ARM.</a:t>
            </a:r>
            <a:endParaRPr lang="en-GB" altLang="zh-CN" sz="1800" dirty="0">
              <a:latin typeface="楷体_GB2312" pitchFamily="1" charset="0"/>
              <a:ea typeface="楷体_GB2312" pitchFamily="1" charset="0"/>
            </a:endParaRPr>
          </a:p>
        </p:txBody>
      </p:sp>
      <p:pic>
        <p:nvPicPr>
          <p:cNvPr id="6963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2700" y="3074988"/>
            <a:ext cx="6477000" cy="685800"/>
          </a:xfrm>
          <a:prstGeom prst="rect">
            <a:avLst/>
          </a:prstGeom>
          <a:noFill/>
          <a:ln>
            <a:noFill/>
          </a:ln>
          <a:effectLst/>
        </p:spPr>
      </p:pic>
      <p:grpSp>
        <p:nvGrpSpPr>
          <p:cNvPr id="2" name="Group 5"/>
          <p:cNvGrpSpPr/>
          <p:nvPr/>
        </p:nvGrpSpPr>
        <p:grpSpPr>
          <a:xfrm>
            <a:off x="1231900" y="5503863"/>
            <a:ext cx="6704013" cy="531812"/>
            <a:chOff x="0" y="0"/>
            <a:chExt cx="4223" cy="335"/>
          </a:xfrm>
        </p:grpSpPr>
        <p:sp>
          <p:nvSpPr>
            <p:cNvPr id="69638" name="Rectangle 6"/>
            <p:cNvSpPr>
              <a:spLocks noChangeArrowheads="1"/>
            </p:cNvSpPr>
            <p:nvPr/>
          </p:nvSpPr>
          <p:spPr bwMode="auto">
            <a:xfrm>
              <a:off x="49" y="146"/>
              <a:ext cx="516" cy="189"/>
            </a:xfrm>
            <a:prstGeom prst="rect">
              <a:avLst/>
            </a:prstGeom>
            <a:blipFill dpi="0" rotWithShape="0">
              <a:blip r:embed="rId2"/>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39" name="Rectangle 7"/>
            <p:cNvSpPr>
              <a:spLocks noChangeArrowheads="1"/>
            </p:cNvSpPr>
            <p:nvPr/>
          </p:nvSpPr>
          <p:spPr bwMode="auto">
            <a:xfrm>
              <a:off x="565" y="146"/>
              <a:ext cx="3659" cy="189"/>
            </a:xfrm>
            <a:prstGeom prst="rect">
              <a:avLst/>
            </a:prstGeom>
            <a:blipFill dpi="0" rotWithShape="0">
              <a:blip r:embed="rId2"/>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40" name="Rectangle 8"/>
            <p:cNvSpPr>
              <a:spLocks noChangeArrowheads="1"/>
            </p:cNvSpPr>
            <p:nvPr/>
          </p:nvSpPr>
          <p:spPr bwMode="auto">
            <a:xfrm>
              <a:off x="0" y="115"/>
              <a:ext cx="527" cy="178"/>
            </a:xfrm>
            <a:prstGeom prst="rect">
              <a:avLst/>
            </a:prstGeom>
            <a:blipFill dpi="0" rotWithShape="0">
              <a:blip r:embed="rId3"/>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41" name="Rectangle 9"/>
            <p:cNvSpPr>
              <a:spLocks noChangeArrowheads="1"/>
            </p:cNvSpPr>
            <p:nvPr/>
          </p:nvSpPr>
          <p:spPr bwMode="auto">
            <a:xfrm>
              <a:off x="0" y="115"/>
              <a:ext cx="540" cy="11"/>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42" name="Rectangle 10"/>
            <p:cNvSpPr>
              <a:spLocks noChangeArrowheads="1"/>
            </p:cNvSpPr>
            <p:nvPr/>
          </p:nvSpPr>
          <p:spPr bwMode="auto">
            <a:xfrm>
              <a:off x="527" y="115"/>
              <a:ext cx="13" cy="188"/>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43" name="Rectangle 11"/>
            <p:cNvSpPr>
              <a:spLocks noChangeArrowheads="1"/>
            </p:cNvSpPr>
            <p:nvPr/>
          </p:nvSpPr>
          <p:spPr bwMode="auto">
            <a:xfrm>
              <a:off x="0" y="294"/>
              <a:ext cx="527" cy="10"/>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44" name="Rectangle 12"/>
            <p:cNvSpPr>
              <a:spLocks noChangeArrowheads="1"/>
            </p:cNvSpPr>
            <p:nvPr/>
          </p:nvSpPr>
          <p:spPr bwMode="auto">
            <a:xfrm>
              <a:off x="0" y="115"/>
              <a:ext cx="12" cy="178"/>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45" name="Rectangle 13"/>
            <p:cNvSpPr>
              <a:spLocks noChangeArrowheads="1"/>
            </p:cNvSpPr>
            <p:nvPr/>
          </p:nvSpPr>
          <p:spPr bwMode="auto">
            <a:xfrm>
              <a:off x="527" y="115"/>
              <a:ext cx="2862" cy="178"/>
            </a:xfrm>
            <a:prstGeom prst="rect">
              <a:avLst/>
            </a:prstGeom>
            <a:blipFill dpi="0" rotWithShape="0">
              <a:blip r:embed="rId3"/>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46" name="Rectangle 14"/>
            <p:cNvSpPr>
              <a:spLocks noChangeArrowheads="1"/>
            </p:cNvSpPr>
            <p:nvPr/>
          </p:nvSpPr>
          <p:spPr bwMode="auto">
            <a:xfrm>
              <a:off x="527" y="115"/>
              <a:ext cx="2873" cy="11"/>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47" name="Rectangle 15"/>
            <p:cNvSpPr>
              <a:spLocks noChangeArrowheads="1"/>
            </p:cNvSpPr>
            <p:nvPr/>
          </p:nvSpPr>
          <p:spPr bwMode="auto">
            <a:xfrm>
              <a:off x="3389" y="115"/>
              <a:ext cx="12" cy="188"/>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48" name="Rectangle 16"/>
            <p:cNvSpPr>
              <a:spLocks noChangeArrowheads="1"/>
            </p:cNvSpPr>
            <p:nvPr/>
          </p:nvSpPr>
          <p:spPr bwMode="auto">
            <a:xfrm>
              <a:off x="527" y="294"/>
              <a:ext cx="2862" cy="10"/>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49" name="Rectangle 17"/>
            <p:cNvSpPr>
              <a:spLocks noChangeArrowheads="1"/>
            </p:cNvSpPr>
            <p:nvPr/>
          </p:nvSpPr>
          <p:spPr bwMode="auto">
            <a:xfrm>
              <a:off x="527" y="115"/>
              <a:ext cx="13" cy="178"/>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50" name="Rectangle 18"/>
            <p:cNvSpPr>
              <a:spLocks noChangeArrowheads="1"/>
            </p:cNvSpPr>
            <p:nvPr/>
          </p:nvSpPr>
          <p:spPr bwMode="auto">
            <a:xfrm>
              <a:off x="122" y="147"/>
              <a:ext cx="278" cy="154"/>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cond</a:t>
              </a:r>
              <a:endParaRPr kumimoji="0" lang="en-GB" altLang="zh-CN" sz="16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9651" name="Rectangle 19"/>
            <p:cNvSpPr>
              <a:spLocks noChangeArrowheads="1"/>
            </p:cNvSpPr>
            <p:nvPr/>
          </p:nvSpPr>
          <p:spPr bwMode="auto">
            <a:xfrm>
              <a:off x="3659" y="115"/>
              <a:ext cx="515" cy="178"/>
            </a:xfrm>
            <a:prstGeom prst="rect">
              <a:avLst/>
            </a:prstGeom>
            <a:blipFill dpi="0" rotWithShape="0">
              <a:blip r:embed="rId3"/>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52" name="Rectangle 20"/>
            <p:cNvSpPr>
              <a:spLocks noChangeArrowheads="1"/>
            </p:cNvSpPr>
            <p:nvPr/>
          </p:nvSpPr>
          <p:spPr bwMode="auto">
            <a:xfrm>
              <a:off x="3659" y="115"/>
              <a:ext cx="529" cy="11"/>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53" name="Rectangle 21"/>
            <p:cNvSpPr>
              <a:spLocks noChangeArrowheads="1"/>
            </p:cNvSpPr>
            <p:nvPr/>
          </p:nvSpPr>
          <p:spPr bwMode="auto">
            <a:xfrm>
              <a:off x="4175" y="115"/>
              <a:ext cx="13" cy="188"/>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54" name="Rectangle 22"/>
            <p:cNvSpPr>
              <a:spLocks noChangeArrowheads="1"/>
            </p:cNvSpPr>
            <p:nvPr/>
          </p:nvSpPr>
          <p:spPr bwMode="auto">
            <a:xfrm>
              <a:off x="3659" y="294"/>
              <a:ext cx="515" cy="10"/>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55" name="Rectangle 23"/>
            <p:cNvSpPr>
              <a:spLocks noChangeArrowheads="1"/>
            </p:cNvSpPr>
            <p:nvPr/>
          </p:nvSpPr>
          <p:spPr bwMode="auto">
            <a:xfrm>
              <a:off x="3659" y="115"/>
              <a:ext cx="13" cy="178"/>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56" name="Rectangle 24"/>
            <p:cNvSpPr>
              <a:spLocks noChangeArrowheads="1"/>
            </p:cNvSpPr>
            <p:nvPr/>
          </p:nvSpPr>
          <p:spPr bwMode="auto">
            <a:xfrm>
              <a:off x="3818" y="147"/>
              <a:ext cx="199" cy="154"/>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Rm</a:t>
              </a:r>
              <a:endParaRPr kumimoji="0" lang="en-GB" altLang="zh-CN" sz="16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9657" name="Rectangle 25"/>
            <p:cNvSpPr>
              <a:spLocks noChangeArrowheads="1"/>
            </p:cNvSpPr>
            <p:nvPr/>
          </p:nvSpPr>
          <p:spPr bwMode="auto">
            <a:xfrm>
              <a:off x="852" y="136"/>
              <a:ext cx="2309" cy="154"/>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0 0 0 1 0 0 1 0 1 1 1 1 1 1 1 1 1 1 1 1 0 0</a:t>
              </a:r>
              <a:endParaRPr kumimoji="0" lang="en-GB" altLang="zh-CN" sz="16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9658" name="Rectangle 26"/>
            <p:cNvSpPr>
              <a:spLocks noChangeArrowheads="1"/>
            </p:cNvSpPr>
            <p:nvPr/>
          </p:nvSpPr>
          <p:spPr bwMode="auto">
            <a:xfrm>
              <a:off x="12" y="0"/>
              <a:ext cx="116" cy="12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31</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9659" name="Rectangle 27"/>
            <p:cNvSpPr>
              <a:spLocks noChangeArrowheads="1"/>
            </p:cNvSpPr>
            <p:nvPr/>
          </p:nvSpPr>
          <p:spPr bwMode="auto">
            <a:xfrm>
              <a:off x="405" y="0"/>
              <a:ext cx="116" cy="12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28</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9660" name="Rectangle 28"/>
            <p:cNvSpPr>
              <a:spLocks noChangeArrowheads="1"/>
            </p:cNvSpPr>
            <p:nvPr/>
          </p:nvSpPr>
          <p:spPr bwMode="auto">
            <a:xfrm>
              <a:off x="528" y="0"/>
              <a:ext cx="116" cy="12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27</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9661" name="Rectangle 29"/>
            <p:cNvSpPr>
              <a:spLocks noChangeArrowheads="1"/>
            </p:cNvSpPr>
            <p:nvPr/>
          </p:nvSpPr>
          <p:spPr bwMode="auto">
            <a:xfrm>
              <a:off x="3304" y="0"/>
              <a:ext cx="58" cy="12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6</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9662" name="Rectangle 30"/>
            <p:cNvSpPr>
              <a:spLocks noChangeArrowheads="1"/>
            </p:cNvSpPr>
            <p:nvPr/>
          </p:nvSpPr>
          <p:spPr bwMode="auto">
            <a:xfrm>
              <a:off x="3426" y="0"/>
              <a:ext cx="58" cy="12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5</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9663" name="Rectangle 31"/>
            <p:cNvSpPr>
              <a:spLocks noChangeArrowheads="1"/>
            </p:cNvSpPr>
            <p:nvPr/>
          </p:nvSpPr>
          <p:spPr bwMode="auto">
            <a:xfrm>
              <a:off x="3561" y="0"/>
              <a:ext cx="58" cy="12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4</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9664" name="Rectangle 32"/>
            <p:cNvSpPr>
              <a:spLocks noChangeArrowheads="1"/>
            </p:cNvSpPr>
            <p:nvPr/>
          </p:nvSpPr>
          <p:spPr bwMode="auto">
            <a:xfrm>
              <a:off x="3696" y="0"/>
              <a:ext cx="58" cy="12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3</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9665" name="Rectangle 33"/>
            <p:cNvSpPr>
              <a:spLocks noChangeArrowheads="1"/>
            </p:cNvSpPr>
            <p:nvPr/>
          </p:nvSpPr>
          <p:spPr bwMode="auto">
            <a:xfrm>
              <a:off x="4089" y="0"/>
              <a:ext cx="58" cy="125"/>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0</a:t>
              </a:r>
              <a:endParaRPr kumimoji="0" lang="en-GB" altLang="zh-CN" sz="13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9666" name="Rectangle 34"/>
            <p:cNvSpPr>
              <a:spLocks noChangeArrowheads="1"/>
            </p:cNvSpPr>
            <p:nvPr/>
          </p:nvSpPr>
          <p:spPr bwMode="auto">
            <a:xfrm>
              <a:off x="3524" y="115"/>
              <a:ext cx="135" cy="178"/>
            </a:xfrm>
            <a:prstGeom prst="rect">
              <a:avLst/>
            </a:prstGeom>
            <a:blipFill dpi="0" rotWithShape="0">
              <a:blip r:embed="rId3"/>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67" name="Rectangle 35"/>
            <p:cNvSpPr>
              <a:spLocks noChangeArrowheads="1"/>
            </p:cNvSpPr>
            <p:nvPr/>
          </p:nvSpPr>
          <p:spPr bwMode="auto">
            <a:xfrm>
              <a:off x="3524" y="115"/>
              <a:ext cx="147" cy="11"/>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68" name="Rectangle 36"/>
            <p:cNvSpPr>
              <a:spLocks noChangeArrowheads="1"/>
            </p:cNvSpPr>
            <p:nvPr/>
          </p:nvSpPr>
          <p:spPr bwMode="auto">
            <a:xfrm>
              <a:off x="3659" y="115"/>
              <a:ext cx="13" cy="188"/>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69" name="Rectangle 37"/>
            <p:cNvSpPr>
              <a:spLocks noChangeArrowheads="1"/>
            </p:cNvSpPr>
            <p:nvPr/>
          </p:nvSpPr>
          <p:spPr bwMode="auto">
            <a:xfrm>
              <a:off x="3524" y="294"/>
              <a:ext cx="135" cy="10"/>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70" name="Rectangle 38"/>
            <p:cNvSpPr>
              <a:spLocks noChangeArrowheads="1"/>
            </p:cNvSpPr>
            <p:nvPr/>
          </p:nvSpPr>
          <p:spPr bwMode="auto">
            <a:xfrm>
              <a:off x="3524" y="115"/>
              <a:ext cx="13" cy="178"/>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71" name="Rectangle 39"/>
            <p:cNvSpPr>
              <a:spLocks noChangeArrowheads="1"/>
            </p:cNvSpPr>
            <p:nvPr/>
          </p:nvSpPr>
          <p:spPr bwMode="auto">
            <a:xfrm>
              <a:off x="3561" y="147"/>
              <a:ext cx="71" cy="154"/>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1</a:t>
              </a:r>
              <a:endParaRPr kumimoji="0" lang="en-GB" altLang="zh-CN" sz="16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sp>
          <p:nvSpPr>
            <p:cNvPr id="69672" name="Rectangle 40"/>
            <p:cNvSpPr>
              <a:spLocks noChangeArrowheads="1"/>
            </p:cNvSpPr>
            <p:nvPr/>
          </p:nvSpPr>
          <p:spPr bwMode="auto">
            <a:xfrm>
              <a:off x="3389" y="115"/>
              <a:ext cx="135" cy="178"/>
            </a:xfrm>
            <a:prstGeom prst="rect">
              <a:avLst/>
            </a:prstGeom>
            <a:blipFill dpi="0" rotWithShape="0">
              <a:blip r:embed="rId3"/>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73" name="Rectangle 41"/>
            <p:cNvSpPr>
              <a:spLocks noChangeArrowheads="1"/>
            </p:cNvSpPr>
            <p:nvPr/>
          </p:nvSpPr>
          <p:spPr bwMode="auto">
            <a:xfrm>
              <a:off x="3389" y="115"/>
              <a:ext cx="148" cy="11"/>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74" name="Rectangle 42"/>
            <p:cNvSpPr>
              <a:spLocks noChangeArrowheads="1"/>
            </p:cNvSpPr>
            <p:nvPr/>
          </p:nvSpPr>
          <p:spPr bwMode="auto">
            <a:xfrm>
              <a:off x="3524" y="115"/>
              <a:ext cx="13" cy="188"/>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75" name="Rectangle 43"/>
            <p:cNvSpPr>
              <a:spLocks noChangeArrowheads="1"/>
            </p:cNvSpPr>
            <p:nvPr/>
          </p:nvSpPr>
          <p:spPr bwMode="auto">
            <a:xfrm>
              <a:off x="3389" y="294"/>
              <a:ext cx="135" cy="10"/>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76" name="Rectangle 44"/>
            <p:cNvSpPr>
              <a:spLocks noChangeArrowheads="1"/>
            </p:cNvSpPr>
            <p:nvPr/>
          </p:nvSpPr>
          <p:spPr bwMode="auto">
            <a:xfrm>
              <a:off x="3389" y="115"/>
              <a:ext cx="12" cy="178"/>
            </a:xfrm>
            <a:prstGeom prst="rect">
              <a:avLst/>
            </a:prstGeom>
            <a:blipFill dpi="0" rotWithShape="0">
              <a:blip r:embed="rId4"/>
              <a:srcRect/>
              <a:tile tx="0" ty="0" sx="100000" sy="100000" flip="none" algn="tl"/>
            </a:blip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69677" name="Rectangle 45"/>
            <p:cNvSpPr>
              <a:spLocks noChangeArrowheads="1"/>
            </p:cNvSpPr>
            <p:nvPr/>
          </p:nvSpPr>
          <p:spPr bwMode="auto">
            <a:xfrm>
              <a:off x="3425" y="147"/>
              <a:ext cx="71" cy="154"/>
            </a:xfrm>
            <a:prstGeom prst="rect">
              <a:avLst/>
            </a:prstGeom>
            <a:noFill/>
            <a:ln>
              <a:noFill/>
            </a:ln>
            <a:effectLst/>
          </p:spPr>
          <p:txBody>
            <a:bodyPr wrap="none" lIns="0" tIns="0" rIns="0" bIns="0">
              <a:spAutoFit/>
            </a:bodyPr>
            <a:lstStyle/>
            <a:p>
              <a:pPr marL="0" marR="0" lvl="0" indent="0" algn="l" defTabSz="449580" rtl="0" eaLnBrk="0" fontAlgn="base" latinLnBrk="0" hangingPunct="0">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rPr>
                <a:t>L</a:t>
              </a:r>
              <a:endParaRPr kumimoji="0" lang="en-GB" altLang="zh-CN" sz="1600" b="0" i="0" u="none" strike="noStrike" kern="1200" cap="none" spc="0" normalizeH="0" baseline="0" noProof="0" smtClean="0">
                <a:ln>
                  <a:noFill/>
                </a:ln>
                <a:solidFill>
                  <a:srgbClr val="000000"/>
                </a:solidFill>
                <a:effectLst/>
                <a:uLnTx/>
                <a:uFillTx/>
                <a:latin typeface="Arial" panose="020B0604020202020204" pitchFamily="34" charset="0"/>
                <a:ea typeface="Gulim" charset="0"/>
                <a:cs typeface="Gulim" charset="0"/>
              </a:endParaRPr>
            </a:p>
          </p:txBody>
        </p:sp>
      </p:gr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分支和链接指令</a:t>
            </a:r>
            <a:endParaRPr lang="zh-CN" altLang="en-GB" dirty="0">
              <a:latin typeface="黑体" panose="02010609060101010101" pitchFamily="6" charset="-122"/>
              <a:ea typeface="黑体" panose="02010609060101010101" pitchFamily="6" charset="-122"/>
            </a:endParaRPr>
          </a:p>
        </p:txBody>
      </p:sp>
      <p:sp>
        <p:nvSpPr>
          <p:cNvPr id="70659" name="Rectangle 3"/>
          <p:cNvSpPr>
            <a:spLocks noGrp="1" noChangeArrowheads="1"/>
          </p:cNvSpPr>
          <p:nvPr>
            <p:ph idx="1"/>
          </p:nvPr>
        </p:nvSpPr>
        <p:spPr>
          <a:xfrm>
            <a:off x="585788" y="1657350"/>
            <a:ext cx="7772400" cy="4114800"/>
          </a:xfrm>
        </p:spPr>
        <p:txBody>
          <a:bodyPr vert="horz" wrap="square" lIns="82440" tIns="41400" rIns="82440" bIns="41400" numCol="1" anchor="t" anchorCtr="0" compatLnSpc="1"/>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solidFill>
                  <a:srgbClr val="FF0000"/>
                </a:solidFill>
                <a:latin typeface="楷体_GB2312" pitchFamily="1" charset="0"/>
                <a:cs typeface="楷体_GB2312" pitchFamily="1" charset="0"/>
              </a:rPr>
              <a:t>分支子程序</a:t>
            </a:r>
            <a:r>
              <a:rPr lang="en-GB" altLang="zh-CN" sz="2400" dirty="0">
                <a:solidFill>
                  <a:srgbClr val="FF0000"/>
                </a:solidFill>
                <a:latin typeface="楷体_GB2312" pitchFamily="1" charset="0"/>
                <a:cs typeface="楷体_GB2312" pitchFamily="1" charset="0"/>
              </a:rPr>
              <a:t> (r14 serves as a link register)</a:t>
            </a:r>
            <a:endParaRPr lang="en-GB" altLang="zh-CN" sz="2400" dirty="0">
              <a:solidFill>
                <a:srgbClr val="FF0000"/>
              </a:solidFill>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2000" dirty="0">
              <a:solidFill>
                <a:srgbClr val="FF0000"/>
              </a:solidFill>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800" dirty="0">
              <a:solidFill>
                <a:srgbClr val="FF0000"/>
              </a:solidFill>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600" dirty="0">
              <a:solidFill>
                <a:srgbClr val="FF0000"/>
              </a:solidFill>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400" dirty="0">
              <a:solidFill>
                <a:srgbClr val="FF0000"/>
              </a:solidFill>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200" dirty="0">
              <a:solidFill>
                <a:srgbClr val="FF0000"/>
              </a:solidFill>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solidFill>
                  <a:srgbClr val="FF0000"/>
                </a:solidFill>
                <a:latin typeface="楷体_GB2312" pitchFamily="1" charset="0"/>
                <a:cs typeface="楷体_GB2312" pitchFamily="1" charset="0"/>
              </a:rPr>
              <a:t>嵌套子程序</a:t>
            </a:r>
            <a:endParaRPr lang="zh-CN" altLang="en-GB" sz="2400" dirty="0">
              <a:solidFill>
                <a:srgbClr val="FF0000"/>
              </a:solidFill>
              <a:latin typeface="楷体_GB2312" pitchFamily="1" charset="0"/>
              <a:ea typeface="楷体_GB2312" pitchFamily="1" charset="0"/>
            </a:endParaRPr>
          </a:p>
        </p:txBody>
      </p:sp>
      <p:grpSp>
        <p:nvGrpSpPr>
          <p:cNvPr id="2" name="Group 4"/>
          <p:cNvGrpSpPr/>
          <p:nvPr/>
        </p:nvGrpSpPr>
        <p:grpSpPr>
          <a:xfrm>
            <a:off x="622300" y="2209800"/>
            <a:ext cx="3949700" cy="1509713"/>
            <a:chOff x="0" y="0"/>
            <a:chExt cx="2487" cy="950"/>
          </a:xfrm>
        </p:grpSpPr>
        <p:sp>
          <p:nvSpPr>
            <p:cNvPr id="70663" name="Rectangle 5"/>
            <p:cNvSpPr/>
            <p:nvPr/>
          </p:nvSpPr>
          <p:spPr>
            <a:xfrm>
              <a:off x="0" y="0"/>
              <a:ext cx="2488" cy="951"/>
            </a:xfrm>
            <a:prstGeom prst="rect">
              <a:avLst/>
            </a:prstGeom>
            <a:noFill/>
            <a:ln w="9525">
              <a:noFill/>
            </a:ln>
          </p:spPr>
          <p:txBody>
            <a:bodyPr lIns="90000" tIns="46800" rIns="90000" bIns="46800"/>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BL SUBR	; branch to SUBR</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	; return here</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SUBR:	..	; SUBR entry point</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MOV pc, r14 ; return</a:t>
              </a:r>
              <a:endParaRPr lang="en-GB" altLang="zh-CN" sz="1200" b="1" dirty="0">
                <a:solidFill>
                  <a:srgbClr val="000066"/>
                </a:solidFill>
                <a:latin typeface="Comic Sans MS" panose="030F0702030302020204" pitchFamily="6" charset="0"/>
                <a:ea typeface="Gulim" charset="-127"/>
              </a:endParaRPr>
            </a:p>
          </p:txBody>
        </p:sp>
      </p:grpSp>
      <p:grpSp>
        <p:nvGrpSpPr>
          <p:cNvPr id="70660" name="Group 6"/>
          <p:cNvGrpSpPr/>
          <p:nvPr/>
        </p:nvGrpSpPr>
        <p:grpSpPr>
          <a:xfrm>
            <a:off x="3733800" y="3886200"/>
            <a:ext cx="4548188" cy="2684463"/>
            <a:chOff x="0" y="0"/>
            <a:chExt cx="2864" cy="1690"/>
          </a:xfrm>
        </p:grpSpPr>
        <p:sp>
          <p:nvSpPr>
            <p:cNvPr id="70662" name="Rectangle 7"/>
            <p:cNvSpPr/>
            <p:nvPr/>
          </p:nvSpPr>
          <p:spPr>
            <a:xfrm>
              <a:off x="0" y="0"/>
              <a:ext cx="2865" cy="1691"/>
            </a:xfrm>
            <a:prstGeom prst="rect">
              <a:avLst/>
            </a:prstGeom>
            <a:noFill/>
            <a:ln w="9525">
              <a:noFill/>
            </a:ln>
          </p:spPr>
          <p:txBody>
            <a:bodyPr lIns="90000" tIns="46800" rIns="90000" bIns="46800"/>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BL SUB1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SUB1:	; save work and link register</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STMFD r13!, {r0-r2,r14}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BL SUB2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LDMFD r13!, {r0-r2,pc}</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SUB2: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MOV pc, r14 ; copy r14 into r15</a:t>
              </a:r>
              <a:endParaRPr lang="en-GB" altLang="zh-CN" sz="1200" b="1" dirty="0">
                <a:solidFill>
                  <a:srgbClr val="000066"/>
                </a:solidFill>
                <a:latin typeface="Comic Sans MS" panose="030F0702030302020204" pitchFamily="6" charset="0"/>
                <a:ea typeface="Gulim" charset="-127"/>
              </a:endParaRPr>
            </a:p>
          </p:txBody>
        </p:sp>
      </p:grpSp>
      <p:sp>
        <p:nvSpPr>
          <p:cNvPr id="70664" name="Text Box 8"/>
          <p:cNvSpPr txBox="1">
            <a:spLocks noChangeArrowheads="1"/>
          </p:cNvSpPr>
          <p:nvPr/>
        </p:nvSpPr>
        <p:spPr bwMode="auto">
          <a:xfrm>
            <a:off x="6481763" y="2520950"/>
            <a:ext cx="2209800" cy="398463"/>
          </a:xfrm>
          <a:prstGeom prst="rect">
            <a:avLst/>
          </a:prstGeom>
          <a:noFill/>
          <a:ln>
            <a:noFill/>
          </a:ln>
          <a:effec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0" i="0" u="none" strike="noStrike" kern="1200" cap="none" spc="0" normalizeH="0" baseline="0" noProof="0" smtClean="0">
                <a:ln>
                  <a:noFill/>
                </a:ln>
                <a:solidFill>
                  <a:srgbClr val="000000"/>
                </a:solidFill>
                <a:effectLst/>
                <a:uLnTx/>
                <a:uFillTx/>
                <a:latin typeface="Tahoma" panose="020B0604030504040204" pitchFamily="6" charset="0"/>
                <a:ea typeface="Gulim" charset="0"/>
                <a:cs typeface="Gulim" charset="0"/>
              </a:rPr>
              <a:t>Full Descending</a:t>
            </a:r>
            <a:endParaRPr kumimoji="0" lang="en-GB" altLang="zh-CN" sz="2000" b="0" i="0" u="none" strike="noStrike" kern="1200" cap="none" spc="0" normalizeH="0" baseline="0" noProof="0" smtClean="0">
              <a:ln>
                <a:noFill/>
              </a:ln>
              <a:solidFill>
                <a:srgbClr val="000000"/>
              </a:solidFill>
              <a:effectLst/>
              <a:uLnTx/>
              <a:uFillTx/>
              <a:latin typeface="Tahoma" panose="020B0604030504040204" pitchFamily="6" charset="0"/>
              <a:ea typeface="Gulim" charset="0"/>
              <a:cs typeface="Gulim" charset="0"/>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请求管理程序</a:t>
            </a:r>
            <a:endParaRPr lang="zh-CN" altLang="en-GB" dirty="0">
              <a:latin typeface="黑体" panose="02010609060101010101" pitchFamily="6" charset="-122"/>
              <a:ea typeface="黑体" panose="02010609060101010101" pitchFamily="6" charset="-122"/>
            </a:endParaRPr>
          </a:p>
        </p:txBody>
      </p:sp>
      <p:sp>
        <p:nvSpPr>
          <p:cNvPr id="71683" name="Rectangle 3"/>
          <p:cNvSpPr>
            <a:spLocks noGrp="1" noChangeArrowheads="1"/>
          </p:cNvSpPr>
          <p:nvPr>
            <p:ph idx="1"/>
          </p:nvPr>
        </p:nvSpPr>
        <p:spPr>
          <a:xfrm>
            <a:off x="635000" y="1770063"/>
            <a:ext cx="7772400" cy="4114800"/>
          </a:xfrm>
        </p:spPr>
        <p:txBody>
          <a:bodyPr vert="horz" wrap="square" lIns="82440" tIns="41400" rIns="82440" bIns="41400" numCol="1" anchor="t" anchorCtr="0" compatLnSpc="1"/>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solidFill>
                  <a:srgbClr val="FF0000"/>
                </a:solidFill>
                <a:latin typeface="楷体_GB2312" pitchFamily="1" charset="0"/>
                <a:cs typeface="楷体_GB2312" pitchFamily="1" charset="0"/>
              </a:rPr>
              <a:t>管理程序是在特权级操作的程序</a:t>
            </a:r>
            <a:r>
              <a:rPr lang="en-GB" altLang="zh-CN" sz="2400" dirty="0">
                <a:solidFill>
                  <a:srgbClr val="FF0000"/>
                </a:solidFill>
                <a:latin typeface="楷体_GB2312" pitchFamily="1" charset="0"/>
                <a:cs typeface="楷体_GB2312" pitchFamily="1" charset="0"/>
              </a:rPr>
              <a:t>,</a:t>
            </a:r>
            <a:r>
              <a:rPr lang="zh-CN" altLang="en-GB" sz="2400" dirty="0">
                <a:solidFill>
                  <a:srgbClr val="FF0000"/>
                </a:solidFill>
                <a:latin typeface="楷体_GB2312" pitchFamily="1" charset="0"/>
                <a:cs typeface="楷体_GB2312" pitchFamily="1" charset="0"/>
              </a:rPr>
              <a:t>它可以实现用户级程序不能实现的任务</a:t>
            </a:r>
            <a:endParaRPr lang="en-GB" altLang="zh-CN" sz="24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000" dirty="0">
                <a:solidFill>
                  <a:srgbClr val="FF0000"/>
                </a:solidFill>
                <a:latin typeface="楷体_GB2312" pitchFamily="1" charset="0"/>
                <a:cs typeface="楷体_GB2312" pitchFamily="1" charset="0"/>
              </a:rPr>
              <a:t>Example: send text to the display</a:t>
            </a:r>
            <a:endParaRPr lang="en-GB" altLang="zh-CN" sz="20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sz="1800" dirty="0">
              <a:solidFill>
                <a:srgbClr val="FF0000"/>
              </a:solidFill>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solidFill>
                  <a:srgbClr val="FF0000"/>
                </a:solidFill>
                <a:latin typeface="楷体_GB2312" pitchFamily="1" charset="0"/>
                <a:cs typeface="楷体_GB2312" pitchFamily="1" charset="0"/>
              </a:rPr>
              <a:t>ARM ISA </a:t>
            </a:r>
            <a:r>
              <a:rPr lang="zh-CN" altLang="en-GB" sz="2400" dirty="0">
                <a:solidFill>
                  <a:srgbClr val="FF0000"/>
                </a:solidFill>
                <a:latin typeface="楷体_GB2312" pitchFamily="1" charset="0"/>
                <a:cs typeface="楷体_GB2312" pitchFamily="1" charset="0"/>
              </a:rPr>
              <a:t>包括</a:t>
            </a:r>
            <a:r>
              <a:rPr lang="en-GB" altLang="zh-CN" sz="2400" dirty="0">
                <a:solidFill>
                  <a:srgbClr val="FF0000"/>
                </a:solidFill>
                <a:latin typeface="楷体_GB2312" pitchFamily="1" charset="0"/>
                <a:cs typeface="楷体_GB2312" pitchFamily="1" charset="0"/>
              </a:rPr>
              <a:t> SWI (SoftWare Interrupt)</a:t>
            </a:r>
            <a:endParaRPr lang="en-GB" altLang="zh-CN" sz="2400" dirty="0">
              <a:solidFill>
                <a:srgbClr val="FF0000"/>
              </a:solidFill>
              <a:latin typeface="楷体_GB2312" pitchFamily="1" charset="0"/>
              <a:ea typeface="楷体_GB2312" pitchFamily="1" charset="0"/>
            </a:endParaRPr>
          </a:p>
        </p:txBody>
      </p:sp>
      <p:grpSp>
        <p:nvGrpSpPr>
          <p:cNvPr id="2" name="Group 4"/>
          <p:cNvGrpSpPr/>
          <p:nvPr/>
        </p:nvGrpSpPr>
        <p:grpSpPr>
          <a:xfrm>
            <a:off x="2514600" y="3886200"/>
            <a:ext cx="4579938" cy="1246188"/>
            <a:chOff x="0" y="0"/>
            <a:chExt cx="2884" cy="784"/>
          </a:xfrm>
        </p:grpSpPr>
        <p:sp>
          <p:nvSpPr>
            <p:cNvPr id="71684" name="Rectangle 5"/>
            <p:cNvSpPr/>
            <p:nvPr/>
          </p:nvSpPr>
          <p:spPr>
            <a:xfrm>
              <a:off x="0" y="0"/>
              <a:ext cx="2885" cy="785"/>
            </a:xfrm>
            <a:prstGeom prst="rect">
              <a:avLst/>
            </a:prstGeom>
            <a:noFill/>
            <a:ln w="9525">
              <a:noFill/>
            </a:ln>
          </p:spPr>
          <p:txBody>
            <a:bodyPr lIns="90000" tIns="46800" rIns="90000" bIns="46800"/>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66"/>
                  </a:solidFill>
                  <a:latin typeface="Comic Sans MS" panose="030F0702030302020204" pitchFamily="6" charset="0"/>
                  <a:ea typeface="Gulim" charset="-127"/>
                </a:rPr>
                <a:t>; </a:t>
              </a:r>
              <a:r>
                <a:rPr lang="en-GB" altLang="zh-CN" sz="1200" b="1" dirty="0">
                  <a:solidFill>
                    <a:srgbClr val="000066"/>
                  </a:solidFill>
                  <a:latin typeface="Comic Sans MS" panose="030F0702030302020204" pitchFamily="6" charset="0"/>
                  <a:ea typeface="Gulim" charset="-127"/>
                </a:rPr>
                <a:t>output r0</a:t>
              </a:r>
              <a:r>
                <a:rPr lang="en-GB" altLang="zh-CN" sz="1200" b="1" baseline="-25000" dirty="0">
                  <a:solidFill>
                    <a:srgbClr val="000066"/>
                  </a:solidFill>
                  <a:latin typeface="Comic Sans MS" panose="030F0702030302020204" pitchFamily="6" charset="0"/>
                  <a:ea typeface="Gulim" charset="-127"/>
                </a:rPr>
                <a:t>[7:0]</a:t>
              </a:r>
              <a:endParaRPr lang="en-GB" altLang="zh-CN" sz="1200" b="1" baseline="-25000"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SWI SWI_WriteC</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return from a user program back to monitor</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SWI SWI_Exit	</a:t>
              </a:r>
              <a:endParaRPr lang="en-GB" altLang="zh-CN" sz="1200" b="1" dirty="0">
                <a:solidFill>
                  <a:srgbClr val="000066"/>
                </a:solidFill>
                <a:latin typeface="Comic Sans MS" panose="030F0702030302020204" pitchFamily="6" charset="0"/>
                <a:ea typeface="Gulim" charset="-127"/>
              </a:endParaRPr>
            </a:p>
          </p:txBody>
        </p:sp>
      </p:gr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转移表</a:t>
            </a:r>
            <a:endParaRPr lang="zh-CN" altLang="en-GB" dirty="0">
              <a:latin typeface="黑体" panose="02010609060101010101" pitchFamily="6" charset="-122"/>
              <a:ea typeface="黑体" panose="02010609060101010101" pitchFamily="6" charset="-122"/>
            </a:endParaRPr>
          </a:p>
        </p:txBody>
      </p:sp>
      <p:sp>
        <p:nvSpPr>
          <p:cNvPr id="72707" name="Rectangle 3"/>
          <p:cNvSpPr>
            <a:spLocks noGrp="1" noChangeArrowheads="1"/>
          </p:cNvSpPr>
          <p:nvPr>
            <p:ph idx="1"/>
          </p:nvPr>
        </p:nvSpPr>
        <p:spPr>
          <a:xfrm>
            <a:off x="636588" y="1668463"/>
            <a:ext cx="7772400" cy="4114800"/>
          </a:xfrm>
        </p:spPr>
        <p:txBody>
          <a:bodyPr vert="horz" wrap="square" lIns="82440" tIns="41400" rIns="82440" bIns="41400" numCol="1" anchor="t" anchorCtr="0" compatLnSpc="1"/>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根据程序计算值调用一个子程序</a:t>
            </a:r>
            <a:endParaRPr lang="en-GB" altLang="zh-CN" sz="2800" dirty="0">
              <a:solidFill>
                <a:srgbClr val="FF0000"/>
              </a:solidFill>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zh-CN" altLang="en-GB" sz="2800" dirty="0">
              <a:solidFill>
                <a:srgbClr val="FF0000"/>
              </a:solidFill>
              <a:latin typeface="楷体_GB2312" pitchFamily="1" charset="0"/>
              <a:ea typeface="楷体_GB2312" pitchFamily="1" charset="0"/>
            </a:endParaRPr>
          </a:p>
        </p:txBody>
      </p:sp>
      <p:grpSp>
        <p:nvGrpSpPr>
          <p:cNvPr id="2" name="Group 4"/>
          <p:cNvGrpSpPr/>
          <p:nvPr/>
        </p:nvGrpSpPr>
        <p:grpSpPr>
          <a:xfrm>
            <a:off x="533400" y="2438400"/>
            <a:ext cx="2465388" cy="2495550"/>
            <a:chOff x="0" y="0"/>
            <a:chExt cx="1552" cy="1571"/>
          </a:xfrm>
        </p:grpSpPr>
        <p:sp>
          <p:nvSpPr>
            <p:cNvPr id="72711" name="Rectangle 5"/>
            <p:cNvSpPr/>
            <p:nvPr/>
          </p:nvSpPr>
          <p:spPr>
            <a:xfrm>
              <a:off x="0" y="0"/>
              <a:ext cx="1553" cy="1572"/>
            </a:xfrm>
            <a:prstGeom prst="rect">
              <a:avLst/>
            </a:prstGeom>
            <a:noFill/>
            <a:ln w="9525">
              <a:noFill/>
            </a:ln>
          </p:spPr>
          <p:txBody>
            <a:bodyPr lIns="90000" tIns="46800" rIns="90000" bIns="46800"/>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BL JTAB</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JTAB:	CMP r0, #0</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BEQ SUB0</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CMP r0, #1</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BEQ SUB1</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CMP r0, #2</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BEQ SUB2</a:t>
              </a:r>
              <a:endParaRPr lang="en-GB" altLang="zh-CN" sz="1200" b="1" dirty="0">
                <a:solidFill>
                  <a:srgbClr val="000066"/>
                </a:solidFill>
                <a:latin typeface="Comic Sans MS" panose="030F0702030302020204" pitchFamily="6" charset="0"/>
                <a:ea typeface="Gulim" charset="-127"/>
              </a:endParaRPr>
            </a:p>
          </p:txBody>
        </p:sp>
      </p:grpSp>
      <p:sp>
        <p:nvSpPr>
          <p:cNvPr id="72710" name="Text Box 6"/>
          <p:cNvSpPr txBox="1">
            <a:spLocks noChangeArrowheads="1"/>
          </p:cNvSpPr>
          <p:nvPr/>
        </p:nvSpPr>
        <p:spPr bwMode="auto">
          <a:xfrm>
            <a:off x="381000" y="5105400"/>
            <a:ext cx="3282950" cy="823913"/>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5pPr>
            <a:lvl6pPr marL="25146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6pPr>
            <a:lvl7pPr marL="29718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7pPr>
            <a:lvl8pPr marL="34290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8pPr>
            <a:lvl9pPr marL="3886200" indent="-228600" defTabSz="449580" fontAlgn="base">
              <a:spcBef>
                <a:spcPct val="0"/>
              </a:spcBef>
              <a:spcAft>
                <a:spcPct val="0"/>
              </a:spcAft>
              <a:buSzPct val="100000"/>
              <a:buFont typeface="Times New Roman" panose="02020603050405020304" pitchFamily="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6" charset="0"/>
                <a:ea typeface="宋体" panose="02010600030101010101" pitchFamily="2" charset="-122"/>
                <a:cs typeface="宋体" panose="02010600030101010101" pitchFamily="2" charset="-122"/>
              </a:defRPr>
            </a:lvl9pPr>
          </a:lstStyle>
          <a:p>
            <a:pPr marL="0" marR="0" lvl="0" indent="0" algn="l" defTabSz="449580" rtl="0" eaLnBrk="0" fontAlgn="base" latinLnBrk="0" hangingPunct="0">
              <a:lnSpc>
                <a:spcPct val="100000"/>
              </a:lnSpc>
              <a:spcBef>
                <a:spcPts val="100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0" i="0" u="none" strike="noStrike" kern="1200" cap="none" spc="0" normalizeH="0" baseline="0" noProof="0" smtClean="0">
                <a:ln>
                  <a:noFill/>
                </a:ln>
                <a:solidFill>
                  <a:srgbClr val="000099"/>
                </a:solidFill>
                <a:effectLst/>
                <a:uLnTx/>
                <a:uFillTx/>
                <a:latin typeface="Arial" panose="020B0604020202020204" pitchFamily="34" charset="0"/>
                <a:ea typeface="Gulim" charset="0"/>
                <a:cs typeface="Gulim" charset="0"/>
              </a:rPr>
              <a:t>Note: slow when the list is long, and all subroutines are equally frequent</a:t>
            </a:r>
            <a:endParaRPr kumimoji="0" lang="en-GB" altLang="zh-CN" sz="1600" b="0" i="0" u="none" strike="noStrike" kern="1200" cap="none" spc="0" normalizeH="0" baseline="0" noProof="0" smtClean="0">
              <a:ln>
                <a:noFill/>
              </a:ln>
              <a:solidFill>
                <a:srgbClr val="000099"/>
              </a:solidFill>
              <a:effectLst/>
              <a:uLnTx/>
              <a:uFillTx/>
              <a:latin typeface="Arial" panose="020B0604020202020204" pitchFamily="34" charset="0"/>
              <a:ea typeface="Gulim" charset="0"/>
              <a:cs typeface="Gulim" charset="0"/>
            </a:endParaRPr>
          </a:p>
        </p:txBody>
      </p:sp>
      <p:grpSp>
        <p:nvGrpSpPr>
          <p:cNvPr id="72709" name="Group 7"/>
          <p:cNvGrpSpPr/>
          <p:nvPr/>
        </p:nvGrpSpPr>
        <p:grpSpPr>
          <a:xfrm>
            <a:off x="4013200" y="2470150"/>
            <a:ext cx="4710113" cy="2978150"/>
            <a:chOff x="0" y="0"/>
            <a:chExt cx="2966" cy="1875"/>
          </a:xfrm>
        </p:grpSpPr>
        <p:sp>
          <p:nvSpPr>
            <p:cNvPr id="3" name="Rectangle 8"/>
            <p:cNvSpPr/>
            <p:nvPr/>
          </p:nvSpPr>
          <p:spPr>
            <a:xfrm>
              <a:off x="0" y="0"/>
              <a:ext cx="2967" cy="1876"/>
            </a:xfrm>
            <a:prstGeom prst="rect">
              <a:avLst/>
            </a:prstGeom>
            <a:noFill/>
            <a:ln w="9525">
              <a:noFill/>
            </a:ln>
          </p:spPr>
          <p:txBody>
            <a:bodyPr lIns="90000" tIns="46800" rIns="90000" bIns="46800"/>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BL JTAB</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JTAB:	ADR r1, SUBTAB</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CMP r0, #SUBMAX ; overrun?</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LDRLS pc, [r1, r0, LSL #2]</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B ERROR</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SUBTAB:	DCD SUB0</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DCD SUB1</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DCD SUB2</a:t>
              </a:r>
              <a:endParaRPr lang="en-GB" altLang="zh-CN" sz="1200" b="1" dirty="0">
                <a:solidFill>
                  <a:srgbClr val="000066"/>
                </a:solidFill>
                <a:latin typeface="Comic Sans MS" panose="030F0702030302020204" pitchFamily="6" charset="0"/>
                <a:ea typeface="Gulim" charset="-127"/>
              </a:endParaRPr>
            </a:p>
            <a:p>
              <a:pPr defTabSz="449580" eaLnBrk="0" hangingPunct="0">
                <a:lnSpc>
                  <a:spcPct val="116000"/>
                </a:lnSpc>
                <a:spcBef>
                  <a:spcPts val="750"/>
                </a:spcBef>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dirty="0">
                  <a:solidFill>
                    <a:srgbClr val="000066"/>
                  </a:solidFill>
                  <a:latin typeface="Comic Sans MS" panose="030F0702030302020204" pitchFamily="6" charset="0"/>
                  <a:ea typeface="Gulim" charset="-127"/>
                </a:rPr>
                <a:t>	...</a:t>
              </a:r>
              <a:endParaRPr lang="en-GB" altLang="zh-CN" sz="1200" b="1" dirty="0">
                <a:solidFill>
                  <a:srgbClr val="000066"/>
                </a:solidFill>
                <a:latin typeface="Comic Sans MS" panose="030F0702030302020204" pitchFamily="6" charset="0"/>
                <a:ea typeface="Gulim" charset="-127"/>
              </a:endParaRPr>
            </a:p>
          </p:txBody>
        </p:sp>
      </p:gr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ChangeArrowheads="1"/>
          </p:cNvSpPr>
          <p:nvPr/>
        </p:nvSpPr>
        <p:spPr bwMode="auto">
          <a:xfrm>
            <a:off x="1074738" y="1431925"/>
            <a:ext cx="6992938" cy="4552950"/>
          </a:xfrm>
          <a:prstGeom prst="rect">
            <a:avLst/>
          </a:prstGeom>
          <a:solidFill>
            <a:srgbClr val="808080"/>
          </a:solidFill>
          <a:ln w="19080" cmpd="sng">
            <a:solidFill>
              <a:srgbClr val="000000"/>
            </a:solidFill>
            <a:miter lim="800000"/>
          </a:ln>
          <a:effectLst/>
        </p:spPr>
        <p:txBody>
          <a:bodyPr lIns="82440" tIns="41400" rIns="82440" bIns="41400"/>
          <a:p>
            <a:pPr marL="254000" indent="-252095" defTabSz="449580" eaLnBrk="0" hangingPunct="0">
              <a:spcBef>
                <a:spcPts val="1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en-GB" altLang="zh-CN" sz="1600" b="1" dirty="0">
                <a:solidFill>
                  <a:srgbClr val="000066"/>
                </a:solidFill>
                <a:latin typeface="Arial" panose="020B0604020202020204" pitchFamily="34" charset="0"/>
              </a:rPr>
              <a:t>                        AREA        HelloW,CODE,READONLY  ;</a:t>
            </a:r>
            <a:r>
              <a:rPr lang="zh-CN" altLang="en-GB" sz="1600" b="1" dirty="0">
                <a:solidFill>
                  <a:srgbClr val="000066"/>
                </a:solidFill>
                <a:latin typeface="Arial" panose="020B0604020202020204" pitchFamily="34" charset="0"/>
              </a:rPr>
              <a:t>声明代码区</a:t>
            </a:r>
            <a:endParaRPr lang="en-GB" altLang="zh-CN" sz="1600" b="1" dirty="0">
              <a:solidFill>
                <a:srgbClr val="000066"/>
              </a:solidFill>
              <a:latin typeface="Arial" panose="020B0604020202020204" pitchFamily="34" charset="0"/>
            </a:endParaRPr>
          </a:p>
          <a:p>
            <a:pPr marL="254000" indent="-252095" defTabSz="449580" eaLnBrk="0" hangingPunct="0">
              <a:spcBef>
                <a:spcPts val="1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en-GB" altLang="zh-CN" sz="1600" b="1" dirty="0">
                <a:solidFill>
                  <a:srgbClr val="000066"/>
                </a:solidFill>
                <a:latin typeface="Arial" panose="020B0604020202020204" pitchFamily="34" charset="0"/>
              </a:rPr>
              <a:t>SWI_WriteC    EQU  &amp;0                                              </a:t>
            </a:r>
            <a:r>
              <a:rPr lang="zh-CN" altLang="en-GB" sz="1600" b="1" dirty="0">
                <a:solidFill>
                  <a:srgbClr val="000066"/>
                </a:solidFill>
                <a:latin typeface="Arial" panose="020B0604020202020204" pitchFamily="34" charset="0"/>
              </a:rPr>
              <a:t>；输出</a:t>
            </a:r>
            <a:r>
              <a:rPr lang="en-GB" altLang="zh-CN" sz="1600" b="1" dirty="0">
                <a:solidFill>
                  <a:srgbClr val="000066"/>
                </a:solidFill>
                <a:latin typeface="Arial" panose="020B0604020202020204" pitchFamily="34" charset="0"/>
              </a:rPr>
              <a:t>r0</a:t>
            </a:r>
            <a:r>
              <a:rPr lang="zh-CN" altLang="en-GB" sz="1600" b="1" dirty="0">
                <a:solidFill>
                  <a:srgbClr val="000066"/>
                </a:solidFill>
                <a:latin typeface="Arial" panose="020B0604020202020204" pitchFamily="34" charset="0"/>
              </a:rPr>
              <a:t>中的字符</a:t>
            </a:r>
            <a:endParaRPr lang="en-GB" altLang="zh-CN" sz="1600" b="1" dirty="0">
              <a:solidFill>
                <a:srgbClr val="000066"/>
              </a:solidFill>
              <a:latin typeface="Arial" panose="020B0604020202020204" pitchFamily="34" charset="0"/>
            </a:endParaRPr>
          </a:p>
          <a:p>
            <a:pPr marL="254000" indent="-252095" defTabSz="449580" eaLnBrk="0" hangingPunct="0">
              <a:spcBef>
                <a:spcPts val="1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en-GB" altLang="zh-CN" sz="1600" b="1" dirty="0">
                <a:solidFill>
                  <a:srgbClr val="000066"/>
                </a:solidFill>
                <a:latin typeface="Arial" panose="020B0604020202020204" pitchFamily="34" charset="0"/>
              </a:rPr>
              <a:t>SWI_Exit         EQU  &amp;11                                             </a:t>
            </a:r>
            <a:r>
              <a:rPr lang="zh-CN" altLang="en-GB" sz="1600" b="1" dirty="0">
                <a:solidFill>
                  <a:srgbClr val="000066"/>
                </a:solidFill>
                <a:latin typeface="Arial" panose="020B0604020202020204" pitchFamily="34" charset="0"/>
              </a:rPr>
              <a:t>；程序结束</a:t>
            </a:r>
            <a:endParaRPr lang="en-GB" altLang="zh-CN" sz="1600" b="1" dirty="0">
              <a:solidFill>
                <a:srgbClr val="000066"/>
              </a:solidFill>
              <a:latin typeface="Arial" panose="020B0604020202020204" pitchFamily="34" charset="0"/>
            </a:endParaRPr>
          </a:p>
          <a:p>
            <a:pPr marL="254000" indent="-252095" defTabSz="449580" eaLnBrk="0" hangingPunct="0">
              <a:spcBef>
                <a:spcPts val="1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en-GB" altLang="zh-CN" sz="1600" b="1" dirty="0">
                <a:solidFill>
                  <a:srgbClr val="000066"/>
                </a:solidFill>
                <a:latin typeface="Arial" panose="020B0604020202020204" pitchFamily="34" charset="0"/>
              </a:rPr>
              <a:t>                   ENTRY                                                       </a:t>
            </a:r>
            <a:r>
              <a:rPr lang="zh-CN" altLang="en-GB" sz="1600" b="1" dirty="0">
                <a:solidFill>
                  <a:srgbClr val="000066"/>
                </a:solidFill>
                <a:latin typeface="Arial" panose="020B0604020202020204" pitchFamily="34" charset="0"/>
              </a:rPr>
              <a:t>；代码入口</a:t>
            </a:r>
            <a:endParaRPr lang="en-GB" altLang="zh-CN" sz="1600" b="1" dirty="0">
              <a:solidFill>
                <a:srgbClr val="000066"/>
              </a:solidFill>
              <a:latin typeface="Arial" panose="020B0604020202020204" pitchFamily="34" charset="0"/>
            </a:endParaRPr>
          </a:p>
          <a:p>
            <a:pPr marL="254000" indent="-252095" defTabSz="449580" eaLnBrk="0" hangingPunct="0">
              <a:spcBef>
                <a:spcPts val="1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en-GB" altLang="zh-CN" sz="1600" b="1" dirty="0">
                <a:solidFill>
                  <a:srgbClr val="000066"/>
                </a:solidFill>
                <a:latin typeface="Arial" panose="020B0604020202020204" pitchFamily="34" charset="0"/>
              </a:rPr>
              <a:t>START       ADR        r1,TEXT                                     </a:t>
            </a:r>
            <a:r>
              <a:rPr lang="zh-CN" altLang="en-GB" sz="1600" b="1" dirty="0">
                <a:solidFill>
                  <a:srgbClr val="000066"/>
                </a:solidFill>
                <a:latin typeface="Arial" panose="020B0604020202020204" pitchFamily="34" charset="0"/>
              </a:rPr>
              <a:t>；</a:t>
            </a:r>
            <a:r>
              <a:rPr lang="en-GB" altLang="zh-CN" sz="1600" b="1" dirty="0">
                <a:solidFill>
                  <a:srgbClr val="000066"/>
                </a:solidFill>
                <a:latin typeface="Arial" panose="020B0604020202020204" pitchFamily="34" charset="0"/>
              </a:rPr>
              <a:t>r1---</a:t>
            </a:r>
            <a:r>
              <a:rPr lang="zh-CN" altLang="en-GB" sz="1600" b="1" dirty="0">
                <a:solidFill>
                  <a:srgbClr val="000066"/>
                </a:solidFill>
                <a:latin typeface="Arial" panose="020B0604020202020204" pitchFamily="34" charset="0"/>
              </a:rPr>
              <a:t>“</a:t>
            </a:r>
            <a:r>
              <a:rPr lang="en-GB" altLang="zh-CN" sz="1600" b="1" dirty="0">
                <a:solidFill>
                  <a:srgbClr val="000066"/>
                </a:solidFill>
                <a:latin typeface="Arial" panose="020B0604020202020204" pitchFamily="34" charset="0"/>
              </a:rPr>
              <a:t>Hello World</a:t>
            </a:r>
            <a:r>
              <a:rPr lang="zh-CN" altLang="en-GB" sz="1600" b="1" dirty="0">
                <a:solidFill>
                  <a:srgbClr val="000066"/>
                </a:solidFill>
                <a:latin typeface="Arial" panose="020B0604020202020204" pitchFamily="34" charset="0"/>
              </a:rPr>
              <a:t>”</a:t>
            </a:r>
            <a:endParaRPr lang="en-GB" altLang="zh-CN" sz="1600" b="1" dirty="0">
              <a:solidFill>
                <a:srgbClr val="000066"/>
              </a:solidFill>
              <a:latin typeface="Arial" panose="020B0604020202020204" pitchFamily="34" charset="0"/>
            </a:endParaRPr>
          </a:p>
          <a:p>
            <a:pPr marL="254000" indent="-252095" defTabSz="449580" eaLnBrk="0" hangingPunct="0">
              <a:spcBef>
                <a:spcPts val="1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en-GB" altLang="zh-CN" sz="1600" b="1" dirty="0">
                <a:solidFill>
                  <a:srgbClr val="000066"/>
                </a:solidFill>
                <a:latin typeface="Arial" panose="020B0604020202020204" pitchFamily="34" charset="0"/>
              </a:rPr>
              <a:t>LOOP         LDRB     r0,[r1],#1                                    ;  </a:t>
            </a:r>
            <a:r>
              <a:rPr lang="zh-CN" altLang="en-GB" sz="1600" b="1" dirty="0">
                <a:solidFill>
                  <a:srgbClr val="000066"/>
                </a:solidFill>
                <a:latin typeface="Arial" panose="020B0604020202020204" pitchFamily="34" charset="0"/>
              </a:rPr>
              <a:t>读取下一字节</a:t>
            </a:r>
            <a:endParaRPr lang="en-GB" altLang="zh-CN" sz="1600" b="1" dirty="0">
              <a:solidFill>
                <a:srgbClr val="000066"/>
              </a:solidFill>
              <a:latin typeface="Arial" panose="020B0604020202020204" pitchFamily="34" charset="0"/>
            </a:endParaRPr>
          </a:p>
          <a:p>
            <a:pPr marL="254000" indent="-252095" defTabSz="449580" eaLnBrk="0" hangingPunct="0">
              <a:spcBef>
                <a:spcPts val="1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en-GB" altLang="zh-CN" sz="1600" b="1" dirty="0">
                <a:solidFill>
                  <a:srgbClr val="000066"/>
                </a:solidFill>
                <a:latin typeface="Arial" panose="020B0604020202020204" pitchFamily="34" charset="0"/>
              </a:rPr>
              <a:t>                   CMP        r0,#0                                          </a:t>
            </a:r>
            <a:r>
              <a:rPr lang="zh-CN" altLang="en-GB" sz="1600" b="1" dirty="0">
                <a:solidFill>
                  <a:srgbClr val="000066"/>
                </a:solidFill>
                <a:latin typeface="Arial" panose="020B0604020202020204" pitchFamily="34" charset="0"/>
              </a:rPr>
              <a:t>；检查文本终点</a:t>
            </a:r>
            <a:endParaRPr lang="en-GB" altLang="zh-CN" sz="1600" b="1" dirty="0">
              <a:solidFill>
                <a:srgbClr val="000066"/>
              </a:solidFill>
              <a:latin typeface="Arial" panose="020B0604020202020204" pitchFamily="34" charset="0"/>
            </a:endParaRPr>
          </a:p>
          <a:p>
            <a:pPr marL="254000" indent="-252095" defTabSz="449580" eaLnBrk="0" hangingPunct="0">
              <a:spcBef>
                <a:spcPts val="1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en-GB" altLang="zh-CN" sz="1600" b="1" dirty="0">
                <a:solidFill>
                  <a:srgbClr val="000066"/>
                </a:solidFill>
                <a:latin typeface="Arial" panose="020B0604020202020204" pitchFamily="34" charset="0"/>
              </a:rPr>
              <a:t>                   SWINE    SWI_WriteC                               </a:t>
            </a:r>
            <a:r>
              <a:rPr lang="zh-CN" altLang="en-GB" sz="1600" b="1" dirty="0">
                <a:solidFill>
                  <a:srgbClr val="000066"/>
                </a:solidFill>
                <a:latin typeface="Arial" panose="020B0604020202020204" pitchFamily="34" charset="0"/>
              </a:rPr>
              <a:t>；若非终点，则打印</a:t>
            </a:r>
            <a:endParaRPr lang="en-GB" altLang="zh-CN" sz="1600" b="1" dirty="0">
              <a:solidFill>
                <a:srgbClr val="000066"/>
              </a:solidFill>
              <a:latin typeface="Arial" panose="020B0604020202020204" pitchFamily="34" charset="0"/>
            </a:endParaRPr>
          </a:p>
          <a:p>
            <a:pPr marL="254000" indent="-252095" defTabSz="449580" eaLnBrk="0" hangingPunct="0">
              <a:spcBef>
                <a:spcPts val="1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en-GB" altLang="zh-CN" sz="1600" b="1" dirty="0">
                <a:solidFill>
                  <a:srgbClr val="000066"/>
                </a:solidFill>
                <a:latin typeface="Arial" panose="020B0604020202020204" pitchFamily="34" charset="0"/>
              </a:rPr>
              <a:t>                   BNE        LOOP                                         </a:t>
            </a:r>
            <a:r>
              <a:rPr lang="zh-CN" altLang="en-GB" sz="1600" b="1" dirty="0">
                <a:solidFill>
                  <a:srgbClr val="000066"/>
                </a:solidFill>
                <a:latin typeface="Arial" panose="020B0604020202020204" pitchFamily="34" charset="0"/>
              </a:rPr>
              <a:t>；并返回</a:t>
            </a:r>
            <a:r>
              <a:rPr lang="en-GB" altLang="zh-CN" sz="1600" b="1" dirty="0">
                <a:solidFill>
                  <a:srgbClr val="000066"/>
                </a:solidFill>
                <a:latin typeface="Arial" panose="020B0604020202020204" pitchFamily="34" charset="0"/>
              </a:rPr>
              <a:t>LOOP</a:t>
            </a:r>
            <a:endParaRPr lang="en-GB" altLang="zh-CN" sz="1600" b="1" dirty="0">
              <a:solidFill>
                <a:srgbClr val="000066"/>
              </a:solidFill>
              <a:latin typeface="Arial" panose="020B0604020202020204" pitchFamily="34" charset="0"/>
            </a:endParaRPr>
          </a:p>
          <a:p>
            <a:pPr marL="254000" indent="-252095" defTabSz="449580" eaLnBrk="0" hangingPunct="0">
              <a:spcBef>
                <a:spcPts val="1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en-GB" altLang="zh-CN" sz="1600" b="1" dirty="0">
                <a:solidFill>
                  <a:srgbClr val="000066"/>
                </a:solidFill>
                <a:latin typeface="Arial" panose="020B0604020202020204" pitchFamily="34" charset="0"/>
              </a:rPr>
              <a:t>                   SWI         SWI_Exit                                    </a:t>
            </a:r>
            <a:r>
              <a:rPr lang="zh-CN" altLang="en-GB" sz="1600" b="1" dirty="0">
                <a:solidFill>
                  <a:srgbClr val="000066"/>
                </a:solidFill>
                <a:latin typeface="Arial" panose="020B0604020202020204" pitchFamily="34" charset="0"/>
              </a:rPr>
              <a:t>；执行结束</a:t>
            </a:r>
            <a:endParaRPr lang="en-GB" altLang="zh-CN" sz="1600" b="1" dirty="0">
              <a:solidFill>
                <a:srgbClr val="000066"/>
              </a:solidFill>
              <a:latin typeface="Arial" panose="020B0604020202020204" pitchFamily="34" charset="0"/>
            </a:endParaRPr>
          </a:p>
          <a:p>
            <a:pPr marL="254000" indent="-252095" defTabSz="449580" eaLnBrk="0" hangingPunct="0">
              <a:spcBef>
                <a:spcPts val="1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en-GB" altLang="zh-CN" sz="1600" b="1" dirty="0">
                <a:solidFill>
                  <a:srgbClr val="000066"/>
                </a:solidFill>
                <a:latin typeface="Arial" panose="020B0604020202020204" pitchFamily="34" charset="0"/>
              </a:rPr>
              <a:t>TEXT          =              </a:t>
            </a:r>
            <a:r>
              <a:rPr lang="zh-CN" altLang="en-GB" sz="1600" b="1" dirty="0">
                <a:solidFill>
                  <a:srgbClr val="000066"/>
                </a:solidFill>
                <a:latin typeface="Arial" panose="020B0604020202020204" pitchFamily="34" charset="0"/>
              </a:rPr>
              <a:t>“</a:t>
            </a:r>
            <a:r>
              <a:rPr lang="en-GB" altLang="zh-CN" sz="1600" b="1" dirty="0">
                <a:solidFill>
                  <a:srgbClr val="000066"/>
                </a:solidFill>
                <a:latin typeface="Arial" panose="020B0604020202020204" pitchFamily="34" charset="0"/>
              </a:rPr>
              <a:t>Hello World</a:t>
            </a:r>
            <a:r>
              <a:rPr lang="zh-CN" altLang="en-GB" sz="1600" b="1" dirty="0">
                <a:solidFill>
                  <a:srgbClr val="000066"/>
                </a:solidFill>
                <a:latin typeface="Arial" panose="020B0604020202020204" pitchFamily="34" charset="0"/>
              </a:rPr>
              <a:t>”</a:t>
            </a:r>
            <a:r>
              <a:rPr lang="en-GB" altLang="zh-CN" sz="1600" b="1" dirty="0">
                <a:solidFill>
                  <a:srgbClr val="000066"/>
                </a:solidFill>
                <a:latin typeface="Arial" panose="020B0604020202020204" pitchFamily="34" charset="0"/>
              </a:rPr>
              <a:t>,&amp;0a,&amp;0d,0</a:t>
            </a:r>
            <a:endParaRPr lang="en-GB" altLang="zh-CN" sz="1600" b="1" dirty="0">
              <a:solidFill>
                <a:srgbClr val="000066"/>
              </a:solidFill>
              <a:latin typeface="Arial" panose="020B0604020202020204" pitchFamily="34" charset="0"/>
            </a:endParaRPr>
          </a:p>
          <a:p>
            <a:pPr marL="254000" indent="-252095" defTabSz="449580" eaLnBrk="0" hangingPunct="0">
              <a:spcBef>
                <a:spcPts val="1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en-GB" altLang="zh-CN" sz="1600" b="1" dirty="0">
                <a:solidFill>
                  <a:srgbClr val="000066"/>
                </a:solidFill>
                <a:latin typeface="Arial" panose="020B0604020202020204" pitchFamily="34" charset="0"/>
              </a:rPr>
              <a:t>                   END                                                            </a:t>
            </a:r>
            <a:r>
              <a:rPr lang="zh-CN" altLang="en-GB" sz="1600" b="1" dirty="0">
                <a:solidFill>
                  <a:srgbClr val="000066"/>
                </a:solidFill>
                <a:latin typeface="Arial" panose="020B0604020202020204" pitchFamily="34" charset="0"/>
              </a:rPr>
              <a:t>；程序结束</a:t>
            </a:r>
            <a:endParaRPr lang="zh-CN" altLang="en-GB" sz="1600" b="1" dirty="0">
              <a:solidFill>
                <a:srgbClr val="000066"/>
              </a:solidFill>
              <a:latin typeface="Arial" panose="020B0604020202020204" pitchFamily="34" charset="0"/>
            </a:endParaRPr>
          </a:p>
        </p:txBody>
      </p:sp>
      <p:sp>
        <p:nvSpPr>
          <p:cNvPr id="73731" name="Rectangle 3"/>
          <p:cNvSpPr>
            <a:spLocks noChangeArrowheads="1"/>
          </p:cNvSpPr>
          <p:nvPr/>
        </p:nvSpPr>
        <p:spPr bwMode="auto">
          <a:xfrm>
            <a:off x="882650" y="234950"/>
            <a:ext cx="7772400" cy="1143000"/>
          </a:xfrm>
          <a:prstGeom prst="rect">
            <a:avLst/>
          </a:prstGeom>
          <a:noFill/>
          <a:ln>
            <a:noFill/>
          </a:ln>
          <a:effectLst/>
        </p:spPr>
        <p:txBody>
          <a:bodyPr lIns="82440" tIns="41400" rIns="82440" bIns="41400"/>
          <a:lstStyle/>
          <a:p>
            <a:pPr marL="0" marR="0" lvl="0" indent="0" algn="ctr"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3600" b="0" i="0" u="none" strike="noStrike" kern="1200" cap="none" spc="0" normalizeH="0" baseline="0" noProof="0" smtClean="0">
                <a:ln>
                  <a:noFill/>
                </a:ln>
                <a:solidFill>
                  <a:schemeClr val="tx1"/>
                </a:solidFill>
                <a:effectLst/>
                <a:uLnTx/>
                <a:uFillTx/>
                <a:latin typeface="Times New Roman" panose="02020603050405020304" pitchFamily="6" charset="0"/>
                <a:ea typeface="宋体" panose="02010600030101010101" pitchFamily="2" charset="-122"/>
                <a:cs typeface="宋体" panose="02010600030101010101" pitchFamily="2" charset="-122"/>
              </a:rPr>
              <a:t>Example:Hello ARM World!</a:t>
            </a:r>
            <a:endParaRPr kumimoji="0" lang="en-GB" altLang="zh-CN" sz="3600" b="0" i="0" u="none" strike="noStrike" kern="1200" cap="none" spc="0" normalizeH="0" baseline="0" noProof="0" smtClean="0">
              <a:ln>
                <a:noFill/>
              </a:ln>
              <a:solidFill>
                <a:schemeClr val="tx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idx="1"/>
          </p:nvPr>
        </p:nvSpPr>
        <p:spPr>
          <a:xfrm>
            <a:off x="457200" y="1600200"/>
            <a:ext cx="8231188" cy="4527550"/>
          </a:xfrm>
        </p:spPr>
        <p:txBody>
          <a:bodyPr vert="horz" wrap="square" lIns="82440" tIns="41400" rIns="82440" bIns="41400" numCol="1" anchor="t" anchorCtr="0" compatLnSpc="1"/>
          <a:p>
            <a:pPr marL="341630" indent="-341630" defTabSz="914400" eaLnBrk="0" hangingPunct="0">
              <a:spcBef>
                <a:spcPts val="1250"/>
              </a:spcBef>
              <a:buClr>
                <a:srgbClr val="000066"/>
              </a:buClr>
              <a:buSzPct val="75000"/>
              <a:buFont typeface="Wingdings" panose="05000000000000000000" pitchFamily="2" charset="2"/>
              <a:buChar char=""/>
              <a:tabLst>
                <a:tab pos="341630" algn="l"/>
                <a:tab pos="675005" algn="l"/>
                <a:tab pos="1256030" algn="l"/>
                <a:tab pos="1352550" algn="l"/>
                <a:tab pos="2030730" algn="l"/>
                <a:tab pos="2170430" algn="l"/>
                <a:tab pos="2708275" algn="l"/>
                <a:tab pos="3084830" algn="l"/>
                <a:tab pos="3386455" algn="l"/>
                <a:tab pos="3999230"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V7包括三个版本</a:t>
            </a:r>
            <a:endParaRPr lang="zh-CN" altLang="en-US"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675005" algn="l"/>
                <a:tab pos="1256030" algn="l"/>
                <a:tab pos="1352550" algn="l"/>
                <a:tab pos="2030730" algn="l"/>
                <a:tab pos="2170430" algn="l"/>
                <a:tab pos="2708275" algn="l"/>
                <a:tab pos="3084830" algn="l"/>
                <a:tab pos="3386455" algn="l"/>
                <a:tab pos="3999230"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ARMv7-A  针对复杂操作系统设计，支持虚拟地址</a:t>
            </a:r>
            <a:endParaRPr lang="zh-CN" altLang="en-US"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675005" algn="l"/>
                <a:tab pos="1256030" algn="l"/>
                <a:tab pos="1352550" algn="l"/>
                <a:tab pos="2030730" algn="l"/>
                <a:tab pos="2170430" algn="l"/>
                <a:tab pos="2708275" algn="l"/>
                <a:tab pos="3084830" algn="l"/>
                <a:tab pos="3386455" algn="l"/>
                <a:tab pos="3999230"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ARMv7-R 面向实时系统 ，不支持虚拟地址</a:t>
            </a:r>
            <a:endParaRPr lang="zh-CN" altLang="en-US"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914400" eaLnBrk="0" hangingPunct="0">
              <a:spcBef>
                <a:spcPts val="1250"/>
              </a:spcBef>
              <a:buClr>
                <a:srgbClr val="000066"/>
              </a:buClr>
              <a:buSzPct val="75000"/>
              <a:buFont typeface="Wingdings" panose="05000000000000000000" pitchFamily="2" charset="2"/>
              <a:buChar char=""/>
              <a:tabLst>
                <a:tab pos="341630" algn="l"/>
                <a:tab pos="675005" algn="l"/>
                <a:tab pos="1256030" algn="l"/>
                <a:tab pos="1352550" algn="l"/>
                <a:tab pos="2030730" algn="l"/>
                <a:tab pos="2170430" algn="l"/>
                <a:tab pos="2708275" algn="l"/>
                <a:tab pos="3084830" algn="l"/>
                <a:tab pos="3386455" algn="l"/>
                <a:tab pos="3999230"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ARMv7-M  针对成本和功耗敏感的嵌入式控制器 ，只支持thumb指令集</a:t>
            </a:r>
            <a:endParaRPr lang="zh-CN" altLang="en-US" sz="2400" b="1" dirty="0">
              <a:solidFill>
                <a:srgbClr val="000066"/>
              </a:solidFill>
              <a:latin typeface="楷体_GB2312" pitchFamily="1" charset="0"/>
              <a:ea typeface="楷体_GB2312" pitchFamily="1" charset="0"/>
              <a:sym typeface="Arial" panose="020B0604020202020204" pitchFamily="34" charset="0"/>
            </a:endParaRPr>
          </a:p>
        </p:txBody>
      </p:sp>
      <p:sp>
        <p:nvSpPr>
          <p:cNvPr id="10243" name="Rectangle 3"/>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sz="4400" dirty="0">
                <a:latin typeface="黑体" panose="02010609060101010101" pitchFamily="6" charset="-122"/>
                <a:ea typeface="黑体" panose="02010609060101010101" pitchFamily="6" charset="-122"/>
              </a:rPr>
              <a:t>ARM</a:t>
            </a:r>
            <a:r>
              <a:rPr lang="zh-CN" altLang="en-GB" sz="4400" dirty="0">
                <a:latin typeface="黑体" panose="02010609060101010101" pitchFamily="6" charset="-122"/>
                <a:ea typeface="黑体" panose="02010609060101010101" pitchFamily="6" charset="-122"/>
              </a:rPr>
              <a:t>体系结构版本</a:t>
            </a:r>
            <a:endParaRPr lang="zh-CN" altLang="en-GB" dirty="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en-GB" altLang="zh-CN"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PSR </a:t>
            </a:r>
            <a:r>
              <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指令</a:t>
            </a:r>
            <a:endPar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endParaRPr>
          </a:p>
        </p:txBody>
      </p:sp>
      <p:sp>
        <p:nvSpPr>
          <p:cNvPr id="74755" name="Rectangle 3"/>
          <p:cNvSpPr>
            <a:spLocks noGrp="1" noChangeArrowheads="1"/>
          </p:cNvSpPr>
          <p:nvPr>
            <p:ph idx="1"/>
          </p:nvPr>
        </p:nvSpPr>
        <p:spPr>
          <a:xfrm>
            <a:off x="457200" y="1600200"/>
            <a:ext cx="8231188" cy="4527550"/>
          </a:xfrm>
        </p:spPr>
        <p:txBody>
          <a:bodyPr vert="horz" wrap="square" lIns="82440" tIns="41400" rIns="82440" bIns="41400" numCol="1" anchor="t" anchorCtr="0" compatLnSpc="1"/>
          <a:p>
            <a:pPr marL="341630" indent="-341630" algn="just"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dirty="0">
                <a:solidFill>
                  <a:srgbClr val="FF0000"/>
                </a:solidFill>
                <a:latin typeface="楷体_GB2312" pitchFamily="1" charset="0"/>
                <a:cs typeface="楷体_GB2312" pitchFamily="1" charset="0"/>
              </a:rPr>
              <a:t>PSR </a:t>
            </a:r>
            <a:r>
              <a:rPr lang="zh-CN" altLang="en-GB" dirty="0">
                <a:solidFill>
                  <a:srgbClr val="FF0000"/>
                </a:solidFill>
                <a:latin typeface="楷体_GB2312" pitchFamily="1" charset="0"/>
                <a:cs typeface="楷体_GB2312" pitchFamily="1" charset="0"/>
              </a:rPr>
              <a:t>指令</a:t>
            </a:r>
            <a:r>
              <a:rPr lang="en-GB" altLang="zh-CN" dirty="0">
                <a:solidFill>
                  <a:srgbClr val="FF0000"/>
                </a:solidFill>
                <a:latin typeface="楷体_GB2312" pitchFamily="1" charset="0"/>
                <a:cs typeface="楷体_GB2312" pitchFamily="1" charset="0"/>
              </a:rPr>
              <a:t>(MRS, MSR)</a:t>
            </a:r>
            <a:endParaRPr lang="en-GB" altLang="zh-CN" dirty="0">
              <a:solidFill>
                <a:srgbClr val="FF0000"/>
              </a:solidFill>
              <a:latin typeface="楷体_GB2312" pitchFamily="1" charset="0"/>
              <a:cs typeface="楷体_GB2312" pitchFamily="1" charset="0"/>
            </a:endParaRPr>
          </a:p>
          <a:p>
            <a:pPr marL="741680" lvl="1" indent="-284480" algn="just"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dirty="0">
                <a:latin typeface="楷体_GB2312" pitchFamily="1" charset="0"/>
                <a:cs typeface="楷体_GB2312" pitchFamily="1" charset="0"/>
              </a:rPr>
              <a:t>The MRS and MSR </a:t>
            </a:r>
            <a:r>
              <a:rPr lang="zh-CN" altLang="en-GB" dirty="0">
                <a:latin typeface="楷体_GB2312" pitchFamily="1" charset="0"/>
                <a:cs typeface="楷体_GB2312" pitchFamily="1" charset="0"/>
              </a:rPr>
              <a:t>指令是从数据处理指令子集形成的</a:t>
            </a:r>
            <a:r>
              <a:rPr lang="en-GB" altLang="zh-CN" dirty="0">
                <a:latin typeface="楷体_GB2312" pitchFamily="1" charset="0"/>
                <a:cs typeface="楷体_GB2312" pitchFamily="1" charset="0"/>
              </a:rPr>
              <a:t>.instructions are formed from a subset of the Data Processing operations</a:t>
            </a:r>
            <a:endParaRPr lang="en-GB" altLang="zh-CN" dirty="0">
              <a:latin typeface="楷体_GB2312" pitchFamily="1" charset="0"/>
              <a:cs typeface="楷体_GB2312" pitchFamily="1" charset="0"/>
            </a:endParaRPr>
          </a:p>
          <a:p>
            <a:pPr marL="741680" lvl="1" indent="-284480" algn="just" defTabSz="914400" eaLnBrk="0" hangingPunct="0">
              <a:lnSpc>
                <a:spcPct val="90000"/>
              </a:lnSpc>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en-GB" altLang="zh-CN" dirty="0">
              <a:latin typeface="楷体_GB2312" pitchFamily="1" charset="0"/>
              <a:cs typeface="楷体_GB2312" pitchFamily="1" charset="0"/>
            </a:endParaRPr>
          </a:p>
          <a:p>
            <a:pPr marL="741680" lvl="1" indent="-284480" algn="just"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楷体_GB2312" pitchFamily="1" charset="0"/>
                <a:cs typeface="楷体_GB2312" pitchFamily="1" charset="0"/>
              </a:rPr>
              <a:t>这些指令允许访问</a:t>
            </a:r>
            <a:r>
              <a:rPr lang="en-GB" altLang="zh-CN" dirty="0">
                <a:latin typeface="楷体_GB2312" pitchFamily="1" charset="0"/>
                <a:cs typeface="楷体_GB2312" pitchFamily="1" charset="0"/>
              </a:rPr>
              <a:t> </a:t>
            </a:r>
            <a:r>
              <a:rPr lang="en-GB" altLang="zh-CN" dirty="0">
                <a:solidFill>
                  <a:srgbClr val="FF0000"/>
                </a:solidFill>
                <a:latin typeface="楷体_GB2312" pitchFamily="1" charset="0"/>
                <a:cs typeface="楷体_GB2312" pitchFamily="1" charset="0"/>
              </a:rPr>
              <a:t>CPSR</a:t>
            </a:r>
            <a:r>
              <a:rPr lang="en-GB" altLang="zh-CN" dirty="0">
                <a:latin typeface="楷体_GB2312" pitchFamily="1" charset="0"/>
                <a:cs typeface="楷体_GB2312" pitchFamily="1" charset="0"/>
              </a:rPr>
              <a:t> and </a:t>
            </a:r>
            <a:r>
              <a:rPr lang="en-GB" altLang="zh-CN" dirty="0">
                <a:solidFill>
                  <a:srgbClr val="FF0000"/>
                </a:solidFill>
                <a:latin typeface="楷体_GB2312" pitchFamily="1" charset="0"/>
                <a:cs typeface="楷体_GB2312" pitchFamily="1" charset="0"/>
              </a:rPr>
              <a:t>SPSR</a:t>
            </a:r>
            <a:r>
              <a:rPr lang="en-GB" altLang="zh-CN" dirty="0">
                <a:latin typeface="楷体_GB2312" pitchFamily="1" charset="0"/>
                <a:cs typeface="楷体_GB2312" pitchFamily="1" charset="0"/>
              </a:rPr>
              <a:t> </a:t>
            </a:r>
            <a:r>
              <a:rPr lang="zh-CN" altLang="en-GB" dirty="0">
                <a:latin typeface="楷体_GB2312" pitchFamily="1" charset="0"/>
                <a:cs typeface="楷体_GB2312" pitchFamily="1" charset="0"/>
              </a:rPr>
              <a:t>寄存器</a:t>
            </a:r>
            <a:r>
              <a:rPr lang="en-GB" altLang="zh-CN" dirty="0">
                <a:latin typeface="楷体_GB2312" pitchFamily="1" charset="0"/>
                <a:cs typeface="楷体_GB2312" pitchFamily="1" charset="0"/>
              </a:rPr>
              <a:t>s:</a:t>
            </a:r>
            <a:endParaRPr lang="en-GB" altLang="zh-CN" dirty="0">
              <a:latin typeface="楷体_GB2312" pitchFamily="1" charset="0"/>
              <a:cs typeface="楷体_GB2312" pitchFamily="1" charset="0"/>
            </a:endParaRPr>
          </a:p>
          <a:p>
            <a:pPr marL="1141730" lvl="2" indent="-227330" algn="just"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dirty="0">
                <a:latin typeface="楷体_GB2312" pitchFamily="1" charset="0"/>
                <a:cs typeface="楷体_GB2312" pitchFamily="1" charset="0"/>
              </a:rPr>
              <a:t>The MRS </a:t>
            </a:r>
            <a:r>
              <a:rPr lang="zh-CN" altLang="en-GB" dirty="0">
                <a:latin typeface="楷体_GB2312" pitchFamily="1" charset="0"/>
                <a:cs typeface="楷体_GB2312" pitchFamily="1" charset="0"/>
              </a:rPr>
              <a:t>指令允许把</a:t>
            </a:r>
            <a:r>
              <a:rPr lang="en-GB" altLang="zh-CN" dirty="0">
                <a:latin typeface="楷体_GB2312" pitchFamily="1" charset="0"/>
                <a:cs typeface="楷体_GB2312" pitchFamily="1" charset="0"/>
              </a:rPr>
              <a:t> CPSR or SPSR_&lt;mode&gt;</a:t>
            </a:r>
            <a:r>
              <a:rPr lang="zh-CN" altLang="en-GB" dirty="0">
                <a:latin typeface="楷体_GB2312" pitchFamily="1" charset="0"/>
                <a:cs typeface="楷体_GB2312" pitchFamily="1" charset="0"/>
              </a:rPr>
              <a:t>寄存器中的内容移到通用寄存器中</a:t>
            </a:r>
            <a:endParaRPr lang="en-GB" altLang="zh-CN" dirty="0">
              <a:latin typeface="楷体_GB2312" pitchFamily="1" charset="0"/>
              <a:cs typeface="楷体_GB2312" pitchFamily="1" charset="0"/>
            </a:endParaRPr>
          </a:p>
          <a:p>
            <a:pPr marL="1141730" lvl="2" indent="-227330" algn="just"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dirty="0">
                <a:latin typeface="楷体_GB2312" pitchFamily="1" charset="0"/>
                <a:cs typeface="楷体_GB2312" pitchFamily="1" charset="0"/>
              </a:rPr>
              <a:t>The MSR </a:t>
            </a:r>
            <a:r>
              <a:rPr lang="zh-CN" altLang="en-GB" dirty="0">
                <a:latin typeface="楷体_GB2312" pitchFamily="1" charset="0"/>
                <a:cs typeface="楷体_GB2312" pitchFamily="1" charset="0"/>
              </a:rPr>
              <a:t>指令允许把通用寄存器中的内容移到</a:t>
            </a:r>
            <a:r>
              <a:rPr lang="en-GB" altLang="zh-CN" dirty="0">
                <a:latin typeface="楷体_GB2312" pitchFamily="1" charset="0"/>
                <a:cs typeface="楷体_GB2312" pitchFamily="1" charset="0"/>
              </a:rPr>
              <a:t>CPSR or SPSR_&lt;mode&gt; </a:t>
            </a:r>
            <a:r>
              <a:rPr lang="zh-CN" altLang="en-GB" dirty="0">
                <a:latin typeface="楷体_GB2312" pitchFamily="1" charset="0"/>
                <a:cs typeface="楷体_GB2312" pitchFamily="1" charset="0"/>
              </a:rPr>
              <a:t>寄存器中</a:t>
            </a:r>
            <a:endParaRPr lang="zh-CN" altLang="en-GB" dirty="0">
              <a:latin typeface="楷体_GB2312" pitchFamily="1" charset="0"/>
              <a:ea typeface="楷体_GB2312" pitchFamily="1" charset="0"/>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协处理器指令</a:t>
            </a:r>
            <a:r>
              <a:rPr lang="en-GB" altLang="zh-CN" dirty="0">
                <a:latin typeface="黑体" panose="02010609060101010101" pitchFamily="6" charset="-122"/>
                <a:ea typeface="黑体" panose="02010609060101010101" pitchFamily="6" charset="-122"/>
              </a:rPr>
              <a:t> - 1</a:t>
            </a:r>
            <a:endParaRPr lang="en-GB" altLang="zh-CN" dirty="0">
              <a:latin typeface="黑体" panose="02010609060101010101" pitchFamily="6" charset="-122"/>
              <a:ea typeface="黑体" panose="02010609060101010101" pitchFamily="6" charset="-122"/>
            </a:endParaRPr>
          </a:p>
        </p:txBody>
      </p:sp>
      <p:sp>
        <p:nvSpPr>
          <p:cNvPr id="75779" name="Rectangle 3"/>
          <p:cNvSpPr>
            <a:spLocks noGrp="1" noChangeArrowheads="1"/>
          </p:cNvSpPr>
          <p:nvPr>
            <p:ph idx="1"/>
          </p:nvPr>
        </p:nvSpPr>
        <p:spPr>
          <a:xfrm>
            <a:off x="546100" y="1309688"/>
            <a:ext cx="8077200" cy="4876800"/>
          </a:xfrm>
        </p:spPr>
        <p:txBody>
          <a:bodyPr vert="horz" wrap="square" lIns="82440" tIns="41400" rIns="82440" bIns="41400" numCol="1" anchor="t" anchorCtr="0" compatLnSpc="1"/>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协处理器</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一般原理是通过增加核扩展指令集</a:t>
            </a:r>
            <a:endParaRPr lang="en-GB" altLang="zh-CN" sz="24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rPr>
              <a:t>Example : </a:t>
            </a:r>
            <a:r>
              <a:rPr lang="zh-CN" altLang="en-GB" sz="2400" dirty="0">
                <a:latin typeface="楷体_GB2312" pitchFamily="1" charset="0"/>
                <a:cs typeface="楷体_GB2312" pitchFamily="1" charset="0"/>
              </a:rPr>
              <a:t>如</a:t>
            </a:r>
            <a:r>
              <a:rPr lang="en-GB" altLang="zh-CN" sz="2400" dirty="0">
                <a:latin typeface="楷体_GB2312" pitchFamily="1" charset="0"/>
                <a:cs typeface="楷体_GB2312" pitchFamily="1" charset="0"/>
              </a:rPr>
              <a:t> MMU &amp; cache. FPU</a:t>
            </a:r>
            <a:r>
              <a:rPr lang="zh-CN" altLang="en-GB" sz="2400" dirty="0">
                <a:latin typeface="楷体_GB2312" pitchFamily="1" charset="0"/>
                <a:cs typeface="楷体_GB2312" pitchFamily="1" charset="0"/>
              </a:rPr>
              <a:t>等系统控制器</a:t>
            </a:r>
            <a:endParaRPr lang="en-GB" altLang="zh-CN" sz="24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寄存器</a:t>
            </a:r>
            <a:endParaRPr lang="en-GB" altLang="zh-CN" sz="24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000" dirty="0">
                <a:latin typeface="楷体_GB2312" pitchFamily="1" charset="0"/>
                <a:cs typeface="楷体_GB2312" pitchFamily="1" charset="0"/>
              </a:rPr>
              <a:t>协处理器专用</a:t>
            </a:r>
            <a:endParaRPr lang="en-GB" altLang="zh-CN" sz="2000" dirty="0">
              <a:latin typeface="楷体_GB2312" pitchFamily="1" charset="0"/>
              <a:cs typeface="楷体_GB2312" pitchFamily="1" charset="0"/>
            </a:endParaRPr>
          </a:p>
          <a:p>
            <a:pPr marL="1141730" lvl="2"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000" dirty="0">
                <a:latin typeface="楷体_GB2312" pitchFamily="1" charset="0"/>
                <a:cs typeface="楷体_GB2312" pitchFamily="1" charset="0"/>
              </a:rPr>
              <a:t>ARM </a:t>
            </a:r>
            <a:r>
              <a:rPr lang="zh-CN" altLang="en-GB" sz="2000" dirty="0">
                <a:latin typeface="楷体_GB2312" pitchFamily="1" charset="0"/>
                <a:cs typeface="楷体_GB2312" pitchFamily="1" charset="0"/>
              </a:rPr>
              <a:t>控制数据流</a:t>
            </a:r>
            <a:endParaRPr lang="en-GB" altLang="zh-CN" sz="2000" dirty="0">
              <a:latin typeface="楷体_GB2312" pitchFamily="1" charset="0"/>
              <a:cs typeface="楷体_GB2312" pitchFamily="1" charset="0"/>
            </a:endParaRPr>
          </a:p>
          <a:p>
            <a:pPr marL="1598930" lvl="3" indent="-22733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1800" dirty="0">
                <a:latin typeface="楷体_GB2312" pitchFamily="1" charset="0"/>
                <a:cs typeface="楷体_GB2312" pitchFamily="1" charset="0"/>
              </a:rPr>
              <a:t>协处理器只包含数据处理和存贮器传送操作</a:t>
            </a:r>
            <a:endParaRPr lang="en-GB" altLang="zh-CN" sz="1800" dirty="0">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协处理器数据操作</a:t>
            </a:r>
            <a:r>
              <a:rPr lang="en-GB" altLang="zh-CN" sz="2800" dirty="0">
                <a:solidFill>
                  <a:srgbClr val="FF0000"/>
                </a:solidFill>
                <a:latin typeface="楷体_GB2312" pitchFamily="1" charset="0"/>
                <a:cs typeface="楷体_GB2312" pitchFamily="1" charset="0"/>
              </a:rPr>
              <a:t> (CDP)</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这类指令是用来告诉协处理器执行某些内部操作</a:t>
            </a:r>
            <a:endParaRPr lang="en-GB" altLang="zh-CN" sz="24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无结果返回</a:t>
            </a:r>
            <a:r>
              <a:rPr lang="en-GB" altLang="zh-CN" sz="2400" dirty="0">
                <a:latin typeface="楷体_GB2312" pitchFamily="1" charset="0"/>
                <a:cs typeface="楷体_GB2312" pitchFamily="1" charset="0"/>
              </a:rPr>
              <a:t>ARM,ARM</a:t>
            </a:r>
            <a:r>
              <a:rPr lang="zh-CN" altLang="en-GB" sz="2400" dirty="0">
                <a:latin typeface="楷体_GB2312" pitchFamily="1" charset="0"/>
                <a:cs typeface="楷体_GB2312" pitchFamily="1" charset="0"/>
              </a:rPr>
              <a:t>并不等待操作完成</a:t>
            </a:r>
            <a:endParaRPr lang="zh-CN" altLang="en-GB" sz="2400" dirty="0">
              <a:latin typeface="楷体_GB2312" pitchFamily="1" charset="0"/>
              <a:ea typeface="楷体_GB2312" pitchFamily="1" charset="0"/>
            </a:endParaRPr>
          </a:p>
        </p:txBody>
      </p:sp>
      <p:pic>
        <p:nvPicPr>
          <p:cNvPr id="7578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0313" y="5499100"/>
            <a:ext cx="6711950" cy="806450"/>
          </a:xfrm>
          <a:prstGeom prst="rect">
            <a:avLst/>
          </a:prstGeom>
          <a:noFill/>
          <a:ln>
            <a:noFill/>
          </a:ln>
          <a:effectLst/>
        </p:spPr>
      </p:pic>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协处理器指令</a:t>
            </a:r>
            <a:r>
              <a:rPr lang="en-GB" altLang="zh-CN" dirty="0">
                <a:latin typeface="黑体" panose="02010609060101010101" pitchFamily="6" charset="-122"/>
                <a:ea typeface="黑体" panose="02010609060101010101" pitchFamily="6" charset="-122"/>
              </a:rPr>
              <a:t> - 2</a:t>
            </a:r>
            <a:endParaRPr lang="en-GB" altLang="zh-CN" dirty="0">
              <a:latin typeface="黑体" panose="02010609060101010101" pitchFamily="6" charset="-122"/>
              <a:ea typeface="黑体" panose="02010609060101010101" pitchFamily="6" charset="-122"/>
            </a:endParaRPr>
          </a:p>
        </p:txBody>
      </p:sp>
      <p:sp>
        <p:nvSpPr>
          <p:cNvPr id="76803" name="Rectangle 3"/>
          <p:cNvSpPr>
            <a:spLocks noGrp="1" noChangeArrowheads="1"/>
          </p:cNvSpPr>
          <p:nvPr>
            <p:ph idx="1"/>
          </p:nvPr>
        </p:nvSpPr>
        <p:spPr>
          <a:xfrm>
            <a:off x="600075" y="1373188"/>
            <a:ext cx="7772400" cy="4114800"/>
          </a:xfrm>
        </p:spPr>
        <p:txBody>
          <a:bodyPr vert="horz" wrap="square" lIns="82440" tIns="41400" rIns="82440" bIns="41400" numCol="1" anchor="t" anchorCtr="0" compatLnSpc="1"/>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协处理器数据传送</a:t>
            </a:r>
            <a:r>
              <a:rPr lang="en-GB" altLang="zh-CN" sz="2800" dirty="0">
                <a:solidFill>
                  <a:srgbClr val="FF0000"/>
                </a:solidFill>
                <a:latin typeface="楷体_GB2312" pitchFamily="1" charset="0"/>
                <a:cs typeface="楷体_GB2312" pitchFamily="1" charset="0"/>
              </a:rPr>
              <a:t> (LDC, STC)</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rPr>
              <a:t>Load (LDC) or store (STC) </a:t>
            </a:r>
            <a:r>
              <a:rPr lang="zh-CN" altLang="en-GB" sz="2400" dirty="0">
                <a:latin typeface="楷体_GB2312" pitchFamily="1" charset="0"/>
                <a:cs typeface="楷体_GB2312" pitchFamily="1" charset="0"/>
              </a:rPr>
              <a:t>一个协处理器寄存器的子集直接到存储器</a:t>
            </a:r>
            <a:endParaRPr lang="en-GB" altLang="zh-CN" sz="24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400" dirty="0">
                <a:latin typeface="楷体_GB2312" pitchFamily="1" charset="0"/>
                <a:cs typeface="楷体_GB2312" pitchFamily="1" charset="0"/>
              </a:rPr>
              <a:t>ARM is </a:t>
            </a:r>
            <a:r>
              <a:rPr lang="zh-CN" altLang="en-GB" sz="2400" dirty="0">
                <a:latin typeface="楷体_GB2312" pitchFamily="1" charset="0"/>
                <a:cs typeface="楷体_GB2312" pitchFamily="1" charset="0"/>
              </a:rPr>
              <a:t>负责提供存储器地址</a:t>
            </a:r>
            <a:r>
              <a:rPr lang="en-GB" altLang="zh-CN" sz="2400" dirty="0">
                <a:latin typeface="楷体_GB2312" pitchFamily="1" charset="0"/>
                <a:cs typeface="楷体_GB2312" pitchFamily="1" charset="0"/>
              </a:rPr>
              <a:t>,</a:t>
            </a:r>
            <a:r>
              <a:rPr lang="zh-CN" altLang="en-GB" sz="2400" dirty="0">
                <a:latin typeface="楷体_GB2312" pitchFamily="1" charset="0"/>
                <a:cs typeface="楷体_GB2312" pitchFamily="1" charset="0"/>
              </a:rPr>
              <a:t>协处理器提供或接收大量传送的数据或控制指令</a:t>
            </a:r>
            <a:endParaRPr lang="en-GB" altLang="zh-CN" sz="2400" dirty="0">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协处理器寄存器传送</a:t>
            </a:r>
            <a:r>
              <a:rPr lang="en-GB" altLang="zh-CN" sz="2800" dirty="0">
                <a:solidFill>
                  <a:srgbClr val="FF0000"/>
                </a:solidFill>
                <a:latin typeface="楷体_GB2312" pitchFamily="1" charset="0"/>
                <a:cs typeface="楷体_GB2312" pitchFamily="1" charset="0"/>
              </a:rPr>
              <a:t> (MRC, MCR)</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在</a:t>
            </a:r>
            <a:r>
              <a:rPr lang="en-GB" altLang="zh-CN" sz="2400" dirty="0">
                <a:latin typeface="楷体_GB2312" pitchFamily="1" charset="0"/>
                <a:cs typeface="楷体_GB2312" pitchFamily="1" charset="0"/>
              </a:rPr>
              <a:t>ARM</a:t>
            </a:r>
            <a:r>
              <a:rPr lang="zh-CN" altLang="en-GB" sz="2400" dirty="0">
                <a:latin typeface="楷体_GB2312" pitchFamily="1" charset="0"/>
                <a:cs typeface="楷体_GB2312" pitchFamily="1" charset="0"/>
              </a:rPr>
              <a:t>和协处理器之间的直接通讯信息</a:t>
            </a:r>
            <a:endParaRPr lang="en-GB" altLang="zh-CN" sz="2400" dirty="0">
              <a:latin typeface="楷体_GB2312" pitchFamily="1" charset="0"/>
              <a:cs typeface="楷体_GB2312" pitchFamily="1" charset="0"/>
            </a:endParaRPr>
          </a:p>
          <a:p>
            <a:pPr marL="341630" indent="-341630" defTabSz="914400" eaLnBrk="0" hangingPunct="0">
              <a:lnSpc>
                <a:spcPct val="90000"/>
              </a:lnSpc>
              <a:spcBef>
                <a:spcPts val="750"/>
              </a:spcBef>
              <a:buClr>
                <a:srgbClr val="FF0000"/>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solidFill>
                  <a:srgbClr val="FF0000"/>
                </a:solidFill>
                <a:latin typeface="楷体_GB2312" pitchFamily="1" charset="0"/>
                <a:cs typeface="楷体_GB2312" pitchFamily="1" charset="0"/>
              </a:rPr>
              <a:t>软件中断指令</a:t>
            </a:r>
            <a:r>
              <a:rPr lang="en-GB" altLang="zh-CN" sz="2800" dirty="0">
                <a:solidFill>
                  <a:srgbClr val="FF0000"/>
                </a:solidFill>
                <a:latin typeface="楷体_GB2312" pitchFamily="1" charset="0"/>
                <a:cs typeface="楷体_GB2312" pitchFamily="1" charset="0"/>
              </a:rPr>
              <a:t> (SWI)</a:t>
            </a:r>
            <a:endParaRPr lang="en-GB" altLang="zh-CN" sz="2800" dirty="0">
              <a:solidFill>
                <a:srgbClr val="FF0000"/>
              </a:solidFill>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在控制方式中用于进入管理员模式</a:t>
            </a:r>
            <a:endParaRPr lang="en-GB" altLang="zh-CN" sz="24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400" dirty="0">
                <a:latin typeface="楷体_GB2312" pitchFamily="1" charset="0"/>
                <a:cs typeface="楷体_GB2312" pitchFamily="1" charset="0"/>
              </a:rPr>
              <a:t>该指令造成软件中断陷刊产生</a:t>
            </a:r>
            <a:r>
              <a:rPr lang="en-GB" altLang="zh-CN" sz="2400" dirty="0">
                <a:latin typeface="楷体_GB2312" pitchFamily="1" charset="0"/>
                <a:cs typeface="楷体_GB2312" pitchFamily="1" charset="0"/>
              </a:rPr>
              <a:t>,</a:t>
            </a:r>
            <a:r>
              <a:rPr lang="zh-CN" altLang="en-GB" sz="2400" dirty="0">
                <a:latin typeface="楷体_GB2312" pitchFamily="1" charset="0"/>
                <a:cs typeface="楷体_GB2312" pitchFamily="1" charset="0"/>
              </a:rPr>
              <a:t>它会影响模式改变</a:t>
            </a:r>
            <a:endParaRPr lang="en-GB" altLang="zh-CN" sz="2400" dirty="0">
              <a:latin typeface="楷体_GB2312" pitchFamily="1" charset="0"/>
              <a:cs typeface="楷体_GB2312" pitchFamily="1" charset="0"/>
            </a:endParaRPr>
          </a:p>
          <a:p>
            <a:pPr marL="741680" lvl="1" indent="-284480" defTabSz="914400" eaLnBrk="0" hangingPunct="0">
              <a:lnSpc>
                <a:spcPct val="90000"/>
              </a:lnSpc>
              <a:spcBef>
                <a:spcPts val="750"/>
              </a:spcBef>
              <a:buClr>
                <a:srgbClr val="000066"/>
              </a:buClr>
              <a:buSzPct val="75000"/>
              <a:buFont typeface="Wingdings" panose="05000000000000000000" pitchFamily="2" charset="2"/>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endParaRPr lang="zh-CN" altLang="en-GB" sz="2400" dirty="0">
              <a:latin typeface="楷体_GB2312" pitchFamily="1" charset="0"/>
              <a:ea typeface="楷体_GB2312" pitchFamily="1" charset="0"/>
            </a:endParaRPr>
          </a:p>
        </p:txBody>
      </p:sp>
      <p:pic>
        <p:nvPicPr>
          <p:cNvPr id="7680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1425" y="5495925"/>
            <a:ext cx="6562725" cy="844550"/>
          </a:xfrm>
          <a:prstGeom prst="rect">
            <a:avLst/>
          </a:prstGeom>
          <a:noFill/>
          <a:ln>
            <a:noFill/>
          </a:ln>
          <a:effectLst/>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ChangeArrowheads="1"/>
          </p:cNvSpPr>
          <p:nvPr/>
        </p:nvSpPr>
        <p:spPr bwMode="auto">
          <a:xfrm>
            <a:off x="533400" y="228600"/>
            <a:ext cx="8077200" cy="1143000"/>
          </a:xfrm>
          <a:prstGeom prst="rect">
            <a:avLst/>
          </a:prstGeom>
          <a:noFill/>
          <a:ln>
            <a:noFill/>
          </a:ln>
          <a:effectLst/>
        </p:spPr>
        <p:txBody>
          <a:bodyPr lIns="82440" tIns="41400" rIns="82440" bIns="41400"/>
          <a:p>
            <a:pPr marL="254000" indent="-252095" algn="ctr" defTabSz="449580" eaLnBrk="0" hangingPunct="0">
              <a:lnSpc>
                <a:spcPct val="90000"/>
              </a:lnSpc>
              <a:spcBef>
                <a:spcPts val="2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zh-CN" altLang="en-GB" sz="4000" b="1" dirty="0">
                <a:solidFill>
                  <a:schemeClr val="tx1"/>
                </a:solidFill>
                <a:latin typeface="Times New Roman" panose="02020603050405020304" pitchFamily="6" charset="0"/>
                <a:ea typeface="黑体" panose="02010609060101010101" pitchFamily="6" charset="-122"/>
              </a:rPr>
              <a:t>本节提要</a:t>
            </a:r>
            <a:endParaRPr lang="zh-CN" altLang="en-GB" sz="4000" b="1" dirty="0">
              <a:solidFill>
                <a:schemeClr val="tx1"/>
              </a:solidFill>
              <a:latin typeface="Times New Roman" panose="02020603050405020304" pitchFamily="6" charset="0"/>
              <a:ea typeface="黑体" panose="02010609060101010101" pitchFamily="6" charset="-122"/>
            </a:endParaRPr>
          </a:p>
        </p:txBody>
      </p:sp>
      <p:sp>
        <p:nvSpPr>
          <p:cNvPr id="77827" name="Rectangle 3"/>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77828" name="Rectangle 4"/>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pic>
        <p:nvPicPr>
          <p:cNvPr id="77829" name="Picture 5"/>
          <p:cNvPicPr>
            <a:picLocks noChangeAspect="1" noChangeArrowheads="1"/>
          </p:cNvPicPr>
          <p:nvPr>
            <p:ph idx="1"/>
          </p:nvPr>
        </p:nvPicPr>
        <p:blipFill>
          <a:blip r:embed="rId1">
            <a:extLst>
              <a:ext uri="{28A0092B-C50C-407E-A947-70E740481C1C}">
                <a14:useLocalDpi xmlns:a14="http://schemas.microsoft.com/office/drawing/2010/main" val="0"/>
              </a:ext>
            </a:extLst>
          </a:blip>
          <a:srcRect l="6401"/>
          <a:stretch>
            <a:fillRect/>
          </a:stretch>
        </p:blipFill>
        <p:spPr>
          <a:xfrm>
            <a:off x="0" y="2066925"/>
            <a:ext cx="3238500" cy="3724275"/>
          </a:xfrm>
        </p:spPr>
      </p:pic>
      <p:sp>
        <p:nvSpPr>
          <p:cNvPr id="2" name="AutoShape 6"/>
          <p:cNvSpPr/>
          <p:nvPr/>
        </p:nvSpPr>
        <p:spPr>
          <a:xfrm>
            <a:off x="-612775" y="1677988"/>
            <a:ext cx="4497388" cy="4510087"/>
          </a:xfrm>
          <a:custGeom>
            <a:avLst/>
            <a:gdLst>
              <a:gd name="txL" fmla="*/ 10799 w 21600"/>
              <a:gd name="txT" fmla="*/ 43 h 21600"/>
              <a:gd name="txR" fmla="*/ 1594463 w 21600"/>
              <a:gd name="txB" fmla="*/ 1114112 h 21600"/>
              <a:gd name="G0" fmla="val 0"/>
            </a:gdLst>
            <a:ahLst/>
            <a:cxnLst>
              <a:cxn ang="0">
                <a:pos x="G0" y="G0"/>
              </a:cxn>
              <a:cxn ang="0">
                <a:pos x="2147483647" y="0"/>
              </a:cxn>
              <a:cxn ang="0">
                <a:pos x="13326" y="G0"/>
              </a:cxn>
              <a:cxn ang="0">
                <a:pos x="0" y="3341"/>
              </a:cxn>
              <a:cxn ang="0">
                <a:pos x="G0" y="G0"/>
              </a:cxn>
              <a:cxn ang="0">
                <a:pos x="2147483647" y="0"/>
              </a:cxn>
            </a:cxnLst>
            <a:rect l="txL" t="txT" r="txR" b="txB"/>
            <a:pathLst>
              <a:path w="21600" h="21600" stroke="0">
                <a:moveTo>
                  <a:pt x="11626" y="31"/>
                </a:moveTo>
                <a:cubicBezTo>
                  <a:pt x="17254" y="463"/>
                  <a:pt x="21600" y="5156"/>
                  <a:pt x="21600" y="10800"/>
                </a:cubicBezTo>
                <a:cubicBezTo>
                  <a:pt x="21600" y="16227"/>
                  <a:pt x="17572" y="20811"/>
                  <a:pt x="12190" y="21510"/>
                </a:cubicBezTo>
                <a:lnTo>
                  <a:pt x="10800" y="10800"/>
                </a:lnTo>
                <a:lnTo>
                  <a:pt x="11626" y="31"/>
                </a:lnTo>
                <a:close/>
              </a:path>
              <a:path w="21600" h="21600" fill="none">
                <a:moveTo>
                  <a:pt x="11626" y="31"/>
                </a:moveTo>
                <a:cubicBezTo>
                  <a:pt x="17254" y="463"/>
                  <a:pt x="21600" y="5156"/>
                  <a:pt x="21600" y="10800"/>
                </a:cubicBezTo>
                <a:cubicBezTo>
                  <a:pt x="21600" y="16227"/>
                  <a:pt x="17572" y="20811"/>
                  <a:pt x="12190" y="21510"/>
                </a:cubicBezTo>
              </a:path>
            </a:pathLst>
          </a:custGeom>
          <a:noFill/>
          <a:ln w="28440" cap="flat" cmpd="sng">
            <a:solidFill>
              <a:srgbClr val="CCCCFF">
                <a:alpha val="100000"/>
              </a:srgbClr>
            </a:solidFill>
            <a:prstDash val="sysDot"/>
            <a:miter lim="800000"/>
            <a:headEnd type="none" w="med" len="med"/>
            <a:tailEnd type="none" w="med" len="med"/>
          </a:ln>
        </p:spPr>
        <p:txBody>
          <a:bodyPr/>
          <a:p>
            <a:endParaRPr lang="zh-CN" altLang="en-US"/>
          </a:p>
        </p:txBody>
      </p:sp>
      <p:sp>
        <p:nvSpPr>
          <p:cNvPr id="77831" name="Oval 7"/>
          <p:cNvSpPr>
            <a:spLocks noChangeArrowheads="1"/>
          </p:cNvSpPr>
          <p:nvPr/>
        </p:nvSpPr>
        <p:spPr bwMode="auto">
          <a:xfrm>
            <a:off x="2208213" y="15557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1</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77832" name="Oval 8"/>
          <p:cNvSpPr>
            <a:spLocks noChangeArrowheads="1"/>
          </p:cNvSpPr>
          <p:nvPr/>
        </p:nvSpPr>
        <p:spPr bwMode="auto">
          <a:xfrm>
            <a:off x="3622675" y="3127375"/>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3</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77833" name="Oval 9"/>
          <p:cNvSpPr>
            <a:spLocks noChangeArrowheads="1"/>
          </p:cNvSpPr>
          <p:nvPr/>
        </p:nvSpPr>
        <p:spPr bwMode="auto">
          <a:xfrm>
            <a:off x="3130550" y="22923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2</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77834" name="Oval 10"/>
          <p:cNvSpPr>
            <a:spLocks noChangeArrowheads="1"/>
          </p:cNvSpPr>
          <p:nvPr/>
        </p:nvSpPr>
        <p:spPr bwMode="auto">
          <a:xfrm>
            <a:off x="3289300" y="4875213"/>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5</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77835" name="Oval 11"/>
          <p:cNvSpPr>
            <a:spLocks noChangeArrowheads="1"/>
          </p:cNvSpPr>
          <p:nvPr/>
        </p:nvSpPr>
        <p:spPr bwMode="auto">
          <a:xfrm>
            <a:off x="3662363" y="4037013"/>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4</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77836" name="Oval 12"/>
          <p:cNvSpPr>
            <a:spLocks noChangeArrowheads="1"/>
          </p:cNvSpPr>
          <p:nvPr/>
        </p:nvSpPr>
        <p:spPr bwMode="auto">
          <a:xfrm>
            <a:off x="2652713" y="55689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6</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77837" name="Rectangle 13"/>
          <p:cNvSpPr>
            <a:spLocks noChangeArrowheads="1"/>
          </p:cNvSpPr>
          <p:nvPr/>
        </p:nvSpPr>
        <p:spPr bwMode="auto">
          <a:xfrm>
            <a:off x="2860675" y="1557338"/>
            <a:ext cx="5373688"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latin typeface="Times New Roman" panose="02020603050405020304" pitchFamily="6" charset="0"/>
              </a:rPr>
              <a:t>ARM</a:t>
            </a:r>
            <a:r>
              <a:rPr lang="zh-CN" altLang="en-GB" sz="2800" b="1" dirty="0">
                <a:solidFill>
                  <a:srgbClr val="000000"/>
                </a:solidFill>
                <a:latin typeface="Times New Roman" panose="02020603050405020304" pitchFamily="6" charset="0"/>
              </a:rPr>
              <a:t>体系结构</a:t>
            </a:r>
            <a:endParaRPr lang="zh-CN" altLang="en-GB" sz="2800" b="1" dirty="0">
              <a:solidFill>
                <a:srgbClr val="000000"/>
              </a:solidFill>
              <a:latin typeface="Times New Roman" panose="02020603050405020304" pitchFamily="6" charset="0"/>
            </a:endParaRPr>
          </a:p>
        </p:txBody>
      </p:sp>
      <p:sp>
        <p:nvSpPr>
          <p:cNvPr id="77838" name="Rectangle 14"/>
          <p:cNvSpPr>
            <a:spLocks noChangeArrowheads="1"/>
          </p:cNvSpPr>
          <p:nvPr/>
        </p:nvSpPr>
        <p:spPr bwMode="auto">
          <a:xfrm>
            <a:off x="3789363" y="2278063"/>
            <a:ext cx="520065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latin typeface="Times New Roman" panose="02020603050405020304" pitchFamily="6" charset="0"/>
              </a:rPr>
              <a:t>ARM</a:t>
            </a:r>
            <a:r>
              <a:rPr lang="zh-CN" altLang="en-GB" sz="2800" b="1" dirty="0">
                <a:solidFill>
                  <a:srgbClr val="000000"/>
                </a:solidFill>
                <a:latin typeface="Times New Roman" panose="02020603050405020304" pitchFamily="6" charset="0"/>
              </a:rPr>
              <a:t>编程模型</a:t>
            </a:r>
            <a:endParaRPr lang="zh-CN" altLang="en-GB" sz="2800" b="1" dirty="0">
              <a:solidFill>
                <a:srgbClr val="000000"/>
              </a:solidFill>
              <a:latin typeface="Times New Roman" panose="02020603050405020304" pitchFamily="6" charset="0"/>
            </a:endParaRPr>
          </a:p>
        </p:txBody>
      </p:sp>
      <p:sp>
        <p:nvSpPr>
          <p:cNvPr id="77839" name="Rectangle 15"/>
          <p:cNvSpPr>
            <a:spLocks noChangeArrowheads="1"/>
          </p:cNvSpPr>
          <p:nvPr/>
        </p:nvSpPr>
        <p:spPr bwMode="auto">
          <a:xfrm>
            <a:off x="3890963" y="4865688"/>
            <a:ext cx="4298950" cy="450850"/>
          </a:xfrm>
          <a:prstGeom prst="rect">
            <a:avLst/>
          </a:prstGeom>
          <a:noFill/>
          <a:ln>
            <a:noFill/>
          </a:ln>
          <a:effectLst/>
        </p:spPr>
        <p:txBody>
          <a:bodyPr lIns="82440" tIns="41400" rIns="82440" bIns="41400"/>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微内核和一体化内核</a:t>
            </a:r>
            <a:endPar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77840" name="Rectangle 16"/>
          <p:cNvSpPr>
            <a:spLocks noChangeArrowheads="1"/>
          </p:cNvSpPr>
          <p:nvPr/>
        </p:nvSpPr>
        <p:spPr bwMode="auto">
          <a:xfrm>
            <a:off x="4256088" y="3187700"/>
            <a:ext cx="2725738" cy="450850"/>
          </a:xfrm>
          <a:prstGeom prst="rect">
            <a:avLst/>
          </a:prstGeom>
          <a:noFill/>
          <a:ln>
            <a:noFill/>
          </a:ln>
          <a:effectLst/>
        </p:spPr>
        <p:txBody>
          <a:bodyPr lIns="82440" tIns="41400" rIns="82440" bIns="41400"/>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ARM</a:t>
            </a:r>
            <a:r>
              <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指令集</a:t>
            </a:r>
            <a:endPar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77841" name="Rectangle 17"/>
          <p:cNvSpPr>
            <a:spLocks noChangeArrowheads="1"/>
          </p:cNvSpPr>
          <p:nvPr/>
        </p:nvSpPr>
        <p:spPr bwMode="auto">
          <a:xfrm>
            <a:off x="4294188" y="4075113"/>
            <a:ext cx="3633788"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1" dirty="0">
                <a:solidFill>
                  <a:srgbClr val="FF0000"/>
                </a:solidFill>
                <a:latin typeface="Times New Roman" panose="02020603050405020304" pitchFamily="6" charset="0"/>
              </a:rPr>
              <a:t>嵌入式实时操作系统</a:t>
            </a:r>
            <a:endParaRPr lang="zh-CN" altLang="en-GB" sz="2800" b="1" dirty="0">
              <a:solidFill>
                <a:srgbClr val="FF0000"/>
              </a:solidFill>
              <a:latin typeface="Times New Roman" panose="02020603050405020304" pitchFamily="6" charset="0"/>
            </a:endParaRPr>
          </a:p>
        </p:txBody>
      </p:sp>
      <p:sp>
        <p:nvSpPr>
          <p:cNvPr id="77842" name="Rectangle 18"/>
          <p:cNvSpPr>
            <a:spLocks noChangeArrowheads="1"/>
          </p:cNvSpPr>
          <p:nvPr/>
        </p:nvSpPr>
        <p:spPr bwMode="auto">
          <a:xfrm>
            <a:off x="3282950" y="5568950"/>
            <a:ext cx="530860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1" dirty="0">
                <a:solidFill>
                  <a:srgbClr val="000000"/>
                </a:solidFill>
                <a:latin typeface="Times New Roman" panose="02020603050405020304" pitchFamily="6" charset="0"/>
              </a:rPr>
              <a:t>商用嵌入式操作系统</a:t>
            </a:r>
            <a:endParaRPr lang="zh-CN" altLang="en-GB" sz="2800" b="1" dirty="0">
              <a:solidFill>
                <a:srgbClr val="000000"/>
              </a:solidFill>
              <a:latin typeface="Times New Roman" panose="02020603050405020304" pitchFamily="6" charset="0"/>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noChangeArrowheads="1"/>
          </p:cNvSpPr>
          <p:nvPr>
            <p:ph type="title"/>
          </p:nvPr>
        </p:nvSpPr>
        <p:spPr>
          <a:xfrm>
            <a:off x="804863" y="1155700"/>
            <a:ext cx="7735888" cy="5048250"/>
          </a:xfrm>
        </p:spPr>
        <p:txBody>
          <a:bodyPr vert="horz" wrap="square" lIns="82440" tIns="41400" rIns="82440" bIns="41400" numCol="1" anchor="t" anchorCtr="0" compatLnSpc="1"/>
          <a:p>
            <a:pPr marL="341630" indent="-341630" algn="just" defTabSz="914400" eaLnBrk="0" hangingPunct="0">
              <a:lnSpc>
                <a:spcPct val="80000"/>
              </a:lnSpc>
              <a:spcBef>
                <a:spcPts val="1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latin typeface="宋体" panose="02010600030101010101" pitchFamily="2" charset="-122"/>
              </a:rPr>
              <a:t>定义：用于嵌入式计算机的操作系统都称为嵌入式操作系统。</a:t>
            </a:r>
            <a:endParaRPr lang="en-GB" altLang="zh-CN" sz="2800" dirty="0">
              <a:latin typeface="宋体" panose="02010600030101010101" pitchFamily="2" charset="-122"/>
            </a:endParaRPr>
          </a:p>
          <a:p>
            <a:pPr marL="341630" indent="-341630" algn="just" defTabSz="914400" eaLnBrk="0" hangingPunct="0">
              <a:lnSpc>
                <a:spcPct val="80000"/>
              </a:lnSpc>
              <a:spcBef>
                <a:spcPts val="1750"/>
              </a:spcBef>
              <a:buSzPct val="75000"/>
              <a:buNone/>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en-GB" altLang="zh-CN" sz="2800" dirty="0">
                <a:latin typeface="宋体" panose="02010600030101010101" pitchFamily="2" charset="-122"/>
              </a:rPr>
              <a:t>	</a:t>
            </a:r>
            <a:r>
              <a:rPr lang="zh-CN" altLang="en-GB" sz="2800" dirty="0">
                <a:latin typeface="宋体" panose="02010600030101010101" pitchFamily="2" charset="-122"/>
              </a:rPr>
              <a:t>它实际上代表着一个集合，最低端是简单的监控程序，最高端则为通用操作系统。</a:t>
            </a:r>
            <a:endParaRPr lang="en-GB" altLang="zh-CN" sz="2800" dirty="0">
              <a:latin typeface="宋体" panose="02010600030101010101" pitchFamily="2" charset="-122"/>
            </a:endParaRPr>
          </a:p>
          <a:p>
            <a:pPr marL="341630" indent="-341630" algn="just" defTabSz="914400" eaLnBrk="0" hangingPunct="0">
              <a:lnSpc>
                <a:spcPct val="80000"/>
              </a:lnSpc>
              <a:spcBef>
                <a:spcPts val="1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sz="2800" dirty="0">
                <a:latin typeface="宋体" panose="02010600030101010101" pitchFamily="2" charset="-122"/>
              </a:rPr>
              <a:t>嵌入式操作系统的特征</a:t>
            </a:r>
            <a:endParaRPr lang="en-GB" altLang="zh-CN" sz="2800" dirty="0">
              <a:latin typeface="宋体" panose="02010600030101010101" pitchFamily="2" charset="-122"/>
            </a:endParaRPr>
          </a:p>
          <a:p>
            <a:pPr marL="741680" lvl="1" indent="-284480" algn="just" defTabSz="914400" eaLnBrk="0" hangingPunct="0">
              <a:lnSpc>
                <a:spcPct val="80000"/>
              </a:lnSpc>
              <a:spcBef>
                <a:spcPts val="1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宋体" panose="02010600030101010101" pitchFamily="2" charset="-122"/>
                <a:ea typeface="宋体" panose="02010600030101010101" pitchFamily="2" charset="-122"/>
              </a:rPr>
              <a:t>通常有实时要求：早期主要用于控制、通常为实时操作系统的代名词。</a:t>
            </a:r>
            <a:r>
              <a:rPr lang="en-GB" altLang="zh-CN" dirty="0">
                <a:latin typeface="宋体" panose="02010600030101010101" pitchFamily="2" charset="-122"/>
                <a:ea typeface="宋体" panose="02010600030101010101" pitchFamily="2" charset="-122"/>
              </a:rPr>
              <a:t>CPU</a:t>
            </a:r>
            <a:r>
              <a:rPr lang="zh-CN" altLang="en-GB" dirty="0">
                <a:latin typeface="宋体" panose="02010600030101010101" pitchFamily="2" charset="-122"/>
                <a:ea typeface="宋体" panose="02010600030101010101" pitchFamily="2" charset="-122"/>
              </a:rPr>
              <a:t>性能的提高、手持设备的出现、通用操作系统对实时进程的支持，使得</a:t>
            </a:r>
            <a:r>
              <a:rPr lang="en-GB" altLang="zh-CN" dirty="0">
                <a:solidFill>
                  <a:srgbClr val="FF0000"/>
                </a:solidFill>
                <a:latin typeface="宋体" panose="02010600030101010101" pitchFamily="2" charset="-122"/>
                <a:ea typeface="宋体" panose="02010600030101010101" pitchFamily="2" charset="-122"/>
              </a:rPr>
              <a:t>RTOS</a:t>
            </a:r>
            <a:r>
              <a:rPr lang="zh-CN" altLang="en-GB" dirty="0">
                <a:latin typeface="宋体" panose="02010600030101010101" pitchFamily="2" charset="-122"/>
                <a:ea typeface="宋体" panose="02010600030101010101" pitchFamily="2" charset="-122"/>
              </a:rPr>
              <a:t>和</a:t>
            </a:r>
            <a:r>
              <a:rPr lang="en-GB" altLang="zh-CN" dirty="0">
                <a:solidFill>
                  <a:srgbClr val="FF0000"/>
                </a:solidFill>
                <a:latin typeface="宋体" panose="02010600030101010101" pitchFamily="2" charset="-122"/>
                <a:ea typeface="宋体" panose="02010600030101010101" pitchFamily="2" charset="-122"/>
              </a:rPr>
              <a:t>Embedded OS</a:t>
            </a:r>
            <a:r>
              <a:rPr lang="zh-CN" altLang="en-GB" dirty="0">
                <a:latin typeface="宋体" panose="02010600030101010101" pitchFamily="2" charset="-122"/>
                <a:ea typeface="宋体" panose="02010600030101010101" pitchFamily="2" charset="-122"/>
              </a:rPr>
              <a:t>成了不同的名词。</a:t>
            </a:r>
            <a:endParaRPr lang="en-GB" altLang="zh-CN" dirty="0">
              <a:latin typeface="宋体" panose="02010600030101010101" pitchFamily="2" charset="-122"/>
              <a:ea typeface="宋体" panose="02010600030101010101" pitchFamily="2" charset="-122"/>
            </a:endParaRPr>
          </a:p>
          <a:p>
            <a:pPr marL="741680" lvl="1" indent="-284480" algn="just" defTabSz="914400" eaLnBrk="0" hangingPunct="0">
              <a:lnSpc>
                <a:spcPct val="80000"/>
              </a:lnSpc>
              <a:spcBef>
                <a:spcPts val="1750"/>
              </a:spcBef>
              <a:buClr>
                <a:srgbClr val="000066"/>
              </a:buClr>
              <a:buSzPct val="75000"/>
              <a:buFont typeface="Wingdings" panose="05000000000000000000" pitchFamily="2" charset="2"/>
              <a:buChar char=""/>
              <a:tabLst>
                <a:tab pos="763905" algn="l"/>
                <a:tab pos="1441450" algn="l"/>
                <a:tab pos="2119630" algn="l"/>
                <a:tab pos="2797175" algn="l"/>
                <a:tab pos="3475355" algn="l"/>
                <a:tab pos="4152900" algn="l"/>
                <a:tab pos="4831080" algn="l"/>
                <a:tab pos="5508625" algn="l"/>
                <a:tab pos="6188075" algn="l"/>
                <a:tab pos="6864350" algn="l"/>
                <a:tab pos="7542530" algn="l"/>
                <a:tab pos="8220075" algn="l"/>
                <a:tab pos="8898255" algn="l"/>
                <a:tab pos="9575800" algn="l"/>
                <a:tab pos="10253980" algn="l"/>
                <a:tab pos="10931525" algn="l"/>
              </a:tabLst>
            </a:pPr>
            <a:r>
              <a:rPr lang="zh-CN" altLang="en-GB" dirty="0">
                <a:latin typeface="宋体" panose="02010600030101010101" pitchFamily="2" charset="-122"/>
                <a:ea typeface="宋体" panose="02010600030101010101" pitchFamily="2" charset="-122"/>
              </a:rPr>
              <a:t>许多嵌入式操作系统的内核是</a:t>
            </a:r>
            <a:r>
              <a:rPr lang="zh-CN" altLang="en-GB" dirty="0">
                <a:solidFill>
                  <a:srgbClr val="FF0000"/>
                </a:solidFill>
                <a:latin typeface="宋体" panose="02010600030101010101" pitchFamily="2" charset="-122"/>
                <a:ea typeface="宋体" panose="02010600030101010101" pitchFamily="2" charset="-122"/>
              </a:rPr>
              <a:t>微内核</a:t>
            </a:r>
            <a:r>
              <a:rPr lang="zh-CN" altLang="en-GB" dirty="0">
                <a:latin typeface="宋体" panose="02010600030101010101" pitchFamily="2" charset="-122"/>
                <a:ea typeface="宋体" panose="02010600030101010101" pitchFamily="2" charset="-122"/>
              </a:rPr>
              <a:t>结构：</a:t>
            </a:r>
            <a:endParaRPr lang="zh-CN" altLang="en-GB" dirty="0">
              <a:latin typeface="宋体" panose="02010600030101010101" pitchFamily="2" charset="-122"/>
              <a:ea typeface="宋体" panose="02010600030101010101" pitchFamily="2" charset="-122"/>
            </a:endParaRPr>
          </a:p>
        </p:txBody>
      </p:sp>
      <p:sp>
        <p:nvSpPr>
          <p:cNvPr id="78851" name="Rectangle 3"/>
          <p:cNvSpPr>
            <a:spLocks noChangeArrowheads="1"/>
          </p:cNvSpPr>
          <p:nvPr/>
        </p:nvSpPr>
        <p:spPr bwMode="auto">
          <a:xfrm>
            <a:off x="709613" y="215900"/>
            <a:ext cx="7772400" cy="1143000"/>
          </a:xfrm>
          <a:prstGeom prst="rect">
            <a:avLst/>
          </a:prstGeom>
          <a:noFill/>
          <a:ln>
            <a:noFill/>
          </a:ln>
          <a:effectLst/>
        </p:spPr>
        <p:txBody>
          <a:bodyPr lIns="82440" tIns="41400" rIns="82440" bIns="41400"/>
          <a:p>
            <a:pPr algn="ct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200" b="1" dirty="0">
                <a:solidFill>
                  <a:schemeClr val="tx1"/>
                </a:solidFill>
                <a:latin typeface="Arial" panose="020B0604020202020204" pitchFamily="34" charset="0"/>
              </a:rPr>
              <a:t>嵌入式操作系统</a:t>
            </a:r>
            <a:endParaRPr lang="zh-CN" altLang="en-GB" sz="3200" b="1" dirty="0">
              <a:solidFill>
                <a:schemeClr val="tx1"/>
              </a:solidFill>
              <a:latin typeface="Arial" panose="020B0604020202020204" pitchFamily="34" charset="0"/>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noChangeArrowheads="1"/>
          </p:cNvSpPr>
          <p:nvPr>
            <p:ph type="title"/>
          </p:nvPr>
        </p:nvSpPr>
        <p:spPr>
          <a:xfrm>
            <a:off x="2268538" y="219075"/>
            <a:ext cx="5911850" cy="73501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ea typeface="华文楷体" panose="02010600040101010101" pitchFamily="6" charset="-122"/>
              </a:rPr>
              <a:t>嵌入式操作系统的特征（</a:t>
            </a:r>
            <a:r>
              <a:rPr lang="en-GB" altLang="zh-CN" dirty="0">
                <a:ea typeface="华文楷体" panose="02010600040101010101" pitchFamily="6" charset="-122"/>
              </a:rPr>
              <a:t>2</a:t>
            </a:r>
            <a:r>
              <a:rPr lang="zh-CN" altLang="en-GB" dirty="0">
                <a:ea typeface="华文楷体" panose="02010600040101010101" pitchFamily="6" charset="-122"/>
              </a:rPr>
              <a:t>）</a:t>
            </a:r>
            <a:endParaRPr lang="zh-CN" altLang="en-GB" dirty="0">
              <a:ea typeface="华文楷体" panose="02010600040101010101" pitchFamily="6" charset="-122"/>
            </a:endParaRPr>
          </a:p>
        </p:txBody>
      </p:sp>
      <p:sp>
        <p:nvSpPr>
          <p:cNvPr id="79875" name="Rectangle 3"/>
          <p:cNvSpPr>
            <a:spLocks noChangeArrowheads="1"/>
          </p:cNvSpPr>
          <p:nvPr/>
        </p:nvSpPr>
        <p:spPr bwMode="auto">
          <a:xfrm>
            <a:off x="631825" y="1087438"/>
            <a:ext cx="7543800" cy="4800600"/>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79876" name="Text Box 4"/>
          <p:cNvSpPr txBox="1">
            <a:spLocks noChangeArrowheads="1"/>
          </p:cNvSpPr>
          <p:nvPr/>
        </p:nvSpPr>
        <p:spPr bwMode="auto">
          <a:xfrm>
            <a:off x="688975" y="1308100"/>
            <a:ext cx="7891463" cy="4864100"/>
          </a:xfrm>
          <a:prstGeom prst="rect">
            <a:avLst/>
          </a:prstGeom>
          <a:noFill/>
          <a:ln>
            <a:noFill/>
          </a:ln>
          <a:effectLst/>
        </p:spPr>
        <p:txBody>
          <a:bodyPr lIns="90000" tIns="46800" rIns="90000" bIns="46800">
            <a:spAutoFit/>
          </a:bodyPr>
          <a:p>
            <a:pPr algn="just" defTabSz="449580">
              <a:spcBef>
                <a:spcPts val="1750"/>
              </a:spcBef>
              <a:buClr>
                <a:srgbClr val="000066"/>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dirty="0">
                <a:solidFill>
                  <a:srgbClr val="000066"/>
                </a:solidFill>
                <a:latin typeface="Times New Roman" panose="02020603050405020304" pitchFamily="6" charset="0"/>
              </a:rPr>
              <a:t>许多嵌入式系统都不带</a:t>
            </a:r>
            <a:r>
              <a:rPr lang="zh-CN" altLang="en-GB" sz="2800" dirty="0">
                <a:solidFill>
                  <a:srgbClr val="FF0000"/>
                </a:solidFill>
                <a:latin typeface="Times New Roman" panose="02020603050405020304" pitchFamily="6" charset="0"/>
              </a:rPr>
              <a:t>磁盘</a:t>
            </a:r>
            <a:endParaRPr lang="en-GB" altLang="zh-CN" sz="2800" dirty="0">
              <a:solidFill>
                <a:srgbClr val="FF0000"/>
              </a:solidFill>
              <a:latin typeface="Times New Roman" panose="02020603050405020304" pitchFamily="6" charset="0"/>
            </a:endParaRPr>
          </a:p>
          <a:p>
            <a:pPr algn="just" defTabSz="449580">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dirty="0">
                <a:solidFill>
                  <a:srgbClr val="000066"/>
                </a:solidFill>
                <a:latin typeface="Times New Roman" panose="02020603050405020304" pitchFamily="6" charset="0"/>
              </a:rPr>
              <a:t>   </a:t>
            </a:r>
            <a:r>
              <a:rPr lang="zh-CN" altLang="en-GB" sz="2400" dirty="0">
                <a:solidFill>
                  <a:srgbClr val="000066"/>
                </a:solidFill>
                <a:latin typeface="Times New Roman" panose="02020603050405020304" pitchFamily="6" charset="0"/>
              </a:rPr>
              <a:t>有的不支持文件系统</a:t>
            </a:r>
            <a:endParaRPr lang="en-GB" altLang="zh-CN" sz="2400" dirty="0">
              <a:solidFill>
                <a:srgbClr val="000066"/>
              </a:solidFill>
              <a:latin typeface="Times New Roman" panose="02020603050405020304" pitchFamily="6" charset="0"/>
            </a:endParaRPr>
          </a:p>
          <a:p>
            <a:pPr algn="just" defTabSz="449580">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dirty="0">
                <a:solidFill>
                  <a:srgbClr val="000066"/>
                </a:solidFill>
                <a:latin typeface="Times New Roman" panose="02020603050405020304" pitchFamily="6" charset="0"/>
              </a:rPr>
              <a:t>   </a:t>
            </a:r>
            <a:r>
              <a:rPr lang="zh-CN" altLang="en-GB" sz="2400" dirty="0">
                <a:solidFill>
                  <a:srgbClr val="000066"/>
                </a:solidFill>
                <a:latin typeface="Times New Roman" panose="02020603050405020304" pitchFamily="6" charset="0"/>
              </a:rPr>
              <a:t>支持文件系统，主要用于设备驱动，数据存于</a:t>
            </a:r>
            <a:r>
              <a:rPr lang="en-GB" altLang="zh-CN" sz="2400" dirty="0">
                <a:solidFill>
                  <a:srgbClr val="000066"/>
                </a:solidFill>
                <a:latin typeface="Times New Roman" panose="02020603050405020304" pitchFamily="6" charset="0"/>
              </a:rPr>
              <a:t>Ramdisk</a:t>
            </a:r>
            <a:endParaRPr lang="en-GB" altLang="zh-CN" sz="2400" dirty="0">
              <a:solidFill>
                <a:srgbClr val="000066"/>
              </a:solidFill>
              <a:latin typeface="Times New Roman" panose="02020603050405020304" pitchFamily="6" charset="0"/>
            </a:endParaRPr>
          </a:p>
          <a:p>
            <a:pPr algn="just" defTabSz="449580">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dirty="0">
                <a:solidFill>
                  <a:srgbClr val="000066"/>
                </a:solidFill>
                <a:latin typeface="Times New Roman" panose="02020603050405020304" pitchFamily="6" charset="0"/>
              </a:rPr>
              <a:t>   </a:t>
            </a:r>
            <a:r>
              <a:rPr lang="zh-CN" altLang="en-GB" sz="2400" dirty="0">
                <a:solidFill>
                  <a:srgbClr val="000066"/>
                </a:solidFill>
                <a:latin typeface="Times New Roman" panose="02020603050405020304" pitchFamily="6" charset="0"/>
              </a:rPr>
              <a:t>有磁盘也主要用于存储数据，</a:t>
            </a:r>
            <a:r>
              <a:rPr lang="en-GB" altLang="zh-CN" sz="2400" dirty="0">
                <a:solidFill>
                  <a:srgbClr val="000066"/>
                </a:solidFill>
                <a:latin typeface="Times New Roman" panose="02020603050405020304" pitchFamily="6" charset="0"/>
              </a:rPr>
              <a:t>os</a:t>
            </a:r>
            <a:r>
              <a:rPr lang="zh-CN" altLang="en-GB" sz="2400" dirty="0">
                <a:solidFill>
                  <a:srgbClr val="000066"/>
                </a:solidFill>
                <a:latin typeface="Times New Roman" panose="02020603050405020304" pitchFamily="6" charset="0"/>
              </a:rPr>
              <a:t>与可执行程序放在</a:t>
            </a:r>
            <a:r>
              <a:rPr lang="en-GB" altLang="zh-CN" sz="2400" dirty="0">
                <a:solidFill>
                  <a:srgbClr val="000066"/>
                </a:solidFill>
                <a:latin typeface="Times New Roman" panose="02020603050405020304" pitchFamily="6" charset="0"/>
              </a:rPr>
              <a:t>ROM</a:t>
            </a:r>
            <a:endParaRPr lang="en-GB" altLang="zh-CN" sz="2400" dirty="0">
              <a:solidFill>
                <a:srgbClr val="000066"/>
              </a:solidFill>
              <a:latin typeface="Times New Roman" panose="02020603050405020304" pitchFamily="6" charset="0"/>
            </a:endParaRPr>
          </a:p>
          <a:p>
            <a:pPr algn="just" defTabSz="449580">
              <a:spcBef>
                <a:spcPts val="1750"/>
              </a:spcBef>
              <a:buClr>
                <a:srgbClr val="000066"/>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dirty="0">
                <a:solidFill>
                  <a:srgbClr val="000066"/>
                </a:solidFill>
                <a:latin typeface="Times New Roman" panose="02020603050405020304" pitchFamily="6" charset="0"/>
              </a:rPr>
              <a:t>许多嵌入式操作系统不采用</a:t>
            </a:r>
            <a:r>
              <a:rPr lang="zh-CN" altLang="en-GB" sz="2800" dirty="0">
                <a:solidFill>
                  <a:srgbClr val="FF0000"/>
                </a:solidFill>
                <a:latin typeface="Times New Roman" panose="02020603050405020304" pitchFamily="6" charset="0"/>
              </a:rPr>
              <a:t>存储管理</a:t>
            </a:r>
            <a:r>
              <a:rPr lang="zh-CN" altLang="en-GB" sz="2800" dirty="0">
                <a:solidFill>
                  <a:srgbClr val="000066"/>
                </a:solidFill>
                <a:latin typeface="Times New Roman" panose="02020603050405020304" pitchFamily="6" charset="0"/>
              </a:rPr>
              <a:t>技术、不区分系统空间和用户空间。</a:t>
            </a:r>
            <a:endParaRPr lang="en-GB" altLang="zh-CN" sz="2800" dirty="0">
              <a:solidFill>
                <a:srgbClr val="000066"/>
              </a:solidFill>
              <a:latin typeface="Times New Roman" panose="02020603050405020304" pitchFamily="6" charset="0"/>
            </a:endParaRPr>
          </a:p>
          <a:p>
            <a:pPr algn="just" defTabSz="449580">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dirty="0">
                <a:solidFill>
                  <a:srgbClr val="000066"/>
                </a:solidFill>
                <a:latin typeface="Times New Roman" panose="02020603050405020304" pitchFamily="6" charset="0"/>
              </a:rPr>
              <a:t>    </a:t>
            </a:r>
            <a:r>
              <a:rPr lang="zh-CN" altLang="en-GB" sz="2400" dirty="0">
                <a:solidFill>
                  <a:srgbClr val="000066"/>
                </a:solidFill>
                <a:latin typeface="Times New Roman" panose="02020603050405020304" pitchFamily="6" charset="0"/>
              </a:rPr>
              <a:t>目的：简化结构、降低成本、改进效率</a:t>
            </a:r>
            <a:endParaRPr lang="en-GB" altLang="zh-CN" sz="2400" dirty="0">
              <a:solidFill>
                <a:srgbClr val="000066"/>
              </a:solidFill>
              <a:latin typeface="Times New Roman" panose="02020603050405020304" pitchFamily="6" charset="0"/>
            </a:endParaRPr>
          </a:p>
          <a:p>
            <a:pPr algn="just" defTabSz="449580">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dirty="0">
                <a:solidFill>
                  <a:srgbClr val="000066"/>
                </a:solidFill>
                <a:latin typeface="Times New Roman" panose="02020603050405020304" pitchFamily="6" charset="0"/>
              </a:rPr>
              <a:t>     </a:t>
            </a:r>
            <a:r>
              <a:rPr lang="zh-CN" altLang="en-GB" sz="2400" dirty="0">
                <a:solidFill>
                  <a:srgbClr val="000066"/>
                </a:solidFill>
                <a:latin typeface="Times New Roman" panose="02020603050405020304" pitchFamily="6" charset="0"/>
              </a:rPr>
              <a:t>影响：不区分核心态、用户态，缺乏保护</a:t>
            </a:r>
            <a:endParaRPr lang="zh-CN" altLang="en-GB" sz="2400" dirty="0">
              <a:solidFill>
                <a:srgbClr val="000066"/>
              </a:solidFill>
              <a:latin typeface="Times New Roman" panose="02020603050405020304" pitchFamily="6" charset="0"/>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ext Box 2"/>
          <p:cNvSpPr txBox="1">
            <a:spLocks noChangeArrowheads="1"/>
          </p:cNvSpPr>
          <p:nvPr/>
        </p:nvSpPr>
        <p:spPr bwMode="auto">
          <a:xfrm>
            <a:off x="647700" y="1044575"/>
            <a:ext cx="7912100" cy="5640388"/>
          </a:xfrm>
          <a:prstGeom prst="rect">
            <a:avLst/>
          </a:prstGeom>
          <a:noFill/>
          <a:ln>
            <a:noFill/>
          </a:ln>
          <a:effectLst/>
        </p:spPr>
        <p:txBody>
          <a:bodyPr lIns="90000" tIns="46800" rIns="90000" bIns="46800">
            <a:spAutoFit/>
          </a:bodyPr>
          <a:p>
            <a:pPr algn="just" defTabSz="449580">
              <a:buClr>
                <a:srgbClr val="000066"/>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dirty="0">
                <a:solidFill>
                  <a:srgbClr val="000066"/>
                </a:solidFill>
                <a:latin typeface="Times New Roman" panose="02020603050405020304" pitchFamily="6" charset="0"/>
              </a:rPr>
              <a:t>OS</a:t>
            </a:r>
            <a:r>
              <a:rPr lang="zh-CN" altLang="en-GB" sz="2800" dirty="0">
                <a:solidFill>
                  <a:srgbClr val="FF0000"/>
                </a:solidFill>
                <a:latin typeface="Times New Roman" panose="02020603050405020304" pitchFamily="6" charset="0"/>
              </a:rPr>
              <a:t>内核与应用程序</a:t>
            </a:r>
            <a:r>
              <a:rPr lang="zh-CN" altLang="en-GB" sz="2800" dirty="0">
                <a:solidFill>
                  <a:srgbClr val="000066"/>
                </a:solidFill>
                <a:latin typeface="Times New Roman" panose="02020603050405020304" pitchFamily="6" charset="0"/>
              </a:rPr>
              <a:t>之间不再有物理的边界。</a:t>
            </a:r>
            <a:endParaRPr lang="en-GB" altLang="zh-CN" sz="2800" dirty="0">
              <a:solidFill>
                <a:srgbClr val="000066"/>
              </a:solidFill>
              <a:latin typeface="Times New Roman" panose="02020603050405020304" pitchFamily="6" charset="0"/>
            </a:endParaRPr>
          </a:p>
          <a:p>
            <a:pPr algn="just" defTabSz="449580">
              <a:buClr>
                <a:srgbClr val="000066"/>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dirty="0">
                <a:solidFill>
                  <a:srgbClr val="000066"/>
                </a:solidFill>
                <a:latin typeface="Times New Roman" panose="02020603050405020304" pitchFamily="6" charset="0"/>
              </a:rPr>
              <a:t>系统中的进程实际上全部是内核线程，</a:t>
            </a:r>
            <a:r>
              <a:rPr lang="zh-CN" altLang="en-GB" sz="2800" dirty="0">
                <a:solidFill>
                  <a:srgbClr val="FF0000"/>
                </a:solidFill>
                <a:latin typeface="Times New Roman" panose="02020603050405020304" pitchFamily="6" charset="0"/>
              </a:rPr>
              <a:t>共享同一内存空间</a:t>
            </a:r>
            <a:r>
              <a:rPr lang="zh-CN" altLang="en-GB" sz="2800" dirty="0">
                <a:solidFill>
                  <a:srgbClr val="000066"/>
                </a:solidFill>
                <a:latin typeface="Times New Roman" panose="02020603050405020304" pitchFamily="6" charset="0"/>
              </a:rPr>
              <a:t>。</a:t>
            </a:r>
            <a:endParaRPr lang="en-GB" altLang="zh-CN" sz="2800" dirty="0">
              <a:solidFill>
                <a:srgbClr val="000066"/>
              </a:solidFill>
              <a:latin typeface="Times New Roman" panose="02020603050405020304" pitchFamily="6" charset="0"/>
            </a:endParaRPr>
          </a:p>
          <a:p>
            <a:pPr algn="just" defTabSz="449580">
              <a:buClr>
                <a:srgbClr val="000066"/>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dirty="0">
                <a:solidFill>
                  <a:srgbClr val="000066"/>
                </a:solidFill>
                <a:latin typeface="Times New Roman" panose="02020603050405020304" pitchFamily="6" charset="0"/>
              </a:rPr>
              <a:t>内核和应用程序</a:t>
            </a:r>
            <a:r>
              <a:rPr lang="zh-CN" altLang="en-GB" sz="2800" dirty="0">
                <a:solidFill>
                  <a:srgbClr val="FF0000"/>
                </a:solidFill>
                <a:latin typeface="Times New Roman" panose="02020603050405020304" pitchFamily="6" charset="0"/>
              </a:rPr>
              <a:t>静态连接</a:t>
            </a:r>
            <a:r>
              <a:rPr lang="zh-CN" altLang="en-GB" sz="2800" dirty="0">
                <a:solidFill>
                  <a:srgbClr val="000066"/>
                </a:solidFill>
                <a:latin typeface="Times New Roman" panose="02020603050405020304" pitchFamily="6" charset="0"/>
              </a:rPr>
              <a:t>，应用软件开发调试不便：下载。</a:t>
            </a:r>
            <a:endParaRPr lang="en-GB" altLang="zh-CN" sz="2800" dirty="0">
              <a:solidFill>
                <a:srgbClr val="000066"/>
              </a:solidFill>
              <a:latin typeface="Times New Roman" panose="02020603050405020304" pitchFamily="6" charset="0"/>
            </a:endParaRPr>
          </a:p>
          <a:p>
            <a:pPr algn="just" defTabSz="449580">
              <a:buClr>
                <a:srgbClr val="000066"/>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dirty="0">
                <a:solidFill>
                  <a:srgbClr val="000066"/>
                </a:solidFill>
                <a:latin typeface="Times New Roman" panose="02020603050405020304" pitchFamily="6" charset="0"/>
              </a:rPr>
              <a:t>应用程序</a:t>
            </a:r>
            <a:r>
              <a:rPr lang="zh-CN" altLang="en-GB" sz="2800" dirty="0">
                <a:solidFill>
                  <a:srgbClr val="FF0000"/>
                </a:solidFill>
                <a:latin typeface="Times New Roman" panose="02020603050405020304" pitchFamily="6" charset="0"/>
              </a:rPr>
              <a:t>直接访问全部内核资源</a:t>
            </a:r>
            <a:r>
              <a:rPr lang="zh-CN" altLang="en-GB" sz="2800" dirty="0">
                <a:solidFill>
                  <a:srgbClr val="000066"/>
                </a:solidFill>
                <a:latin typeface="Times New Roman" panose="02020603050405020304" pitchFamily="6" charset="0"/>
              </a:rPr>
              <a:t>，内核开发维护混为一体。</a:t>
            </a:r>
            <a:endParaRPr lang="en-GB" altLang="zh-CN" sz="2800" dirty="0">
              <a:solidFill>
                <a:srgbClr val="000066"/>
              </a:solidFill>
              <a:latin typeface="Times New Roman" panose="02020603050405020304" pitchFamily="6" charset="0"/>
            </a:endParaRPr>
          </a:p>
          <a:p>
            <a:pPr algn="just" defTabSz="449580">
              <a:buClr>
                <a:srgbClr val="000066"/>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dirty="0">
                <a:solidFill>
                  <a:srgbClr val="000066"/>
                </a:solidFill>
                <a:latin typeface="Times New Roman" panose="02020603050405020304" pitchFamily="6" charset="0"/>
              </a:rPr>
              <a:t>每个进程的全局变量都是共享变量，需要互斥访问。</a:t>
            </a:r>
            <a:endParaRPr lang="en-GB" altLang="zh-CN" sz="2800" dirty="0">
              <a:solidFill>
                <a:srgbClr val="000066"/>
              </a:solidFill>
              <a:latin typeface="Times New Roman" panose="02020603050405020304" pitchFamily="6" charset="0"/>
            </a:endParaRPr>
          </a:p>
          <a:p>
            <a:pPr algn="just" defTabSz="449580">
              <a:buClr>
                <a:srgbClr val="000066"/>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dirty="0">
                <a:solidFill>
                  <a:srgbClr val="000066"/>
                </a:solidFill>
                <a:latin typeface="Times New Roman" panose="02020603050405020304" pitchFamily="6" charset="0"/>
              </a:rPr>
              <a:t>不同应用之间的函数可以相互调用，如果在函数中间可以发生调度，则要求函数可重入。</a:t>
            </a:r>
            <a:endParaRPr lang="en-GB" altLang="zh-CN" sz="2800" dirty="0">
              <a:solidFill>
                <a:srgbClr val="000066"/>
              </a:solidFill>
              <a:latin typeface="Times New Roman" panose="02020603050405020304" pitchFamily="6" charset="0"/>
            </a:endParaRPr>
          </a:p>
          <a:p>
            <a:pPr algn="just" defTabSz="449580">
              <a:buClr>
                <a:srgbClr val="000066"/>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dirty="0">
                <a:solidFill>
                  <a:srgbClr val="000066"/>
                </a:solidFill>
                <a:latin typeface="Times New Roman" panose="02020603050405020304" pitchFamily="6" charset="0"/>
              </a:rPr>
              <a:t>为了解决可重入的问题，有的</a:t>
            </a:r>
            <a:r>
              <a:rPr lang="en-GB" altLang="zh-CN" sz="2800" dirty="0">
                <a:solidFill>
                  <a:srgbClr val="000066"/>
                </a:solidFill>
                <a:latin typeface="Times New Roman" panose="02020603050405020304" pitchFamily="6" charset="0"/>
              </a:rPr>
              <a:t>OS</a:t>
            </a:r>
            <a:r>
              <a:rPr lang="zh-CN" altLang="en-GB" sz="2800" dirty="0">
                <a:solidFill>
                  <a:srgbClr val="000066"/>
                </a:solidFill>
                <a:latin typeface="Times New Roman" panose="02020603050405020304" pitchFamily="6" charset="0"/>
              </a:rPr>
              <a:t>提供进程变量。</a:t>
            </a:r>
            <a:endParaRPr lang="zh-CN" altLang="en-GB" sz="2800" dirty="0">
              <a:solidFill>
                <a:srgbClr val="000066"/>
              </a:solidFill>
              <a:latin typeface="Times New Roman" panose="02020603050405020304" pitchFamily="6" charset="0"/>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Text Box 2"/>
          <p:cNvSpPr txBox="1">
            <a:spLocks noChangeArrowheads="1"/>
          </p:cNvSpPr>
          <p:nvPr/>
        </p:nvSpPr>
        <p:spPr bwMode="auto">
          <a:xfrm>
            <a:off x="533400" y="1533525"/>
            <a:ext cx="8202613" cy="4500563"/>
          </a:xfrm>
          <a:prstGeom prst="rect">
            <a:avLst/>
          </a:prstGeom>
          <a:noFill/>
          <a:ln>
            <a:noFill/>
          </a:ln>
          <a:effectLst/>
        </p:spPr>
        <p:txBody>
          <a:bodyPr lIns="90000" tIns="46800" rIns="90000" bIns="46800">
            <a:spAutoFit/>
          </a:bodyPr>
          <a:p>
            <a:pPr algn="just" defTabSz="449580">
              <a:spcBef>
                <a:spcPts val="2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200" dirty="0">
                <a:solidFill>
                  <a:srgbClr val="000066"/>
                </a:solidFill>
                <a:latin typeface="Times New Roman" panose="02020603050405020304" pitchFamily="6" charset="0"/>
              </a:rPr>
              <a:t>注：（</a:t>
            </a:r>
            <a:r>
              <a:rPr lang="en-GB" altLang="zh-CN" sz="3200" dirty="0">
                <a:solidFill>
                  <a:srgbClr val="000066"/>
                </a:solidFill>
                <a:latin typeface="Times New Roman" panose="02020603050405020304" pitchFamily="6" charset="0"/>
              </a:rPr>
              <a:t>1</a:t>
            </a:r>
            <a:r>
              <a:rPr lang="zh-CN" altLang="en-GB" sz="3200" dirty="0">
                <a:solidFill>
                  <a:srgbClr val="000066"/>
                </a:solidFill>
                <a:latin typeface="Times New Roman" panose="02020603050405020304" pitchFamily="6" charset="0"/>
              </a:rPr>
              <a:t>）不区分系统空间和用户空间并不一定意味着应用程序和内核静态地连接在一起，如</a:t>
            </a:r>
            <a:r>
              <a:rPr lang="en-GB" altLang="zh-CN" sz="3200" dirty="0">
                <a:solidFill>
                  <a:srgbClr val="000066"/>
                </a:solidFill>
                <a:latin typeface="Times New Roman" panose="02020603050405020304" pitchFamily="6" charset="0"/>
              </a:rPr>
              <a:t>dos</a:t>
            </a:r>
            <a:endParaRPr lang="en-GB" altLang="zh-CN" sz="3200" dirty="0">
              <a:solidFill>
                <a:srgbClr val="000066"/>
              </a:solidFill>
              <a:latin typeface="Times New Roman" panose="02020603050405020304" pitchFamily="6" charset="0"/>
            </a:endParaRPr>
          </a:p>
          <a:p>
            <a:pPr algn="just" defTabSz="449580">
              <a:spcBef>
                <a:spcPts val="2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200" dirty="0">
                <a:solidFill>
                  <a:srgbClr val="000066"/>
                </a:solidFill>
                <a:latin typeface="Times New Roman" panose="02020603050405020304" pitchFamily="6" charset="0"/>
              </a:rPr>
              <a:t>注（</a:t>
            </a:r>
            <a:r>
              <a:rPr lang="en-GB" altLang="zh-CN" sz="3200" dirty="0">
                <a:solidFill>
                  <a:srgbClr val="000066"/>
                </a:solidFill>
                <a:latin typeface="Times New Roman" panose="02020603050405020304" pitchFamily="6" charset="0"/>
              </a:rPr>
              <a:t>2</a:t>
            </a:r>
            <a:r>
              <a:rPr lang="zh-CN" altLang="en-GB" sz="3200" dirty="0">
                <a:solidFill>
                  <a:srgbClr val="000066"/>
                </a:solidFill>
                <a:latin typeface="Times New Roman" panose="02020603050405020304" pitchFamily="6" charset="0"/>
              </a:rPr>
              <a:t>）：不分系统空间和用户空间并不意味着不能使用</a:t>
            </a:r>
            <a:r>
              <a:rPr lang="zh-CN" altLang="en-GB" sz="3200" dirty="0">
                <a:solidFill>
                  <a:srgbClr val="FF0000"/>
                </a:solidFill>
                <a:latin typeface="Times New Roman" panose="02020603050405020304" pitchFamily="6" charset="0"/>
              </a:rPr>
              <a:t>页面映射</a:t>
            </a:r>
            <a:r>
              <a:rPr lang="zh-CN" altLang="en-GB" sz="3200" dirty="0">
                <a:solidFill>
                  <a:srgbClr val="000066"/>
                </a:solidFill>
                <a:latin typeface="Times New Roman" panose="02020603050405020304" pitchFamily="6" charset="0"/>
              </a:rPr>
              <a:t>技术，只要有</a:t>
            </a:r>
            <a:r>
              <a:rPr lang="en-GB" altLang="zh-CN" sz="3200" dirty="0">
                <a:solidFill>
                  <a:srgbClr val="000066"/>
                </a:solidFill>
                <a:latin typeface="Times New Roman" panose="02020603050405020304" pitchFamily="6" charset="0"/>
              </a:rPr>
              <a:t>MMU</a:t>
            </a:r>
            <a:endParaRPr lang="en-GB" altLang="zh-CN" sz="3200" dirty="0">
              <a:solidFill>
                <a:srgbClr val="000066"/>
              </a:solidFill>
              <a:latin typeface="Times New Roman" panose="02020603050405020304" pitchFamily="6" charset="0"/>
            </a:endParaRPr>
          </a:p>
          <a:p>
            <a:pPr algn="just" defTabSz="449580">
              <a:spcBef>
                <a:spcPts val="2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200" dirty="0">
                <a:solidFill>
                  <a:srgbClr val="000066"/>
                </a:solidFill>
                <a:latin typeface="Times New Roman" panose="02020603050405020304" pitchFamily="6" charset="0"/>
              </a:rPr>
              <a:t>注（</a:t>
            </a:r>
            <a:r>
              <a:rPr lang="en-GB" altLang="zh-CN" sz="3200" dirty="0">
                <a:solidFill>
                  <a:srgbClr val="000066"/>
                </a:solidFill>
                <a:latin typeface="Times New Roman" panose="02020603050405020304" pitchFamily="6" charset="0"/>
              </a:rPr>
              <a:t>3</a:t>
            </a:r>
            <a:r>
              <a:rPr lang="zh-CN" altLang="en-GB" sz="3200" dirty="0">
                <a:solidFill>
                  <a:srgbClr val="000066"/>
                </a:solidFill>
                <a:latin typeface="Times New Roman" panose="02020603050405020304" pitchFamily="6" charset="0"/>
              </a:rPr>
              <a:t>）：即使采用了页式虚存，也不采用</a:t>
            </a:r>
            <a:r>
              <a:rPr lang="zh-CN" altLang="en-GB" sz="3200" dirty="0">
                <a:solidFill>
                  <a:srgbClr val="FF0000"/>
                </a:solidFill>
                <a:latin typeface="Times New Roman" panose="02020603050405020304" pitchFamily="6" charset="0"/>
              </a:rPr>
              <a:t>页面交换</a:t>
            </a:r>
            <a:r>
              <a:rPr lang="zh-CN" altLang="en-GB" sz="3200" dirty="0">
                <a:solidFill>
                  <a:srgbClr val="000066"/>
                </a:solidFill>
                <a:latin typeface="Times New Roman" panose="02020603050405020304" pitchFamily="6" charset="0"/>
              </a:rPr>
              <a:t>技术。原因</a:t>
            </a:r>
            <a:r>
              <a:rPr lang="en-GB" altLang="zh-CN" sz="3200" dirty="0">
                <a:solidFill>
                  <a:srgbClr val="000066"/>
                </a:solidFill>
                <a:latin typeface="Times New Roman" panose="02020603050405020304" pitchFamily="6" charset="0"/>
              </a:rPr>
              <a:t> </a:t>
            </a:r>
            <a:r>
              <a:rPr lang="zh-CN" altLang="en-GB" sz="3200" dirty="0">
                <a:solidFill>
                  <a:srgbClr val="000066"/>
                </a:solidFill>
                <a:latin typeface="Times New Roman" panose="02020603050405020304" pitchFamily="6" charset="0"/>
              </a:rPr>
              <a:t>：不带磁盘、实时要求，</a:t>
            </a:r>
            <a:r>
              <a:rPr lang="en-GB" altLang="zh-CN" sz="3200" dirty="0">
                <a:solidFill>
                  <a:srgbClr val="000066"/>
                </a:solidFill>
                <a:latin typeface="Times New Roman" panose="02020603050405020304" pitchFamily="6" charset="0"/>
              </a:rPr>
              <a:t>ROM</a:t>
            </a:r>
            <a:r>
              <a:rPr lang="zh-CN" altLang="en-GB" sz="3200" dirty="0">
                <a:solidFill>
                  <a:srgbClr val="000066"/>
                </a:solidFill>
                <a:latin typeface="Times New Roman" panose="02020603050405020304" pitchFamily="6" charset="0"/>
              </a:rPr>
              <a:t>写入慢</a:t>
            </a:r>
            <a:endParaRPr lang="zh-CN" altLang="en-GB" sz="3200" dirty="0">
              <a:solidFill>
                <a:srgbClr val="000066"/>
              </a:solidFill>
              <a:latin typeface="Times New Roman" panose="02020603050405020304" pitchFamily="6" charset="0"/>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noChangeArrowheads="1"/>
          </p:cNvSpPr>
          <p:nvPr>
            <p:ph type="title"/>
          </p:nvPr>
        </p:nvSpPr>
        <p:spPr>
          <a:xfrm>
            <a:off x="2268538" y="219075"/>
            <a:ext cx="5911850" cy="644525"/>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ea typeface="华文楷体" panose="02010600040101010101" pitchFamily="6" charset="-122"/>
              </a:rPr>
              <a:t>嵌入式操作系统的特征（</a:t>
            </a:r>
            <a:r>
              <a:rPr lang="en-GB" altLang="zh-CN" dirty="0">
                <a:ea typeface="华文楷体" panose="02010600040101010101" pitchFamily="6" charset="-122"/>
              </a:rPr>
              <a:t>3</a:t>
            </a:r>
            <a:r>
              <a:rPr lang="zh-CN" altLang="en-GB" dirty="0">
                <a:ea typeface="华文楷体" panose="02010600040101010101" pitchFamily="6" charset="-122"/>
              </a:rPr>
              <a:t>）</a:t>
            </a:r>
            <a:endParaRPr lang="zh-CN" altLang="en-GB" dirty="0">
              <a:ea typeface="华文楷体" panose="02010600040101010101" pitchFamily="6" charset="-122"/>
            </a:endParaRPr>
          </a:p>
        </p:txBody>
      </p:sp>
      <p:sp>
        <p:nvSpPr>
          <p:cNvPr id="82947" name="Rectangle 3"/>
          <p:cNvSpPr>
            <a:spLocks noChangeArrowheads="1"/>
          </p:cNvSpPr>
          <p:nvPr/>
        </p:nvSpPr>
        <p:spPr bwMode="auto">
          <a:xfrm>
            <a:off x="631825" y="1087438"/>
            <a:ext cx="7543800" cy="4800600"/>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82948" name="Text Box 4"/>
          <p:cNvSpPr txBox="1">
            <a:spLocks noChangeArrowheads="1"/>
          </p:cNvSpPr>
          <p:nvPr/>
        </p:nvSpPr>
        <p:spPr bwMode="auto">
          <a:xfrm>
            <a:off x="688975" y="1308100"/>
            <a:ext cx="7891463" cy="4191000"/>
          </a:xfrm>
          <a:prstGeom prst="rect">
            <a:avLst/>
          </a:prstGeom>
          <a:noFill/>
          <a:ln>
            <a:noFill/>
          </a:ln>
          <a:effectLst/>
        </p:spPr>
        <p:txBody>
          <a:bodyPr lIns="90000" tIns="46800" rIns="90000" bIns="46800">
            <a:spAutoFit/>
          </a:bodyPr>
          <a:p>
            <a:pPr defTabSz="449580">
              <a:spcBef>
                <a:spcPts val="1750"/>
              </a:spcBef>
              <a:buClr>
                <a:srgbClr val="000066"/>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dirty="0">
                <a:solidFill>
                  <a:srgbClr val="000066"/>
                </a:solidFill>
                <a:latin typeface="Arial" panose="020B0604020202020204" pitchFamily="34" charset="0"/>
              </a:rPr>
              <a:t>“</a:t>
            </a:r>
            <a:r>
              <a:rPr lang="zh-CN" altLang="en-GB" sz="2800" dirty="0">
                <a:solidFill>
                  <a:srgbClr val="000066"/>
                </a:solidFill>
                <a:latin typeface="Times New Roman" panose="02020603050405020304" pitchFamily="6" charset="0"/>
              </a:rPr>
              <a:t>看门狗</a:t>
            </a:r>
            <a:r>
              <a:rPr lang="zh-CN" altLang="en-GB" sz="2800" dirty="0">
                <a:solidFill>
                  <a:srgbClr val="000066"/>
                </a:solidFill>
                <a:latin typeface="Arial" panose="020B0604020202020204" pitchFamily="34" charset="0"/>
              </a:rPr>
              <a:t>”</a:t>
            </a:r>
            <a:r>
              <a:rPr lang="zh-CN" altLang="en-GB" sz="2800" dirty="0">
                <a:solidFill>
                  <a:srgbClr val="000066"/>
                </a:solidFill>
                <a:latin typeface="Times New Roman" panose="02020603050405020304" pitchFamily="6" charset="0"/>
              </a:rPr>
              <a:t>支持：死循环</a:t>
            </a:r>
            <a:endParaRPr lang="en-GB" altLang="zh-CN" sz="2800" dirty="0">
              <a:solidFill>
                <a:srgbClr val="000066"/>
              </a:solidFill>
              <a:latin typeface="Times New Roman" panose="02020603050405020304" pitchFamily="6" charset="0"/>
            </a:endParaRPr>
          </a:p>
          <a:p>
            <a:pPr defTabSz="449580">
              <a:spcBef>
                <a:spcPts val="1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dirty="0">
                <a:solidFill>
                  <a:srgbClr val="000066"/>
                </a:solidFill>
                <a:latin typeface="Times New Roman" panose="02020603050405020304" pitchFamily="6" charset="0"/>
              </a:rPr>
              <a:t>   </a:t>
            </a:r>
            <a:r>
              <a:rPr lang="zh-CN" altLang="en-GB" sz="2800" dirty="0">
                <a:solidFill>
                  <a:srgbClr val="000066"/>
                </a:solidFill>
                <a:latin typeface="Times New Roman" panose="02020603050405020304" pitchFamily="6" charset="0"/>
              </a:rPr>
              <a:t>硬件支持、</a:t>
            </a:r>
            <a:r>
              <a:rPr lang="en-GB" altLang="zh-CN" sz="2800" dirty="0">
                <a:solidFill>
                  <a:srgbClr val="000066"/>
                </a:solidFill>
                <a:latin typeface="Times New Roman" panose="02020603050405020304" pitchFamily="6" charset="0"/>
              </a:rPr>
              <a:t>OS</a:t>
            </a:r>
            <a:r>
              <a:rPr lang="zh-CN" altLang="en-GB" sz="2800" dirty="0">
                <a:solidFill>
                  <a:srgbClr val="000066"/>
                </a:solidFill>
                <a:latin typeface="Times New Roman" panose="02020603050405020304" pitchFamily="6" charset="0"/>
              </a:rPr>
              <a:t>设置控制点</a:t>
            </a:r>
            <a:endParaRPr lang="en-GB" altLang="zh-CN" sz="2800" dirty="0">
              <a:solidFill>
                <a:srgbClr val="000066"/>
              </a:solidFill>
              <a:latin typeface="Times New Roman" panose="02020603050405020304" pitchFamily="6" charset="0"/>
            </a:endParaRPr>
          </a:p>
          <a:p>
            <a:pPr defTabSz="449580">
              <a:spcBef>
                <a:spcPts val="1750"/>
              </a:spcBef>
              <a:buClr>
                <a:srgbClr val="000066"/>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dirty="0">
                <a:solidFill>
                  <a:srgbClr val="000066"/>
                </a:solidFill>
                <a:latin typeface="Times New Roman" panose="02020603050405020304" pitchFamily="6" charset="0"/>
              </a:rPr>
              <a:t>嵌入式操作系统启动</a:t>
            </a:r>
            <a:r>
              <a:rPr lang="en-GB" altLang="zh-CN" sz="2800" dirty="0">
                <a:solidFill>
                  <a:srgbClr val="000066"/>
                </a:solidFill>
                <a:latin typeface="Times New Roman" panose="02020603050405020304" pitchFamily="6" charset="0"/>
              </a:rPr>
              <a:t>/</a:t>
            </a:r>
            <a:r>
              <a:rPr lang="zh-CN" altLang="en-GB" sz="2800" dirty="0">
                <a:solidFill>
                  <a:srgbClr val="000066"/>
                </a:solidFill>
                <a:latin typeface="Times New Roman" panose="02020603050405020304" pitchFamily="6" charset="0"/>
              </a:rPr>
              <a:t>引导时间短。</a:t>
            </a:r>
            <a:endParaRPr lang="en-GB" altLang="zh-CN" sz="2800" dirty="0">
              <a:solidFill>
                <a:srgbClr val="000066"/>
              </a:solidFill>
              <a:latin typeface="Times New Roman" panose="02020603050405020304" pitchFamily="6" charset="0"/>
            </a:endParaRPr>
          </a:p>
          <a:p>
            <a:pPr defTabSz="449580">
              <a:spcBef>
                <a:spcPts val="1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dirty="0">
                <a:solidFill>
                  <a:srgbClr val="000066"/>
                </a:solidFill>
                <a:latin typeface="Times New Roman" panose="02020603050405020304" pitchFamily="6" charset="0"/>
              </a:rPr>
              <a:t>    </a:t>
            </a:r>
            <a:r>
              <a:rPr lang="zh-CN" altLang="en-GB" sz="2800" dirty="0">
                <a:solidFill>
                  <a:srgbClr val="000066"/>
                </a:solidFill>
                <a:latin typeface="Times New Roman" panose="02020603050405020304" pitchFamily="6" charset="0"/>
              </a:rPr>
              <a:t>引导时间主要花在：自检、系统映像的引导装入、系统的初始化上面</a:t>
            </a:r>
            <a:endParaRPr lang="en-GB" altLang="zh-CN" sz="2800" dirty="0">
              <a:solidFill>
                <a:srgbClr val="000066"/>
              </a:solidFill>
              <a:latin typeface="Times New Roman" panose="02020603050405020304" pitchFamily="6" charset="0"/>
            </a:endParaRPr>
          </a:p>
          <a:p>
            <a:pPr defTabSz="449580">
              <a:spcBef>
                <a:spcPts val="1750"/>
              </a:spcBef>
              <a:buClr>
                <a:srgbClr val="000066"/>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dirty="0">
                <a:solidFill>
                  <a:srgbClr val="000066"/>
                </a:solidFill>
                <a:latin typeface="Times New Roman" panose="02020603050405020304" pitchFamily="6" charset="0"/>
              </a:rPr>
              <a:t>可移植性强：提供</a:t>
            </a:r>
            <a:r>
              <a:rPr lang="en-GB" altLang="zh-CN" sz="2800" dirty="0">
                <a:solidFill>
                  <a:srgbClr val="000066"/>
                </a:solidFill>
                <a:latin typeface="Times New Roman" panose="02020603050405020304" pitchFamily="6" charset="0"/>
              </a:rPr>
              <a:t>HAL/BSP</a:t>
            </a:r>
            <a:endParaRPr lang="en-GB" altLang="zh-CN" sz="2800" dirty="0">
              <a:solidFill>
                <a:srgbClr val="000066"/>
              </a:solidFill>
              <a:latin typeface="Times New Roman" panose="02020603050405020304" pitchFamily="6" charset="0"/>
            </a:endParaRPr>
          </a:p>
          <a:p>
            <a:pPr defTabSz="449580">
              <a:spcBef>
                <a:spcPts val="1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GB" sz="2800" dirty="0">
              <a:solidFill>
                <a:srgbClr val="000066"/>
              </a:solidFill>
              <a:latin typeface="Times New Roman" panose="02020603050405020304" pitchFamily="6" charset="0"/>
            </a:endParaRP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t>实时操作系统</a:t>
            </a:r>
            <a:r>
              <a:rPr lang="en-GB" altLang="zh-CN" dirty="0"/>
              <a:t> </a:t>
            </a:r>
            <a:br>
              <a:rPr lang="en-GB" altLang="zh-CN" dirty="0"/>
            </a:br>
            <a:endParaRPr lang="en-GB" altLang="zh-CN" dirty="0"/>
          </a:p>
        </p:txBody>
      </p:sp>
      <p:sp>
        <p:nvSpPr>
          <p:cNvPr id="83971" name="Text Box 3"/>
          <p:cNvSpPr txBox="1">
            <a:spLocks noChangeArrowheads="1"/>
          </p:cNvSpPr>
          <p:nvPr/>
        </p:nvSpPr>
        <p:spPr bwMode="auto">
          <a:xfrm>
            <a:off x="322263" y="1073150"/>
            <a:ext cx="8643938" cy="5295900"/>
          </a:xfrm>
          <a:prstGeom prst="rect">
            <a:avLst/>
          </a:prstGeom>
          <a:noFill/>
          <a:ln>
            <a:noFill/>
          </a:ln>
          <a:effectLst/>
        </p:spPr>
        <p:txBody>
          <a:bodyPr lIns="82440" tIns="41400" rIns="82440" bIns="41400"/>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定义：是能满足（来自应用的）实时要求的操作系统。</a:t>
            </a:r>
            <a:endParaRPr lang="en-GB" altLang="zh-CN" sz="2400" b="1" dirty="0">
              <a:solidFill>
                <a:srgbClr val="000066"/>
              </a:solidFill>
              <a:latin typeface="Arial" panose="020B0604020202020204" pitchFamily="34"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实时：一旦发生某种事件，系统就要能够“</a:t>
            </a:r>
            <a:r>
              <a:rPr lang="zh-CN" altLang="en-GB" sz="2400" b="1" dirty="0">
                <a:solidFill>
                  <a:srgbClr val="FF0000"/>
                </a:solidFill>
                <a:latin typeface="Arial" panose="020B0604020202020204" pitchFamily="34" charset="0"/>
              </a:rPr>
              <a:t>及时</a:t>
            </a:r>
            <a:r>
              <a:rPr lang="zh-CN" altLang="en-GB" sz="2400" b="1" dirty="0">
                <a:solidFill>
                  <a:srgbClr val="000066"/>
                </a:solidFill>
                <a:latin typeface="Arial" panose="020B0604020202020204" pitchFamily="34" charset="0"/>
              </a:rPr>
              <a:t>”作出反映</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充分发挥硬件潜能</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综合速度快慢</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反应的速度在多大程度上得到满足的问题</a:t>
            </a:r>
            <a:endParaRPr lang="en-GB" altLang="zh-CN" sz="2400" b="1" dirty="0">
              <a:solidFill>
                <a:srgbClr val="000066"/>
              </a:solidFill>
              <a:latin typeface="Arial" panose="020B0604020202020204" pitchFamily="34"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硬实时</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系统特定的时序得不到满足，将会引起</a:t>
            </a:r>
            <a:r>
              <a:rPr lang="zh-CN" altLang="en-GB" sz="2400" b="1" dirty="0">
                <a:solidFill>
                  <a:srgbClr val="FF0000"/>
                </a:solidFill>
                <a:latin typeface="Arial" panose="020B0604020202020204" pitchFamily="34" charset="0"/>
              </a:rPr>
              <a:t>灾难性的后果</a:t>
            </a:r>
            <a:r>
              <a:rPr lang="en-GB" altLang="zh-CN" sz="2400" b="1" dirty="0">
                <a:solidFill>
                  <a:srgbClr val="000066"/>
                </a:solidFill>
                <a:latin typeface="Arial" panose="020B0604020202020204" pitchFamily="34" charset="0"/>
              </a:rPr>
              <a:t>.</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任务：周期、执行时间、</a:t>
            </a:r>
            <a:r>
              <a:rPr lang="en-GB" altLang="zh-CN" sz="2400" b="1" dirty="0">
                <a:solidFill>
                  <a:srgbClr val="000066"/>
                </a:solidFill>
                <a:latin typeface="Arial" panose="020B0604020202020204" pitchFamily="34" charset="0"/>
              </a:rPr>
              <a:t>deadline</a:t>
            </a:r>
            <a:r>
              <a:rPr lang="zh-CN" altLang="en-GB" sz="2400" b="1" dirty="0">
                <a:solidFill>
                  <a:srgbClr val="000066"/>
                </a:solidFill>
                <a:latin typeface="Arial" panose="020B0604020202020204" pitchFamily="34" charset="0"/>
              </a:rPr>
              <a:t>、</a:t>
            </a:r>
            <a:r>
              <a:rPr lang="en-GB" altLang="zh-CN" sz="2400" b="1" dirty="0">
                <a:solidFill>
                  <a:srgbClr val="000066"/>
                </a:solidFill>
                <a:latin typeface="Arial" panose="020B0604020202020204" pitchFamily="34" charset="0"/>
              </a:rPr>
              <a:t>……</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最坏响应时间</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准入控制</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RM</a:t>
            </a:r>
            <a:r>
              <a:rPr lang="zh-CN" altLang="en-GB" sz="2400" b="1" dirty="0">
                <a:solidFill>
                  <a:srgbClr val="000066"/>
                </a:solidFill>
                <a:latin typeface="Arial" panose="020B0604020202020204" pitchFamily="34" charset="0"/>
              </a:rPr>
              <a:t>、</a:t>
            </a:r>
            <a:r>
              <a:rPr lang="en-GB" altLang="zh-CN" sz="2400" b="1" dirty="0">
                <a:solidFill>
                  <a:srgbClr val="000066"/>
                </a:solidFill>
                <a:latin typeface="Arial" panose="020B0604020202020204" pitchFamily="34" charset="0"/>
              </a:rPr>
              <a:t>EDF</a:t>
            </a:r>
            <a:r>
              <a:rPr lang="zh-CN" altLang="en-GB" sz="2400" b="1" dirty="0">
                <a:solidFill>
                  <a:srgbClr val="000066"/>
                </a:solidFill>
                <a:latin typeface="Arial" panose="020B0604020202020204" pitchFamily="34" charset="0"/>
              </a:rPr>
              <a:t>调度算法</a:t>
            </a:r>
            <a:endParaRPr lang="en-GB" altLang="zh-CN" sz="2400" b="1" dirty="0">
              <a:solidFill>
                <a:srgbClr val="000066"/>
              </a:solidFill>
              <a:latin typeface="Arial" panose="020B0604020202020204" pitchFamily="34"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软实时</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特定的时序得不到满足，系统的</a:t>
            </a:r>
            <a:r>
              <a:rPr lang="zh-CN" altLang="en-GB" sz="2400" b="1" dirty="0">
                <a:solidFill>
                  <a:srgbClr val="FF0000"/>
                </a:solidFill>
                <a:latin typeface="Arial" panose="020B0604020202020204" pitchFamily="34" charset="0"/>
              </a:rPr>
              <a:t>性能会下降</a:t>
            </a:r>
            <a:r>
              <a:rPr lang="zh-CN" altLang="en-GB" sz="2400" b="1" dirty="0">
                <a:solidFill>
                  <a:srgbClr val="000066"/>
                </a:solidFill>
                <a:latin typeface="Arial" panose="020B0604020202020204" pitchFamily="34" charset="0"/>
              </a:rPr>
              <a:t>。</a:t>
            </a:r>
            <a:endParaRPr lang="zh-CN" altLang="en-GB" sz="2400" b="1" dirty="0">
              <a:solidFill>
                <a:srgbClr val="000066"/>
              </a:solidFill>
              <a:latin typeface="Arial" panose="020B0604020202020204" pitchFamily="3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2"/>
          <p:cNvSpPr txBox="1">
            <a:spLocks noChangeArrowheads="1"/>
          </p:cNvSpPr>
          <p:nvPr/>
        </p:nvSpPr>
        <p:spPr bwMode="auto">
          <a:xfrm>
            <a:off x="360363" y="1630363"/>
            <a:ext cx="8280400" cy="4319588"/>
          </a:xfrm>
          <a:prstGeom prst="rect">
            <a:avLst/>
          </a:prstGeom>
          <a:noFill/>
          <a:ln>
            <a:noFill/>
          </a:ln>
          <a:effectLst/>
        </p:spPr>
        <p:txBody>
          <a:bodyPr lIns="82440" tIns="41400" rIns="82440" bIns="41400"/>
          <a:p>
            <a:pPr marL="341630" indent="-341630" defTabSz="449580" eaLnBrk="0" hangingPunct="0">
              <a:spcBef>
                <a:spcPts val="1250"/>
              </a:spcBef>
              <a:buClr>
                <a:srgbClr val="000066"/>
              </a:buClr>
              <a:buSzPct val="75000"/>
              <a:buFont typeface="Wingdings" panose="05000000000000000000" pitchFamily="2" charset="2"/>
              <a:buChar char=""/>
              <a:tabLst>
                <a:tab pos="0" algn="l"/>
                <a:tab pos="341630" algn="l"/>
                <a:tab pos="675005" algn="l"/>
                <a:tab pos="914400" algn="l"/>
                <a:tab pos="1256030" algn="l"/>
                <a:tab pos="1352550" algn="l"/>
                <a:tab pos="1828800" algn="l"/>
                <a:tab pos="2030730" algn="l"/>
                <a:tab pos="2170430" algn="l"/>
                <a:tab pos="2708275" algn="l"/>
                <a:tab pos="2743200" algn="l"/>
                <a:tab pos="3084830" algn="l"/>
                <a:tab pos="3386455" algn="l"/>
                <a:tab pos="3657600" algn="l"/>
                <a:tab pos="4572000" algn="l"/>
                <a:tab pos="5486400" algn="l"/>
                <a:tab pos="6400800" algn="l"/>
                <a:tab pos="7315200" algn="l"/>
                <a:tab pos="8229600" algn="l"/>
                <a:tab pos="9144000" algn="l"/>
                <a:tab pos="10058400"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V8版本</a:t>
            </a:r>
            <a:endParaRPr lang="zh-CN" altLang="en-US"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449580" eaLnBrk="0" hangingPunct="0">
              <a:spcBef>
                <a:spcPts val="1250"/>
              </a:spcBef>
              <a:buClr>
                <a:srgbClr val="000066"/>
              </a:buClr>
              <a:buSzPct val="80000"/>
              <a:buFont typeface="Wingdings" panose="05000000000000000000" pitchFamily="2" charset="2"/>
              <a:buChar char="u"/>
              <a:tabLst>
                <a:tab pos="0" algn="l"/>
                <a:tab pos="341630" algn="l"/>
                <a:tab pos="675005" algn="l"/>
                <a:tab pos="914400" algn="l"/>
                <a:tab pos="1256030" algn="l"/>
                <a:tab pos="1352550" algn="l"/>
                <a:tab pos="1828800" algn="l"/>
                <a:tab pos="2030730" algn="l"/>
                <a:tab pos="2170430" algn="l"/>
                <a:tab pos="2708275" algn="l"/>
                <a:tab pos="2743200" algn="l"/>
                <a:tab pos="3084830" algn="l"/>
                <a:tab pos="3386455" algn="l"/>
                <a:tab pos="3657600" algn="l"/>
                <a:tab pos="4572000" algn="l"/>
                <a:tab pos="5486400" algn="l"/>
                <a:tab pos="6400800" algn="l"/>
                <a:tab pos="7315200" algn="l"/>
                <a:tab pos="8229600" algn="l"/>
                <a:tab pos="9144000" algn="l"/>
                <a:tab pos="10058400"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将64位架构支持引入ARM架构中</a:t>
            </a:r>
            <a:endParaRPr lang="zh-CN" altLang="en-US"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449580" eaLnBrk="0" hangingPunct="0">
              <a:spcBef>
                <a:spcPts val="1250"/>
              </a:spcBef>
              <a:buClr>
                <a:srgbClr val="000066"/>
              </a:buClr>
              <a:buSzPct val="80000"/>
              <a:buFont typeface="Wingdings" panose="05000000000000000000" pitchFamily="2" charset="2"/>
              <a:buChar char="u"/>
              <a:tabLst>
                <a:tab pos="0" algn="l"/>
                <a:tab pos="341630" algn="l"/>
                <a:tab pos="675005" algn="l"/>
                <a:tab pos="914400" algn="l"/>
                <a:tab pos="1256030" algn="l"/>
                <a:tab pos="1352550" algn="l"/>
                <a:tab pos="1828800" algn="l"/>
                <a:tab pos="2030730" algn="l"/>
                <a:tab pos="2170430" algn="l"/>
                <a:tab pos="2708275" algn="l"/>
                <a:tab pos="2743200" algn="l"/>
                <a:tab pos="3084830" algn="l"/>
                <a:tab pos="3386455" algn="l"/>
                <a:tab pos="3657600" algn="l"/>
                <a:tab pos="4572000" algn="l"/>
                <a:tab pos="5486400" algn="l"/>
                <a:tab pos="6400800" algn="l"/>
                <a:tab pos="7315200" algn="l"/>
                <a:tab pos="8229600" algn="l"/>
                <a:tab pos="9144000" algn="l"/>
                <a:tab pos="10058400"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支持三个主要指令集</a:t>
            </a:r>
            <a:endParaRPr lang="zh-CN" altLang="en-US"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449580" eaLnBrk="0" hangingPunct="0">
              <a:spcBef>
                <a:spcPts val="1250"/>
              </a:spcBef>
              <a:buClr>
                <a:srgbClr val="000066"/>
              </a:buClr>
              <a:buSzPct val="80000"/>
              <a:buFont typeface="Wingdings" panose="05000000000000000000" pitchFamily="2" charset="2"/>
              <a:tabLst>
                <a:tab pos="0" algn="l"/>
                <a:tab pos="341630" algn="l"/>
                <a:tab pos="675005" algn="l"/>
                <a:tab pos="914400" algn="l"/>
                <a:tab pos="1256030" algn="l"/>
                <a:tab pos="1352550" algn="l"/>
                <a:tab pos="1828800" algn="l"/>
                <a:tab pos="2030730" algn="l"/>
                <a:tab pos="2170430" algn="l"/>
                <a:tab pos="2708275" algn="l"/>
                <a:tab pos="2743200" algn="l"/>
                <a:tab pos="3084830" algn="l"/>
                <a:tab pos="3386455" algn="l"/>
                <a:tab pos="3657600" algn="l"/>
                <a:tab pos="4572000" algn="l"/>
                <a:tab pos="5486400" algn="l"/>
                <a:tab pos="6400800" algn="l"/>
                <a:tab pos="7315200" algn="l"/>
                <a:tab pos="8229600" algn="l"/>
                <a:tab pos="9144000" algn="l"/>
                <a:tab pos="10058400"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A32（或 ARM）：32 位固定长度指令集</a:t>
            </a:r>
            <a:endParaRPr lang="zh-CN" altLang="en-US"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449580" eaLnBrk="0" hangingPunct="0">
              <a:spcBef>
                <a:spcPts val="1250"/>
              </a:spcBef>
              <a:buClr>
                <a:srgbClr val="000066"/>
              </a:buClr>
              <a:buSzPct val="80000"/>
              <a:buFont typeface="Wingdings" panose="05000000000000000000" pitchFamily="2" charset="2"/>
              <a:tabLst>
                <a:tab pos="0" algn="l"/>
                <a:tab pos="341630" algn="l"/>
                <a:tab pos="675005" algn="l"/>
                <a:tab pos="914400" algn="l"/>
                <a:tab pos="1256030" algn="l"/>
                <a:tab pos="1352550" algn="l"/>
                <a:tab pos="1828800" algn="l"/>
                <a:tab pos="2030730" algn="l"/>
                <a:tab pos="2170430" algn="l"/>
                <a:tab pos="2708275" algn="l"/>
                <a:tab pos="2743200" algn="l"/>
                <a:tab pos="3084830" algn="l"/>
                <a:tab pos="3386455" algn="l"/>
                <a:tab pos="3657600" algn="l"/>
                <a:tab pos="4572000" algn="l"/>
                <a:tab pos="5486400" algn="l"/>
                <a:tab pos="6400800" algn="l"/>
                <a:tab pos="7315200" algn="l"/>
                <a:tab pos="8229600" algn="l"/>
                <a:tab pos="9144000" algn="l"/>
                <a:tab pos="10058400"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T32 (Thumb)：16 位固定长度指令集</a:t>
            </a:r>
            <a:endParaRPr lang="zh-CN" altLang="en-US" sz="2400" b="1" dirty="0">
              <a:solidFill>
                <a:srgbClr val="000066"/>
              </a:solidFill>
              <a:latin typeface="楷体_GB2312" pitchFamily="1" charset="0"/>
              <a:cs typeface="楷体_GB2312" pitchFamily="1" charset="0"/>
              <a:sym typeface="Arial" panose="020B0604020202020204" pitchFamily="34" charset="0"/>
            </a:endParaRPr>
          </a:p>
          <a:p>
            <a:pPr marL="741680" lvl="1" indent="-284480" defTabSz="449580" eaLnBrk="0" hangingPunct="0">
              <a:spcBef>
                <a:spcPts val="1250"/>
              </a:spcBef>
              <a:buClr>
                <a:srgbClr val="000066"/>
              </a:buClr>
              <a:buSzPct val="80000"/>
              <a:buFont typeface="Wingdings" panose="05000000000000000000" pitchFamily="2" charset="2"/>
              <a:tabLst>
                <a:tab pos="0" algn="l"/>
                <a:tab pos="341630" algn="l"/>
                <a:tab pos="675005" algn="l"/>
                <a:tab pos="914400" algn="l"/>
                <a:tab pos="1256030" algn="l"/>
                <a:tab pos="1352550" algn="l"/>
                <a:tab pos="1828800" algn="l"/>
                <a:tab pos="2030730" algn="l"/>
                <a:tab pos="2170430" algn="l"/>
                <a:tab pos="2708275" algn="l"/>
                <a:tab pos="2743200" algn="l"/>
                <a:tab pos="3084830" algn="l"/>
                <a:tab pos="3386455" algn="l"/>
                <a:tab pos="3657600" algn="l"/>
                <a:tab pos="4572000" algn="l"/>
                <a:tab pos="5486400" algn="l"/>
                <a:tab pos="6400800" algn="l"/>
                <a:tab pos="7315200" algn="l"/>
                <a:tab pos="8229600" algn="l"/>
                <a:tab pos="9144000" algn="l"/>
                <a:tab pos="10058400" algn="l"/>
              </a:tabLst>
            </a:pPr>
            <a:r>
              <a:rPr lang="zh-CN" altLang="en-US" sz="2400" b="1" dirty="0">
                <a:solidFill>
                  <a:srgbClr val="000066"/>
                </a:solidFill>
                <a:latin typeface="楷体_GB2312" pitchFamily="1" charset="0"/>
                <a:cs typeface="楷体_GB2312" pitchFamily="1" charset="0"/>
                <a:sym typeface="Arial" panose="020B0604020202020204" pitchFamily="34" charset="0"/>
              </a:rPr>
              <a:t>A64：提供与 ARM 和 Thumb 指令集类似功能的 32 位固定长度指令集</a:t>
            </a:r>
            <a:endParaRPr lang="zh-CN" altLang="en-US" sz="2400" b="1" dirty="0">
              <a:solidFill>
                <a:srgbClr val="000066"/>
              </a:solidFill>
              <a:latin typeface="楷体_GB2312" pitchFamily="1" charset="0"/>
              <a:ea typeface="楷体_GB2312" pitchFamily="1" charset="0"/>
              <a:sym typeface="Arial" panose="020B0604020202020204" pitchFamily="34" charset="0"/>
            </a:endParaRPr>
          </a:p>
        </p:txBody>
      </p:sp>
      <p:sp>
        <p:nvSpPr>
          <p:cNvPr id="11267" name="Rectangle 3"/>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sz="4400" dirty="0">
                <a:latin typeface="黑体" panose="02010609060101010101" pitchFamily="6" charset="-122"/>
                <a:ea typeface="黑体" panose="02010609060101010101" pitchFamily="6" charset="-122"/>
              </a:rPr>
              <a:t>ARM</a:t>
            </a:r>
            <a:r>
              <a:rPr lang="zh-CN" altLang="en-GB" sz="4400" dirty="0">
                <a:latin typeface="黑体" panose="02010609060101010101" pitchFamily="6" charset="-122"/>
                <a:ea typeface="黑体" panose="02010609060101010101" pitchFamily="6" charset="-122"/>
              </a:rPr>
              <a:t>体系结构版本</a:t>
            </a:r>
            <a:endParaRPr lang="zh-CN" altLang="en-GB" dirty="0"/>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sz="3200" dirty="0">
                <a:ea typeface="黑体" panose="02010609060101010101" pitchFamily="6" charset="-122"/>
              </a:rPr>
              <a:t>实时操作系统和通用操作系统的区别</a:t>
            </a:r>
            <a:endParaRPr lang="zh-CN" altLang="en-GB" sz="3200" dirty="0">
              <a:ea typeface="黑体" panose="02010609060101010101" pitchFamily="6" charset="-122"/>
            </a:endParaRPr>
          </a:p>
        </p:txBody>
      </p:sp>
      <p:sp>
        <p:nvSpPr>
          <p:cNvPr id="84995" name="Text Box 3"/>
          <p:cNvSpPr txBox="1">
            <a:spLocks noChangeArrowheads="1"/>
          </p:cNvSpPr>
          <p:nvPr/>
        </p:nvSpPr>
        <p:spPr bwMode="auto">
          <a:xfrm>
            <a:off x="379413" y="1358900"/>
            <a:ext cx="8367713" cy="4529138"/>
          </a:xfrm>
          <a:prstGeom prst="rect">
            <a:avLst/>
          </a:prstGeom>
          <a:noFill/>
          <a:ln>
            <a:noFill/>
          </a:ln>
          <a:effectLst/>
        </p:spPr>
        <p:txBody>
          <a:bodyPr lIns="82440" tIns="41400" rIns="82440" bIns="41400"/>
          <a:p>
            <a:pPr marL="252730" indent="-252730" algn="just"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通用</a:t>
            </a:r>
            <a:r>
              <a:rPr lang="en-GB" altLang="zh-CN" sz="2400" b="1" dirty="0">
                <a:solidFill>
                  <a:srgbClr val="000066"/>
                </a:solidFill>
                <a:latin typeface="Arial" panose="020B0604020202020204" pitchFamily="34" charset="0"/>
              </a:rPr>
              <a:t>OS</a:t>
            </a:r>
            <a:r>
              <a:rPr lang="zh-CN" altLang="en-GB" sz="2400" b="1" dirty="0">
                <a:solidFill>
                  <a:srgbClr val="000066"/>
                </a:solidFill>
                <a:latin typeface="Arial" panose="020B0604020202020204" pitchFamily="34" charset="0"/>
              </a:rPr>
              <a:t>追求的目标是</a:t>
            </a:r>
            <a:r>
              <a:rPr lang="zh-CN" altLang="en-GB" sz="2400" b="1" dirty="0">
                <a:solidFill>
                  <a:srgbClr val="FF0000"/>
                </a:solidFill>
                <a:latin typeface="Arial" panose="020B0604020202020204" pitchFamily="34" charset="0"/>
              </a:rPr>
              <a:t>总体效率</a:t>
            </a:r>
            <a:r>
              <a:rPr lang="zh-CN" altLang="en-GB" sz="2400" b="1" dirty="0">
                <a:solidFill>
                  <a:srgbClr val="000066"/>
                </a:solidFill>
                <a:latin typeface="Arial" panose="020B0604020202020204" pitchFamily="34" charset="0"/>
              </a:rPr>
              <a:t>，必要时宁可牺牲个别进程的反应速度来达到总体效率的提高。实时</a:t>
            </a:r>
            <a:r>
              <a:rPr lang="en-GB" altLang="zh-CN" sz="2400" b="1" dirty="0">
                <a:solidFill>
                  <a:srgbClr val="000066"/>
                </a:solidFill>
                <a:latin typeface="Arial" panose="020B0604020202020204" pitchFamily="34" charset="0"/>
              </a:rPr>
              <a:t>OS</a:t>
            </a:r>
            <a:r>
              <a:rPr lang="zh-CN" altLang="en-GB" sz="2400" b="1" dirty="0">
                <a:solidFill>
                  <a:srgbClr val="000066"/>
                </a:solidFill>
                <a:latin typeface="Arial" panose="020B0604020202020204" pitchFamily="34" charset="0"/>
              </a:rPr>
              <a:t>却反过来，宁可牺牲总体效率也要保证个别进程的反应速度。</a:t>
            </a:r>
            <a:endParaRPr lang="en-GB" altLang="zh-CN" sz="2400" b="1" dirty="0">
              <a:solidFill>
                <a:srgbClr val="000066"/>
              </a:solidFill>
              <a:latin typeface="Arial" panose="020B0604020202020204" pitchFamily="34" charset="0"/>
            </a:endParaRPr>
          </a:p>
          <a:p>
            <a:pPr marL="252730" indent="-252730" algn="just"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通用</a:t>
            </a:r>
            <a:r>
              <a:rPr lang="en-GB" altLang="zh-CN" sz="2400" b="1" dirty="0">
                <a:solidFill>
                  <a:srgbClr val="000066"/>
                </a:solidFill>
                <a:latin typeface="Arial" panose="020B0604020202020204" pitchFamily="34" charset="0"/>
              </a:rPr>
              <a:t>OS</a:t>
            </a:r>
            <a:r>
              <a:rPr lang="zh-CN" altLang="en-GB" sz="2400" b="1" dirty="0">
                <a:solidFill>
                  <a:srgbClr val="FF0000"/>
                </a:solidFill>
                <a:latin typeface="Arial" panose="020B0604020202020204" pitchFamily="34" charset="0"/>
              </a:rPr>
              <a:t>公正性</a:t>
            </a:r>
            <a:r>
              <a:rPr lang="zh-CN" altLang="en-GB" sz="2400" b="1" dirty="0">
                <a:solidFill>
                  <a:srgbClr val="000066"/>
                </a:solidFill>
                <a:latin typeface="Arial" panose="020B0604020202020204" pitchFamily="34" charset="0"/>
              </a:rPr>
              <a:t>更重要，必要时宁可“劫富济贫”，实时</a:t>
            </a:r>
            <a:r>
              <a:rPr lang="en-GB" altLang="zh-CN" sz="2400" b="1" dirty="0">
                <a:solidFill>
                  <a:srgbClr val="000066"/>
                </a:solidFill>
                <a:latin typeface="Arial" panose="020B0604020202020204" pitchFamily="34" charset="0"/>
              </a:rPr>
              <a:t>OS</a:t>
            </a:r>
            <a:r>
              <a:rPr lang="zh-CN" altLang="en-GB" sz="2400" b="1" dirty="0">
                <a:solidFill>
                  <a:srgbClr val="000066"/>
                </a:solidFill>
                <a:latin typeface="Arial" panose="020B0604020202020204" pitchFamily="34" charset="0"/>
              </a:rPr>
              <a:t>则高优先级进程的运行更重要，必要时宁可“劫贫济富”</a:t>
            </a:r>
            <a:endParaRPr lang="en-GB" altLang="zh-CN" sz="2400" b="1" dirty="0">
              <a:solidFill>
                <a:srgbClr val="000066"/>
              </a:solidFill>
              <a:latin typeface="Arial" panose="020B0604020202020204" pitchFamily="34" charset="0"/>
            </a:endParaRPr>
          </a:p>
          <a:p>
            <a:pPr marL="252730" indent="-252730" algn="just"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通用ＯＳ的性能分析是统计分析、平均值分析，实时ＯＳ则为最坏情况分析</a:t>
            </a:r>
            <a:endParaRPr lang="en-GB" altLang="zh-CN" sz="2400" b="1" dirty="0">
              <a:solidFill>
                <a:srgbClr val="000066"/>
              </a:solidFill>
              <a:latin typeface="Arial" panose="020B0604020202020204" pitchFamily="34" charset="0"/>
            </a:endParaRPr>
          </a:p>
          <a:p>
            <a:pPr marL="252730" indent="-252730" algn="just"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通用</a:t>
            </a:r>
            <a:r>
              <a:rPr lang="en-GB" altLang="zh-CN" sz="2400" b="1" dirty="0">
                <a:solidFill>
                  <a:srgbClr val="000066"/>
                </a:solidFill>
                <a:latin typeface="Arial" panose="020B0604020202020204" pitchFamily="34" charset="0"/>
              </a:rPr>
              <a:t>OS</a:t>
            </a:r>
            <a:r>
              <a:rPr lang="zh-CN" altLang="en-GB" sz="2400" b="1" dirty="0">
                <a:solidFill>
                  <a:srgbClr val="000066"/>
                </a:solidFill>
                <a:latin typeface="Arial" panose="020B0604020202020204" pitchFamily="34" charset="0"/>
              </a:rPr>
              <a:t>可以充分利用ＣＰＵ的处理能力，实时ＯＳ需要有意让ＣＰＵ的处理能力供过于求，以确保反应速度和任务的完成。</a:t>
            </a:r>
            <a:endParaRPr lang="en-GB" altLang="zh-CN" sz="2400" b="1" dirty="0">
              <a:solidFill>
                <a:srgbClr val="000066"/>
              </a:solidFill>
              <a:latin typeface="Arial" panose="020B0604020202020204" pitchFamily="34" charset="0"/>
            </a:endParaRPr>
          </a:p>
          <a:p>
            <a:pPr marL="252730" indent="-252730" algn="just" defTabSz="449580">
              <a:spcBef>
                <a:spcPts val="150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endParaRPr lang="zh-CN" altLang="en-GB" sz="2400" b="1" dirty="0">
              <a:solidFill>
                <a:srgbClr val="000066"/>
              </a:solidFill>
              <a:latin typeface="Arial" panose="020B0604020202020204" pitchFamily="34" charset="0"/>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实时操作系统的反应速度（</a:t>
            </a:r>
            <a:r>
              <a:rPr lang="en-GB" altLang="zh-CN" dirty="0">
                <a:latin typeface="黑体" panose="02010609060101010101" pitchFamily="6" charset="-122"/>
                <a:ea typeface="黑体" panose="02010609060101010101" pitchFamily="6" charset="-122"/>
              </a:rPr>
              <a:t>1</a:t>
            </a:r>
            <a:r>
              <a:rPr lang="zh-CN" altLang="en-GB" dirty="0">
                <a:latin typeface="黑体" panose="02010609060101010101" pitchFamily="6" charset="-122"/>
                <a:ea typeface="黑体" panose="02010609060101010101" pitchFamily="6" charset="-122"/>
              </a:rPr>
              <a:t>）</a:t>
            </a:r>
            <a:endParaRPr lang="zh-CN" altLang="en-GB" dirty="0">
              <a:latin typeface="黑体" panose="02010609060101010101" pitchFamily="6" charset="-122"/>
              <a:ea typeface="黑体" panose="02010609060101010101" pitchFamily="6" charset="-122"/>
            </a:endParaRPr>
          </a:p>
        </p:txBody>
      </p:sp>
      <p:sp>
        <p:nvSpPr>
          <p:cNvPr id="86019" name="Text Box 3"/>
          <p:cNvSpPr txBox="1">
            <a:spLocks noChangeArrowheads="1"/>
          </p:cNvSpPr>
          <p:nvPr/>
        </p:nvSpPr>
        <p:spPr bwMode="auto">
          <a:xfrm>
            <a:off x="193675" y="1311275"/>
            <a:ext cx="8758238" cy="4860925"/>
          </a:xfrm>
          <a:prstGeom prst="rect">
            <a:avLst/>
          </a:prstGeom>
          <a:noFill/>
          <a:ln>
            <a:noFill/>
          </a:ln>
          <a:effectLst/>
        </p:spPr>
        <p:txBody>
          <a:bodyPr lIns="82440" tIns="41400" rIns="82440" bIns="41400"/>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000066"/>
                </a:solidFill>
                <a:latin typeface="Arial" panose="020B0604020202020204" pitchFamily="34" charset="0"/>
              </a:rPr>
              <a:t>（</a:t>
            </a:r>
            <a:r>
              <a:rPr lang="en-GB" altLang="zh-CN" sz="2400" b="1" dirty="0">
                <a:solidFill>
                  <a:srgbClr val="000066"/>
                </a:solidFill>
                <a:latin typeface="Arial" panose="020B0604020202020204" pitchFamily="34" charset="0"/>
              </a:rPr>
              <a:t>1</a:t>
            </a:r>
            <a:r>
              <a:rPr lang="zh-CN" altLang="en-GB" sz="2400" b="1" dirty="0">
                <a:solidFill>
                  <a:srgbClr val="000066"/>
                </a:solidFill>
                <a:latin typeface="Arial" panose="020B0604020202020204" pitchFamily="34" charset="0"/>
              </a:rPr>
              <a:t>）中断延时</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反映速度取决于：</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外部事件</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中断请求</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中断处理</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服务进程</a:t>
            </a:r>
            <a:endParaRPr lang="en-GB" altLang="zh-CN" sz="2400" b="1"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000066"/>
                </a:solidFill>
                <a:latin typeface="Arial" panose="020B0604020202020204" pitchFamily="34" charset="0"/>
              </a:rPr>
              <a:t>大多数处理机都不支持嵌套中断：关中断时间</a:t>
            </a:r>
            <a:endParaRPr lang="en-GB" altLang="zh-CN" sz="2400" b="1"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LINUX</a:t>
            </a:r>
            <a:r>
              <a:rPr lang="zh-CN" altLang="en-GB" sz="2400" b="1" dirty="0">
                <a:solidFill>
                  <a:srgbClr val="000066"/>
                </a:solidFill>
                <a:latin typeface="Arial" panose="020B0604020202020204" pitchFamily="34" charset="0"/>
              </a:rPr>
              <a:t>中断处理的前半、后半，前半</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后半之间的可能调度</a:t>
            </a:r>
            <a:endParaRPr lang="en-GB" altLang="zh-CN" sz="2400" b="1"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000066"/>
                </a:solidFill>
                <a:latin typeface="Arial" panose="020B0604020202020204" pitchFamily="34" charset="0"/>
              </a:rPr>
              <a:t>优先级中断：中断是否响应取决于中断源和处理机的级别</a:t>
            </a:r>
            <a:endParaRPr lang="en-GB" altLang="zh-CN" sz="2400" b="1"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000066"/>
                </a:solidFill>
                <a:latin typeface="Arial" panose="020B0604020202020204" pitchFamily="34" charset="0"/>
              </a:rPr>
              <a:t>中断延时的长短与具体指令系统的关系：</a:t>
            </a:r>
            <a:r>
              <a:rPr lang="en-GB" altLang="zh-CN" sz="2400" b="1" dirty="0">
                <a:solidFill>
                  <a:srgbClr val="000066"/>
                </a:solidFill>
                <a:latin typeface="Arial" panose="020B0604020202020204" pitchFamily="34" charset="0"/>
              </a:rPr>
              <a:t>CISC/RISC</a:t>
            </a:r>
            <a:r>
              <a:rPr lang="zh-CN" altLang="en-GB" sz="2400" b="1" dirty="0">
                <a:solidFill>
                  <a:srgbClr val="000066"/>
                </a:solidFill>
                <a:latin typeface="Arial" panose="020B0604020202020204" pitchFamily="34" charset="0"/>
              </a:rPr>
              <a:t>指令</a:t>
            </a:r>
            <a:endParaRPr lang="en-GB" altLang="zh-CN" sz="2400" b="1"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000066"/>
                </a:solidFill>
                <a:latin typeface="Arial" panose="020B0604020202020204" pitchFamily="34" charset="0"/>
              </a:rPr>
              <a:t>系统调用中也可能关中断</a:t>
            </a:r>
            <a:endParaRPr lang="en-GB" altLang="zh-CN" sz="2400" b="1"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DMA</a:t>
            </a:r>
            <a:r>
              <a:rPr lang="zh-CN" altLang="en-GB" sz="2400" b="1" dirty="0">
                <a:solidFill>
                  <a:srgbClr val="000066"/>
                </a:solidFill>
                <a:latin typeface="Arial" panose="020B0604020202020204" pitchFamily="34" charset="0"/>
              </a:rPr>
              <a:t>操作：让出了对内存的使用权</a:t>
            </a:r>
            <a:r>
              <a:rPr lang="en-GB" altLang="zh-CN" sz="2400" b="1" dirty="0">
                <a:solidFill>
                  <a:srgbClr val="000066"/>
                </a:solidFill>
                <a:latin typeface="Arial" panose="020B0604020202020204" pitchFamily="34" charset="0"/>
              </a:rPr>
              <a:t>		</a:t>
            </a:r>
            <a:endParaRPr lang="en-GB" altLang="zh-CN" sz="2400" b="1" dirty="0">
              <a:solidFill>
                <a:srgbClr val="000066"/>
              </a:solidFill>
              <a:latin typeface="Arial" panose="020B0604020202020204" pitchFamily="34" charset="0"/>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实时操作系统的反应速度（</a:t>
            </a:r>
            <a:r>
              <a:rPr lang="en-GB" altLang="zh-CN" dirty="0">
                <a:latin typeface="黑体" panose="02010609060101010101" pitchFamily="6" charset="-122"/>
                <a:ea typeface="黑体" panose="02010609060101010101" pitchFamily="6" charset="-122"/>
              </a:rPr>
              <a:t>2</a:t>
            </a:r>
            <a:r>
              <a:rPr lang="zh-CN" altLang="en-GB" dirty="0">
                <a:latin typeface="黑体" panose="02010609060101010101" pitchFamily="6" charset="-122"/>
                <a:ea typeface="黑体" panose="02010609060101010101" pitchFamily="6" charset="-122"/>
              </a:rPr>
              <a:t>）</a:t>
            </a:r>
            <a:endParaRPr lang="zh-CN" altLang="en-GB" dirty="0">
              <a:latin typeface="黑体" panose="02010609060101010101" pitchFamily="6" charset="-122"/>
              <a:ea typeface="黑体" panose="02010609060101010101" pitchFamily="6" charset="-122"/>
            </a:endParaRPr>
          </a:p>
        </p:txBody>
      </p:sp>
      <p:sp>
        <p:nvSpPr>
          <p:cNvPr id="87043" name="Text Box 3"/>
          <p:cNvSpPr txBox="1">
            <a:spLocks noChangeArrowheads="1"/>
          </p:cNvSpPr>
          <p:nvPr/>
        </p:nvSpPr>
        <p:spPr bwMode="auto">
          <a:xfrm>
            <a:off x="685800" y="1185863"/>
            <a:ext cx="7977188" cy="4986338"/>
          </a:xfrm>
          <a:prstGeom prst="rect">
            <a:avLst/>
          </a:prstGeom>
          <a:noFill/>
          <a:ln>
            <a:noFill/>
          </a:ln>
          <a:effectLst/>
        </p:spPr>
        <p:txBody>
          <a:bodyPr lIns="82440" tIns="41400" rIns="82440" bIns="41400"/>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000066"/>
                </a:solidFill>
                <a:latin typeface="Arial" panose="020B0604020202020204" pitchFamily="34" charset="0"/>
              </a:rPr>
              <a:t>（</a:t>
            </a:r>
            <a:r>
              <a:rPr lang="en-GB" altLang="zh-CN" sz="2400" b="1" dirty="0">
                <a:solidFill>
                  <a:srgbClr val="000066"/>
                </a:solidFill>
                <a:latin typeface="Arial" panose="020B0604020202020204" pitchFamily="34" charset="0"/>
              </a:rPr>
              <a:t>2</a:t>
            </a:r>
            <a:r>
              <a:rPr lang="zh-CN" altLang="en-GB" sz="2400" b="1" dirty="0">
                <a:solidFill>
                  <a:srgbClr val="000066"/>
                </a:solidFill>
                <a:latin typeface="Arial" panose="020B0604020202020204" pitchFamily="34" charset="0"/>
              </a:rPr>
              <a:t>）调度延时</a:t>
            </a:r>
            <a:r>
              <a:rPr lang="en-GB" altLang="zh-CN" sz="2400" b="1" dirty="0">
                <a:solidFill>
                  <a:srgbClr val="000066"/>
                </a:solidFill>
                <a:latin typeface="Arial" panose="020B0604020202020204" pitchFamily="34" charset="0"/>
              </a:rPr>
              <a:t>(Scheduling Latency)</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事件处理的简易程度</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简单：中断处理程序中就可以完成</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复杂：中断处理</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唤醒进程</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进程调度</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进程处理</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000066"/>
                </a:solidFill>
                <a:latin typeface="Arial" panose="020B0604020202020204" pitchFamily="34" charset="0"/>
              </a:rPr>
              <a:t>（</a:t>
            </a:r>
            <a:r>
              <a:rPr lang="en-GB" altLang="zh-CN" sz="2400" b="1" dirty="0">
                <a:solidFill>
                  <a:srgbClr val="000066"/>
                </a:solidFill>
                <a:latin typeface="Arial" panose="020B0604020202020204" pitchFamily="34" charset="0"/>
              </a:rPr>
              <a:t>3</a:t>
            </a:r>
            <a:r>
              <a:rPr lang="zh-CN" altLang="en-GB" sz="2400" b="1" dirty="0">
                <a:solidFill>
                  <a:srgbClr val="000066"/>
                </a:solidFill>
                <a:latin typeface="Arial" panose="020B0604020202020204" pitchFamily="34" charset="0"/>
              </a:rPr>
              <a:t>）系统负荷：</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进程调度只能发生在完成了所有的嵌套中断处理之后</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系统的实时性只有在负荷合理时才能得到保证，在重负荷下谈论实时是没有意义的。</a:t>
            </a:r>
            <a:endParaRPr lang="zh-CN" altLang="en-GB" sz="2400" b="1" dirty="0">
              <a:solidFill>
                <a:srgbClr val="000066"/>
              </a:solidFill>
              <a:latin typeface="Arial" panose="020B0604020202020204" pitchFamily="34" charset="0"/>
            </a:endParaRP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latin typeface="黑体" panose="02010609060101010101" pitchFamily="6" charset="-122"/>
                <a:ea typeface="黑体" panose="02010609060101010101" pitchFamily="6" charset="-122"/>
              </a:rPr>
              <a:t>实时操作系统的反应速度（</a:t>
            </a:r>
            <a:r>
              <a:rPr lang="en-GB" altLang="zh-CN" dirty="0">
                <a:latin typeface="黑体" panose="02010609060101010101" pitchFamily="6" charset="-122"/>
                <a:ea typeface="黑体" panose="02010609060101010101" pitchFamily="6" charset="-122"/>
              </a:rPr>
              <a:t>3</a:t>
            </a:r>
            <a:r>
              <a:rPr lang="zh-CN" altLang="en-GB" dirty="0">
                <a:latin typeface="黑体" panose="02010609060101010101" pitchFamily="6" charset="-122"/>
                <a:ea typeface="黑体" panose="02010609060101010101" pitchFamily="6" charset="-122"/>
              </a:rPr>
              <a:t>）</a:t>
            </a:r>
            <a:endParaRPr lang="zh-CN" altLang="en-GB" dirty="0">
              <a:latin typeface="黑体" panose="02010609060101010101" pitchFamily="6" charset="-122"/>
              <a:ea typeface="黑体" panose="02010609060101010101" pitchFamily="6" charset="-122"/>
            </a:endParaRPr>
          </a:p>
        </p:txBody>
      </p:sp>
      <p:sp>
        <p:nvSpPr>
          <p:cNvPr id="88067" name="Text Box 3"/>
          <p:cNvSpPr txBox="1">
            <a:spLocks noChangeArrowheads="1"/>
          </p:cNvSpPr>
          <p:nvPr/>
        </p:nvSpPr>
        <p:spPr bwMode="auto">
          <a:xfrm>
            <a:off x="263525" y="1130300"/>
            <a:ext cx="8629650" cy="5041900"/>
          </a:xfrm>
          <a:prstGeom prst="rect">
            <a:avLst/>
          </a:prstGeom>
          <a:noFill/>
          <a:ln>
            <a:noFill/>
          </a:ln>
          <a:effectLst/>
        </p:spPr>
        <p:txBody>
          <a:bodyPr lIns="82440" tIns="41400" rIns="82440" bIns="41400"/>
          <a:p>
            <a:pPr marL="254000" indent="-252095" algn="just"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000066"/>
                </a:solidFill>
                <a:latin typeface="Arial" panose="020B0604020202020204" pitchFamily="34" charset="0"/>
              </a:rPr>
              <a:t>（４）调度策略</a:t>
            </a:r>
            <a:endParaRPr lang="en-GB" altLang="zh-CN" sz="2400" b="1" dirty="0">
              <a:solidFill>
                <a:srgbClr val="000066"/>
              </a:solidFill>
              <a:latin typeface="Arial" panose="020B0604020202020204" pitchFamily="34" charset="0"/>
            </a:endParaRPr>
          </a:p>
          <a:p>
            <a:pPr marL="254000" indent="-252095" algn="just"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如果中断处理结束后发生的首次调度能选中目标进程</a:t>
            </a:r>
            <a:r>
              <a:rPr lang="en-GB" altLang="zh-CN" sz="2000" b="1" dirty="0">
                <a:solidFill>
                  <a:srgbClr val="000066"/>
                </a:solidFill>
                <a:latin typeface="Arial" panose="020B0604020202020204" pitchFamily="34" charset="0"/>
              </a:rPr>
              <a:t>,</a:t>
            </a:r>
            <a:r>
              <a:rPr lang="zh-CN" altLang="en-GB" sz="2000" b="1" dirty="0">
                <a:solidFill>
                  <a:srgbClr val="000066"/>
                </a:solidFill>
                <a:latin typeface="Arial" panose="020B0604020202020204" pitchFamily="34" charset="0"/>
              </a:rPr>
              <a:t>调度延时的大小只决定于</a:t>
            </a:r>
            <a:r>
              <a:rPr lang="en-GB" altLang="zh-CN" sz="2000" b="1" dirty="0">
                <a:solidFill>
                  <a:srgbClr val="000066"/>
                </a:solidFill>
                <a:latin typeface="Arial" panose="020B0604020202020204" pitchFamily="34" charset="0"/>
              </a:rPr>
              <a:t>CPU</a:t>
            </a:r>
            <a:r>
              <a:rPr lang="zh-CN" altLang="en-GB" sz="2000" b="1" dirty="0">
                <a:solidFill>
                  <a:srgbClr val="000066"/>
                </a:solidFill>
                <a:latin typeface="Arial" panose="020B0604020202020204" pitchFamily="34" charset="0"/>
              </a:rPr>
              <a:t>的速度、调度算法的复杂程度、就绪进程的多少，绝对值一般很小。但能否选中则决定于调度策略。</a:t>
            </a:r>
            <a:endParaRPr lang="en-GB" altLang="zh-CN" sz="2000" b="1" dirty="0">
              <a:solidFill>
                <a:srgbClr val="000066"/>
              </a:solidFill>
              <a:latin typeface="Arial" panose="020B0604020202020204" pitchFamily="34" charset="0"/>
            </a:endParaRPr>
          </a:p>
          <a:p>
            <a:pPr marL="254000" indent="-252095" algn="just"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Round Robin:</a:t>
            </a:r>
            <a:r>
              <a:rPr lang="zh-CN" altLang="en-GB" sz="2000" b="1" dirty="0">
                <a:solidFill>
                  <a:srgbClr val="000066"/>
                </a:solidFill>
                <a:latin typeface="Arial" panose="020B0604020202020204" pitchFamily="34" charset="0"/>
              </a:rPr>
              <a:t>就绪进程的多少、时间片的长短</a:t>
            </a:r>
            <a:endParaRPr lang="en-GB" altLang="zh-CN" sz="2000" b="1" dirty="0">
              <a:solidFill>
                <a:srgbClr val="000066"/>
              </a:solidFill>
              <a:latin typeface="Arial" panose="020B0604020202020204" pitchFamily="34" charset="0"/>
            </a:endParaRPr>
          </a:p>
          <a:p>
            <a:pPr marL="254000" indent="-252095" algn="just"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优先级调度：级别数量要足够多。</a:t>
            </a:r>
            <a:r>
              <a:rPr lang="en-GB" altLang="zh-CN" sz="2000" b="1" dirty="0">
                <a:solidFill>
                  <a:srgbClr val="000066"/>
                </a:solidFill>
                <a:latin typeface="Arial" panose="020B0604020202020204" pitchFamily="34" charset="0"/>
              </a:rPr>
              <a:t>POSIX.4</a:t>
            </a:r>
            <a:r>
              <a:rPr lang="zh-CN" altLang="en-GB" sz="2000" b="1" dirty="0">
                <a:solidFill>
                  <a:srgbClr val="000066"/>
                </a:solidFill>
                <a:latin typeface="Arial" panose="020B0604020202020204" pitchFamily="34" charset="0"/>
              </a:rPr>
              <a:t>规定了通过基于优先级的调度支持实时进程。</a:t>
            </a:r>
            <a:endParaRPr lang="en-GB" altLang="zh-CN" sz="2000" b="1" dirty="0">
              <a:solidFill>
                <a:srgbClr val="000066"/>
              </a:solidFill>
              <a:latin typeface="Arial" panose="020B0604020202020204" pitchFamily="34" charset="0"/>
            </a:endParaRPr>
          </a:p>
          <a:p>
            <a:pPr marL="254000" indent="-252095" algn="just"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000066"/>
                </a:solidFill>
                <a:latin typeface="Arial" panose="020B0604020202020204" pitchFamily="34" charset="0"/>
              </a:rPr>
              <a:t>（５）调度方式</a:t>
            </a:r>
            <a:endParaRPr lang="en-GB" altLang="zh-CN" sz="2400" b="1" dirty="0">
              <a:solidFill>
                <a:srgbClr val="000066"/>
              </a:solidFill>
              <a:latin typeface="Arial" panose="020B0604020202020204" pitchFamily="34" charset="0"/>
            </a:endParaRPr>
          </a:p>
          <a:p>
            <a:pPr marL="254000" indent="-252095" algn="just"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中断处理完成后，目标进程优先级</a:t>
            </a:r>
            <a:r>
              <a:rPr lang="en-GB" altLang="zh-CN" sz="2000" b="1" dirty="0">
                <a:solidFill>
                  <a:srgbClr val="000066"/>
                </a:solidFill>
                <a:latin typeface="Arial" panose="020B0604020202020204" pitchFamily="34" charset="0"/>
              </a:rPr>
              <a:t>&lt;</a:t>
            </a:r>
            <a:r>
              <a:rPr lang="zh-CN" altLang="en-GB" sz="2000" b="1" dirty="0">
                <a:solidFill>
                  <a:srgbClr val="000066"/>
                </a:solidFill>
                <a:latin typeface="Arial" panose="020B0604020202020204" pitchFamily="34" charset="0"/>
              </a:rPr>
              <a:t>当前进程，不存在立即调度的问题，否则，在可剥夺调度方式下需要立即调度，但可剥夺调度方式在实现技术上是有一定难度的，很多ＯＳ都不支持。</a:t>
            </a:r>
            <a:endParaRPr lang="en-GB" altLang="zh-CN" sz="2000" b="1" dirty="0">
              <a:solidFill>
                <a:srgbClr val="000066"/>
              </a:solidFill>
              <a:latin typeface="Arial" panose="020B0604020202020204" pitchFamily="34" charset="0"/>
            </a:endParaRPr>
          </a:p>
          <a:p>
            <a:pPr marL="254000" indent="-252095" algn="just"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a:t>
            </a:r>
            <a:endParaRPr lang="en-GB" altLang="zh-CN" sz="2000" b="1" dirty="0">
              <a:solidFill>
                <a:srgbClr val="000066"/>
              </a:solidFill>
              <a:latin typeface="Arial" panose="020B0604020202020204" pitchFamily="34" charset="0"/>
            </a:endParaRP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ea typeface="黑体" panose="02010609060101010101" pitchFamily="6" charset="-122"/>
              </a:rPr>
              <a:t>实时操作系统的反应速度（４）</a:t>
            </a:r>
            <a:endParaRPr lang="zh-CN" altLang="en-GB" dirty="0">
              <a:ea typeface="黑体" panose="02010609060101010101" pitchFamily="6" charset="-122"/>
            </a:endParaRPr>
          </a:p>
        </p:txBody>
      </p:sp>
      <p:sp>
        <p:nvSpPr>
          <p:cNvPr id="89091" name="Text Box 3"/>
          <p:cNvSpPr txBox="1">
            <a:spLocks noChangeArrowheads="1"/>
          </p:cNvSpPr>
          <p:nvPr/>
        </p:nvSpPr>
        <p:spPr bwMode="auto">
          <a:xfrm>
            <a:off x="685800" y="1452563"/>
            <a:ext cx="7772400" cy="4719638"/>
          </a:xfrm>
          <a:prstGeom prst="rect">
            <a:avLst/>
          </a:prstGeom>
          <a:noFill/>
          <a:ln>
            <a:noFill/>
          </a:ln>
          <a:effectLst/>
        </p:spPr>
        <p:txBody>
          <a:bodyPr lIns="82440" tIns="41400" rIns="82440" bIns="41400"/>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000066"/>
                </a:solidFill>
                <a:latin typeface="Arial" panose="020B0604020202020204" pitchFamily="34" charset="0"/>
              </a:rPr>
              <a:t>不可剥夺调度的</a:t>
            </a:r>
            <a:r>
              <a:rPr lang="zh-CN" altLang="en-GB" sz="2400" b="1" dirty="0">
                <a:solidFill>
                  <a:srgbClr val="FF0000"/>
                </a:solidFill>
                <a:latin typeface="Arial" panose="020B0604020202020204" pitchFamily="34" charset="0"/>
              </a:rPr>
              <a:t>调度时机</a:t>
            </a:r>
            <a:r>
              <a:rPr lang="zh-CN" altLang="en-GB" sz="2400" b="1" dirty="0">
                <a:solidFill>
                  <a:srgbClr val="000066"/>
                </a:solidFill>
                <a:latin typeface="Arial" panose="020B0604020202020204" pitchFamily="34" charset="0"/>
              </a:rPr>
              <a:t>：</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当前进程</a:t>
            </a:r>
            <a:r>
              <a:rPr lang="zh-CN" altLang="en-GB" sz="2400" b="1" dirty="0">
                <a:solidFill>
                  <a:srgbClr val="FF0000"/>
                </a:solidFill>
                <a:latin typeface="Arial" panose="020B0604020202020204" pitchFamily="34" charset="0"/>
              </a:rPr>
              <a:t>系统调用</a:t>
            </a:r>
            <a:endParaRPr lang="en-GB" altLang="zh-CN" sz="2400" b="1" dirty="0">
              <a:solidFill>
                <a:srgbClr val="FF0000"/>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当前进程运行受到</a:t>
            </a:r>
            <a:r>
              <a:rPr lang="zh-CN" altLang="en-GB" sz="2400" b="1" dirty="0">
                <a:solidFill>
                  <a:srgbClr val="FF0000"/>
                </a:solidFill>
                <a:latin typeface="Arial" panose="020B0604020202020204" pitchFamily="34" charset="0"/>
              </a:rPr>
              <a:t>阻碍</a:t>
            </a:r>
            <a:endParaRPr lang="en-GB" altLang="zh-CN" sz="2400" b="1" dirty="0">
              <a:solidFill>
                <a:srgbClr val="FF0000"/>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当前进程</a:t>
            </a:r>
            <a:r>
              <a:rPr lang="zh-CN" altLang="en-GB" sz="2400" b="1" dirty="0">
                <a:solidFill>
                  <a:srgbClr val="FF0000"/>
                </a:solidFill>
                <a:latin typeface="Arial" panose="020B0604020202020204" pitchFamily="34" charset="0"/>
              </a:rPr>
              <a:t>时间片到</a:t>
            </a:r>
            <a:endParaRPr lang="zh-CN" altLang="en-GB" sz="2400" b="1" dirty="0">
              <a:solidFill>
                <a:srgbClr val="FF0000"/>
              </a:solidFill>
              <a:latin typeface="Arial" panose="020B0604020202020204" pitchFamily="34" charset="0"/>
            </a:endParaRPr>
          </a:p>
        </p:txBody>
      </p:sp>
      <p:sp>
        <p:nvSpPr>
          <p:cNvPr id="89092" name="Text Box 4"/>
          <p:cNvSpPr txBox="1">
            <a:spLocks noChangeArrowheads="1"/>
          </p:cNvSpPr>
          <p:nvPr/>
        </p:nvSpPr>
        <p:spPr bwMode="auto">
          <a:xfrm>
            <a:off x="4838700" y="2503488"/>
            <a:ext cx="4052888" cy="947738"/>
          </a:xfrm>
          <a:prstGeom prst="rect">
            <a:avLst/>
          </a:prstGeom>
          <a:solidFill>
            <a:srgbClr val="CCCCFF"/>
          </a:solidFill>
          <a:ln>
            <a:noFill/>
          </a:ln>
          <a:effectLst/>
        </p:spPr>
        <p:txBody>
          <a:bodyPr lIns="90000" tIns="46800" rIns="90000" bIns="46800">
            <a:spAutoFit/>
          </a:bodyPr>
          <a:p>
            <a:pPr algn="ctr" defTabSz="449580">
              <a:spcBef>
                <a:spcPts val="1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u="sng" dirty="0">
                <a:solidFill>
                  <a:srgbClr val="FF0000"/>
                </a:solidFill>
                <a:latin typeface="Times New Roman" panose="02020603050405020304" pitchFamily="6" charset="0"/>
              </a:rPr>
              <a:t>是否发生、何时发生是不可预测的</a:t>
            </a:r>
            <a:endParaRPr lang="zh-CN" altLang="en-GB" sz="2800" u="sng" dirty="0">
              <a:solidFill>
                <a:srgbClr val="FF0000"/>
              </a:solidFill>
              <a:latin typeface="Times New Roman" panose="02020603050405020304" pitchFamily="6" charset="0"/>
            </a:endParaRPr>
          </a:p>
        </p:txBody>
      </p:sp>
      <p:sp>
        <p:nvSpPr>
          <p:cNvPr id="89093" name="Text Box 5"/>
          <p:cNvSpPr txBox="1">
            <a:spLocks noChangeArrowheads="1"/>
          </p:cNvSpPr>
          <p:nvPr/>
        </p:nvSpPr>
        <p:spPr bwMode="auto">
          <a:xfrm>
            <a:off x="5465763" y="3811588"/>
            <a:ext cx="3489325" cy="579438"/>
          </a:xfrm>
          <a:prstGeom prst="rect">
            <a:avLst/>
          </a:prstGeom>
          <a:noFill/>
          <a:ln>
            <a:noFill/>
          </a:ln>
          <a:effectLst/>
        </p:spPr>
        <p:txBody>
          <a:bodyPr wrap="none" anchor="ctr"/>
          <a:lstStyle/>
          <a:p>
            <a:pPr marR="0" defTabSz="449580">
              <a:buClrTx/>
              <a:buSzPct val="100000"/>
              <a:buFont typeface="Times New Roman" panose="02020603050405020304" pitchFamily="6" charset="0"/>
              <a:buNone/>
              <a:defRPr/>
            </a:pPr>
            <a:endParaRPr kumimoji="0" lang="zh-CN" altLang="en-US" kern="1200" cap="none" spc="0" normalizeH="0" baseline="0" noProof="0" smtClean="0">
              <a:latin typeface="Times New Roman" panose="02020603050405020304" pitchFamily="6" charset="0"/>
              <a:ea typeface="宋体" panose="02010600030101010101" pitchFamily="2" charset="-122"/>
              <a:cs typeface="宋体" panose="02010600030101010101" pitchFamily="2" charset="-122"/>
            </a:endParaRPr>
          </a:p>
        </p:txBody>
      </p:sp>
      <p:sp>
        <p:nvSpPr>
          <p:cNvPr id="89094" name="Text Box 6"/>
          <p:cNvSpPr txBox="1">
            <a:spLocks noChangeArrowheads="1"/>
          </p:cNvSpPr>
          <p:nvPr/>
        </p:nvSpPr>
        <p:spPr bwMode="auto">
          <a:xfrm>
            <a:off x="4249738" y="4162425"/>
            <a:ext cx="4418013" cy="825500"/>
          </a:xfrm>
          <a:prstGeom prst="rect">
            <a:avLst/>
          </a:prstGeom>
          <a:solidFill>
            <a:srgbClr val="CCCCFF"/>
          </a:solidFill>
          <a:ln>
            <a:noFill/>
          </a:ln>
          <a:effectLst/>
        </p:spPr>
        <p:txBody>
          <a:bodyPr lIns="90000" tIns="46800" rIns="90000" bIns="46800">
            <a:spAutoFit/>
          </a:bodyPr>
          <a:p>
            <a:pPr algn="ctr" defTabSz="449580">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u="sng" dirty="0">
                <a:solidFill>
                  <a:srgbClr val="FF0000"/>
                </a:solidFill>
                <a:latin typeface="Times New Roman" panose="02020603050405020304" pitchFamily="6" charset="0"/>
              </a:rPr>
              <a:t>可以估算出一个上限，但对实时要求往往不可接受</a:t>
            </a:r>
            <a:endParaRPr lang="zh-CN" altLang="en-GB" sz="2400" u="sng" dirty="0">
              <a:solidFill>
                <a:srgbClr val="FF0000"/>
              </a:solidFill>
              <a:latin typeface="Times New Roman" panose="02020603050405020304" pitchFamily="6" charset="0"/>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ea typeface="黑体" panose="02010609060101010101" pitchFamily="6" charset="-122"/>
              </a:rPr>
              <a:t>实时操作系统的反应速度（５）</a:t>
            </a:r>
            <a:endParaRPr lang="zh-CN" altLang="en-GB" dirty="0">
              <a:ea typeface="黑体" panose="02010609060101010101" pitchFamily="6" charset="-122"/>
            </a:endParaRPr>
          </a:p>
        </p:txBody>
      </p:sp>
      <p:sp>
        <p:nvSpPr>
          <p:cNvPr id="90115" name="Text Box 3"/>
          <p:cNvSpPr txBox="1">
            <a:spLocks noChangeArrowheads="1"/>
          </p:cNvSpPr>
          <p:nvPr/>
        </p:nvSpPr>
        <p:spPr bwMode="auto">
          <a:xfrm>
            <a:off x="390525" y="1087438"/>
            <a:ext cx="8504238" cy="5084763"/>
          </a:xfrm>
          <a:prstGeom prst="rect">
            <a:avLst/>
          </a:prstGeom>
          <a:noFill/>
          <a:ln>
            <a:noFill/>
          </a:ln>
          <a:effectLst/>
        </p:spPr>
        <p:txBody>
          <a:bodyPr lIns="82440" tIns="41400" rIns="82440" bIns="41400"/>
          <a:p>
            <a:pPr marL="254000" indent="-252095" algn="just"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Linux</a:t>
            </a:r>
            <a:r>
              <a:rPr lang="zh-CN" altLang="en-GB" sz="2000" b="1" dirty="0">
                <a:solidFill>
                  <a:srgbClr val="000066"/>
                </a:solidFill>
                <a:latin typeface="Arial" panose="020B0604020202020204" pitchFamily="34" charset="0"/>
              </a:rPr>
              <a:t>操作系统的进程调度（</a:t>
            </a:r>
            <a:r>
              <a:rPr lang="en-GB" altLang="zh-CN" sz="2000" b="1" dirty="0">
                <a:solidFill>
                  <a:srgbClr val="000066"/>
                </a:solidFill>
                <a:latin typeface="Arial" panose="020B0604020202020204" pitchFamily="34" charset="0"/>
              </a:rPr>
              <a:t>2.4</a:t>
            </a:r>
            <a:r>
              <a:rPr lang="zh-CN" altLang="en-GB" sz="2000" b="1" dirty="0">
                <a:solidFill>
                  <a:srgbClr val="000066"/>
                </a:solidFill>
                <a:latin typeface="Arial" panose="020B0604020202020204" pitchFamily="34" charset="0"/>
              </a:rPr>
              <a:t>）：</a:t>
            </a:r>
            <a:endParaRPr lang="en-GB" altLang="zh-CN" sz="2000" b="1" dirty="0">
              <a:solidFill>
                <a:srgbClr val="000066"/>
              </a:solidFill>
              <a:latin typeface="Arial" panose="020B0604020202020204" pitchFamily="34" charset="0"/>
            </a:endParaRPr>
          </a:p>
          <a:p>
            <a:pPr marL="254000" indent="-252095" algn="just"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既不是完全的可剥夺，也不是完全的不可剥夺。</a:t>
            </a:r>
            <a:endParaRPr lang="en-GB" altLang="zh-CN" sz="2000" b="1" dirty="0">
              <a:solidFill>
                <a:srgbClr val="000066"/>
              </a:solidFill>
              <a:latin typeface="Arial" panose="020B0604020202020204" pitchFamily="34" charset="0"/>
            </a:endParaRPr>
          </a:p>
          <a:p>
            <a:pPr marL="254000" indent="-252095" algn="just"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１）</a:t>
            </a:r>
            <a:r>
              <a:rPr lang="zh-CN" altLang="en-GB" sz="2000" b="1" dirty="0">
                <a:solidFill>
                  <a:srgbClr val="FF0000"/>
                </a:solidFill>
                <a:latin typeface="Arial" panose="020B0604020202020204" pitchFamily="34" charset="0"/>
              </a:rPr>
              <a:t>中断</a:t>
            </a:r>
            <a:r>
              <a:rPr lang="zh-CN" altLang="en-GB" sz="2000" b="1" dirty="0">
                <a:solidFill>
                  <a:srgbClr val="000066"/>
                </a:solidFill>
                <a:latin typeface="Arial" panose="020B0604020202020204" pitchFamily="34" charset="0"/>
              </a:rPr>
              <a:t>发生时当前进程正在</a:t>
            </a:r>
            <a:r>
              <a:rPr lang="zh-CN" altLang="en-GB" sz="2000" b="1" dirty="0">
                <a:solidFill>
                  <a:srgbClr val="FF0000"/>
                </a:solidFill>
                <a:latin typeface="Arial" panose="020B0604020202020204" pitchFamily="34" charset="0"/>
              </a:rPr>
              <a:t>用户空间运行</a:t>
            </a:r>
            <a:r>
              <a:rPr lang="zh-CN" altLang="en-GB" sz="2000" b="1" dirty="0">
                <a:solidFill>
                  <a:srgbClr val="000066"/>
                </a:solidFill>
                <a:latin typeface="Arial" panose="020B0604020202020204" pitchFamily="34" charset="0"/>
              </a:rPr>
              <a:t>，则可剥夺</a:t>
            </a:r>
            <a:endParaRPr lang="en-GB" altLang="zh-CN" sz="2000" b="1" dirty="0">
              <a:solidFill>
                <a:srgbClr val="000066"/>
              </a:solidFill>
              <a:latin typeface="Arial" panose="020B0604020202020204" pitchFamily="34" charset="0"/>
            </a:endParaRPr>
          </a:p>
          <a:p>
            <a:pPr marL="254000" indent="-252095" algn="just"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上下文：中断现场＋堆栈＋进程控制块</a:t>
            </a:r>
            <a:endParaRPr lang="en-GB" altLang="zh-CN" sz="2000" b="1" dirty="0">
              <a:solidFill>
                <a:srgbClr val="000066"/>
              </a:solidFill>
              <a:latin typeface="Arial" panose="020B0604020202020204" pitchFamily="34" charset="0"/>
            </a:endParaRPr>
          </a:p>
          <a:p>
            <a:pPr marL="254000" indent="-252095" algn="just"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２）</a:t>
            </a:r>
            <a:r>
              <a:rPr lang="zh-CN" altLang="en-GB" sz="2000" b="1" dirty="0">
                <a:solidFill>
                  <a:srgbClr val="FF0000"/>
                </a:solidFill>
                <a:latin typeface="Arial" panose="020B0604020202020204" pitchFamily="34" charset="0"/>
              </a:rPr>
              <a:t>中断</a:t>
            </a:r>
            <a:r>
              <a:rPr lang="zh-CN" altLang="en-GB" sz="2000" b="1" dirty="0">
                <a:solidFill>
                  <a:srgbClr val="000066"/>
                </a:solidFill>
                <a:latin typeface="Arial" panose="020B0604020202020204" pitchFamily="34" charset="0"/>
              </a:rPr>
              <a:t>发生时，当前进程已经进入</a:t>
            </a:r>
            <a:r>
              <a:rPr lang="zh-CN" altLang="en-GB" sz="2000" b="1" dirty="0">
                <a:solidFill>
                  <a:srgbClr val="FF0000"/>
                </a:solidFill>
                <a:latin typeface="Arial" panose="020B0604020202020204" pitchFamily="34" charset="0"/>
              </a:rPr>
              <a:t>内核</a:t>
            </a:r>
            <a:r>
              <a:rPr lang="zh-CN" altLang="en-GB" sz="2000" b="1" dirty="0">
                <a:solidFill>
                  <a:srgbClr val="000066"/>
                </a:solidFill>
                <a:latin typeface="Arial" panose="020B0604020202020204" pitchFamily="34" charset="0"/>
              </a:rPr>
              <a:t>（系统调用或中断）则不可剥夺。ＷＨＹ？</a:t>
            </a:r>
            <a:endParaRPr lang="en-GB" altLang="zh-CN" sz="2000" b="1" dirty="0">
              <a:solidFill>
                <a:srgbClr val="000066"/>
              </a:solidFill>
              <a:latin typeface="Arial" panose="020B0604020202020204" pitchFamily="34" charset="0"/>
            </a:endParaRPr>
          </a:p>
          <a:p>
            <a:pPr marL="254000" indent="-252095" algn="just"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a) </a:t>
            </a:r>
            <a:r>
              <a:rPr lang="zh-CN" altLang="en-GB" sz="2000" b="1" dirty="0">
                <a:solidFill>
                  <a:srgbClr val="000066"/>
                </a:solidFill>
                <a:latin typeface="Arial" panose="020B0604020202020204" pitchFamily="34" charset="0"/>
              </a:rPr>
              <a:t>内核中并发的上下文被串行化，如磁盘读写</a:t>
            </a:r>
            <a:endParaRPr lang="en-GB" altLang="zh-CN" sz="2000" b="1" dirty="0">
              <a:solidFill>
                <a:srgbClr val="000066"/>
              </a:solidFill>
              <a:latin typeface="Arial" panose="020B0604020202020204" pitchFamily="34" charset="0"/>
            </a:endParaRPr>
          </a:p>
          <a:p>
            <a:pPr marL="254000" indent="-252095" algn="just"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b) </a:t>
            </a:r>
            <a:r>
              <a:rPr lang="zh-CN" altLang="en-GB" sz="2000" b="1" dirty="0">
                <a:solidFill>
                  <a:srgbClr val="000066"/>
                </a:solidFill>
                <a:latin typeface="Arial" panose="020B0604020202020204" pitchFamily="34" charset="0"/>
              </a:rPr>
              <a:t>用户进程可以访问的软件资源是独占的或者暂时是独占的（临界区），而系统调用是一个不可中断的原子操作。这就是为什么</a:t>
            </a:r>
            <a:r>
              <a:rPr lang="en-GB" altLang="zh-CN" sz="2000" b="1" dirty="0">
                <a:solidFill>
                  <a:srgbClr val="FF0000"/>
                </a:solidFill>
                <a:latin typeface="Arial" panose="020B0604020202020204" pitchFamily="34" charset="0"/>
              </a:rPr>
              <a:t>Linux</a:t>
            </a:r>
            <a:r>
              <a:rPr lang="zh-CN" altLang="en-GB" sz="2000" b="1" dirty="0">
                <a:solidFill>
                  <a:srgbClr val="FF0000"/>
                </a:solidFill>
                <a:latin typeface="Arial" panose="020B0604020202020204" pitchFamily="34" charset="0"/>
              </a:rPr>
              <a:t>的调度只能发生在中断处理／系统调用返回</a:t>
            </a:r>
            <a:r>
              <a:rPr lang="zh-CN" altLang="en-GB" sz="2000" b="1" dirty="0">
                <a:solidFill>
                  <a:srgbClr val="000066"/>
                </a:solidFill>
                <a:latin typeface="Arial" panose="020B0604020202020204" pitchFamily="34" charset="0"/>
              </a:rPr>
              <a:t>前夕的原因。</a:t>
            </a:r>
            <a:endParaRPr lang="en-GB" altLang="zh-CN" sz="2000" b="1" dirty="0">
              <a:solidFill>
                <a:srgbClr val="000066"/>
              </a:solidFill>
              <a:latin typeface="Arial" panose="020B0604020202020204" pitchFamily="34" charset="0"/>
            </a:endParaRPr>
          </a:p>
          <a:p>
            <a:pPr marL="254000" indent="-252095" algn="just"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为了实现内核的可剥夺，需要</a:t>
            </a:r>
            <a:r>
              <a:rPr lang="en-GB" altLang="zh-CN" sz="2000" b="1" dirty="0">
                <a:solidFill>
                  <a:srgbClr val="000066"/>
                </a:solidFill>
                <a:latin typeface="Arial" panose="020B0604020202020204" pitchFamily="34" charset="0"/>
              </a:rPr>
              <a:t>a)</a:t>
            </a:r>
            <a:r>
              <a:rPr lang="zh-CN" altLang="en-GB" sz="2000" b="1" dirty="0">
                <a:solidFill>
                  <a:srgbClr val="000066"/>
                </a:solidFill>
                <a:latin typeface="Arial" panose="020B0604020202020204" pitchFamily="34" charset="0"/>
              </a:rPr>
              <a:t>增加保护／恢复的上下文，</a:t>
            </a:r>
            <a:r>
              <a:rPr lang="en-GB" altLang="zh-CN" sz="2000" b="1" dirty="0">
                <a:solidFill>
                  <a:srgbClr val="000066"/>
                </a:solidFill>
                <a:latin typeface="Arial" panose="020B0604020202020204" pitchFamily="34" charset="0"/>
              </a:rPr>
              <a:t>b)</a:t>
            </a:r>
            <a:r>
              <a:rPr lang="zh-CN" altLang="en-GB" sz="2000" b="1" dirty="0">
                <a:solidFill>
                  <a:srgbClr val="000066"/>
                </a:solidFill>
                <a:latin typeface="Arial" panose="020B0604020202020204" pitchFamily="34" charset="0"/>
              </a:rPr>
              <a:t>仔细分析代码，精确确定哪些代码必须确保原子性。</a:t>
            </a:r>
            <a:endParaRPr lang="zh-CN" altLang="en-GB" sz="2000" b="1" dirty="0">
              <a:solidFill>
                <a:srgbClr val="000066"/>
              </a:solidFill>
              <a:latin typeface="Arial" panose="020B0604020202020204" pitchFamily="34" charset="0"/>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ea typeface="黑体" panose="02010609060101010101" pitchFamily="6" charset="-122"/>
              </a:rPr>
              <a:t>实时操作系统的反应速度（５）</a:t>
            </a:r>
            <a:endParaRPr lang="zh-CN" altLang="en-GB" dirty="0">
              <a:ea typeface="黑体" panose="02010609060101010101" pitchFamily="6" charset="-122"/>
            </a:endParaRPr>
          </a:p>
        </p:txBody>
      </p:sp>
      <p:sp>
        <p:nvSpPr>
          <p:cNvPr id="91139" name="Text Box 3"/>
          <p:cNvSpPr txBox="1">
            <a:spLocks noChangeArrowheads="1"/>
          </p:cNvSpPr>
          <p:nvPr/>
        </p:nvSpPr>
        <p:spPr bwMode="auto">
          <a:xfrm>
            <a:off x="204788" y="974725"/>
            <a:ext cx="8775700" cy="5451475"/>
          </a:xfrm>
          <a:prstGeom prst="rect">
            <a:avLst/>
          </a:prstGeom>
          <a:noFill/>
          <a:ln>
            <a:noFill/>
          </a:ln>
          <a:effectLst/>
        </p:spPr>
        <p:txBody>
          <a:bodyPr lIns="82440" tIns="41400" rIns="82440" bIns="41400"/>
          <a:p>
            <a:pPr marL="254000" indent="-252095"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绝对意义的可剥夺是不可能的，</a:t>
            </a:r>
            <a:r>
              <a:rPr lang="zh-CN" altLang="en-GB" sz="2000" b="1" dirty="0">
                <a:solidFill>
                  <a:srgbClr val="FF0000"/>
                </a:solidFill>
                <a:latin typeface="Arial" panose="020B0604020202020204" pitchFamily="34" charset="0"/>
              </a:rPr>
              <a:t>不可剥夺窗口</a:t>
            </a:r>
            <a:endParaRPr lang="en-GB" altLang="zh-CN" sz="2000" b="1" dirty="0">
              <a:solidFill>
                <a:srgbClr val="FF0000"/>
              </a:solidFill>
              <a:latin typeface="Arial" panose="020B0604020202020204" pitchFamily="34" charset="0"/>
            </a:endParaRPr>
          </a:p>
          <a:p>
            <a:pPr marL="254000" indent="-252095"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a) </a:t>
            </a:r>
            <a:r>
              <a:rPr lang="zh-CN" altLang="en-GB" sz="2000" b="1" dirty="0">
                <a:solidFill>
                  <a:srgbClr val="000066"/>
                </a:solidFill>
                <a:latin typeface="Arial" panose="020B0604020202020204" pitchFamily="34" charset="0"/>
              </a:rPr>
              <a:t>正在进行进程</a:t>
            </a:r>
            <a:r>
              <a:rPr lang="zh-CN" altLang="en-GB" sz="2000" b="1" dirty="0">
                <a:solidFill>
                  <a:srgbClr val="FF0000"/>
                </a:solidFill>
                <a:latin typeface="Arial" panose="020B0604020202020204" pitchFamily="34" charset="0"/>
              </a:rPr>
              <a:t>调度</a:t>
            </a:r>
            <a:r>
              <a:rPr lang="zh-CN" altLang="en-GB" sz="2000" b="1" dirty="0">
                <a:solidFill>
                  <a:srgbClr val="000066"/>
                </a:solidFill>
                <a:latin typeface="Arial" panose="020B0604020202020204" pitchFamily="34" charset="0"/>
              </a:rPr>
              <a:t>／</a:t>
            </a:r>
            <a:r>
              <a:rPr lang="zh-CN" altLang="en-GB" sz="2000" b="1" dirty="0">
                <a:solidFill>
                  <a:srgbClr val="FF0000"/>
                </a:solidFill>
                <a:latin typeface="Arial" panose="020B0604020202020204" pitchFamily="34" charset="0"/>
              </a:rPr>
              <a:t>切换</a:t>
            </a:r>
            <a:r>
              <a:rPr lang="zh-CN" altLang="en-GB" sz="2000" b="1" dirty="0">
                <a:solidFill>
                  <a:srgbClr val="000066"/>
                </a:solidFill>
                <a:latin typeface="Arial" panose="020B0604020202020204" pitchFamily="34" charset="0"/>
              </a:rPr>
              <a:t>的过程中</a:t>
            </a:r>
            <a:endParaRPr lang="en-GB" altLang="zh-CN" sz="2000" b="1" dirty="0">
              <a:solidFill>
                <a:srgbClr val="000066"/>
              </a:solidFill>
              <a:latin typeface="Arial" panose="020B0604020202020204" pitchFamily="34" charset="0"/>
            </a:endParaRPr>
          </a:p>
          <a:p>
            <a:pPr marL="254000" indent="-252095"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b) </a:t>
            </a:r>
            <a:r>
              <a:rPr lang="zh-CN" altLang="en-GB" sz="2000" b="1" dirty="0">
                <a:solidFill>
                  <a:srgbClr val="FF0000"/>
                </a:solidFill>
                <a:latin typeface="Arial" panose="020B0604020202020204" pitchFamily="34" charset="0"/>
              </a:rPr>
              <a:t>中断</a:t>
            </a:r>
            <a:r>
              <a:rPr lang="zh-CN" altLang="en-GB" sz="2000" b="1" dirty="0">
                <a:solidFill>
                  <a:srgbClr val="000066"/>
                </a:solidFill>
                <a:latin typeface="Arial" panose="020B0604020202020204" pitchFamily="34" charset="0"/>
              </a:rPr>
              <a:t>（包括异常）响应处理期间</a:t>
            </a:r>
            <a:endParaRPr lang="en-GB" altLang="zh-CN" sz="2000" b="1" dirty="0">
              <a:solidFill>
                <a:srgbClr val="000066"/>
              </a:solidFill>
              <a:latin typeface="Arial" panose="020B0604020202020204" pitchFamily="34" charset="0"/>
            </a:endParaRPr>
          </a:p>
          <a:p>
            <a:pPr marL="254000" indent="-252095"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c) </a:t>
            </a:r>
            <a:r>
              <a:rPr lang="zh-CN" altLang="en-GB" sz="2000" b="1" dirty="0">
                <a:solidFill>
                  <a:srgbClr val="000066"/>
                </a:solidFill>
                <a:latin typeface="Arial" panose="020B0604020202020204" pitchFamily="34" charset="0"/>
              </a:rPr>
              <a:t>不允许进程调度的</a:t>
            </a:r>
            <a:r>
              <a:rPr lang="zh-CN" altLang="en-GB" sz="2000" b="1" dirty="0">
                <a:solidFill>
                  <a:srgbClr val="FF0000"/>
                </a:solidFill>
                <a:latin typeface="Arial" panose="020B0604020202020204" pitchFamily="34" charset="0"/>
              </a:rPr>
              <a:t>临界区</a:t>
            </a:r>
            <a:endParaRPr lang="en-GB" altLang="zh-CN" sz="2000" b="1" dirty="0">
              <a:solidFill>
                <a:srgbClr val="FF0000"/>
              </a:solidFill>
              <a:latin typeface="Arial" panose="020B0604020202020204" pitchFamily="34" charset="0"/>
            </a:endParaRPr>
          </a:p>
          <a:p>
            <a:pPr marL="254000" indent="-252095"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d) SMP</a:t>
            </a:r>
            <a:r>
              <a:rPr lang="zh-CN" altLang="en-GB" sz="2000" b="1" dirty="0">
                <a:solidFill>
                  <a:srgbClr val="000066"/>
                </a:solidFill>
                <a:latin typeface="Arial" panose="020B0604020202020204" pitchFamily="34" charset="0"/>
              </a:rPr>
              <a:t>结构中，必须保证多处理器间</a:t>
            </a:r>
            <a:r>
              <a:rPr lang="zh-CN" altLang="en-GB" sz="2000" b="1" dirty="0">
                <a:solidFill>
                  <a:srgbClr val="FF0000"/>
                </a:solidFill>
                <a:latin typeface="Arial" panose="020B0604020202020204" pitchFamily="34" charset="0"/>
              </a:rPr>
              <a:t>共享资源</a:t>
            </a:r>
            <a:r>
              <a:rPr lang="zh-CN" altLang="en-GB" sz="2000" b="1" dirty="0">
                <a:solidFill>
                  <a:srgbClr val="000066"/>
                </a:solidFill>
                <a:latin typeface="Arial" panose="020B0604020202020204" pitchFamily="34" charset="0"/>
              </a:rPr>
              <a:t>的互斥使用，是一种特殊的临界区</a:t>
            </a:r>
            <a:endParaRPr lang="en-GB" altLang="zh-CN" sz="2000" b="1" dirty="0">
              <a:solidFill>
                <a:srgbClr val="000066"/>
              </a:solidFill>
              <a:latin typeface="Arial" panose="020B0604020202020204" pitchFamily="34" charset="0"/>
            </a:endParaRPr>
          </a:p>
          <a:p>
            <a:pPr marL="254000" indent="-252095"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e) </a:t>
            </a:r>
            <a:r>
              <a:rPr lang="en-GB" altLang="zh-CN" sz="2000" b="1" dirty="0">
                <a:solidFill>
                  <a:srgbClr val="FF0000"/>
                </a:solidFill>
                <a:latin typeface="Arial" panose="020B0604020202020204" pitchFamily="34" charset="0"/>
              </a:rPr>
              <a:t>DMA</a:t>
            </a:r>
            <a:r>
              <a:rPr lang="zh-CN" altLang="en-GB" sz="2000" b="1" dirty="0">
                <a:solidFill>
                  <a:srgbClr val="000066"/>
                </a:solidFill>
                <a:latin typeface="Arial" panose="020B0604020202020204" pitchFamily="34" charset="0"/>
              </a:rPr>
              <a:t>进行时，如果</a:t>
            </a:r>
            <a:r>
              <a:rPr lang="en-GB" altLang="zh-CN" sz="2000" b="1" dirty="0">
                <a:solidFill>
                  <a:srgbClr val="000066"/>
                </a:solidFill>
                <a:latin typeface="Arial" panose="020B0604020202020204" pitchFamily="34" charset="0"/>
              </a:rPr>
              <a:t>CPU</a:t>
            </a:r>
            <a:r>
              <a:rPr lang="zh-CN" altLang="en-GB" sz="2000" b="1" dirty="0">
                <a:solidFill>
                  <a:srgbClr val="000066"/>
                </a:solidFill>
                <a:latin typeface="Arial" panose="020B0604020202020204" pitchFamily="34" charset="0"/>
              </a:rPr>
              <a:t>本身已被挂起，当然就无“剥夺”可言了。</a:t>
            </a:r>
            <a:endParaRPr lang="en-GB" altLang="zh-CN" sz="2000" b="1" dirty="0">
              <a:solidFill>
                <a:srgbClr val="000066"/>
              </a:solidFill>
              <a:latin typeface="Arial" panose="020B0604020202020204" pitchFamily="34" charset="0"/>
            </a:endParaRPr>
          </a:p>
          <a:p>
            <a:pPr marL="254000" indent="-252095"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a:t>
            </a:r>
            <a:endParaRPr lang="en-GB" altLang="zh-CN" sz="2000" b="1" dirty="0">
              <a:solidFill>
                <a:srgbClr val="000066"/>
              </a:solidFill>
              <a:latin typeface="Arial" panose="020B0604020202020204" pitchFamily="34" charset="0"/>
            </a:endParaRPr>
          </a:p>
          <a:p>
            <a:pPr marL="254000" indent="-252095"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0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尽量减小不可剥夺窗口。</a:t>
            </a:r>
            <a:endParaRPr lang="en-GB" altLang="zh-CN" sz="2000" b="1" dirty="0">
              <a:solidFill>
                <a:srgbClr val="000066"/>
              </a:solidFill>
              <a:latin typeface="Arial" panose="020B0604020202020204" pitchFamily="34" charset="0"/>
            </a:endParaRPr>
          </a:p>
          <a:p>
            <a:pPr marL="254000" indent="-252095" defTabSz="449580">
              <a:spcBef>
                <a:spcPts val="125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endParaRPr lang="en-GB" altLang="zh-CN" sz="20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FF0000"/>
                </a:solidFill>
                <a:latin typeface="Arial" panose="020B0604020202020204" pitchFamily="34" charset="0"/>
              </a:rPr>
              <a:t>		</a:t>
            </a:r>
            <a:r>
              <a:rPr lang="zh-CN" altLang="en-GB" sz="2400" b="1" dirty="0">
                <a:solidFill>
                  <a:srgbClr val="FF0000"/>
                </a:solidFill>
                <a:latin typeface="Arial" panose="020B0604020202020204" pitchFamily="34" charset="0"/>
              </a:rPr>
              <a:t>一般认为</a:t>
            </a:r>
            <a:r>
              <a:rPr lang="en-GB" altLang="zh-CN" sz="2400" b="1" dirty="0">
                <a:solidFill>
                  <a:srgbClr val="FF0000"/>
                </a:solidFill>
                <a:latin typeface="Arial" panose="020B0604020202020204" pitchFamily="34" charset="0"/>
              </a:rPr>
              <a:t>,</a:t>
            </a:r>
            <a:r>
              <a:rPr lang="zh-CN" altLang="en-GB" sz="2400" b="1" dirty="0">
                <a:solidFill>
                  <a:srgbClr val="FF0000"/>
                </a:solidFill>
                <a:latin typeface="Arial" panose="020B0604020202020204" pitchFamily="34" charset="0"/>
              </a:rPr>
              <a:t>只有可剥夺的</a:t>
            </a:r>
            <a:r>
              <a:rPr lang="en-GB" altLang="zh-CN" sz="2400" b="1" dirty="0">
                <a:solidFill>
                  <a:srgbClr val="FF0000"/>
                </a:solidFill>
                <a:latin typeface="Arial" panose="020B0604020202020204" pitchFamily="34" charset="0"/>
              </a:rPr>
              <a:t>OS</a:t>
            </a:r>
            <a:r>
              <a:rPr lang="zh-CN" altLang="en-GB" sz="2400" b="1" dirty="0">
                <a:solidFill>
                  <a:srgbClr val="FF0000"/>
                </a:solidFill>
                <a:latin typeface="Arial" panose="020B0604020202020204" pitchFamily="34" charset="0"/>
              </a:rPr>
              <a:t>才能称为实时</a:t>
            </a:r>
            <a:r>
              <a:rPr lang="en-GB" altLang="zh-CN" sz="2400" b="1" dirty="0">
                <a:solidFill>
                  <a:srgbClr val="FF0000"/>
                </a:solidFill>
                <a:latin typeface="Arial" panose="020B0604020202020204" pitchFamily="34" charset="0"/>
              </a:rPr>
              <a:t>OS.</a:t>
            </a:r>
            <a:endParaRPr lang="en-GB" altLang="zh-CN" sz="2400" b="1" dirty="0">
              <a:solidFill>
                <a:srgbClr val="FF0000"/>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endParaRPr lang="zh-CN" altLang="en-GB" sz="2400" b="1" dirty="0">
              <a:solidFill>
                <a:srgbClr val="FF0000"/>
              </a:solidFill>
              <a:latin typeface="Arial" panose="020B0604020202020204" pitchFamily="34" charset="0"/>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ea typeface="黑体" panose="02010609060101010101" pitchFamily="6" charset="-122"/>
              </a:rPr>
              <a:t>可剥夺调度的优先级反转问题</a:t>
            </a:r>
            <a:endParaRPr lang="zh-CN" altLang="en-GB" dirty="0">
              <a:ea typeface="黑体" panose="02010609060101010101" pitchFamily="6" charset="-122"/>
            </a:endParaRPr>
          </a:p>
        </p:txBody>
      </p:sp>
      <p:sp>
        <p:nvSpPr>
          <p:cNvPr id="92163" name="Text Box 3"/>
          <p:cNvSpPr txBox="1">
            <a:spLocks noChangeArrowheads="1"/>
          </p:cNvSpPr>
          <p:nvPr/>
        </p:nvSpPr>
        <p:spPr bwMode="auto">
          <a:xfrm>
            <a:off x="685800" y="1339850"/>
            <a:ext cx="7772400" cy="4832350"/>
          </a:xfrm>
          <a:prstGeom prst="rect">
            <a:avLst/>
          </a:prstGeom>
          <a:noFill/>
          <a:ln>
            <a:noFill/>
          </a:ln>
          <a:effectLst/>
        </p:spPr>
        <p:txBody>
          <a:bodyPr lIns="82440" tIns="41400" rIns="82440" bIns="41400"/>
          <a:p>
            <a:pPr marL="379730" indent="-379730" defTabSz="449580">
              <a:spcBef>
                <a:spcPts val="1250"/>
              </a:spcBef>
              <a:buClr>
                <a:srgbClr val="000066"/>
              </a:buClr>
              <a:buSzPct val="75000"/>
              <a:buFont typeface="Wingdings" panose="05000000000000000000" pitchFamily="2" charset="2"/>
              <a:buChar char=""/>
              <a:tabLst>
                <a:tab pos="802005" algn="l"/>
                <a:tab pos="1479550" algn="l"/>
                <a:tab pos="2157730" algn="l"/>
                <a:tab pos="2835275" algn="l"/>
                <a:tab pos="3513455" algn="l"/>
                <a:tab pos="4191000" algn="l"/>
                <a:tab pos="4869180" algn="l"/>
                <a:tab pos="5546725" algn="l"/>
                <a:tab pos="6226175" algn="l"/>
                <a:tab pos="6902450" algn="l"/>
                <a:tab pos="7580630" algn="l"/>
                <a:tab pos="8258175" algn="l"/>
                <a:tab pos="8936355" algn="l"/>
                <a:tab pos="9613900" algn="l"/>
                <a:tab pos="10292080" algn="l"/>
                <a:tab pos="10969625" algn="l"/>
              </a:tabLst>
            </a:pPr>
            <a:r>
              <a:rPr lang="zh-CN" altLang="en-GB" sz="2000" b="1" dirty="0">
                <a:solidFill>
                  <a:srgbClr val="000066"/>
                </a:solidFill>
                <a:latin typeface="Arial" panose="020B0604020202020204" pitchFamily="34" charset="0"/>
              </a:rPr>
              <a:t>信号量机制中：低优先级进程占有了信号量，高优先级进程必须等待。</a:t>
            </a:r>
            <a:endParaRPr lang="en-GB" altLang="zh-CN" sz="2000" b="1" dirty="0">
              <a:solidFill>
                <a:srgbClr val="000066"/>
              </a:solidFill>
              <a:latin typeface="Arial" panose="020B0604020202020204" pitchFamily="34" charset="0"/>
            </a:endParaRPr>
          </a:p>
          <a:p>
            <a:pPr marL="379730" indent="-379730" defTabSz="449580">
              <a:spcBef>
                <a:spcPts val="1250"/>
              </a:spcBef>
              <a:buClr>
                <a:srgbClr val="000066"/>
              </a:buClr>
              <a:buSzPct val="75000"/>
              <a:buFont typeface="Wingdings" panose="05000000000000000000" pitchFamily="2" charset="2"/>
              <a:buChar char=""/>
              <a:tabLst>
                <a:tab pos="802005" algn="l"/>
                <a:tab pos="1479550" algn="l"/>
                <a:tab pos="2157730" algn="l"/>
                <a:tab pos="2835275" algn="l"/>
                <a:tab pos="3513455" algn="l"/>
                <a:tab pos="4191000" algn="l"/>
                <a:tab pos="4869180" algn="l"/>
                <a:tab pos="5546725" algn="l"/>
                <a:tab pos="6226175" algn="l"/>
                <a:tab pos="6902450" algn="l"/>
                <a:tab pos="7580630" algn="l"/>
                <a:tab pos="8258175" algn="l"/>
                <a:tab pos="8936355" algn="l"/>
                <a:tab pos="9613900" algn="l"/>
                <a:tab pos="10292080" algn="l"/>
                <a:tab pos="10969625" algn="l"/>
              </a:tabLst>
            </a:pPr>
            <a:r>
              <a:rPr lang="zh-CN" altLang="en-GB" sz="2000" b="1" dirty="0">
                <a:solidFill>
                  <a:srgbClr val="000066"/>
                </a:solidFill>
                <a:latin typeface="Arial" panose="020B0604020202020204" pitchFamily="34" charset="0"/>
              </a:rPr>
              <a:t>优先级反转</a:t>
            </a:r>
            <a:r>
              <a:rPr lang="en-GB" altLang="zh-CN" sz="2000" b="1" dirty="0">
                <a:solidFill>
                  <a:srgbClr val="000066"/>
                </a:solidFill>
                <a:latin typeface="Arial" panose="020B0604020202020204" pitchFamily="34" charset="0"/>
              </a:rPr>
              <a:t>:</a:t>
            </a:r>
            <a:endParaRPr lang="en-GB" altLang="zh-CN" sz="2000" b="1" dirty="0">
              <a:solidFill>
                <a:srgbClr val="000066"/>
              </a:solidFill>
              <a:latin typeface="Arial" panose="020B0604020202020204" pitchFamily="34" charset="0"/>
            </a:endParaRPr>
          </a:p>
          <a:p>
            <a:pPr marL="786130" lvl="1" indent="-381000" defTabSz="449580">
              <a:spcBef>
                <a:spcPts val="1250"/>
              </a:spcBef>
              <a:buClr>
                <a:srgbClr val="000066"/>
              </a:buClr>
              <a:buSzPct val="75000"/>
              <a:buFont typeface="Wingdings" panose="05000000000000000000" pitchFamily="2" charset="2"/>
              <a:buChar char=""/>
              <a:tabLst>
                <a:tab pos="802005" algn="l"/>
                <a:tab pos="1479550" algn="l"/>
                <a:tab pos="2157730" algn="l"/>
                <a:tab pos="2835275" algn="l"/>
                <a:tab pos="3513455" algn="l"/>
                <a:tab pos="4191000" algn="l"/>
                <a:tab pos="4869180" algn="l"/>
                <a:tab pos="5546725" algn="l"/>
                <a:tab pos="6226175" algn="l"/>
                <a:tab pos="6902450" algn="l"/>
                <a:tab pos="7580630" algn="l"/>
                <a:tab pos="8258175" algn="l"/>
                <a:tab pos="8936355" algn="l"/>
                <a:tab pos="9613900" algn="l"/>
                <a:tab pos="10292080" algn="l"/>
                <a:tab pos="10969625" algn="l"/>
              </a:tabLst>
            </a:pPr>
            <a:r>
              <a:rPr lang="zh-CN" altLang="en-GB" sz="2000" b="1" dirty="0">
                <a:solidFill>
                  <a:srgbClr val="000066"/>
                </a:solidFill>
                <a:latin typeface="Arial" panose="020B0604020202020204" pitchFamily="34" charset="0"/>
              </a:rPr>
              <a:t>高优先级任务</a:t>
            </a:r>
            <a:r>
              <a:rPr lang="en-GB" altLang="zh-CN" sz="2000" b="1" dirty="0">
                <a:solidFill>
                  <a:srgbClr val="000066"/>
                </a:solidFill>
                <a:latin typeface="Arial" panose="020B0604020202020204" pitchFamily="34" charset="0"/>
              </a:rPr>
              <a:t>H</a:t>
            </a:r>
            <a:endParaRPr lang="en-GB" altLang="zh-CN" sz="2000" b="1" dirty="0">
              <a:solidFill>
                <a:srgbClr val="000066"/>
              </a:solidFill>
              <a:latin typeface="Arial" panose="020B0604020202020204" pitchFamily="34" charset="0"/>
            </a:endParaRPr>
          </a:p>
          <a:p>
            <a:pPr marL="786130" lvl="1" indent="-381000" defTabSz="449580">
              <a:spcBef>
                <a:spcPts val="1250"/>
              </a:spcBef>
              <a:buClr>
                <a:srgbClr val="000066"/>
              </a:buClr>
              <a:buSzPct val="75000"/>
              <a:buFont typeface="Wingdings" panose="05000000000000000000" pitchFamily="2" charset="2"/>
              <a:buChar char=""/>
              <a:tabLst>
                <a:tab pos="802005" algn="l"/>
                <a:tab pos="1479550" algn="l"/>
                <a:tab pos="2157730" algn="l"/>
                <a:tab pos="2835275" algn="l"/>
                <a:tab pos="3513455" algn="l"/>
                <a:tab pos="4191000" algn="l"/>
                <a:tab pos="4869180" algn="l"/>
                <a:tab pos="5546725" algn="l"/>
                <a:tab pos="6226175" algn="l"/>
                <a:tab pos="6902450" algn="l"/>
                <a:tab pos="7580630" algn="l"/>
                <a:tab pos="8258175" algn="l"/>
                <a:tab pos="8936355" algn="l"/>
                <a:tab pos="9613900" algn="l"/>
                <a:tab pos="10292080" algn="l"/>
                <a:tab pos="10969625" algn="l"/>
              </a:tabLst>
            </a:pPr>
            <a:r>
              <a:rPr lang="zh-CN" altLang="en-GB" sz="2000" b="1" dirty="0">
                <a:solidFill>
                  <a:srgbClr val="000066"/>
                </a:solidFill>
                <a:latin typeface="Arial" panose="020B0604020202020204" pitchFamily="34" charset="0"/>
              </a:rPr>
              <a:t>低优先级任务</a:t>
            </a:r>
            <a:r>
              <a:rPr lang="en-GB" altLang="zh-CN" sz="2000" b="1" dirty="0">
                <a:solidFill>
                  <a:srgbClr val="000066"/>
                </a:solidFill>
                <a:latin typeface="Arial" panose="020B0604020202020204" pitchFamily="34" charset="0"/>
              </a:rPr>
              <a:t>L</a:t>
            </a:r>
            <a:endParaRPr lang="en-GB" altLang="zh-CN" sz="2000" b="1" dirty="0">
              <a:solidFill>
                <a:srgbClr val="000066"/>
              </a:solidFill>
              <a:latin typeface="Arial" panose="020B0604020202020204" pitchFamily="34" charset="0"/>
            </a:endParaRPr>
          </a:p>
          <a:p>
            <a:pPr marL="786130" lvl="1" indent="-381000" defTabSz="449580">
              <a:spcBef>
                <a:spcPts val="1250"/>
              </a:spcBef>
              <a:buClr>
                <a:srgbClr val="000066"/>
              </a:buClr>
              <a:buSzPct val="75000"/>
              <a:buFont typeface="Wingdings" panose="05000000000000000000" pitchFamily="2" charset="2"/>
              <a:buChar char=""/>
              <a:tabLst>
                <a:tab pos="802005" algn="l"/>
                <a:tab pos="1479550" algn="l"/>
                <a:tab pos="2157730" algn="l"/>
                <a:tab pos="2835275" algn="l"/>
                <a:tab pos="3513455" algn="l"/>
                <a:tab pos="4191000" algn="l"/>
                <a:tab pos="4869180" algn="l"/>
                <a:tab pos="5546725" algn="l"/>
                <a:tab pos="6226175" algn="l"/>
                <a:tab pos="6902450" algn="l"/>
                <a:tab pos="7580630" algn="l"/>
                <a:tab pos="8258175" algn="l"/>
                <a:tab pos="8936355" algn="l"/>
                <a:tab pos="9613900" algn="l"/>
                <a:tab pos="10292080" algn="l"/>
                <a:tab pos="10969625" algn="l"/>
              </a:tabLst>
            </a:pPr>
            <a:r>
              <a:rPr lang="zh-CN" altLang="en-GB" sz="2000" b="1" dirty="0">
                <a:solidFill>
                  <a:srgbClr val="000066"/>
                </a:solidFill>
                <a:latin typeface="Arial" panose="020B0604020202020204" pitchFamily="34" charset="0"/>
              </a:rPr>
              <a:t>中优先级任务</a:t>
            </a:r>
            <a:r>
              <a:rPr lang="en-GB" altLang="zh-CN" sz="2000" b="1" dirty="0">
                <a:solidFill>
                  <a:srgbClr val="000066"/>
                </a:solidFill>
                <a:latin typeface="Arial" panose="020B0604020202020204" pitchFamily="34" charset="0"/>
              </a:rPr>
              <a:t>M</a:t>
            </a:r>
            <a:endParaRPr lang="en-GB" altLang="zh-CN" sz="2000" b="1" dirty="0">
              <a:solidFill>
                <a:srgbClr val="000066"/>
              </a:solidFill>
              <a:latin typeface="Arial" panose="020B0604020202020204" pitchFamily="34" charset="0"/>
            </a:endParaRPr>
          </a:p>
          <a:p>
            <a:pPr marL="786130" lvl="1" indent="-381000" defTabSz="449580">
              <a:spcBef>
                <a:spcPts val="1250"/>
              </a:spcBef>
              <a:buClr>
                <a:srgbClr val="000066"/>
              </a:buClr>
              <a:buSzPct val="75000"/>
              <a:buFont typeface="Wingdings" panose="05000000000000000000" pitchFamily="2" charset="2"/>
              <a:buChar char=""/>
              <a:tabLst>
                <a:tab pos="802005" algn="l"/>
                <a:tab pos="1479550" algn="l"/>
                <a:tab pos="2157730" algn="l"/>
                <a:tab pos="2835275" algn="l"/>
                <a:tab pos="3513455" algn="l"/>
                <a:tab pos="4191000" algn="l"/>
                <a:tab pos="4869180" algn="l"/>
                <a:tab pos="5546725" algn="l"/>
                <a:tab pos="6226175" algn="l"/>
                <a:tab pos="6902450" algn="l"/>
                <a:tab pos="7580630" algn="l"/>
                <a:tab pos="8258175" algn="l"/>
                <a:tab pos="8936355" algn="l"/>
                <a:tab pos="9613900" algn="l"/>
                <a:tab pos="10292080" algn="l"/>
                <a:tab pos="10969625" algn="l"/>
              </a:tabLst>
            </a:pPr>
            <a:r>
              <a:rPr lang="zh-CN" altLang="en-GB" sz="2000" b="1" dirty="0">
                <a:solidFill>
                  <a:srgbClr val="000066"/>
                </a:solidFill>
                <a:latin typeface="Arial" panose="020B0604020202020204" pitchFamily="34" charset="0"/>
              </a:rPr>
              <a:t>共享内存</a:t>
            </a:r>
            <a:r>
              <a:rPr lang="en-GB" altLang="zh-CN" sz="2000" b="1" dirty="0">
                <a:solidFill>
                  <a:srgbClr val="000066"/>
                </a:solidFill>
                <a:latin typeface="Arial" panose="020B0604020202020204" pitchFamily="34" charset="0"/>
              </a:rPr>
              <a:t>Y</a:t>
            </a:r>
            <a:r>
              <a:rPr lang="zh-CN" altLang="en-GB" sz="2000" b="1" dirty="0">
                <a:solidFill>
                  <a:srgbClr val="000066"/>
                </a:solidFill>
                <a:latin typeface="Arial" panose="020B0604020202020204" pitchFamily="34" charset="0"/>
              </a:rPr>
              <a:t>，写操作</a:t>
            </a:r>
            <a:endParaRPr lang="en-GB" altLang="zh-CN" sz="2000" b="1" dirty="0">
              <a:solidFill>
                <a:srgbClr val="000066"/>
              </a:solidFill>
              <a:latin typeface="Arial" panose="020B0604020202020204" pitchFamily="34" charset="0"/>
            </a:endParaRPr>
          </a:p>
          <a:p>
            <a:pPr marL="786130" lvl="1" indent="-381000" defTabSz="449580">
              <a:spcBef>
                <a:spcPts val="1250"/>
              </a:spcBef>
              <a:buClr>
                <a:srgbClr val="000066"/>
              </a:buClr>
              <a:buSzPct val="75000"/>
              <a:buFont typeface="Wingdings" panose="05000000000000000000" pitchFamily="2" charset="2"/>
              <a:buChar char=""/>
              <a:tabLst>
                <a:tab pos="802005" algn="l"/>
                <a:tab pos="1479550" algn="l"/>
                <a:tab pos="2157730" algn="l"/>
                <a:tab pos="2835275" algn="l"/>
                <a:tab pos="3513455" algn="l"/>
                <a:tab pos="4191000" algn="l"/>
                <a:tab pos="4869180" algn="l"/>
                <a:tab pos="5546725" algn="l"/>
                <a:tab pos="6226175" algn="l"/>
                <a:tab pos="6902450" algn="l"/>
                <a:tab pos="7580630" algn="l"/>
                <a:tab pos="8258175" algn="l"/>
                <a:tab pos="8936355" algn="l"/>
                <a:tab pos="9613900" algn="l"/>
                <a:tab pos="10292080" algn="l"/>
                <a:tab pos="10969625" algn="l"/>
              </a:tabLst>
            </a:pPr>
            <a:r>
              <a:rPr lang="zh-CN" altLang="en-GB" sz="2000" b="1" dirty="0">
                <a:solidFill>
                  <a:srgbClr val="000066"/>
                </a:solidFill>
                <a:latin typeface="Arial" panose="020B0604020202020204" pitchFamily="34" charset="0"/>
              </a:rPr>
              <a:t>信号量</a:t>
            </a:r>
            <a:r>
              <a:rPr lang="en-GB" altLang="zh-CN" sz="2000" b="1" dirty="0">
                <a:solidFill>
                  <a:srgbClr val="000066"/>
                </a:solidFill>
                <a:latin typeface="Arial" panose="020B0604020202020204" pitchFamily="34" charset="0"/>
              </a:rPr>
              <a:t>S</a:t>
            </a:r>
            <a:r>
              <a:rPr lang="zh-CN" altLang="en-GB" sz="2000" b="1" dirty="0">
                <a:solidFill>
                  <a:srgbClr val="000066"/>
                </a:solidFill>
                <a:latin typeface="Arial" panose="020B0604020202020204" pitchFamily="34" charset="0"/>
              </a:rPr>
              <a:t>，互斥</a:t>
            </a:r>
            <a:endParaRPr lang="zh-CN" altLang="en-GB" sz="2000" b="1" dirty="0">
              <a:solidFill>
                <a:srgbClr val="000066"/>
              </a:solidFill>
              <a:latin typeface="Arial" panose="020B0604020202020204" pitchFamily="34" charset="0"/>
            </a:endParaRPr>
          </a:p>
        </p:txBody>
      </p:sp>
      <p:sp>
        <p:nvSpPr>
          <p:cNvPr id="92164" name="Text Box 4"/>
          <p:cNvSpPr txBox="1">
            <a:spLocks noChangeArrowheads="1"/>
          </p:cNvSpPr>
          <p:nvPr/>
        </p:nvSpPr>
        <p:spPr bwMode="auto">
          <a:xfrm>
            <a:off x="3798888" y="2108200"/>
            <a:ext cx="4922838" cy="2922588"/>
          </a:xfrm>
          <a:prstGeom prst="rect">
            <a:avLst/>
          </a:prstGeom>
          <a:noFill/>
          <a:ln>
            <a:noFill/>
          </a:ln>
          <a:effectLst/>
        </p:spPr>
        <p:txBody>
          <a:bodyPr lIns="90000" tIns="46800" rIns="90000" bIns="46800">
            <a:spAutoFit/>
          </a:bodyPr>
          <a:p>
            <a:pPr defTabSz="449580">
              <a:lnSpc>
                <a:spcPct val="90000"/>
              </a:lnSpc>
              <a:spcBef>
                <a:spcPts val="700"/>
              </a:spcBef>
              <a:buClr>
                <a:srgbClr val="B2B2B2"/>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dirty="0">
                <a:solidFill>
                  <a:srgbClr val="FF0000"/>
                </a:solidFill>
                <a:latin typeface="Arial" panose="020B0604020202020204" pitchFamily="34" charset="0"/>
              </a:rPr>
              <a:t>步骤</a:t>
            </a:r>
            <a:endParaRPr lang="en-GB" altLang="zh-CN" sz="2800" dirty="0">
              <a:solidFill>
                <a:srgbClr val="FF0000"/>
              </a:solidFill>
              <a:latin typeface="Arial" panose="020B0604020202020204" pitchFamily="34" charset="0"/>
            </a:endParaRPr>
          </a:p>
          <a:p>
            <a:pPr defTabSz="449580">
              <a:lnSpc>
                <a:spcPct val="90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dirty="0">
                <a:solidFill>
                  <a:srgbClr val="FF0000"/>
                </a:solidFill>
                <a:latin typeface="Arial" panose="020B0604020202020204" pitchFamily="34" charset="0"/>
              </a:rPr>
              <a:t> </a:t>
            </a:r>
            <a:r>
              <a:rPr lang="en-GB" altLang="zh-CN" sz="2400" dirty="0">
                <a:solidFill>
                  <a:srgbClr val="FF0000"/>
                </a:solidFill>
                <a:latin typeface="Arial" panose="020B0604020202020204" pitchFamily="34" charset="0"/>
              </a:rPr>
              <a:t>1</a:t>
            </a:r>
            <a:r>
              <a:rPr lang="zh-CN" altLang="en-GB" sz="2400" dirty="0">
                <a:solidFill>
                  <a:srgbClr val="FF0000"/>
                </a:solidFill>
                <a:latin typeface="Arial" panose="020B0604020202020204" pitchFamily="34" charset="0"/>
              </a:rPr>
              <a:t>）</a:t>
            </a:r>
            <a:r>
              <a:rPr lang="en-GB" altLang="zh-CN" sz="2400" dirty="0">
                <a:solidFill>
                  <a:srgbClr val="FF0000"/>
                </a:solidFill>
                <a:latin typeface="Arial" panose="020B0604020202020204" pitchFamily="34" charset="0"/>
              </a:rPr>
              <a:t>L</a:t>
            </a:r>
            <a:r>
              <a:rPr lang="zh-CN" altLang="en-GB" sz="2400" dirty="0">
                <a:solidFill>
                  <a:srgbClr val="FF0000"/>
                </a:solidFill>
                <a:latin typeface="Arial" panose="020B0604020202020204" pitchFamily="34" charset="0"/>
              </a:rPr>
              <a:t>取得</a:t>
            </a:r>
            <a:r>
              <a:rPr lang="en-GB" altLang="zh-CN" sz="2400" dirty="0">
                <a:solidFill>
                  <a:srgbClr val="FF0000"/>
                </a:solidFill>
                <a:latin typeface="Arial" panose="020B0604020202020204" pitchFamily="34" charset="0"/>
              </a:rPr>
              <a:t>S</a:t>
            </a:r>
            <a:r>
              <a:rPr lang="zh-CN" altLang="en-GB" sz="2400" dirty="0">
                <a:solidFill>
                  <a:srgbClr val="FF0000"/>
                </a:solidFill>
                <a:latin typeface="Arial" panose="020B0604020202020204" pitchFamily="34" charset="0"/>
              </a:rPr>
              <a:t>（</a:t>
            </a:r>
            <a:r>
              <a:rPr lang="en-GB" altLang="zh-CN" sz="2400" dirty="0">
                <a:solidFill>
                  <a:srgbClr val="FF0000"/>
                </a:solidFill>
                <a:latin typeface="Arial" panose="020B0604020202020204" pitchFamily="34" charset="0"/>
              </a:rPr>
              <a:t>P</a:t>
            </a:r>
            <a:r>
              <a:rPr lang="zh-CN" altLang="en-GB" sz="2400" dirty="0">
                <a:solidFill>
                  <a:srgbClr val="FF0000"/>
                </a:solidFill>
                <a:latin typeface="Arial" panose="020B0604020202020204" pitchFamily="34" charset="0"/>
              </a:rPr>
              <a:t>操作），但是未做</a:t>
            </a:r>
            <a:r>
              <a:rPr lang="en-GB" altLang="zh-CN" sz="2400" dirty="0">
                <a:solidFill>
                  <a:srgbClr val="FF0000"/>
                </a:solidFill>
                <a:latin typeface="Arial" panose="020B0604020202020204" pitchFamily="34" charset="0"/>
              </a:rPr>
              <a:t>V</a:t>
            </a:r>
            <a:r>
              <a:rPr lang="zh-CN" altLang="en-GB" sz="2400" dirty="0">
                <a:solidFill>
                  <a:srgbClr val="FF0000"/>
                </a:solidFill>
                <a:latin typeface="Arial" panose="020B0604020202020204" pitchFamily="34" charset="0"/>
              </a:rPr>
              <a:t>操作</a:t>
            </a:r>
            <a:endParaRPr lang="en-GB" altLang="zh-CN" sz="2400" dirty="0">
              <a:solidFill>
                <a:srgbClr val="FF0000"/>
              </a:solidFill>
              <a:latin typeface="Arial" panose="020B0604020202020204" pitchFamily="34" charset="0"/>
            </a:endParaRPr>
          </a:p>
          <a:p>
            <a:pPr defTabSz="449580">
              <a:lnSpc>
                <a:spcPct val="90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dirty="0">
                <a:solidFill>
                  <a:srgbClr val="FF0000"/>
                </a:solidFill>
                <a:latin typeface="Arial" panose="020B0604020202020204" pitchFamily="34" charset="0"/>
              </a:rPr>
              <a:t> 2</a:t>
            </a:r>
            <a:r>
              <a:rPr lang="zh-CN" altLang="en-GB" sz="2400" dirty="0">
                <a:solidFill>
                  <a:srgbClr val="FF0000"/>
                </a:solidFill>
                <a:latin typeface="Arial" panose="020B0604020202020204" pitchFamily="34" charset="0"/>
              </a:rPr>
              <a:t>）</a:t>
            </a:r>
            <a:r>
              <a:rPr lang="en-GB" altLang="zh-CN" sz="2400" dirty="0">
                <a:solidFill>
                  <a:srgbClr val="FF0000"/>
                </a:solidFill>
                <a:latin typeface="Arial" panose="020B0604020202020204" pitchFamily="34" charset="0"/>
              </a:rPr>
              <a:t>H</a:t>
            </a:r>
            <a:r>
              <a:rPr lang="zh-CN" altLang="en-GB" sz="2400" dirty="0">
                <a:solidFill>
                  <a:srgbClr val="FF0000"/>
                </a:solidFill>
                <a:latin typeface="Arial" panose="020B0604020202020204" pitchFamily="34" charset="0"/>
              </a:rPr>
              <a:t>中断，</a:t>
            </a:r>
            <a:r>
              <a:rPr lang="en-GB" altLang="zh-CN" sz="2400" dirty="0">
                <a:solidFill>
                  <a:srgbClr val="FF0000"/>
                </a:solidFill>
                <a:latin typeface="Arial" panose="020B0604020202020204" pitchFamily="34" charset="0"/>
              </a:rPr>
              <a:t>H</a:t>
            </a:r>
            <a:r>
              <a:rPr lang="zh-CN" altLang="en-GB" sz="2400" dirty="0">
                <a:solidFill>
                  <a:srgbClr val="FF0000"/>
                </a:solidFill>
                <a:latin typeface="Arial" panose="020B0604020202020204" pitchFamily="34" charset="0"/>
              </a:rPr>
              <a:t>运行态</a:t>
            </a:r>
            <a:endParaRPr lang="en-GB" altLang="zh-CN" sz="2400" dirty="0">
              <a:solidFill>
                <a:srgbClr val="FF0000"/>
              </a:solidFill>
              <a:latin typeface="Arial" panose="020B0604020202020204" pitchFamily="34" charset="0"/>
            </a:endParaRPr>
          </a:p>
          <a:p>
            <a:pPr defTabSz="449580">
              <a:lnSpc>
                <a:spcPct val="90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dirty="0">
                <a:solidFill>
                  <a:srgbClr val="FF0000"/>
                </a:solidFill>
                <a:latin typeface="Arial" panose="020B0604020202020204" pitchFamily="34" charset="0"/>
              </a:rPr>
              <a:t> 3</a:t>
            </a:r>
            <a:r>
              <a:rPr lang="zh-CN" altLang="en-GB" sz="2400" dirty="0">
                <a:solidFill>
                  <a:srgbClr val="FF0000"/>
                </a:solidFill>
                <a:latin typeface="Arial" panose="020B0604020202020204" pitchFamily="34" charset="0"/>
              </a:rPr>
              <a:t>）</a:t>
            </a:r>
            <a:r>
              <a:rPr lang="en-GB" altLang="zh-CN" sz="2400" dirty="0">
                <a:solidFill>
                  <a:srgbClr val="FF0000"/>
                </a:solidFill>
                <a:latin typeface="Arial" panose="020B0604020202020204" pitchFamily="34" charset="0"/>
              </a:rPr>
              <a:t>H</a:t>
            </a:r>
            <a:r>
              <a:rPr lang="zh-CN" altLang="en-GB" sz="2400" dirty="0">
                <a:solidFill>
                  <a:srgbClr val="FF0000"/>
                </a:solidFill>
                <a:latin typeface="Arial" panose="020B0604020202020204" pitchFamily="34" charset="0"/>
              </a:rPr>
              <a:t>写</a:t>
            </a:r>
            <a:r>
              <a:rPr lang="en-GB" altLang="zh-CN" sz="2400" dirty="0">
                <a:solidFill>
                  <a:srgbClr val="FF0000"/>
                </a:solidFill>
                <a:latin typeface="Arial" panose="020B0604020202020204" pitchFamily="34" charset="0"/>
              </a:rPr>
              <a:t>Y</a:t>
            </a:r>
            <a:r>
              <a:rPr lang="zh-CN" altLang="en-GB" sz="2400" dirty="0">
                <a:solidFill>
                  <a:srgbClr val="FF0000"/>
                </a:solidFill>
                <a:latin typeface="Arial" panose="020B0604020202020204" pitchFamily="34" charset="0"/>
              </a:rPr>
              <a:t>，但是</a:t>
            </a:r>
            <a:r>
              <a:rPr lang="en-GB" altLang="zh-CN" sz="2400" dirty="0">
                <a:solidFill>
                  <a:srgbClr val="FF0000"/>
                </a:solidFill>
                <a:latin typeface="Arial" panose="020B0604020202020204" pitchFamily="34" charset="0"/>
              </a:rPr>
              <a:t>Y</a:t>
            </a:r>
            <a:r>
              <a:rPr lang="zh-CN" altLang="en-GB" sz="2400" dirty="0">
                <a:solidFill>
                  <a:srgbClr val="FF0000"/>
                </a:solidFill>
                <a:latin typeface="Arial" panose="020B0604020202020204" pitchFamily="34" charset="0"/>
              </a:rPr>
              <a:t>的</a:t>
            </a:r>
            <a:r>
              <a:rPr lang="en-GB" altLang="zh-CN" sz="2400" dirty="0">
                <a:solidFill>
                  <a:srgbClr val="FF0000"/>
                </a:solidFill>
                <a:latin typeface="Arial" panose="020B0604020202020204" pitchFamily="34" charset="0"/>
              </a:rPr>
              <a:t>S</a:t>
            </a:r>
            <a:r>
              <a:rPr lang="zh-CN" altLang="en-GB" sz="2400" dirty="0">
                <a:solidFill>
                  <a:srgbClr val="FF0000"/>
                </a:solidFill>
                <a:latin typeface="Arial" panose="020B0604020202020204" pitchFamily="34" charset="0"/>
              </a:rPr>
              <a:t>被占用</a:t>
            </a:r>
            <a:endParaRPr lang="en-GB" altLang="zh-CN" sz="2400" dirty="0">
              <a:solidFill>
                <a:srgbClr val="FF0000"/>
              </a:solidFill>
              <a:latin typeface="Arial" panose="020B0604020202020204" pitchFamily="34" charset="0"/>
            </a:endParaRPr>
          </a:p>
          <a:p>
            <a:pPr defTabSz="449580">
              <a:lnSpc>
                <a:spcPct val="90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dirty="0">
                <a:solidFill>
                  <a:srgbClr val="FF0000"/>
                </a:solidFill>
                <a:latin typeface="Arial" panose="020B0604020202020204" pitchFamily="34" charset="0"/>
              </a:rPr>
              <a:t> 4</a:t>
            </a:r>
            <a:r>
              <a:rPr lang="zh-CN" altLang="en-GB" sz="2400" dirty="0">
                <a:solidFill>
                  <a:srgbClr val="FF0000"/>
                </a:solidFill>
                <a:latin typeface="Arial" panose="020B0604020202020204" pitchFamily="34" charset="0"/>
              </a:rPr>
              <a:t>）</a:t>
            </a:r>
            <a:r>
              <a:rPr lang="en-GB" altLang="zh-CN" sz="2400" dirty="0">
                <a:solidFill>
                  <a:srgbClr val="FF0000"/>
                </a:solidFill>
                <a:latin typeface="Arial" panose="020B0604020202020204" pitchFamily="34" charset="0"/>
              </a:rPr>
              <a:t>L</a:t>
            </a:r>
            <a:r>
              <a:rPr lang="zh-CN" altLang="en-GB" sz="2400" dirty="0">
                <a:solidFill>
                  <a:srgbClr val="FF0000"/>
                </a:solidFill>
                <a:latin typeface="Arial" panose="020B0604020202020204" pitchFamily="34" charset="0"/>
              </a:rPr>
              <a:t>重新取得控制权</a:t>
            </a:r>
            <a:endParaRPr lang="en-GB" altLang="zh-CN" sz="2400" dirty="0">
              <a:solidFill>
                <a:srgbClr val="FF0000"/>
              </a:solidFill>
              <a:latin typeface="Arial" panose="020B0604020202020204" pitchFamily="34" charset="0"/>
            </a:endParaRPr>
          </a:p>
          <a:p>
            <a:pPr defTabSz="44958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dirty="0">
                <a:solidFill>
                  <a:srgbClr val="FF0000"/>
                </a:solidFill>
                <a:latin typeface="Arial" panose="020B0604020202020204" pitchFamily="34" charset="0"/>
              </a:rPr>
              <a:t> 5</a:t>
            </a:r>
            <a:r>
              <a:rPr lang="zh-CN" altLang="en-GB" sz="2400" dirty="0">
                <a:solidFill>
                  <a:srgbClr val="FF0000"/>
                </a:solidFill>
                <a:latin typeface="Arial" panose="020B0604020202020204" pitchFamily="34" charset="0"/>
              </a:rPr>
              <a:t>）</a:t>
            </a:r>
            <a:r>
              <a:rPr lang="en-GB" altLang="zh-CN" sz="2400" dirty="0">
                <a:solidFill>
                  <a:srgbClr val="FF0000"/>
                </a:solidFill>
                <a:latin typeface="Arial" panose="020B0604020202020204" pitchFamily="34" charset="0"/>
              </a:rPr>
              <a:t>M</a:t>
            </a:r>
            <a:r>
              <a:rPr lang="zh-CN" altLang="en-GB" sz="2400" dirty="0">
                <a:solidFill>
                  <a:srgbClr val="FF0000"/>
                </a:solidFill>
                <a:latin typeface="Arial" panose="020B0604020202020204" pitchFamily="34" charset="0"/>
              </a:rPr>
              <a:t>出现，取得控制权</a:t>
            </a:r>
            <a:endParaRPr lang="zh-CN" altLang="en-GB" sz="2400" dirty="0">
              <a:solidFill>
                <a:srgbClr val="FF0000"/>
              </a:solidFill>
              <a:latin typeface="Arial" panose="020B0604020202020204" pitchFamily="34" charset="0"/>
            </a:endParaRPr>
          </a:p>
        </p:txBody>
      </p:sp>
      <p:sp>
        <p:nvSpPr>
          <p:cNvPr id="92165" name="Text Box 5"/>
          <p:cNvSpPr txBox="1">
            <a:spLocks noChangeArrowheads="1"/>
          </p:cNvSpPr>
          <p:nvPr/>
        </p:nvSpPr>
        <p:spPr bwMode="auto">
          <a:xfrm>
            <a:off x="830263" y="5402263"/>
            <a:ext cx="8005763" cy="947738"/>
          </a:xfrm>
          <a:prstGeom prst="rect">
            <a:avLst/>
          </a:prstGeom>
          <a:noFill/>
          <a:ln>
            <a:noFill/>
          </a:ln>
          <a:effectLst/>
        </p:spPr>
        <p:txBody>
          <a:bodyPr lIns="90000" tIns="46800" rIns="90000" bIns="46800">
            <a:spAutoFit/>
          </a:bodyPr>
          <a:p>
            <a:pPr defTabSz="44958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dirty="0">
                <a:solidFill>
                  <a:srgbClr val="00CC99"/>
                </a:solidFill>
                <a:latin typeface="Arial" panose="020B0604020202020204" pitchFamily="34" charset="0"/>
              </a:rPr>
              <a:t>结果：</a:t>
            </a:r>
            <a:r>
              <a:rPr lang="en-GB" altLang="zh-CN" sz="2800" dirty="0">
                <a:solidFill>
                  <a:srgbClr val="00CC99"/>
                </a:solidFill>
                <a:latin typeface="Arial" panose="020B0604020202020204" pitchFamily="34" charset="0"/>
              </a:rPr>
              <a:t>M</a:t>
            </a:r>
            <a:r>
              <a:rPr lang="zh-CN" altLang="en-GB" sz="2800" dirty="0">
                <a:solidFill>
                  <a:srgbClr val="00CC99"/>
                </a:solidFill>
                <a:latin typeface="Arial" panose="020B0604020202020204" pitchFamily="34" charset="0"/>
              </a:rPr>
              <a:t>比</a:t>
            </a:r>
            <a:r>
              <a:rPr lang="en-GB" altLang="zh-CN" sz="2800" dirty="0">
                <a:solidFill>
                  <a:srgbClr val="00CC99"/>
                </a:solidFill>
                <a:latin typeface="Arial" panose="020B0604020202020204" pitchFamily="34" charset="0"/>
              </a:rPr>
              <a:t>H</a:t>
            </a:r>
            <a:r>
              <a:rPr lang="zh-CN" altLang="en-GB" sz="2800" dirty="0">
                <a:solidFill>
                  <a:srgbClr val="00CC99"/>
                </a:solidFill>
                <a:latin typeface="Arial" panose="020B0604020202020204" pitchFamily="34" charset="0"/>
              </a:rPr>
              <a:t>优先</a:t>
            </a:r>
            <a:r>
              <a:rPr lang="en-GB" altLang="zh-CN" sz="2800" dirty="0">
                <a:solidFill>
                  <a:srgbClr val="00CC99"/>
                </a:solidFill>
                <a:latin typeface="Arial" panose="020B0604020202020204" pitchFamily="34" charset="0"/>
              </a:rPr>
              <a:t>,</a:t>
            </a:r>
            <a:r>
              <a:rPr lang="zh-CN" altLang="en-GB" sz="2800" dirty="0">
                <a:solidFill>
                  <a:srgbClr val="00CC99"/>
                </a:solidFill>
                <a:latin typeface="Arial" panose="020B0604020202020204" pitchFamily="34" charset="0"/>
              </a:rPr>
              <a:t>如果不断的</a:t>
            </a:r>
            <a:r>
              <a:rPr lang="en-GB" altLang="zh-CN" sz="2800" dirty="0">
                <a:solidFill>
                  <a:srgbClr val="00CC99"/>
                </a:solidFill>
                <a:latin typeface="Arial" panose="020B0604020202020204" pitchFamily="34" charset="0"/>
              </a:rPr>
              <a:t>M</a:t>
            </a:r>
            <a:r>
              <a:rPr lang="zh-CN" altLang="en-GB" sz="2800" dirty="0">
                <a:solidFill>
                  <a:srgbClr val="00CC99"/>
                </a:solidFill>
                <a:latin typeface="Arial" panose="020B0604020202020204" pitchFamily="34" charset="0"/>
              </a:rPr>
              <a:t>出现，</a:t>
            </a:r>
            <a:r>
              <a:rPr lang="en-GB" altLang="zh-CN" sz="2800" dirty="0">
                <a:solidFill>
                  <a:srgbClr val="00CC99"/>
                </a:solidFill>
                <a:latin typeface="Arial" panose="020B0604020202020204" pitchFamily="34" charset="0"/>
              </a:rPr>
              <a:t>H</a:t>
            </a:r>
            <a:r>
              <a:rPr lang="zh-CN" altLang="en-GB" sz="2800" dirty="0">
                <a:solidFill>
                  <a:srgbClr val="00CC99"/>
                </a:solidFill>
                <a:latin typeface="Arial" panose="020B0604020202020204" pitchFamily="34" charset="0"/>
              </a:rPr>
              <a:t>不能执行</a:t>
            </a:r>
            <a:endParaRPr lang="zh-CN" altLang="en-GB" sz="2800" dirty="0">
              <a:solidFill>
                <a:srgbClr val="00CC99"/>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92165"/>
                                        </p:tgtEl>
                                        <p:attrNameLst>
                                          <p:attrName>style.visibility</p:attrName>
                                        </p:attrNameLst>
                                      </p:cBhvr>
                                      <p:to>
                                        <p:strVal val="visible"/>
                                      </p:to>
                                    </p:set>
                                    <p:anim calcmode="lin" valueType="num">
                                      <p:cBhvr>
                                        <p:cTn id="7" dur="500" fill="hold"/>
                                        <p:tgtEl>
                                          <p:spTgt spid="92165"/>
                                        </p:tgtEl>
                                        <p:attrNameLst>
                                          <p:attrName>ppt_x</p:attrName>
                                        </p:attrNameLst>
                                      </p:cBhvr>
                                      <p:tavLst>
                                        <p:tav tm="0">
                                          <p:val>
                                            <p:strVal val="#ppt_x"/>
                                          </p:val>
                                        </p:tav>
                                        <p:tav tm="100000">
                                          <p:val>
                                            <p:strVal val="#ppt_x"/>
                                          </p:val>
                                        </p:tav>
                                      </p:tavLst>
                                    </p:anim>
                                    <p:anim calcmode="lin" valueType="num">
                                      <p:cBhvr>
                                        <p:cTn id="8" dur="500" fill="hold"/>
                                        <p:tgtEl>
                                          <p:spTgt spid="92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ea typeface="黑体" panose="02010609060101010101" pitchFamily="6" charset="-122"/>
              </a:rPr>
              <a:t>解决办法</a:t>
            </a:r>
            <a:endParaRPr lang="zh-CN" altLang="en-GB" dirty="0">
              <a:ea typeface="黑体" panose="02010609060101010101" pitchFamily="6" charset="-122"/>
            </a:endParaRPr>
          </a:p>
        </p:txBody>
      </p:sp>
      <p:sp>
        <p:nvSpPr>
          <p:cNvPr id="93187" name="Text Box 3"/>
          <p:cNvSpPr txBox="1">
            <a:spLocks noChangeArrowheads="1"/>
          </p:cNvSpPr>
          <p:nvPr/>
        </p:nvSpPr>
        <p:spPr bwMode="auto">
          <a:xfrm>
            <a:off x="277813" y="976313"/>
            <a:ext cx="8616950" cy="5422900"/>
          </a:xfrm>
          <a:prstGeom prst="rect">
            <a:avLst/>
          </a:prstGeom>
          <a:noFill/>
          <a:ln>
            <a:noFill/>
          </a:ln>
          <a:effectLst/>
        </p:spPr>
        <p:txBody>
          <a:bodyPr lIns="82440" tIns="41400" rIns="82440" bIns="41400"/>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dirty="0">
                <a:solidFill>
                  <a:srgbClr val="000066"/>
                </a:solidFill>
                <a:latin typeface="Arial" panose="020B0604020202020204" pitchFamily="34" charset="0"/>
              </a:rPr>
              <a:t>优先级继承（</a:t>
            </a:r>
            <a:r>
              <a:rPr lang="en-GB" altLang="zh-CN" sz="2400" dirty="0">
                <a:solidFill>
                  <a:srgbClr val="000066"/>
                </a:solidFill>
                <a:latin typeface="Arial" panose="020B0604020202020204" pitchFamily="34" charset="0"/>
              </a:rPr>
              <a:t>priority inheritance)</a:t>
            </a:r>
            <a:endParaRPr lang="en-GB" altLang="zh-CN" sz="2400"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设</a:t>
            </a:r>
            <a:r>
              <a:rPr lang="en-GB" altLang="zh-CN" sz="2400" b="1" dirty="0">
                <a:solidFill>
                  <a:srgbClr val="000066"/>
                </a:solidFill>
                <a:latin typeface="Arial" panose="020B0604020202020204" pitchFamily="34" charset="0"/>
              </a:rPr>
              <a:t>S</a:t>
            </a:r>
            <a:r>
              <a:rPr lang="zh-CN" altLang="en-GB" sz="2400" b="1" dirty="0">
                <a:solidFill>
                  <a:srgbClr val="000066"/>
                </a:solidFill>
                <a:latin typeface="Arial" panose="020B0604020202020204" pitchFamily="34" charset="0"/>
              </a:rPr>
              <a:t>为正占用着某项共享资源的进程</a:t>
            </a:r>
            <a:r>
              <a:rPr lang="en-GB" altLang="zh-CN" sz="2400" b="1" dirty="0">
                <a:solidFill>
                  <a:srgbClr val="000066"/>
                </a:solidFill>
                <a:latin typeface="Arial" panose="020B0604020202020204" pitchFamily="34" charset="0"/>
              </a:rPr>
              <a:t>P</a:t>
            </a:r>
            <a:r>
              <a:rPr lang="zh-CN" altLang="en-GB" sz="2400" b="1" dirty="0">
                <a:solidFill>
                  <a:srgbClr val="000066"/>
                </a:solidFill>
                <a:latin typeface="Arial" panose="020B0604020202020204" pitchFamily="34" charset="0"/>
              </a:rPr>
              <a:t>以及所有正在等待占用此项资源的进程的集合</a:t>
            </a:r>
            <a:endParaRPr lang="en-GB" altLang="zh-CN" sz="2400" b="1"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找出</a:t>
            </a:r>
            <a:r>
              <a:rPr lang="en-GB" altLang="zh-CN" sz="2400" b="1" dirty="0">
                <a:solidFill>
                  <a:srgbClr val="000066"/>
                </a:solidFill>
                <a:latin typeface="Arial" panose="020B0604020202020204" pitchFamily="34" charset="0"/>
              </a:rPr>
              <a:t>S</a:t>
            </a:r>
            <a:r>
              <a:rPr lang="zh-CN" altLang="en-GB" sz="2400" b="1" dirty="0">
                <a:solidFill>
                  <a:srgbClr val="000066"/>
                </a:solidFill>
                <a:latin typeface="Arial" panose="020B0604020202020204" pitchFamily="34" charset="0"/>
              </a:rPr>
              <a:t>中的最高优先级</a:t>
            </a:r>
            <a:r>
              <a:rPr lang="en-GB" altLang="zh-CN" sz="2400" b="1" dirty="0">
                <a:solidFill>
                  <a:srgbClr val="000066"/>
                </a:solidFill>
                <a:latin typeface="Arial" panose="020B0604020202020204" pitchFamily="34" charset="0"/>
              </a:rPr>
              <a:t>P</a:t>
            </a:r>
            <a:r>
              <a:rPr lang="en-GB" altLang="zh-CN" sz="2400" b="1" baseline="-25000" dirty="0">
                <a:solidFill>
                  <a:srgbClr val="000066"/>
                </a:solidFill>
                <a:latin typeface="Arial" panose="020B0604020202020204" pitchFamily="34" charset="0"/>
              </a:rPr>
              <a:t>h</a:t>
            </a:r>
            <a:endParaRPr lang="en-GB" altLang="zh-CN" sz="2400" b="1" baseline="-25000"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置进程</a:t>
            </a:r>
            <a:r>
              <a:rPr lang="en-GB" altLang="zh-CN" sz="2400" b="1" dirty="0">
                <a:solidFill>
                  <a:srgbClr val="000066"/>
                </a:solidFill>
                <a:latin typeface="Arial" panose="020B0604020202020204" pitchFamily="34" charset="0"/>
              </a:rPr>
              <a:t>P</a:t>
            </a:r>
            <a:r>
              <a:rPr lang="zh-CN" altLang="en-GB" sz="2400" b="1" dirty="0">
                <a:solidFill>
                  <a:srgbClr val="000066"/>
                </a:solidFill>
                <a:latin typeface="Arial" panose="020B0604020202020204" pitchFamily="34" charset="0"/>
              </a:rPr>
              <a:t>的优先级为</a:t>
            </a:r>
            <a:r>
              <a:rPr lang="en-GB" altLang="zh-CN" sz="2400" b="1" dirty="0">
                <a:solidFill>
                  <a:srgbClr val="000066"/>
                </a:solidFill>
                <a:latin typeface="Arial" panose="020B0604020202020204" pitchFamily="34" charset="0"/>
              </a:rPr>
              <a:t>P</a:t>
            </a:r>
            <a:r>
              <a:rPr lang="en-GB" altLang="zh-CN" sz="2400" b="1" baseline="-25000" dirty="0">
                <a:solidFill>
                  <a:srgbClr val="000066"/>
                </a:solidFill>
                <a:latin typeface="Arial" panose="020B0604020202020204" pitchFamily="34" charset="0"/>
              </a:rPr>
              <a:t>h</a:t>
            </a:r>
            <a:endParaRPr lang="en-GB" altLang="zh-CN" sz="2400" b="1" baseline="-25000" dirty="0">
              <a:solidFill>
                <a:srgbClr val="000066"/>
              </a:solidFill>
              <a:latin typeface="Arial" panose="020B0604020202020204" pitchFamily="34"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dirty="0">
                <a:solidFill>
                  <a:srgbClr val="000066"/>
                </a:solidFill>
                <a:latin typeface="Arial" panose="020B0604020202020204" pitchFamily="34" charset="0"/>
              </a:rPr>
              <a:t>优先级封顶</a:t>
            </a:r>
            <a:r>
              <a:rPr lang="en-GB" altLang="zh-CN" sz="2400" dirty="0">
                <a:solidFill>
                  <a:srgbClr val="000066"/>
                </a:solidFill>
                <a:latin typeface="Arial" panose="020B0604020202020204" pitchFamily="34" charset="0"/>
              </a:rPr>
              <a:t>(priority ceiling)</a:t>
            </a:r>
            <a:endParaRPr lang="en-GB" altLang="zh-CN" sz="2400"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设</a:t>
            </a:r>
            <a:r>
              <a:rPr lang="en-GB" altLang="zh-CN" sz="2400" b="1" dirty="0">
                <a:solidFill>
                  <a:srgbClr val="000066"/>
                </a:solidFill>
                <a:latin typeface="Arial" panose="020B0604020202020204" pitchFamily="34" charset="0"/>
              </a:rPr>
              <a:t>S</a:t>
            </a:r>
            <a:r>
              <a:rPr lang="zh-CN" altLang="en-GB" sz="2400" b="1" dirty="0">
                <a:solidFill>
                  <a:srgbClr val="000066"/>
                </a:solidFill>
                <a:latin typeface="Arial" panose="020B0604020202020204" pitchFamily="34" charset="0"/>
              </a:rPr>
              <a:t>为所有可能竞争使用某共享资源的进程集合</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事先为</a:t>
            </a:r>
            <a:r>
              <a:rPr lang="en-GB" altLang="zh-CN" sz="2400" b="1" dirty="0">
                <a:solidFill>
                  <a:srgbClr val="000066"/>
                </a:solidFill>
                <a:latin typeface="Arial" panose="020B0604020202020204" pitchFamily="34" charset="0"/>
              </a:rPr>
              <a:t>S</a:t>
            </a:r>
            <a:r>
              <a:rPr lang="zh-CN" altLang="en-GB" sz="2400" b="1" dirty="0">
                <a:solidFill>
                  <a:srgbClr val="000066"/>
                </a:solidFill>
                <a:latin typeface="Arial" panose="020B0604020202020204" pitchFamily="34" charset="0"/>
              </a:rPr>
              <a:t>规定一个优先级上限</a:t>
            </a:r>
            <a:r>
              <a:rPr lang="en-GB" altLang="zh-CN" sz="2400" b="1" dirty="0">
                <a:solidFill>
                  <a:srgbClr val="000066"/>
                </a:solidFill>
                <a:latin typeface="Arial" panose="020B0604020202020204" pitchFamily="34" charset="0"/>
              </a:rPr>
              <a:t>P</a:t>
            </a:r>
            <a:r>
              <a:rPr lang="en-GB" altLang="zh-CN" sz="2400" b="1" baseline="-25000" dirty="0">
                <a:solidFill>
                  <a:srgbClr val="000066"/>
                </a:solidFill>
                <a:latin typeface="Arial" panose="020B0604020202020204" pitchFamily="34" charset="0"/>
              </a:rPr>
              <a:t>h</a:t>
            </a:r>
            <a:r>
              <a:rPr lang="en-GB" altLang="zh-CN" sz="2400" b="1" dirty="0">
                <a:solidFill>
                  <a:srgbClr val="000066"/>
                </a:solidFill>
                <a:latin typeface="Arial" panose="020B0604020202020204" pitchFamily="34" charset="0"/>
              </a:rPr>
              <a:t>,S</a:t>
            </a:r>
            <a:r>
              <a:rPr lang="zh-CN" altLang="en-GB" sz="2400" b="1" dirty="0">
                <a:solidFill>
                  <a:srgbClr val="000066"/>
                </a:solidFill>
                <a:latin typeface="Arial" panose="020B0604020202020204" pitchFamily="34" charset="0"/>
              </a:rPr>
              <a:t>中所有进程的优先级都小于</a:t>
            </a:r>
            <a:r>
              <a:rPr lang="en-GB" altLang="zh-CN" sz="2400" b="1" dirty="0">
                <a:solidFill>
                  <a:srgbClr val="000066"/>
                </a:solidFill>
                <a:latin typeface="Arial" panose="020B0604020202020204" pitchFamily="34" charset="0"/>
              </a:rPr>
              <a:t>P</a:t>
            </a:r>
            <a:r>
              <a:rPr lang="en-GB" altLang="zh-CN" sz="2400" b="1" baseline="-25000" dirty="0">
                <a:solidFill>
                  <a:srgbClr val="000066"/>
                </a:solidFill>
                <a:latin typeface="Arial" panose="020B0604020202020204" pitchFamily="34" charset="0"/>
              </a:rPr>
              <a:t>h</a:t>
            </a:r>
            <a:r>
              <a:rPr lang="en-GB" altLang="zh-CN" sz="2400" b="1" dirty="0">
                <a:solidFill>
                  <a:srgbClr val="000066"/>
                </a:solidFill>
                <a:latin typeface="Arial" panose="020B0604020202020204" pitchFamily="34" charset="0"/>
              </a:rPr>
              <a:t> </a:t>
            </a:r>
            <a:endParaRPr lang="en-GB" altLang="zh-CN" sz="2400" b="1"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创建保护该项资源的信号量时</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将</a:t>
            </a:r>
            <a:r>
              <a:rPr lang="en-GB" altLang="zh-CN" sz="2400" b="1" dirty="0">
                <a:solidFill>
                  <a:srgbClr val="000066"/>
                </a:solidFill>
                <a:latin typeface="Arial" panose="020B0604020202020204" pitchFamily="34" charset="0"/>
              </a:rPr>
              <a:t>P</a:t>
            </a:r>
            <a:r>
              <a:rPr lang="en-GB" altLang="zh-CN" sz="2400" b="1" baseline="-25000" dirty="0">
                <a:solidFill>
                  <a:srgbClr val="000066"/>
                </a:solidFill>
                <a:latin typeface="Arial" panose="020B0604020202020204" pitchFamily="34" charset="0"/>
              </a:rPr>
              <a:t>h</a:t>
            </a:r>
            <a:r>
              <a:rPr lang="zh-CN" altLang="en-GB" sz="2400" b="1" dirty="0">
                <a:solidFill>
                  <a:srgbClr val="000066"/>
                </a:solidFill>
                <a:latin typeface="Arial" panose="020B0604020202020204" pitchFamily="34" charset="0"/>
              </a:rPr>
              <a:t>作为一个参数</a:t>
            </a:r>
            <a:endParaRPr lang="en-GB" altLang="zh-CN" sz="2400" b="1" dirty="0">
              <a:solidFill>
                <a:srgbClr val="000066"/>
              </a:solidFill>
              <a:latin typeface="Arial" panose="020B0604020202020204" pitchFamily="34" charset="0"/>
            </a:endParaRPr>
          </a:p>
          <a:p>
            <a:pPr marL="608330" lvl="1" indent="-20320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每当进程通过信号量得到共享资源的独占使用权时</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将进程的优先级暂时置为</a:t>
            </a:r>
            <a:r>
              <a:rPr lang="en-GB" altLang="zh-CN" sz="2400" b="1" dirty="0">
                <a:solidFill>
                  <a:srgbClr val="000066"/>
                </a:solidFill>
                <a:latin typeface="Arial" panose="020B0604020202020204" pitchFamily="34" charset="0"/>
              </a:rPr>
              <a:t>P</a:t>
            </a:r>
            <a:r>
              <a:rPr lang="en-GB" altLang="zh-CN" sz="2400" b="1" baseline="-25000" dirty="0">
                <a:solidFill>
                  <a:srgbClr val="000066"/>
                </a:solidFill>
                <a:latin typeface="Arial" panose="020B0604020202020204" pitchFamily="34" charset="0"/>
              </a:rPr>
              <a:t>h</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释放资源时再恢复原来的优先级</a:t>
            </a:r>
            <a:r>
              <a:rPr lang="en-GB" altLang="zh-CN" sz="2400" b="1" dirty="0">
                <a:solidFill>
                  <a:srgbClr val="000066"/>
                </a:solidFill>
                <a:latin typeface="Arial" panose="020B0604020202020204" pitchFamily="34" charset="0"/>
              </a:rPr>
              <a:t>.</a:t>
            </a:r>
            <a:endParaRPr lang="en-GB" altLang="zh-CN" sz="2400" b="1" dirty="0">
              <a:solidFill>
                <a:srgbClr val="000066"/>
              </a:solidFill>
              <a:latin typeface="Arial" panose="020B0604020202020204" pitchFamily="34" charset="0"/>
            </a:endParaRP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ea typeface="黑体" panose="02010609060101010101" pitchFamily="6" charset="-122"/>
              </a:rPr>
              <a:t>实时操作系统的反应速度（５）</a:t>
            </a:r>
            <a:endParaRPr lang="zh-CN" altLang="en-GB" dirty="0">
              <a:ea typeface="黑体" panose="02010609060101010101" pitchFamily="6" charset="-122"/>
            </a:endParaRPr>
          </a:p>
        </p:txBody>
      </p:sp>
      <p:sp>
        <p:nvSpPr>
          <p:cNvPr id="94211" name="Text Box 3"/>
          <p:cNvSpPr txBox="1">
            <a:spLocks noChangeArrowheads="1"/>
          </p:cNvSpPr>
          <p:nvPr/>
        </p:nvSpPr>
        <p:spPr bwMode="auto">
          <a:xfrm>
            <a:off x="220663" y="962025"/>
            <a:ext cx="8237538" cy="5394325"/>
          </a:xfrm>
          <a:prstGeom prst="rect">
            <a:avLst/>
          </a:prstGeom>
          <a:noFill/>
          <a:ln>
            <a:noFill/>
          </a:ln>
          <a:effectLst/>
        </p:spPr>
        <p:txBody>
          <a:bodyPr lIns="82440" tIns="41400" rIns="82440" bIns="41400"/>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000066"/>
                </a:solidFill>
                <a:latin typeface="Arial" panose="020B0604020202020204" pitchFamily="34" charset="0"/>
              </a:rPr>
              <a:t>（６）上下文切换延时（</a:t>
            </a:r>
            <a:r>
              <a:rPr lang="en-GB" altLang="zh-CN" sz="2400" b="1" dirty="0">
                <a:solidFill>
                  <a:srgbClr val="000066"/>
                </a:solidFill>
                <a:latin typeface="Arial" panose="020B0604020202020204" pitchFamily="34" charset="0"/>
              </a:rPr>
              <a:t>Context Switching Latency)</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与具体的</a:t>
            </a:r>
            <a:r>
              <a:rPr lang="en-GB" altLang="zh-CN" sz="2400" b="1" dirty="0">
                <a:solidFill>
                  <a:srgbClr val="000066"/>
                </a:solidFill>
                <a:latin typeface="Arial" panose="020B0604020202020204" pitchFamily="34" charset="0"/>
              </a:rPr>
              <a:t>CPU</a:t>
            </a:r>
            <a:r>
              <a:rPr lang="zh-CN" altLang="en-GB" sz="2400" b="1" dirty="0">
                <a:solidFill>
                  <a:srgbClr val="000066"/>
                </a:solidFill>
                <a:latin typeface="Arial" panose="020B0604020202020204" pitchFamily="34" charset="0"/>
              </a:rPr>
              <a:t>和</a:t>
            </a:r>
            <a:r>
              <a:rPr lang="en-GB" altLang="zh-CN" sz="2400" b="1" dirty="0">
                <a:solidFill>
                  <a:srgbClr val="000066"/>
                </a:solidFill>
                <a:latin typeface="Arial" panose="020B0604020202020204" pitchFamily="34" charset="0"/>
              </a:rPr>
              <a:t>OS</a:t>
            </a:r>
            <a:r>
              <a:rPr lang="zh-CN" altLang="en-GB" sz="2400" b="1" dirty="0">
                <a:solidFill>
                  <a:srgbClr val="000066"/>
                </a:solidFill>
                <a:latin typeface="Arial" panose="020B0604020202020204" pitchFamily="34" charset="0"/>
              </a:rPr>
              <a:t>有关</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采用</a:t>
            </a:r>
            <a:r>
              <a:rPr lang="en-GB" altLang="zh-CN" sz="2400" b="1" dirty="0">
                <a:solidFill>
                  <a:srgbClr val="000066"/>
                </a:solidFill>
                <a:latin typeface="Arial" panose="020B0604020202020204" pitchFamily="34" charset="0"/>
              </a:rPr>
              <a:t>MMU</a:t>
            </a:r>
            <a:r>
              <a:rPr lang="zh-CN" altLang="en-GB" sz="2400" b="1" dirty="0">
                <a:solidFill>
                  <a:srgbClr val="000066"/>
                </a:solidFill>
                <a:latin typeface="Arial" panose="020B0604020202020204" pitchFamily="34" charset="0"/>
              </a:rPr>
              <a:t>的</a:t>
            </a:r>
            <a:r>
              <a:rPr lang="en-GB" altLang="zh-CN" sz="2400" b="1" dirty="0">
                <a:solidFill>
                  <a:srgbClr val="000066"/>
                </a:solidFill>
                <a:latin typeface="Arial" panose="020B0604020202020204" pitchFamily="34" charset="0"/>
              </a:rPr>
              <a:t>OS</a:t>
            </a:r>
            <a:r>
              <a:rPr lang="zh-CN" altLang="en-GB" sz="2400" b="1" dirty="0">
                <a:solidFill>
                  <a:srgbClr val="000066"/>
                </a:solidFill>
                <a:latin typeface="Arial" panose="020B0604020202020204" pitchFamily="34" charset="0"/>
              </a:rPr>
              <a:t>要大于不采用</a:t>
            </a:r>
            <a:r>
              <a:rPr lang="en-GB" altLang="zh-CN" sz="2400" b="1" dirty="0">
                <a:solidFill>
                  <a:srgbClr val="000066"/>
                </a:solidFill>
                <a:latin typeface="Arial" panose="020B0604020202020204" pitchFamily="34" charset="0"/>
              </a:rPr>
              <a:t>MMU</a:t>
            </a:r>
            <a:r>
              <a:rPr lang="zh-CN" altLang="en-GB" sz="2400" b="1" dirty="0">
                <a:solidFill>
                  <a:srgbClr val="000066"/>
                </a:solidFill>
                <a:latin typeface="Arial" panose="020B0604020202020204" pitchFamily="34" charset="0"/>
              </a:rPr>
              <a:t>的</a:t>
            </a:r>
            <a:r>
              <a:rPr lang="en-GB" altLang="zh-CN" sz="2400" b="1" dirty="0">
                <a:solidFill>
                  <a:srgbClr val="000066"/>
                </a:solidFill>
                <a:latin typeface="Arial" panose="020B0604020202020204" pitchFamily="34" charset="0"/>
              </a:rPr>
              <a:t>OS</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000066"/>
                </a:solidFill>
                <a:latin typeface="Arial" panose="020B0604020202020204" pitchFamily="34" charset="0"/>
              </a:rPr>
              <a:t>综上所述</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延时主要来自两个方面</a:t>
            </a:r>
            <a:r>
              <a:rPr lang="en-GB" altLang="zh-CN" sz="2400" b="1" dirty="0">
                <a:solidFill>
                  <a:srgbClr val="000066"/>
                </a:solidFill>
                <a:latin typeface="Arial" panose="020B0604020202020204" pitchFamily="34" charset="0"/>
              </a:rPr>
              <a:t>:</a:t>
            </a:r>
            <a:endParaRPr lang="en-GB" altLang="zh-CN" sz="2400" b="1" dirty="0">
              <a:solidFill>
                <a:srgbClr val="000066"/>
              </a:solidFill>
              <a:latin typeface="Arial" panose="020B0604020202020204" pitchFamily="34" charset="0"/>
            </a:endParaRPr>
          </a:p>
          <a:p>
            <a:pPr marL="254000" indent="-252095" defTabSz="449580">
              <a:spcBef>
                <a:spcPts val="1500"/>
              </a:spcBef>
              <a:buClr>
                <a:srgbClr val="FF0000"/>
              </a:buClr>
              <a:buSzPct val="75000"/>
              <a:buFont typeface="Wingdings" panose="05000000000000000000" pitchFamily="2" charset="2"/>
              <a:buChar char=""/>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FF0000"/>
                </a:solidFill>
                <a:latin typeface="Arial" panose="020B0604020202020204" pitchFamily="34" charset="0"/>
              </a:rPr>
              <a:t>切换时间</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调度</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切换</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中断现场保护</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中断响应</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延时差别不大</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可预测</a:t>
            </a:r>
            <a:endParaRPr lang="en-GB" altLang="zh-CN" sz="2400" b="1" dirty="0">
              <a:solidFill>
                <a:srgbClr val="000066"/>
              </a:solidFill>
              <a:latin typeface="Arial" panose="020B0604020202020204" pitchFamily="34" charset="0"/>
            </a:endParaRPr>
          </a:p>
          <a:p>
            <a:pPr marL="254000" indent="-252095" defTabSz="449580">
              <a:spcBef>
                <a:spcPts val="1500"/>
              </a:spcBef>
              <a:buClr>
                <a:srgbClr val="000066"/>
              </a:buClr>
              <a:buSzPct val="75000"/>
              <a:buFont typeface="Wingdings" panose="05000000000000000000" pitchFamily="2" charset="2"/>
              <a:buChar char=""/>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zh-CN" altLang="en-GB" sz="2400" b="1" dirty="0">
                <a:solidFill>
                  <a:srgbClr val="000066"/>
                </a:solidFill>
                <a:latin typeface="Arial" panose="020B0604020202020204" pitchFamily="34" charset="0"/>
              </a:rPr>
              <a:t>与</a:t>
            </a:r>
            <a:r>
              <a:rPr lang="zh-CN" altLang="en-GB" sz="2400" b="1" dirty="0">
                <a:solidFill>
                  <a:srgbClr val="FF0000"/>
                </a:solidFill>
                <a:latin typeface="Arial" panose="020B0604020202020204" pitchFamily="34" charset="0"/>
              </a:rPr>
              <a:t>资源剥夺</a:t>
            </a:r>
            <a:r>
              <a:rPr lang="zh-CN" altLang="en-GB" sz="2400" b="1" dirty="0">
                <a:solidFill>
                  <a:srgbClr val="000066"/>
                </a:solidFill>
                <a:latin typeface="Arial" panose="020B0604020202020204" pitchFamily="34" charset="0"/>
              </a:rPr>
              <a:t>有关的延时</a:t>
            </a:r>
            <a:r>
              <a:rPr lang="en-GB" altLang="zh-CN" sz="2400" b="1" dirty="0">
                <a:solidFill>
                  <a:srgbClr val="000066"/>
                </a:solidFill>
                <a:latin typeface="Arial" panose="020B0604020202020204" pitchFamily="34" charset="0"/>
              </a:rPr>
              <a:t>:</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调度延时</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不可剥夺窗口</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完成系统调用的时间</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中断延时</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是否支持嵌套中断</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中断处理的方式</a:t>
            </a:r>
            <a:endParaRPr lang="zh-CN" altLang="en-GB" sz="2400" b="1" dirty="0">
              <a:solidFill>
                <a:srgbClr val="000066"/>
              </a:solidFill>
              <a:latin typeface="Arial" panose="020B0604020202020204" pitchFamily="34"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a:xfrm>
            <a:off x="2124075" y="188913"/>
            <a:ext cx="6842125" cy="639763"/>
          </a:xfrm>
        </p:spPr>
        <p:txBody>
          <a:bodyPr vert="horz" wrap="square" lIns="91440" tIns="45720" rIns="91440" bIns="45720" numCol="1" anchor="t" anchorCtr="0" compatLnSpc="1"/>
          <a:p>
            <a:pPr defTabSz="914400">
              <a:lnSpc>
                <a:spcPct val="90000"/>
              </a:lnSpc>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dirty="0">
                <a:solidFill>
                  <a:srgbClr val="FFFF00"/>
                </a:solidFill>
                <a:latin typeface="黑体" panose="02010609060101010101" pitchFamily="6" charset="-122"/>
                <a:ea typeface="黑体" panose="02010609060101010101" pitchFamily="6" charset="-122"/>
              </a:rPr>
              <a:t>ARM </a:t>
            </a:r>
            <a:r>
              <a:rPr lang="zh-CN" altLang="en-GB" dirty="0">
                <a:solidFill>
                  <a:srgbClr val="FFFF00"/>
                </a:solidFill>
                <a:latin typeface="黑体" panose="02010609060101010101" pitchFamily="6" charset="-122"/>
                <a:ea typeface="黑体" panose="02010609060101010101" pitchFamily="6" charset="-122"/>
              </a:rPr>
              <a:t>体系结构更新</a:t>
            </a:r>
            <a:endParaRPr lang="zh-CN" altLang="en-GB" dirty="0">
              <a:solidFill>
                <a:srgbClr val="FFFF00"/>
              </a:solidFill>
              <a:latin typeface="黑体" panose="02010609060101010101" pitchFamily="6" charset="-122"/>
              <a:ea typeface="黑体" panose="02010609060101010101" pitchFamily="6" charset="-122"/>
            </a:endParaRPr>
          </a:p>
        </p:txBody>
      </p:sp>
      <p:pic>
        <p:nvPicPr>
          <p:cNvPr id="1229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93850"/>
            <a:ext cx="9144000" cy="4368800"/>
          </a:xfrm>
          <a:prstGeom prst="rect">
            <a:avLst/>
          </a:prstGeom>
          <a:noFill/>
          <a:ln>
            <a:noFill/>
          </a:ln>
          <a:effectLst/>
        </p:spPr>
      </p:pic>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tab pos="0" algn="l"/>
                <a:tab pos="676275" algn="l"/>
                <a:tab pos="1353820" algn="l"/>
                <a:tab pos="2032000" algn="l"/>
                <a:tab pos="2709545" algn="l"/>
                <a:tab pos="3387725" algn="l"/>
                <a:tab pos="4065270" algn="l"/>
                <a:tab pos="4743450" algn="l"/>
                <a:tab pos="5420995" algn="l"/>
                <a:tab pos="6099175" algn="l"/>
                <a:tab pos="6776720" algn="l"/>
                <a:tab pos="7454900" algn="l"/>
                <a:tab pos="8132445" algn="l"/>
                <a:tab pos="8810625" algn="l"/>
                <a:tab pos="9488170" algn="l"/>
                <a:tab pos="10166350" algn="l"/>
                <a:tab pos="10843895" algn="l"/>
              </a:tabLst>
              <a:defRPr/>
            </a:pPr>
            <a:r>
              <a:rPr kumimoji="0" lang="en-GB" altLang="zh-CN"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LINUX</a:t>
            </a:r>
            <a:r>
              <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rPr>
              <a:t>的措施</a:t>
            </a:r>
            <a:endParaRPr kumimoji="0" lang="zh-CN" altLang="en-GB" sz="3600" b="0" i="0" u="none" strike="noStrike" kern="0" cap="none" spc="0" normalizeH="0" baseline="0" noProof="0" smtClean="0">
              <a:ln>
                <a:noFill/>
              </a:ln>
              <a:solidFill>
                <a:schemeClr val="tx1"/>
              </a:solidFill>
              <a:effectLst/>
              <a:uLnTx/>
              <a:uFillTx/>
              <a:latin typeface="黑体" panose="02010609060101010101" pitchFamily="6" charset="-122"/>
              <a:ea typeface="黑体" panose="02010609060101010101" pitchFamily="6" charset="-122"/>
              <a:cs typeface="黑体" panose="02010609060101010101" pitchFamily="6" charset="-122"/>
            </a:endParaRPr>
          </a:p>
        </p:txBody>
      </p:sp>
      <p:sp>
        <p:nvSpPr>
          <p:cNvPr id="95235" name="Text Box 3"/>
          <p:cNvSpPr txBox="1">
            <a:spLocks noChangeArrowheads="1"/>
          </p:cNvSpPr>
          <p:nvPr/>
        </p:nvSpPr>
        <p:spPr bwMode="auto">
          <a:xfrm>
            <a:off x="685800" y="1382713"/>
            <a:ext cx="7772400" cy="4789488"/>
          </a:xfrm>
          <a:prstGeom prst="rect">
            <a:avLst/>
          </a:prstGeom>
          <a:noFill/>
          <a:ln>
            <a:noFill/>
          </a:ln>
          <a:effectLst/>
        </p:spPr>
        <p:txBody>
          <a:bodyPr lIns="82440" tIns="41400" rIns="82440" bIns="41400"/>
          <a:p>
            <a:pPr marL="381000" indent="-379095" algn="just" defTabSz="449580">
              <a:spcBef>
                <a:spcPts val="1250"/>
              </a:spcBef>
              <a:buSzPct val="75000"/>
              <a:buNone/>
              <a:tabLst>
                <a:tab pos="803275" algn="l"/>
                <a:tab pos="1481455" algn="l"/>
                <a:tab pos="2159000" algn="l"/>
                <a:tab pos="2837180" algn="l"/>
                <a:tab pos="3514725" algn="l"/>
                <a:tab pos="4192905" algn="l"/>
                <a:tab pos="4870450" algn="l"/>
                <a:tab pos="5548630" algn="l"/>
                <a:tab pos="6228080" algn="l"/>
                <a:tab pos="6904355" algn="l"/>
                <a:tab pos="7581900" algn="l"/>
                <a:tab pos="8260080" algn="l"/>
                <a:tab pos="8937625" algn="l"/>
                <a:tab pos="9615805" algn="l"/>
                <a:tab pos="10293350" algn="l"/>
                <a:tab pos="10971530" algn="l"/>
              </a:tabLst>
            </a:pPr>
            <a:r>
              <a:rPr lang="en-GB" altLang="zh-CN" sz="2000" b="1" dirty="0">
                <a:solidFill>
                  <a:srgbClr val="000066"/>
                </a:solidFill>
                <a:latin typeface="Arial" panose="020B0604020202020204" pitchFamily="34" charset="0"/>
              </a:rPr>
              <a:t>LINUX</a:t>
            </a:r>
            <a:r>
              <a:rPr lang="zh-CN" altLang="en-GB" sz="2000" b="1" dirty="0">
                <a:solidFill>
                  <a:srgbClr val="000066"/>
                </a:solidFill>
                <a:latin typeface="Arial" panose="020B0604020202020204" pitchFamily="34" charset="0"/>
              </a:rPr>
              <a:t>（</a:t>
            </a:r>
            <a:r>
              <a:rPr lang="en-GB" altLang="zh-CN" sz="2000" b="1" dirty="0">
                <a:solidFill>
                  <a:srgbClr val="000066"/>
                </a:solidFill>
                <a:latin typeface="Arial" panose="020B0604020202020204" pitchFamily="34" charset="0"/>
              </a:rPr>
              <a:t>2.4</a:t>
            </a:r>
            <a:r>
              <a:rPr lang="zh-CN" altLang="en-GB" sz="2000" b="1" dirty="0">
                <a:solidFill>
                  <a:srgbClr val="000066"/>
                </a:solidFill>
                <a:latin typeface="Arial" panose="020B0604020202020204" pitchFamily="34" charset="0"/>
              </a:rPr>
              <a:t>）显然不是实时操作系统</a:t>
            </a:r>
            <a:r>
              <a:rPr lang="en-GB" altLang="zh-CN" sz="2000" b="1" dirty="0">
                <a:solidFill>
                  <a:srgbClr val="000066"/>
                </a:solidFill>
                <a:latin typeface="Arial" panose="020B0604020202020204" pitchFamily="34" charset="0"/>
              </a:rPr>
              <a:t>.</a:t>
            </a:r>
            <a:endParaRPr lang="en-GB" altLang="zh-CN" sz="2000" b="1" dirty="0">
              <a:solidFill>
                <a:srgbClr val="000066"/>
              </a:solidFill>
              <a:latin typeface="Arial" panose="020B0604020202020204" pitchFamily="34" charset="0"/>
            </a:endParaRPr>
          </a:p>
          <a:p>
            <a:pPr marL="381000" indent="-379095" algn="just" defTabSz="449580">
              <a:spcBef>
                <a:spcPts val="1250"/>
              </a:spcBef>
              <a:buSzPct val="75000"/>
              <a:buNone/>
              <a:tabLst>
                <a:tab pos="803275" algn="l"/>
                <a:tab pos="1481455" algn="l"/>
                <a:tab pos="2159000" algn="l"/>
                <a:tab pos="2837180" algn="l"/>
                <a:tab pos="3514725" algn="l"/>
                <a:tab pos="4192905" algn="l"/>
                <a:tab pos="4870450" algn="l"/>
                <a:tab pos="5548630" algn="l"/>
                <a:tab pos="6228080" algn="l"/>
                <a:tab pos="6904355" algn="l"/>
                <a:tab pos="7581900" algn="l"/>
                <a:tab pos="8260080" algn="l"/>
                <a:tab pos="8937625" algn="l"/>
                <a:tab pos="9615805" algn="l"/>
                <a:tab pos="10293350" algn="l"/>
                <a:tab pos="10971530" algn="l"/>
              </a:tabLst>
            </a:pPr>
            <a:r>
              <a:rPr lang="zh-CN" altLang="en-GB" sz="2000" b="1" dirty="0">
                <a:solidFill>
                  <a:srgbClr val="000066"/>
                </a:solidFill>
                <a:latin typeface="Arial" panose="020B0604020202020204" pitchFamily="34" charset="0"/>
              </a:rPr>
              <a:t>减小调度延时的措施</a:t>
            </a:r>
            <a:r>
              <a:rPr lang="en-GB" altLang="zh-CN" sz="2000" b="1" dirty="0">
                <a:solidFill>
                  <a:srgbClr val="000066"/>
                </a:solidFill>
                <a:latin typeface="Arial" panose="020B0604020202020204" pitchFamily="34" charset="0"/>
              </a:rPr>
              <a:t>:</a:t>
            </a:r>
            <a:endParaRPr lang="en-GB" altLang="zh-CN" sz="2000" b="1" dirty="0">
              <a:solidFill>
                <a:srgbClr val="000066"/>
              </a:solidFill>
              <a:latin typeface="Arial" panose="020B0604020202020204" pitchFamily="34" charset="0"/>
            </a:endParaRPr>
          </a:p>
          <a:p>
            <a:pPr marL="381000" indent="-379095" algn="just" defTabSz="449580">
              <a:spcBef>
                <a:spcPts val="1250"/>
              </a:spcBef>
              <a:buClr>
                <a:srgbClr val="000066"/>
              </a:buClr>
              <a:buSzPct val="75000"/>
              <a:buFont typeface="Times New Roman" panose="02020603050405020304" pitchFamily="6" charset="0"/>
              <a:buAutoNum type="arabicParenBoth"/>
              <a:tabLst>
                <a:tab pos="803275" algn="l"/>
                <a:tab pos="1481455" algn="l"/>
                <a:tab pos="2159000" algn="l"/>
                <a:tab pos="2837180" algn="l"/>
                <a:tab pos="3514725" algn="l"/>
                <a:tab pos="4192905" algn="l"/>
                <a:tab pos="4870450" algn="l"/>
                <a:tab pos="5548630" algn="l"/>
                <a:tab pos="6228080" algn="l"/>
                <a:tab pos="6904355" algn="l"/>
                <a:tab pos="7581900" algn="l"/>
                <a:tab pos="8260080" algn="l"/>
                <a:tab pos="8937625" algn="l"/>
                <a:tab pos="9615805" algn="l"/>
                <a:tab pos="10293350" algn="l"/>
                <a:tab pos="10971530" algn="l"/>
              </a:tabLst>
            </a:pPr>
            <a:r>
              <a:rPr lang="zh-CN" altLang="en-GB" sz="2000" b="1" dirty="0">
                <a:solidFill>
                  <a:srgbClr val="000066"/>
                </a:solidFill>
                <a:latin typeface="Arial" panose="020B0604020202020204" pitchFamily="34" charset="0"/>
              </a:rPr>
              <a:t>对于执行时间较长而需要等待的外设操作</a:t>
            </a:r>
            <a:r>
              <a:rPr lang="en-GB" altLang="zh-CN" sz="2000" b="1" dirty="0">
                <a:solidFill>
                  <a:srgbClr val="000066"/>
                </a:solidFill>
                <a:latin typeface="Arial" panose="020B0604020202020204" pitchFamily="34" charset="0"/>
              </a:rPr>
              <a:t>,</a:t>
            </a:r>
            <a:r>
              <a:rPr lang="zh-CN" altLang="en-GB" sz="2000" b="1" dirty="0">
                <a:solidFill>
                  <a:srgbClr val="000066"/>
                </a:solidFill>
                <a:latin typeface="Arial" panose="020B0604020202020204" pitchFamily="34" charset="0"/>
              </a:rPr>
              <a:t>如果有适合调度的地方就主动要求加以调度</a:t>
            </a:r>
            <a:r>
              <a:rPr lang="en-GB" altLang="zh-CN" sz="2000" b="1" dirty="0">
                <a:solidFill>
                  <a:srgbClr val="000066"/>
                </a:solidFill>
                <a:latin typeface="Arial" panose="020B0604020202020204" pitchFamily="34" charset="0"/>
              </a:rPr>
              <a:t>.</a:t>
            </a:r>
            <a:r>
              <a:rPr lang="zh-CN" altLang="en-GB" sz="2000" b="1" dirty="0">
                <a:solidFill>
                  <a:srgbClr val="000066"/>
                </a:solidFill>
                <a:latin typeface="Arial" panose="020B0604020202020204" pitchFamily="34" charset="0"/>
              </a:rPr>
              <a:t>如果需要等待的操作需要循环进行</a:t>
            </a:r>
            <a:r>
              <a:rPr lang="en-GB" altLang="zh-CN" sz="2000" b="1" dirty="0">
                <a:solidFill>
                  <a:srgbClr val="000066"/>
                </a:solidFill>
                <a:latin typeface="Arial" panose="020B0604020202020204" pitchFamily="34" charset="0"/>
              </a:rPr>
              <a:t>,</a:t>
            </a:r>
            <a:r>
              <a:rPr lang="zh-CN" altLang="en-GB" sz="2000" b="1" dirty="0">
                <a:solidFill>
                  <a:srgbClr val="000066"/>
                </a:solidFill>
                <a:latin typeface="Arial" panose="020B0604020202020204" pitchFamily="34" charset="0"/>
              </a:rPr>
              <a:t>就把主动的调度放在循环体内</a:t>
            </a:r>
            <a:r>
              <a:rPr lang="en-GB" altLang="zh-CN" sz="2000" b="1" dirty="0">
                <a:solidFill>
                  <a:srgbClr val="000066"/>
                </a:solidFill>
                <a:latin typeface="Arial" panose="020B0604020202020204" pitchFamily="34" charset="0"/>
              </a:rPr>
              <a:t>,</a:t>
            </a:r>
            <a:r>
              <a:rPr lang="zh-CN" altLang="en-GB" sz="2000" b="1" dirty="0">
                <a:solidFill>
                  <a:srgbClr val="000066"/>
                </a:solidFill>
                <a:latin typeface="Arial" panose="020B0604020202020204" pitchFamily="34" charset="0"/>
              </a:rPr>
              <a:t>使夹在两次调度之间</a:t>
            </a:r>
            <a:r>
              <a:rPr lang="zh-CN" altLang="en-GB" sz="2000" b="1" dirty="0">
                <a:solidFill>
                  <a:srgbClr val="FF0000"/>
                </a:solidFill>
                <a:latin typeface="Arial" panose="020B0604020202020204" pitchFamily="34" charset="0"/>
              </a:rPr>
              <a:t>不可剥夺窗口</a:t>
            </a:r>
            <a:r>
              <a:rPr lang="zh-CN" altLang="en-GB" sz="2000" b="1" dirty="0">
                <a:solidFill>
                  <a:srgbClr val="000066"/>
                </a:solidFill>
                <a:latin typeface="Arial" panose="020B0604020202020204" pitchFamily="34" charset="0"/>
              </a:rPr>
              <a:t>缩短</a:t>
            </a:r>
            <a:r>
              <a:rPr lang="en-GB" altLang="zh-CN" sz="2000" b="1" dirty="0">
                <a:solidFill>
                  <a:srgbClr val="000066"/>
                </a:solidFill>
                <a:latin typeface="Arial" panose="020B0604020202020204" pitchFamily="34" charset="0"/>
              </a:rPr>
              <a:t>.</a:t>
            </a:r>
            <a:endParaRPr lang="en-GB" altLang="zh-CN" sz="2000" b="1" dirty="0">
              <a:solidFill>
                <a:srgbClr val="000066"/>
              </a:solidFill>
              <a:latin typeface="Arial" panose="020B0604020202020204" pitchFamily="34" charset="0"/>
            </a:endParaRPr>
          </a:p>
          <a:p>
            <a:pPr marL="381000" indent="-379095" algn="just" defTabSz="449580">
              <a:spcBef>
                <a:spcPts val="1250"/>
              </a:spcBef>
              <a:buClr>
                <a:srgbClr val="000066"/>
              </a:buClr>
              <a:buSzPct val="75000"/>
              <a:buFont typeface="Times New Roman" panose="02020603050405020304" pitchFamily="6" charset="0"/>
              <a:buAutoNum type="arabicParenBoth"/>
              <a:tabLst>
                <a:tab pos="803275" algn="l"/>
                <a:tab pos="1481455" algn="l"/>
                <a:tab pos="2159000" algn="l"/>
                <a:tab pos="2837180" algn="l"/>
                <a:tab pos="3514725" algn="l"/>
                <a:tab pos="4192905" algn="l"/>
                <a:tab pos="4870450" algn="l"/>
                <a:tab pos="5548630" algn="l"/>
                <a:tab pos="6228080" algn="l"/>
                <a:tab pos="6904355" algn="l"/>
                <a:tab pos="7581900" algn="l"/>
                <a:tab pos="8260080" algn="l"/>
                <a:tab pos="8937625" algn="l"/>
                <a:tab pos="9615805" algn="l"/>
                <a:tab pos="10293350" algn="l"/>
                <a:tab pos="10971530" algn="l"/>
              </a:tabLst>
            </a:pPr>
            <a:r>
              <a:rPr lang="zh-CN" altLang="en-GB" sz="2000" b="1" dirty="0">
                <a:solidFill>
                  <a:srgbClr val="000066"/>
                </a:solidFill>
                <a:latin typeface="Arial" panose="020B0604020202020204" pitchFamily="34" charset="0"/>
              </a:rPr>
              <a:t>在执行较长的操作之前</a:t>
            </a:r>
            <a:r>
              <a:rPr lang="en-GB" altLang="zh-CN" sz="2000" b="1" dirty="0">
                <a:solidFill>
                  <a:srgbClr val="000066"/>
                </a:solidFill>
                <a:latin typeface="Arial" panose="020B0604020202020204" pitchFamily="34" charset="0"/>
              </a:rPr>
              <a:t>,</a:t>
            </a:r>
            <a:r>
              <a:rPr lang="zh-CN" altLang="en-GB" sz="2000" b="1" dirty="0">
                <a:solidFill>
                  <a:srgbClr val="000066"/>
                </a:solidFill>
                <a:latin typeface="Arial" panose="020B0604020202020204" pitchFamily="34" charset="0"/>
              </a:rPr>
              <a:t>或在两次这样的操作之间</a:t>
            </a:r>
            <a:r>
              <a:rPr lang="en-GB" altLang="zh-CN" sz="2000" b="1" dirty="0">
                <a:solidFill>
                  <a:srgbClr val="000066"/>
                </a:solidFill>
                <a:latin typeface="Arial" panose="020B0604020202020204" pitchFamily="34" charset="0"/>
              </a:rPr>
              <a:t>,</a:t>
            </a:r>
            <a:r>
              <a:rPr lang="zh-CN" altLang="en-GB" sz="2000" b="1" dirty="0">
                <a:solidFill>
                  <a:srgbClr val="000066"/>
                </a:solidFill>
                <a:latin typeface="Arial" panose="020B0604020202020204" pitchFamily="34" charset="0"/>
              </a:rPr>
              <a:t>先检查当前进程是否接收到了信号</a:t>
            </a:r>
            <a:r>
              <a:rPr lang="en-GB" altLang="zh-CN" sz="2000" b="1" dirty="0">
                <a:solidFill>
                  <a:srgbClr val="000066"/>
                </a:solidFill>
                <a:latin typeface="Arial" panose="020B0604020202020204" pitchFamily="34" charset="0"/>
              </a:rPr>
              <a:t>,</a:t>
            </a:r>
            <a:r>
              <a:rPr lang="zh-CN" altLang="en-GB" sz="2000" b="1" dirty="0">
                <a:solidFill>
                  <a:srgbClr val="000066"/>
                </a:solidFill>
                <a:latin typeface="Arial" panose="020B0604020202020204" pitchFamily="34" charset="0"/>
              </a:rPr>
              <a:t>如果接收到了信号则暂停</a:t>
            </a:r>
            <a:r>
              <a:rPr lang="en-GB" altLang="zh-CN" sz="2000" b="1" dirty="0">
                <a:solidFill>
                  <a:srgbClr val="000066"/>
                </a:solidFill>
                <a:latin typeface="Arial" panose="020B0604020202020204" pitchFamily="34" charset="0"/>
              </a:rPr>
              <a:t>/</a:t>
            </a:r>
            <a:r>
              <a:rPr lang="zh-CN" altLang="en-GB" sz="2000" b="1" dirty="0">
                <a:solidFill>
                  <a:srgbClr val="000066"/>
                </a:solidFill>
                <a:latin typeface="Arial" panose="020B0604020202020204" pitchFamily="34" charset="0"/>
              </a:rPr>
              <a:t>流产本次操作</a:t>
            </a:r>
            <a:r>
              <a:rPr lang="en-GB" altLang="zh-CN" sz="2000" b="1" dirty="0">
                <a:solidFill>
                  <a:srgbClr val="000066"/>
                </a:solidFill>
                <a:latin typeface="Arial" panose="020B0604020202020204" pitchFamily="34" charset="0"/>
              </a:rPr>
              <a:t>.</a:t>
            </a:r>
            <a:endParaRPr lang="en-GB" altLang="zh-CN" sz="2000" b="1" dirty="0">
              <a:solidFill>
                <a:srgbClr val="000066"/>
              </a:solidFill>
              <a:latin typeface="Arial" panose="020B0604020202020204" pitchFamily="34" charset="0"/>
            </a:endParaRPr>
          </a:p>
          <a:p>
            <a:pPr marL="381000" indent="-379095" algn="just" defTabSz="449580">
              <a:spcBef>
                <a:spcPts val="1250"/>
              </a:spcBef>
              <a:buSzPct val="75000"/>
              <a:buNone/>
              <a:tabLst>
                <a:tab pos="803275" algn="l"/>
                <a:tab pos="1481455" algn="l"/>
                <a:tab pos="2159000" algn="l"/>
                <a:tab pos="2837180" algn="l"/>
                <a:tab pos="3514725" algn="l"/>
                <a:tab pos="4192905" algn="l"/>
                <a:tab pos="4870450" algn="l"/>
                <a:tab pos="5548630" algn="l"/>
                <a:tab pos="6228080" algn="l"/>
                <a:tab pos="6904355" algn="l"/>
                <a:tab pos="7581900" algn="l"/>
                <a:tab pos="8260080" algn="l"/>
                <a:tab pos="8937625" algn="l"/>
                <a:tab pos="9615805" algn="l"/>
                <a:tab pos="10293350" algn="l"/>
                <a:tab pos="10971530" algn="l"/>
              </a:tabLst>
            </a:pPr>
            <a:endParaRPr lang="en-GB" altLang="zh-CN" sz="2000" b="1" dirty="0">
              <a:solidFill>
                <a:srgbClr val="000066"/>
              </a:solidFill>
              <a:latin typeface="Arial" panose="020B0604020202020204" pitchFamily="34" charset="0"/>
            </a:endParaRPr>
          </a:p>
          <a:p>
            <a:pPr marL="381000" indent="-379095" algn="just" defTabSz="449580">
              <a:spcBef>
                <a:spcPts val="1250"/>
              </a:spcBef>
              <a:buSzPct val="75000"/>
              <a:buNone/>
              <a:tabLst>
                <a:tab pos="803275" algn="l"/>
                <a:tab pos="1481455" algn="l"/>
                <a:tab pos="2159000" algn="l"/>
                <a:tab pos="2837180" algn="l"/>
                <a:tab pos="3514725" algn="l"/>
                <a:tab pos="4192905" algn="l"/>
                <a:tab pos="4870450" algn="l"/>
                <a:tab pos="5548630" algn="l"/>
                <a:tab pos="6228080" algn="l"/>
                <a:tab pos="6904355" algn="l"/>
                <a:tab pos="7581900" algn="l"/>
                <a:tab pos="8260080" algn="l"/>
                <a:tab pos="8937625" algn="l"/>
                <a:tab pos="9615805" algn="l"/>
                <a:tab pos="10293350" algn="l"/>
                <a:tab pos="10971530" algn="l"/>
              </a:tabLst>
            </a:pPr>
            <a:r>
              <a:rPr lang="en-GB" altLang="zh-CN" sz="2000" b="1" dirty="0">
                <a:solidFill>
                  <a:srgbClr val="000066"/>
                </a:solidFill>
                <a:latin typeface="Arial" panose="020B0604020202020204" pitchFamily="34" charset="0"/>
              </a:rPr>
              <a:t>	</a:t>
            </a:r>
            <a:r>
              <a:rPr lang="zh-CN" altLang="en-GB" sz="2000" b="1" dirty="0">
                <a:solidFill>
                  <a:srgbClr val="000066"/>
                </a:solidFill>
                <a:latin typeface="Arial" panose="020B0604020202020204" pitchFamily="34" charset="0"/>
              </a:rPr>
              <a:t>将调度延时限制在合理并且多数实时应用可以接受的范围内</a:t>
            </a:r>
            <a:r>
              <a:rPr lang="en-GB" altLang="zh-CN" sz="2000" b="1" dirty="0">
                <a:solidFill>
                  <a:srgbClr val="000066"/>
                </a:solidFill>
                <a:latin typeface="Arial" panose="020B0604020202020204" pitchFamily="34" charset="0"/>
              </a:rPr>
              <a:t>.</a:t>
            </a:r>
            <a:endParaRPr lang="en-GB" altLang="zh-CN" sz="2000" b="1" dirty="0">
              <a:solidFill>
                <a:srgbClr val="000066"/>
              </a:solidFill>
              <a:latin typeface="Arial" panose="020B0604020202020204" pitchFamily="34" charset="0"/>
            </a:endParaRPr>
          </a:p>
          <a:p>
            <a:pPr marL="381000" indent="-379095" algn="just" defTabSz="449580">
              <a:spcBef>
                <a:spcPts val="1250"/>
              </a:spcBef>
              <a:buSzPct val="75000"/>
              <a:buNone/>
              <a:tabLst>
                <a:tab pos="803275" algn="l"/>
                <a:tab pos="1481455" algn="l"/>
                <a:tab pos="2159000" algn="l"/>
                <a:tab pos="2837180" algn="l"/>
                <a:tab pos="3514725" algn="l"/>
                <a:tab pos="4192905" algn="l"/>
                <a:tab pos="4870450" algn="l"/>
                <a:tab pos="5548630" algn="l"/>
                <a:tab pos="6228080" algn="l"/>
                <a:tab pos="6904355" algn="l"/>
                <a:tab pos="7581900" algn="l"/>
                <a:tab pos="8260080" algn="l"/>
                <a:tab pos="8937625" algn="l"/>
                <a:tab pos="9615805" algn="l"/>
                <a:tab pos="10293350" algn="l"/>
                <a:tab pos="10971530" algn="l"/>
              </a:tabLst>
            </a:pPr>
            <a:r>
              <a:rPr lang="en-GB" altLang="zh-CN" sz="2000" b="1" dirty="0">
                <a:solidFill>
                  <a:srgbClr val="000066"/>
                </a:solidFill>
                <a:latin typeface="Arial" panose="020B0604020202020204" pitchFamily="34" charset="0"/>
              </a:rPr>
              <a:t>-----</a:t>
            </a:r>
            <a:r>
              <a:rPr lang="zh-CN" altLang="en-GB" sz="2000" b="1" dirty="0">
                <a:solidFill>
                  <a:srgbClr val="000066"/>
                </a:solidFill>
                <a:latin typeface="Arial" panose="020B0604020202020204" pitchFamily="34" charset="0"/>
              </a:rPr>
              <a:t>这些措施同样适用于应用程序</a:t>
            </a:r>
            <a:r>
              <a:rPr lang="en-GB" altLang="zh-CN" sz="2000" b="1" dirty="0">
                <a:solidFill>
                  <a:srgbClr val="000066"/>
                </a:solidFill>
                <a:latin typeface="Arial" panose="020B0604020202020204" pitchFamily="34" charset="0"/>
              </a:rPr>
              <a:t>.</a:t>
            </a:r>
            <a:endParaRPr lang="en-GB" altLang="zh-CN" sz="2000" b="1" dirty="0">
              <a:solidFill>
                <a:srgbClr val="000066"/>
              </a:solidFill>
              <a:latin typeface="Arial" panose="020B0604020202020204" pitchFamily="34" charset="0"/>
            </a:endParaRPr>
          </a:p>
          <a:p>
            <a:pPr marL="381000" indent="-379095" algn="just" defTabSz="449580">
              <a:spcBef>
                <a:spcPts val="1250"/>
              </a:spcBef>
              <a:buSzPct val="75000"/>
              <a:buNone/>
              <a:tabLst>
                <a:tab pos="803275" algn="l"/>
                <a:tab pos="1481455" algn="l"/>
                <a:tab pos="2159000" algn="l"/>
                <a:tab pos="2837180" algn="l"/>
                <a:tab pos="3514725" algn="l"/>
                <a:tab pos="4192905" algn="l"/>
                <a:tab pos="4870450" algn="l"/>
                <a:tab pos="5548630" algn="l"/>
                <a:tab pos="6228080" algn="l"/>
                <a:tab pos="6904355" algn="l"/>
                <a:tab pos="7581900" algn="l"/>
                <a:tab pos="8260080" algn="l"/>
                <a:tab pos="8937625" algn="l"/>
                <a:tab pos="9615805" algn="l"/>
                <a:tab pos="10293350" algn="l"/>
                <a:tab pos="10971530" algn="l"/>
              </a:tabLst>
            </a:pPr>
            <a:endParaRPr lang="zh-CN" altLang="en-GB" sz="2000" b="1" dirty="0">
              <a:solidFill>
                <a:srgbClr val="000066"/>
              </a:solidFill>
              <a:latin typeface="Arial" panose="020B0604020202020204" pitchFamily="34" charset="0"/>
            </a:endParaRP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dirty="0">
                <a:latin typeface="黑体" panose="02010609060101010101" pitchFamily="6" charset="-122"/>
                <a:ea typeface="黑体" panose="02010609060101010101" pitchFamily="6" charset="-122"/>
              </a:rPr>
              <a:t>Linux</a:t>
            </a:r>
            <a:r>
              <a:rPr lang="zh-CN" altLang="en-GB" dirty="0">
                <a:latin typeface="黑体" panose="02010609060101010101" pitchFamily="6" charset="-122"/>
                <a:ea typeface="黑体" panose="02010609060101010101" pitchFamily="6" charset="-122"/>
              </a:rPr>
              <a:t>的实时性</a:t>
            </a:r>
            <a:endParaRPr lang="zh-CN" altLang="en-GB" dirty="0">
              <a:latin typeface="黑体" panose="02010609060101010101" pitchFamily="6" charset="-122"/>
              <a:ea typeface="黑体" panose="02010609060101010101" pitchFamily="6" charset="-122"/>
            </a:endParaRPr>
          </a:p>
        </p:txBody>
      </p:sp>
      <p:sp>
        <p:nvSpPr>
          <p:cNvPr id="96259" name="Text Box 3"/>
          <p:cNvSpPr txBox="1">
            <a:spLocks noChangeArrowheads="1"/>
          </p:cNvSpPr>
          <p:nvPr/>
        </p:nvSpPr>
        <p:spPr bwMode="auto">
          <a:xfrm>
            <a:off x="685800" y="1200150"/>
            <a:ext cx="7772400" cy="4972050"/>
          </a:xfrm>
          <a:prstGeom prst="rect">
            <a:avLst/>
          </a:prstGeom>
          <a:noFill/>
          <a:ln>
            <a:noFill/>
          </a:ln>
          <a:effectLst/>
        </p:spPr>
        <p:txBody>
          <a:bodyPr lIns="82440" tIns="41400" rIns="82440" bIns="41400"/>
          <a:p>
            <a:pPr marL="252730" indent="-25273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一般的通用</a:t>
            </a:r>
            <a:r>
              <a:rPr lang="en-GB" altLang="zh-CN" sz="2800" b="1" dirty="0">
                <a:solidFill>
                  <a:srgbClr val="000066"/>
                </a:solidFill>
                <a:latin typeface="Arial" panose="020B0604020202020204" pitchFamily="34" charset="0"/>
              </a:rPr>
              <a:t>linux</a:t>
            </a:r>
            <a:r>
              <a:rPr lang="zh-CN" altLang="en-GB" sz="2800" b="1" dirty="0">
                <a:solidFill>
                  <a:srgbClr val="000066"/>
                </a:solidFill>
                <a:latin typeface="Arial" panose="020B0604020202020204" pitchFamily="34" charset="0"/>
              </a:rPr>
              <a:t>已经具备一定的实时性</a:t>
            </a:r>
            <a:r>
              <a:rPr lang="en-GB" altLang="zh-CN" sz="2800" b="1" dirty="0">
                <a:solidFill>
                  <a:srgbClr val="000066"/>
                </a:solidFill>
                <a:latin typeface="Arial" panose="020B0604020202020204" pitchFamily="34" charset="0"/>
              </a:rPr>
              <a:t> </a:t>
            </a:r>
            <a:endParaRPr lang="en-GB" altLang="zh-CN" sz="2800" b="1" dirty="0">
              <a:solidFill>
                <a:srgbClr val="000066"/>
              </a:solidFill>
              <a:latin typeface="Arial" panose="020B0604020202020204" pitchFamily="34" charset="0"/>
            </a:endParaRPr>
          </a:p>
          <a:p>
            <a:pPr marL="252730" indent="-25273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但无法满足硬实时的要求</a:t>
            </a:r>
            <a:r>
              <a:rPr lang="en-GB" altLang="zh-CN" sz="2800" b="1" dirty="0">
                <a:solidFill>
                  <a:srgbClr val="000066"/>
                </a:solidFill>
                <a:latin typeface="Arial" panose="020B0604020202020204" pitchFamily="34" charset="0"/>
              </a:rPr>
              <a:t> </a:t>
            </a:r>
            <a:endParaRPr lang="en-GB" altLang="zh-CN" sz="2800" b="1" dirty="0">
              <a:solidFill>
                <a:srgbClr val="000066"/>
              </a:solidFill>
              <a:latin typeface="Arial" panose="020B0604020202020204" pitchFamily="34" charset="0"/>
            </a:endParaRPr>
          </a:p>
          <a:p>
            <a:pPr marL="608330" lvl="1" indent="-20320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运行于</a:t>
            </a:r>
            <a:r>
              <a:rPr lang="en-GB" altLang="zh-CN" sz="2800" b="1" dirty="0">
                <a:solidFill>
                  <a:srgbClr val="000066"/>
                </a:solidFill>
                <a:latin typeface="Arial" panose="020B0604020202020204" pitchFamily="34" charset="0"/>
              </a:rPr>
              <a:t>linux</a:t>
            </a:r>
            <a:r>
              <a:rPr lang="zh-CN" altLang="en-GB" sz="2800" b="1" dirty="0">
                <a:solidFill>
                  <a:srgbClr val="000066"/>
                </a:solidFill>
                <a:latin typeface="Arial" panose="020B0604020202020204" pitchFamily="34" charset="0"/>
              </a:rPr>
              <a:t>内核空间的进程（核心态）不能被</a:t>
            </a:r>
            <a:r>
              <a:rPr lang="zh-CN" altLang="en-GB" sz="2800" b="1" dirty="0">
                <a:solidFill>
                  <a:srgbClr val="FF0000"/>
                </a:solidFill>
                <a:latin typeface="Arial" panose="020B0604020202020204" pitchFamily="34" charset="0"/>
              </a:rPr>
              <a:t>抢占</a:t>
            </a:r>
            <a:r>
              <a:rPr lang="en-GB" altLang="zh-CN" sz="2800" b="1" dirty="0">
                <a:solidFill>
                  <a:srgbClr val="000066"/>
                </a:solidFill>
                <a:latin typeface="Arial" panose="020B0604020202020204" pitchFamily="34" charset="0"/>
              </a:rPr>
              <a:t> </a:t>
            </a:r>
            <a:endParaRPr lang="en-GB" altLang="zh-CN" sz="2800" b="1" dirty="0">
              <a:solidFill>
                <a:srgbClr val="000066"/>
              </a:solidFill>
              <a:latin typeface="Arial" panose="020B0604020202020204" pitchFamily="34" charset="0"/>
            </a:endParaRPr>
          </a:p>
          <a:p>
            <a:pPr marL="608330" lvl="1" indent="-20320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在</a:t>
            </a:r>
            <a:r>
              <a:rPr lang="en-GB" altLang="zh-CN" sz="2800" b="1" dirty="0">
                <a:solidFill>
                  <a:srgbClr val="000066"/>
                </a:solidFill>
                <a:latin typeface="Arial" panose="020B0604020202020204" pitchFamily="34" charset="0"/>
              </a:rPr>
              <a:t>linux</a:t>
            </a:r>
            <a:r>
              <a:rPr lang="zh-CN" altLang="en-GB" sz="2800" b="1" dirty="0">
                <a:solidFill>
                  <a:srgbClr val="000066"/>
                </a:solidFill>
                <a:latin typeface="Arial" panose="020B0604020202020204" pitchFamily="34" charset="0"/>
              </a:rPr>
              <a:t>中，</a:t>
            </a:r>
            <a:r>
              <a:rPr lang="zh-CN" altLang="en-GB" sz="2800" b="1" dirty="0">
                <a:solidFill>
                  <a:srgbClr val="FF0000"/>
                </a:solidFill>
                <a:latin typeface="Arial" panose="020B0604020202020204" pitchFamily="34" charset="0"/>
              </a:rPr>
              <a:t>中断</a:t>
            </a:r>
            <a:r>
              <a:rPr lang="zh-CN" altLang="en-GB" sz="2800" b="1" dirty="0">
                <a:solidFill>
                  <a:srgbClr val="000066"/>
                </a:solidFill>
                <a:latin typeface="Arial" panose="020B0604020202020204" pitchFamily="34" charset="0"/>
              </a:rPr>
              <a:t>有时候会出于保护临界区操作的目的而被</a:t>
            </a:r>
            <a:r>
              <a:rPr lang="zh-CN" altLang="en-GB" sz="2800" b="1" dirty="0">
                <a:solidFill>
                  <a:srgbClr val="FF0000"/>
                </a:solidFill>
                <a:latin typeface="Arial" panose="020B0604020202020204" pitchFamily="34" charset="0"/>
              </a:rPr>
              <a:t>屏蔽</a:t>
            </a:r>
            <a:r>
              <a:rPr lang="en-GB" altLang="zh-CN" sz="2800" b="1" dirty="0">
                <a:solidFill>
                  <a:srgbClr val="000066"/>
                </a:solidFill>
                <a:latin typeface="Arial" panose="020B0604020202020204" pitchFamily="34" charset="0"/>
              </a:rPr>
              <a:t> </a:t>
            </a:r>
            <a:endParaRPr lang="en-GB" altLang="zh-CN" sz="2800" b="1" dirty="0">
              <a:solidFill>
                <a:srgbClr val="000066"/>
              </a:solidFill>
              <a:latin typeface="Arial" panose="020B0604020202020204" pitchFamily="34" charset="0"/>
            </a:endParaRPr>
          </a:p>
          <a:p>
            <a:pPr marL="608330" lvl="1" indent="-20320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通用</a:t>
            </a:r>
            <a:r>
              <a:rPr lang="en-GB" altLang="zh-CN" sz="2800" b="1" dirty="0">
                <a:solidFill>
                  <a:srgbClr val="000066"/>
                </a:solidFill>
                <a:latin typeface="Arial" panose="020B0604020202020204" pitchFamily="34" charset="0"/>
              </a:rPr>
              <a:t>linux</a:t>
            </a:r>
            <a:r>
              <a:rPr lang="zh-CN" altLang="en-GB" sz="2800" b="1" dirty="0">
                <a:solidFill>
                  <a:srgbClr val="000066"/>
                </a:solidFill>
                <a:latin typeface="Arial" panose="020B0604020202020204" pitchFamily="34" charset="0"/>
              </a:rPr>
              <a:t>的</a:t>
            </a:r>
            <a:r>
              <a:rPr lang="zh-CN" altLang="en-GB" sz="2800" b="1" dirty="0">
                <a:solidFill>
                  <a:srgbClr val="FF0000"/>
                </a:solidFill>
                <a:latin typeface="Arial" panose="020B0604020202020204" pitchFamily="34" charset="0"/>
              </a:rPr>
              <a:t>时间滴答</a:t>
            </a:r>
            <a:r>
              <a:rPr lang="zh-CN" altLang="en-GB" sz="2800" b="1" dirty="0">
                <a:solidFill>
                  <a:srgbClr val="000066"/>
                </a:solidFill>
                <a:latin typeface="Arial" panose="020B0604020202020204" pitchFamily="34" charset="0"/>
              </a:rPr>
              <a:t>长度为</a:t>
            </a:r>
            <a:r>
              <a:rPr lang="en-GB" altLang="zh-CN" sz="2800" b="1" dirty="0">
                <a:solidFill>
                  <a:srgbClr val="000066"/>
                </a:solidFill>
                <a:latin typeface="Arial" panose="020B0604020202020204" pitchFamily="34" charset="0"/>
              </a:rPr>
              <a:t>10ms</a:t>
            </a:r>
            <a:r>
              <a:rPr lang="zh-CN" altLang="en-GB" sz="2800" b="1" dirty="0">
                <a:solidFill>
                  <a:srgbClr val="000066"/>
                </a:solidFill>
                <a:latin typeface="Arial" panose="020B0604020202020204" pitchFamily="34" charset="0"/>
              </a:rPr>
              <a:t>，但是这对于时间精度要求很高（微秒级）的实时进程来说是不够的</a:t>
            </a:r>
            <a:r>
              <a:rPr lang="en-GB" altLang="zh-CN" sz="2800" b="1" dirty="0">
                <a:solidFill>
                  <a:srgbClr val="000066"/>
                </a:solidFill>
                <a:latin typeface="Arial" panose="020B0604020202020204" pitchFamily="34" charset="0"/>
              </a:rPr>
              <a:t> </a:t>
            </a:r>
            <a:endParaRPr lang="en-GB" altLang="zh-CN" sz="2800" b="1" dirty="0">
              <a:solidFill>
                <a:srgbClr val="000066"/>
              </a:solidFill>
              <a:latin typeface="Arial" panose="020B0604020202020204" pitchFamily="34" charset="0"/>
            </a:endParaRP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ea typeface="黑体" panose="02010609060101010101" pitchFamily="6" charset="-122"/>
              </a:rPr>
              <a:t>分时系统</a:t>
            </a:r>
            <a:endParaRPr lang="zh-CN" altLang="en-GB" dirty="0">
              <a:ea typeface="黑体" panose="02010609060101010101" pitchFamily="6" charset="-122"/>
            </a:endParaRPr>
          </a:p>
        </p:txBody>
      </p:sp>
      <p:sp>
        <p:nvSpPr>
          <p:cNvPr id="97283" name="Text Box 3"/>
          <p:cNvSpPr txBox="1">
            <a:spLocks noChangeArrowheads="1"/>
          </p:cNvSpPr>
          <p:nvPr/>
        </p:nvSpPr>
        <p:spPr bwMode="auto">
          <a:xfrm>
            <a:off x="292100" y="1268413"/>
            <a:ext cx="8166100" cy="4903788"/>
          </a:xfrm>
          <a:prstGeom prst="rect">
            <a:avLst/>
          </a:prstGeom>
          <a:noFill/>
          <a:ln>
            <a:noFill/>
          </a:ln>
          <a:effectLst/>
        </p:spPr>
        <p:txBody>
          <a:bodyPr lIns="82440" tIns="41400" rIns="82440" bIns="41400"/>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UNIX</a:t>
            </a:r>
            <a:r>
              <a:rPr lang="zh-CN" altLang="en-GB" sz="2400" b="1" dirty="0">
                <a:solidFill>
                  <a:srgbClr val="000066"/>
                </a:solidFill>
                <a:latin typeface="Arial" panose="020B0604020202020204" pitchFamily="34" charset="0"/>
              </a:rPr>
              <a:t>（</a:t>
            </a:r>
            <a:r>
              <a:rPr lang="en-GB" altLang="zh-CN" sz="2400" b="1" dirty="0">
                <a:solidFill>
                  <a:srgbClr val="000066"/>
                </a:solidFill>
                <a:latin typeface="Arial" panose="020B0604020202020204" pitchFamily="34" charset="0"/>
              </a:rPr>
              <a:t>Linux</a:t>
            </a:r>
            <a:r>
              <a:rPr lang="zh-CN" altLang="en-GB" sz="2400" b="1" dirty="0">
                <a:solidFill>
                  <a:srgbClr val="000066"/>
                </a:solidFill>
                <a:latin typeface="Arial" panose="020B0604020202020204" pitchFamily="34" charset="0"/>
              </a:rPr>
              <a:t>）的负反馈过程</a:t>
            </a:r>
            <a:endParaRPr lang="en-GB" altLang="zh-CN" sz="2400" b="1" dirty="0">
              <a:solidFill>
                <a:srgbClr val="000066"/>
              </a:solidFill>
              <a:latin typeface="Arial" panose="020B0604020202020204" pitchFamily="34" charset="0"/>
            </a:endParaRPr>
          </a:p>
          <a:p>
            <a:pPr marL="254000" indent="-252095" defTabSz="449580">
              <a:spcBef>
                <a:spcPts val="10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1600" b="1" dirty="0">
                <a:solidFill>
                  <a:srgbClr val="000066"/>
                </a:solidFill>
                <a:latin typeface="Arial" panose="020B0604020202020204" pitchFamily="34" charset="0"/>
              </a:rPr>
              <a:t>   p_cpu             p_pri              </a:t>
            </a:r>
            <a:r>
              <a:rPr lang="zh-CN" altLang="en-GB" sz="1600" b="1" dirty="0">
                <a:solidFill>
                  <a:srgbClr val="000066"/>
                </a:solidFill>
                <a:latin typeface="Arial" panose="020B0604020202020204" pitchFamily="34" charset="0"/>
              </a:rPr>
              <a:t>进程优先权</a:t>
            </a:r>
            <a:r>
              <a:rPr lang="en-GB" altLang="zh-CN" sz="1600" b="1" dirty="0">
                <a:solidFill>
                  <a:srgbClr val="000066"/>
                </a:solidFill>
                <a:latin typeface="Arial" panose="020B0604020202020204" pitchFamily="34" charset="0"/>
              </a:rPr>
              <a:t>                  </a:t>
            </a:r>
            <a:r>
              <a:rPr lang="zh-CN" altLang="en-GB" sz="1600" b="1" dirty="0">
                <a:solidFill>
                  <a:srgbClr val="000066"/>
                </a:solidFill>
                <a:latin typeface="Arial" panose="020B0604020202020204" pitchFamily="34" charset="0"/>
              </a:rPr>
              <a:t>被调度的机会</a:t>
            </a:r>
            <a:endParaRPr lang="en-GB" altLang="zh-CN" sz="1600" b="1" dirty="0">
              <a:solidFill>
                <a:srgbClr val="000066"/>
              </a:solidFill>
              <a:latin typeface="Arial" panose="020B0604020202020204" pitchFamily="34" charset="0"/>
            </a:endParaRPr>
          </a:p>
          <a:p>
            <a:pPr marL="254000" indent="-252095" defTabSz="449580">
              <a:spcBef>
                <a:spcPts val="10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1600" b="1" dirty="0">
                <a:solidFill>
                  <a:srgbClr val="000066"/>
                </a:solidFill>
                <a:latin typeface="Arial" panose="020B0604020202020204" pitchFamily="34" charset="0"/>
              </a:rPr>
              <a:t>      </a:t>
            </a:r>
            <a:endParaRPr lang="en-GB" altLang="zh-CN" sz="1600" b="1" dirty="0">
              <a:solidFill>
                <a:srgbClr val="000066"/>
              </a:solidFill>
              <a:latin typeface="Arial" panose="020B0604020202020204" pitchFamily="34" charset="0"/>
            </a:endParaRPr>
          </a:p>
          <a:p>
            <a:pPr marL="254000" indent="-252095" defTabSz="449580">
              <a:spcBef>
                <a:spcPts val="10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1600" b="1" dirty="0">
                <a:solidFill>
                  <a:srgbClr val="000066"/>
                </a:solidFill>
                <a:latin typeface="Arial" panose="020B0604020202020204" pitchFamily="34" charset="0"/>
              </a:rPr>
              <a:t>       </a:t>
            </a:r>
            <a:r>
              <a:rPr lang="zh-CN" altLang="en-GB" sz="1600" b="1" dirty="0">
                <a:solidFill>
                  <a:srgbClr val="000066"/>
                </a:solidFill>
                <a:latin typeface="Arial" panose="020B0604020202020204" pitchFamily="34" charset="0"/>
              </a:rPr>
              <a:t>被调度的机会</a:t>
            </a:r>
            <a:r>
              <a:rPr lang="en-GB" altLang="zh-CN" sz="1600" b="1" dirty="0">
                <a:solidFill>
                  <a:srgbClr val="000066"/>
                </a:solidFill>
                <a:latin typeface="Arial" panose="020B0604020202020204" pitchFamily="34" charset="0"/>
              </a:rPr>
              <a:t>            </a:t>
            </a:r>
            <a:r>
              <a:rPr lang="zh-CN" altLang="en-GB" sz="1600" b="1" dirty="0">
                <a:solidFill>
                  <a:srgbClr val="000066"/>
                </a:solidFill>
                <a:latin typeface="Arial" panose="020B0604020202020204" pitchFamily="34" charset="0"/>
              </a:rPr>
              <a:t>进程优先权</a:t>
            </a:r>
            <a:r>
              <a:rPr lang="en-GB" altLang="zh-CN" sz="1600" b="1" dirty="0">
                <a:solidFill>
                  <a:srgbClr val="000066"/>
                </a:solidFill>
                <a:latin typeface="Arial" panose="020B0604020202020204" pitchFamily="34" charset="0"/>
              </a:rPr>
              <a:t>             p_pri             p_cpu</a:t>
            </a:r>
            <a:endParaRPr lang="en-GB" altLang="zh-CN" sz="1600" b="1" dirty="0">
              <a:solidFill>
                <a:srgbClr val="000066"/>
              </a:solidFill>
              <a:latin typeface="Arial" panose="020B0604020202020204" pitchFamily="34" charset="0"/>
            </a:endParaRPr>
          </a:p>
          <a:p>
            <a:pPr marL="254000" indent="-252095" defTabSz="449580">
              <a:spcBef>
                <a:spcPts val="10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endParaRPr lang="en-GB" altLang="zh-CN" sz="16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纯粹的分时系统中，进程优先级相差不大，高优先级进城慢慢地变成了低优先级进程，不能满足实时要求。</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解决办法：</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a:t>
            </a:r>
            <a:r>
              <a:rPr lang="en-GB" altLang="zh-CN" sz="2400" b="1" dirty="0">
                <a:solidFill>
                  <a:srgbClr val="000066"/>
                </a:solidFill>
                <a:latin typeface="Arial" panose="020B0604020202020204" pitchFamily="34" charset="0"/>
              </a:rPr>
              <a:t>1</a:t>
            </a:r>
            <a:r>
              <a:rPr lang="zh-CN" altLang="en-GB" sz="2400" b="1" dirty="0">
                <a:solidFill>
                  <a:srgbClr val="000066"/>
                </a:solidFill>
                <a:latin typeface="Arial" panose="020B0604020202020204" pitchFamily="34" charset="0"/>
              </a:rPr>
              <a:t>）</a:t>
            </a: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取消负反馈</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a:t>
            </a:r>
            <a:r>
              <a:rPr lang="en-GB" altLang="zh-CN" sz="2400" b="1" dirty="0">
                <a:solidFill>
                  <a:srgbClr val="000066"/>
                </a:solidFill>
                <a:latin typeface="Arial" panose="020B0604020202020204" pitchFamily="34" charset="0"/>
              </a:rPr>
              <a:t>2</a:t>
            </a:r>
            <a:r>
              <a:rPr lang="zh-CN" altLang="en-GB" sz="2400" b="1" dirty="0">
                <a:solidFill>
                  <a:srgbClr val="000066"/>
                </a:solidFill>
                <a:latin typeface="Arial" panose="020B0604020202020204" pitchFamily="34" charset="0"/>
              </a:rPr>
              <a:t>）</a:t>
            </a: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区分两类进程：同类进程</a:t>
            </a:r>
            <a:r>
              <a:rPr lang="en-GB" altLang="zh-CN" sz="2400" b="1" dirty="0">
                <a:solidFill>
                  <a:srgbClr val="000066"/>
                </a:solidFill>
                <a:latin typeface="Arial" panose="020B0604020202020204" pitchFamily="34" charset="0"/>
              </a:rPr>
              <a:t>FIFO</a:t>
            </a:r>
            <a:r>
              <a:rPr lang="zh-CN" altLang="en-GB" sz="2400" b="1" dirty="0">
                <a:solidFill>
                  <a:srgbClr val="000066"/>
                </a:solidFill>
                <a:latin typeface="Arial" panose="020B0604020202020204" pitchFamily="34" charset="0"/>
              </a:rPr>
              <a:t>或轮转</a:t>
            </a:r>
            <a:endParaRPr lang="en-GB" altLang="zh-CN" sz="2400" b="1" dirty="0">
              <a:solidFill>
                <a:srgbClr val="000066"/>
              </a:solidFill>
              <a:latin typeface="Arial" panose="020B0604020202020204" pitchFamily="34" charset="0"/>
            </a:endParaRPr>
          </a:p>
          <a:p>
            <a:pPr marL="254000" indent="-252095" defTabSz="449580">
              <a:spcBef>
                <a:spcPts val="1500"/>
              </a:spcBef>
              <a:buSzPct val="75000"/>
              <a:tabLst>
                <a:tab pos="676275" algn="l"/>
                <a:tab pos="1354455" algn="l"/>
                <a:tab pos="2032000" algn="l"/>
                <a:tab pos="2710180" algn="l"/>
                <a:tab pos="3387725" algn="l"/>
                <a:tab pos="4065905" algn="l"/>
                <a:tab pos="4743450" algn="l"/>
                <a:tab pos="5421630" algn="l"/>
                <a:tab pos="6101080" algn="l"/>
                <a:tab pos="6777355" algn="l"/>
                <a:tab pos="7454900" algn="l"/>
                <a:tab pos="8133080" algn="l"/>
                <a:tab pos="8810625" algn="l"/>
                <a:tab pos="9488805" algn="l"/>
                <a:tab pos="10166350" algn="l"/>
                <a:tab pos="10844530" algn="l"/>
              </a:tabLst>
            </a:pPr>
            <a:r>
              <a:rPr lang="en-GB" altLang="zh-CN" sz="2400" b="1" dirty="0">
                <a:solidFill>
                  <a:srgbClr val="000066"/>
                </a:solidFill>
                <a:latin typeface="Arial" panose="020B0604020202020204" pitchFamily="34" charset="0"/>
              </a:rPr>
              <a:t>			Linux</a:t>
            </a:r>
            <a:r>
              <a:rPr lang="zh-CN" altLang="en-GB" sz="2400" b="1" dirty="0">
                <a:solidFill>
                  <a:srgbClr val="000066"/>
                </a:solidFill>
                <a:latin typeface="Arial" panose="020B0604020202020204" pitchFamily="34" charset="0"/>
              </a:rPr>
              <a:t>实时进程优先级加基数</a:t>
            </a:r>
            <a:r>
              <a:rPr lang="en-GB" altLang="zh-CN" sz="2400" b="1" dirty="0">
                <a:solidFill>
                  <a:srgbClr val="000066"/>
                </a:solidFill>
                <a:latin typeface="Arial" panose="020B0604020202020204" pitchFamily="34" charset="0"/>
              </a:rPr>
              <a:t>1000</a:t>
            </a:r>
            <a:endParaRPr lang="en-GB" altLang="zh-CN" sz="2400" b="1" dirty="0">
              <a:solidFill>
                <a:srgbClr val="000066"/>
              </a:solidFill>
              <a:latin typeface="Arial" panose="020B0604020202020204" pitchFamily="34" charset="0"/>
            </a:endParaRPr>
          </a:p>
        </p:txBody>
      </p:sp>
      <p:grpSp>
        <p:nvGrpSpPr>
          <p:cNvPr id="2" name="Group 4"/>
          <p:cNvGrpSpPr/>
          <p:nvPr/>
        </p:nvGrpSpPr>
        <p:grpSpPr>
          <a:xfrm>
            <a:off x="254000" y="1720850"/>
            <a:ext cx="6800850" cy="1208088"/>
            <a:chOff x="0" y="0"/>
            <a:chExt cx="4284" cy="761"/>
          </a:xfrm>
        </p:grpSpPr>
        <p:sp>
          <p:nvSpPr>
            <p:cNvPr id="97285" name="Line 5"/>
            <p:cNvSpPr>
              <a:spLocks noChangeShapeType="1"/>
            </p:cNvSpPr>
            <p:nvPr/>
          </p:nvSpPr>
          <p:spPr bwMode="auto">
            <a:xfrm>
              <a:off x="733" y="132"/>
              <a:ext cx="286" cy="1"/>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86" name="Line 6"/>
            <p:cNvSpPr>
              <a:spLocks noChangeShapeType="1"/>
            </p:cNvSpPr>
            <p:nvPr/>
          </p:nvSpPr>
          <p:spPr bwMode="auto">
            <a:xfrm>
              <a:off x="2820" y="101"/>
              <a:ext cx="286" cy="1"/>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87" name="Line 7"/>
            <p:cNvSpPr>
              <a:spLocks noChangeShapeType="1"/>
            </p:cNvSpPr>
            <p:nvPr/>
          </p:nvSpPr>
          <p:spPr bwMode="auto">
            <a:xfrm flipV="1">
              <a:off x="609" y="9"/>
              <a:ext cx="107" cy="184"/>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88" name="Line 8"/>
            <p:cNvSpPr>
              <a:spLocks noChangeShapeType="1"/>
            </p:cNvSpPr>
            <p:nvPr/>
          </p:nvSpPr>
          <p:spPr bwMode="auto">
            <a:xfrm flipV="1">
              <a:off x="1412" y="9"/>
              <a:ext cx="107" cy="184"/>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89" name="Line 9"/>
            <p:cNvSpPr>
              <a:spLocks noChangeShapeType="1"/>
            </p:cNvSpPr>
            <p:nvPr/>
          </p:nvSpPr>
          <p:spPr bwMode="auto">
            <a:xfrm>
              <a:off x="1535" y="126"/>
              <a:ext cx="286" cy="1"/>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90" name="Line 10"/>
            <p:cNvSpPr>
              <a:spLocks noChangeShapeType="1"/>
            </p:cNvSpPr>
            <p:nvPr/>
          </p:nvSpPr>
          <p:spPr bwMode="auto">
            <a:xfrm>
              <a:off x="2673" y="0"/>
              <a:ext cx="107" cy="182"/>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91" name="Line 11"/>
            <p:cNvSpPr>
              <a:spLocks noChangeShapeType="1"/>
            </p:cNvSpPr>
            <p:nvPr/>
          </p:nvSpPr>
          <p:spPr bwMode="auto">
            <a:xfrm>
              <a:off x="4034" y="10"/>
              <a:ext cx="107" cy="182"/>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92" name="Line 12"/>
            <p:cNvSpPr>
              <a:spLocks noChangeShapeType="1"/>
            </p:cNvSpPr>
            <p:nvPr/>
          </p:nvSpPr>
          <p:spPr bwMode="auto">
            <a:xfrm>
              <a:off x="4137" y="76"/>
              <a:ext cx="144" cy="1"/>
            </a:xfrm>
            <a:prstGeom prst="line">
              <a:avLst/>
            </a:prstGeom>
            <a:noFill/>
            <a:ln w="936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93" name="Line 13"/>
            <p:cNvSpPr>
              <a:spLocks noChangeShapeType="1"/>
            </p:cNvSpPr>
            <p:nvPr/>
          </p:nvSpPr>
          <p:spPr bwMode="auto">
            <a:xfrm>
              <a:off x="4285" y="76"/>
              <a:ext cx="1" cy="635"/>
            </a:xfrm>
            <a:prstGeom prst="line">
              <a:avLst/>
            </a:prstGeom>
            <a:noFill/>
            <a:ln w="936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94" name="Line 14"/>
            <p:cNvSpPr>
              <a:spLocks noChangeShapeType="1"/>
            </p:cNvSpPr>
            <p:nvPr/>
          </p:nvSpPr>
          <p:spPr bwMode="auto">
            <a:xfrm>
              <a:off x="4045" y="580"/>
              <a:ext cx="107" cy="182"/>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95" name="Line 15"/>
            <p:cNvSpPr>
              <a:spLocks noChangeShapeType="1"/>
            </p:cNvSpPr>
            <p:nvPr/>
          </p:nvSpPr>
          <p:spPr bwMode="auto">
            <a:xfrm flipH="1">
              <a:off x="3301" y="675"/>
              <a:ext cx="288" cy="1"/>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96" name="Line 16"/>
            <p:cNvSpPr>
              <a:spLocks noChangeShapeType="1"/>
            </p:cNvSpPr>
            <p:nvPr/>
          </p:nvSpPr>
          <p:spPr bwMode="auto">
            <a:xfrm>
              <a:off x="3159" y="575"/>
              <a:ext cx="107" cy="182"/>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97" name="Line 17"/>
            <p:cNvSpPr>
              <a:spLocks noChangeShapeType="1"/>
            </p:cNvSpPr>
            <p:nvPr/>
          </p:nvSpPr>
          <p:spPr bwMode="auto">
            <a:xfrm flipH="1">
              <a:off x="2450" y="675"/>
              <a:ext cx="288" cy="1"/>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98" name="Line 18"/>
            <p:cNvSpPr>
              <a:spLocks noChangeShapeType="1"/>
            </p:cNvSpPr>
            <p:nvPr/>
          </p:nvSpPr>
          <p:spPr bwMode="auto">
            <a:xfrm flipV="1">
              <a:off x="2320" y="564"/>
              <a:ext cx="107" cy="184"/>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299" name="Line 19"/>
            <p:cNvSpPr>
              <a:spLocks noChangeShapeType="1"/>
            </p:cNvSpPr>
            <p:nvPr/>
          </p:nvSpPr>
          <p:spPr bwMode="auto">
            <a:xfrm flipH="1">
              <a:off x="1233" y="665"/>
              <a:ext cx="288" cy="1"/>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300" name="Line 20"/>
            <p:cNvSpPr>
              <a:spLocks noChangeShapeType="1"/>
            </p:cNvSpPr>
            <p:nvPr/>
          </p:nvSpPr>
          <p:spPr bwMode="auto">
            <a:xfrm flipV="1">
              <a:off x="1103" y="554"/>
              <a:ext cx="107" cy="184"/>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301" name="Line 21"/>
            <p:cNvSpPr>
              <a:spLocks noChangeShapeType="1"/>
            </p:cNvSpPr>
            <p:nvPr/>
          </p:nvSpPr>
          <p:spPr bwMode="auto">
            <a:xfrm flipH="1">
              <a:off x="4173" y="711"/>
              <a:ext cx="109" cy="1"/>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302" name="Line 22"/>
            <p:cNvSpPr>
              <a:spLocks noChangeShapeType="1"/>
            </p:cNvSpPr>
            <p:nvPr/>
          </p:nvSpPr>
          <p:spPr bwMode="auto">
            <a:xfrm flipH="1">
              <a:off x="-1" y="665"/>
              <a:ext cx="145" cy="1"/>
            </a:xfrm>
            <a:prstGeom prst="line">
              <a:avLst/>
            </a:prstGeom>
            <a:noFill/>
            <a:ln w="936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303" name="Line 23"/>
            <p:cNvSpPr>
              <a:spLocks noChangeShapeType="1"/>
            </p:cNvSpPr>
            <p:nvPr/>
          </p:nvSpPr>
          <p:spPr bwMode="auto">
            <a:xfrm flipV="1">
              <a:off x="0" y="145"/>
              <a:ext cx="1" cy="501"/>
            </a:xfrm>
            <a:prstGeom prst="line">
              <a:avLst/>
            </a:prstGeom>
            <a:noFill/>
            <a:ln w="9360" cmpd="sng">
              <a:solidFill>
                <a:srgbClr val="000000"/>
              </a:solidFill>
              <a:roun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97304" name="Line 24"/>
            <p:cNvSpPr>
              <a:spLocks noChangeShapeType="1"/>
            </p:cNvSpPr>
            <p:nvPr/>
          </p:nvSpPr>
          <p:spPr bwMode="auto">
            <a:xfrm>
              <a:off x="0" y="146"/>
              <a:ext cx="179" cy="1"/>
            </a:xfrm>
            <a:prstGeom prst="line">
              <a:avLst/>
            </a:prstGeom>
            <a:noFill/>
            <a:ln w="9360" cmpd="sng">
              <a:solidFill>
                <a:srgbClr val="000000"/>
              </a:solidFill>
              <a:round/>
              <a:tailEnd type="triangle" w="med" len="med"/>
            </a:ln>
            <a:effectLst/>
          </p:spPr>
          <p:txBody>
            <a:bodyP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gr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dirty="0">
                <a:latin typeface="黑体" panose="02010609060101010101" pitchFamily="6" charset="-122"/>
                <a:ea typeface="黑体" panose="02010609060101010101" pitchFamily="6" charset="-122"/>
              </a:rPr>
              <a:t>LINUX</a:t>
            </a:r>
            <a:r>
              <a:rPr lang="zh-CN" altLang="en-GB" dirty="0">
                <a:latin typeface="黑体" panose="02010609060101010101" pitchFamily="6" charset="-122"/>
                <a:ea typeface="黑体" panose="02010609060101010101" pitchFamily="6" charset="-122"/>
              </a:rPr>
              <a:t>的实时改造</a:t>
            </a:r>
            <a:endParaRPr lang="zh-CN" altLang="en-GB" dirty="0">
              <a:latin typeface="黑体" panose="02010609060101010101" pitchFamily="6" charset="-122"/>
              <a:ea typeface="黑体" panose="02010609060101010101" pitchFamily="6" charset="-122"/>
            </a:endParaRPr>
          </a:p>
        </p:txBody>
      </p:sp>
      <p:sp>
        <p:nvSpPr>
          <p:cNvPr id="98307" name="Text Box 3"/>
          <p:cNvSpPr txBox="1">
            <a:spLocks noChangeArrowheads="1"/>
          </p:cNvSpPr>
          <p:nvPr/>
        </p:nvSpPr>
        <p:spPr bwMode="auto">
          <a:xfrm>
            <a:off x="685800" y="1312863"/>
            <a:ext cx="7772400" cy="4859338"/>
          </a:xfrm>
          <a:prstGeom prst="rect">
            <a:avLst/>
          </a:prstGeom>
          <a:noFill/>
          <a:ln>
            <a:noFill/>
          </a:ln>
          <a:effectLst/>
        </p:spPr>
        <p:txBody>
          <a:bodyPr lIns="82440" tIns="41400" rIns="82440" bIns="41400"/>
          <a:p>
            <a:pPr marL="252730" indent="-252730" algn="just"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对操作系统实时性的扩展可以从两方面进行</a:t>
            </a:r>
            <a:r>
              <a:rPr lang="en-GB" altLang="zh-CN" sz="2800" b="1" dirty="0">
                <a:solidFill>
                  <a:srgbClr val="000066"/>
                </a:solidFill>
                <a:latin typeface="Arial" panose="020B0604020202020204" pitchFamily="34" charset="0"/>
              </a:rPr>
              <a:t>:</a:t>
            </a:r>
            <a:r>
              <a:rPr lang="zh-CN" altLang="en-GB" sz="2800" b="1" dirty="0">
                <a:solidFill>
                  <a:srgbClr val="000066"/>
                </a:solidFill>
                <a:latin typeface="Arial" panose="020B0604020202020204" pitchFamily="34" charset="0"/>
              </a:rPr>
              <a:t>向外扩展和向上扩展</a:t>
            </a:r>
            <a:r>
              <a:rPr lang="en-GB" altLang="zh-CN" sz="2800" b="1" dirty="0">
                <a:solidFill>
                  <a:srgbClr val="000066"/>
                </a:solidFill>
                <a:latin typeface="Arial" panose="020B0604020202020204" pitchFamily="34" charset="0"/>
              </a:rPr>
              <a:t> </a:t>
            </a:r>
            <a:endParaRPr lang="en-GB" altLang="zh-CN" sz="2800" b="1" dirty="0">
              <a:solidFill>
                <a:srgbClr val="000066"/>
              </a:solidFill>
              <a:latin typeface="Arial" panose="020B0604020202020204" pitchFamily="34" charset="0"/>
            </a:endParaRPr>
          </a:p>
          <a:p>
            <a:pPr marL="252730" indent="-252730" algn="just"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向外扩展是从范围上扩展，让实时系统支持的范围更广，支持的设备更多</a:t>
            </a:r>
            <a:r>
              <a:rPr lang="en-GB" altLang="zh-CN" sz="2800" b="1" dirty="0">
                <a:solidFill>
                  <a:srgbClr val="000066"/>
                </a:solidFill>
                <a:latin typeface="Arial" panose="020B0604020202020204" pitchFamily="34" charset="0"/>
              </a:rPr>
              <a:t> </a:t>
            </a:r>
            <a:endParaRPr lang="en-GB" altLang="zh-CN" sz="2800" b="1" dirty="0">
              <a:solidFill>
                <a:srgbClr val="000066"/>
              </a:solidFill>
              <a:latin typeface="Arial" panose="020B0604020202020204" pitchFamily="34" charset="0"/>
            </a:endParaRPr>
          </a:p>
          <a:p>
            <a:pPr marL="252730" indent="-252730" algn="just"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向上扩展是扩充操作系统内核，从功能上扩充系统的实时处理</a:t>
            </a:r>
            <a:endParaRPr lang="zh-CN" altLang="en-GB" sz="2800" b="1" dirty="0">
              <a:solidFill>
                <a:srgbClr val="000066"/>
              </a:solidFill>
              <a:latin typeface="Arial" panose="020B0604020202020204" pitchFamily="34" charset="0"/>
            </a:endParaRP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dirty="0">
                <a:latin typeface="黑体" panose="02010609060101010101" pitchFamily="6" charset="-122"/>
                <a:ea typeface="黑体" panose="02010609060101010101" pitchFamily="6" charset="-122"/>
              </a:rPr>
              <a:t>Linux 2.6</a:t>
            </a:r>
            <a:r>
              <a:rPr lang="zh-CN" altLang="en-GB" dirty="0">
                <a:latin typeface="黑体" panose="02010609060101010101" pitchFamily="6" charset="-122"/>
                <a:ea typeface="黑体" panose="02010609060101010101" pitchFamily="6" charset="-122"/>
              </a:rPr>
              <a:t>内核实时性分析</a:t>
            </a:r>
            <a:endParaRPr lang="zh-CN" altLang="en-GB" dirty="0">
              <a:latin typeface="黑体" panose="02010609060101010101" pitchFamily="6" charset="-122"/>
              <a:ea typeface="黑体" panose="02010609060101010101" pitchFamily="6" charset="-122"/>
            </a:endParaRPr>
          </a:p>
        </p:txBody>
      </p:sp>
      <p:sp>
        <p:nvSpPr>
          <p:cNvPr id="99331" name="Text Box 3"/>
          <p:cNvSpPr txBox="1">
            <a:spLocks noChangeArrowheads="1"/>
          </p:cNvSpPr>
          <p:nvPr/>
        </p:nvSpPr>
        <p:spPr bwMode="auto">
          <a:xfrm>
            <a:off x="685800" y="2000250"/>
            <a:ext cx="7772400" cy="4114800"/>
          </a:xfrm>
          <a:prstGeom prst="rect">
            <a:avLst/>
          </a:prstGeom>
          <a:noFill/>
          <a:ln>
            <a:noFill/>
          </a:ln>
          <a:effectLst/>
        </p:spPr>
        <p:txBody>
          <a:bodyPr lIns="82440" tIns="41400" rIns="82440" bIns="41400"/>
          <a:p>
            <a:pPr marL="252730" indent="-252730" algn="just"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800" b="1" dirty="0">
                <a:solidFill>
                  <a:srgbClr val="000066"/>
                </a:solidFill>
                <a:latin typeface="Arial" panose="020B0604020202020204" pitchFamily="34" charset="0"/>
              </a:rPr>
              <a:t>Linux 2.6</a:t>
            </a:r>
            <a:r>
              <a:rPr lang="zh-CN" altLang="en-GB" sz="2800" b="1" dirty="0">
                <a:solidFill>
                  <a:srgbClr val="000066"/>
                </a:solidFill>
                <a:latin typeface="Arial" panose="020B0604020202020204" pitchFamily="34" charset="0"/>
              </a:rPr>
              <a:t>中内核自身是</a:t>
            </a:r>
            <a:r>
              <a:rPr lang="zh-CN" altLang="en-GB" sz="2800" b="1" dirty="0">
                <a:solidFill>
                  <a:srgbClr val="FF0000"/>
                </a:solidFill>
                <a:latin typeface="Arial" panose="020B0604020202020204" pitchFamily="34" charset="0"/>
              </a:rPr>
              <a:t>可抢占</a:t>
            </a:r>
            <a:r>
              <a:rPr lang="zh-CN" altLang="en-GB" sz="2800" b="1" dirty="0">
                <a:solidFill>
                  <a:srgbClr val="000066"/>
                </a:solidFill>
                <a:latin typeface="Arial" panose="020B0604020202020204" pitchFamily="34" charset="0"/>
              </a:rPr>
              <a:t>的</a:t>
            </a:r>
            <a:r>
              <a:rPr lang="en-GB" altLang="zh-CN" sz="2800" b="1" dirty="0">
                <a:solidFill>
                  <a:srgbClr val="000066"/>
                </a:solidFill>
                <a:latin typeface="Arial" panose="020B0604020202020204" pitchFamily="34" charset="0"/>
              </a:rPr>
              <a:t>,</a:t>
            </a:r>
            <a:r>
              <a:rPr lang="zh-CN" altLang="en-GB" sz="2800" b="1" dirty="0">
                <a:solidFill>
                  <a:srgbClr val="000066"/>
                </a:solidFill>
                <a:latin typeface="Arial" panose="020B0604020202020204" pitchFamily="34" charset="0"/>
              </a:rPr>
              <a:t>它允许自身在执行任务时被打断</a:t>
            </a:r>
            <a:r>
              <a:rPr lang="en-GB" altLang="zh-CN" sz="2800" b="1" dirty="0">
                <a:solidFill>
                  <a:srgbClr val="000066"/>
                </a:solidFill>
                <a:latin typeface="Arial" panose="020B0604020202020204" pitchFamily="34" charset="0"/>
              </a:rPr>
              <a:t> </a:t>
            </a:r>
            <a:endParaRPr lang="en-GB" altLang="zh-CN" sz="2800" b="1" dirty="0">
              <a:solidFill>
                <a:srgbClr val="000066"/>
              </a:solidFill>
              <a:latin typeface="Arial" panose="020B0604020202020204" pitchFamily="34" charset="0"/>
            </a:endParaRPr>
          </a:p>
          <a:p>
            <a:pPr marL="252730" indent="-252730" algn="just"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800" b="1" dirty="0">
                <a:solidFill>
                  <a:srgbClr val="000066"/>
                </a:solidFill>
                <a:latin typeface="Arial" panose="020B0604020202020204" pitchFamily="34" charset="0"/>
              </a:rPr>
              <a:t>Linux 2.6</a:t>
            </a:r>
            <a:r>
              <a:rPr lang="zh-CN" altLang="en-GB" sz="2800" b="1" dirty="0">
                <a:solidFill>
                  <a:srgbClr val="000066"/>
                </a:solidFill>
                <a:latin typeface="Arial" panose="020B0604020202020204" pitchFamily="34" charset="0"/>
              </a:rPr>
              <a:t>版本的内核使用了由</a:t>
            </a:r>
            <a:r>
              <a:rPr lang="en-GB" altLang="zh-CN" sz="2800" b="1" dirty="0">
                <a:solidFill>
                  <a:srgbClr val="000066"/>
                </a:solidFill>
                <a:latin typeface="Arial" panose="020B0604020202020204" pitchFamily="34" charset="0"/>
              </a:rPr>
              <a:t> Ingo Molnar </a:t>
            </a:r>
            <a:r>
              <a:rPr lang="zh-CN" altLang="en-GB" sz="2800" b="1" dirty="0">
                <a:solidFill>
                  <a:srgbClr val="000066"/>
                </a:solidFill>
                <a:latin typeface="Arial" panose="020B0604020202020204" pitchFamily="34" charset="0"/>
              </a:rPr>
              <a:t>开发的新的调度器算法，称为</a:t>
            </a:r>
            <a:r>
              <a:rPr lang="en-GB" altLang="zh-CN" sz="2800" b="1" dirty="0">
                <a:solidFill>
                  <a:srgbClr val="FF0000"/>
                </a:solidFill>
                <a:latin typeface="Arial" panose="020B0604020202020204" pitchFamily="34" charset="0"/>
              </a:rPr>
              <a:t>O(1)</a:t>
            </a:r>
            <a:r>
              <a:rPr lang="zh-CN" altLang="en-GB" sz="2800" b="1" dirty="0">
                <a:solidFill>
                  <a:srgbClr val="000066"/>
                </a:solidFill>
                <a:latin typeface="Arial" panose="020B0604020202020204" pitchFamily="34" charset="0"/>
              </a:rPr>
              <a:t>算法</a:t>
            </a:r>
            <a:endParaRPr lang="zh-CN" altLang="en-GB" sz="2800" b="1" dirty="0">
              <a:solidFill>
                <a:srgbClr val="000066"/>
              </a:solidFill>
              <a:latin typeface="Arial" panose="020B0604020202020204" pitchFamily="34" charset="0"/>
            </a:endParaRP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dirty="0">
                <a:latin typeface="黑体" panose="02010609060101010101" pitchFamily="6" charset="-122"/>
                <a:ea typeface="黑体" panose="02010609060101010101" pitchFamily="6" charset="-122"/>
              </a:rPr>
              <a:t>RTLinux</a:t>
            </a:r>
            <a:r>
              <a:rPr lang="zh-CN" altLang="en-GB" dirty="0">
                <a:latin typeface="黑体" panose="02010609060101010101" pitchFamily="6" charset="-122"/>
                <a:ea typeface="黑体" panose="02010609060101010101" pitchFamily="6" charset="-122"/>
              </a:rPr>
              <a:t>硬实时操作系统简介</a:t>
            </a:r>
            <a:endParaRPr lang="zh-CN" altLang="en-GB" dirty="0">
              <a:latin typeface="黑体" panose="02010609060101010101" pitchFamily="6" charset="-122"/>
              <a:ea typeface="黑体" panose="02010609060101010101" pitchFamily="6" charset="-122"/>
            </a:endParaRPr>
          </a:p>
        </p:txBody>
      </p:sp>
      <p:sp>
        <p:nvSpPr>
          <p:cNvPr id="100355" name="Text Box 3"/>
          <p:cNvSpPr txBox="1">
            <a:spLocks noChangeArrowheads="1"/>
          </p:cNvSpPr>
          <p:nvPr/>
        </p:nvSpPr>
        <p:spPr bwMode="auto">
          <a:xfrm>
            <a:off x="685800" y="1227138"/>
            <a:ext cx="7772400" cy="4945063"/>
          </a:xfrm>
          <a:prstGeom prst="rect">
            <a:avLst/>
          </a:prstGeom>
          <a:noFill/>
          <a:ln>
            <a:noFill/>
          </a:ln>
          <a:effectLst/>
        </p:spPr>
        <p:txBody>
          <a:bodyPr lIns="82440" tIns="41400" rIns="82440" bIns="41400"/>
          <a:p>
            <a:pPr marL="252730" indent="-25273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800" b="1" dirty="0">
                <a:solidFill>
                  <a:srgbClr val="000066"/>
                </a:solidFill>
                <a:latin typeface="Arial" panose="020B0604020202020204" pitchFamily="34" charset="0"/>
              </a:rPr>
              <a:t>RTLinux</a:t>
            </a:r>
            <a:r>
              <a:rPr lang="zh-CN" altLang="en-GB" sz="2800" b="1" dirty="0">
                <a:solidFill>
                  <a:srgbClr val="000066"/>
                </a:solidFill>
                <a:latin typeface="Arial" panose="020B0604020202020204" pitchFamily="34" charset="0"/>
              </a:rPr>
              <a:t>是一</a:t>
            </a:r>
            <a:r>
              <a:rPr lang="zh-CN" altLang="en-GB" sz="2800" b="1" dirty="0">
                <a:solidFill>
                  <a:srgbClr val="FF0000"/>
                </a:solidFill>
                <a:latin typeface="Arial" panose="020B0604020202020204" pitchFamily="34" charset="0"/>
              </a:rPr>
              <a:t>硬实时</a:t>
            </a:r>
            <a:r>
              <a:rPr lang="zh-CN" altLang="en-GB" sz="2800" b="1" dirty="0">
                <a:solidFill>
                  <a:srgbClr val="000066"/>
                </a:solidFill>
                <a:latin typeface="Arial" panose="020B0604020202020204" pitchFamily="34" charset="0"/>
              </a:rPr>
              <a:t>操作系统</a:t>
            </a:r>
            <a:r>
              <a:rPr lang="en-GB" altLang="zh-CN" sz="2800" b="1" dirty="0">
                <a:solidFill>
                  <a:srgbClr val="000066"/>
                </a:solidFill>
                <a:latin typeface="Arial" panose="020B0604020202020204" pitchFamily="34" charset="0"/>
              </a:rPr>
              <a:t> </a:t>
            </a:r>
            <a:endParaRPr lang="en-GB" altLang="zh-CN" sz="2800" b="1" dirty="0">
              <a:solidFill>
                <a:srgbClr val="000066"/>
              </a:solidFill>
              <a:latin typeface="Arial" panose="020B0604020202020204" pitchFamily="34" charset="0"/>
            </a:endParaRPr>
          </a:p>
          <a:p>
            <a:pPr marL="252730" indent="-25273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实现了一个</a:t>
            </a:r>
            <a:r>
              <a:rPr lang="zh-CN" altLang="en-GB" sz="2800" b="1" dirty="0">
                <a:solidFill>
                  <a:srgbClr val="FF0000"/>
                </a:solidFill>
                <a:latin typeface="Arial" panose="020B0604020202020204" pitchFamily="34" charset="0"/>
              </a:rPr>
              <a:t>微内核</a:t>
            </a:r>
            <a:r>
              <a:rPr lang="zh-CN" altLang="en-GB" sz="2800" b="1" dirty="0">
                <a:solidFill>
                  <a:srgbClr val="000066"/>
                </a:solidFill>
                <a:latin typeface="Arial" panose="020B0604020202020204" pitchFamily="34" charset="0"/>
              </a:rPr>
              <a:t>的小的实时操作系统，而将普通</a:t>
            </a:r>
            <a:r>
              <a:rPr lang="en-GB" altLang="zh-CN" sz="2800" b="1" dirty="0">
                <a:solidFill>
                  <a:srgbClr val="000066"/>
                </a:solidFill>
                <a:latin typeface="Arial" panose="020B0604020202020204" pitchFamily="34" charset="0"/>
              </a:rPr>
              <a:t>Linux</a:t>
            </a:r>
            <a:r>
              <a:rPr lang="zh-CN" altLang="en-GB" sz="2800" b="1" dirty="0">
                <a:solidFill>
                  <a:srgbClr val="000066"/>
                </a:solidFill>
                <a:latin typeface="Arial" panose="020B0604020202020204" pitchFamily="34" charset="0"/>
              </a:rPr>
              <a:t>系统作为一个该操作系统中的一个低优先级的任务来运行</a:t>
            </a:r>
            <a:r>
              <a:rPr lang="en-GB" altLang="zh-CN" sz="2800" b="1" dirty="0">
                <a:solidFill>
                  <a:srgbClr val="000066"/>
                </a:solidFill>
                <a:latin typeface="Arial" panose="020B0604020202020204" pitchFamily="34" charset="0"/>
              </a:rPr>
              <a:t> </a:t>
            </a:r>
            <a:endParaRPr lang="en-GB" altLang="zh-CN" sz="2800" b="1" dirty="0">
              <a:solidFill>
                <a:srgbClr val="000066"/>
              </a:solidFill>
              <a:latin typeface="Arial" panose="020B0604020202020204" pitchFamily="34" charset="0"/>
            </a:endParaRPr>
          </a:p>
          <a:p>
            <a:pPr marL="252730" indent="-25273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普通</a:t>
            </a:r>
            <a:r>
              <a:rPr lang="en-GB" altLang="zh-CN" sz="2800" b="1" dirty="0">
                <a:solidFill>
                  <a:srgbClr val="000066"/>
                </a:solidFill>
                <a:latin typeface="Arial" panose="020B0604020202020204" pitchFamily="34" charset="0"/>
              </a:rPr>
              <a:t>Linux</a:t>
            </a:r>
            <a:r>
              <a:rPr lang="zh-CN" altLang="en-GB" sz="2800" b="1" dirty="0">
                <a:solidFill>
                  <a:srgbClr val="000066"/>
                </a:solidFill>
                <a:latin typeface="Arial" panose="020B0604020202020204" pitchFamily="34" charset="0"/>
              </a:rPr>
              <a:t>系统中的任务可以通过</a:t>
            </a:r>
            <a:r>
              <a:rPr lang="en-GB" altLang="zh-CN" sz="2800" b="1" dirty="0">
                <a:solidFill>
                  <a:srgbClr val="FF0000"/>
                </a:solidFill>
                <a:latin typeface="Arial" panose="020B0604020202020204" pitchFamily="34" charset="0"/>
              </a:rPr>
              <a:t>FIFO</a:t>
            </a:r>
            <a:r>
              <a:rPr lang="zh-CN" altLang="en-GB" sz="2800" b="1" dirty="0">
                <a:solidFill>
                  <a:srgbClr val="000066"/>
                </a:solidFill>
                <a:latin typeface="Arial" panose="020B0604020202020204" pitchFamily="34" charset="0"/>
              </a:rPr>
              <a:t>和实时任务进行通信</a:t>
            </a:r>
            <a:r>
              <a:rPr lang="en-GB" altLang="zh-CN" sz="2800" b="1" dirty="0">
                <a:solidFill>
                  <a:srgbClr val="000066"/>
                </a:solidFill>
                <a:latin typeface="Arial" panose="020B0604020202020204" pitchFamily="34" charset="0"/>
              </a:rPr>
              <a:t> </a:t>
            </a:r>
            <a:endParaRPr lang="en-GB" altLang="zh-CN" sz="2800" b="1" dirty="0">
              <a:solidFill>
                <a:srgbClr val="000066"/>
              </a:solidFill>
              <a:latin typeface="Arial" panose="020B0604020202020204" pitchFamily="34" charset="0"/>
            </a:endParaRPr>
          </a:p>
          <a:p>
            <a:pPr marL="252730" indent="-25273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通过软件来</a:t>
            </a:r>
            <a:r>
              <a:rPr lang="zh-CN" altLang="en-GB" sz="2800" b="1" dirty="0">
                <a:solidFill>
                  <a:srgbClr val="FF0000"/>
                </a:solidFill>
                <a:latin typeface="Arial" panose="020B0604020202020204" pitchFamily="34" charset="0"/>
              </a:rPr>
              <a:t>模拟</a:t>
            </a:r>
            <a:r>
              <a:rPr lang="zh-CN" altLang="en-GB" sz="2800" b="1" dirty="0">
                <a:solidFill>
                  <a:srgbClr val="000066"/>
                </a:solidFill>
                <a:latin typeface="Arial" panose="020B0604020202020204" pitchFamily="34" charset="0"/>
              </a:rPr>
              <a:t>硬件的</a:t>
            </a:r>
            <a:r>
              <a:rPr lang="zh-CN" altLang="en-GB" sz="2800" b="1" dirty="0">
                <a:solidFill>
                  <a:srgbClr val="FF0000"/>
                </a:solidFill>
                <a:latin typeface="Arial" panose="020B0604020202020204" pitchFamily="34" charset="0"/>
              </a:rPr>
              <a:t>中断控制器</a:t>
            </a:r>
            <a:r>
              <a:rPr lang="en-GB" altLang="zh-CN" sz="2800" b="1" dirty="0">
                <a:solidFill>
                  <a:srgbClr val="000066"/>
                </a:solidFill>
                <a:latin typeface="Arial" panose="020B0604020202020204" pitchFamily="34" charset="0"/>
              </a:rPr>
              <a:t> </a:t>
            </a:r>
            <a:endParaRPr lang="en-GB" altLang="zh-CN" sz="2800" b="1" dirty="0">
              <a:solidFill>
                <a:srgbClr val="000066"/>
              </a:solidFill>
              <a:latin typeface="Arial" panose="020B0604020202020204" pitchFamily="34" charset="0"/>
            </a:endParaRPr>
          </a:p>
          <a:p>
            <a:pPr marL="252730" indent="-252730"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800" b="1" dirty="0">
                <a:solidFill>
                  <a:srgbClr val="000066"/>
                </a:solidFill>
                <a:latin typeface="Arial" panose="020B0604020202020204" pitchFamily="34" charset="0"/>
              </a:rPr>
              <a:t>RT-Linux</a:t>
            </a:r>
            <a:r>
              <a:rPr lang="zh-CN" altLang="en-GB" sz="2800" b="1" dirty="0">
                <a:solidFill>
                  <a:srgbClr val="000066"/>
                </a:solidFill>
                <a:latin typeface="Arial" panose="020B0604020202020204" pitchFamily="34" charset="0"/>
              </a:rPr>
              <a:t>通过将系统的</a:t>
            </a:r>
            <a:r>
              <a:rPr lang="zh-CN" altLang="en-GB" sz="2800" b="1" dirty="0">
                <a:solidFill>
                  <a:srgbClr val="FF0000"/>
                </a:solidFill>
                <a:latin typeface="Arial" panose="020B0604020202020204" pitchFamily="34" charset="0"/>
              </a:rPr>
              <a:t>实时时钟</a:t>
            </a:r>
            <a:r>
              <a:rPr lang="zh-CN" altLang="en-GB" sz="2800" b="1" dirty="0">
                <a:solidFill>
                  <a:srgbClr val="000066"/>
                </a:solidFill>
                <a:latin typeface="Arial" panose="020B0604020202020204" pitchFamily="34" charset="0"/>
              </a:rPr>
              <a:t>设置为单次触发状态，可以提供十几个微秒级的调度粒度</a:t>
            </a:r>
            <a:endParaRPr lang="zh-CN" altLang="en-GB" sz="2800" b="1" dirty="0">
              <a:solidFill>
                <a:srgbClr val="000066"/>
              </a:solidFill>
              <a:latin typeface="Arial" panose="020B0604020202020204" pitchFamily="34" charset="0"/>
            </a:endParaRP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en-GB" altLang="zh-CN" dirty="0">
                <a:latin typeface="黑体" panose="02010609060101010101" pitchFamily="6" charset="-122"/>
                <a:ea typeface="黑体" panose="02010609060101010101" pitchFamily="6" charset="-122"/>
              </a:rPr>
              <a:t>RTLinux</a:t>
            </a:r>
            <a:r>
              <a:rPr lang="zh-CN" altLang="en-GB" dirty="0">
                <a:latin typeface="黑体" panose="02010609060101010101" pitchFamily="6" charset="-122"/>
                <a:ea typeface="黑体" panose="02010609060101010101" pitchFamily="6" charset="-122"/>
              </a:rPr>
              <a:t>内核结构</a:t>
            </a:r>
            <a:endParaRPr lang="zh-CN" altLang="en-GB" dirty="0">
              <a:latin typeface="黑体" panose="02010609060101010101" pitchFamily="6" charset="-122"/>
              <a:ea typeface="黑体" panose="02010609060101010101" pitchFamily="6" charset="-122"/>
            </a:endParaRPr>
          </a:p>
        </p:txBody>
      </p:sp>
      <p:pic>
        <p:nvPicPr>
          <p:cNvPr id="10137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9363" y="1479550"/>
            <a:ext cx="6110288" cy="4114800"/>
          </a:xfrm>
          <a:prstGeom prst="rect">
            <a:avLst/>
          </a:prstGeom>
          <a:noFill/>
          <a:ln>
            <a:noFill/>
          </a:ln>
          <a:effectLst/>
        </p:spPr>
      </p:pic>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ea typeface="黑体" panose="02010609060101010101" pitchFamily="6" charset="-122"/>
              </a:rPr>
              <a:t>时钟节拍</a:t>
            </a:r>
            <a:endParaRPr lang="zh-CN" altLang="en-GB" dirty="0">
              <a:ea typeface="黑体" panose="02010609060101010101" pitchFamily="6" charset="-122"/>
            </a:endParaRPr>
          </a:p>
        </p:txBody>
      </p:sp>
      <p:sp>
        <p:nvSpPr>
          <p:cNvPr id="102403" name="Text Box 3"/>
          <p:cNvSpPr txBox="1">
            <a:spLocks noChangeArrowheads="1"/>
          </p:cNvSpPr>
          <p:nvPr/>
        </p:nvSpPr>
        <p:spPr bwMode="auto">
          <a:xfrm>
            <a:off x="390525" y="1214438"/>
            <a:ext cx="8301038" cy="5049838"/>
          </a:xfrm>
          <a:prstGeom prst="rect">
            <a:avLst/>
          </a:prstGeom>
          <a:noFill/>
          <a:ln>
            <a:noFill/>
          </a:ln>
          <a:effectLst/>
        </p:spPr>
        <p:txBody>
          <a:bodyPr lIns="82440" tIns="41400" rIns="82440" bIns="41400"/>
          <a:p>
            <a:pPr marL="252730" indent="-252730" algn="just" defTabSz="449580">
              <a:spcBef>
                <a:spcPts val="175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800" b="1" dirty="0">
                <a:solidFill>
                  <a:srgbClr val="000066"/>
                </a:solidFill>
                <a:latin typeface="Arial" panose="020B0604020202020204" pitchFamily="34" charset="0"/>
              </a:rPr>
              <a:t>时钟中断称为系统的脉搏</a:t>
            </a:r>
            <a:endParaRPr lang="en-GB" altLang="zh-CN" sz="2800" b="1" dirty="0">
              <a:solidFill>
                <a:srgbClr val="000066"/>
              </a:solidFill>
              <a:latin typeface="Arial" panose="020B0604020202020204" pitchFamily="34" charset="0"/>
            </a:endParaRPr>
          </a:p>
          <a:p>
            <a:pPr marL="252730" indent="-252730" algn="just" defTabSz="449580">
              <a:spcBef>
                <a:spcPts val="175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800" b="1" dirty="0">
                <a:solidFill>
                  <a:srgbClr val="000066"/>
                </a:solidFill>
                <a:latin typeface="Arial" panose="020B0604020202020204" pitchFamily="34" charset="0"/>
              </a:rPr>
              <a:t>	    </a:t>
            </a:r>
            <a:r>
              <a:rPr lang="zh-CN" altLang="en-GB" sz="2800" b="1" dirty="0">
                <a:solidFill>
                  <a:srgbClr val="000066"/>
                </a:solidFill>
                <a:latin typeface="Arial" panose="020B0604020202020204" pitchFamily="34" charset="0"/>
              </a:rPr>
              <a:t>分时系统中</a:t>
            </a:r>
            <a:r>
              <a:rPr lang="en-GB" altLang="zh-CN" sz="2800" b="1" dirty="0">
                <a:solidFill>
                  <a:srgbClr val="000066"/>
                </a:solidFill>
                <a:latin typeface="Arial" panose="020B0604020202020204" pitchFamily="34" charset="0"/>
              </a:rPr>
              <a:t>,</a:t>
            </a:r>
            <a:r>
              <a:rPr lang="zh-CN" altLang="en-GB" sz="2800" b="1" dirty="0">
                <a:solidFill>
                  <a:srgbClr val="000066"/>
                </a:solidFill>
                <a:latin typeface="Arial" panose="020B0604020202020204" pitchFamily="34" charset="0"/>
              </a:rPr>
              <a:t>没有时钟中断</a:t>
            </a:r>
            <a:r>
              <a:rPr lang="en-GB" altLang="zh-CN" sz="2800" b="1" dirty="0">
                <a:solidFill>
                  <a:srgbClr val="000066"/>
                </a:solidFill>
                <a:latin typeface="Arial" panose="020B0604020202020204" pitchFamily="34" charset="0"/>
              </a:rPr>
              <a:t>,</a:t>
            </a:r>
            <a:r>
              <a:rPr lang="zh-CN" altLang="en-GB" sz="2800" b="1" dirty="0">
                <a:solidFill>
                  <a:srgbClr val="000066"/>
                </a:solidFill>
                <a:latin typeface="Arial" panose="020B0604020202020204" pitchFamily="34" charset="0"/>
              </a:rPr>
              <a:t>就有可能使系统停止调度</a:t>
            </a:r>
            <a:r>
              <a:rPr lang="en-GB" altLang="zh-CN" sz="2800" b="1" dirty="0">
                <a:solidFill>
                  <a:srgbClr val="000066"/>
                </a:solidFill>
                <a:latin typeface="Arial" panose="020B0604020202020204" pitchFamily="34" charset="0"/>
              </a:rPr>
              <a:t>.</a:t>
            </a:r>
            <a:endParaRPr lang="en-GB" altLang="zh-CN" sz="2800" b="1" dirty="0">
              <a:solidFill>
                <a:srgbClr val="000066"/>
              </a:solidFill>
              <a:latin typeface="Arial" panose="020B0604020202020204" pitchFamily="34" charset="0"/>
            </a:endParaRPr>
          </a:p>
          <a:p>
            <a:pPr marL="252730" indent="-252730" algn="just" defTabSz="449580">
              <a:spcBef>
                <a:spcPts val="175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800" b="1" dirty="0">
                <a:solidFill>
                  <a:srgbClr val="000066"/>
                </a:solidFill>
                <a:latin typeface="Arial" panose="020B0604020202020204" pitchFamily="34" charset="0"/>
              </a:rPr>
              <a:t>		</a:t>
            </a:r>
            <a:r>
              <a:rPr lang="zh-CN" altLang="en-GB" sz="2800" b="1" dirty="0">
                <a:solidFill>
                  <a:srgbClr val="000066"/>
                </a:solidFill>
                <a:latin typeface="Arial" panose="020B0604020202020204" pitchFamily="34" charset="0"/>
              </a:rPr>
              <a:t>按优先级调度的系统中</a:t>
            </a:r>
            <a:r>
              <a:rPr lang="en-GB" altLang="zh-CN" sz="2800" b="1" dirty="0">
                <a:solidFill>
                  <a:srgbClr val="000066"/>
                </a:solidFill>
                <a:latin typeface="Arial" panose="020B0604020202020204" pitchFamily="34" charset="0"/>
              </a:rPr>
              <a:t>,</a:t>
            </a:r>
            <a:r>
              <a:rPr lang="zh-CN" altLang="en-GB" sz="2800" b="1" dirty="0">
                <a:solidFill>
                  <a:srgbClr val="000066"/>
                </a:solidFill>
                <a:latin typeface="Arial" panose="020B0604020202020204" pitchFamily="34" charset="0"/>
              </a:rPr>
              <a:t>相同优先级的进程调度采用轮转方式</a:t>
            </a:r>
            <a:r>
              <a:rPr lang="en-GB" altLang="zh-CN" sz="2800" b="1" dirty="0">
                <a:solidFill>
                  <a:srgbClr val="000066"/>
                </a:solidFill>
                <a:latin typeface="Arial" panose="020B0604020202020204" pitchFamily="34" charset="0"/>
              </a:rPr>
              <a:t>,</a:t>
            </a:r>
            <a:r>
              <a:rPr lang="zh-CN" altLang="en-GB" sz="2800" b="1" dirty="0">
                <a:solidFill>
                  <a:srgbClr val="000066"/>
                </a:solidFill>
                <a:latin typeface="Arial" panose="020B0604020202020204" pitchFamily="34" charset="0"/>
              </a:rPr>
              <a:t>时钟中断可能是进程调度的唯一动力</a:t>
            </a:r>
            <a:r>
              <a:rPr lang="en-GB" altLang="zh-CN" sz="2800" b="1" dirty="0">
                <a:solidFill>
                  <a:srgbClr val="000066"/>
                </a:solidFill>
                <a:latin typeface="Arial" panose="020B0604020202020204" pitchFamily="34" charset="0"/>
              </a:rPr>
              <a:t>.</a:t>
            </a:r>
            <a:endParaRPr lang="en-GB" altLang="zh-CN" sz="2800" b="1" dirty="0">
              <a:solidFill>
                <a:srgbClr val="000066"/>
              </a:solidFill>
              <a:latin typeface="Arial" panose="020B0604020202020204" pitchFamily="34" charset="0"/>
            </a:endParaRPr>
          </a:p>
          <a:p>
            <a:pPr marL="252730" indent="-252730" algn="just" defTabSz="449580">
              <a:spcBef>
                <a:spcPts val="175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800" b="1" dirty="0">
                <a:solidFill>
                  <a:srgbClr val="000066"/>
                </a:solidFill>
                <a:latin typeface="Arial" panose="020B0604020202020204" pitchFamily="34" charset="0"/>
              </a:rPr>
              <a:t>		</a:t>
            </a:r>
            <a:r>
              <a:rPr lang="zh-CN" altLang="en-GB" sz="2800" b="1" dirty="0">
                <a:solidFill>
                  <a:srgbClr val="000066"/>
                </a:solidFill>
                <a:latin typeface="Arial" panose="020B0604020202020204" pitchFamily="34" charset="0"/>
              </a:rPr>
              <a:t>进程延时类系统调用</a:t>
            </a:r>
            <a:r>
              <a:rPr lang="en-GB" altLang="zh-CN" sz="2800" b="1" dirty="0">
                <a:solidFill>
                  <a:srgbClr val="000066"/>
                </a:solidFill>
                <a:latin typeface="Arial" panose="020B0604020202020204" pitchFamily="34" charset="0"/>
              </a:rPr>
              <a:t>,</a:t>
            </a:r>
            <a:r>
              <a:rPr lang="zh-CN" altLang="en-GB" sz="2800" b="1" dirty="0">
                <a:solidFill>
                  <a:srgbClr val="000066"/>
                </a:solidFill>
                <a:latin typeface="Arial" panose="020B0604020202020204" pitchFamily="34" charset="0"/>
              </a:rPr>
              <a:t>需要时钟中断到点时唤醒</a:t>
            </a:r>
            <a:r>
              <a:rPr lang="en-GB" altLang="zh-CN" sz="2800" b="1" dirty="0">
                <a:solidFill>
                  <a:srgbClr val="000066"/>
                </a:solidFill>
                <a:latin typeface="Arial" panose="020B0604020202020204" pitchFamily="34" charset="0"/>
              </a:rPr>
              <a:t>.</a:t>
            </a:r>
            <a:endParaRPr lang="en-GB" altLang="zh-CN" sz="2800" b="1" dirty="0">
              <a:solidFill>
                <a:srgbClr val="000066"/>
              </a:solidFill>
              <a:latin typeface="Arial" panose="020B0604020202020204" pitchFamily="34" charset="0"/>
            </a:endParaRPr>
          </a:p>
          <a:p>
            <a:pPr marL="252730" indent="-252730" algn="just" defTabSz="449580">
              <a:spcBef>
                <a:spcPts val="175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800" b="1" dirty="0">
                <a:solidFill>
                  <a:srgbClr val="000066"/>
                </a:solidFill>
                <a:latin typeface="Arial" panose="020B0604020202020204" pitchFamily="34" charset="0"/>
              </a:rPr>
              <a:t>	    </a:t>
            </a:r>
            <a:r>
              <a:rPr lang="zh-CN" altLang="en-GB" sz="2800" b="1" dirty="0">
                <a:solidFill>
                  <a:srgbClr val="000066"/>
                </a:solidFill>
                <a:latin typeface="Arial" panose="020B0604020202020204" pitchFamily="34" charset="0"/>
              </a:rPr>
              <a:t>许多实时任务都是周期任务</a:t>
            </a:r>
            <a:r>
              <a:rPr lang="en-GB" altLang="zh-CN" sz="2800" b="1" dirty="0">
                <a:solidFill>
                  <a:srgbClr val="000066"/>
                </a:solidFill>
                <a:latin typeface="Arial" panose="020B0604020202020204" pitchFamily="34" charset="0"/>
              </a:rPr>
              <a:t>,</a:t>
            </a:r>
            <a:r>
              <a:rPr lang="zh-CN" altLang="en-GB" sz="2800" b="1" dirty="0">
                <a:solidFill>
                  <a:srgbClr val="000066"/>
                </a:solidFill>
                <a:latin typeface="Arial" panose="020B0604020202020204" pitchFamily="34" charset="0"/>
              </a:rPr>
              <a:t>其操作是由时间驱动的</a:t>
            </a:r>
            <a:r>
              <a:rPr lang="en-GB" altLang="zh-CN" sz="2800" b="1" dirty="0">
                <a:solidFill>
                  <a:srgbClr val="000066"/>
                </a:solidFill>
                <a:latin typeface="Arial" panose="020B0604020202020204" pitchFamily="34" charset="0"/>
              </a:rPr>
              <a:t>.</a:t>
            </a:r>
            <a:endParaRPr lang="en-GB" altLang="zh-CN" sz="2800" b="1" dirty="0">
              <a:solidFill>
                <a:srgbClr val="000066"/>
              </a:solidFill>
              <a:latin typeface="Arial" panose="020B0604020202020204" pitchFamily="34" charset="0"/>
            </a:endParaRPr>
          </a:p>
          <a:p>
            <a:pPr marL="252730" indent="-252730" algn="just" defTabSz="449580">
              <a:spcBef>
                <a:spcPts val="1750"/>
              </a:spcBef>
              <a:buClr>
                <a:srgbClr val="000066"/>
              </a:buClr>
              <a:buSzPct val="75000"/>
              <a:buFont typeface="Wingdings" panose="05000000000000000000" pitchFamily="2" charset="2"/>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endParaRPr lang="zh-CN" altLang="en-GB" sz="2800" b="1" dirty="0">
              <a:solidFill>
                <a:srgbClr val="000066"/>
              </a:solidFill>
              <a:latin typeface="Arial" panose="020B0604020202020204" pitchFamily="34" charset="0"/>
            </a:endParaRP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noChangeArrowheads="1"/>
          </p:cNvSpPr>
          <p:nvPr>
            <p:ph type="title"/>
          </p:nvPr>
        </p:nvSpPr>
        <p:spPr>
          <a:xfrm>
            <a:off x="2124075" y="188913"/>
            <a:ext cx="6842125" cy="639763"/>
          </a:xfrm>
        </p:spPr>
        <p:txBody>
          <a:bodyPr vert="horz" wrap="square" lIns="82440" tIns="41400" rIns="82440" bIns="41400" numCol="1" anchor="t" anchorCtr="0" compatLnSpc="1"/>
          <a:p>
            <a:pPr defTabSz="914400">
              <a:tabLst>
                <a:tab pos="0" algn="l"/>
                <a:tab pos="676275" algn="l"/>
                <a:tab pos="1354455" algn="l"/>
                <a:tab pos="2032000" algn="l"/>
                <a:tab pos="2710180" algn="l"/>
                <a:tab pos="3387725" algn="l"/>
                <a:tab pos="4065905" algn="l"/>
                <a:tab pos="4743450" algn="l"/>
                <a:tab pos="5421630" algn="l"/>
                <a:tab pos="6099175" algn="l"/>
                <a:tab pos="6777355" algn="l"/>
                <a:tab pos="7454900" algn="l"/>
                <a:tab pos="8133080" algn="l"/>
                <a:tab pos="8810625" algn="l"/>
                <a:tab pos="9488805" algn="l"/>
                <a:tab pos="10166350" algn="l"/>
                <a:tab pos="10844530" algn="l"/>
              </a:tabLst>
            </a:pPr>
            <a:r>
              <a:rPr lang="zh-CN" altLang="en-GB" dirty="0">
                <a:ea typeface="黑体" panose="02010609060101010101" pitchFamily="6" charset="-122"/>
              </a:rPr>
              <a:t>时钟精度</a:t>
            </a:r>
            <a:endParaRPr lang="zh-CN" altLang="en-GB" dirty="0">
              <a:ea typeface="黑体" panose="02010609060101010101" pitchFamily="6" charset="-122"/>
            </a:endParaRPr>
          </a:p>
        </p:txBody>
      </p:sp>
      <p:sp>
        <p:nvSpPr>
          <p:cNvPr id="103427" name="Text Box 3"/>
          <p:cNvSpPr txBox="1">
            <a:spLocks noChangeArrowheads="1"/>
          </p:cNvSpPr>
          <p:nvPr/>
        </p:nvSpPr>
        <p:spPr bwMode="auto">
          <a:xfrm>
            <a:off x="376238" y="1425575"/>
            <a:ext cx="8613775" cy="4773613"/>
          </a:xfrm>
          <a:prstGeom prst="rect">
            <a:avLst/>
          </a:prstGeom>
          <a:noFill/>
          <a:ln>
            <a:noFill/>
          </a:ln>
          <a:effectLst/>
        </p:spPr>
        <p:txBody>
          <a:bodyPr lIns="82440" tIns="41400" rIns="82440" bIns="41400"/>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时钟精度取决于时钟中断的周期</a:t>
            </a:r>
            <a:r>
              <a:rPr lang="en-GB" altLang="zh-CN" sz="2400" b="1" dirty="0">
                <a:solidFill>
                  <a:srgbClr val="000066"/>
                </a:solidFill>
                <a:latin typeface="Arial" panose="020B0604020202020204" pitchFamily="34" charset="0"/>
              </a:rPr>
              <a:t>.</a:t>
            </a:r>
            <a:endParaRPr lang="en-GB" altLang="zh-CN" sz="2400" b="1" dirty="0">
              <a:solidFill>
                <a:srgbClr val="000066"/>
              </a:solidFill>
              <a:latin typeface="Arial" panose="020B0604020202020204" pitchFamily="34"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周期任务的周期数是时钟中断周期的整数倍</a:t>
            </a:r>
            <a:r>
              <a:rPr lang="en-GB" altLang="zh-CN" sz="2400" b="1" dirty="0">
                <a:solidFill>
                  <a:srgbClr val="000066"/>
                </a:solidFill>
                <a:latin typeface="Arial" panose="020B0604020202020204" pitchFamily="34" charset="0"/>
              </a:rPr>
              <a:t>.</a:t>
            </a:r>
            <a:endParaRPr lang="en-GB" altLang="zh-CN" sz="2400" b="1" dirty="0">
              <a:solidFill>
                <a:srgbClr val="000066"/>
              </a:solidFill>
              <a:latin typeface="Arial" panose="020B0604020202020204" pitchFamily="34" charset="0"/>
            </a:endParaRPr>
          </a:p>
          <a:p>
            <a:pPr marL="252730" indent="-252730" defTabSz="449580">
              <a:spcBef>
                <a:spcPts val="1500"/>
              </a:spcBef>
              <a:buClr>
                <a:srgbClr val="000066"/>
              </a:buClr>
              <a:buSzPct val="75000"/>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GB" sz="2400" b="1" dirty="0">
                <a:solidFill>
                  <a:srgbClr val="000066"/>
                </a:solidFill>
                <a:latin typeface="Arial" panose="020B0604020202020204" pitchFamily="34" charset="0"/>
              </a:rPr>
              <a:t>要增加时钟精度</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最简单的办法是提高中断的频率</a:t>
            </a:r>
            <a:r>
              <a:rPr lang="en-GB" altLang="zh-CN" sz="2400" b="1" dirty="0">
                <a:solidFill>
                  <a:srgbClr val="000066"/>
                </a:solidFill>
                <a:latin typeface="Arial" panose="020B0604020202020204" pitchFamily="34" charset="0"/>
              </a:rPr>
              <a:t>.</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linux:HZ   100,  10ms   </a:t>
            </a:r>
            <a:r>
              <a:rPr lang="zh-CN" altLang="en-GB" sz="2400" b="1" dirty="0">
                <a:solidFill>
                  <a:srgbClr val="000066"/>
                </a:solidFill>
                <a:latin typeface="Arial" panose="020B0604020202020204" pitchFamily="34" charset="0"/>
              </a:rPr>
              <a:t>每次时钟中断的处理时间大约为</a:t>
            </a:r>
            <a:r>
              <a:rPr lang="en-GB" altLang="zh-CN" sz="2400" b="1" dirty="0">
                <a:solidFill>
                  <a:srgbClr val="000066"/>
                </a:solidFill>
                <a:latin typeface="Arial" panose="020B0604020202020204" pitchFamily="34" charset="0"/>
              </a:rPr>
              <a:t>1</a:t>
            </a:r>
            <a:r>
              <a:rPr lang="en-GB" altLang="zh-CN" sz="2400" b="1" dirty="0">
                <a:solidFill>
                  <a:srgbClr val="000066"/>
                </a:solidFill>
                <a:latin typeface="Times New Roman" panose="02020603050405020304" pitchFamily="6" charset="0"/>
                <a:cs typeface="Times New Roman" panose="02020603050405020304" pitchFamily="6" charset="0"/>
              </a:rPr>
              <a:t>μ</a:t>
            </a:r>
            <a:r>
              <a:rPr lang="en-GB" altLang="zh-CN" sz="2400" b="1" dirty="0">
                <a:solidFill>
                  <a:srgbClr val="000066"/>
                </a:solidFill>
                <a:latin typeface="Arial" panose="020B0604020202020204" pitchFamily="34" charset="0"/>
              </a:rPr>
              <a:t>s</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HZ    10000 ,10 </a:t>
            </a:r>
            <a:r>
              <a:rPr lang="en-GB" altLang="zh-CN" sz="2400" b="1" dirty="0">
                <a:solidFill>
                  <a:srgbClr val="000066"/>
                </a:solidFill>
                <a:latin typeface="Times New Roman" panose="02020603050405020304" pitchFamily="6" charset="0"/>
                <a:cs typeface="Times New Roman" panose="02020603050405020304" pitchFamily="6" charset="0"/>
              </a:rPr>
              <a:t>μ</a:t>
            </a:r>
            <a:r>
              <a:rPr lang="en-GB" altLang="zh-CN" sz="2400" b="1" dirty="0">
                <a:solidFill>
                  <a:srgbClr val="000066"/>
                </a:solidFill>
                <a:latin typeface="Arial" panose="020B0604020202020204" pitchFamily="34" charset="0"/>
              </a:rPr>
              <a:t> s</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CPU</a:t>
            </a:r>
            <a:r>
              <a:rPr lang="zh-CN" altLang="en-GB" sz="2400" b="1" dirty="0">
                <a:solidFill>
                  <a:srgbClr val="000066"/>
                </a:solidFill>
                <a:latin typeface="Arial" panose="020B0604020202020204" pitchFamily="34" charset="0"/>
              </a:rPr>
              <a:t>速度的提高来提高精度</a:t>
            </a:r>
            <a:r>
              <a:rPr lang="en-GB" altLang="zh-CN" sz="2400" b="1" dirty="0">
                <a:solidFill>
                  <a:srgbClr val="000066"/>
                </a:solidFill>
                <a:latin typeface="Arial" panose="020B0604020202020204" pitchFamily="34" charset="0"/>
              </a:rPr>
              <a:t>,</a:t>
            </a:r>
            <a:r>
              <a:rPr lang="zh-CN" altLang="en-GB" sz="2400" b="1" dirty="0">
                <a:solidFill>
                  <a:srgbClr val="000066"/>
                </a:solidFill>
                <a:latin typeface="Arial" panose="020B0604020202020204" pitchFamily="34" charset="0"/>
              </a:rPr>
              <a:t>时钟频率从</a:t>
            </a:r>
            <a:r>
              <a:rPr lang="en-GB" altLang="zh-CN" sz="2400" b="1" dirty="0">
                <a:solidFill>
                  <a:srgbClr val="000066"/>
                </a:solidFill>
                <a:latin typeface="Arial" panose="020B0604020202020204" pitchFamily="34" charset="0"/>
              </a:rPr>
              <a:t>800M</a:t>
            </a:r>
            <a:r>
              <a:rPr lang="zh-CN" altLang="en-GB" sz="2400" b="1" dirty="0">
                <a:solidFill>
                  <a:srgbClr val="000066"/>
                </a:solidFill>
                <a:latin typeface="Arial" panose="020B0604020202020204" pitchFamily="34" charset="0"/>
              </a:rPr>
              <a:t>到</a:t>
            </a:r>
            <a:r>
              <a:rPr lang="en-GB" altLang="zh-CN" sz="2400" b="1" dirty="0">
                <a:solidFill>
                  <a:srgbClr val="000066"/>
                </a:solidFill>
                <a:latin typeface="Arial" panose="020B0604020202020204" pitchFamily="34" charset="0"/>
              </a:rPr>
              <a:t>900M</a:t>
            </a:r>
            <a:r>
              <a:rPr lang="zh-CN" altLang="en-GB" sz="2400" b="1" dirty="0">
                <a:solidFill>
                  <a:srgbClr val="000066"/>
                </a:solidFill>
                <a:latin typeface="Arial" panose="020B0604020202020204" pitchFamily="34" charset="0"/>
              </a:rPr>
              <a:t>即能消耗这</a:t>
            </a:r>
            <a:r>
              <a:rPr lang="en-GB" altLang="zh-CN" sz="2400" b="1" dirty="0">
                <a:solidFill>
                  <a:srgbClr val="000066"/>
                </a:solidFill>
                <a:latin typeface="Arial" panose="020B0604020202020204" pitchFamily="34" charset="0"/>
              </a:rPr>
              <a:t>10%</a:t>
            </a:r>
            <a:r>
              <a:rPr lang="zh-CN" altLang="en-GB" sz="2400" b="1" dirty="0">
                <a:solidFill>
                  <a:srgbClr val="000066"/>
                </a:solidFill>
                <a:latin typeface="Arial" panose="020B0604020202020204" pitchFamily="34" charset="0"/>
              </a:rPr>
              <a:t>的开销</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中断延时带来的时间漂移</a:t>
            </a:r>
            <a:r>
              <a:rPr lang="en-GB" altLang="zh-CN" sz="2400" b="1" dirty="0">
                <a:solidFill>
                  <a:srgbClr val="000066"/>
                </a:solidFill>
                <a:latin typeface="Arial" panose="020B0604020202020204" pitchFamily="34" charset="0"/>
              </a:rPr>
              <a:t>(jitter)</a:t>
            </a:r>
            <a:endParaRPr lang="en-GB" altLang="zh-CN" sz="2400" b="1" dirty="0">
              <a:solidFill>
                <a:srgbClr val="000066"/>
              </a:solidFill>
              <a:latin typeface="Arial" panose="020B0604020202020204" pitchFamily="34" charset="0"/>
            </a:endParaRPr>
          </a:p>
          <a:p>
            <a:pPr marL="252730" indent="-252730" defTabSz="449580">
              <a:spcBef>
                <a:spcPts val="1500"/>
              </a:spcBef>
              <a:buSzPct val="75000"/>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en-GB" altLang="zh-CN" sz="2400" b="1" dirty="0">
                <a:solidFill>
                  <a:srgbClr val="000066"/>
                </a:solidFill>
                <a:latin typeface="Arial" panose="020B0604020202020204" pitchFamily="34" charset="0"/>
              </a:rPr>
              <a:t>   </a:t>
            </a:r>
            <a:r>
              <a:rPr lang="zh-CN" altLang="en-GB" sz="2400" b="1" dirty="0">
                <a:solidFill>
                  <a:srgbClr val="000066"/>
                </a:solidFill>
                <a:latin typeface="Arial" panose="020B0604020202020204" pitchFamily="34" charset="0"/>
              </a:rPr>
              <a:t>硬件定时器只受中断延时的影响</a:t>
            </a:r>
            <a:endParaRPr lang="zh-CN" altLang="en-GB" sz="2400" b="1" dirty="0">
              <a:solidFill>
                <a:srgbClr val="000066"/>
              </a:solidFill>
              <a:latin typeface="Arial" panose="020B0604020202020204" pitchFamily="34" charset="0"/>
            </a:endParaRP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ChangeArrowheads="1"/>
          </p:cNvSpPr>
          <p:nvPr/>
        </p:nvSpPr>
        <p:spPr bwMode="auto">
          <a:xfrm>
            <a:off x="533400" y="228600"/>
            <a:ext cx="8077200" cy="1143000"/>
          </a:xfrm>
          <a:prstGeom prst="rect">
            <a:avLst/>
          </a:prstGeom>
          <a:noFill/>
          <a:ln>
            <a:noFill/>
          </a:ln>
          <a:effectLst/>
        </p:spPr>
        <p:txBody>
          <a:bodyPr lIns="82440" tIns="41400" rIns="82440" bIns="41400"/>
          <a:p>
            <a:pPr marL="254000" indent="-252095" algn="ctr" defTabSz="449580" eaLnBrk="0" hangingPunct="0">
              <a:lnSpc>
                <a:spcPct val="90000"/>
              </a:lnSpc>
              <a:spcBef>
                <a:spcPts val="2000"/>
              </a:spcBef>
              <a:buSzPct val="75000"/>
              <a:tabLst>
                <a:tab pos="254000" algn="l"/>
                <a:tab pos="1168400" algn="l"/>
                <a:tab pos="2082800" algn="l"/>
                <a:tab pos="2997200" algn="l"/>
                <a:tab pos="3911600" algn="l"/>
                <a:tab pos="4826000" algn="l"/>
                <a:tab pos="5740400" algn="l"/>
                <a:tab pos="6654800" algn="l"/>
                <a:tab pos="7569200" algn="l"/>
                <a:tab pos="8483600" algn="l"/>
                <a:tab pos="9398000" algn="l"/>
                <a:tab pos="10312400" algn="l"/>
              </a:tabLst>
            </a:pPr>
            <a:r>
              <a:rPr lang="zh-CN" altLang="en-GB" sz="4000" b="1" dirty="0">
                <a:solidFill>
                  <a:schemeClr val="tx1"/>
                </a:solidFill>
                <a:latin typeface="Times New Roman" panose="02020603050405020304" pitchFamily="6" charset="0"/>
                <a:ea typeface="黑体" panose="02010609060101010101" pitchFamily="6" charset="-122"/>
              </a:rPr>
              <a:t>本节提要</a:t>
            </a:r>
            <a:endParaRPr lang="zh-CN" altLang="en-GB" sz="4000" b="1" dirty="0">
              <a:solidFill>
                <a:schemeClr val="tx1"/>
              </a:solidFill>
              <a:latin typeface="Times New Roman" panose="02020603050405020304" pitchFamily="6" charset="0"/>
              <a:ea typeface="黑体" panose="02010609060101010101" pitchFamily="6" charset="-122"/>
            </a:endParaRPr>
          </a:p>
        </p:txBody>
      </p:sp>
      <p:sp>
        <p:nvSpPr>
          <p:cNvPr id="104451" name="Rectangle 3"/>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04452" name="Rectangle 4"/>
          <p:cNvSpPr>
            <a:spLocks noChangeArrowheads="1"/>
          </p:cNvSpPr>
          <p:nvPr/>
        </p:nvSpPr>
        <p:spPr bwMode="auto">
          <a:xfrm>
            <a:off x="0" y="0"/>
            <a:ext cx="9144000" cy="1588"/>
          </a:xfrm>
          <a:prstGeom prst="rect">
            <a:avLst/>
          </a:prstGeom>
          <a:noFill/>
          <a:ln>
            <a:noFill/>
          </a:ln>
          <a:effectLst/>
        </p:spPr>
        <p:txBody>
          <a:bodyPr wrap="none" anchor="ctr"/>
          <a:lstStyle/>
          <a:p>
            <a:pPr marL="0" marR="0" lvl="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pic>
        <p:nvPicPr>
          <p:cNvPr id="104453" name="Picture 5"/>
          <p:cNvPicPr>
            <a:picLocks noChangeAspect="1" noChangeArrowheads="1"/>
          </p:cNvPicPr>
          <p:nvPr>
            <p:ph idx="1"/>
          </p:nvPr>
        </p:nvPicPr>
        <p:blipFill>
          <a:blip r:embed="rId1">
            <a:extLst>
              <a:ext uri="{28A0092B-C50C-407E-A947-70E740481C1C}">
                <a14:useLocalDpi xmlns:a14="http://schemas.microsoft.com/office/drawing/2010/main" val="0"/>
              </a:ext>
            </a:extLst>
          </a:blip>
          <a:srcRect l="6401"/>
          <a:stretch>
            <a:fillRect/>
          </a:stretch>
        </p:blipFill>
        <p:spPr>
          <a:xfrm>
            <a:off x="0" y="2066925"/>
            <a:ext cx="3238500" cy="3724275"/>
          </a:xfrm>
        </p:spPr>
      </p:pic>
      <p:sp>
        <p:nvSpPr>
          <p:cNvPr id="2" name="AutoShape 6"/>
          <p:cNvSpPr/>
          <p:nvPr/>
        </p:nvSpPr>
        <p:spPr>
          <a:xfrm>
            <a:off x="-612775" y="1677988"/>
            <a:ext cx="4497388" cy="4510087"/>
          </a:xfrm>
          <a:custGeom>
            <a:avLst/>
            <a:gdLst>
              <a:gd name="txL" fmla="*/ 10799 w 21600"/>
              <a:gd name="txT" fmla="*/ 43 h 21600"/>
              <a:gd name="txR" fmla="*/ 1594463 w 21600"/>
              <a:gd name="txB" fmla="*/ 1638400 h 21600"/>
              <a:gd name="G0" fmla="val 0"/>
            </a:gdLst>
            <a:ahLst/>
            <a:cxnLst>
              <a:cxn ang="0">
                <a:pos x="2147483647" y="2147483647"/>
              </a:cxn>
              <a:cxn ang="0">
                <a:pos x="2147483647" y="2147483647"/>
              </a:cxn>
              <a:cxn ang="0">
                <a:pos x="3748" y="2147483647"/>
              </a:cxn>
              <a:cxn ang="0">
                <a:pos x="0" y="3341"/>
              </a:cxn>
              <a:cxn ang="0">
                <a:pos x="G0" y="G0"/>
              </a:cxn>
              <a:cxn ang="0">
                <a:pos x="2147483647" y="0"/>
              </a:cxn>
            </a:cxnLst>
            <a:rect l="txL" t="txT" r="txR" b="txB"/>
            <a:pathLst>
              <a:path w="21600" h="21600" stroke="0">
                <a:moveTo>
                  <a:pt x="11626" y="31"/>
                </a:moveTo>
                <a:cubicBezTo>
                  <a:pt x="17254" y="463"/>
                  <a:pt x="21600" y="5156"/>
                  <a:pt x="21600" y="10800"/>
                </a:cubicBezTo>
                <a:cubicBezTo>
                  <a:pt x="21600" y="16227"/>
                  <a:pt x="17572" y="20811"/>
                  <a:pt x="12190" y="21510"/>
                </a:cubicBezTo>
                <a:lnTo>
                  <a:pt x="10800" y="10800"/>
                </a:lnTo>
                <a:lnTo>
                  <a:pt x="11626" y="31"/>
                </a:lnTo>
                <a:close/>
              </a:path>
              <a:path w="21600" h="21600" fill="none">
                <a:moveTo>
                  <a:pt x="11626" y="31"/>
                </a:moveTo>
                <a:cubicBezTo>
                  <a:pt x="17254" y="463"/>
                  <a:pt x="21600" y="5156"/>
                  <a:pt x="21600" y="10800"/>
                </a:cubicBezTo>
                <a:cubicBezTo>
                  <a:pt x="21600" y="16227"/>
                  <a:pt x="17572" y="20811"/>
                  <a:pt x="12190" y="21510"/>
                </a:cubicBezTo>
              </a:path>
            </a:pathLst>
          </a:custGeom>
          <a:noFill/>
          <a:ln w="28440" cap="flat" cmpd="sng">
            <a:solidFill>
              <a:srgbClr val="CCCCFF">
                <a:alpha val="100000"/>
              </a:srgbClr>
            </a:solidFill>
            <a:prstDash val="sysDot"/>
            <a:miter lim="800000"/>
            <a:headEnd type="none" w="med" len="med"/>
            <a:tailEnd type="none" w="med" len="med"/>
          </a:ln>
        </p:spPr>
        <p:txBody>
          <a:bodyPr/>
          <a:p>
            <a:endParaRPr lang="zh-CN" altLang="en-US"/>
          </a:p>
        </p:txBody>
      </p:sp>
      <p:sp>
        <p:nvSpPr>
          <p:cNvPr id="104455" name="Oval 7"/>
          <p:cNvSpPr>
            <a:spLocks noChangeArrowheads="1"/>
          </p:cNvSpPr>
          <p:nvPr/>
        </p:nvSpPr>
        <p:spPr bwMode="auto">
          <a:xfrm>
            <a:off x="2208213" y="15557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1</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104456" name="Oval 8"/>
          <p:cNvSpPr>
            <a:spLocks noChangeArrowheads="1"/>
          </p:cNvSpPr>
          <p:nvPr/>
        </p:nvSpPr>
        <p:spPr bwMode="auto">
          <a:xfrm>
            <a:off x="3622675" y="3127375"/>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3</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104457" name="Oval 9"/>
          <p:cNvSpPr>
            <a:spLocks noChangeArrowheads="1"/>
          </p:cNvSpPr>
          <p:nvPr/>
        </p:nvSpPr>
        <p:spPr bwMode="auto">
          <a:xfrm>
            <a:off x="3130550" y="22923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2</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104458" name="Oval 10"/>
          <p:cNvSpPr>
            <a:spLocks noChangeArrowheads="1"/>
          </p:cNvSpPr>
          <p:nvPr/>
        </p:nvSpPr>
        <p:spPr bwMode="auto">
          <a:xfrm>
            <a:off x="3289300" y="4875213"/>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5</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104459" name="Oval 11"/>
          <p:cNvSpPr>
            <a:spLocks noChangeArrowheads="1"/>
          </p:cNvSpPr>
          <p:nvPr/>
        </p:nvSpPr>
        <p:spPr bwMode="auto">
          <a:xfrm>
            <a:off x="3662363" y="4037013"/>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4</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104460" name="Oval 12"/>
          <p:cNvSpPr>
            <a:spLocks noChangeArrowheads="1"/>
          </p:cNvSpPr>
          <p:nvPr/>
        </p:nvSpPr>
        <p:spPr bwMode="auto">
          <a:xfrm>
            <a:off x="2652713" y="5568950"/>
            <a:ext cx="444500" cy="444500"/>
          </a:xfrm>
          <a:prstGeom prst="ellipse">
            <a:avLst/>
          </a:prstGeom>
          <a:gradFill rotWithShape="0">
            <a:gsLst>
              <a:gs pos="0">
                <a:srgbClr val="FEFEFE"/>
              </a:gs>
              <a:gs pos="100000">
                <a:srgbClr val="000066"/>
              </a:gs>
            </a:gsLst>
            <a:path path="shape">
              <a:fillToRect l="50000" t="50000" r="50000" b="50000"/>
            </a:path>
          </a:gradFill>
          <a:ln w="12600" cmpd="sng">
            <a:solidFill>
              <a:srgbClr val="002D86"/>
            </a:solidFill>
            <a:round/>
          </a:ln>
          <a:effectLst>
            <a:outerShdw blurRad="63500" dist="17819" dir="2700000" algn="ctr" rotWithShape="0">
              <a:srgbClr val="000000">
                <a:alpha val="74998"/>
              </a:srgbClr>
            </a:outerShdw>
          </a:effectLst>
        </p:spPr>
        <p:txBody>
          <a:bodyPr wrap="none" lIns="0" tIns="0" rIns="0" bIns="0" anchor="ctr"/>
          <a:p>
            <a:pPr algn="ctr" defTabSz="44958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effectLst>
                  <a:outerShdw blurRad="38100" dist="38100" dir="2700000">
                    <a:srgbClr val="FFFFFF"/>
                  </a:outerShdw>
                </a:effectLst>
                <a:latin typeface="Times New Roman" panose="02020603050405020304" pitchFamily="6" charset="0"/>
              </a:rPr>
              <a:t>6</a:t>
            </a:r>
            <a:endParaRPr lang="en-GB" altLang="zh-CN" sz="2800" b="1" dirty="0">
              <a:solidFill>
                <a:srgbClr val="000000"/>
              </a:solidFill>
              <a:effectLst>
                <a:outerShdw blurRad="38100" dist="38100" dir="2700000">
                  <a:srgbClr val="FFFFFF"/>
                </a:outerShdw>
              </a:effectLst>
              <a:latin typeface="Times New Roman" panose="02020603050405020304" pitchFamily="6" charset="0"/>
            </a:endParaRPr>
          </a:p>
        </p:txBody>
      </p:sp>
      <p:sp>
        <p:nvSpPr>
          <p:cNvPr id="104461" name="Rectangle 13"/>
          <p:cNvSpPr>
            <a:spLocks noChangeArrowheads="1"/>
          </p:cNvSpPr>
          <p:nvPr/>
        </p:nvSpPr>
        <p:spPr bwMode="auto">
          <a:xfrm>
            <a:off x="2860675" y="1557338"/>
            <a:ext cx="5373688"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latin typeface="Times New Roman" panose="02020603050405020304" pitchFamily="6" charset="0"/>
              </a:rPr>
              <a:t>ARM</a:t>
            </a:r>
            <a:r>
              <a:rPr lang="zh-CN" altLang="en-GB" sz="2800" b="1" dirty="0">
                <a:solidFill>
                  <a:srgbClr val="000000"/>
                </a:solidFill>
                <a:latin typeface="Times New Roman" panose="02020603050405020304" pitchFamily="6" charset="0"/>
              </a:rPr>
              <a:t>体系结构</a:t>
            </a:r>
            <a:endParaRPr lang="zh-CN" altLang="en-GB" sz="2800" b="1" dirty="0">
              <a:solidFill>
                <a:srgbClr val="000000"/>
              </a:solidFill>
              <a:latin typeface="Times New Roman" panose="02020603050405020304" pitchFamily="6" charset="0"/>
            </a:endParaRPr>
          </a:p>
        </p:txBody>
      </p:sp>
      <p:sp>
        <p:nvSpPr>
          <p:cNvPr id="104462" name="Rectangle 14"/>
          <p:cNvSpPr>
            <a:spLocks noChangeArrowheads="1"/>
          </p:cNvSpPr>
          <p:nvPr/>
        </p:nvSpPr>
        <p:spPr bwMode="auto">
          <a:xfrm>
            <a:off x="3789363" y="2278063"/>
            <a:ext cx="520065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dirty="0">
                <a:solidFill>
                  <a:srgbClr val="000000"/>
                </a:solidFill>
                <a:latin typeface="Times New Roman" panose="02020603050405020304" pitchFamily="6" charset="0"/>
              </a:rPr>
              <a:t>ARM</a:t>
            </a:r>
            <a:r>
              <a:rPr lang="zh-CN" altLang="en-GB" sz="2800" b="1" dirty="0">
                <a:solidFill>
                  <a:srgbClr val="000000"/>
                </a:solidFill>
                <a:latin typeface="Times New Roman" panose="02020603050405020304" pitchFamily="6" charset="0"/>
              </a:rPr>
              <a:t>编程模型</a:t>
            </a:r>
            <a:endParaRPr lang="zh-CN" altLang="en-GB" sz="2800" b="1" dirty="0">
              <a:solidFill>
                <a:srgbClr val="000000"/>
              </a:solidFill>
              <a:latin typeface="Times New Roman" panose="02020603050405020304" pitchFamily="6" charset="0"/>
            </a:endParaRPr>
          </a:p>
        </p:txBody>
      </p:sp>
      <p:sp>
        <p:nvSpPr>
          <p:cNvPr id="104463" name="Rectangle 15"/>
          <p:cNvSpPr>
            <a:spLocks noChangeArrowheads="1"/>
          </p:cNvSpPr>
          <p:nvPr/>
        </p:nvSpPr>
        <p:spPr bwMode="auto">
          <a:xfrm>
            <a:off x="3890963" y="4865688"/>
            <a:ext cx="4298950" cy="450850"/>
          </a:xfrm>
          <a:prstGeom prst="rect">
            <a:avLst/>
          </a:prstGeom>
          <a:noFill/>
          <a:ln>
            <a:noFill/>
          </a:ln>
          <a:effectLst/>
        </p:spPr>
        <p:txBody>
          <a:bodyPr lIns="82440" tIns="41400" rIns="82440" bIns="41400"/>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800" b="1" i="0" u="none" strike="noStrike" kern="1200" cap="none" spc="0" normalizeH="0" baseline="0" noProof="0" smtClean="0">
                <a:ln>
                  <a:noFill/>
                </a:ln>
                <a:solidFill>
                  <a:srgbClr val="FF0000"/>
                </a:solidFill>
                <a:effectLst/>
                <a:uLnTx/>
                <a:uFillTx/>
                <a:latin typeface="Times New Roman" panose="02020603050405020304" pitchFamily="6" charset="0"/>
                <a:ea typeface="宋体" panose="02010600030101010101" pitchFamily="2" charset="-122"/>
                <a:cs typeface="宋体" panose="02010600030101010101" pitchFamily="2" charset="-122"/>
              </a:rPr>
              <a:t>微内核和一体化内核</a:t>
            </a:r>
            <a:endParaRPr kumimoji="0" lang="zh-CN" altLang="en-GB" sz="2800" b="1" i="0" u="none" strike="noStrike" kern="1200" cap="none" spc="0" normalizeH="0" baseline="0" noProof="0" smtClean="0">
              <a:ln>
                <a:noFill/>
              </a:ln>
              <a:solidFill>
                <a:srgbClr val="FF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04464" name="Rectangle 16"/>
          <p:cNvSpPr>
            <a:spLocks noChangeArrowheads="1"/>
          </p:cNvSpPr>
          <p:nvPr/>
        </p:nvSpPr>
        <p:spPr bwMode="auto">
          <a:xfrm>
            <a:off x="4256088" y="3187700"/>
            <a:ext cx="2725738" cy="450850"/>
          </a:xfrm>
          <a:prstGeom prst="rect">
            <a:avLst/>
          </a:prstGeom>
          <a:noFill/>
          <a:ln>
            <a:noFill/>
          </a:ln>
          <a:effectLst/>
        </p:spPr>
        <p:txBody>
          <a:bodyPr lIns="82440" tIns="41400" rIns="82440" bIns="41400"/>
          <a:lstStyle/>
          <a:p>
            <a:pPr marL="0" marR="0" lvl="0" indent="0" algn="l" defTabSz="449580" rtl="0" eaLnBrk="0" fontAlgn="base" latinLnBrk="0" hangingPunct="0">
              <a:lnSpc>
                <a:spcPct val="90000"/>
              </a:lnSpc>
              <a:spcBef>
                <a:spcPct val="0"/>
              </a:spcBef>
              <a:spcAft>
                <a:spcPct val="0"/>
              </a:spcAft>
              <a:buClrTx/>
              <a:buSzPct val="100000"/>
              <a:buFont typeface="Times New Roman" panose="02020603050405020304" pitchFamily="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ARM</a:t>
            </a:r>
            <a:r>
              <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rPr>
              <a:t>指令集</a:t>
            </a:r>
            <a:endParaRPr kumimoji="0" lang="zh-CN" altLang="en-GB" sz="2800" b="1" i="0" u="none" strike="noStrike" kern="1200" cap="none" spc="0" normalizeH="0" baseline="0" noProof="0" smtClean="0">
              <a:ln>
                <a:noFill/>
              </a:ln>
              <a:solidFill>
                <a:srgbClr val="000000"/>
              </a:solidFill>
              <a:effectLst/>
              <a:uLnTx/>
              <a:uFillTx/>
              <a:latin typeface="Times New Roman" panose="02020603050405020304" pitchFamily="6" charset="0"/>
              <a:ea typeface="宋体" panose="02010600030101010101" pitchFamily="2" charset="-122"/>
              <a:cs typeface="宋体" panose="02010600030101010101" pitchFamily="2" charset="-122"/>
            </a:endParaRPr>
          </a:p>
        </p:txBody>
      </p:sp>
      <p:sp>
        <p:nvSpPr>
          <p:cNvPr id="104465" name="Rectangle 17"/>
          <p:cNvSpPr>
            <a:spLocks noChangeArrowheads="1"/>
          </p:cNvSpPr>
          <p:nvPr/>
        </p:nvSpPr>
        <p:spPr bwMode="auto">
          <a:xfrm>
            <a:off x="4294188" y="4075113"/>
            <a:ext cx="288290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1" dirty="0">
                <a:solidFill>
                  <a:srgbClr val="000000"/>
                </a:solidFill>
                <a:latin typeface="Times New Roman" panose="02020603050405020304" pitchFamily="6" charset="0"/>
              </a:rPr>
              <a:t>实时操作系统</a:t>
            </a:r>
            <a:endParaRPr lang="zh-CN" altLang="en-GB" sz="2800" b="1" dirty="0">
              <a:solidFill>
                <a:srgbClr val="000000"/>
              </a:solidFill>
              <a:latin typeface="Times New Roman" panose="02020603050405020304" pitchFamily="6" charset="0"/>
            </a:endParaRPr>
          </a:p>
        </p:txBody>
      </p:sp>
      <p:sp>
        <p:nvSpPr>
          <p:cNvPr id="104466" name="Rectangle 18"/>
          <p:cNvSpPr>
            <a:spLocks noChangeArrowheads="1"/>
          </p:cNvSpPr>
          <p:nvPr/>
        </p:nvSpPr>
        <p:spPr bwMode="auto">
          <a:xfrm>
            <a:off x="3282950" y="5568950"/>
            <a:ext cx="5308600" cy="450850"/>
          </a:xfrm>
          <a:prstGeom prst="rect">
            <a:avLst/>
          </a:prstGeom>
          <a:noFill/>
          <a:ln>
            <a:noFill/>
          </a:ln>
          <a:effectLst/>
        </p:spPr>
        <p:txBody>
          <a:bodyPr lIns="82440" tIns="41400" rIns="82440" bIns="41400"/>
          <a:p>
            <a:pPr defTabSz="449580" eaLnBrk="0" hangingPunct="0">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1" dirty="0">
                <a:solidFill>
                  <a:srgbClr val="000000"/>
                </a:solidFill>
                <a:latin typeface="Times New Roman" panose="02020603050405020304" pitchFamily="6" charset="0"/>
              </a:rPr>
              <a:t>商用嵌入式操作系统</a:t>
            </a:r>
            <a:endParaRPr lang="zh-CN" altLang="en-GB" sz="2800" b="1" dirty="0">
              <a:solidFill>
                <a:srgbClr val="000000"/>
              </a:solidFill>
              <a:latin typeface="Times New Roman" panose="02020603050405020304" pitchFamily="6" charset="0"/>
            </a:endParaRPr>
          </a:p>
        </p:txBody>
      </p:sp>
    </p:spTree>
  </p:cSld>
  <p:clrMapOvr>
    <a:masterClrMapping/>
  </p:clrMapOvr>
  <p:transition spd="med"/>
</p:sld>
</file>

<file path=ppt/theme/theme1.xml><?xml version="1.0" encoding="utf-8"?>
<a:theme xmlns:a="http://schemas.openxmlformats.org/drawingml/2006/main" name="友好合作">
  <a:themeElements>
    <a:clrScheme name="友好合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友好合作">
      <a:majorFont>
        <a:latin typeface="Arial Rounded MT Bold"/>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kumimoji="0" lang="en-GB" sz="1800" b="0" i="0" u="none" strike="noStrike" cap="none" normalizeH="0" baseline="0">
            <a:ln>
              <a:noFill/>
            </a:ln>
            <a:solidFill>
              <a:schemeClr val="bg1"/>
            </a:solidFill>
            <a:effectLst/>
            <a:latin typeface="Times New Roman" panose="02020603050405020304" pitchFamily="6" charset="0"/>
            <a:ea typeface="宋体" panose="02010600030101010101" pitchFamily="2" charset="-122"/>
            <a:cs typeface="宋体"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100000"/>
          </a:lnSpc>
          <a:spcBef>
            <a:spcPct val="0"/>
          </a:spcBef>
          <a:spcAft>
            <a:spcPct val="0"/>
          </a:spcAft>
          <a:buClrTx/>
          <a:buSzPct val="100000"/>
          <a:buFont typeface="Times New Roman" panose="02020603050405020304" pitchFamily="6" charset="0"/>
          <a:buNone/>
          <a:defRPr kumimoji="0" lang="en-GB" sz="1800" b="0" i="0" u="none" strike="noStrike" cap="none" normalizeH="0" baseline="0">
            <a:ln>
              <a:noFill/>
            </a:ln>
            <a:solidFill>
              <a:schemeClr val="bg1"/>
            </a:solidFill>
            <a:effectLst/>
            <a:latin typeface="Times New Roman" panose="02020603050405020304" pitchFamily="6" charset="0"/>
            <a:ea typeface="宋体" panose="02010600030101010101" pitchFamily="2" charset="-122"/>
            <a:cs typeface="宋体" panose="02010600030101010101" pitchFamily="2" charset="-122"/>
          </a:defRPr>
        </a:defPPr>
      </a:lstStyle>
    </a:lnDef>
  </a:objectDefaults>
  <a:extraClrSchemeLst>
    <a:extraClrScheme>
      <a:clrScheme name="友好合作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友好合作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友好合作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友好合作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友好合作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友好合作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友好合作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友好合作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友好合作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友好合作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友好合作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友好合作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17958</Words>
  <Application>WPS 演示</Application>
  <PresentationFormat/>
  <Paragraphs>1793</Paragraphs>
  <Slides>110</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110</vt:i4>
      </vt:variant>
    </vt:vector>
  </HeadingPairs>
  <TitlesOfParts>
    <vt:vector size="137" baseType="lpstr">
      <vt:lpstr>Arial</vt:lpstr>
      <vt:lpstr>宋体</vt:lpstr>
      <vt:lpstr>Wingdings</vt:lpstr>
      <vt:lpstr>Times New Roman</vt:lpstr>
      <vt:lpstr>Arial Rounded MT Bold</vt:lpstr>
      <vt:lpstr>华文彩云</vt:lpstr>
      <vt:lpstr>Arial Black</vt:lpstr>
      <vt:lpstr>华文新魏</vt:lpstr>
      <vt:lpstr>黑体</vt:lpstr>
      <vt:lpstr>楷体_GB2312</vt:lpstr>
      <vt:lpstr>新宋体</vt:lpstr>
      <vt:lpstr>Symbol</vt:lpstr>
      <vt:lpstr>Gulim</vt:lpstr>
      <vt:lpstr>Malgun Gothic</vt:lpstr>
      <vt:lpstr>Tahoma</vt:lpstr>
      <vt:lpstr>PMingLiU</vt:lpstr>
      <vt:lpstr>MingLiU-ExtB</vt:lpstr>
      <vt:lpstr>Comic Sans MS</vt:lpstr>
      <vt:lpstr>Courier New</vt:lpstr>
      <vt:lpstr>华文楷体</vt:lpstr>
      <vt:lpstr>微软雅黑</vt:lpstr>
      <vt:lpstr>Arial Unicode MS</vt:lpstr>
      <vt:lpstr>Gulim</vt:lpstr>
      <vt:lpstr>Segoe Print</vt:lpstr>
      <vt:lpstr>PMingLiU</vt:lpstr>
      <vt:lpstr>Wingdings</vt:lpstr>
      <vt:lpstr>友好合作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tug</dc:creator>
  <cp:lastModifiedBy>tugan</cp:lastModifiedBy>
  <cp:revision>578</cp:revision>
  <dcterms:created xsi:type="dcterms:W3CDTF">2001-06-18T21:13:16Z</dcterms:created>
  <dcterms:modified xsi:type="dcterms:W3CDTF">2022-04-05T12:38:48Z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ACAEB78568FD4AF6B6A34192D451EA72</vt:lpwstr>
  </property>
</Properties>
</file>