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6"/>
  </p:notesMasterIdLst>
  <p:handoutMasterIdLst>
    <p:handoutMasterId r:id="rId27"/>
  </p:handoutMasterIdLst>
  <p:sldIdLst>
    <p:sldId id="2159" r:id="rId3"/>
    <p:sldId id="2268" r:id="rId4"/>
    <p:sldId id="2261" r:id="rId5"/>
    <p:sldId id="2279" r:id="rId6"/>
    <p:sldId id="2269" r:id="rId7"/>
    <p:sldId id="2278" r:id="rId8"/>
    <p:sldId id="2270" r:id="rId9"/>
    <p:sldId id="2280" r:id="rId10"/>
    <p:sldId id="2288" r:id="rId11"/>
    <p:sldId id="2271" r:id="rId12"/>
    <p:sldId id="2272" r:id="rId13"/>
    <p:sldId id="2276" r:id="rId14"/>
    <p:sldId id="2277" r:id="rId15"/>
    <p:sldId id="2273" r:id="rId16"/>
    <p:sldId id="2274" r:id="rId17"/>
    <p:sldId id="2281" r:id="rId18"/>
    <p:sldId id="2282" r:id="rId19"/>
    <p:sldId id="2283" r:id="rId20"/>
    <p:sldId id="2284" r:id="rId21"/>
    <p:sldId id="2287" r:id="rId22"/>
    <p:sldId id="2285" r:id="rId23"/>
    <p:sldId id="2275" r:id="rId24"/>
    <p:sldId id="2286" r:id="rId25"/>
  </p:sldIdLst>
  <p:sldSz cx="9144000" cy="6858000" type="screen4x3"/>
  <p:notesSz cx="6815138" cy="9931400"/>
  <p:embeddedFontLst>
    <p:embeddedFont>
      <p:font typeface="华文细黑" panose="02010600040101010101" pitchFamily="2" charset="-122"/>
      <p:regular r:id="rId28"/>
    </p:embeddedFont>
    <p:embeddedFont>
      <p:font typeface="Calibri" panose="020F0502020204030204" pitchFamily="34" charset="0"/>
      <p:regular r:id="rId29"/>
      <p:bold r:id="rId30"/>
      <p:italic r:id="rId31"/>
      <p:boldItalic r:id="rId32"/>
    </p:embeddedFont>
    <p:embeddedFont>
      <p:font typeface="黑体" panose="02010609060101010101" pitchFamily="49" charset="-122"/>
      <p:regular r:id="rId33"/>
    </p:embeddedFont>
    <p:embeddedFont>
      <p:font typeface="微软雅黑" panose="020B0503020204020204" pitchFamily="34" charset="-122"/>
      <p:regular r:id="rId34"/>
      <p:bold r:id="rId35"/>
    </p:embeddedFont>
  </p:embeddedFontLst>
  <p:custDataLst>
    <p:tags r:id="rId36"/>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64"/>
    <a:srgbClr val="0000FF"/>
    <a:srgbClr val="CC3300"/>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9901" autoAdjust="0"/>
  </p:normalViewPr>
  <p:slideViewPr>
    <p:cSldViewPr>
      <p:cViewPr varScale="1">
        <p:scale>
          <a:sx n="60" d="100"/>
          <a:sy n="60" d="100"/>
        </p:scale>
        <p:origin x="1492" y="48"/>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2022/6/1</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输出重定向</a:t>
            </a:r>
            <a:r>
              <a:rPr lang="en-US" altLang="zh-CN" sz="1200" b="0" i="0" kern="1200" dirty="0">
                <a:solidFill>
                  <a:schemeClr val="tx1"/>
                </a:solidFill>
                <a:effectLst/>
                <a:latin typeface="Arial" charset="0"/>
                <a:ea typeface="华文细黑" pitchFamily="2" charset="-122"/>
                <a:cs typeface="+mn-cs"/>
              </a:rPr>
              <a:t>&gt;</a:t>
            </a:r>
            <a:r>
              <a:rPr lang="zh-CN" altLang="en-US" sz="1200" b="0" i="0" kern="1200" dirty="0">
                <a:solidFill>
                  <a:schemeClr val="tx1"/>
                </a:solidFill>
                <a:effectLst/>
                <a:latin typeface="Arial" charset="0"/>
                <a:ea typeface="华文细黑" pitchFamily="2" charset="-122"/>
                <a:cs typeface="+mn-cs"/>
              </a:rPr>
              <a:t>和</a:t>
            </a:r>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区别如下：</a:t>
            </a:r>
          </a:p>
          <a:p>
            <a:r>
              <a:rPr lang="en-US" altLang="zh-CN" sz="1200" b="0" i="0" kern="1200" dirty="0">
                <a:solidFill>
                  <a:schemeClr val="tx1"/>
                </a:solidFill>
                <a:effectLst/>
                <a:latin typeface="Arial" charset="0"/>
                <a:ea typeface="华文细黑" pitchFamily="2" charset="-122"/>
                <a:cs typeface="+mn-cs"/>
              </a:rPr>
              <a:t>&gt;: </a:t>
            </a:r>
            <a:r>
              <a:rPr lang="zh-CN" altLang="en-US" sz="1200" b="0" i="0" kern="1200" dirty="0">
                <a:solidFill>
                  <a:schemeClr val="tx1"/>
                </a:solidFill>
                <a:effectLst/>
                <a:latin typeface="Arial" charset="0"/>
                <a:ea typeface="华文细黑" pitchFamily="2" charset="-122"/>
                <a:cs typeface="+mn-cs"/>
              </a:rPr>
              <a:t>会重写文件，如果文件里面有内容会覆盖。</a:t>
            </a:r>
          </a:p>
          <a:p>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这个是将输出内容追加到目标文件中。如果文件不存在，就创建文件。</a:t>
            </a:r>
          </a:p>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11</a:t>
            </a:fld>
            <a:endParaRPr lang="en-US" altLang="zh-CN"/>
          </a:p>
        </p:txBody>
      </p:sp>
    </p:spTree>
    <p:extLst>
      <p:ext uri="{BB962C8B-B14F-4D97-AF65-F5344CB8AC3E}">
        <p14:creationId xmlns:p14="http://schemas.microsoft.com/office/powerpoint/2010/main" val="6049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2022/6/1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a:t>单击此处编辑母版标题样式</a:t>
            </a:r>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2022/6/1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2022/6/1</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2022/6/1</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2022/6/1</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2022/6/1</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2022/6/1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2022/6/1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2022/6/1</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a:solidFill>
                  <a:srgbClr val="FFFFFF"/>
                </a:solidFill>
                <a:latin typeface="Arial" panose="020B0604020202020204" pitchFamily="34" charset="0"/>
                <a:ea typeface="微软雅黑" panose="020B0503020204020204" pitchFamily="34" charset="-122"/>
              </a:rPr>
              <a:t>《</a:t>
            </a:r>
            <a:r>
              <a:rPr lang="zh-CN" altLang="en-US" b="1" i="0" dirty="0">
                <a:solidFill>
                  <a:srgbClr val="FFFFFF"/>
                </a:solidFill>
                <a:latin typeface="Arial" panose="020B0604020202020204" pitchFamily="34" charset="0"/>
                <a:ea typeface="微软雅黑" panose="020B0503020204020204" pitchFamily="34" charset="-122"/>
              </a:rPr>
              <a:t>计算机系统基础实验</a:t>
            </a:r>
            <a:r>
              <a:rPr lang="en-US" altLang="zh-CN" b="1" i="0" dirty="0">
                <a:solidFill>
                  <a:srgbClr val="FFFFFF"/>
                </a:solidFill>
                <a:latin typeface="Arial" panose="020B0604020202020204" pitchFamily="34" charset="0"/>
                <a:ea typeface="微软雅黑" panose="020B0503020204020204" pitchFamily="34" charset="-122"/>
              </a:rPr>
              <a:t>》</a:t>
            </a:r>
            <a:endParaRPr lang="zh-CN" altLang="en-US" i="0" dirty="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15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a:t>直接运行</a:t>
            </a:r>
            <a:r>
              <a:rPr lang="en-US" altLang="zh-CN" dirty="0"/>
              <a:t>bomb</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你的工作：猜这个密码？</a:t>
            </a:r>
            <a:endParaRPr lang="en-US" altLang="zh-CN" dirty="0"/>
          </a:p>
          <a:p>
            <a:pPr lvl="1"/>
            <a:r>
              <a:rPr lang="zh-CN" altLang="zh-CN" sz="2400" dirty="0"/>
              <a:t>下面以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10</a:t>
            </a:fld>
            <a:r>
              <a:rPr lang="en-US" altLang="zh-CN" sz="140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a:t>在这个位置初入阶段</a:t>
            </a:r>
            <a:r>
              <a:rPr lang="en-US" altLang="zh-CN" dirty="0"/>
              <a:t>1</a:t>
            </a:r>
            <a:r>
              <a:rPr lang="zh-CN" altLang="en-US" dirty="0"/>
              <a:t>的拆弹密码，如：</a:t>
            </a:r>
            <a:r>
              <a:rPr lang="en-US" altLang="zh-CN" dirty="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a:t>
            </a:r>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a:t>调用</a:t>
            </a:r>
            <a:endParaRPr lang="en-US" altLang="zh-CN" sz="2000" dirty="0"/>
          </a:p>
          <a:p>
            <a:pPr marL="0" indent="0">
              <a:buNone/>
            </a:pPr>
            <a:r>
              <a:rPr lang="en-US" altLang="zh-CN" sz="2000" b="1" dirty="0"/>
              <a:t>                     </a:t>
            </a:r>
            <a:r>
              <a:rPr lang="en-US" altLang="zh-CN" sz="2000" b="1" dirty="0" err="1"/>
              <a:t>objdump</a:t>
            </a:r>
            <a:r>
              <a:rPr lang="en-US" altLang="zh-CN" sz="2000" b="1" dirty="0"/>
              <a:t> </a:t>
            </a:r>
            <a:r>
              <a:rPr lang="zh-CN" altLang="zh-CN" sz="2000" b="1" dirty="0"/>
              <a:t>–</a:t>
            </a:r>
            <a:r>
              <a:rPr lang="en-US" altLang="zh-CN" sz="2000" b="1" dirty="0"/>
              <a:t>d bomb &gt; asm.txt</a:t>
            </a:r>
          </a:p>
          <a:p>
            <a:pPr marL="0" indent="0">
              <a:buNone/>
            </a:pPr>
            <a:r>
              <a:rPr lang="en-US" altLang="zh-CN" sz="2000" b="1" dirty="0"/>
              <a:t>              </a:t>
            </a:r>
            <a:r>
              <a:rPr lang="zh-CN" altLang="zh-CN" sz="2000" dirty="0"/>
              <a:t>对</a:t>
            </a:r>
            <a:r>
              <a:rPr lang="en-US" altLang="zh-CN" sz="2000" dirty="0"/>
              <a:t>bomb</a:t>
            </a:r>
            <a:r>
              <a:rPr lang="zh-CN" altLang="zh-CN" sz="2000" dirty="0"/>
              <a:t>进行反汇编并将汇编代码输出到</a:t>
            </a:r>
            <a:r>
              <a:rPr lang="en-US" altLang="zh-CN" sz="2000" dirty="0"/>
              <a:t>asm.txt</a:t>
            </a:r>
            <a:r>
              <a:rPr lang="zh-CN" altLang="zh-CN" sz="2000" dirty="0"/>
              <a:t>中。</a:t>
            </a:r>
            <a:endParaRPr lang="en-US" altLang="zh-CN" sz="2000" dirty="0"/>
          </a:p>
          <a:p>
            <a:pPr marL="0" indent="0">
              <a:buNone/>
            </a:pPr>
            <a:r>
              <a:rPr lang="zh-CN" altLang="zh-CN" sz="2000" b="1" dirty="0"/>
              <a:t>第二步：</a:t>
            </a:r>
            <a:r>
              <a:rPr lang="zh-CN" altLang="zh-CN" sz="2000" dirty="0"/>
              <a:t>查看汇编源代码</a:t>
            </a:r>
            <a:r>
              <a:rPr lang="en-US" altLang="zh-CN" sz="2000" dirty="0"/>
              <a:t>asm.txt</a:t>
            </a:r>
            <a:r>
              <a:rPr lang="zh-CN" altLang="en-US" sz="2000" dirty="0"/>
              <a:t>文件</a:t>
            </a:r>
            <a:endParaRPr lang="en-US" altLang="zh-CN" sz="2000" dirty="0"/>
          </a:p>
          <a:p>
            <a:pPr marL="1706563" indent="-720725">
              <a:buNone/>
            </a:pPr>
            <a:r>
              <a:rPr lang="zh-CN" altLang="en-US" sz="2000" dirty="0"/>
              <a:t>首先，查找</a:t>
            </a:r>
            <a:r>
              <a:rPr lang="en-US" altLang="zh-CN" sz="2000" dirty="0"/>
              <a:t>“main”，</a:t>
            </a:r>
            <a:r>
              <a:rPr lang="zh-CN" altLang="en-US" sz="2000" dirty="0"/>
              <a:t>找到</a:t>
            </a:r>
            <a:r>
              <a:rPr lang="en-US" altLang="zh-CN" sz="2000" dirty="0"/>
              <a:t>main</a:t>
            </a:r>
            <a:r>
              <a:rPr lang="zh-CN" altLang="en-US" sz="2000" dirty="0"/>
              <a:t>函数的位置</a:t>
            </a:r>
            <a:endParaRPr lang="en-US" altLang="zh-CN" sz="2000" dirty="0"/>
          </a:p>
          <a:p>
            <a:pPr marL="1706563" indent="-720725">
              <a:buNone/>
            </a:pPr>
            <a:r>
              <a:rPr lang="zh-CN" altLang="en-US" sz="2000" dirty="0"/>
              <a:t>然后，</a:t>
            </a:r>
            <a:r>
              <a:rPr lang="zh-CN" altLang="zh-CN" sz="2000" dirty="0"/>
              <a:t>在</a:t>
            </a:r>
            <a:r>
              <a:rPr lang="en-US" altLang="zh-CN" sz="2000" dirty="0"/>
              <a:t>main</a:t>
            </a:r>
            <a:r>
              <a:rPr lang="zh-CN" altLang="zh-CN" sz="2000" dirty="0"/>
              <a:t>函数中找到如下语句</a:t>
            </a:r>
            <a:r>
              <a:rPr lang="zh-CN" altLang="en-US" sz="2000" dirty="0"/>
              <a:t>（这里为</a:t>
            </a:r>
            <a:r>
              <a:rPr lang="en-US" altLang="zh-CN" sz="2000" dirty="0"/>
              <a:t>phase1</a:t>
            </a:r>
            <a:r>
              <a:rPr lang="zh-CN" altLang="en-US" sz="2000" dirty="0"/>
              <a:t>函数</a:t>
            </a:r>
            <a:r>
              <a:rPr lang="zh-CN" altLang="zh-CN" sz="2000" dirty="0"/>
              <a:t>在</a:t>
            </a:r>
            <a:r>
              <a:rPr lang="en-US" altLang="zh-CN" sz="2000" dirty="0"/>
              <a:t>main()</a:t>
            </a:r>
            <a:r>
              <a:rPr lang="zh-CN" altLang="zh-CN" sz="2000" dirty="0"/>
              <a:t>函数</a:t>
            </a:r>
            <a:r>
              <a:rPr lang="zh-CN" altLang="en-US" sz="2000" dirty="0"/>
              <a:t>中被</a:t>
            </a:r>
            <a:r>
              <a:rPr lang="zh-CN" altLang="zh-CN" sz="2000" dirty="0"/>
              <a:t>调用</a:t>
            </a:r>
            <a:r>
              <a:rPr lang="zh-CN" altLang="en-US" sz="2000" dirty="0"/>
              <a:t>的位置）</a:t>
            </a:r>
            <a:r>
              <a:rPr lang="zh-CN" altLang="zh-CN" sz="2000" dirty="0"/>
              <a:t>：</a:t>
            </a:r>
            <a:endParaRPr lang="en-US" altLang="zh-CN" sz="2000" dirty="0"/>
          </a:p>
          <a:p>
            <a:pPr marL="0" indent="630238">
              <a:buNone/>
            </a:pPr>
            <a:r>
              <a:rPr lang="en-US" altLang="zh-CN" sz="1600" dirty="0"/>
              <a:t>8048a4c:	c7 04 24 01 00 00 00 	</a:t>
            </a:r>
            <a:r>
              <a:rPr lang="en-US" altLang="zh-CN" sz="1600" dirty="0" err="1"/>
              <a:t>movl</a:t>
            </a:r>
            <a:r>
              <a:rPr lang="en-US" altLang="zh-CN" sz="1600" dirty="0"/>
              <a:t>   $0x1,(%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err="1"/>
              <a:t>mov</a:t>
            </a:r>
            <a:r>
              <a:rPr lang="en-US" altLang="zh-CN" sz="1600" dirty="0"/>
              <a:t>  %</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11</a:t>
            </a:fld>
            <a:r>
              <a:rPr lang="en-US" altLang="zh-CN" sz="1400">
                <a:solidFill>
                  <a:srgbClr val="0D7157"/>
                </a:solidFill>
              </a:rPr>
              <a:t>- </a:t>
            </a:r>
            <a:endParaRPr lang="en-US" altLang="zh-CN" sz="1400" dirty="0">
              <a:solidFill>
                <a:srgbClr val="0D7157"/>
              </a:solidFill>
            </a:endParaRPr>
          </a:p>
        </p:txBody>
      </p:sp>
      <p:sp>
        <p:nvSpPr>
          <p:cNvPr id="5" name="矩形 4"/>
          <p:cNvSpPr/>
          <p:nvPr/>
        </p:nvSpPr>
        <p:spPr>
          <a:xfrm>
            <a:off x="6516216" y="957605"/>
            <a:ext cx="2396811" cy="369332"/>
          </a:xfrm>
          <a:prstGeom prst="rect">
            <a:avLst/>
          </a:prstGeom>
          <a:solidFill>
            <a:srgbClr val="86BC64"/>
          </a:solidFill>
        </p:spPr>
        <p:txBody>
          <a:bodyPr wrap="none">
            <a:spAutoFit/>
          </a:bodyPr>
          <a:lstStyle/>
          <a:p>
            <a:r>
              <a:rPr lang="en-US" altLang="zh-CN" i="0" dirty="0">
                <a:latin typeface="Arial" charset="0"/>
              </a:rPr>
              <a:t>&gt;</a:t>
            </a:r>
            <a:r>
              <a:rPr lang="zh-CN" altLang="en-US" i="0" dirty="0">
                <a:latin typeface="Arial" charset="0"/>
              </a:rPr>
              <a:t>：输出重定向，覆写</a:t>
            </a:r>
            <a:endParaRPr lang="zh-CN" altLang="en-US" dirty="0"/>
          </a:p>
        </p:txBody>
      </p:sp>
    </p:spTree>
    <p:extLst>
      <p:ext uri="{BB962C8B-B14F-4D97-AF65-F5344CB8AC3E}">
        <p14:creationId xmlns:p14="http://schemas.microsoft.com/office/powerpoint/2010/main" val="178243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a:t>第三步：</a:t>
            </a:r>
            <a:r>
              <a:rPr lang="zh-CN" altLang="zh-CN" dirty="0"/>
              <a:t>在反汇编文件中继续查找</a:t>
            </a:r>
            <a:r>
              <a:rPr lang="en-US" altLang="zh-CN" dirty="0"/>
              <a:t>phase_1</a:t>
            </a:r>
            <a:r>
              <a:rPr lang="zh-CN" altLang="zh-CN" dirty="0"/>
              <a:t>的位置，</a:t>
            </a:r>
            <a:r>
              <a:rPr lang="zh-CN" altLang="en-US" dirty="0"/>
              <a:t>如：</a:t>
            </a:r>
            <a:endParaRPr lang="en-US" altLang="zh-CN" dirty="0"/>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12</a:t>
            </a:fld>
            <a:r>
              <a:rPr lang="en-US" altLang="zh-CN" sz="140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rgbClr val="FF0000"/>
                  </a:solidFill>
                </a:rPr>
                <a:t>phase_1</a:t>
              </a:r>
              <a:r>
                <a:rPr lang="zh-CN" altLang="en-US" sz="1000" dirty="0">
                  <a:solidFill>
                    <a:srgbClr val="FF0000"/>
                  </a:solidFill>
                </a:rPr>
                <a:t>的数组参数地址</a:t>
              </a: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FF0000"/>
                  </a:solidFill>
                </a:rPr>
                <a:t>Main</a:t>
              </a:r>
              <a:r>
                <a:rPr lang="zh-CN" altLang="en-US" sz="1050" dirty="0">
                  <a:solidFill>
                    <a:srgbClr val="FF0000"/>
                  </a:solidFill>
                </a:rPr>
                <a:t>中调用</a:t>
              </a:r>
              <a:r>
                <a:rPr lang="en-US" altLang="zh-CN" sz="1050" dirty="0">
                  <a:solidFill>
                    <a:srgbClr val="FF0000"/>
                  </a:solidFill>
                </a:rPr>
                <a:t>phase_1</a:t>
              </a:r>
              <a:r>
                <a:rPr lang="zh-CN" altLang="en-US" sz="1050" dirty="0">
                  <a:solidFill>
                    <a:srgbClr val="FF0000"/>
                  </a:solidFill>
                </a:rPr>
                <a:t>的返回地址</a:t>
              </a: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的数组参数地址</a:t>
              </a: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FF0000"/>
                  </a:solidFill>
                </a:rPr>
                <a:t>旧</a:t>
              </a:r>
              <a:r>
                <a:rPr lang="en-US" altLang="zh-CN" sz="1050" dirty="0" err="1">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从上面的语句中可以看出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所指向的堆栈存储单元里。</a:t>
            </a: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en-US" dirty="0"/>
              <a:t>在</a:t>
            </a:r>
            <a:r>
              <a:rPr lang="en-US" altLang="zh-CN" dirty="0"/>
              <a:t>main()</a:t>
            </a:r>
            <a:r>
              <a:rPr lang="zh-CN" altLang="zh-CN" dirty="0"/>
              <a:t>函数</a:t>
            </a:r>
            <a:r>
              <a:rPr lang="zh-CN" altLang="en-US" dirty="0"/>
              <a:t>的汇编代码</a:t>
            </a:r>
            <a:r>
              <a:rPr lang="zh-CN" altLang="zh-CN" dirty="0"/>
              <a:t>中，可以进一步找到：</a:t>
            </a:r>
          </a:p>
          <a:p>
            <a:pPr marL="0" indent="0">
              <a:lnSpc>
                <a:spcPct val="150000"/>
              </a:lnSpc>
              <a:spcBef>
                <a:spcPts val="1200"/>
              </a:spcBef>
              <a:buNone/>
            </a:pPr>
            <a:r>
              <a:rPr lang="en-US" altLang="zh-CN" sz="2000" b="1" dirty="0">
                <a:solidFill>
                  <a:srgbClr val="FF0000"/>
                </a:solidFill>
              </a:rPr>
              <a:t>      8048a58: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a:solidFill>
                  <a:srgbClr val="FF0000"/>
                </a:solidFill>
              </a:rPr>
              <a:t>      8048a5d: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a:t>       </a:t>
            </a:r>
            <a:r>
              <a:rPr lang="zh-CN" altLang="zh-CN" dirty="0"/>
              <a:t>这两条语句告诉我们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函数后返回的结果，也就是用户输入的字符串首地址，所以可以很容易地推断出和用户输入字符串相比较的字符串的存储地址为</a:t>
            </a:r>
            <a:r>
              <a:rPr lang="en-US" altLang="zh-CN" dirty="0"/>
              <a:t>0x804a0fc</a:t>
            </a:r>
            <a:r>
              <a:rPr lang="zh-CN" altLang="en-US" dirty="0"/>
              <a:t>，因为调用</a:t>
            </a:r>
            <a:r>
              <a:rPr lang="en-US" altLang="zh-CN"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a:solidFill>
                  <a:srgbClr val="0000FF"/>
                </a:solidFill>
              </a:rPr>
              <a:t>8048f0c:  c7 44 24 04 fc a0 04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a:t>也许你看到的程序和前面的不一样，而是这样的：</a:t>
            </a:r>
            <a:endParaRPr lang="en-US" altLang="zh-CN"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a:solidFill>
                  <a:srgbClr val="FF0000"/>
                </a:solidFill>
              </a:rPr>
              <a:t>现在的</a:t>
            </a:r>
            <a:r>
              <a:rPr lang="en-US" altLang="zh-CN" b="1" i="0" kern="0" dirty="0" err="1">
                <a:solidFill>
                  <a:srgbClr val="FF0000"/>
                </a:solidFill>
              </a:rPr>
              <a:t>gcc</a:t>
            </a:r>
            <a:r>
              <a:rPr lang="zh-CN" altLang="en-US" b="1" i="0" kern="0" dirty="0">
                <a:solidFill>
                  <a:srgbClr val="FF0000"/>
                </a:solidFill>
              </a:rPr>
              <a:t>可以不使用</a:t>
            </a:r>
            <a:r>
              <a:rPr lang="en-US" altLang="zh-CN" b="1" i="0" kern="0" dirty="0" err="1">
                <a:solidFill>
                  <a:srgbClr val="FF0000"/>
                </a:solidFill>
              </a:rPr>
              <a:t>ebp</a:t>
            </a:r>
            <a:r>
              <a:rPr lang="zh-CN" altLang="en-US" b="1" i="0" kern="0" dirty="0">
                <a:solidFill>
                  <a:srgbClr val="FF0000"/>
                </a:solidFill>
              </a:rPr>
              <a:t>寄存器了。这样在程序就不需要保存、修改、恢复</a:t>
            </a:r>
            <a:r>
              <a:rPr lang="en-US" altLang="zh-CN" b="1" i="0" kern="0" dirty="0" err="1">
                <a:solidFill>
                  <a:srgbClr val="FF0000"/>
                </a:solidFill>
              </a:rPr>
              <a:t>ebp</a:t>
            </a:r>
            <a:r>
              <a:rPr lang="zh-CN" altLang="en-US" b="1" i="0" kern="0" dirty="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也就是一个</a:t>
            </a:r>
            <a:r>
              <a:rPr lang="en-US" altLang="zh-CN" b="1" i="0" kern="0" dirty="0">
                <a:solidFill>
                  <a:srgbClr val="FF0000"/>
                </a:solidFill>
              </a:rPr>
              <a:t>free</a:t>
            </a:r>
            <a:r>
              <a:rPr lang="zh-CN" altLang="en-US" b="1" i="0" kern="0" dirty="0">
                <a:solidFill>
                  <a:srgbClr val="FF0000"/>
                </a:solidFill>
              </a:rPr>
              <a:t>的寄存器而在函数中用作它用。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a:t>0x804a0fc</a:t>
            </a:r>
            <a:r>
              <a:rPr lang="zh-CN" altLang="en-US" dirty="0"/>
              <a:t>里存放是是什么呢？</a:t>
            </a:r>
            <a:endParaRPr lang="en-US" altLang="zh-CN" dirty="0"/>
          </a:p>
          <a:p>
            <a:pPr marL="0" indent="0">
              <a:buNone/>
            </a:pPr>
            <a:r>
              <a:rPr lang="zh-CN" altLang="en-US" dirty="0"/>
              <a:t>下面</a:t>
            </a:r>
            <a:r>
              <a:rPr lang="zh-CN" altLang="zh-CN" dirty="0"/>
              <a:t>使用</a:t>
            </a:r>
            <a:r>
              <a:rPr lang="en-US" altLang="zh-CN" dirty="0" err="1"/>
              <a:t>gdb</a:t>
            </a:r>
            <a:r>
              <a:rPr lang="zh-CN" altLang="zh-CN" dirty="0"/>
              <a:t>查看这个地址存储的数据内容。具体过程如下：</a:t>
            </a:r>
            <a:endParaRPr lang="en-US" altLang="zh-CN" dirty="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a:t>然后执行以下操作：</a:t>
            </a:r>
            <a:endParaRPr lang="en-US" altLang="zh-CN" dirty="0"/>
          </a:p>
          <a:p>
            <a:pPr marL="0" indent="0">
              <a:buNone/>
            </a:pPr>
            <a:endParaRPr lang="en-US" altLang="zh-CN" sz="11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a:t>45	    if (</a:t>
            </a:r>
            <a:r>
              <a:rPr lang="en-US" altLang="zh-CN" sz="2000" dirty="0" err="1"/>
              <a:t>argc</a:t>
            </a:r>
            <a:r>
              <a:rPr lang="en-US" altLang="zh-CN" sz="2000" dirty="0"/>
              <a:t>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16</a:t>
            </a:fld>
            <a:r>
              <a:rPr lang="en-US" altLang="zh-CN" sz="140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a:t>在</a:t>
            </a:r>
            <a:r>
              <a:rPr lang="en-US" altLang="zh-CN" dirty="0"/>
              <a:t>main</a:t>
            </a:r>
            <a:r>
              <a:rPr lang="zh-CN" altLang="en-US" dirty="0"/>
              <a:t>函数的开始处设置断点</a:t>
            </a:r>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a:t>从</a:t>
            </a:r>
            <a:r>
              <a:rPr lang="en-US" altLang="zh-CN" dirty="0" err="1"/>
              <a:t>gdb</a:t>
            </a:r>
            <a:r>
              <a:rPr lang="zh-CN" altLang="en-US" dirty="0"/>
              <a:t>里运行</a:t>
            </a:r>
            <a:r>
              <a:rPr lang="en-US" altLang="zh-CN" dirty="0"/>
              <a:t>bomb</a:t>
            </a:r>
            <a:r>
              <a:rPr lang="zh-CN" altLang="en-US" dirty="0"/>
              <a:t>程序</a:t>
            </a:r>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a:t>运行后，暂停在断点</a:t>
            </a:r>
            <a:r>
              <a:rPr lang="en-US" altLang="zh-CN" dirty="0"/>
              <a:t>1</a:t>
            </a:r>
            <a:r>
              <a:rPr lang="zh-CN" altLang="en-US" dirty="0"/>
              <a:t>处</a:t>
            </a:r>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a:t>单步执行机器指令</a:t>
            </a:r>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a:t>这里可以看到执行到哪一条</a:t>
            </a:r>
            <a:r>
              <a:rPr lang="en-US" altLang="zh-CN" dirty="0"/>
              <a:t>C</a:t>
            </a:r>
            <a:r>
              <a:rPr lang="zh-CN" altLang="en-US" dirty="0"/>
              <a:t>语句</a:t>
            </a:r>
          </a:p>
        </p:txBody>
      </p:sp>
    </p:spTree>
    <p:extLst>
      <p:ext uri="{BB962C8B-B14F-4D97-AF65-F5344CB8AC3E}">
        <p14:creationId xmlns:p14="http://schemas.microsoft.com/office/powerpoint/2010/main" val="25812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a:t>一直</a:t>
            </a:r>
            <a:r>
              <a:rPr lang="en-US" altLang="zh-CN" dirty="0" err="1"/>
              <a:t>ni</a:t>
            </a:r>
            <a:r>
              <a:rPr lang="zh-CN" altLang="en-US" dirty="0"/>
              <a:t>下去，直到下面的语句：</a:t>
            </a:r>
            <a:endParaRPr lang="en-US" altLang="zh-CN" dirty="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a:t>74	    </a:t>
            </a:r>
            <a:r>
              <a:rPr lang="en-US" altLang="zh-CN" sz="2000" dirty="0">
                <a:solidFill>
                  <a:srgbClr val="FF0000"/>
                </a:solidFill>
              </a:rPr>
              <a:t>phase_1(input);                  </a:t>
            </a:r>
            <a:r>
              <a:rPr lang="en-US" altLang="zh-CN" sz="2000" dirty="0"/>
              <a:t>/* Run the phase               */</a:t>
            </a:r>
          </a:p>
          <a:p>
            <a:pPr marL="0" indent="0">
              <a:buNone/>
            </a:pPr>
            <a:r>
              <a:rPr lang="zh-CN" altLang="en-US" sz="2000" dirty="0"/>
              <a:t>在这个位置查看地址</a:t>
            </a:r>
            <a:r>
              <a:rPr lang="en-US" altLang="zh-CN" sz="2000" b="1" dirty="0"/>
              <a:t>0x804a0fc</a:t>
            </a:r>
            <a:r>
              <a:rPr lang="zh-CN" altLang="en-US" sz="2000" b="1" dirty="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zh-CN" altLang="en-US" dirty="0"/>
              <a:t>问，上面字节是什么内容呢？</a:t>
            </a:r>
            <a:endParaRPr lang="en-US" altLang="zh-CN" dirty="0"/>
          </a:p>
          <a:p>
            <a:pPr marL="0" indent="0">
              <a:lnSpc>
                <a:spcPct val="150000"/>
              </a:lnSpc>
              <a:buNone/>
            </a:pPr>
            <a:r>
              <a:rPr lang="en-US" altLang="zh-CN" dirty="0"/>
              <a:t>       </a:t>
            </a:r>
            <a:r>
              <a:rPr lang="zh-CN" altLang="zh-CN" dirty="0"/>
              <a:t>从地址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		    m a      I                      s  u   j                              a      t                     e  n  e  r</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                                       e  d  a  g                     c  o  h                            y   e  k                     .  m  o  m</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                                                   0</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Bombs</a:t>
            </a:r>
            <a:r>
              <a:rPr lang="zh-CN" altLang="en-US" dirty="0">
                <a:latin typeface="Arial" panose="020B0604020202020204" pitchFamily="34" charset="0"/>
                <a:ea typeface="微软雅黑" panose="020B0503020204020204" pitchFamily="34" charset="-122"/>
              </a:rPr>
              <a:t> </a:t>
            </a:r>
            <a:r>
              <a:rPr lang="zh-CN" altLang="en-US" dirty="0"/>
              <a:t>实验介绍</a:t>
            </a:r>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本实验中，你要使用课程所学知识拆除一个“</a:t>
            </a:r>
            <a:r>
              <a:rPr lang="en-US" altLang="zh-CN" dirty="0"/>
              <a:t>Binary Bombs</a:t>
            </a:r>
            <a:r>
              <a:rPr lang="zh-CN" altLang="zh-CN" dirty="0"/>
              <a:t>”来增强对程序的机器级表示、汇编语言、调试器和逆向工程等方面原理与技能的掌握。</a:t>
            </a:r>
            <a:endParaRPr lang="en-US" altLang="zh-CN" dirty="0"/>
          </a:p>
          <a:p>
            <a:pPr algn="just" eaLnBrk="1" hangingPunct="1">
              <a:lnSpc>
                <a:spcPct val="150000"/>
              </a:lnSpc>
              <a:spcBef>
                <a:spcPts val="0"/>
              </a:spcBef>
              <a:defRPr/>
            </a:pPr>
            <a:r>
              <a:rPr lang="zh-CN" altLang="zh-CN" dirty="0"/>
              <a:t>一个“</a:t>
            </a:r>
            <a:r>
              <a:rPr lang="en-US" altLang="zh-CN" dirty="0"/>
              <a:t>Binary Bombs</a:t>
            </a:r>
            <a:r>
              <a:rPr lang="zh-CN" altLang="zh-CN" dirty="0"/>
              <a:t>”（二进制炸弹，简称炸弹）是一个</a:t>
            </a:r>
            <a:r>
              <a:rPr lang="en-US" altLang="zh-CN" dirty="0"/>
              <a:t>Linux</a:t>
            </a:r>
            <a:r>
              <a:rPr lang="zh-CN" altLang="zh-CN" dirty="0"/>
              <a:t>可执行</a:t>
            </a:r>
            <a:r>
              <a:rPr lang="en-US" altLang="zh-CN" dirty="0"/>
              <a:t>C</a:t>
            </a:r>
            <a:r>
              <a:rPr lang="zh-CN" altLang="zh-CN" dirty="0"/>
              <a:t>程序，包含</a:t>
            </a:r>
            <a:r>
              <a:rPr lang="en-US" altLang="zh-CN" dirty="0"/>
              <a:t>phase1~phase6</a:t>
            </a:r>
            <a:r>
              <a:rPr lang="zh-CN" altLang="en-US" dirty="0"/>
              <a:t>共</a:t>
            </a:r>
            <a:r>
              <a:rPr lang="en-US" altLang="zh-CN" dirty="0"/>
              <a:t>6</a:t>
            </a:r>
            <a:r>
              <a:rPr lang="zh-CN" altLang="zh-CN" dirty="0"/>
              <a:t>个阶段。</a:t>
            </a:r>
            <a:endParaRPr lang="en-US" altLang="zh-CN" dirty="0"/>
          </a:p>
          <a:p>
            <a:pPr algn="just" eaLnBrk="1" hangingPunct="1">
              <a:lnSpc>
                <a:spcPct val="150000"/>
              </a:lnSpc>
              <a:spcBef>
                <a:spcPts val="0"/>
              </a:spcBef>
              <a:defRPr/>
            </a:pPr>
            <a:r>
              <a:rPr lang="zh-CN" altLang="zh-CN" dirty="0"/>
              <a:t>炸弹运行的每个阶段要求你输入一个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endParaRPr lang="en-US" altLang="zh-CN" dirty="0"/>
          </a:p>
          <a:p>
            <a:pPr algn="just" eaLnBrk="1" hangingPunct="1">
              <a:lnSpc>
                <a:spcPct val="150000"/>
              </a:lnSpc>
              <a:spcBef>
                <a:spcPts val="0"/>
              </a:spcBef>
              <a:defRPr/>
            </a:pPr>
            <a:r>
              <a:rPr lang="zh-CN" altLang="zh-CN" dirty="0"/>
              <a:t>实验的目标是</a:t>
            </a:r>
            <a:r>
              <a:rPr lang="zh-CN" altLang="en-US" dirty="0"/>
              <a:t>你要</a:t>
            </a:r>
            <a:r>
              <a:rPr lang="zh-CN" altLang="zh-CN" dirty="0"/>
              <a:t>拆除尽可能多的炸弹阶段。</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20</a:t>
            </a:fld>
            <a:r>
              <a:rPr lang="en-US" altLang="zh-CN" sz="140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a:latin typeface="+mj-lt"/>
              </a:rPr>
              <a:t>正确拆弹的另一个实例的显示（阶段</a:t>
            </a:r>
            <a:r>
              <a:rPr lang="en-US" altLang="zh-CN" sz="2400" i="0" dirty="0">
                <a:latin typeface="+mj-lt"/>
              </a:rPr>
              <a:t>1</a:t>
            </a:r>
            <a:r>
              <a:rPr lang="zh-CN" altLang="en-US" sz="2400" i="0" dirty="0">
                <a:latin typeface="+mj-lt"/>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a:latin typeface="+mj-lt"/>
              </a:rPr>
              <a:t>拆弹失败的显示（阶段</a:t>
            </a:r>
            <a:r>
              <a:rPr lang="en-US" altLang="zh-CN" sz="2400" i="0" dirty="0">
                <a:latin typeface="+mj-lt"/>
              </a:rPr>
              <a:t>1</a:t>
            </a:r>
            <a:r>
              <a:rPr lang="zh-CN" altLang="en-US" sz="2400" i="0" dirty="0">
                <a:latin typeface="+mj-lt"/>
              </a:rPr>
              <a:t>）：</a:t>
            </a:r>
          </a:p>
        </p:txBody>
      </p:sp>
    </p:spTree>
    <p:extLst>
      <p:ext uri="{BB962C8B-B14F-4D97-AF65-F5344CB8AC3E}">
        <p14:creationId xmlns:p14="http://schemas.microsoft.com/office/powerpoint/2010/main" val="320696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a:t>1）</a:t>
            </a:r>
            <a:r>
              <a:rPr lang="zh-CN" altLang="en-US" dirty="0"/>
              <a:t>使用</a:t>
            </a:r>
            <a:r>
              <a:rPr lang="en-US" altLang="zh-CN" dirty="0" err="1"/>
              <a:t>objdump</a:t>
            </a:r>
            <a:r>
              <a:rPr lang="en-US" altLang="zh-CN" dirty="0"/>
              <a:t> </a:t>
            </a:r>
            <a:r>
              <a:rPr lang="zh-CN" altLang="en-US" dirty="0"/>
              <a:t>反汇编</a:t>
            </a:r>
            <a:r>
              <a:rPr lang="en-US" altLang="zh-CN" dirty="0"/>
              <a:t>bomb</a:t>
            </a:r>
            <a:r>
              <a:rPr lang="zh-CN" altLang="en-US" dirty="0"/>
              <a:t>的汇编源程序</a:t>
            </a:r>
            <a:endParaRPr lang="en-US" altLang="zh-CN" dirty="0"/>
          </a:p>
          <a:p>
            <a:pPr marL="0" indent="0">
              <a:buNone/>
            </a:pPr>
            <a:r>
              <a:rPr lang="en-US" altLang="zh-CN" dirty="0"/>
              <a:t>                    </a:t>
            </a:r>
            <a:r>
              <a:rPr lang="en-US" altLang="zh-CN" dirty="0" err="1"/>
              <a:t>objdump</a:t>
            </a:r>
            <a:r>
              <a:rPr lang="en-US" altLang="zh-CN" dirty="0"/>
              <a:t> </a:t>
            </a:r>
            <a:r>
              <a:rPr lang="zh-CN" altLang="zh-CN" dirty="0"/>
              <a:t>–</a:t>
            </a:r>
            <a:r>
              <a:rPr lang="en-US" altLang="zh-CN" dirty="0"/>
              <a:t>d bomb </a:t>
            </a:r>
            <a:r>
              <a:rPr lang="en-US" altLang="zh-CN" dirty="0">
                <a:solidFill>
                  <a:srgbClr val="FF0000"/>
                </a:solidFill>
              </a:rPr>
              <a:t>&gt; asm.txt</a:t>
            </a:r>
          </a:p>
          <a:p>
            <a:pPr marL="0" indent="0">
              <a:buNone/>
            </a:pPr>
            <a:r>
              <a:rPr lang="en-US" altLang="zh-CN" sz="2000" dirty="0"/>
              <a:t>     “&gt;”:</a:t>
            </a:r>
            <a:r>
              <a:rPr lang="zh-CN" altLang="en-US" sz="2000" dirty="0"/>
              <a:t>重定向，将反汇编出来的源程序输出至文件</a:t>
            </a:r>
            <a:r>
              <a:rPr lang="en-US" altLang="zh-CN" sz="2000" dirty="0"/>
              <a:t>asm.txt</a:t>
            </a:r>
            <a:r>
              <a:rPr lang="zh-CN" altLang="en-US" sz="2000" dirty="0"/>
              <a:t>中</a:t>
            </a:r>
            <a:endParaRPr lang="en-US" altLang="zh-CN" sz="2000" dirty="0"/>
          </a:p>
          <a:p>
            <a:pPr marL="0" indent="0">
              <a:spcBef>
                <a:spcPts val="1200"/>
              </a:spcBef>
              <a:buNone/>
            </a:pPr>
            <a:r>
              <a:rPr lang="en-US" altLang="zh-CN" dirty="0"/>
              <a:t>2）</a:t>
            </a:r>
            <a:r>
              <a:rPr lang="zh-CN" altLang="en-US" dirty="0"/>
              <a:t>查看反汇编源代码：</a:t>
            </a:r>
            <a:r>
              <a:rPr lang="en-US" altLang="zh-CN" dirty="0" err="1"/>
              <a:t>gedit</a:t>
            </a:r>
            <a:r>
              <a:rPr lang="en-US" altLang="zh-CN" dirty="0"/>
              <a:t> asm.txt</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21</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a:latin typeface="+mj-ea"/>
                <a:ea typeface="+mj-ea"/>
              </a:rPr>
              <a:t>如何在</a:t>
            </a:r>
            <a:r>
              <a:rPr lang="en-US" altLang="zh-CN" i="0" dirty="0" err="1">
                <a:latin typeface="+mj-ea"/>
                <a:ea typeface="+mj-ea"/>
              </a:rPr>
              <a:t>asm</a:t>
            </a:r>
            <a:r>
              <a:rPr lang="zh-CN" altLang="en-US" i="0" dirty="0">
                <a:latin typeface="+mj-ea"/>
                <a:ea typeface="+mj-ea"/>
              </a:rPr>
              <a:t>定位</a:t>
            </a:r>
            <a:r>
              <a:rPr lang="en-US" altLang="zh-CN" i="0" dirty="0">
                <a:latin typeface="+mj-ea"/>
                <a:ea typeface="+mj-ea"/>
              </a:rPr>
              <a:t>main</a:t>
            </a:r>
            <a:r>
              <a:rPr lang="zh-CN" altLang="en-US" i="0" dirty="0">
                <a:latin typeface="+mj-ea"/>
                <a:ea typeface="+mj-ea"/>
              </a:rPr>
              <a:t>或</a:t>
            </a:r>
            <a:r>
              <a:rPr lang="en-US" altLang="zh-CN" i="0" dirty="0">
                <a:latin typeface="+mj-ea"/>
                <a:ea typeface="+mj-ea"/>
              </a:rPr>
              <a:t>phase_1</a:t>
            </a:r>
            <a:r>
              <a:rPr lang="zh-CN" altLang="en-US" i="0" dirty="0">
                <a:latin typeface="+mj-ea"/>
                <a:ea typeface="+mj-ea"/>
              </a:rPr>
              <a:t>等符号？</a:t>
            </a:r>
            <a:endParaRPr lang="en-US" altLang="zh-CN" i="0" dirty="0">
              <a:latin typeface="+mj-ea"/>
              <a:ea typeface="+mj-ea"/>
            </a:endParaRPr>
          </a:p>
          <a:p>
            <a:pPr algn="l">
              <a:lnSpc>
                <a:spcPct val="150000"/>
              </a:lnSpc>
            </a:pPr>
            <a:r>
              <a:rPr lang="en-US" altLang="zh-CN" i="0" dirty="0">
                <a:latin typeface="+mj-ea"/>
                <a:ea typeface="+mj-ea"/>
              </a:rPr>
              <a:t>find</a:t>
            </a:r>
            <a:r>
              <a:rPr lang="zh-CN" altLang="en-US" i="0" dirty="0">
                <a:latin typeface="+mj-ea"/>
                <a:ea typeface="+mj-ea"/>
              </a:rPr>
              <a:t>查找相应字符串即可</a:t>
            </a:r>
          </a:p>
        </p:txBody>
      </p:sp>
    </p:spTree>
    <p:extLst>
      <p:ext uri="{BB962C8B-B14F-4D97-AF65-F5344CB8AC3E}">
        <p14:creationId xmlns:p14="http://schemas.microsoft.com/office/powerpoint/2010/main" val="400350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a:t>3）gdb</a:t>
            </a:r>
            <a:r>
              <a:rPr lang="zh-CN" altLang="en-US" dirty="0"/>
              <a:t>的使用</a:t>
            </a:r>
            <a:endParaRPr lang="en-US" altLang="zh-CN" dirty="0"/>
          </a:p>
          <a:p>
            <a:pPr marL="0" indent="0">
              <a:buNone/>
            </a:pPr>
            <a:r>
              <a:rPr lang="zh-CN" altLang="en-US" dirty="0"/>
              <a:t>调试</a:t>
            </a:r>
            <a:r>
              <a:rPr lang="en-US" altLang="zh-CN" dirty="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a:t>：	（list）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a:t>：	（breakpoint）</a:t>
            </a:r>
            <a:r>
              <a:rPr lang="zh-CN" altLang="en-US" dirty="0"/>
              <a:t>设置断点</a:t>
            </a:r>
            <a:endParaRPr lang="en-US" altLang="zh-CN" dirty="0"/>
          </a:p>
          <a:p>
            <a:pPr marL="1876425" lvl="2" indent="-628650"/>
            <a:r>
              <a:rPr lang="zh-CN" altLang="en-US" dirty="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a:t>在第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a:solidFill>
                  <a:srgbClr val="FF0000"/>
                </a:solidFill>
              </a:rPr>
              <a:t>r</a:t>
            </a:r>
            <a:r>
              <a:rPr lang="en-US" altLang="zh-CN" dirty="0"/>
              <a:t>：	(run)</a:t>
            </a:r>
            <a:r>
              <a:rPr lang="zh-CN" altLang="en-US" dirty="0"/>
              <a:t>执行，直到第一个断点处，若没有断点，就一直执行下去直至结束。</a:t>
            </a:r>
            <a:endParaRPr lang="en-US" altLang="zh-CN" dirty="0"/>
          </a:p>
          <a:p>
            <a:pPr marL="1076325" indent="-628650">
              <a:buNone/>
            </a:pPr>
            <a:r>
              <a:rPr lang="en-US" altLang="zh-CN" b="1" dirty="0" err="1">
                <a:solidFill>
                  <a:srgbClr val="FF0000"/>
                </a:solidFill>
              </a:rPr>
              <a:t>ni</a:t>
            </a:r>
            <a:r>
              <a:rPr lang="en-US" altLang="zh-CN" b="1" dirty="0">
                <a:solidFill>
                  <a:srgbClr val="FF0000"/>
                </a:solidFill>
              </a:rPr>
              <a:t>/</a:t>
            </a:r>
            <a:r>
              <a:rPr lang="en-US" altLang="zh-CN" b="1" dirty="0" err="1">
                <a:solidFill>
                  <a:srgbClr val="FF0000"/>
                </a:solidFill>
              </a:rPr>
              <a:t>stepi</a:t>
            </a:r>
            <a:r>
              <a:rPr lang="en-US" altLang="zh-CN" dirty="0"/>
              <a:t>：（next/step instructor）</a:t>
            </a:r>
            <a:r>
              <a:rPr lang="zh-CN" altLang="en-US" dirty="0"/>
              <a:t>单步执行机器指令</a:t>
            </a:r>
            <a:endParaRPr lang="en-US" altLang="zh-CN" dirty="0"/>
          </a:p>
          <a:p>
            <a:pPr marL="1076325" indent="-628650">
              <a:buNone/>
            </a:pPr>
            <a:r>
              <a:rPr lang="en-US" altLang="zh-CN" b="1" dirty="0">
                <a:solidFill>
                  <a:srgbClr val="FF0000"/>
                </a:solidFill>
              </a:rPr>
              <a:t>n/step</a:t>
            </a:r>
            <a:r>
              <a:rPr lang="en-US" altLang="zh-CN" dirty="0"/>
              <a:t>：	（next/step）</a:t>
            </a:r>
            <a:r>
              <a:rPr lang="zh-CN" altLang="en-US" dirty="0"/>
              <a:t>单步执行</a:t>
            </a:r>
            <a:r>
              <a:rPr lang="en-US" altLang="zh-CN" dirty="0"/>
              <a:t>C</a:t>
            </a:r>
            <a:r>
              <a:rPr lang="zh-CN" altLang="en-US" dirty="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a:solidFill>
                  <a:srgbClr val="FF0000"/>
                </a:solidFill>
              </a:rPr>
              <a:t>x</a:t>
            </a:r>
            <a:r>
              <a:rPr lang="en-US" altLang="zh-CN" dirty="0"/>
              <a:t>：</a:t>
            </a:r>
            <a:r>
              <a:rPr lang="zh-CN" altLang="en-US" dirty="0">
                <a:ea typeface="宋体" pitchFamily="2" charset="-122"/>
              </a:rPr>
              <a:t>显示内存内容</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基本用法：以十六进制的形式显式</a:t>
            </a:r>
            <a:r>
              <a:rPr lang="en-US" altLang="zh-CN" dirty="0">
                <a:ea typeface="宋体" pitchFamily="2" charset="-122"/>
              </a:rPr>
              <a:t>0x804a0fc</a:t>
            </a:r>
            <a:r>
              <a:rPr lang="zh-CN" altLang="en-US" dirty="0">
                <a:ea typeface="宋体" pitchFamily="2" charset="-122"/>
              </a:rPr>
              <a:t>处开始的</a:t>
            </a:r>
            <a:r>
              <a:rPr lang="en-US" altLang="zh-CN" dirty="0">
                <a:ea typeface="宋体" pitchFamily="2" charset="-122"/>
              </a:rPr>
              <a:t>20</a:t>
            </a:r>
            <a:r>
              <a:rPr lang="zh-CN" altLang="en-US" dirty="0">
                <a:ea typeface="宋体" pitchFamily="2" charset="-122"/>
              </a:rPr>
              <a:t>个</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字节的内容：</a:t>
            </a:r>
            <a:endParaRPr lang="en-US" altLang="zh-CN" dirty="0">
              <a:ea typeface="宋体" pitchFamily="2" charset="-122"/>
            </a:endParaRPr>
          </a:p>
          <a:p>
            <a:pPr marL="0" indent="0">
              <a:buNone/>
            </a:pPr>
            <a:r>
              <a:rPr lang="en-US" altLang="zh-CN" b="1" dirty="0"/>
              <a:t>                                (</a:t>
            </a:r>
            <a:r>
              <a:rPr lang="en-US" altLang="zh-CN" b="1" dirty="0" err="1"/>
              <a:t>gdb</a:t>
            </a:r>
            <a:r>
              <a:rPr lang="en-US" altLang="zh-CN" b="1" dirty="0"/>
              <a:t>) x/20</a:t>
            </a:r>
            <a:r>
              <a:rPr lang="en-US" altLang="zh-CN" b="1" dirty="0">
                <a:solidFill>
                  <a:srgbClr val="FF0000"/>
                </a:solidFill>
              </a:rPr>
              <a:t>x</a:t>
            </a:r>
            <a:r>
              <a:rPr lang="en-US" altLang="zh-CN" b="1" dirty="0"/>
              <a:t> 0x804a0fc</a:t>
            </a:r>
          </a:p>
          <a:p>
            <a:pPr marL="0" indent="0">
              <a:buNone/>
            </a:pPr>
            <a:endParaRPr lang="en-US" altLang="zh-CN" b="1" dirty="0"/>
          </a:p>
          <a:p>
            <a:r>
              <a:rPr lang="en-US" altLang="zh-CN" sz="1400" dirty="0"/>
              <a:t>0x804a0fc:	</a:t>
            </a:r>
            <a:r>
              <a:rPr lang="en-US" altLang="zh-CN" sz="1400" b="1" dirty="0"/>
              <a:t>0x6d612049	0x73756a20	0x20612074 	0x656e6572</a:t>
            </a:r>
            <a:endParaRPr lang="zh-CN" altLang="zh-CN" sz="1400" dirty="0"/>
          </a:p>
          <a:p>
            <a:r>
              <a:rPr lang="en-US" altLang="zh-CN" sz="1400" dirty="0"/>
              <a:t>0x804a10c:	</a:t>
            </a:r>
            <a:r>
              <a:rPr lang="en-US" altLang="zh-CN" sz="1400" b="1" dirty="0"/>
              <a:t>0x65646167	0x636f6820	0x2079656b	0x2e6d6f6d</a:t>
            </a:r>
            <a:endParaRPr lang="zh-CN" altLang="zh-CN" sz="1400" dirty="0"/>
          </a:p>
          <a:p>
            <a:r>
              <a:rPr lang="en-US" altLang="zh-CN" sz="1400" dirty="0"/>
              <a:t>0x804a11c: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0x0000000e</a:t>
            </a:r>
          </a:p>
          <a:p>
            <a:pPr marL="0" indent="0">
              <a:buNone/>
            </a:pPr>
            <a:endParaRPr lang="en-US" altLang="zh-CN" sz="1400" dirty="0"/>
          </a:p>
          <a:p>
            <a:pPr marL="0" indent="0">
              <a:buNone/>
            </a:pPr>
            <a:r>
              <a:rPr lang="en-US" altLang="zh-CN" b="1" dirty="0">
                <a:solidFill>
                  <a:srgbClr val="FF0000"/>
                </a:solidFill>
              </a:rPr>
              <a:t>q</a:t>
            </a:r>
            <a:r>
              <a:rPr lang="en-US" altLang="zh-CN" dirty="0"/>
              <a:t>：</a:t>
            </a:r>
            <a:r>
              <a:rPr lang="zh-CN" altLang="en-US" dirty="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a:t>其他命令的用法详见使用手册，或联机</a:t>
            </a:r>
            <a:r>
              <a:rPr lang="en-US" altLang="zh-CN" dirty="0"/>
              <a:t>help</a:t>
            </a:r>
            <a:endParaRPr lang="zh-CN" altLang="zh-CN" dirty="0"/>
          </a:p>
          <a:p>
            <a:pPr marL="0" indent="0">
              <a:buNone/>
            </a:pPr>
            <a:endParaRPr lang="zh-CN" altLang="zh-CN" dirty="0"/>
          </a:p>
          <a:p>
            <a:pPr marL="0" indent="0">
              <a:buNone/>
            </a:pP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a:t>提示：</a:t>
            </a:r>
            <a:r>
              <a:rPr lang="zh-CN" altLang="zh-CN" dirty="0"/>
              <a:t>每个炸弹阶段考察了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a:t>阶段</a:t>
            </a:r>
            <a:r>
              <a:rPr lang="en-US" altLang="zh-CN" sz="2000" dirty="0"/>
              <a:t>1</a:t>
            </a:r>
            <a:r>
              <a:rPr lang="zh-CN" altLang="zh-CN" sz="2000" dirty="0"/>
              <a:t>：字符串比较</a:t>
            </a:r>
          </a:p>
          <a:p>
            <a:pPr marL="1522413">
              <a:lnSpc>
                <a:spcPct val="150000"/>
              </a:lnSpc>
              <a:spcBef>
                <a:spcPts val="0"/>
              </a:spcBef>
            </a:pPr>
            <a:r>
              <a:rPr lang="zh-CN" altLang="zh-CN" sz="2000" dirty="0"/>
              <a:t>阶段</a:t>
            </a:r>
            <a:r>
              <a:rPr lang="en-US" altLang="zh-CN" sz="2000" dirty="0"/>
              <a:t>2</a:t>
            </a:r>
            <a:r>
              <a:rPr lang="zh-CN" altLang="zh-CN" sz="2000" dirty="0"/>
              <a:t>：循环</a:t>
            </a:r>
          </a:p>
          <a:p>
            <a:pPr marL="1522413">
              <a:lnSpc>
                <a:spcPct val="150000"/>
              </a:lnSpc>
              <a:spcBef>
                <a:spcPts val="0"/>
              </a:spcBef>
            </a:pPr>
            <a:r>
              <a:rPr lang="zh-CN" altLang="zh-CN" sz="2000" dirty="0"/>
              <a:t>阶段</a:t>
            </a:r>
            <a:r>
              <a:rPr lang="en-US" altLang="zh-CN" sz="2000" dirty="0"/>
              <a:t>3</a:t>
            </a:r>
            <a:r>
              <a:rPr lang="zh-CN" altLang="zh-CN" sz="2000" dirty="0"/>
              <a:t>：条件</a:t>
            </a:r>
            <a:r>
              <a:rPr lang="en-US" altLang="zh-CN" sz="2000" dirty="0"/>
              <a:t>/</a:t>
            </a:r>
            <a:r>
              <a:rPr lang="zh-CN" altLang="zh-CN" sz="2000" dirty="0"/>
              <a:t>分支</a:t>
            </a:r>
            <a:r>
              <a:rPr lang="zh-CN" altLang="en-US" sz="2000" dirty="0"/>
              <a:t>：含</a:t>
            </a:r>
            <a:r>
              <a:rPr lang="en-US" altLang="zh-CN" sz="2000" dirty="0"/>
              <a:t>switch</a:t>
            </a:r>
            <a:r>
              <a:rPr lang="zh-CN" altLang="en-US" sz="2000" dirty="0"/>
              <a:t>语句</a:t>
            </a:r>
            <a:endParaRPr lang="zh-CN" altLang="zh-CN" sz="2000" dirty="0"/>
          </a:p>
          <a:p>
            <a:pPr marL="1522413">
              <a:lnSpc>
                <a:spcPct val="150000"/>
              </a:lnSpc>
              <a:spcBef>
                <a:spcPts val="0"/>
              </a:spcBef>
            </a:pPr>
            <a:r>
              <a:rPr lang="zh-CN" altLang="zh-CN" sz="2000" dirty="0"/>
              <a:t>阶段</a:t>
            </a:r>
            <a:r>
              <a:rPr lang="en-US" altLang="zh-CN" sz="2000" dirty="0"/>
              <a:t>4</a:t>
            </a:r>
            <a:r>
              <a:rPr lang="zh-CN" altLang="zh-CN" sz="2000" dirty="0"/>
              <a:t>：递归调用和栈</a:t>
            </a:r>
          </a:p>
          <a:p>
            <a:pPr marL="1522413">
              <a:lnSpc>
                <a:spcPct val="150000"/>
              </a:lnSpc>
              <a:spcBef>
                <a:spcPts val="0"/>
              </a:spcBef>
            </a:pPr>
            <a:r>
              <a:rPr lang="zh-CN" altLang="zh-CN" sz="2000" dirty="0"/>
              <a:t>阶段</a:t>
            </a:r>
            <a:r>
              <a:rPr lang="en-US" altLang="zh-CN" sz="2000" dirty="0"/>
              <a:t>5</a:t>
            </a:r>
            <a:r>
              <a:rPr lang="zh-CN" altLang="zh-CN" sz="2000" dirty="0"/>
              <a:t>：指针</a:t>
            </a:r>
          </a:p>
          <a:p>
            <a:pPr marL="1522413">
              <a:lnSpc>
                <a:spcPct val="150000"/>
              </a:lnSpc>
              <a:spcBef>
                <a:spcPts val="0"/>
              </a:spcBef>
            </a:pPr>
            <a:r>
              <a:rPr lang="zh-CN" altLang="zh-CN" sz="2000" dirty="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a:t>结构</a:t>
            </a:r>
            <a:endParaRPr lang="en-US" altLang="zh-CN" sz="2000" dirty="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来反汇编炸弹的可执行文件；</a:t>
            </a:r>
            <a:endParaRPr lang="en-US" altLang="zh-CN" dirty="0"/>
          </a:p>
          <a:p>
            <a:pPr marL="1168400" indent="-630238">
              <a:lnSpc>
                <a:spcPct val="150000"/>
              </a:lnSpc>
              <a:spcBef>
                <a:spcPts val="1200"/>
              </a:spcBef>
              <a:buNone/>
            </a:pPr>
            <a:r>
              <a:rPr lang="zh-CN" altLang="en-US" dirty="0"/>
              <a:t>②  单步跟踪调试每一阶段的机器代码</a:t>
            </a:r>
            <a:endParaRPr lang="en-US" altLang="zh-CN" dirty="0"/>
          </a:p>
          <a:p>
            <a:pPr marL="1168400" indent="-630238">
              <a:lnSpc>
                <a:spcPct val="150000"/>
              </a:lnSpc>
              <a:spcBef>
                <a:spcPts val="1200"/>
              </a:spcBef>
              <a:buNone/>
            </a:pPr>
            <a:r>
              <a:rPr lang="zh-CN" altLang="en-US" dirty="0"/>
              <a:t>③  理解每一汇编语言代码的行为或作用，</a:t>
            </a:r>
            <a:endParaRPr lang="en-US" altLang="zh-CN" dirty="0"/>
          </a:p>
          <a:p>
            <a:pPr marL="1168400" indent="-630238">
              <a:lnSpc>
                <a:spcPct val="150000"/>
              </a:lnSpc>
              <a:spcBef>
                <a:spcPts val="1200"/>
              </a:spcBef>
              <a:buNone/>
            </a:pPr>
            <a:r>
              <a:rPr lang="zh-CN" altLang="en-US" dirty="0"/>
              <a:t>④  进而设法“推断”出拆除炸弹所需的目标字符串。</a:t>
            </a:r>
            <a:endParaRPr lang="en-US" altLang="zh-CN" dirty="0"/>
          </a:p>
          <a:p>
            <a:pPr marL="985838" indent="-447675">
              <a:lnSpc>
                <a:spcPct val="150000"/>
              </a:lnSpc>
              <a:spcBef>
                <a:spcPts val="1200"/>
              </a:spcBef>
              <a:buNone/>
            </a:pPr>
            <a:r>
              <a:rPr lang="zh-CN" altLang="en-US" dirty="0"/>
              <a:t>⑤  这可能需要你在每一阶段的开始代码前和引爆炸弹的函数前设置断点，以便于调试。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a:t>语言</a:t>
            </a:r>
            <a:r>
              <a:rPr lang="zh-CN" altLang="en-US" dirty="0"/>
              <a:t>，</a:t>
            </a:r>
            <a:r>
              <a:rPr lang="zh-CN" altLang="zh-CN" dirty="0"/>
              <a:t>实验环境：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数据</a:t>
            </a:r>
          </a:p>
        </p:txBody>
      </p:sp>
      <p:sp>
        <p:nvSpPr>
          <p:cNvPr id="3" name="内容占位符 2"/>
          <p:cNvSpPr>
            <a:spLocks noGrp="1"/>
          </p:cNvSpPr>
          <p:nvPr>
            <p:ph idx="1"/>
          </p:nvPr>
        </p:nvSpPr>
        <p:spPr>
          <a:xfrm>
            <a:off x="395536" y="1124744"/>
            <a:ext cx="8218488" cy="4896296"/>
          </a:xfrm>
        </p:spPr>
        <p:txBody>
          <a:bodyPr/>
          <a:lstStyle/>
          <a:p>
            <a:r>
              <a:rPr lang="zh-CN" altLang="en-US" dirty="0">
                <a:solidFill>
                  <a:srgbClr val="0000FF"/>
                </a:solidFill>
              </a:rPr>
              <a:t>群上下载大班的实验程序包，</a:t>
            </a:r>
            <a:r>
              <a:rPr lang="en-US" altLang="zh-CN" dirty="0">
                <a:solidFill>
                  <a:srgbClr val="0000FF"/>
                </a:solidFill>
              </a:rPr>
              <a:t>.zip</a:t>
            </a:r>
            <a:r>
              <a:rPr lang="zh-CN" altLang="en-US" dirty="0">
                <a:solidFill>
                  <a:srgbClr val="0000FF"/>
                </a:solidFill>
              </a:rPr>
              <a:t>文件，在</a:t>
            </a:r>
            <a:r>
              <a:rPr lang="en-US" altLang="zh-CN" dirty="0">
                <a:solidFill>
                  <a:srgbClr val="0000FF"/>
                </a:solidFill>
              </a:rPr>
              <a:t>Linux</a:t>
            </a:r>
            <a:r>
              <a:rPr lang="zh-CN" altLang="en-US" dirty="0">
                <a:solidFill>
                  <a:srgbClr val="0000FF"/>
                </a:solidFill>
              </a:rPr>
              <a:t>下解压。找到自己的学号对应的目录，里面有本次实验的程序，每人一个，各不相同。</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5</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stretch>
            <a:fillRect/>
          </a:stretch>
        </p:blipFill>
        <p:spPr>
          <a:xfrm>
            <a:off x="920980" y="2753787"/>
            <a:ext cx="4478136" cy="2127114"/>
          </a:xfrm>
          <a:prstGeom prst="rect">
            <a:avLst/>
          </a:prstGeom>
        </p:spPr>
      </p:pic>
      <p:sp>
        <p:nvSpPr>
          <p:cNvPr id="6" name="矩形 5"/>
          <p:cNvSpPr/>
          <p:nvPr/>
        </p:nvSpPr>
        <p:spPr>
          <a:xfrm>
            <a:off x="1259573" y="5655095"/>
            <a:ext cx="6010581" cy="461665"/>
          </a:xfrm>
          <a:prstGeom prst="rect">
            <a:avLst/>
          </a:prstGeom>
        </p:spPr>
        <p:txBody>
          <a:bodyPr wrap="square">
            <a:spAutoFit/>
          </a:bodyPr>
          <a:lstStyle/>
          <a:p>
            <a:r>
              <a:rPr lang="zh-CN" altLang="en-US" sz="2400" i="0" dirty="0">
                <a:solidFill>
                  <a:srgbClr val="FF0000"/>
                </a:solidFill>
                <a:latin typeface="微软雅黑" panose="020B0503020204020204" pitchFamily="34" charset="-122"/>
                <a:ea typeface="微软雅黑" panose="020B0503020204020204" pitchFamily="34" charset="-122"/>
              </a:rPr>
              <a:t>必须找到自己任务，否则你就替别人做了</a:t>
            </a:r>
          </a:p>
        </p:txBody>
      </p:sp>
      <p:pic>
        <p:nvPicPr>
          <p:cNvPr id="7" name="图片 6"/>
          <p:cNvPicPr>
            <a:picLocks noChangeAspect="1"/>
          </p:cNvPicPr>
          <p:nvPr/>
        </p:nvPicPr>
        <p:blipFill>
          <a:blip r:embed="rId3"/>
          <a:stretch>
            <a:fillRect/>
          </a:stretch>
        </p:blipFill>
        <p:spPr>
          <a:xfrm>
            <a:off x="5868144" y="2377184"/>
            <a:ext cx="1402010" cy="2880320"/>
          </a:xfrm>
          <a:prstGeom prst="rect">
            <a:avLst/>
          </a:prstGeom>
        </p:spPr>
      </p:pic>
    </p:spTree>
    <p:extLst>
      <p:ext uri="{BB962C8B-B14F-4D97-AF65-F5344CB8AC3E}">
        <p14:creationId xmlns:p14="http://schemas.microsoft.com/office/powerpoint/2010/main" val="13661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文件说明</a:t>
            </a:r>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a:t>       本</a:t>
            </a:r>
            <a:r>
              <a:rPr lang="zh-CN" altLang="zh-CN" dirty="0"/>
              <a:t>次实验中，每位同学会得到一个不同的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endParaRPr lang="en-US" altLang="zh-CN" dirty="0"/>
          </a:p>
          <a:p>
            <a:pPr marL="1430338" lvl="1"/>
            <a:r>
              <a:rPr lang="en-US" altLang="zh-CN" dirty="0"/>
              <a:t>ID</a:t>
            </a:r>
          </a:p>
          <a:p>
            <a:pPr marL="1430338" lvl="1"/>
            <a:r>
              <a:rPr lang="en-US" altLang="zh-CN" dirty="0"/>
              <a:t>README</a:t>
            </a:r>
          </a:p>
          <a:p>
            <a:pPr>
              <a:spcBef>
                <a:spcPts val="1200"/>
              </a:spcBef>
            </a:pPr>
            <a:r>
              <a:rPr lang="en-US" altLang="zh-CN" sz="2000" dirty="0"/>
              <a:t>bomb：</a:t>
            </a:r>
            <a:r>
              <a:rPr lang="zh-CN" altLang="zh-CN" sz="2000" dirty="0"/>
              <a:t>是一个</a:t>
            </a:r>
            <a:r>
              <a:rPr lang="en-US" altLang="zh-CN" sz="2000" dirty="0" err="1"/>
              <a:t>linux</a:t>
            </a:r>
            <a:r>
              <a:rPr lang="zh-CN" altLang="en-US" sz="2000" dirty="0"/>
              <a:t>下</a:t>
            </a:r>
            <a:r>
              <a:rPr lang="zh-CN" altLang="zh-CN" sz="2000" dirty="0"/>
              <a:t>可执行程序，需要</a:t>
            </a:r>
            <a:r>
              <a:rPr lang="en-US" altLang="zh-CN" sz="2000" dirty="0"/>
              <a:t>0</a:t>
            </a:r>
            <a:r>
              <a:rPr lang="zh-CN" altLang="zh-CN" sz="2000" dirty="0"/>
              <a:t>或</a:t>
            </a:r>
            <a:r>
              <a:rPr lang="en-US" altLang="zh-CN" sz="2000" dirty="0"/>
              <a:t>1</a:t>
            </a:r>
            <a:r>
              <a:rPr lang="zh-CN" altLang="zh-CN" sz="2000" dirty="0"/>
              <a:t>个命令行参数（详见</a:t>
            </a:r>
            <a:endParaRPr lang="en-US" altLang="zh-CN" sz="2000" dirty="0"/>
          </a:p>
          <a:p>
            <a:pPr marL="0" indent="0">
              <a:buNone/>
            </a:pPr>
            <a:r>
              <a:rPr lang="en-US" altLang="zh-CN" sz="2000" dirty="0"/>
              <a:t>                  </a:t>
            </a:r>
            <a:r>
              <a:rPr lang="en-US" altLang="zh-CN" sz="2000" dirty="0" err="1"/>
              <a:t>bomb.c</a:t>
            </a:r>
            <a:r>
              <a:rPr lang="zh-CN" altLang="zh-CN" sz="2000" dirty="0"/>
              <a:t>源文件中的</a:t>
            </a:r>
            <a:r>
              <a:rPr lang="en-US" altLang="zh-CN" sz="2000" dirty="0"/>
              <a:t>main()</a:t>
            </a:r>
            <a:r>
              <a:rPr lang="zh-CN" altLang="zh-CN" sz="2000" dirty="0"/>
              <a:t>函数）。如果运行时不指定参数，</a:t>
            </a:r>
            <a:endParaRPr lang="en-US" altLang="zh-CN" sz="2000" dirty="0"/>
          </a:p>
          <a:p>
            <a:pPr marL="0" indent="0">
              <a:buNone/>
            </a:pPr>
            <a:r>
              <a:rPr lang="en-US" altLang="zh-CN" sz="2000" dirty="0"/>
              <a:t>                  </a:t>
            </a:r>
            <a:r>
              <a:rPr lang="zh-CN" altLang="zh-CN" sz="2000" dirty="0"/>
              <a:t>则该程序打印出欢迎信息后，期待你按行输入每一阶段用来</a:t>
            </a:r>
            <a:endParaRPr lang="en-US" altLang="zh-CN" sz="2000" dirty="0"/>
          </a:p>
          <a:p>
            <a:pPr marL="0" indent="0">
              <a:buNone/>
            </a:pPr>
            <a:r>
              <a:rPr lang="en-US" altLang="zh-CN" sz="2000" dirty="0"/>
              <a:t>                  </a:t>
            </a:r>
            <a:r>
              <a:rPr lang="zh-CN" altLang="zh-CN" sz="2000" dirty="0"/>
              <a:t>拆除炸弹的字符串，并根据你当前输入的字符串决定你是通</a:t>
            </a:r>
            <a:endParaRPr lang="en-US" altLang="zh-CN" sz="2000" dirty="0"/>
          </a:p>
          <a:p>
            <a:pPr marL="0" indent="0">
              <a:buNone/>
            </a:pPr>
            <a:r>
              <a:rPr lang="en-US" altLang="zh-CN" sz="2000" dirty="0"/>
              <a:t>                  </a:t>
            </a:r>
            <a:r>
              <a:rPr lang="zh-CN" altLang="zh-CN" sz="2000" dirty="0"/>
              <a:t>过相应阶段还是炸弹爆炸导致任务失败。</a:t>
            </a:r>
            <a:endParaRPr lang="en-US" altLang="zh-CN" sz="2000" dirty="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6</a:t>
            </a:fld>
            <a:r>
              <a:rPr lang="en-US" altLang="zh-CN" sz="140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a:latin typeface="+mj-lt"/>
              </a:rPr>
              <a:t>用文本编辑器打开看看就知道里面有什么了</a:t>
            </a:r>
          </a:p>
        </p:txBody>
      </p:sp>
    </p:spTree>
    <p:extLst>
      <p:ext uri="{BB962C8B-B14F-4D97-AF65-F5344CB8AC3E}">
        <p14:creationId xmlns:p14="http://schemas.microsoft.com/office/powerpoint/2010/main" val="2556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结果及结果文件</a:t>
            </a:r>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a:t>1）</a:t>
            </a:r>
            <a:r>
              <a:rPr lang="zh-CN" altLang="en-US" dirty="0"/>
              <a:t>可以在命令行运行</a:t>
            </a:r>
            <a:r>
              <a:rPr lang="en-US" altLang="zh-CN" dirty="0"/>
              <a:t>bomb，</a:t>
            </a:r>
            <a:r>
              <a:rPr lang="zh-CN" altLang="en-US" dirty="0"/>
              <a:t>然后根据提示，逐阶段输入拆  </a:t>
            </a:r>
            <a:endParaRPr lang="en-US" altLang="zh-CN" dirty="0"/>
          </a:p>
          <a:p>
            <a:pPr marL="0" indent="0">
              <a:buNone/>
            </a:pPr>
            <a:r>
              <a:rPr lang="en-US" altLang="zh-CN" dirty="0"/>
              <a:t>      </a:t>
            </a:r>
            <a:r>
              <a:rPr lang="zh-CN" altLang="en-US" dirty="0"/>
              <a:t>弹字符串（见演示）。</a:t>
            </a:r>
            <a:endParaRPr lang="en-US" altLang="zh-CN" dirty="0"/>
          </a:p>
          <a:p>
            <a:pPr marL="0" indent="0">
              <a:buNone/>
            </a:pPr>
            <a:r>
              <a:rPr lang="en-US" altLang="zh-CN" dirty="0"/>
              <a:t>2）</a:t>
            </a:r>
            <a:r>
              <a:rPr lang="zh-CN" altLang="en-US" dirty="0"/>
              <a:t>也可将</a:t>
            </a:r>
            <a:r>
              <a:rPr lang="zh-CN" altLang="zh-CN" dirty="0"/>
              <a:t>拆除每一阶段炸弹的字符串按行组织在一个文本文</a:t>
            </a:r>
            <a:endParaRPr lang="en-US" altLang="zh-CN" dirty="0"/>
          </a:p>
          <a:p>
            <a:pPr marL="0" indent="0">
              <a:buNone/>
            </a:pPr>
            <a:r>
              <a:rPr lang="en-US" altLang="zh-CN" dirty="0"/>
              <a:t>      </a:t>
            </a:r>
            <a:r>
              <a:rPr lang="zh-CN" altLang="zh-CN" dirty="0"/>
              <a:t>件中，</a:t>
            </a:r>
            <a:r>
              <a:rPr lang="zh-CN" altLang="en-US" dirty="0"/>
              <a:t>如</a:t>
            </a:r>
            <a:r>
              <a:rPr lang="en-US" altLang="zh-CN" dirty="0"/>
              <a:t>ans.txt，</a:t>
            </a:r>
            <a:r>
              <a:rPr lang="zh-CN" altLang="zh-CN" dirty="0"/>
              <a:t>然后作为运行程序时的命令行参数传</a:t>
            </a:r>
            <a:endParaRPr lang="en-US" altLang="zh-CN" dirty="0"/>
          </a:p>
          <a:p>
            <a:pPr marL="0" indent="0">
              <a:buNone/>
            </a:pPr>
            <a:r>
              <a:rPr lang="en-US" altLang="zh-CN" dirty="0"/>
              <a:t>      </a:t>
            </a:r>
            <a:r>
              <a:rPr lang="zh-CN" altLang="zh-CN" dirty="0"/>
              <a:t>给程序</a:t>
            </a:r>
            <a:r>
              <a:rPr lang="zh-CN" altLang="en-US" dirty="0"/>
              <a:t>。</a:t>
            </a:r>
            <a:endParaRPr lang="en-US" altLang="zh-CN" dirty="0"/>
          </a:p>
          <a:p>
            <a:pPr marL="1076325" indent="-538163">
              <a:buFont typeface="Wingdings" panose="05000000000000000000" pitchFamily="2" charset="2"/>
              <a:buChar char="u"/>
              <a:tabLst>
                <a:tab pos="1076325" algn="l"/>
              </a:tabLst>
            </a:pPr>
            <a:r>
              <a:rPr lang="zh-CN" altLang="en-US" dirty="0"/>
              <a:t>结果</a:t>
            </a:r>
            <a:r>
              <a:rPr lang="zh-CN" altLang="zh-CN" dirty="0"/>
              <a:t>文件格式：每个拆弹字符串一行</a:t>
            </a:r>
            <a:r>
              <a:rPr lang="zh-CN" altLang="en-US" dirty="0"/>
              <a:t>，最多</a:t>
            </a:r>
            <a:r>
              <a:rPr lang="en-US" altLang="zh-CN" dirty="0"/>
              <a:t>7</a:t>
            </a:r>
            <a:r>
              <a:rPr lang="zh-CN" altLang="en-US" dirty="0"/>
              <a:t>行（包含最后特殊阶段），</a:t>
            </a:r>
            <a:r>
              <a:rPr lang="zh-CN" altLang="zh-CN" dirty="0"/>
              <a:t>除此之外不要包含任何其它字符。</a:t>
            </a:r>
          </a:p>
          <a:p>
            <a:pPr marL="457200" lvl="1" indent="0">
              <a:buNone/>
            </a:pPr>
            <a:r>
              <a:rPr lang="en-US" altLang="zh-CN" dirty="0"/>
              <a:t>        </a:t>
            </a:r>
            <a:r>
              <a:rPr lang="zh-CN" altLang="zh-CN" dirty="0"/>
              <a:t>范例如下</a:t>
            </a:r>
            <a:r>
              <a:rPr lang="zh-CN" altLang="en-US" dirty="0"/>
              <a:t>：             </a:t>
            </a:r>
            <a:r>
              <a:rPr lang="en-US" altLang="zh-CN" dirty="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结果文件</a:t>
            </a:r>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a:t>使用方法：</a:t>
            </a:r>
            <a:r>
              <a:rPr lang="en-US" altLang="zh-CN" dirty="0"/>
              <a:t>./bomb </a:t>
            </a:r>
            <a:r>
              <a:rPr lang="en-US" altLang="zh-CN" dirty="0" err="1"/>
              <a:t>ans</a:t>
            </a:r>
            <a:r>
              <a:rPr lang="en-US" altLang="zh-CN" dirty="0"/>
              <a:t> .txt</a:t>
            </a:r>
          </a:p>
          <a:p>
            <a:pPr lvl="1">
              <a:lnSpc>
                <a:spcPct val="150000"/>
              </a:lnSpc>
              <a:spcBef>
                <a:spcPts val="1200"/>
              </a:spcBef>
            </a:pPr>
            <a:r>
              <a:rPr lang="zh-CN" altLang="zh-CN" dirty="0"/>
              <a:t>程序会自动读取文本文件中的字符串，并依次检查对应每一阶段的字符串来决定炸弹拆除成败。</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报告和结果文件</a:t>
            </a:r>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a:t>本次实验需要提交的结果包括：实验报告和结果文件</a:t>
            </a:r>
            <a:endParaRPr lang="en-US" altLang="zh-CN" dirty="0"/>
          </a:p>
          <a:p>
            <a:pPr lvl="1">
              <a:lnSpc>
                <a:spcPct val="150000"/>
              </a:lnSpc>
              <a:spcBef>
                <a:spcPts val="1200"/>
              </a:spcBef>
            </a:pPr>
            <a:r>
              <a:rPr lang="zh-CN" altLang="en-US" sz="2400" dirty="0"/>
              <a:t>结果文件：即上述的</a:t>
            </a:r>
            <a:r>
              <a:rPr lang="en-US" altLang="zh-CN" sz="2400" dirty="0"/>
              <a:t>ans.txt，</a:t>
            </a:r>
            <a:r>
              <a:rPr lang="zh-CN" altLang="en-US" sz="2400" dirty="0"/>
              <a:t>重新命名如下：</a:t>
            </a:r>
            <a:endParaRPr lang="en-US" altLang="zh-CN" sz="2400" dirty="0"/>
          </a:p>
          <a:p>
            <a:pPr marL="457200" lvl="1" indent="0">
              <a:buNone/>
            </a:pPr>
            <a:r>
              <a:rPr lang="zh-CN" altLang="en-US" dirty="0">
                <a:solidFill>
                  <a:schemeClr val="tx1"/>
                </a:solidFill>
              </a:rPr>
              <a:t>                  班级</a:t>
            </a:r>
            <a:r>
              <a:rPr lang="en-US" altLang="zh-CN" dirty="0">
                <a:solidFill>
                  <a:schemeClr val="tx1"/>
                </a:solidFill>
              </a:rPr>
              <a:t>_</a:t>
            </a:r>
            <a:r>
              <a:rPr lang="zh-CN" altLang="en-US" dirty="0">
                <a:solidFill>
                  <a:schemeClr val="tx1"/>
                </a:solidFill>
              </a:rPr>
              <a:t>学号</a:t>
            </a:r>
            <a:r>
              <a:rPr lang="en-US" altLang="zh-CN" dirty="0">
                <a:solidFill>
                  <a:schemeClr val="tx1"/>
                </a:solidFill>
              </a:rPr>
              <a:t>.txt，</a:t>
            </a:r>
            <a:r>
              <a:rPr lang="zh-CN" altLang="en-US" dirty="0">
                <a:solidFill>
                  <a:schemeClr val="tx1"/>
                </a:solidFill>
              </a:rPr>
              <a:t>如</a:t>
            </a:r>
            <a:r>
              <a:rPr lang="en-US" altLang="zh-CN" dirty="0">
                <a:solidFill>
                  <a:schemeClr val="tx1"/>
                </a:solidFill>
              </a:rPr>
              <a:t>CS1801_U201814795.txt</a:t>
            </a:r>
            <a:endParaRPr lang="zh-CN" altLang="zh-CN" dirty="0">
              <a:solidFill>
                <a:schemeClr val="tx1"/>
              </a:solidFill>
            </a:endParaRPr>
          </a:p>
          <a:p>
            <a:pPr marL="457200" lvl="1" indent="0">
              <a:buNone/>
            </a:pPr>
            <a:r>
              <a:rPr lang="en-US" altLang="zh-CN" dirty="0">
                <a:solidFill>
                  <a:schemeClr val="tx1"/>
                </a:solidFill>
              </a:rPr>
              <a:t>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ACM  </a:t>
            </a:r>
            <a:r>
              <a:rPr lang="zh-CN" altLang="en-US" dirty="0">
                <a:solidFill>
                  <a:schemeClr val="tx1"/>
                </a:solidFill>
              </a:rPr>
              <a:t>校交班 </a:t>
            </a:r>
            <a:r>
              <a:rPr lang="en-US" altLang="zh-CN" dirty="0">
                <a:solidFill>
                  <a:schemeClr val="tx1"/>
                </a:solidFill>
              </a:rPr>
              <a:t>IE</a:t>
            </a:r>
          </a:p>
          <a:p>
            <a:pPr lvl="1">
              <a:lnSpc>
                <a:spcPct val="150000"/>
              </a:lnSpc>
              <a:spcBef>
                <a:spcPts val="1200"/>
              </a:spcBef>
            </a:pPr>
            <a:r>
              <a:rPr lang="zh-CN" altLang="en-US" sz="2400" dirty="0"/>
              <a:t>实验报告：</a:t>
            </a:r>
            <a:r>
              <a:rPr lang="en-US" altLang="zh-CN" sz="2400" dirty="0"/>
              <a:t>Word</a:t>
            </a:r>
            <a:r>
              <a:rPr lang="zh-CN" altLang="en-US" sz="2400" dirty="0"/>
              <a:t>文档。在实验报告中，对你拆除了炸弹</a:t>
            </a:r>
            <a:endParaRPr lang="en-US" altLang="zh-CN" sz="2400" dirty="0"/>
          </a:p>
          <a:p>
            <a:pPr marL="457200" lvl="1" indent="0">
              <a:lnSpc>
                <a:spcPct val="150000"/>
              </a:lnSpc>
              <a:spcBef>
                <a:spcPts val="0"/>
              </a:spcBef>
              <a:buNone/>
            </a:pPr>
            <a:r>
              <a:rPr lang="en-US" altLang="zh-CN" sz="2400" dirty="0"/>
              <a:t>                     </a:t>
            </a:r>
            <a:r>
              <a:rPr lang="zh-CN" altLang="en-US" sz="2400" dirty="0"/>
              <a:t>的每一道题，用文字详细描述分析求解过程。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zh-CN" altLang="en-US" dirty="0">
                <a:solidFill>
                  <a:schemeClr val="tx1"/>
                </a:solidFill>
                <a:cs typeface="+mn-cs"/>
              </a:rPr>
              <a:t>排版要求：字体：宋体；字号：标题三号，正文小四正文；</a:t>
            </a:r>
            <a:endParaRPr lang="en-US" altLang="zh-CN" dirty="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zh-CN" altLang="en-US" dirty="0">
                <a:solidFill>
                  <a:schemeClr val="tx1"/>
                </a:solidFill>
                <a:cs typeface="+mn-cs"/>
              </a:rPr>
              <a:t>行间距：</a:t>
            </a:r>
            <a:r>
              <a:rPr lang="en-US" altLang="zh-CN" dirty="0">
                <a:solidFill>
                  <a:schemeClr val="tx1"/>
                </a:solidFill>
                <a:cs typeface="+mn-cs"/>
              </a:rPr>
              <a:t>1.5</a:t>
            </a:r>
            <a:r>
              <a:rPr lang="zh-CN" altLang="en-US" dirty="0">
                <a:solidFill>
                  <a:schemeClr val="tx1"/>
                </a:solidFill>
                <a:cs typeface="+mn-cs"/>
              </a:rPr>
              <a:t>倍；首行缩进</a:t>
            </a:r>
            <a:r>
              <a:rPr lang="en-US" altLang="zh-CN" dirty="0">
                <a:solidFill>
                  <a:schemeClr val="tx1"/>
                </a:solidFill>
                <a:cs typeface="+mn-cs"/>
              </a:rPr>
              <a:t>2</a:t>
            </a:r>
            <a:r>
              <a:rPr lang="zh-CN" altLang="en-US" dirty="0">
                <a:solidFill>
                  <a:schemeClr val="tx1"/>
                </a:solidFill>
                <a:cs typeface="+mn-cs"/>
              </a:rPr>
              <a:t>个汉字；程序排版要规整</a:t>
            </a:r>
            <a:endParaRPr lang="en-US" altLang="zh-CN" dirty="0">
              <a:solidFill>
                <a:schemeClr val="tx1"/>
              </a:solidFill>
              <a:cs typeface="+mn-cs"/>
            </a:endParaRPr>
          </a:p>
          <a:p>
            <a:pPr lvl="1"/>
            <a:r>
              <a:rPr lang="zh-CN" altLang="en-US" sz="2400" dirty="0"/>
              <a:t>每个人的所有文件</a:t>
            </a:r>
            <a:r>
              <a:rPr lang="zh-CN" altLang="zh-CN" sz="2400" dirty="0"/>
              <a:t>打包</a:t>
            </a:r>
            <a:r>
              <a:rPr lang="zh-CN" altLang="en-US" sz="2400" dirty="0"/>
              <a:t>后提交（学委收齐交老师）。</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13178</TotalTime>
  <Words>2917</Words>
  <Application>Microsoft Office PowerPoint</Application>
  <PresentationFormat>全屏显示(4:3)</PresentationFormat>
  <Paragraphs>281</Paragraphs>
  <Slides>23</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微软雅黑</vt:lpstr>
      <vt:lpstr>Wingdings</vt:lpstr>
      <vt:lpstr>Arial</vt:lpstr>
      <vt:lpstr>黑体</vt:lpstr>
      <vt:lpstr>宋体</vt:lpstr>
      <vt:lpstr>Calibri</vt:lpstr>
      <vt:lpstr>华文细黑</vt:lpstr>
      <vt:lpstr>Times New Roman</vt:lpstr>
      <vt:lpstr>2_nordridesign</vt:lpstr>
      <vt:lpstr>1_nordridesign</vt:lpstr>
      <vt:lpstr>PowerPoint 演示文稿</vt:lpstr>
      <vt:lpstr>Lab2  Binary Bombs 实验介绍</vt:lpstr>
      <vt:lpstr>PowerPoint 演示文稿</vt:lpstr>
      <vt:lpstr>PowerPoint 演示文稿</vt:lpstr>
      <vt:lpstr>实验数据</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胡 沁心</cp:lastModifiedBy>
  <cp:revision>969</cp:revision>
  <dcterms:created xsi:type="dcterms:W3CDTF">2009-09-14T03:13:49Z</dcterms:created>
  <dcterms:modified xsi:type="dcterms:W3CDTF">2022-06-01T16:44:26Z</dcterms:modified>
</cp:coreProperties>
</file>