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61" r:id="rId2"/>
    <p:sldId id="309" r:id="rId3"/>
    <p:sldId id="306" r:id="rId4"/>
    <p:sldId id="284" r:id="rId5"/>
    <p:sldId id="281" r:id="rId6"/>
    <p:sldId id="305" r:id="rId7"/>
    <p:sldId id="282" r:id="rId8"/>
    <p:sldId id="310" r:id="rId9"/>
    <p:sldId id="285" r:id="rId10"/>
    <p:sldId id="308" r:id="rId11"/>
    <p:sldId id="311" r:id="rId12"/>
    <p:sldId id="291" r:id="rId13"/>
    <p:sldId id="286" r:id="rId14"/>
    <p:sldId id="312" r:id="rId15"/>
    <p:sldId id="313" r:id="rId16"/>
    <p:sldId id="314" r:id="rId17"/>
    <p:sldId id="315" r:id="rId18"/>
    <p:sldId id="317" r:id="rId19"/>
    <p:sldId id="318" r:id="rId20"/>
    <p:sldId id="316" r:id="rId21"/>
    <p:sldId id="293" r:id="rId22"/>
    <p:sldId id="307" r:id="rId23"/>
    <p:sldId id="319" r:id="rId24"/>
    <p:sldId id="299" r:id="rId25"/>
    <p:sldId id="301" r:id="rId26"/>
    <p:sldId id="321" r:id="rId27"/>
    <p:sldId id="320" r:id="rId28"/>
    <p:sldId id="322" r:id="rId29"/>
    <p:sldId id="300" r:id="rId30"/>
    <p:sldId id="295" r:id="rId31"/>
    <p:sldId id="296" r:id="rId32"/>
    <p:sldId id="297" r:id="rId33"/>
    <p:sldId id="323" r:id="rId34"/>
    <p:sldId id="287" r:id="rId35"/>
    <p:sldId id="288" r:id="rId36"/>
    <p:sldId id="289" r:id="rId37"/>
    <p:sldId id="298" r:id="rId38"/>
    <p:sldId id="283" r:id="rId3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06" autoAdjust="0"/>
  </p:normalViewPr>
  <p:slideViewPr>
    <p:cSldViewPr snapToGrid="0">
      <p:cViewPr varScale="1">
        <p:scale>
          <a:sx n="73" d="100"/>
          <a:sy n="73" d="100"/>
        </p:scale>
        <p:origin x="30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9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1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2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2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0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1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2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61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重载：同一个类中的多个方法具有相同的名字，但这些方法具有不同的参数列表或者有不同的返回类型（不管是实例方法还是静态方法）。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7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68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0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39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6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pyright Notice"/>
          <p:cNvSpPr/>
          <p:nvPr/>
        </p:nvSpPr>
        <p:spPr bwMode="auto">
          <a:xfrm>
            <a:off x="5333114" y="1608455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类和对象的定义及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318159" y="2173380"/>
            <a:ext cx="4308662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9.2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定义类并用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创建其对象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326480" y="2721680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9.3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理解构造函数的作用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338196" y="3248399"/>
            <a:ext cx="658225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理解对象访问、向方法传递对象引用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对象和类</a:t>
            </a:r>
          </a:p>
        </p:txBody>
      </p:sp>
      <p:sp>
        <p:nvSpPr>
          <p:cNvPr id="81" name="Copyright Notice"/>
          <p:cNvSpPr/>
          <p:nvPr/>
        </p:nvSpPr>
        <p:spPr bwMode="auto">
          <a:xfrm>
            <a:off x="5353027" y="375921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9.5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或静态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的变量、常量和方法</a:t>
            </a:r>
          </a:p>
        </p:txBody>
      </p:sp>
      <p:sp>
        <p:nvSpPr>
          <p:cNvPr id="82" name="Copyright Notice"/>
          <p:cNvSpPr/>
          <p:nvPr/>
        </p:nvSpPr>
        <p:spPr bwMode="auto">
          <a:xfrm>
            <a:off x="5354936" y="5346404"/>
            <a:ext cx="17019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9.8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sp>
        <p:nvSpPr>
          <p:cNvPr id="83" name="Copyright Notice"/>
          <p:cNvSpPr/>
          <p:nvPr/>
        </p:nvSpPr>
        <p:spPr bwMode="auto">
          <a:xfrm>
            <a:off x="5341086" y="4800554"/>
            <a:ext cx="430519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9.7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变量的作用域和访问优先级</a:t>
            </a:r>
          </a:p>
        </p:txBody>
      </p:sp>
      <p:grpSp>
        <p:nvGrpSpPr>
          <p:cNvPr id="85" name="组合 10"/>
          <p:cNvGrpSpPr/>
          <p:nvPr/>
        </p:nvGrpSpPr>
        <p:grpSpPr bwMode="auto">
          <a:xfrm>
            <a:off x="4545046" y="3847601"/>
            <a:ext cx="428941" cy="309444"/>
            <a:chOff x="1469675" y="2728606"/>
            <a:chExt cx="2187070" cy="2162788"/>
          </a:xfrm>
        </p:grpSpPr>
        <p:grpSp>
          <p:nvGrpSpPr>
            <p:cNvPr id="86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7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8" name="等腰三角形 8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2" name="组合 10"/>
          <p:cNvGrpSpPr/>
          <p:nvPr/>
        </p:nvGrpSpPr>
        <p:grpSpPr bwMode="auto">
          <a:xfrm>
            <a:off x="4547821" y="4349126"/>
            <a:ext cx="428941" cy="309444"/>
            <a:chOff x="1469675" y="2728606"/>
            <a:chExt cx="2187070" cy="2162788"/>
          </a:xfrm>
        </p:grpSpPr>
        <p:grpSp>
          <p:nvGrpSpPr>
            <p:cNvPr id="9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7" name="等腰三角形 9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9" name="组合 10"/>
          <p:cNvGrpSpPr/>
          <p:nvPr/>
        </p:nvGrpSpPr>
        <p:grpSpPr bwMode="auto">
          <a:xfrm>
            <a:off x="4533971" y="4867276"/>
            <a:ext cx="428941" cy="309444"/>
            <a:chOff x="1469675" y="2728606"/>
            <a:chExt cx="2187070" cy="2162788"/>
          </a:xfrm>
        </p:grpSpPr>
        <p:grpSp>
          <p:nvGrpSpPr>
            <p:cNvPr id="10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04" name="等腰三角形 10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1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2" name="等腰三角形 10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6" name="组合 10"/>
          <p:cNvGrpSpPr/>
          <p:nvPr/>
        </p:nvGrpSpPr>
        <p:grpSpPr bwMode="auto">
          <a:xfrm>
            <a:off x="4553371" y="5368801"/>
            <a:ext cx="428941" cy="309444"/>
            <a:chOff x="1469675" y="2728606"/>
            <a:chExt cx="2187070" cy="2162788"/>
          </a:xfrm>
        </p:grpSpPr>
        <p:grpSp>
          <p:nvGrpSpPr>
            <p:cNvPr id="10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9" name="等腰三角形 10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3" name="组合 10"/>
          <p:cNvGrpSpPr/>
          <p:nvPr/>
        </p:nvGrpSpPr>
        <p:grpSpPr bwMode="auto">
          <a:xfrm>
            <a:off x="4575521" y="1650326"/>
            <a:ext cx="428941" cy="309444"/>
            <a:chOff x="1469675" y="2728606"/>
            <a:chExt cx="2187070" cy="2162788"/>
          </a:xfrm>
        </p:grpSpPr>
        <p:grpSp>
          <p:nvGrpSpPr>
            <p:cNvPr id="114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5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16" name="等腰三角形 1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0" name="组合 10"/>
          <p:cNvGrpSpPr/>
          <p:nvPr/>
        </p:nvGrpSpPr>
        <p:grpSpPr bwMode="auto">
          <a:xfrm>
            <a:off x="4594921" y="2251601"/>
            <a:ext cx="428941" cy="309444"/>
            <a:chOff x="1469675" y="2728606"/>
            <a:chExt cx="2187070" cy="2162788"/>
          </a:xfrm>
        </p:grpSpPr>
        <p:grpSp>
          <p:nvGrpSpPr>
            <p:cNvPr id="12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25" name="等腰三角形 12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7" name="组合 10"/>
          <p:cNvGrpSpPr/>
          <p:nvPr/>
        </p:nvGrpSpPr>
        <p:grpSpPr bwMode="auto">
          <a:xfrm>
            <a:off x="4581071" y="2786376"/>
            <a:ext cx="428941" cy="309444"/>
            <a:chOff x="1469675" y="2728606"/>
            <a:chExt cx="2187070" cy="2162788"/>
          </a:xfrm>
        </p:grpSpPr>
        <p:grpSp>
          <p:nvGrpSpPr>
            <p:cNvPr id="12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2" name="等腰三角形 13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4" name="组合 10"/>
          <p:cNvGrpSpPr/>
          <p:nvPr/>
        </p:nvGrpSpPr>
        <p:grpSpPr bwMode="auto">
          <a:xfrm>
            <a:off x="4567221" y="3304526"/>
            <a:ext cx="428941" cy="309444"/>
            <a:chOff x="1469675" y="2728606"/>
            <a:chExt cx="2187070" cy="2162788"/>
          </a:xfrm>
        </p:grpSpPr>
        <p:grpSp>
          <p:nvGrpSpPr>
            <p:cNvPr id="135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7" name="等腰三角形 13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1" name="Copyright Notice"/>
          <p:cNvSpPr/>
          <p:nvPr/>
        </p:nvSpPr>
        <p:spPr bwMode="auto">
          <a:xfrm>
            <a:off x="5339177" y="427736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9.6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可见性修饰符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E90A0A-5FA0-4695-9D4C-7227F0A38EA6}"/>
              </a:ext>
            </a:extLst>
          </p:cNvPr>
          <p:cNvSpPr/>
          <p:nvPr/>
        </p:nvSpPr>
        <p:spPr>
          <a:xfrm>
            <a:off x="92926" y="1311419"/>
            <a:ext cx="56796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radius = 1.0;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radius = 1.0;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Circle(double r)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radius * radius *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F365E-9C89-40AF-9F0F-5DE29F6653D5}"/>
              </a:ext>
            </a:extLst>
          </p:cNvPr>
          <p:cNvSpPr/>
          <p:nvPr/>
        </p:nvSpPr>
        <p:spPr>
          <a:xfrm>
            <a:off x="5250735" y="1222598"/>
            <a:ext cx="690409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TestSimpleCircle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c1 = new Circle();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c1.findArea()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c2 = new Circle(10.0);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//modify radius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c2.setRadius(20.0);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编写程序，定义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类，创建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显示三个圆的半径和面积。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将第二个圆的半径改为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，显示其半径和面积。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6230938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latin typeface="Verdana" pitchFamily="34" charset="0"/>
              </a:rPr>
              <a:t>程序清单</a:t>
            </a:r>
            <a:r>
              <a:rPr lang="en-US" altLang="zh-CN" sz="1800" dirty="0">
                <a:latin typeface="Verdana" pitchFamily="34" charset="0"/>
              </a:rPr>
              <a:t>9-1 TestSimpleCircle.java</a:t>
            </a:r>
          </a:p>
        </p:txBody>
      </p:sp>
    </p:spTree>
    <p:extLst>
      <p:ext uri="{BB962C8B-B14F-4D97-AF65-F5344CB8AC3E}">
        <p14:creationId xmlns:p14="http://schemas.microsoft.com/office/powerpoint/2010/main" val="18852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268413"/>
            <a:ext cx="1101938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与基本数据类型变量不同：引用变量表示数据的内存单元地址或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存储位置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基本类型变量存储的是基本类型的值。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数组和类是引用类型变量。它引用了内存里的数组或对象。每个对象（数组）有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引用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计数。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引用类型变量存储的是对象的引用。当变量未引用任何对象或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未实例化时，它是值为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一个对象的引用计数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时被自动回收。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374429" y="3772932"/>
            <a:ext cx="1485900" cy="906463"/>
            <a:chOff x="1181100" y="3249613"/>
            <a:chExt cx="1485900" cy="9064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57338" y="3881437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66850" y="3249613"/>
              <a:ext cx="12001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基本类型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1;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181100" y="3819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4715456" y="3399870"/>
            <a:ext cx="5626100" cy="2255838"/>
            <a:chOff x="3356865" y="3334143"/>
            <a:chExt cx="5625885" cy="2254905"/>
          </a:xfrm>
        </p:grpSpPr>
        <p:grpSp>
          <p:nvGrpSpPr>
            <p:cNvPr id="10" name="组合 3"/>
            <p:cNvGrpSpPr>
              <a:grpSpLocks/>
            </p:cNvGrpSpPr>
            <p:nvPr/>
          </p:nvGrpSpPr>
          <p:grpSpPr bwMode="auto">
            <a:xfrm>
              <a:off x="3356865" y="3334143"/>
              <a:ext cx="3666649" cy="1909635"/>
              <a:chOff x="4286095" y="3259138"/>
              <a:chExt cx="3666648" cy="1909267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4678192" y="3852503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null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endParaRP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4618008" y="3259138"/>
                <a:ext cx="3057129" cy="584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引用类型 </a:t>
                </a:r>
              </a:p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c; 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未实例化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c=null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 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303713" y="3789362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4676605" y="4537887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对象的引用</a:t>
                </a: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4587720" y="4185392"/>
                <a:ext cx="3365023" cy="338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c=new Circle();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实例化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pic>
            <p:nvPicPr>
              <p:cNvPr id="1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034" y="4523880"/>
                <a:ext cx="1162050" cy="6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AutoShape 10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5756120" y="4664472"/>
                <a:ext cx="514112" cy="1261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286095" y="44338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3374482" y="5004465"/>
              <a:ext cx="5608268" cy="584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Circle d=c; 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d              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引用计数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=2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，变量生命结束时计数减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7"/>
            <a:ext cx="11075135" cy="51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对象作为方法参数时与传递数组一样，传递对象实际是传递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对象的引用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基本数据类型传递的是实际值的拷贝，传值后形参和实参不再相关：修改形参的值，不影响实参。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引用类型变量传递的是对象的引用，通过形参修改对象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，将改变实参引用的对象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无类似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C++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&amp;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或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C#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ref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来修饰方法参数，只能靠形参的声明类型来区分是传值还是传引用，因此一定要注意区分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69028" y="3304378"/>
            <a:ext cx="2232025" cy="1957387"/>
            <a:chOff x="612" y="2069"/>
            <a:chExt cx="1406" cy="123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56" y="3071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基本类型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39378" y="3304378"/>
            <a:ext cx="3887788" cy="1951037"/>
            <a:chOff x="2744" y="2069"/>
            <a:chExt cx="2449" cy="12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A3B2C1"/>
              </a:solidFill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object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88" y="306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引用类型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5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包是</a:t>
            </a:r>
            <a:r>
              <a:rPr lang="zh-CN" altLang="en-US" sz="2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类和接口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。将类和接口分装在不同的包中，可以避免重名类的冲突，更有效地管理众多的类和接口。因此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包的定义通过关键字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来实现的 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package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语句必须出现在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文件第一行，前面不能有注释行也不能有空白行，该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文件里定义的所有内容（类、接口、枚举）都属于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所定义的包里。如果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语句，则该文件定义的所有内容位于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包（缺省名字空间），但不推荐。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文件里的内容都可以属于同一个包，只要它们第一条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语句的包名相同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114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C34B68-9CD1-4607-8E6F-0E4AD7AB741E}"/>
              </a:ext>
            </a:extLst>
          </p:cNvPr>
          <p:cNvSpPr/>
          <p:nvPr/>
        </p:nvSpPr>
        <p:spPr>
          <a:xfrm>
            <a:off x="834137" y="2317016"/>
            <a:ext cx="10523726" cy="4438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71D9A6-2273-4ACD-AD90-128C007C148F}"/>
              </a:ext>
            </a:extLst>
          </p:cNvPr>
          <p:cNvGrpSpPr/>
          <p:nvPr/>
        </p:nvGrpSpPr>
        <p:grpSpPr>
          <a:xfrm>
            <a:off x="1382751" y="2821255"/>
            <a:ext cx="3969834" cy="3724508"/>
            <a:chOff x="1382751" y="2653990"/>
            <a:chExt cx="3969834" cy="3724508"/>
          </a:xfrm>
        </p:grpSpPr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EDD4E6F2-5F61-4E1E-BEB8-93E2845DAEE9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FFAF3F-8B60-493B-ADC5-EC99571CFF9A}"/>
                </a:ext>
              </a:extLst>
            </p:cNvPr>
            <p:cNvSpPr txBox="1"/>
            <p:nvPr/>
          </p:nvSpPr>
          <p:spPr>
            <a:xfrm>
              <a:off x="1382751" y="2653990"/>
              <a:ext cx="1299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A.java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9C1796-311C-4970-B5A2-B23AE457AF13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A{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31FE0-3DA6-4871-836F-99E6DC614A72}"/>
              </a:ext>
            </a:extLst>
          </p:cNvPr>
          <p:cNvGrpSpPr/>
          <p:nvPr/>
        </p:nvGrpSpPr>
        <p:grpSpPr>
          <a:xfrm>
            <a:off x="5917574" y="2817541"/>
            <a:ext cx="3969834" cy="3724508"/>
            <a:chOff x="1382751" y="2653990"/>
            <a:chExt cx="3969834" cy="3724508"/>
          </a:xfrm>
        </p:grpSpPr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9F688D64-EBEC-4B8B-803A-268DB290C58E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402DD1-4AF3-4D5E-8EE2-DC72CB28DE71}"/>
                </a:ext>
              </a:extLst>
            </p:cNvPr>
            <p:cNvSpPr txBox="1"/>
            <p:nvPr/>
          </p:nvSpPr>
          <p:spPr>
            <a:xfrm>
              <a:off x="1382751" y="2653990"/>
              <a:ext cx="128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B.java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4922A0-F0B8-4CA9-8DA9-CA939A9BC2A4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B{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BFEC02A-A538-4A79-A9B4-B5184AAFC6A5}"/>
              </a:ext>
            </a:extLst>
          </p:cNvPr>
          <p:cNvSpPr/>
          <p:nvPr/>
        </p:nvSpPr>
        <p:spPr>
          <a:xfrm>
            <a:off x="3735659" y="1298425"/>
            <a:ext cx="7370956" cy="650603"/>
          </a:xfrm>
          <a:prstGeom prst="wedgeRoundRectCallout">
            <a:avLst>
              <a:gd name="adj1" fmla="val -37266"/>
              <a:gd name="adj2" fmla="val 10020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566874-4079-435D-ACF6-05F7E19188C5}"/>
              </a:ext>
            </a:extLst>
          </p:cNvPr>
          <p:cNvSpPr txBox="1"/>
          <p:nvPr/>
        </p:nvSpPr>
        <p:spPr>
          <a:xfrm>
            <a:off x="3735659" y="1307682"/>
            <a:ext cx="7370956" cy="5967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这二个文件里定义的所有内容都属于同一个包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hust.cs.java.ch9.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因此包是逻辑上的结构，可跨越多个物理的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71479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里不能定义同名的标识符（类名，接口名，枚举名）。例如一个类名和一个接口名不能相同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如果要使用其它包里标识符，有二个办法：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用完全限定名，例如要调用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，先引入要使用其它包里的标识符，再使用：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.*; </a:t>
            </a: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语句可以有多条，分别引入多个包里的名字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058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 type import)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：导入包里一个具体的标识符，如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(type import on demand)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：并非导入一个包里的所有类，只是按需导入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这二种导入的区别类似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里二种使用名字空间方式的区别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把导入的标识符引入到当前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文件，因此当前文件里不能定义同名的标识符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nm::id;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把名字空间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引入到当前代码处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不是把包里的标识符都引入到当前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，只是使包里名字都可见，使得我们要使用引入包里的名字时可以不用使用完全限定名，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因此在当前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文件里可以定义与引入包里同名的标识符。但二义性只有当名字被使用时才被检测到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。类似于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63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110128" y="3353279"/>
            <a:ext cx="4559208" cy="255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单类型导入，把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这个时候当前文件里不能定义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下面语句编译报错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4824761" y="1204734"/>
            <a:ext cx="7254085" cy="378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因此当前文件里可以定义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a1 = new A();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System.out.println(a1 instanceof p2.A); //true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当前域已经定义了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，因此要想使用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里的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只能用完全限定名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 a2 = new p1.A();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55EBCD-A0BD-4A76-9B28-4368068297BF}"/>
              </a:ext>
            </a:extLst>
          </p:cNvPr>
          <p:cNvSpPr txBox="1"/>
          <p:nvPr/>
        </p:nvSpPr>
        <p:spPr>
          <a:xfrm>
            <a:off x="5263376" y="565326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如果出现了名字冲突，要用完全限定名消除冲突</a:t>
            </a:r>
          </a:p>
        </p:txBody>
      </p:sp>
    </p:spTree>
    <p:extLst>
      <p:ext uri="{BB962C8B-B14F-4D97-AF65-F5344CB8AC3E}">
        <p14:creationId xmlns:p14="http://schemas.microsoft.com/office/powerpoint/2010/main" val="232691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3546089" y="4499104"/>
            <a:ext cx="8532758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p2.A; 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p1.A is already defined in a single type import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3546089" y="1204734"/>
            <a:ext cx="8532758" cy="3046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因此下面二个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不会保错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p2.*;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当名字被使用时二义性才被检测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to A is a ambiguous, p1.A and p2.A match;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p1.A a1;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这时只能用完全限定名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p2.A a2;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5993C-FE2B-4277-828D-935562FA137F}"/>
              </a:ext>
            </a:extLst>
          </p:cNvPr>
          <p:cNvSpPr/>
          <p:nvPr/>
        </p:nvSpPr>
        <p:spPr>
          <a:xfrm>
            <a:off x="110128" y="3320046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829808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u="sng" kern="0" dirty="0">
                <a:solidFill>
                  <a:srgbClr val="000000"/>
                </a:solidFill>
              </a:rPr>
              <a:t>C</a:t>
            </a:r>
            <a:r>
              <a:rPr lang="zh-CN" altLang="en-US" u="sng" kern="0" dirty="0">
                <a:solidFill>
                  <a:srgbClr val="000000"/>
                </a:solidFill>
              </a:rPr>
              <a:t>面向过程</a:t>
            </a:r>
            <a:r>
              <a:rPr lang="en-US" altLang="zh-CN" u="sng" kern="0" dirty="0">
                <a:solidFill>
                  <a:srgbClr val="000000"/>
                </a:solidFill>
              </a:rPr>
              <a:t>(</a:t>
            </a:r>
            <a:r>
              <a:rPr lang="zh-CN" altLang="en-US" u="sng" kern="0" dirty="0">
                <a:solidFill>
                  <a:srgbClr val="000000"/>
                </a:solidFill>
              </a:rPr>
              <a:t>或函数</a:t>
            </a:r>
            <a:r>
              <a:rPr lang="en-US" altLang="zh-CN" u="sng" kern="0" dirty="0">
                <a:solidFill>
                  <a:srgbClr val="000000"/>
                </a:solidFill>
              </a:rPr>
              <a:t>)</a:t>
            </a:r>
            <a:r>
              <a:rPr lang="zh-CN" altLang="en-US" u="sng" kern="0" dirty="0">
                <a:solidFill>
                  <a:srgbClr val="000000"/>
                </a:solidFill>
              </a:rPr>
              <a:t>设计，而</a:t>
            </a:r>
            <a:r>
              <a:rPr lang="en-US" altLang="zh-CN" u="sng" kern="0" dirty="0">
                <a:solidFill>
                  <a:srgbClr val="000000"/>
                </a:solidFill>
              </a:rPr>
              <a:t>Java</a:t>
            </a:r>
            <a:r>
              <a:rPr lang="zh-CN" altLang="en-US" u="sng" kern="0" dirty="0">
                <a:solidFill>
                  <a:srgbClr val="000000"/>
                </a:solidFill>
              </a:rPr>
              <a:t>面向对象设计。</a:t>
            </a:r>
            <a:endParaRPr lang="en-US" altLang="zh-CN" u="sng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对象</a:t>
            </a:r>
            <a:r>
              <a:rPr lang="en-US" altLang="zh-CN" kern="0" dirty="0">
                <a:solidFill>
                  <a:srgbClr val="000000"/>
                </a:solidFill>
              </a:rPr>
              <a:t>(object)</a:t>
            </a:r>
            <a:r>
              <a:rPr lang="zh-CN" altLang="en-US" kern="0" dirty="0">
                <a:solidFill>
                  <a:srgbClr val="000000"/>
                </a:solidFill>
              </a:rPr>
              <a:t>是现实世界中可识别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不一定可见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的实体，对象具有状态和行为。其</a:t>
            </a:r>
            <a:r>
              <a:rPr lang="zh-CN" altLang="en-US" kern="0" dirty="0">
                <a:solidFill>
                  <a:srgbClr val="FF0000"/>
                </a:solidFill>
              </a:rPr>
              <a:t>状态</a:t>
            </a:r>
            <a:r>
              <a:rPr lang="zh-CN" altLang="en-US" kern="0" dirty="0">
                <a:solidFill>
                  <a:srgbClr val="000000"/>
                </a:solidFill>
              </a:rPr>
              <a:t>是其属性的当前值，其</a:t>
            </a:r>
            <a:r>
              <a:rPr lang="zh-CN" altLang="en-US" kern="0" dirty="0">
                <a:solidFill>
                  <a:srgbClr val="FF0000"/>
                </a:solidFill>
              </a:rPr>
              <a:t>行为</a:t>
            </a:r>
            <a:r>
              <a:rPr lang="zh-CN" altLang="en-US" kern="0" dirty="0">
                <a:solidFill>
                  <a:srgbClr val="000000"/>
                </a:solidFill>
              </a:rPr>
              <a:t>是一系列方法，这些方法可改变对象的状态。对象：学生、按钮、政府等。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30348" y="3484915"/>
            <a:ext cx="3735388" cy="1800225"/>
            <a:chOff x="927100" y="2393950"/>
            <a:chExt cx="3735388" cy="1800225"/>
          </a:xfrm>
        </p:grpSpPr>
        <p:grpSp>
          <p:nvGrpSpPr>
            <p:cNvPr id="7" name="Group 105"/>
            <p:cNvGrpSpPr>
              <a:grpSpLocks/>
            </p:cNvGrpSpPr>
            <p:nvPr/>
          </p:nvGrpSpPr>
          <p:grpSpPr bwMode="auto">
            <a:xfrm>
              <a:off x="1962150" y="2393950"/>
              <a:ext cx="1800225" cy="1800225"/>
              <a:chOff x="1236" y="1593"/>
              <a:chExt cx="1134" cy="1134"/>
            </a:xfrm>
          </p:grpSpPr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8" name="AutoShape 10"/>
              <p:cNvCxnSpPr>
                <a:cxnSpLocks noChangeShapeType="1"/>
                <a:stCxn id="17" idx="1"/>
                <a:endCxn id="16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1"/>
              <p:cNvCxnSpPr>
                <a:cxnSpLocks noChangeShapeType="1"/>
                <a:stCxn id="17" idx="7"/>
                <a:endCxn id="16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12"/>
              <p:cNvCxnSpPr>
                <a:cxnSpLocks noChangeShapeType="1"/>
                <a:stCxn id="17" idx="3"/>
                <a:endCxn id="16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13"/>
              <p:cNvCxnSpPr>
                <a:cxnSpLocks noChangeShapeType="1"/>
                <a:stCxn id="17" idx="5"/>
                <a:endCxn id="16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16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17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868738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状态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变量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27100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行为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方法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10" name="AutoShape 26"/>
            <p:cNvCxnSpPr>
              <a:cxnSpLocks noChangeShapeType="1"/>
              <a:stCxn id="8" idx="1"/>
              <a:endCxn id="23" idx="3"/>
            </p:cNvCxnSpPr>
            <p:nvPr/>
          </p:nvCxnSpPr>
          <p:spPr bwMode="auto">
            <a:xfrm flipH="1" flipV="1">
              <a:off x="3079750" y="3043238"/>
              <a:ext cx="788988" cy="2746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7"/>
            <p:cNvCxnSpPr>
              <a:cxnSpLocks noChangeShapeType="1"/>
              <a:stCxn id="8" idx="1"/>
              <a:endCxn id="27" idx="4"/>
            </p:cNvCxnSpPr>
            <p:nvPr/>
          </p:nvCxnSpPr>
          <p:spPr bwMode="auto">
            <a:xfrm flipH="1" flipV="1">
              <a:off x="3186113" y="3259138"/>
              <a:ext cx="682625" cy="587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8"/>
            <p:cNvCxnSpPr>
              <a:cxnSpLocks noChangeShapeType="1"/>
              <a:stCxn id="8" idx="1"/>
              <a:endCxn id="29" idx="6"/>
            </p:cNvCxnSpPr>
            <p:nvPr/>
          </p:nvCxnSpPr>
          <p:spPr bwMode="auto">
            <a:xfrm flipH="1">
              <a:off x="3081338" y="3317875"/>
              <a:ext cx="787400" cy="2286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30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3248025"/>
              <a:ext cx="450850" cy="69850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1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2570163"/>
              <a:ext cx="1095375" cy="747712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2"/>
            <p:cNvCxnSpPr>
              <a:cxnSpLocks noChangeShapeType="1"/>
              <a:stCxn id="9" idx="3"/>
            </p:cNvCxnSpPr>
            <p:nvPr/>
          </p:nvCxnSpPr>
          <p:spPr bwMode="auto">
            <a:xfrm>
              <a:off x="1720850" y="3317875"/>
              <a:ext cx="1157288" cy="701675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2"/>
          <p:cNvGrpSpPr>
            <a:grpSpLocks/>
          </p:cNvGrpSpPr>
          <p:nvPr/>
        </p:nvGrpSpPr>
        <p:grpSpPr bwMode="auto">
          <a:xfrm>
            <a:off x="6081673" y="3484915"/>
            <a:ext cx="3263900" cy="1800225"/>
            <a:chOff x="5178425" y="2393950"/>
            <a:chExt cx="3263900" cy="1800225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7324725" y="2655888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姓名</a:t>
              </a:r>
              <a:r>
                <a:rPr lang="en-US" altLang="zh-CN" sz="1600" kern="0">
                  <a:solidFill>
                    <a:srgbClr val="000000"/>
                  </a:solidFill>
                </a:rPr>
                <a:t>:</a:t>
              </a:r>
              <a:r>
                <a:rPr lang="zh-CN" altLang="en-US" sz="1600" kern="0">
                  <a:solidFill>
                    <a:srgbClr val="000000"/>
                  </a:solidFill>
                </a:rPr>
                <a:t>张三</a:t>
              </a:r>
            </a:p>
          </p:txBody>
        </p:sp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7343775" y="3114675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 dirty="0">
                  <a:solidFill>
                    <a:srgbClr val="000000"/>
                  </a:solidFill>
                </a:rPr>
                <a:t>学号</a:t>
              </a:r>
              <a:r>
                <a:rPr lang="en-US" altLang="zh-CN" sz="1600" kern="0" dirty="0">
                  <a:solidFill>
                    <a:srgbClr val="000000"/>
                  </a:solidFill>
                </a:rPr>
                <a:t>:0001</a:t>
              </a:r>
            </a:p>
          </p:txBody>
        </p:sp>
        <p:sp>
          <p:nvSpPr>
            <p:cNvPr id="33" name="Text Box 103"/>
            <p:cNvSpPr txBox="1">
              <a:spLocks noChangeArrowheads="1"/>
            </p:cNvSpPr>
            <p:nvPr/>
          </p:nvSpPr>
          <p:spPr bwMode="auto">
            <a:xfrm>
              <a:off x="7343775" y="3530600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身高</a:t>
              </a:r>
              <a:r>
                <a:rPr lang="en-US" altLang="zh-CN" sz="1600" kern="0">
                  <a:solidFill>
                    <a:srgbClr val="000000"/>
                  </a:solidFill>
                </a:rPr>
                <a:t>:1.73</a:t>
              </a:r>
            </a:p>
          </p:txBody>
        </p:sp>
        <p:grpSp>
          <p:nvGrpSpPr>
            <p:cNvPr id="34" name="Group 106"/>
            <p:cNvGrpSpPr>
              <a:grpSpLocks/>
            </p:cNvGrpSpPr>
            <p:nvPr/>
          </p:nvGrpSpPr>
          <p:grpSpPr bwMode="auto">
            <a:xfrm>
              <a:off x="5227638" y="2393950"/>
              <a:ext cx="1800225" cy="1800225"/>
              <a:chOff x="1236" y="1593"/>
              <a:chExt cx="1134" cy="1134"/>
            </a:xfrm>
          </p:grpSpPr>
          <p:sp>
            <p:nvSpPr>
              <p:cNvPr id="41" name="Oval 107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val 108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3" name="AutoShape 109"/>
              <p:cNvCxnSpPr>
                <a:cxnSpLocks noChangeShapeType="1"/>
                <a:stCxn id="42" idx="1"/>
                <a:endCxn id="41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110"/>
              <p:cNvCxnSpPr>
                <a:cxnSpLocks noChangeShapeType="1"/>
                <a:stCxn id="42" idx="7"/>
                <a:endCxn id="41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11"/>
              <p:cNvCxnSpPr>
                <a:cxnSpLocks noChangeShapeType="1"/>
                <a:stCxn id="42" idx="3"/>
                <a:endCxn id="41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12"/>
              <p:cNvCxnSpPr>
                <a:cxnSpLocks noChangeShapeType="1"/>
                <a:stCxn id="42" idx="5"/>
                <a:endCxn id="41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ectangle 113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114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115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116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117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52" name="AutoShape 118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119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5" name="AutoShape 120"/>
            <p:cNvCxnSpPr>
              <a:cxnSpLocks noChangeShapeType="1"/>
              <a:stCxn id="31" idx="1"/>
              <a:endCxn id="48" idx="3"/>
            </p:cNvCxnSpPr>
            <p:nvPr/>
          </p:nvCxnSpPr>
          <p:spPr bwMode="auto">
            <a:xfrm flipH="1">
              <a:off x="6345238" y="2824163"/>
              <a:ext cx="979487" cy="219075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1"/>
            <p:cNvCxnSpPr>
              <a:cxnSpLocks noChangeShapeType="1"/>
              <a:stCxn id="32" idx="1"/>
              <a:endCxn id="51" idx="4"/>
            </p:cNvCxnSpPr>
            <p:nvPr/>
          </p:nvCxnSpPr>
          <p:spPr bwMode="auto">
            <a:xfrm flipH="1" flipV="1">
              <a:off x="6451600" y="3259138"/>
              <a:ext cx="892175" cy="23812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22"/>
            <p:cNvCxnSpPr>
              <a:cxnSpLocks noChangeShapeType="1"/>
              <a:stCxn id="33" idx="1"/>
              <a:endCxn id="53" idx="6"/>
            </p:cNvCxnSpPr>
            <p:nvPr/>
          </p:nvCxnSpPr>
          <p:spPr bwMode="auto">
            <a:xfrm flipH="1" flipV="1">
              <a:off x="6346825" y="3546475"/>
              <a:ext cx="996950" cy="1524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123"/>
            <p:cNvSpPr txBox="1">
              <a:spLocks noChangeArrowheads="1"/>
            </p:cNvSpPr>
            <p:nvPr/>
          </p:nvSpPr>
          <p:spPr bwMode="auto">
            <a:xfrm>
              <a:off x="5853113" y="2462213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学习</a:t>
              </a:r>
            </a:p>
          </p:txBody>
        </p:sp>
        <p:sp>
          <p:nvSpPr>
            <p:cNvPr id="39" name="Text Box 124"/>
            <p:cNvSpPr txBox="1">
              <a:spLocks noChangeArrowheads="1"/>
            </p:cNvSpPr>
            <p:nvPr/>
          </p:nvSpPr>
          <p:spPr bwMode="auto">
            <a:xfrm>
              <a:off x="5178425" y="31146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工作</a:t>
              </a:r>
            </a:p>
          </p:txBody>
        </p:sp>
        <p:sp>
          <p:nvSpPr>
            <p:cNvPr id="40" name="Text Box 125"/>
            <p:cNvSpPr txBox="1">
              <a:spLocks noChangeArrowheads="1"/>
            </p:cNvSpPr>
            <p:nvPr/>
          </p:nvSpPr>
          <p:spPr bwMode="auto">
            <a:xfrm>
              <a:off x="5861050" y="37623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娱乐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659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包除了起到名字空间的作用外，还有个很重要的作用：提供了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一级的访问权限控制（在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里，成员访问控制权限除了公有、保护、私有，还多了包一级的访问控制；类的访问控制除了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外，也多了包一级的访问控制）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包的命名习惯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域名作为包名 （但级别顺序相反），这样的好处是避免包名的重复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org.apache.tools.zip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cn.edu.hust.cs.javacourse.ch1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如果所有程序员都遵循这种包命名的约定，包名重复的可能性就非常小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注意包名和实际工程目录之间的对应关系，在第一章里已经详细介绍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311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9243" y="1854707"/>
            <a:ext cx="1162407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面向对象的封装性要求最好把实例成员变量设为私有的或保护的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同时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为私有、保护的实例成员变量提供公有的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方法遵循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JavaBean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的命名规范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设成员为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propertyName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用于获取成员值：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 ); 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用于设置成员值：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void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value)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class Circle{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double radius=1.0;        </a:t>
            </a:r>
            <a:r>
              <a:rPr lang="en-US" altLang="zh-CN" sz="18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1800" kern="0" dirty="0">
                <a:solidFill>
                  <a:srgbClr val="000000"/>
                </a:solidFill>
                <a:ea typeface="宋体"/>
              </a:rPr>
              <a:t>数据成员设为私有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Circle( ){ radius=1.0;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public double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getRadius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 ){ return radius;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void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setRadius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(double r){ radius=r;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21BC1A-120B-4F30-AA78-1603AAA4CE0A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数据成员的封装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0827EE-5574-4898-8292-53500475E657}"/>
              </a:ext>
            </a:extLst>
          </p:cNvPr>
          <p:cNvSpPr txBox="1"/>
          <p:nvPr/>
        </p:nvSpPr>
        <p:spPr>
          <a:xfrm>
            <a:off x="7605132" y="497344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如果是公有，就无法防止类的使用者写出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o.radius</a:t>
            </a:r>
            <a:r>
              <a:rPr lang="en-US" altLang="zh-CN" dirty="0"/>
              <a:t> = -100.0;</a:t>
            </a:r>
            <a:r>
              <a:rPr lang="zh-CN" altLang="en-US" dirty="0"/>
              <a:t>这样的语句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240975"/>
            <a:ext cx="1094714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radius;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私有静态变量，记录当前内存里被实例化的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对象个数*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static int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Circle() { radius = 1.0;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radius;}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公有静态方法，获取私有静态变量内容*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int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Return the area of this circle */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 return radius * radius *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0A4304F-1E80-4BCB-91B2-F22413DFE144}"/>
              </a:ext>
            </a:extLst>
          </p:cNvPr>
          <p:cNvSpPr/>
          <p:nvPr/>
        </p:nvSpPr>
        <p:spPr>
          <a:xfrm>
            <a:off x="7773329" y="1873405"/>
            <a:ext cx="3282905" cy="496887"/>
          </a:xfrm>
          <a:prstGeom prst="wedgeRoundRectCallout">
            <a:avLst>
              <a:gd name="adj1" fmla="val -40069"/>
              <a:gd name="adj2" fmla="val 140667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0B55E9-E28E-4066-9F76-2183B5526043}"/>
              </a:ext>
            </a:extLst>
          </p:cNvPr>
          <p:cNvSpPr txBox="1"/>
          <p:nvPr/>
        </p:nvSpPr>
        <p:spPr>
          <a:xfrm>
            <a:off x="7726476" y="1952706"/>
            <a:ext cx="332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在每个重载的构造函数里计数器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7015046" y="5397190"/>
            <a:ext cx="4906936" cy="1326995"/>
          </a:xfrm>
          <a:prstGeom prst="wedgeRoundRectCallout">
            <a:avLst>
              <a:gd name="adj1" fmla="val -64809"/>
              <a:gd name="adj2" fmla="val -39162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6968193" y="5476491"/>
            <a:ext cx="490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方法，该方法在对象被回收时调用，方法里对象计数器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。注意该方法调用时机不可控制。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是注解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(annotation)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告诉编译器这里是覆盖父类的方法。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530906"/>
            <a:ext cx="109471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其他代码省略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2376138" y="3862071"/>
            <a:ext cx="8808441" cy="2505275"/>
          </a:xfrm>
          <a:prstGeom prst="wedgeRoundRectCallout">
            <a:avLst>
              <a:gd name="adj1" fmla="val -34299"/>
              <a:gd name="adj2" fmla="val -83673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2552306" y="3941372"/>
            <a:ext cx="8442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可以不加，但是使用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注解有如下好处：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：可以当注释用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方便阅读；</a:t>
            </a:r>
            <a:b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：编译器可以给你验证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下面的方法名是否是父类中所有的，如果没有则报错。例如，如果没写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，而下面的方法名又写错了，这时你的编译器是可以编译通过的，因为编译器以为这个方法是你的子类中自己增加的方法。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注解为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代码提供元数据。注解可以指示编译器做些额外的动作，甚至可以自定义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注解让编译器执行自定义的动作。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提供了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 API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让我们自定义注解。</a:t>
            </a:r>
          </a:p>
        </p:txBody>
      </p:sp>
    </p:spTree>
    <p:extLst>
      <p:ext uri="{BB962C8B-B14F-4D97-AF65-F5344CB8AC3E}">
        <p14:creationId xmlns:p14="http://schemas.microsoft.com/office/powerpoint/2010/main" val="110164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004619" cy="50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(instance variable):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未用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修饰的成员变量，属于类的具体实例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，只能通过对象访问，如“对象名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 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variable)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修饰的变量，被类的所有实例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共享，也称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类变量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。可以通过对象或类名访问，提倡“类名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变量名”访问。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269215" y="3894099"/>
            <a:ext cx="4752975" cy="1954213"/>
            <a:chOff x="2692" y="2205"/>
            <a:chExt cx="2994" cy="1231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728" y="3238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728" y="2416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 flipV="1">
              <a:off x="3210" y="252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548" y="2937"/>
              <a:ext cx="1138" cy="159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numberOfObject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=2</a:t>
              </a: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 flipH="1" flipV="1">
              <a:off x="3210" y="3351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V="1">
              <a:off x="4326" y="2642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 flipV="1">
              <a:off x="4326" y="3436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4411" y="2642"/>
              <a:ext cx="0" cy="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4411" y="3010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692" y="2205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710" y="2990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1532365" y="3894099"/>
            <a:ext cx="2595563" cy="2268538"/>
            <a:chOff x="952500" y="3905767"/>
            <a:chExt cx="2595612" cy="2268538"/>
          </a:xfrm>
        </p:grpSpPr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952500" y="5348805"/>
              <a:ext cx="191135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private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+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public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下划线 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static</a:t>
              </a:r>
            </a:p>
          </p:txBody>
        </p:sp>
        <p:grpSp>
          <p:nvGrpSpPr>
            <p:cNvPr id="19" name="组合 1"/>
            <p:cNvGrpSpPr>
              <a:grpSpLocks/>
            </p:cNvGrpSpPr>
            <p:nvPr/>
          </p:nvGrpSpPr>
          <p:grpSpPr bwMode="auto">
            <a:xfrm>
              <a:off x="971600" y="3905767"/>
              <a:ext cx="2576512" cy="1468438"/>
              <a:chOff x="1004888" y="3896485"/>
              <a:chExt cx="2576512" cy="1468438"/>
            </a:xfrm>
          </p:grpSpPr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888" y="3896500"/>
                <a:ext cx="2576512" cy="1468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1230313" y="4514031"/>
                <a:ext cx="13493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endParaRPr>
              </a:p>
            </p:txBody>
          </p:sp>
          <p:sp>
            <p:nvSpPr>
              <p:cNvPr id="22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004888" y="3896485"/>
                <a:ext cx="2576512" cy="146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23" name="直接连接符 25"/>
              <p:cNvCxnSpPr>
                <a:cxnSpLocks noChangeShapeType="1"/>
              </p:cNvCxnSpPr>
              <p:nvPr/>
            </p:nvCxnSpPr>
            <p:spPr bwMode="auto">
              <a:xfrm>
                <a:off x="1241630" y="5094185"/>
                <a:ext cx="1955800" cy="158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7401353" y="3802024"/>
            <a:ext cx="203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二个对象的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radius: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实例变量存储于不同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对象，彼此不影响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6861603" y="4062374"/>
            <a:ext cx="539750" cy="254000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861603" y="4062374"/>
            <a:ext cx="541337" cy="1558925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pic>
        <p:nvPicPr>
          <p:cNvPr id="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3954424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5259349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8BC287-6C8F-4EAC-BAED-A3317D8E9577}"/>
              </a:ext>
            </a:extLst>
          </p:cNvPr>
          <p:cNvSpPr txBox="1"/>
          <p:nvPr/>
        </p:nvSpPr>
        <p:spPr>
          <a:xfrm>
            <a:off x="7265026" y="34843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实例变量是作为对象内存的一部分存在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70CE6E-A761-408E-B502-FA2B3603AD4A}"/>
              </a:ext>
            </a:extLst>
          </p:cNvPr>
          <p:cNvSpPr txBox="1"/>
          <p:nvPr/>
        </p:nvSpPr>
        <p:spPr>
          <a:xfrm>
            <a:off x="7276941" y="547683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静态变量是单独的内存单元，与对象内存</a:t>
            </a:r>
            <a:endParaRPr lang="en-US" altLang="zh-CN" dirty="0"/>
          </a:p>
          <a:p>
            <a:r>
              <a:rPr lang="zh-CN" altLang="en-US" dirty="0"/>
              <a:t>分开</a:t>
            </a: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705320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实例常量是没有用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静态常量是用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类中的静态常量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定义为：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public static final double PI = 3.14159265358979323846;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所有常量可按需指定访问权限，不能用等号赋值修改。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由于它们不能被修改，故通常定义为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也可以修饰方法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修饰实例方法时，表示该方法不能被子类覆盖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(Override)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。非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实例方法可以被子类覆盖（见继承）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修饰静态方法时，表示该方法不能被子类隐藏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(Hiding)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。非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静态方法可以被子类隐藏。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9831" y="1887848"/>
            <a:ext cx="10705320" cy="47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方法重载：</a:t>
            </a:r>
            <a:r>
              <a:rPr lang="zh-CN" altLang="en-US" sz="2400" dirty="0"/>
              <a:t>同一个类中、或者父类子类中的多个方法具有相同的名字，但这些方法</a:t>
            </a:r>
            <a:r>
              <a:rPr lang="zh-CN" altLang="en-US" sz="2400" dirty="0">
                <a:solidFill>
                  <a:srgbClr val="FF0000"/>
                </a:solidFill>
              </a:rPr>
              <a:t>具有不同的参数列表</a:t>
            </a:r>
            <a:r>
              <a:rPr lang="en-US" altLang="zh-CN" sz="2400" dirty="0"/>
              <a:t>(</a:t>
            </a:r>
            <a:r>
              <a:rPr lang="zh-CN" altLang="en-US" sz="2400" dirty="0"/>
              <a:t>不含返回类型，即</a:t>
            </a:r>
            <a:r>
              <a:rPr lang="zh-CN" altLang="en-US" dirty="0"/>
              <a:t>无法以返回类型作为方法重载的区分标准）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方法覆盖和方法隐藏：发生在父类和子类之间，前提是继承。子类中定义的方法与父类中的方法具有</a:t>
            </a:r>
            <a:r>
              <a:rPr lang="zh-CN" altLang="en-US" dirty="0">
                <a:solidFill>
                  <a:srgbClr val="FF0000"/>
                </a:solidFill>
              </a:rPr>
              <a:t>相同的方法名字、相同的参数列表、相同的返回类型</a:t>
            </a:r>
            <a:r>
              <a:rPr lang="zh-CN" altLang="en-US" dirty="0"/>
              <a:t>（也允许子类中方法的返回类型是父类中方法返回类型的子类）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方法覆盖：实例方法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方法隐藏：静态方法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endParaRPr lang="en-US" altLang="zh-CN" sz="3200" kern="0" dirty="0">
              <a:solidFill>
                <a:srgbClr val="000000"/>
              </a:solidFill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2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94E125-F82E-4156-816F-5ADAC852B43F}"/>
              </a:ext>
            </a:extLst>
          </p:cNvPr>
          <p:cNvSpPr/>
          <p:nvPr/>
        </p:nvSpPr>
        <p:spPr>
          <a:xfrm>
            <a:off x="367989" y="1823070"/>
            <a:ext cx="1112891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m(double x, double y) {}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已经定义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重载函数不能通过返回类型区分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int m(int x, int y) { return 0;}; 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67988" y="3832663"/>
            <a:ext cx="11128917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 //B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m(float x, float y)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double,double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注意连返回类型都必须一致</a:t>
            </a:r>
          </a:p>
          <a:p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注意下面这个语句报错，既不是覆盖（与父类的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返回类型不一样）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也不是合法的重载（和父类的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参数完全一样，只是返回类型不一致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m(int x, int y) {}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错误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子类定义了新的重载函数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m(){return 0;};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4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23383" y="1867165"/>
            <a:ext cx="11128917" cy="477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m2() 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 m1()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下面语句报错，不能覆盖父类的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void m2(){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隐藏了父类的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m3()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静态方法不能被子类隐藏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7815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method)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修饰，静态函数无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每个程序必须有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 static void main(String[])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JOptionPane.showMessageDialog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JOptionPane.showInputDialog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Math.random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静态方法可以通过对象或类名调用。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静态方法内部只能访问类的静态成员 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因为实例成员必须有实例才存在，当通过类名调用静态方法时，可能该类还没有一个实例）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静态方法没有多态性。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1353916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(class)</a:t>
            </a:r>
            <a:r>
              <a:rPr lang="zh-CN" altLang="en-US" kern="0" dirty="0">
                <a:solidFill>
                  <a:srgbClr val="000000"/>
                </a:solidFill>
              </a:rPr>
              <a:t>定义或封装同类对象共有的属性和方法，即将同类型对象共有的属性和行为抽象出来形成类的定义。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例如要开发学生管理系统，根据应用需求，我们发现所有学生的以下共有属性和行为需要管理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属性：学号、姓名、性别、所在学院、年级、班级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行为：考试、上课、完成作业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因此形成类的定义：</a:t>
            </a:r>
            <a:r>
              <a:rPr lang="en-US" altLang="zh-CN" kern="0" dirty="0">
                <a:solidFill>
                  <a:srgbClr val="000000"/>
                </a:solidFill>
              </a:rPr>
              <a:t>Class Student{ … },</a:t>
            </a:r>
            <a:r>
              <a:rPr lang="zh-CN" altLang="en-US" kern="0" dirty="0">
                <a:solidFill>
                  <a:srgbClr val="000000"/>
                </a:solidFill>
              </a:rPr>
              <a:t>属性作为数据成员，行为作为方法成员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同一类型的对象有相同的属性和方法，但每个对象的属性值不同。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类型简称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是对象的模板、蓝图。</a:t>
            </a:r>
            <a:r>
              <a:rPr lang="zh-CN" altLang="en-US" kern="0" dirty="0">
                <a:solidFill>
                  <a:srgbClr val="FF0000"/>
                </a:solidFill>
              </a:rPr>
              <a:t>对象是类的实例</a:t>
            </a:r>
            <a:r>
              <a:rPr lang="zh-CN" altLang="en-US" kern="0" dirty="0">
                <a:solidFill>
                  <a:srgbClr val="000000"/>
                </a:solidFill>
              </a:rPr>
              <a:t>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当定义好类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，可以用类型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去实例化不同对象代表不同学生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kern="0" dirty="0">
                <a:solidFill>
                  <a:srgbClr val="000000"/>
                </a:solidFill>
              </a:rPr>
              <a:t>Student s = new Student(…)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270959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；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private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protected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</a:p>
          <a:p>
            <a:pPr lvl="0" eaLnBrk="1" hangingPunct="1">
              <a:lnSpc>
                <a:spcPct val="90000"/>
              </a:lnSpc>
              <a:buClr>
                <a:srgbClr val="CC0000"/>
              </a:buClr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继承时无继承控制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见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继承，即都是公有继承，和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不同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，故父类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成员继承到派生类时访问权限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保持不变（除了私有）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成员访问控制符的作用：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只能被当前类定义的函数访问。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包级：无修饰符的成员，只能被同一包中的类访问。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protected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：子类、同一包中的类的函数可以访问。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所有类的函数都可以访问。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4778"/>
              </p:ext>
            </p:extLst>
          </p:nvPr>
        </p:nvGraphicFramePr>
        <p:xfrm>
          <a:off x="1184546" y="4672648"/>
          <a:ext cx="6931025" cy="1687828"/>
        </p:xfrm>
        <a:graphic>
          <a:graphicData uri="http://schemas.openxmlformats.org/drawingml/2006/table">
            <a:tbl>
              <a:tblPr firstRow="1" bandRow="1"/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访问权限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子类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它包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public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Agency FB"/>
                        </a:rPr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protected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600" dirty="0"/>
                        <a:t>包级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默认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private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275710"/>
            <a:ext cx="8686800" cy="42576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313" y="2682110"/>
            <a:ext cx="2970212" cy="37861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C1{//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int x=1;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y=2;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protected int u=3,w=4;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int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m1(){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i = x = u;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j = y = w;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k =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m2();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m3(); 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m2(){ }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void m3(){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46463" y="2680523"/>
            <a:ext cx="5311775" cy="3924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 extends C1{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u=5;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 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;//ok, 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父类保护）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//ok, m2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985CC9-E464-4438-ABF0-283678A12BD0}"/>
              </a:ext>
            </a:extLst>
          </p:cNvPr>
          <p:cNvSpPr txBox="1"/>
          <p:nvPr/>
        </p:nvSpPr>
        <p:spPr>
          <a:xfrm>
            <a:off x="672662" y="14924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4" y="1469850"/>
            <a:ext cx="8843299" cy="427809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1800" y="1808163"/>
            <a:ext cx="8143875" cy="378565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C3 extends C1{ 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C3.java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u=5;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 //ok, x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保护，当前对象非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子类对象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保护，当前对象是父类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的子类对象）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//error, m2(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1383" y="57876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1294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502EC-A06D-43CC-AD1C-E9F26110B58A}"/>
              </a:ext>
            </a:extLst>
          </p:cNvPr>
          <p:cNvSpPr/>
          <p:nvPr/>
        </p:nvSpPr>
        <p:spPr>
          <a:xfrm>
            <a:off x="367990" y="1575607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i=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B34734-6281-4CF9-A2C9-01DD3DF34E94}"/>
              </a:ext>
            </a:extLst>
          </p:cNvPr>
          <p:cNvSpPr/>
          <p:nvPr/>
        </p:nvSpPr>
        <p:spPr>
          <a:xfrm>
            <a:off x="367990" y="2652825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j=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565AC7-83FF-48F3-ACD7-42EE84CF3A4C}"/>
              </a:ext>
            </a:extLst>
          </p:cNvPr>
          <p:cNvSpPr/>
          <p:nvPr/>
        </p:nvSpPr>
        <p:spPr>
          <a:xfrm>
            <a:off x="367990" y="3951890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25E054-AAE4-4A3D-A97D-BB9A11A50931}"/>
              </a:ext>
            </a:extLst>
          </p:cNvPr>
          <p:cNvSpPr/>
          <p:nvPr/>
        </p:nvSpPr>
        <p:spPr>
          <a:xfrm>
            <a:off x="367990" y="3951890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71E2DE-89DF-4AEB-9FEF-822182E280CB}"/>
              </a:ext>
            </a:extLst>
          </p:cNvPr>
          <p:cNvSpPr/>
          <p:nvPr/>
        </p:nvSpPr>
        <p:spPr>
          <a:xfrm>
            <a:off x="1489898" y="520882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EB49250F-7F48-4E91-8095-D6EDF0F93034}"/>
              </a:ext>
            </a:extLst>
          </p:cNvPr>
          <p:cNvSpPr/>
          <p:nvPr/>
        </p:nvSpPr>
        <p:spPr>
          <a:xfrm>
            <a:off x="5021246" y="5053030"/>
            <a:ext cx="6802764" cy="1463383"/>
          </a:xfrm>
          <a:prstGeom prst="wedgeRoundRectCallout">
            <a:avLst>
              <a:gd name="adj1" fmla="val -58370"/>
              <a:gd name="adj2" fmla="val -455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o1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包括二部分：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浅绿色部分，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自己的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 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粉红色部分，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的函数里，可以通过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访问到从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（因为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是自己的内存布局一部分）。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但是在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的函数里，不能访问另外的对象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，因为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this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对象是不同内存，除非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在一个包里</a:t>
            </a:r>
            <a:endParaRPr lang="zh-CN" altLang="en-US" sz="14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7603883-0C86-4CCB-B224-AC7D0593F369}"/>
              </a:ext>
            </a:extLst>
          </p:cNvPr>
          <p:cNvSpPr/>
          <p:nvPr/>
        </p:nvSpPr>
        <p:spPr>
          <a:xfrm rot="10800000">
            <a:off x="3899338" y="3993931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101D4A-934F-46B6-B677-1AE3CAEAA005}"/>
              </a:ext>
            </a:extLst>
          </p:cNvPr>
          <p:cNvSpPr/>
          <p:nvPr/>
        </p:nvSpPr>
        <p:spPr>
          <a:xfrm>
            <a:off x="8527452" y="2652825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D2603C-2EFD-4F97-8172-0CE34BB33B57}"/>
              </a:ext>
            </a:extLst>
          </p:cNvPr>
          <p:cNvSpPr/>
          <p:nvPr/>
        </p:nvSpPr>
        <p:spPr>
          <a:xfrm>
            <a:off x="8527452" y="2652825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17930C-EB26-4A06-8B1F-AE8722203452}"/>
              </a:ext>
            </a:extLst>
          </p:cNvPr>
          <p:cNvSpPr/>
          <p:nvPr/>
        </p:nvSpPr>
        <p:spPr>
          <a:xfrm>
            <a:off x="9649360" y="390975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6AFD8FD6-635A-4A4C-B426-188BCDC765C6}"/>
              </a:ext>
            </a:extLst>
          </p:cNvPr>
          <p:cNvSpPr/>
          <p:nvPr/>
        </p:nvSpPr>
        <p:spPr>
          <a:xfrm>
            <a:off x="7662002" y="2652824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F3F99711-4133-4C94-96CA-B16987B7A6C4}"/>
              </a:ext>
            </a:extLst>
          </p:cNvPr>
          <p:cNvSpPr/>
          <p:nvPr/>
        </p:nvSpPr>
        <p:spPr>
          <a:xfrm>
            <a:off x="5071242" y="2919203"/>
            <a:ext cx="2885090" cy="449363"/>
          </a:xfrm>
          <a:prstGeom prst="wedgeRoundRectCallout">
            <a:avLst>
              <a:gd name="adj1" fmla="val 42899"/>
              <a:gd name="adj2" fmla="val 10366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类的另外一个对象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6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5" y="1897333"/>
            <a:ext cx="8686800" cy="20621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1313" y="2303733"/>
            <a:ext cx="2616200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无访问修饰符，只能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在同一包内被访问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class C1{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5850" y="2289446"/>
            <a:ext cx="2790825" cy="1570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可访问同一包的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  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//OK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6863" y="4237308"/>
            <a:ext cx="8686800" cy="23018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31800" y="4604021"/>
            <a:ext cx="5310188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C3{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不可访问包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//error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C2 c; 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E143D-2DFC-47A0-BAF1-425A1AFC2D31}"/>
              </a:ext>
            </a:extLst>
          </p:cNvPr>
          <p:cNvSpPr txBox="1"/>
          <p:nvPr/>
        </p:nvSpPr>
        <p:spPr>
          <a:xfrm>
            <a:off x="347607" y="132480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313" y="1632263"/>
            <a:ext cx="8403294" cy="25463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Foo{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x;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类内使用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，所以可以访问私有成员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，并不是只能访问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this</a:t>
            </a:r>
            <a:r>
              <a:rPr lang="en-US" altLang="zh-CN" sz="1600" kern="0" dirty="0">
                <a:solidFill>
                  <a:srgbClr val="000000"/>
                </a:solidFill>
              </a:rPr>
              <a:t>.x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//ok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7350" y="4205863"/>
            <a:ext cx="8357257" cy="2057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Test{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static void main(String[]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args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类外使用，所以不可以访问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//error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20850" y="1198801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访问控制针对的是类型而不是对象级别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5831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大多数情况下，构造函数应该是公有的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有些特殊场合，可能会防止用户创建类的实例，这可以通过将构造函数声明为私有的来实现。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例如，包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java.lang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中的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类的构造函数为私有的，所有的数据域和方法都是静态的，可以通过类名直接访问而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不能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实例化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 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（）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{   }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类成员变量的作用域和访问优先级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959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实例变量和静态变量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的作用域是整个类，与声明的位置无关。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如果一个成员变量的初始化依赖于另一个变量，则另一个变量必须在前面声明。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 class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Foo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int i;//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成员变量默认初始化，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后成员默认值为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，函数局部变量须初始化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j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+ 1;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 f( ){ int i=0; return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i+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} 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局部变量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i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会优先访问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   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作用域越小，被访问的优先级越高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如函数的局部变量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与类的成员变量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名称相同，那么优先访问局部变量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被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隐藏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可用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或类名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发现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38150" lvl="1" indent="0" eaLnBrk="1" hangingPunct="1">
              <a:buClr>
                <a:srgbClr val="CC0000"/>
              </a:buClr>
              <a:buNone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嵌套作用域不能定义同名的局部变量；但类的成员变量可以和类的方法里的局部变量同名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83735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指向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调用某个方法的当前对象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在实例方法中，实例变量被同名局部变量或方法形参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隐藏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，可以通过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this.instanceVariable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访问实例变量。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调用当前类的其它构造函数，需防止递归调用。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actualParameterList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opt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必须是构造函数的第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条语句。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2675" y="3563938"/>
            <a:ext cx="7396163" cy="2536825"/>
            <a:chOff x="733425" y="3563938"/>
            <a:chExt cx="7396163" cy="2536825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33425" y="3563938"/>
              <a:ext cx="3389313" cy="253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Foo{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5;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double k = 0.0;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this.i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;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k){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Foo.k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k;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513263" y="3592513"/>
              <a:ext cx="3389312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f1 =new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f2 = 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f1.setI(10);//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f2.setI(45);//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</a:t>
              </a:r>
            </a:p>
          </p:txBody>
        </p:sp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4537075" y="5095875"/>
              <a:ext cx="35925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说明：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成员变量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、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k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的初始值可被构造函数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修改，但编译提供的默认构造函数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什么也没有做。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8774" y="2153034"/>
            <a:ext cx="1301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240224" y="26403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240224" y="29578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240224" y="368338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方法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97599" y="5394709"/>
            <a:ext cx="1504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5796347"/>
            <a:ext cx="2536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3"/>
          <p:cNvSpPr>
            <a:spLocks/>
          </p:cNvSpPr>
          <p:nvPr/>
        </p:nvSpPr>
        <p:spPr bwMode="auto">
          <a:xfrm>
            <a:off x="4539174" y="5959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对象名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4539174" y="6340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数据字段值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240224" y="332143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1648337" y="2557847"/>
            <a:ext cx="32321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24362" y="4223134"/>
            <a:ext cx="77362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成员访问权限：公有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+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protected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#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私有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private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1600" kern="0" dirty="0">
                <a:solidFill>
                  <a:srgbClr val="000000"/>
                </a:solidFill>
              </a:rPr>
              <a:t>-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表示，包级用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~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表示或默认无表示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包级即可以被同一个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package</a:t>
            </a:r>
            <a:r>
              <a:rPr lang="zh-CN" altLang="en-US" sz="1600" kern="0" dirty="0">
                <a:solidFill>
                  <a:srgbClr val="0000CC"/>
                </a:solidFill>
              </a:rPr>
              <a:t>的代码访问的成员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friend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，无析构函数，垃圾自动回收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2511809"/>
            <a:ext cx="32194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AAF60C-A4FA-4366-BF44-F9472AE2EAC0}"/>
              </a:ext>
            </a:extLst>
          </p:cNvPr>
          <p:cNvSpPr/>
          <p:nvPr/>
        </p:nvSpPr>
        <p:spPr>
          <a:xfrm>
            <a:off x="6324391" y="1360812"/>
            <a:ext cx="5295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：广泛应用的面向对象设计的的建模工具，但独立于任何具体程序设计语言。作为一种建模语言，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严格的语法和语义规范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。对于复杂系统，先用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建模，再编写代码。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工具会自动把模型编译成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Java(C++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）源码（方法体是空的）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采用一组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图形符号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来描述软件模型，这些图形符号简单、直观和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。所描述的软件模型，可以直观地理解和阅读，由于具有规范性，所以能够保证模型的准确、一致。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4675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圆类及其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3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个对象：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数据字段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即圆类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属性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说明：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struct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union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8663" y="1836738"/>
            <a:ext cx="7224712" cy="4062651"/>
            <a:chOff x="728663" y="1836738"/>
            <a:chExt cx="7224712" cy="406265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43063" y="1836738"/>
              <a:ext cx="5969772" cy="406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Circle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Circle(double r)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r;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findArea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return radius * radius * 3.14159;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  <a:b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</a:b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c1=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Circle(), c2=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Circle(10</a:t>
              </a:r>
              <a:r>
                <a:rPr lang="en-US" altLang="zh-CN" sz="1800" kern="0" dirty="0">
                  <a:solidFill>
                    <a:srgbClr val="000000"/>
                  </a:solidFill>
                </a:rPr>
                <a:t>.0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);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1951038" y="2573338"/>
              <a:ext cx="2339975" cy="1800225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 w="9525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43100" y="2168525"/>
              <a:ext cx="2339975" cy="252413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43100" y="4508500"/>
              <a:ext cx="3690938" cy="863600"/>
            </a:xfrm>
            <a:prstGeom prst="rect">
              <a:avLst/>
            </a:prstGeom>
            <a:solidFill>
              <a:srgbClr val="FF99CC">
                <a:alpha val="20000"/>
              </a:srgbClr>
            </a:solidFill>
            <a:ln w="9525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AutoShape 18"/>
            <p:cNvSpPr>
              <a:spLocks/>
            </p:cNvSpPr>
            <p:nvPr/>
          </p:nvSpPr>
          <p:spPr bwMode="auto">
            <a:xfrm>
              <a:off x="728663" y="4824413"/>
              <a:ext cx="914400" cy="222250"/>
            </a:xfrm>
            <a:prstGeom prst="accentCallout2">
              <a:avLst>
                <a:gd name="adj1" fmla="val 51431"/>
                <a:gd name="adj2" fmla="val 108333"/>
                <a:gd name="adj3" fmla="val 51431"/>
                <a:gd name="adj4" fmla="val 120315"/>
                <a:gd name="adj5" fmla="val -2144"/>
                <a:gd name="adj6" fmla="val 132815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方法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423025" y="1893888"/>
              <a:ext cx="1479550" cy="5847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c1:Circle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radius=1.0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591300" y="2882900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c2:Circle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radius=10.0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642100" y="4143375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c3:Circle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radius=15.0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5021263" y="2168525"/>
              <a:ext cx="1350962" cy="900113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021263" y="3203575"/>
              <a:ext cx="1570037" cy="0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021263" y="3563938"/>
              <a:ext cx="1570037" cy="809625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9968E2C6-A08B-4EDB-B141-E0DEC6330265}"/>
              </a:ext>
            </a:extLst>
          </p:cNvPr>
          <p:cNvSpPr>
            <a:spLocks/>
          </p:cNvSpPr>
          <p:nvPr/>
        </p:nvSpPr>
        <p:spPr bwMode="auto">
          <a:xfrm>
            <a:off x="574675" y="3429000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334C6EB4-A46B-429A-ADDD-1DDF0FBDC529}"/>
              </a:ext>
            </a:extLst>
          </p:cNvPr>
          <p:cNvSpPr>
            <a:spLocks/>
          </p:cNvSpPr>
          <p:nvPr/>
        </p:nvSpPr>
        <p:spPr bwMode="auto">
          <a:xfrm>
            <a:off x="506413" y="2255837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数据成员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81DE95-9786-407C-AF1F-F3E0D13FFFD3}"/>
              </a:ext>
            </a:extLst>
          </p:cNvPr>
          <p:cNvGrpSpPr/>
          <p:nvPr/>
        </p:nvGrpSpPr>
        <p:grpSpPr>
          <a:xfrm>
            <a:off x="7297737" y="5741601"/>
            <a:ext cx="3599213" cy="800725"/>
            <a:chOff x="6544447" y="5597912"/>
            <a:chExt cx="3599213" cy="800725"/>
          </a:xfrm>
        </p:grpSpPr>
        <p:sp>
          <p:nvSpPr>
            <p:cNvPr id="3" name="对话气泡: 圆角矩形 2">
              <a:extLst>
                <a:ext uri="{FF2B5EF4-FFF2-40B4-BE49-F238E27FC236}">
                  <a16:creationId xmlns:a16="http://schemas.microsoft.com/office/drawing/2014/main" id="{EB8992CD-0E9A-4019-BE7B-28B5D35A6CA0}"/>
                </a:ext>
              </a:extLst>
            </p:cNvPr>
            <p:cNvSpPr/>
            <p:nvPr/>
          </p:nvSpPr>
          <p:spPr>
            <a:xfrm>
              <a:off x="6591300" y="5597912"/>
              <a:ext cx="3552360" cy="800725"/>
            </a:xfrm>
            <a:prstGeom prst="wedgeRoundRectCallout">
              <a:avLst>
                <a:gd name="adj1" fmla="val -64809"/>
                <a:gd name="adj2" fmla="val -39162"/>
                <a:gd name="adj3" fmla="val 16667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448422-702C-4D54-83D3-09082A2ABA6F}"/>
                </a:ext>
              </a:extLst>
            </p:cNvPr>
            <p:cNvSpPr txBox="1"/>
            <p:nvPr/>
          </p:nvSpPr>
          <p:spPr>
            <a:xfrm>
              <a:off x="6544447" y="5677213"/>
              <a:ext cx="3052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会自动调用构造函数，根据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实参确定调用哪个构造函数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22663" y="1341438"/>
            <a:ext cx="1193180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与基本数据类型一样，可声明并用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创建对象数组。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 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[]a=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[10];//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所有元素缺省初值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当创建对象数组时，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数组元素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的缺省初值为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null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Circle[] circleArray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Circle[10];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这时没有构造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对象，只是构造数组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for(int i = 0; i &lt;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circleArray.length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i++)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[i]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Circle( );   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这时才构造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对象，可使用有参构造函数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grpSp>
        <p:nvGrpSpPr>
          <p:cNvPr id="21" name="组合 2"/>
          <p:cNvGrpSpPr>
            <a:grpSpLocks/>
          </p:cNvGrpSpPr>
          <p:nvPr/>
        </p:nvGrpSpPr>
        <p:grpSpPr bwMode="auto">
          <a:xfrm>
            <a:off x="3221038" y="4284663"/>
            <a:ext cx="1620837" cy="1349375"/>
            <a:chOff x="3221038" y="4284663"/>
            <a:chExt cx="1620837" cy="1349375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221038" y="42846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[0]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221038" y="4554538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[1]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221038" y="4824413"/>
              <a:ext cx="1620837" cy="5397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221038" y="53641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circleArray[9]</a:t>
              </a:r>
            </a:p>
          </p:txBody>
        </p: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1309688" y="4298950"/>
            <a:ext cx="1301750" cy="571500"/>
            <a:chOff x="1309688" y="4298950"/>
            <a:chExt cx="1301750" cy="571500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331913" y="4600575"/>
              <a:ext cx="12144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数组的引用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309688" y="4298950"/>
              <a:ext cx="1301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circleArray</a:t>
              </a:r>
            </a:p>
          </p:txBody>
        </p:sp>
      </p:grpSp>
      <p:cxnSp>
        <p:nvCxnSpPr>
          <p:cNvPr id="29" name="AutoShape 11"/>
          <p:cNvCxnSpPr>
            <a:cxnSpLocks noChangeShapeType="1"/>
            <a:stCxn id="27" idx="3"/>
            <a:endCxn id="22" idx="1"/>
          </p:cNvCxnSpPr>
          <p:nvPr/>
        </p:nvCxnSpPr>
        <p:spPr bwMode="auto">
          <a:xfrm flipV="1">
            <a:off x="2546350" y="4419600"/>
            <a:ext cx="674688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607050" y="4284663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607050" y="4689475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607050" y="5634038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9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073775" y="49831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cxnSp>
        <p:nvCxnSpPr>
          <p:cNvPr id="34" name="AutoShape 16"/>
          <p:cNvCxnSpPr>
            <a:cxnSpLocks noChangeShapeType="1"/>
            <a:stCxn id="22" idx="3"/>
            <a:endCxn id="30" idx="1"/>
          </p:cNvCxnSpPr>
          <p:nvPr/>
        </p:nvCxnSpPr>
        <p:spPr bwMode="auto">
          <a:xfrm>
            <a:off x="4841875" y="4419600"/>
            <a:ext cx="765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7"/>
          <p:cNvCxnSpPr>
            <a:cxnSpLocks noChangeShapeType="1"/>
            <a:stCxn id="23" idx="3"/>
            <a:endCxn id="31" idx="1"/>
          </p:cNvCxnSpPr>
          <p:nvPr/>
        </p:nvCxnSpPr>
        <p:spPr bwMode="auto">
          <a:xfrm>
            <a:off x="4841875" y="4689475"/>
            <a:ext cx="765175" cy="134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8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841875" y="5499100"/>
            <a:ext cx="765175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94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919019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无返回类型，名字同类名，用于初始化对象。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注意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如果定义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void </a:t>
            </a:r>
            <a:r>
              <a:rPr lang="en-US" altLang="zh-CN" kern="0" dirty="0" err="1">
                <a:solidFill>
                  <a:srgbClr val="000000"/>
                </a:solidFill>
                <a:ea typeface="宋体"/>
              </a:rPr>
              <a:t>className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(…),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被认为是普通方法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只在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lang="zh-CN" altLang="en-US" kern="0" dirty="0">
                <a:solidFill>
                  <a:srgbClr val="000000"/>
                </a:solidFill>
              </a:rPr>
              <a:t>时被自动执行。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必须是实例方法（</a:t>
            </a:r>
            <a:r>
              <a:rPr lang="zh-CN" altLang="en-US" u="sng" kern="0" noProof="0" dirty="0">
                <a:solidFill>
                  <a:srgbClr val="000000"/>
                </a:solidFill>
                <a:ea typeface="宋体"/>
              </a:rPr>
              <a:t>无</a:t>
            </a:r>
            <a:r>
              <a:rPr lang="en-US" altLang="zh-CN" u="sng" kern="0" noProof="0" dirty="0">
                <a:solidFill>
                  <a:srgbClr val="000000"/>
                </a:solidFill>
                <a:ea typeface="宋体"/>
              </a:rPr>
              <a:t>static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），可为公有、保护、私有和包级权限。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类的变量为引用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相当于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指针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，指向实例化好的对象。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 c2=new Circle(5.0);//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调用时必须有括弧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可带参初始化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缺省构造函数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C++)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如果类未定义任何构造函数，编译器会自动提供一个不带参数的默认构造函数。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如果已自定义构造函数，则不会提供默认构造函数。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没有析构函数，但垃圾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自动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回收之前会自动调用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finalize( ),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可以覆盖定义该函数（但是</a:t>
            </a:r>
            <a:r>
              <a:rPr lang="en-US" altLang="zh-CN" sz="2500" kern="0" dirty="0">
                <a:solidFill>
                  <a:srgbClr val="000000"/>
                </a:solidFill>
                <a:ea typeface="宋体"/>
              </a:rPr>
              <a:t>finalize</a:t>
            </a:r>
            <a:r>
              <a:rPr lang="zh-CN" altLang="en-US" sz="2500" kern="0" dirty="0">
                <a:solidFill>
                  <a:srgbClr val="000000"/>
                </a:solidFill>
                <a:ea typeface="宋体"/>
              </a:rPr>
              <a:t>调用时机程序员无法控制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96E1A2-E2C9-4128-8F42-1B562EA7F32F}"/>
              </a:ext>
            </a:extLst>
          </p:cNvPr>
          <p:cNvSpPr/>
          <p:nvPr/>
        </p:nvSpPr>
        <p:spPr>
          <a:xfrm>
            <a:off x="148229" y="1326842"/>
            <a:ext cx="113300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构造函数前面不能有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System.out.println("constructor");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如果和类名同名函数前面加了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可返回任何类型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编译器看成是普通函数，这和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不一样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instance method return void");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(double d)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method return double");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d;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... args){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先调用构造，再调用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3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9511" y="1089819"/>
            <a:ext cx="10684843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访问对象：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通过对象引用访问。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维护每个对象的引用计数器，只要引用计数器为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0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，该对象会由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自动回收。通过对象引用，可以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访问对象的实例变量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非静态数据字段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.radius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。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调用对象的实例方法：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c2.findArea(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。通过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实例方法时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引用会传给实例方法里的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也可访问静态成员和静态方法（不推荐。推荐用类名）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</a:rPr>
              <a:t>实例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方法中有个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引用，代表当前对象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引用当前对象：相当于指针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，因此在实例方法里，可以用</a:t>
            </a:r>
            <a:r>
              <a:rPr lang="en-US" altLang="zh-CN" sz="2400" kern="0" noProof="0" dirty="0">
                <a:solidFill>
                  <a:srgbClr val="000000"/>
                </a:solidFill>
                <a:ea typeface="宋体"/>
              </a:rPr>
              <a:t>this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引用访问当前对象成员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this.radius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this.findArea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在构造函数中调用构造函数，须防止递归调用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不能对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进行赋值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匿名对象也可访问实例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或静态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成员：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new Circle( ).radius=2;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.7|18.9|28.4|16.9|31.7|27.4|14.1|2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4|12.7|28.3|48.4|0.6|0.9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1.6|9.6|114.2|4.3|15.5|1.9|5.1|0.4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8.4|8.9|17.1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29.1|46.5|12.9|7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7.3|20.4|17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9|10.1|39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6621</Words>
  <Application>Microsoft Office PowerPoint</Application>
  <PresentationFormat>宽屏</PresentationFormat>
  <Paragraphs>800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华文细黑</vt:lpstr>
      <vt:lpstr>华文新魏</vt:lpstr>
      <vt:lpstr>宋体</vt:lpstr>
      <vt:lpstr>微软雅黑</vt:lpstr>
      <vt:lpstr>Agency FB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290</cp:revision>
  <dcterms:created xsi:type="dcterms:W3CDTF">2018-01-23T14:33:00Z</dcterms:created>
  <dcterms:modified xsi:type="dcterms:W3CDTF">2021-03-26T16:50:31Z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