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7" r:id="rId11"/>
    <p:sldMasterId id="2147483770" r:id="rId12"/>
  </p:sldMasterIdLst>
  <p:notesMasterIdLst>
    <p:notesMasterId r:id="rId100"/>
  </p:notesMasterIdLst>
  <p:sldIdLst>
    <p:sldId id="256" r:id="rId13"/>
    <p:sldId id="635" r:id="rId14"/>
    <p:sldId id="581" r:id="rId15"/>
    <p:sldId id="1205" r:id="rId16"/>
    <p:sldId id="1284" r:id="rId17"/>
    <p:sldId id="1063" r:id="rId18"/>
    <p:sldId id="580" r:id="rId19"/>
    <p:sldId id="631" r:id="rId20"/>
    <p:sldId id="632" r:id="rId21"/>
    <p:sldId id="633" r:id="rId22"/>
    <p:sldId id="513" r:id="rId23"/>
    <p:sldId id="602" r:id="rId24"/>
    <p:sldId id="687" r:id="rId25"/>
    <p:sldId id="690" r:id="rId26"/>
    <p:sldId id="691" r:id="rId27"/>
    <p:sldId id="686" r:id="rId28"/>
    <p:sldId id="603" r:id="rId29"/>
    <p:sldId id="1139" r:id="rId30"/>
    <p:sldId id="1364" r:id="rId31"/>
    <p:sldId id="1140" r:id="rId32"/>
    <p:sldId id="1141" r:id="rId33"/>
    <p:sldId id="1138" r:id="rId34"/>
    <p:sldId id="1431" r:id="rId35"/>
    <p:sldId id="1494" r:id="rId36"/>
    <p:sldId id="1495" r:id="rId37"/>
    <p:sldId id="735" r:id="rId38"/>
    <p:sldId id="737" r:id="rId39"/>
    <p:sldId id="600" r:id="rId40"/>
    <p:sldId id="598" r:id="rId41"/>
    <p:sldId id="636" r:id="rId42"/>
    <p:sldId id="535" r:id="rId43"/>
    <p:sldId id="582" r:id="rId44"/>
    <p:sldId id="583" r:id="rId45"/>
    <p:sldId id="634" r:id="rId46"/>
    <p:sldId id="779" r:id="rId47"/>
    <p:sldId id="637" r:id="rId48"/>
    <p:sldId id="604" r:id="rId49"/>
    <p:sldId id="605" r:id="rId50"/>
    <p:sldId id="813" r:id="rId51"/>
    <p:sldId id="814" r:id="rId52"/>
    <p:sldId id="606" r:id="rId53"/>
    <p:sldId id="845" r:id="rId54"/>
    <p:sldId id="607" r:id="rId55"/>
    <p:sldId id="585" r:id="rId56"/>
    <p:sldId id="586" r:id="rId57"/>
    <p:sldId id="587" r:id="rId58"/>
    <p:sldId id="875" r:id="rId59"/>
    <p:sldId id="588" r:id="rId60"/>
    <p:sldId id="877" r:id="rId61"/>
    <p:sldId id="876" r:id="rId62"/>
    <p:sldId id="878" r:id="rId63"/>
    <p:sldId id="589" r:id="rId64"/>
    <p:sldId id="879" r:id="rId65"/>
    <p:sldId id="905" r:id="rId66"/>
    <p:sldId id="906" r:id="rId67"/>
    <p:sldId id="917" r:id="rId68"/>
    <p:sldId id="918" r:id="rId69"/>
    <p:sldId id="920" r:id="rId70"/>
    <p:sldId id="921" r:id="rId71"/>
    <p:sldId id="922" r:id="rId72"/>
    <p:sldId id="923" r:id="rId73"/>
    <p:sldId id="924" r:id="rId74"/>
    <p:sldId id="931" r:id="rId75"/>
    <p:sldId id="932" r:id="rId76"/>
    <p:sldId id="933" r:id="rId77"/>
    <p:sldId id="935" r:id="rId78"/>
    <p:sldId id="936" r:id="rId79"/>
    <p:sldId id="944" r:id="rId80"/>
    <p:sldId id="945" r:id="rId81"/>
    <p:sldId id="962" r:id="rId82"/>
    <p:sldId id="963" r:id="rId83"/>
    <p:sldId id="590" r:id="rId84"/>
    <p:sldId id="638" r:id="rId85"/>
    <p:sldId id="591" r:id="rId86"/>
    <p:sldId id="938" r:id="rId87"/>
    <p:sldId id="593" r:id="rId88"/>
    <p:sldId id="939" r:id="rId89"/>
    <p:sldId id="941" r:id="rId90"/>
    <p:sldId id="942" r:id="rId91"/>
    <p:sldId id="639" r:id="rId92"/>
    <p:sldId id="594" r:id="rId93"/>
    <p:sldId id="608" r:id="rId94"/>
    <p:sldId id="595" r:id="rId95"/>
    <p:sldId id="609" r:id="rId96"/>
    <p:sldId id="596" r:id="rId97"/>
    <p:sldId id="641" r:id="rId98"/>
    <p:sldId id="597" r:id="rId99"/>
  </p:sldIdLst>
  <p:sldSz cx="9144000" cy="6858000" type="screen4x3"/>
  <p:notesSz cx="6858000" cy="9144000"/>
  <p:custDataLst>
    <p:tags r:id="rId104"/>
  </p:custDataLst>
  <p:defaultTextStyle>
    <a:defPPr>
      <a:defRPr lang="zh-CN"/>
    </a:defPPr>
    <a:lvl1pPr marL="0" lvl="0"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4138FA"/>
    <a:srgbClr val="000066"/>
    <a:srgbClr val="990000"/>
    <a:srgbClr val="663300"/>
    <a:srgbClr val="CC6600"/>
    <a:srgbClr val="660066"/>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092"/>
        <p:guide pos="2882"/>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7.xml"/><Relationship Id="rId98" Type="http://schemas.openxmlformats.org/officeDocument/2006/relationships/slide" Target="slides/slide86.xml"/><Relationship Id="rId97" Type="http://schemas.openxmlformats.org/officeDocument/2006/relationships/slide" Target="slides/slide85.xml"/><Relationship Id="rId96" Type="http://schemas.openxmlformats.org/officeDocument/2006/relationships/slide" Target="slides/slide84.xml"/><Relationship Id="rId95" Type="http://schemas.openxmlformats.org/officeDocument/2006/relationships/slide" Target="slides/slide83.xml"/><Relationship Id="rId94" Type="http://schemas.openxmlformats.org/officeDocument/2006/relationships/slide" Target="slides/slide82.xml"/><Relationship Id="rId93" Type="http://schemas.openxmlformats.org/officeDocument/2006/relationships/slide" Target="slides/slide81.xml"/><Relationship Id="rId92" Type="http://schemas.openxmlformats.org/officeDocument/2006/relationships/slide" Target="slides/slide80.xml"/><Relationship Id="rId91" Type="http://schemas.openxmlformats.org/officeDocument/2006/relationships/slide" Target="slides/slide79.xml"/><Relationship Id="rId90" Type="http://schemas.openxmlformats.org/officeDocument/2006/relationships/slide" Target="slides/slide78.xml"/><Relationship Id="rId9" Type="http://schemas.openxmlformats.org/officeDocument/2006/relationships/slideMaster" Target="slideMasters/slideMaster8.xml"/><Relationship Id="rId89" Type="http://schemas.openxmlformats.org/officeDocument/2006/relationships/slide" Target="slides/slide77.xml"/><Relationship Id="rId88" Type="http://schemas.openxmlformats.org/officeDocument/2006/relationships/slide" Target="slides/slide76.xml"/><Relationship Id="rId87" Type="http://schemas.openxmlformats.org/officeDocument/2006/relationships/slide" Target="slides/slide75.xml"/><Relationship Id="rId86" Type="http://schemas.openxmlformats.org/officeDocument/2006/relationships/slide" Target="slides/slide74.xml"/><Relationship Id="rId85" Type="http://schemas.openxmlformats.org/officeDocument/2006/relationships/slide" Target="slides/slide73.xml"/><Relationship Id="rId84" Type="http://schemas.openxmlformats.org/officeDocument/2006/relationships/slide" Target="slides/slide72.xml"/><Relationship Id="rId83" Type="http://schemas.openxmlformats.org/officeDocument/2006/relationships/slide" Target="slides/slide71.xml"/><Relationship Id="rId82" Type="http://schemas.openxmlformats.org/officeDocument/2006/relationships/slide" Target="slides/slide70.xml"/><Relationship Id="rId81" Type="http://schemas.openxmlformats.org/officeDocument/2006/relationships/slide" Target="slides/slide69.xml"/><Relationship Id="rId80" Type="http://schemas.openxmlformats.org/officeDocument/2006/relationships/slide" Target="slides/slide68.xml"/><Relationship Id="rId8" Type="http://schemas.openxmlformats.org/officeDocument/2006/relationships/slideMaster" Target="slideMasters/slideMaster7.xml"/><Relationship Id="rId79" Type="http://schemas.openxmlformats.org/officeDocument/2006/relationships/slide" Target="slides/slide67.xml"/><Relationship Id="rId78" Type="http://schemas.openxmlformats.org/officeDocument/2006/relationships/slide" Target="slides/slide66.xml"/><Relationship Id="rId77" Type="http://schemas.openxmlformats.org/officeDocument/2006/relationships/slide" Target="slides/slide65.xml"/><Relationship Id="rId76" Type="http://schemas.openxmlformats.org/officeDocument/2006/relationships/slide" Target="slides/slide64.xml"/><Relationship Id="rId75" Type="http://schemas.openxmlformats.org/officeDocument/2006/relationships/slide" Target="slides/slide63.xml"/><Relationship Id="rId74" Type="http://schemas.openxmlformats.org/officeDocument/2006/relationships/slide" Target="slides/slide62.xml"/><Relationship Id="rId73" Type="http://schemas.openxmlformats.org/officeDocument/2006/relationships/slide" Target="slides/slide61.xml"/><Relationship Id="rId72" Type="http://schemas.openxmlformats.org/officeDocument/2006/relationships/slide" Target="slides/slide60.xml"/><Relationship Id="rId71" Type="http://schemas.openxmlformats.org/officeDocument/2006/relationships/slide" Target="slides/slide59.xml"/><Relationship Id="rId70" Type="http://schemas.openxmlformats.org/officeDocument/2006/relationships/slide" Target="slides/slide58.xml"/><Relationship Id="rId7" Type="http://schemas.openxmlformats.org/officeDocument/2006/relationships/slideMaster" Target="slideMasters/slideMaster6.xml"/><Relationship Id="rId69" Type="http://schemas.openxmlformats.org/officeDocument/2006/relationships/slide" Target="slides/slide57.xml"/><Relationship Id="rId68" Type="http://schemas.openxmlformats.org/officeDocument/2006/relationships/slide" Target="slides/slide56.xml"/><Relationship Id="rId67" Type="http://schemas.openxmlformats.org/officeDocument/2006/relationships/slide" Target="slides/slide55.xml"/><Relationship Id="rId66" Type="http://schemas.openxmlformats.org/officeDocument/2006/relationships/slide" Target="slides/slide54.xml"/><Relationship Id="rId65" Type="http://schemas.openxmlformats.org/officeDocument/2006/relationships/slide" Target="slides/slide53.xml"/><Relationship Id="rId64" Type="http://schemas.openxmlformats.org/officeDocument/2006/relationships/slide" Target="slides/slide52.xml"/><Relationship Id="rId63" Type="http://schemas.openxmlformats.org/officeDocument/2006/relationships/slide" Target="slides/slide51.xml"/><Relationship Id="rId62" Type="http://schemas.openxmlformats.org/officeDocument/2006/relationships/slide" Target="slides/slide50.xml"/><Relationship Id="rId61" Type="http://schemas.openxmlformats.org/officeDocument/2006/relationships/slide" Target="slides/slide49.xml"/><Relationship Id="rId60" Type="http://schemas.openxmlformats.org/officeDocument/2006/relationships/slide" Target="slides/slide48.xml"/><Relationship Id="rId6" Type="http://schemas.openxmlformats.org/officeDocument/2006/relationships/slideMaster" Target="slideMasters/slideMaster5.xml"/><Relationship Id="rId59" Type="http://schemas.openxmlformats.org/officeDocument/2006/relationships/slide" Target="slides/slide47.xml"/><Relationship Id="rId58" Type="http://schemas.openxmlformats.org/officeDocument/2006/relationships/slide" Target="slides/slide46.xml"/><Relationship Id="rId57" Type="http://schemas.openxmlformats.org/officeDocument/2006/relationships/slide" Target="slides/slide45.xml"/><Relationship Id="rId56" Type="http://schemas.openxmlformats.org/officeDocument/2006/relationships/slide" Target="slides/slide44.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4" Type="http://schemas.openxmlformats.org/officeDocument/2006/relationships/tags" Target="tags/tag2.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notesMaster" Target="notesMasters/notesMaster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p:cNvSpPr>
          <p:nvPr>
            <p:ph type="hdr" sz="quarter"/>
          </p:nvPr>
        </p:nvSpPr>
        <p:spPr>
          <a:xfrm>
            <a:off x="0" y="0"/>
            <a:ext cx="2970213" cy="457200"/>
          </a:xfrm>
          <a:prstGeom prst="rect">
            <a:avLst/>
          </a:prstGeom>
          <a:noFill/>
          <a:ln w="9525">
            <a:noFill/>
          </a:ln>
        </p:spPr>
        <p:txBody>
          <a:bodyPr lIns="91613" tIns="45807" rIns="91613" bIns="45807"/>
          <a:p>
            <a:pPr lvl="0" algn="l" defTabSz="916305" eaLnBrk="1" fontAlgn="base" hangingPunct="1"/>
            <a:endParaRPr lang="zh-CN" sz="1200" b="0" strike="noStrike" noProof="1" dirty="0">
              <a:solidFill>
                <a:schemeClr val="tx1"/>
              </a:solidFill>
            </a:endParaRPr>
          </a:p>
        </p:txBody>
      </p:sp>
      <p:sp>
        <p:nvSpPr>
          <p:cNvPr id="10243" name="Rectangle 3"/>
          <p:cNvSpPr>
            <a:spLocks noGrp="1"/>
          </p:cNvSpPr>
          <p:nvPr>
            <p:ph type="dt" idx="1"/>
          </p:nvPr>
        </p:nvSpPr>
        <p:spPr>
          <a:xfrm>
            <a:off x="3883025" y="0"/>
            <a:ext cx="2971800" cy="457200"/>
          </a:xfrm>
          <a:prstGeom prst="rect">
            <a:avLst/>
          </a:prstGeom>
          <a:noFill/>
          <a:ln w="9525">
            <a:noFill/>
          </a:ln>
        </p:spPr>
        <p:txBody>
          <a:bodyPr lIns="91613" tIns="45807" rIns="91613" bIns="45807"/>
          <a:p>
            <a:pPr lvl="0" algn="r" defTabSz="916305" eaLnBrk="1" fontAlgn="base" hangingPunct="1"/>
            <a:endParaRPr lang="zh-CN" sz="1200" b="0" strike="noStrike" noProof="1" dirty="0">
              <a:solidFill>
                <a:schemeClr val="tx1"/>
              </a:solidFill>
            </a:endParaRPr>
          </a:p>
        </p:txBody>
      </p:sp>
      <p:sp>
        <p:nvSpPr>
          <p:cNvPr id="11268" name="Rectangle 4"/>
          <p:cNvSpPr>
            <a:spLocks noGrp="1" noRot="1"/>
          </p:cNvSpPr>
          <p:nvPr>
            <p:ph type="sldImg"/>
          </p:nvPr>
        </p:nvSpPr>
        <p:spPr>
          <a:xfrm>
            <a:off x="925513" y="684213"/>
            <a:ext cx="5003800" cy="3427412"/>
          </a:xfrm>
          <a:prstGeom prst="rect">
            <a:avLst/>
          </a:prstGeom>
          <a:noFill/>
          <a:ln w="9525">
            <a:noFill/>
          </a:ln>
        </p:spPr>
      </p:sp>
      <p:sp>
        <p:nvSpPr>
          <p:cNvPr id="11269" name="Rectangle 5"/>
          <p:cNvSpPr>
            <a:spLocks noGrp="1" noRot="1"/>
          </p:cNvSpPr>
          <p:nvPr>
            <p:ph type="body" sz="quarter"/>
          </p:nvPr>
        </p:nvSpPr>
        <p:spPr>
          <a:xfrm>
            <a:off x="685800" y="4343400"/>
            <a:ext cx="5486400" cy="4114800"/>
          </a:xfrm>
          <a:prstGeom prst="rect">
            <a:avLst/>
          </a:prstGeom>
          <a:noFill/>
          <a:ln w="9525">
            <a:noFill/>
          </a:ln>
        </p:spPr>
        <p:txBody>
          <a:bodyPr lIns="91613" tIns="45807" rIns="91613" bIns="45807" anchor="ctr"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46" name="Rectangle 6"/>
          <p:cNvSpPr>
            <a:spLocks noGrp="1"/>
          </p:cNvSpPr>
          <p:nvPr>
            <p:ph type="ftr" sz="quarter" idx="4"/>
          </p:nvPr>
        </p:nvSpPr>
        <p:spPr>
          <a:xfrm>
            <a:off x="0" y="8683625"/>
            <a:ext cx="2970213" cy="457200"/>
          </a:xfrm>
          <a:prstGeom prst="rect">
            <a:avLst/>
          </a:prstGeom>
          <a:noFill/>
          <a:ln w="9525">
            <a:noFill/>
          </a:ln>
        </p:spPr>
        <p:txBody>
          <a:bodyPr lIns="91613" tIns="45807" rIns="91613" bIns="45807" anchor="b"/>
          <a:p>
            <a:pPr lvl="0" algn="l" defTabSz="916305" eaLnBrk="1" fontAlgn="base" hangingPunct="1"/>
            <a:endParaRPr lang="zh-CN" sz="1200" b="0" strike="noStrike" noProof="1" dirty="0">
              <a:solidFill>
                <a:schemeClr val="tx1"/>
              </a:solidFill>
            </a:endParaRPr>
          </a:p>
        </p:txBody>
      </p:sp>
      <p:sp>
        <p:nvSpPr>
          <p:cNvPr id="10247" name="Rectangle 7"/>
          <p:cNvSpPr>
            <a:spLocks noGrp="1"/>
          </p:cNvSpPr>
          <p:nvPr>
            <p:ph type="sldNum" sz="quarter" idx="5"/>
          </p:nvPr>
        </p:nvSpPr>
        <p:spPr>
          <a:xfrm>
            <a:off x="3883025" y="8683625"/>
            <a:ext cx="2971800" cy="457200"/>
          </a:xfrm>
          <a:prstGeom prst="rect">
            <a:avLst/>
          </a:prstGeom>
          <a:noFill/>
          <a:ln w="9525">
            <a:noFill/>
          </a:ln>
        </p:spPr>
        <p:txBody>
          <a:bodyPr lIns="91613" tIns="45807" rIns="91613" bIns="45807" anchor="b"/>
          <a:p>
            <a:pPr lvl="0" algn="r" defTabSz="916305" eaLnBrk="1" fontAlgn="base" hangingPunct="1"/>
            <a:fld id="{9A0DB2DC-4C9A-4742-B13C-FB6460FD3503}" type="slidenum">
              <a:rPr lang="zh-CN" sz="1200" b="0" strike="noStrike" noProof="1" dirty="0">
                <a:solidFill>
                  <a:schemeClr val="tx1"/>
                </a:solidFill>
                <a:latin typeface="Arial" panose="020B0604020202020204" pitchFamily="34" charset="0"/>
                <a:ea typeface="宋体" panose="02010600030101010101" pitchFamily="2" charset="-122"/>
                <a:cs typeface="+mn-cs"/>
              </a:rPr>
            </a:fld>
            <a:endParaRPr 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8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6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63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8" Type="http://schemas.openxmlformats.org/officeDocument/2006/relationships/theme" Target="../theme/theme10.xml"/><Relationship Id="rId17" Type="http://schemas.openxmlformats.org/officeDocument/2006/relationships/vmlDrawing" Target="../drawings/vmlDrawing9.v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oleObject" Target="../embeddings/oleObject9.bin"/><Relationship Id="rId13" Type="http://schemas.openxmlformats.org/officeDocument/2006/relationships/image" Target="../media/image1.jpeg"/><Relationship Id="rId12" Type="http://schemas.openxmlformats.org/officeDocument/2006/relationships/slideLayout" Target="../slideLayouts/slideLayout112.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11.xml"/><Relationship Id="rId16" Type="http://schemas.openxmlformats.org/officeDocument/2006/relationships/vmlDrawing" Target="../drawings/vmlDrawing10.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10.bin"/><Relationship Id="rId12" Type="http://schemas.openxmlformats.org/officeDocument/2006/relationships/image" Target="../media/image1.jpeg"/><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vmlDrawing" Target="../drawings/vmlDrawing2.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vmlDrawing" Target="../drawings/vmlDrawing3.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3.bin"/><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vmlDrawing" Target="../drawings/vmlDrawing4.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4.bin"/><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7" Type="http://schemas.openxmlformats.org/officeDocument/2006/relationships/theme" Target="../theme/theme5.xml"/><Relationship Id="rId16" Type="http://schemas.openxmlformats.org/officeDocument/2006/relationships/vmlDrawing" Target="../drawings/vmlDrawing5.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5.bin"/><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7" Type="http://schemas.openxmlformats.org/officeDocument/2006/relationships/theme" Target="../theme/theme6.xml"/><Relationship Id="rId16" Type="http://schemas.openxmlformats.org/officeDocument/2006/relationships/vmlDrawing" Target="../drawings/vmlDrawing6.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6.bin"/><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7" Type="http://schemas.openxmlformats.org/officeDocument/2006/relationships/theme" Target="../theme/theme7.xml"/><Relationship Id="rId16" Type="http://schemas.openxmlformats.org/officeDocument/2006/relationships/vmlDrawing" Target="../drawings/vmlDrawing7.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7.bin"/><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4" Type="http://schemas.openxmlformats.org/officeDocument/2006/relationships/theme" Target="../theme/theme8.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8" Type="http://schemas.openxmlformats.org/officeDocument/2006/relationships/theme" Target="../theme/theme9.xml"/><Relationship Id="rId17" Type="http://schemas.openxmlformats.org/officeDocument/2006/relationships/vmlDrawing" Target="../drawings/vmlDrawing8.v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oleObject" Target="../embeddings/oleObject8.bin"/><Relationship Id="rId13" Type="http://schemas.openxmlformats.org/officeDocument/2006/relationships/image" Target="../media/image1.jpeg"/><Relationship Id="rId12" Type="http://schemas.openxmlformats.org/officeDocument/2006/relationships/slideLayout" Target="../slideLayouts/slideLayout100.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1027"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1029"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3" imgW="838200" imgH="647700" progId="Paint.Picture">
                  <p:embed/>
                </p:oleObj>
              </mc:Choice>
              <mc:Fallback>
                <p:oleObj name="" r:id="rId13" imgW="838200" imgH="647700" progId="Paint.Picture">
                  <p:embed/>
                  <p:pic>
                    <p:nvPicPr>
                      <p:cNvPr id="0" name="图片 3077"/>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42"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10243"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44"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10245"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14" imgW="838200" imgH="647700" progId="Paint.Picture">
                  <p:embed/>
                </p:oleObj>
              </mc:Choice>
              <mc:Fallback>
                <p:oleObj name="" r:id="rId14" imgW="838200" imgH="647700" progId="Paint.Picture">
                  <p:embed/>
                  <p:pic>
                    <p:nvPicPr>
                      <p:cNvPr id="0" name="图片 3083"/>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2051"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2"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2053"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3" imgW="838200" imgH="647700" progId="Paint.Picture">
                  <p:embed/>
                </p:oleObj>
              </mc:Choice>
              <mc:Fallback>
                <p:oleObj name="" r:id="rId13" imgW="838200" imgH="647700" progId="Paint.Picture">
                  <p:embed/>
                  <p:pic>
                    <p:nvPicPr>
                      <p:cNvPr id="0" name="图片 3078"/>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2051"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2"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2053"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3" imgW="838200" imgH="647700" progId="Paint.Picture">
                  <p:embed/>
                </p:oleObj>
              </mc:Choice>
              <mc:Fallback>
                <p:oleObj name="" r:id="rId13" imgW="838200" imgH="647700" progId="Paint.Picture">
                  <p:embed/>
                  <p:pic>
                    <p:nvPicPr>
                      <p:cNvPr id="0" name="图片 3078"/>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3075"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3077"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3" imgW="838200" imgH="647700" progId="Paint.Picture">
                  <p:embed/>
                </p:oleObj>
              </mc:Choice>
              <mc:Fallback>
                <p:oleObj name="" r:id="rId13" imgW="838200" imgH="647700" progId="Paint.Picture">
                  <p:embed/>
                  <p:pic>
                    <p:nvPicPr>
                      <p:cNvPr id="0" name="图片 3079"/>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4099"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4100"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4101"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3" imgW="838200" imgH="647700" progId="Paint.Picture">
                  <p:embed/>
                </p:oleObj>
              </mc:Choice>
              <mc:Fallback>
                <p:oleObj name="" r:id="rId13" imgW="838200" imgH="647700" progId="Paint.Picture">
                  <p:embed/>
                  <p:pic>
                    <p:nvPicPr>
                      <p:cNvPr id="0" name="图片 3076"/>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5123"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5124"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5125"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3" imgW="838200" imgH="647700" progId="Paint.Picture">
                  <p:embed/>
                </p:oleObj>
              </mc:Choice>
              <mc:Fallback>
                <p:oleObj name="" r:id="rId13" imgW="838200" imgH="647700" progId="Paint.Picture">
                  <p:embed/>
                  <p:pic>
                    <p:nvPicPr>
                      <p:cNvPr id="0" name="图片 3081"/>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6147"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148"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6149"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3" imgW="838200" imgH="647700" progId="Paint.Picture">
                  <p:embed/>
                </p:oleObj>
              </mc:Choice>
              <mc:Fallback>
                <p:oleObj name="" r:id="rId13" imgW="838200" imgH="647700" progId="Paint.Picture">
                  <p:embed/>
                  <p:pic>
                    <p:nvPicPr>
                      <p:cNvPr id="0" name="图片 3080"/>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7171"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7172"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7173"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3" imgW="838200" imgH="647700" progId="Paint.Picture">
                  <p:embed/>
                </p:oleObj>
              </mc:Choice>
              <mc:Fallback>
                <p:oleObj name="" r:id="rId13" imgW="838200" imgH="647700" progId="Paint.Picture">
                  <p:embed/>
                  <p:pic>
                    <p:nvPicPr>
                      <p:cNvPr id="0" name="图片 3075"/>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8195"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9218" name="Rectangle 2"/>
          <p:cNvSpPr>
            <a:spLocks noGrp="1"/>
          </p:cNvSpPr>
          <p:nvPr>
            <p:ph type="title"/>
          </p:nvPr>
        </p:nvSpPr>
        <p:spPr>
          <a:xfrm>
            <a:off x="363538" y="595313"/>
            <a:ext cx="8393112" cy="749300"/>
          </a:xfrm>
          <a:prstGeom prst="rect">
            <a:avLst/>
          </a:prstGeom>
          <a:noFill/>
          <a:ln w="9525">
            <a:noFill/>
          </a:ln>
        </p:spPr>
        <p:txBody>
          <a:bodyPr anchor="t" anchorCtr="0">
            <a:spAutoFit/>
          </a:bodyPr>
          <a:p>
            <a:pPr lvl="0"/>
            <a:r>
              <a:rPr lang="en-US" altLang="zh-CN"/>
              <a:t>Click to edit Title Slide</a:t>
            </a:r>
            <a:endParaRPr lang="en-US" altLang="zh-CN"/>
          </a:p>
        </p:txBody>
      </p:sp>
      <p:sp>
        <p:nvSpPr>
          <p:cNvPr id="9219" name="Rectangle 3"/>
          <p:cNvSpPr>
            <a:spLocks noGrp="1"/>
          </p:cNvSpPr>
          <p:nvPr>
            <p:ph type="body"/>
          </p:nvPr>
        </p:nvSpPr>
        <p:spPr>
          <a:xfrm>
            <a:off x="381000" y="1803400"/>
            <a:ext cx="8388350" cy="2208213"/>
          </a:xfrm>
          <a:prstGeom prst="rect">
            <a:avLst/>
          </a:prstGeom>
          <a:noFill/>
          <a:ln w="9525">
            <a:noFill/>
          </a:ln>
        </p:spPr>
        <p:txBody>
          <a:bodyPr anchor="t" anchorCtr="0">
            <a:spAutoFit/>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9220" name="Text Box 4"/>
          <p:cNvSpPr txBox="1"/>
          <p:nvPr userDrawn="1"/>
        </p:nvSpPr>
        <p:spPr>
          <a:xfrm>
            <a:off x="2312988" y="4505325"/>
            <a:ext cx="1752600" cy="420688"/>
          </a:xfrm>
          <a:prstGeom prst="rect">
            <a:avLst/>
          </a:prstGeom>
          <a:noFill/>
          <a:ln w="9525">
            <a:noFill/>
          </a:ln>
        </p:spPr>
        <p:txBody>
          <a:bodyPr anchor="t" anchorCtr="0">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9221"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4" imgW="838200" imgH="647700" progId="Paint.Picture">
                  <p:embed/>
                </p:oleObj>
              </mc:Choice>
              <mc:Fallback>
                <p:oleObj name="" r:id="rId14" imgW="838200" imgH="647700" progId="Paint.Picture">
                  <p:embed/>
                  <p:pic>
                    <p:nvPicPr>
                      <p:cNvPr id="0" name="图片 3082"/>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32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84.xml"/><Relationship Id="rId3" Type="http://schemas.openxmlformats.org/officeDocument/2006/relationships/image" Target="../media/image2.png"/><Relationship Id="rId2" Type="http://schemas.openxmlformats.org/officeDocument/2006/relationships/oleObject" Target="../embeddings/oleObject11.bin"/><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18.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8.xml"/><Relationship Id="rId2" Type="http://schemas.openxmlformats.org/officeDocument/2006/relationships/image" Target="../media/image7.emf"/><Relationship Id="rId1"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18.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95.xml"/><Relationship Id="rId2" Type="http://schemas.openxmlformats.org/officeDocument/2006/relationships/image" Target="../media/image2.png"/><Relationship Id="rId1"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07.xml"/><Relationship Id="rId2" Type="http://schemas.openxmlformats.org/officeDocument/2006/relationships/image" Target="../media/image2.png"/><Relationship Id="rId1"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2.bin"/></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95.xml"/><Relationship Id="rId2" Type="http://schemas.openxmlformats.org/officeDocument/2006/relationships/image" Target="../media/image2.png"/><Relationship Id="rId1"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0.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14.xml"/><Relationship Id="rId5" Type="http://schemas.openxmlformats.org/officeDocument/2006/relationships/image" Target="../media/image8.png"/><Relationship Id="rId4" Type="http://schemas.openxmlformats.org/officeDocument/2006/relationships/tags" Target="../tags/tag1.xml"/><Relationship Id="rId3" Type="http://schemas.openxmlformats.org/officeDocument/2006/relationships/hyperlink" Target="https://www.educoder.net/" TargetMode="External"/><Relationship Id="rId2" Type="http://schemas.openxmlformats.org/officeDocument/2006/relationships/hyperlink" Target="https://gitee.com/hustos/riscv-pke" TargetMode="External"/><Relationship Id="rId1" Type="http://schemas.openxmlformats.org/officeDocument/2006/relationships/hyperlink" Target="https://gitee.com/hustos/pke-do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9.xml"/><Relationship Id="rId3" Type="http://schemas.openxmlformats.org/officeDocument/2006/relationships/image" Target="../media/image2.png"/><Relationship Id="rId2" Type="http://schemas.openxmlformats.org/officeDocument/2006/relationships/oleObject" Target="../embeddings/oleObject29.bin"/><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9.xml"/><Relationship Id="rId3" Type="http://schemas.openxmlformats.org/officeDocument/2006/relationships/image" Target="../media/image2.png"/><Relationship Id="rId2" Type="http://schemas.openxmlformats.org/officeDocument/2006/relationships/oleObject" Target="../embeddings/oleObject30.bin"/><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oleObject" Target="../embeddings/oleObject32.bin"/><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3.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3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40.xml"/><Relationship Id="rId2" Type="http://schemas.openxmlformats.org/officeDocument/2006/relationships/image" Target="../media/image10.wmf"/><Relationship Id="rId1" Type="http://schemas.openxmlformats.org/officeDocument/2006/relationships/oleObject" Target="../embeddings/oleObject35.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51.x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image" Target="../media/image12.wmf"/><Relationship Id="rId3" Type="http://schemas.openxmlformats.org/officeDocument/2006/relationships/oleObject" Target="../embeddings/oleObject37.bin"/><Relationship Id="rId2" Type="http://schemas.openxmlformats.org/officeDocument/2006/relationships/image" Target="../media/image11.wmf"/><Relationship Id="rId1" Type="http://schemas.openxmlformats.org/officeDocument/2006/relationships/oleObject" Target="../embeddings/oleObject3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40.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oleObject" Target="../embeddings/oleObject16.bin"/><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41.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42.bin"/></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oleObject" Target="../embeddings/oleObject17.bin"/><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266" name="Rectangle 2"/>
          <p:cNvSpPr/>
          <p:nvPr/>
        </p:nvSpPr>
        <p:spPr>
          <a:xfrm>
            <a:off x="3554413" y="4906963"/>
            <a:ext cx="2308225" cy="1189038"/>
          </a:xfrm>
          <a:prstGeom prst="rect">
            <a:avLst/>
          </a:prstGeom>
          <a:solidFill>
            <a:schemeClr val="bg1"/>
          </a:solidFill>
          <a:ln w="9525" cap="flat" cmpd="sng">
            <a:solidFill>
              <a:schemeClr val="bg1"/>
            </a:solidFill>
            <a:prstDash val="solid"/>
            <a:miter/>
            <a:headEnd type="none" w="med" len="med"/>
            <a:tailEnd type="none" w="med" len="med"/>
          </a:ln>
        </p:spPr>
        <p:txBody>
          <a:bodyPr anchor="ctr">
            <a:spAutoFit/>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1267" name="Rectangle 3"/>
          <p:cNvSpPr/>
          <p:nvPr/>
        </p:nvSpPr>
        <p:spPr>
          <a:xfrm>
            <a:off x="2413000" y="476250"/>
            <a:ext cx="4284663" cy="579438"/>
          </a:xfrm>
          <a:prstGeom prst="rect">
            <a:avLst/>
          </a:prstGeom>
          <a:noFill/>
          <a:ln w="9525">
            <a:noFill/>
          </a:ln>
        </p:spPr>
        <p:txBody>
          <a:bodyPr>
            <a:spAutoFit/>
          </a:bodyPr>
          <a:p>
            <a:pPr marL="0" marR="0" indent="0" algn="ctr" defTabSz="914400" rtl="0" eaLnBrk="1" fontAlgn="base" latinLnBrk="0" hangingPunct="1">
              <a:lnSpc>
                <a:spcPct val="100000"/>
              </a:lnSpc>
              <a:spcBef>
                <a:spcPct val="0"/>
              </a:spcBef>
              <a:spcAft>
                <a:spcPct val="0"/>
              </a:spcAft>
              <a:buClrTx/>
              <a:buSzTx/>
              <a:buFontTx/>
              <a:buNone/>
            </a:pPr>
            <a:r>
              <a:rPr kumimoji="0" lang="zh-CN" sz="3200" b="1" i="0" u="none" strike="noStrike" kern="1200" cap="none" spc="0" normalizeH="0" baseline="0" noProof="1" dirty="0">
                <a:solidFill>
                  <a:srgbClr val="FF3300"/>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3200" b="1" i="0" u="none" strike="noStrike" kern="1200" cap="none" spc="0" normalizeH="0" baseline="0" noProof="1" dirty="0">
                <a:solidFill>
                  <a:srgbClr val="CC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计算机本科</a:t>
            </a:r>
            <a:r>
              <a:rPr kumimoji="0" lang="zh-CN" sz="3200" b="1" i="0" u="none" strike="noStrike" kern="1200" cap="none" spc="0" normalizeH="0" baseline="0" noProof="1" dirty="0">
                <a:solidFill>
                  <a:srgbClr val="FF3300"/>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sz="3200" b="1" i="0" u="none" strike="noStrike" kern="1200" cap="none" spc="0" normalizeH="0" baseline="0" noProof="1" dirty="0">
              <a:solidFill>
                <a:srgbClr val="FF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11268" name="Rectangle 4"/>
          <p:cNvSpPr/>
          <p:nvPr/>
        </p:nvSpPr>
        <p:spPr>
          <a:xfrm>
            <a:off x="0" y="1892300"/>
            <a:ext cx="8766175" cy="895350"/>
          </a:xfrm>
          <a:prstGeom prst="rect">
            <a:avLst/>
          </a:prstGeom>
          <a:noFill/>
          <a:ln w="9525">
            <a:noFill/>
          </a:ln>
        </p:spPr>
        <p:txBody>
          <a:bodyPr>
            <a:spAutoFit/>
          </a:bodyPr>
          <a:p>
            <a:pPr marL="914400" marR="0" lvl="1" indent="-340995"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altLang="en-US" sz="4400" b="1" i="1" u="none" strike="noStrike" kern="1200" cap="none" spc="0" normalizeH="0" baseline="0" noProof="1">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rPr>
              <a:t>计算机操作系统</a:t>
            </a:r>
            <a:endParaRPr kumimoji="0" lang="zh-CN" altLang="en-US" sz="4400" b="1" i="1" u="none" strike="noStrike" kern="1200" cap="none" spc="0" normalizeH="0" baseline="0" noProof="1">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12293" name="Rectangle 5"/>
          <p:cNvSpPr>
            <a:spLocks noGrp="1"/>
          </p:cNvSpPr>
          <p:nvPr>
            <p:ph type="subTitle" idx="4294967295"/>
          </p:nvPr>
        </p:nvSpPr>
        <p:spPr>
          <a:xfrm>
            <a:off x="2244725" y="2806700"/>
            <a:ext cx="4940300" cy="2362200"/>
          </a:xfrm>
        </p:spPr>
        <p:txBody>
          <a:bodyPr vert="horz" wrap="square" anchor="ctr" anchorCtr="0">
            <a:spAutoFit/>
          </a:bodyPr>
          <a:lstStyle>
            <a:lvl1pPr marL="0" lvl="0" indent="0" algn="ctr">
              <a:buClr>
                <a:schemeClr val="tx2"/>
              </a:buClr>
              <a:buSzPct val="95000"/>
              <a:buFont typeface="Wingdings" panose="05000000000000000000" pitchFamily="2" charset="2"/>
              <a:defRPr/>
            </a:lvl1pPr>
            <a:lvl2pPr marL="457200" lvl="1" indent="116205" algn="ctr">
              <a:buClr>
                <a:schemeClr val="tx2"/>
              </a:buClr>
              <a:buSzPct val="95000"/>
              <a:buFont typeface="Wingdings" panose="05000000000000000000" pitchFamily="2" charset="2"/>
              <a:defRPr/>
            </a:lvl2pPr>
            <a:lvl3pPr marL="914400" lvl="2" indent="116205" algn="ctr">
              <a:buClr>
                <a:schemeClr val="tx2"/>
              </a:buClr>
              <a:buSzPct val="95000"/>
              <a:buFont typeface="Wingdings" panose="05000000000000000000" pitchFamily="2" charset="2"/>
              <a:defRPr/>
            </a:lvl3pPr>
            <a:lvl4pPr marL="1371600" lvl="3" indent="59055" algn="ctr">
              <a:buClr>
                <a:schemeClr val="tx2"/>
              </a:buClr>
              <a:buSzPct val="95000"/>
              <a:buFont typeface="Wingdings" panose="05000000000000000000" pitchFamily="2" charset="2"/>
              <a:defRPr/>
            </a:lvl4pPr>
            <a:lvl5pPr marL="1828800" lvl="4" indent="-74295" algn="ctr">
              <a:buClr>
                <a:schemeClr val="tx2"/>
              </a:buClr>
              <a:buSzPct val="95000"/>
              <a:buFont typeface="Wingdings" panose="05000000000000000000" pitchFamily="2" charset="2"/>
              <a:defRPr/>
            </a:lvl5pPr>
          </a:lstStyle>
          <a:p>
            <a:pPr marL="0" lvl="0" indent="0" algn="ctr" defTabSz="914400" eaLnBrk="1" hangingPunct="1">
              <a:lnSpc>
                <a:spcPct val="130000"/>
              </a:lnSpc>
              <a:buNone/>
            </a:pPr>
            <a:r>
              <a:rPr lang="zh-CN" altLang="zh-CN" sz="3600" b="1" dirty="0">
                <a:solidFill>
                  <a:srgbClr val="800000"/>
                </a:solidFill>
                <a:ea typeface="宋体" panose="02010600030101010101" pitchFamily="2" charset="-122"/>
              </a:rPr>
              <a:t>华中科技大学</a:t>
            </a:r>
            <a:endParaRPr lang="zh-CN" altLang="zh-CN" sz="3600" b="1" dirty="0">
              <a:solidFill>
                <a:srgbClr val="800000"/>
              </a:solidFill>
              <a:ea typeface="宋体" panose="02010600030101010101" pitchFamily="2" charset="-122"/>
            </a:endParaRPr>
          </a:p>
          <a:p>
            <a:pPr marL="0" lvl="0" indent="0" algn="ctr" defTabSz="914400" eaLnBrk="1" hangingPunct="1">
              <a:lnSpc>
                <a:spcPct val="130000"/>
              </a:lnSpc>
              <a:buNone/>
            </a:pPr>
            <a:r>
              <a:rPr lang="zh-CN" altLang="zh-CN" b="1" dirty="0">
                <a:solidFill>
                  <a:srgbClr val="800000"/>
                </a:solidFill>
                <a:ea typeface="宋体" panose="02010600030101010101" pitchFamily="2" charset="-122"/>
              </a:rPr>
              <a:t>阳富民</a:t>
            </a:r>
            <a:endParaRPr lang="zh-CN" altLang="zh-CN" b="1" dirty="0">
              <a:solidFill>
                <a:srgbClr val="800000"/>
              </a:solidFill>
              <a:ea typeface="宋体" panose="02010600030101010101" pitchFamily="2" charset="-122"/>
            </a:endParaRPr>
          </a:p>
          <a:p>
            <a:pPr marL="0" lvl="0" indent="0" algn="ctr" defTabSz="914400" eaLnBrk="1" hangingPunct="1">
              <a:lnSpc>
                <a:spcPct val="130000"/>
              </a:lnSpc>
              <a:buNone/>
            </a:pPr>
            <a:r>
              <a:rPr lang="en-US" altLang="zh-CN" b="1" dirty="0">
                <a:solidFill>
                  <a:srgbClr val="800000"/>
                </a:solidFill>
                <a:ea typeface="宋体" panose="02010600030101010101" pitchFamily="2" charset="-122"/>
              </a:rPr>
              <a:t>yangfm@hust.edu.cn</a:t>
            </a:r>
            <a:endParaRPr lang="zh-CN" altLang="zh-CN" b="1" dirty="0">
              <a:solidFill>
                <a:srgbClr val="800000"/>
              </a:solidFill>
              <a:ea typeface="宋体" panose="02010600030101010101" pitchFamily="2" charset="-122"/>
            </a:endParaRPr>
          </a:p>
        </p:txBody>
      </p:sp>
      <p:graphicFrame>
        <p:nvGraphicFramePr>
          <p:cNvPr id="12294" name="Object 6"/>
          <p:cNvGraphicFramePr>
            <a:graphicFrameLocks noChangeAspect="1"/>
          </p:cNvGraphicFramePr>
          <p:nvPr/>
        </p:nvGraphicFramePr>
        <p:xfrm>
          <a:off x="4210050" y="5465763"/>
          <a:ext cx="963613" cy="476250"/>
        </p:xfrm>
        <a:graphic>
          <a:graphicData uri="http://schemas.openxmlformats.org/presentationml/2006/ole">
            <mc:AlternateContent xmlns:mc="http://schemas.openxmlformats.org/markup-compatibility/2006">
              <mc:Choice xmlns:v="urn:schemas-microsoft-com:vml" Requires="v">
                <p:oleObj spid="_x0000_s3088" name="" r:id="rId2" imgW="838200" imgH="647700" progId="Paint.Picture">
                  <p:embed/>
                </p:oleObj>
              </mc:Choice>
              <mc:Fallback>
                <p:oleObj name="" r:id="rId2" imgW="838200" imgH="647700" progId="Paint.Picture">
                  <p:embed/>
                  <p:pic>
                    <p:nvPicPr>
                      <p:cNvPr id="0" name="图片 3087"/>
                      <p:cNvPicPr/>
                      <p:nvPr/>
                    </p:nvPicPr>
                    <p:blipFill>
                      <a:blip r:embed="rId3"/>
                      <a:stretch>
                        <a:fillRect/>
                      </a:stretch>
                    </p:blipFill>
                    <p:spPr>
                      <a:xfrm>
                        <a:off x="4210050" y="5465763"/>
                        <a:ext cx="963613" cy="476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0-#ppt_w/2"/>
                                          </p:val>
                                        </p:tav>
                                        <p:tav tm="100000">
                                          <p:val>
                                            <p:strVal val="#ppt_x"/>
                                          </p:val>
                                        </p:tav>
                                      </p:tavLst>
                                    </p:anim>
                                    <p:anim calcmode="lin" valueType="num">
                                      <p:cBhvr additive="base">
                                        <p:cTn id="8"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Object 2"/>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7" name="" r:id="rId1" imgW="838200" imgH="647700" progId="Paint.Picture">
                  <p:embed/>
                </p:oleObj>
              </mc:Choice>
              <mc:Fallback>
                <p:oleObj name="" r:id="rId1" imgW="838200" imgH="647700" progId="Paint.Picture">
                  <p:embed/>
                  <p:pic>
                    <p:nvPicPr>
                      <p:cNvPr id="0" name="图片 308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8435" name="Rectangle 3"/>
          <p:cNvSpPr/>
          <p:nvPr/>
        </p:nvSpPr>
        <p:spPr>
          <a:xfrm>
            <a:off x="136525" y="673100"/>
            <a:ext cx="8386763" cy="2174875"/>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None/>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操作系统中的虚拟技术</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3"/>
              </a:buBlip>
            </a:pPr>
            <a:r>
              <a:rPr lang="zh-CN" altLang="zh-CN" sz="2400" dirty="0">
                <a:solidFill>
                  <a:schemeClr val="tx1"/>
                </a:solidFill>
                <a:latin typeface="Times New Roman" panose="02020603050405020304" pitchFamily="2" charset="0"/>
                <a:ea typeface="宋体" panose="02010600030101010101" pitchFamily="2" charset="-122"/>
              </a:rPr>
              <a:t>用户的逻辑视图与操作系统所管理的物理视图分离</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3"/>
              </a:buBlip>
            </a:pPr>
            <a:r>
              <a:rPr lang="zh-CN" altLang="zh-CN" sz="2400" dirty="0">
                <a:solidFill>
                  <a:schemeClr val="tx1"/>
                </a:solidFill>
                <a:latin typeface="Times New Roman" panose="02020603050405020304" pitchFamily="2" charset="0"/>
                <a:ea typeface="宋体" panose="02010600030101010101" pitchFamily="2" charset="-122"/>
              </a:rPr>
              <a:t>逻辑视图与物理视图的映射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None/>
            </a:pPr>
            <a:endParaRPr lang="zh-CN" altLang="zh-CN" sz="1800" dirty="0">
              <a:solidFill>
                <a:srgbClr val="000099"/>
              </a:solidFill>
              <a:latin typeface="Times New Roman" panose="02020603050405020304" pitchFamily="2" charset="0"/>
              <a:ea typeface="宋体" panose="02010600030101010101" pitchFamily="2" charset="-122"/>
            </a:endParaRPr>
          </a:p>
        </p:txBody>
      </p:sp>
      <p:sp>
        <p:nvSpPr>
          <p:cNvPr id="21507" name="Text Box 4"/>
          <p:cNvSpPr txBox="1"/>
          <p:nvPr/>
        </p:nvSpPr>
        <p:spPr>
          <a:xfrm>
            <a:off x="8537575" y="6524625"/>
            <a:ext cx="376238" cy="347663"/>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a:t>
            </a:r>
            <a:endParaRPr lang="zh-CN" altLang="zh-CN" sz="1400" b="0" dirty="0">
              <a:solidFill>
                <a:schemeClr val="tx2"/>
              </a:solidFill>
              <a:latin typeface="Times New Roman" panose="02020603050405020304" pitchFamily="2" charset="0"/>
              <a:ea typeface="宋体" panose="02010600030101010101" pitchFamily="2" charset="-122"/>
            </a:endParaRPr>
          </a:p>
        </p:txBody>
      </p:sp>
      <p:grpSp>
        <p:nvGrpSpPr>
          <p:cNvPr id="18437" name="组合 18436"/>
          <p:cNvGrpSpPr/>
          <p:nvPr/>
        </p:nvGrpSpPr>
        <p:grpSpPr>
          <a:xfrm>
            <a:off x="231775" y="2687638"/>
            <a:ext cx="8740775" cy="3667125"/>
            <a:chOff x="0" y="0"/>
            <a:chExt cx="5506" cy="2310"/>
          </a:xfrm>
        </p:grpSpPr>
        <p:sp>
          <p:nvSpPr>
            <p:cNvPr id="21509" name="Line 6"/>
            <p:cNvSpPr/>
            <p:nvPr/>
          </p:nvSpPr>
          <p:spPr>
            <a:xfrm flipH="1" flipV="1">
              <a:off x="775" y="1095"/>
              <a:ext cx="251" cy="595"/>
            </a:xfrm>
            <a:prstGeom prst="line">
              <a:avLst/>
            </a:prstGeom>
            <a:ln w="9525" cap="flat" cmpd="sng">
              <a:solidFill>
                <a:srgbClr val="000000"/>
              </a:solidFill>
              <a:prstDash val="solid"/>
              <a:round/>
              <a:headEnd type="none" w="med" len="med"/>
              <a:tailEnd type="triangle" w="sm" len="med"/>
            </a:ln>
          </p:spPr>
        </p:sp>
        <p:sp>
          <p:nvSpPr>
            <p:cNvPr id="21510" name="Line 7"/>
            <p:cNvSpPr/>
            <p:nvPr/>
          </p:nvSpPr>
          <p:spPr>
            <a:xfrm flipV="1">
              <a:off x="1062" y="1088"/>
              <a:ext cx="300" cy="628"/>
            </a:xfrm>
            <a:prstGeom prst="line">
              <a:avLst/>
            </a:prstGeom>
            <a:ln w="9525" cap="flat" cmpd="sng">
              <a:solidFill>
                <a:srgbClr val="000000"/>
              </a:solidFill>
              <a:prstDash val="solid"/>
              <a:round/>
              <a:headEnd type="none" w="med" len="med"/>
              <a:tailEnd type="triangle" w="sm" len="med"/>
            </a:ln>
          </p:spPr>
        </p:sp>
        <p:sp>
          <p:nvSpPr>
            <p:cNvPr id="18440" name="AutoShape 8"/>
            <p:cNvSpPr/>
            <p:nvPr/>
          </p:nvSpPr>
          <p:spPr>
            <a:xfrm>
              <a:off x="232" y="836"/>
              <a:ext cx="150" cy="695"/>
            </a:xfrm>
            <a:prstGeom prst="leftBrace">
              <a:avLst>
                <a:gd name="adj1" fmla="val 38611"/>
                <a:gd name="adj2" fmla="val 50000"/>
              </a:avLst>
            </a:prstGeom>
            <a:noFill/>
            <a:ln w="9525"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3"/>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8441" name="AutoShape 9"/>
            <p:cNvSpPr/>
            <p:nvPr/>
          </p:nvSpPr>
          <p:spPr>
            <a:xfrm>
              <a:off x="282" y="1656"/>
              <a:ext cx="65" cy="377"/>
            </a:xfrm>
            <a:prstGeom prst="leftBrace">
              <a:avLst>
                <a:gd name="adj1" fmla="val 48333"/>
                <a:gd name="adj2" fmla="val 50000"/>
              </a:avLst>
            </a:prstGeom>
            <a:noFill/>
            <a:ln w="9525"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3"/>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21513" name="Line 10"/>
            <p:cNvSpPr/>
            <p:nvPr/>
          </p:nvSpPr>
          <p:spPr>
            <a:xfrm>
              <a:off x="780" y="329"/>
              <a:ext cx="0" cy="492"/>
            </a:xfrm>
            <a:prstGeom prst="line">
              <a:avLst/>
            </a:prstGeom>
            <a:ln w="12700" cap="flat" cmpd="sng">
              <a:solidFill>
                <a:srgbClr val="000000"/>
              </a:solidFill>
              <a:prstDash val="solid"/>
              <a:round/>
              <a:headEnd type="none" w="med" len="med"/>
              <a:tailEnd type="triangle" w="sm" len="med"/>
            </a:ln>
          </p:spPr>
        </p:sp>
        <p:sp>
          <p:nvSpPr>
            <p:cNvPr id="21514" name="Line 11"/>
            <p:cNvSpPr/>
            <p:nvPr/>
          </p:nvSpPr>
          <p:spPr>
            <a:xfrm flipH="1" flipV="1">
              <a:off x="2376" y="1095"/>
              <a:ext cx="386" cy="622"/>
            </a:xfrm>
            <a:prstGeom prst="line">
              <a:avLst/>
            </a:prstGeom>
            <a:ln w="9525" cap="flat" cmpd="sng">
              <a:solidFill>
                <a:srgbClr val="000000"/>
              </a:solidFill>
              <a:prstDash val="solid"/>
              <a:round/>
              <a:headEnd type="none" w="med" len="med"/>
              <a:tailEnd type="triangle" w="sm" len="med"/>
            </a:ln>
          </p:spPr>
        </p:sp>
        <p:sp>
          <p:nvSpPr>
            <p:cNvPr id="21515" name="Line 12"/>
            <p:cNvSpPr/>
            <p:nvPr/>
          </p:nvSpPr>
          <p:spPr>
            <a:xfrm flipV="1">
              <a:off x="2798" y="1079"/>
              <a:ext cx="374" cy="639"/>
            </a:xfrm>
            <a:prstGeom prst="line">
              <a:avLst/>
            </a:prstGeom>
            <a:ln w="9525" cap="flat" cmpd="sng">
              <a:solidFill>
                <a:srgbClr val="000000"/>
              </a:solidFill>
              <a:prstDash val="solid"/>
              <a:round/>
              <a:headEnd type="none" w="med" len="med"/>
              <a:tailEnd type="triangle" w="sm" len="med"/>
            </a:ln>
          </p:spPr>
        </p:sp>
        <p:sp>
          <p:nvSpPr>
            <p:cNvPr id="21516" name="Line 13"/>
            <p:cNvSpPr/>
            <p:nvPr/>
          </p:nvSpPr>
          <p:spPr>
            <a:xfrm flipH="1" flipV="1">
              <a:off x="4209" y="1085"/>
              <a:ext cx="378" cy="623"/>
            </a:xfrm>
            <a:prstGeom prst="line">
              <a:avLst/>
            </a:prstGeom>
            <a:ln w="9525" cap="flat" cmpd="sng">
              <a:solidFill>
                <a:srgbClr val="000000"/>
              </a:solidFill>
              <a:prstDash val="solid"/>
              <a:round/>
              <a:headEnd type="none" w="med" len="med"/>
              <a:tailEnd type="triangle" w="sm" len="med"/>
            </a:ln>
          </p:spPr>
        </p:sp>
        <p:sp>
          <p:nvSpPr>
            <p:cNvPr id="21517" name="Line 14"/>
            <p:cNvSpPr/>
            <p:nvPr/>
          </p:nvSpPr>
          <p:spPr>
            <a:xfrm flipV="1">
              <a:off x="4578" y="1096"/>
              <a:ext cx="327" cy="648"/>
            </a:xfrm>
            <a:prstGeom prst="line">
              <a:avLst/>
            </a:prstGeom>
            <a:ln w="9525" cap="flat" cmpd="sng">
              <a:solidFill>
                <a:srgbClr val="000000"/>
              </a:solidFill>
              <a:prstDash val="solid"/>
              <a:round/>
              <a:headEnd type="none" w="med" len="med"/>
              <a:tailEnd type="triangle" w="sm" len="med"/>
            </a:ln>
          </p:spPr>
        </p:sp>
        <p:sp>
          <p:nvSpPr>
            <p:cNvPr id="21518" name="Line 15"/>
            <p:cNvSpPr/>
            <p:nvPr/>
          </p:nvSpPr>
          <p:spPr>
            <a:xfrm>
              <a:off x="789" y="330"/>
              <a:ext cx="3355" cy="0"/>
            </a:xfrm>
            <a:prstGeom prst="line">
              <a:avLst/>
            </a:prstGeom>
            <a:ln w="19050" cap="flat" cmpd="sng">
              <a:solidFill>
                <a:schemeClr val="tx1"/>
              </a:solidFill>
              <a:prstDash val="solid"/>
              <a:round/>
              <a:headEnd type="none" w="med" len="med"/>
              <a:tailEnd type="none" w="med" len="med"/>
            </a:ln>
          </p:spPr>
        </p:sp>
        <p:sp>
          <p:nvSpPr>
            <p:cNvPr id="21519" name="Line 16"/>
            <p:cNvSpPr/>
            <p:nvPr/>
          </p:nvSpPr>
          <p:spPr>
            <a:xfrm>
              <a:off x="2365" y="321"/>
              <a:ext cx="0" cy="492"/>
            </a:xfrm>
            <a:prstGeom prst="line">
              <a:avLst/>
            </a:prstGeom>
            <a:ln w="12700" cap="flat" cmpd="sng">
              <a:solidFill>
                <a:srgbClr val="000000"/>
              </a:solidFill>
              <a:prstDash val="solid"/>
              <a:round/>
              <a:headEnd type="none" w="med" len="med"/>
              <a:tailEnd type="triangle" w="sm" len="med"/>
            </a:ln>
          </p:spPr>
        </p:sp>
        <p:sp>
          <p:nvSpPr>
            <p:cNvPr id="21520" name="Line 17"/>
            <p:cNvSpPr/>
            <p:nvPr/>
          </p:nvSpPr>
          <p:spPr>
            <a:xfrm>
              <a:off x="4157" y="322"/>
              <a:ext cx="0" cy="492"/>
            </a:xfrm>
            <a:prstGeom prst="line">
              <a:avLst/>
            </a:prstGeom>
            <a:ln w="12700" cap="flat" cmpd="sng">
              <a:solidFill>
                <a:srgbClr val="000000"/>
              </a:solidFill>
              <a:prstDash val="solid"/>
              <a:round/>
              <a:headEnd type="none" w="med" len="med"/>
              <a:tailEnd type="triangle" w="sm" len="med"/>
            </a:ln>
          </p:spPr>
        </p:sp>
        <p:sp>
          <p:nvSpPr>
            <p:cNvPr id="21521" name="Text Box 18"/>
            <p:cNvSpPr txBox="1"/>
            <p:nvPr/>
          </p:nvSpPr>
          <p:spPr>
            <a:xfrm>
              <a:off x="1646" y="0"/>
              <a:ext cx="2427" cy="212"/>
            </a:xfrm>
            <a:prstGeom prst="rect">
              <a:avLst/>
            </a:prstGeom>
            <a:noFill/>
            <a:ln w="9525">
              <a:noFill/>
            </a:ln>
          </p:spPr>
          <p:txBody>
            <a:bodyPr anchor="t" anchorCtr="0">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应用程序</a:t>
              </a:r>
              <a:r>
                <a:rPr lang="zh-CN" altLang="zh-CN" sz="1600" baseline="-25000" dirty="0">
                  <a:solidFill>
                    <a:schemeClr val="tx1"/>
                  </a:solidFill>
                  <a:latin typeface="Times New Roman" panose="02020603050405020304" pitchFamily="2" charset="0"/>
                  <a:ea typeface="宋体" panose="02010600030101010101" pitchFamily="2" charset="-122"/>
                </a:rPr>
                <a:t>1</a:t>
              </a:r>
              <a:r>
                <a:rPr lang="zh-CN" altLang="zh-CN" sz="1600" dirty="0">
                  <a:solidFill>
                    <a:schemeClr val="tx1"/>
                  </a:solidFill>
                  <a:latin typeface="Times New Roman" panose="02020603050405020304" pitchFamily="2" charset="0"/>
                  <a:ea typeface="宋体" panose="02010600030101010101" pitchFamily="2" charset="-122"/>
                </a:rPr>
                <a:t>，应用程序</a:t>
              </a:r>
              <a:r>
                <a:rPr lang="zh-CN" altLang="zh-CN" sz="1600" baseline="-25000" dirty="0">
                  <a:solidFill>
                    <a:schemeClr val="tx1"/>
                  </a:solidFill>
                  <a:latin typeface="Times New Roman" panose="02020603050405020304" pitchFamily="2" charset="0"/>
                  <a:ea typeface="宋体" panose="02010600030101010101" pitchFamily="2" charset="-122"/>
                </a:rPr>
                <a:t>2</a:t>
              </a:r>
              <a:r>
                <a:rPr lang="zh-CN" altLang="zh-CN" sz="1600" dirty="0">
                  <a:solidFill>
                    <a:schemeClr val="tx1"/>
                  </a:solidFill>
                  <a:latin typeface="Times New Roman" panose="02020603050405020304" pitchFamily="2" charset="0"/>
                  <a:ea typeface="宋体" panose="02010600030101010101" pitchFamily="2" charset="-122"/>
                </a:rPr>
                <a:t>，</a:t>
              </a: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  </a:t>
              </a:r>
              <a:r>
                <a:rPr lang="zh-CN" altLang="zh-CN" sz="1600" dirty="0">
                  <a:solidFill>
                    <a:schemeClr val="tx1"/>
                  </a:solidFill>
                  <a:latin typeface="Times New Roman" panose="02020603050405020304" pitchFamily="2" charset="0"/>
                  <a:ea typeface="宋体" panose="02010600030101010101" pitchFamily="2" charset="-122"/>
                </a:rPr>
                <a:t>应用程序</a:t>
              </a:r>
              <a:r>
                <a:rPr lang="zh-CN" altLang="zh-CN" sz="1600" baseline="-25000" dirty="0">
                  <a:solidFill>
                    <a:schemeClr val="tx1"/>
                  </a:solidFill>
                  <a:latin typeface="Times New Roman" panose="02020603050405020304" pitchFamily="2" charset="0"/>
                  <a:ea typeface="宋体" panose="02010600030101010101" pitchFamily="2" charset="-122"/>
                </a:rPr>
                <a:t>n</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grpSp>
          <p:nvGrpSpPr>
            <p:cNvPr id="21522" name="组合 18450"/>
            <p:cNvGrpSpPr/>
            <p:nvPr/>
          </p:nvGrpSpPr>
          <p:grpSpPr>
            <a:xfrm>
              <a:off x="492" y="819"/>
              <a:ext cx="567" cy="272"/>
              <a:chOff x="0" y="0"/>
              <a:chExt cx="567" cy="272"/>
            </a:xfrm>
          </p:grpSpPr>
          <p:sp>
            <p:nvSpPr>
              <p:cNvPr id="21523" name="Rectangle 20"/>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24" name="Text Box 21"/>
              <p:cNvSpPr txBox="1"/>
              <p:nvPr/>
            </p:nvSpPr>
            <p:spPr>
              <a:xfrm>
                <a:off x="66" y="4"/>
                <a:ext cx="433" cy="212"/>
              </a:xfrm>
              <a:prstGeom prst="rect">
                <a:avLst/>
              </a:prstGeom>
              <a:noFill/>
              <a:ln w="9525">
                <a:noFill/>
              </a:ln>
            </p:spPr>
            <p:txBody>
              <a:bodyPr anchor="t" anchorCtr="0">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CPU</a:t>
                </a:r>
                <a:r>
                  <a:rPr lang="zh-CN" altLang="zh-CN" sz="1600" b="0" baseline="-25000" dirty="0">
                    <a:solidFill>
                      <a:schemeClr val="tx1"/>
                    </a:solidFill>
                    <a:latin typeface="Times New Roman" panose="02020603050405020304" pitchFamily="2" charset="0"/>
                    <a:ea typeface="宋体" panose="02010600030101010101" pitchFamily="2" charset="-122"/>
                  </a:rPr>
                  <a:t>1</a:t>
                </a:r>
                <a:endParaRPr lang="zh-CN" altLang="zh-CN" sz="1600" b="0" baseline="-25000" dirty="0">
                  <a:solidFill>
                    <a:schemeClr val="tx1"/>
                  </a:solidFill>
                  <a:latin typeface="Times New Roman" panose="02020603050405020304" pitchFamily="2" charset="0"/>
                  <a:ea typeface="宋体" panose="02010600030101010101" pitchFamily="2" charset="-122"/>
                </a:endParaRPr>
              </a:p>
            </p:txBody>
          </p:sp>
        </p:grpSp>
        <p:grpSp>
          <p:nvGrpSpPr>
            <p:cNvPr id="21525" name="组合 18453"/>
            <p:cNvGrpSpPr/>
            <p:nvPr/>
          </p:nvGrpSpPr>
          <p:grpSpPr>
            <a:xfrm>
              <a:off x="1097" y="819"/>
              <a:ext cx="567" cy="272"/>
              <a:chOff x="0" y="0"/>
              <a:chExt cx="567" cy="272"/>
            </a:xfrm>
          </p:grpSpPr>
          <p:sp>
            <p:nvSpPr>
              <p:cNvPr id="21526" name="Rectangle 23"/>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27" name="Text Box 24"/>
              <p:cNvSpPr txBox="1"/>
              <p:nvPr/>
            </p:nvSpPr>
            <p:spPr>
              <a:xfrm>
                <a:off x="66" y="4"/>
                <a:ext cx="433" cy="212"/>
              </a:xfrm>
              <a:prstGeom prst="rect">
                <a:avLst/>
              </a:prstGeom>
              <a:noFill/>
              <a:ln w="9525">
                <a:noFill/>
              </a:ln>
            </p:spPr>
            <p:txBody>
              <a:bodyPr anchor="t" anchorCtr="0">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CPU</a:t>
                </a:r>
                <a:r>
                  <a:rPr lang="zh-CN" altLang="zh-CN" sz="1600" b="0" baseline="-25000" dirty="0">
                    <a:solidFill>
                      <a:schemeClr val="tx1"/>
                    </a:solidFill>
                    <a:latin typeface="Times New Roman" panose="02020603050405020304" pitchFamily="2" charset="0"/>
                    <a:ea typeface="宋体" panose="02010600030101010101" pitchFamily="2" charset="-122"/>
                  </a:rPr>
                  <a:t>2</a:t>
                </a:r>
                <a:endParaRPr lang="zh-CN" altLang="zh-CN" sz="1600" b="0" baseline="-25000" dirty="0">
                  <a:solidFill>
                    <a:schemeClr val="tx1"/>
                  </a:solidFill>
                  <a:latin typeface="Times New Roman" panose="02020603050405020304" pitchFamily="2" charset="0"/>
                  <a:ea typeface="宋体" panose="02010600030101010101" pitchFamily="2" charset="-122"/>
                </a:endParaRPr>
              </a:p>
            </p:txBody>
          </p:sp>
        </p:grpSp>
        <p:grpSp>
          <p:nvGrpSpPr>
            <p:cNvPr id="21528" name="组合 18456"/>
            <p:cNvGrpSpPr/>
            <p:nvPr/>
          </p:nvGrpSpPr>
          <p:grpSpPr>
            <a:xfrm>
              <a:off x="1924" y="819"/>
              <a:ext cx="786" cy="272"/>
              <a:chOff x="0" y="0"/>
              <a:chExt cx="786" cy="272"/>
            </a:xfrm>
          </p:grpSpPr>
          <p:sp>
            <p:nvSpPr>
              <p:cNvPr id="21529" name="Rectangle 26"/>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30" name="Text Box 27"/>
              <p:cNvSpPr txBox="1"/>
              <p:nvPr/>
            </p:nvSpPr>
            <p:spPr>
              <a:xfrm>
                <a:off x="76" y="22"/>
                <a:ext cx="707" cy="212"/>
              </a:xfrm>
              <a:prstGeom prst="rect">
                <a:avLst/>
              </a:prstGeom>
              <a:noFill/>
              <a:ln w="9525">
                <a:noFill/>
              </a:ln>
            </p:spPr>
            <p:txBody>
              <a:bodyPr anchor="t" anchorCtr="0">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虚拟主存</a:t>
                </a:r>
                <a:r>
                  <a:rPr lang="zh-CN" altLang="zh-CN" sz="1600" b="0" baseline="-25000" dirty="0">
                    <a:solidFill>
                      <a:schemeClr val="tx1"/>
                    </a:solidFill>
                    <a:latin typeface="Times New Roman" panose="02020603050405020304" pitchFamily="2" charset="0"/>
                    <a:ea typeface="宋体" panose="02010600030101010101" pitchFamily="2" charset="-122"/>
                  </a:rPr>
                  <a:t>1</a:t>
                </a:r>
                <a:endParaRPr lang="zh-CN" altLang="zh-CN" sz="1600" b="0" baseline="-25000" dirty="0">
                  <a:solidFill>
                    <a:schemeClr val="tx1"/>
                  </a:solidFill>
                  <a:latin typeface="Times New Roman" panose="02020603050405020304" pitchFamily="2" charset="0"/>
                  <a:ea typeface="宋体" panose="02010600030101010101" pitchFamily="2" charset="-122"/>
                </a:endParaRPr>
              </a:p>
            </p:txBody>
          </p:sp>
        </p:grpSp>
        <p:sp>
          <p:nvSpPr>
            <p:cNvPr id="21531" name="Text Box 28"/>
            <p:cNvSpPr txBox="1"/>
            <p:nvPr/>
          </p:nvSpPr>
          <p:spPr>
            <a:xfrm>
              <a:off x="1668" y="849"/>
              <a:ext cx="315" cy="212"/>
            </a:xfrm>
            <a:prstGeom prst="rect">
              <a:avLst/>
            </a:prstGeom>
            <a:noFill/>
            <a:ln w="9525">
              <a:noFill/>
            </a:ln>
          </p:spPr>
          <p:txBody>
            <a:bodyPr anchor="t" anchorCtr="0">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21532" name="组合 18460"/>
            <p:cNvGrpSpPr/>
            <p:nvPr/>
          </p:nvGrpSpPr>
          <p:grpSpPr>
            <a:xfrm>
              <a:off x="3808" y="819"/>
              <a:ext cx="686" cy="272"/>
              <a:chOff x="0" y="0"/>
              <a:chExt cx="686" cy="272"/>
            </a:xfrm>
          </p:grpSpPr>
          <p:sp>
            <p:nvSpPr>
              <p:cNvPr id="21533" name="Rectangle 30"/>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34" name="Text Box 31"/>
              <p:cNvSpPr txBox="1"/>
              <p:nvPr/>
            </p:nvSpPr>
            <p:spPr>
              <a:xfrm>
                <a:off x="85" y="13"/>
                <a:ext cx="547" cy="212"/>
              </a:xfrm>
              <a:prstGeom prst="rect">
                <a:avLst/>
              </a:prstGeom>
              <a:noFill/>
              <a:ln w="9525">
                <a:noFill/>
              </a:ln>
            </p:spPr>
            <p:txBody>
              <a:bodyPr anchor="t" anchorCtr="0">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打印机</a:t>
                </a:r>
                <a:r>
                  <a:rPr lang="zh-CN" altLang="zh-CN" sz="1600" b="0" baseline="-25000" dirty="0">
                    <a:solidFill>
                      <a:schemeClr val="tx1"/>
                    </a:solidFill>
                    <a:latin typeface="Times New Roman" panose="02020603050405020304" pitchFamily="2" charset="0"/>
                    <a:ea typeface="宋体" panose="02010600030101010101" pitchFamily="2" charset="-122"/>
                  </a:rPr>
                  <a:t>1</a:t>
                </a:r>
                <a:endParaRPr lang="zh-CN" altLang="zh-CN" sz="1600" b="0" baseline="-25000" dirty="0">
                  <a:solidFill>
                    <a:schemeClr val="tx1"/>
                  </a:solidFill>
                  <a:latin typeface="Times New Roman" panose="02020603050405020304" pitchFamily="2" charset="0"/>
                  <a:ea typeface="宋体" panose="02010600030101010101" pitchFamily="2" charset="-122"/>
                </a:endParaRPr>
              </a:p>
            </p:txBody>
          </p:sp>
        </p:grpSp>
        <p:grpSp>
          <p:nvGrpSpPr>
            <p:cNvPr id="21535" name="组合 18463"/>
            <p:cNvGrpSpPr/>
            <p:nvPr/>
          </p:nvGrpSpPr>
          <p:grpSpPr>
            <a:xfrm>
              <a:off x="4530" y="819"/>
              <a:ext cx="686" cy="272"/>
              <a:chOff x="0" y="0"/>
              <a:chExt cx="686" cy="272"/>
            </a:xfrm>
          </p:grpSpPr>
          <p:sp>
            <p:nvSpPr>
              <p:cNvPr id="21536" name="Rectangle 33"/>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37" name="Text Box 34"/>
              <p:cNvSpPr txBox="1"/>
              <p:nvPr/>
            </p:nvSpPr>
            <p:spPr>
              <a:xfrm>
                <a:off x="85" y="13"/>
                <a:ext cx="547" cy="212"/>
              </a:xfrm>
              <a:prstGeom prst="rect">
                <a:avLst/>
              </a:prstGeom>
              <a:noFill/>
              <a:ln w="9525">
                <a:noFill/>
              </a:ln>
            </p:spPr>
            <p:txBody>
              <a:bodyPr anchor="t" anchorCtr="0">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打印机</a:t>
                </a:r>
                <a:r>
                  <a:rPr lang="zh-CN" altLang="zh-CN" sz="1600" b="0" baseline="-25000" dirty="0">
                    <a:solidFill>
                      <a:schemeClr val="tx1"/>
                    </a:solidFill>
                    <a:latin typeface="Times New Roman" panose="02020603050405020304" pitchFamily="2" charset="0"/>
                    <a:ea typeface="宋体" panose="02010600030101010101" pitchFamily="2" charset="-122"/>
                  </a:rPr>
                  <a:t>2</a:t>
                </a:r>
                <a:endParaRPr lang="zh-CN" altLang="zh-CN" sz="1600" b="0" baseline="-25000" dirty="0">
                  <a:solidFill>
                    <a:schemeClr val="tx1"/>
                  </a:solidFill>
                  <a:latin typeface="Times New Roman" panose="02020603050405020304" pitchFamily="2" charset="0"/>
                  <a:ea typeface="宋体" panose="02010600030101010101" pitchFamily="2" charset="-122"/>
                </a:endParaRPr>
              </a:p>
            </p:txBody>
          </p:sp>
        </p:grpSp>
        <p:grpSp>
          <p:nvGrpSpPr>
            <p:cNvPr id="21538" name="组合 18466"/>
            <p:cNvGrpSpPr/>
            <p:nvPr/>
          </p:nvGrpSpPr>
          <p:grpSpPr>
            <a:xfrm>
              <a:off x="2773" y="819"/>
              <a:ext cx="786" cy="272"/>
              <a:chOff x="0" y="0"/>
              <a:chExt cx="786" cy="272"/>
            </a:xfrm>
          </p:grpSpPr>
          <p:sp>
            <p:nvSpPr>
              <p:cNvPr id="21539" name="Rectangle 36"/>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40" name="Text Box 37"/>
              <p:cNvSpPr txBox="1"/>
              <p:nvPr/>
            </p:nvSpPr>
            <p:spPr>
              <a:xfrm>
                <a:off x="76" y="22"/>
                <a:ext cx="707" cy="212"/>
              </a:xfrm>
              <a:prstGeom prst="rect">
                <a:avLst/>
              </a:prstGeom>
              <a:noFill/>
              <a:ln w="9525">
                <a:noFill/>
              </a:ln>
            </p:spPr>
            <p:txBody>
              <a:bodyPr anchor="t" anchorCtr="0">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虚拟主存</a:t>
                </a:r>
                <a:r>
                  <a:rPr lang="zh-CN" altLang="zh-CN" sz="1600" b="0" baseline="-25000" dirty="0">
                    <a:solidFill>
                      <a:schemeClr val="tx1"/>
                    </a:solidFill>
                    <a:latin typeface="Times New Roman" panose="02020603050405020304" pitchFamily="2" charset="0"/>
                    <a:ea typeface="宋体" panose="02010600030101010101" pitchFamily="2" charset="-122"/>
                  </a:rPr>
                  <a:t>2</a:t>
                </a:r>
                <a:endParaRPr lang="zh-CN" altLang="zh-CN" sz="1600" b="0" baseline="-25000" dirty="0">
                  <a:solidFill>
                    <a:schemeClr val="tx1"/>
                  </a:solidFill>
                  <a:latin typeface="Times New Roman" panose="02020603050405020304" pitchFamily="2" charset="0"/>
                  <a:ea typeface="宋体" panose="02010600030101010101" pitchFamily="2" charset="-122"/>
                </a:endParaRPr>
              </a:p>
            </p:txBody>
          </p:sp>
        </p:grpSp>
        <p:sp>
          <p:nvSpPr>
            <p:cNvPr id="21541" name="Text Box 38"/>
            <p:cNvSpPr txBox="1"/>
            <p:nvPr/>
          </p:nvSpPr>
          <p:spPr>
            <a:xfrm>
              <a:off x="3560" y="849"/>
              <a:ext cx="315" cy="212"/>
            </a:xfrm>
            <a:prstGeom prst="rect">
              <a:avLst/>
            </a:prstGeom>
            <a:noFill/>
            <a:ln w="9525">
              <a:noFill/>
            </a:ln>
          </p:spPr>
          <p:txBody>
            <a:bodyPr anchor="t" anchorCtr="0">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21542" name="组合 18470"/>
            <p:cNvGrpSpPr/>
            <p:nvPr/>
          </p:nvGrpSpPr>
          <p:grpSpPr>
            <a:xfrm>
              <a:off x="739" y="1710"/>
              <a:ext cx="589" cy="295"/>
              <a:chOff x="0" y="0"/>
              <a:chExt cx="589" cy="295"/>
            </a:xfrm>
          </p:grpSpPr>
          <p:sp>
            <p:nvSpPr>
              <p:cNvPr id="21543" name="Rectangle 40"/>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44" name="Text Box 41"/>
              <p:cNvSpPr txBox="1"/>
              <p:nvPr/>
            </p:nvSpPr>
            <p:spPr>
              <a:xfrm>
                <a:off x="93" y="32"/>
                <a:ext cx="433" cy="212"/>
              </a:xfrm>
              <a:prstGeom prst="rect">
                <a:avLst/>
              </a:prstGeom>
              <a:noFill/>
              <a:ln w="9525">
                <a:noFill/>
              </a:ln>
            </p:spPr>
            <p:txBody>
              <a:bodyPr anchor="t" anchorCtr="0">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CPU</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grpSp>
        <p:grpSp>
          <p:nvGrpSpPr>
            <p:cNvPr id="21545" name="组合 18473"/>
            <p:cNvGrpSpPr/>
            <p:nvPr/>
          </p:nvGrpSpPr>
          <p:grpSpPr>
            <a:xfrm>
              <a:off x="2487" y="1710"/>
              <a:ext cx="589" cy="295"/>
              <a:chOff x="0" y="0"/>
              <a:chExt cx="589" cy="295"/>
            </a:xfrm>
          </p:grpSpPr>
          <p:sp>
            <p:nvSpPr>
              <p:cNvPr id="21546" name="Rectangle 43"/>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47" name="Text Box 44"/>
              <p:cNvSpPr txBox="1"/>
              <p:nvPr/>
            </p:nvSpPr>
            <p:spPr>
              <a:xfrm>
                <a:off x="93" y="32"/>
                <a:ext cx="433" cy="212"/>
              </a:xfrm>
              <a:prstGeom prst="rect">
                <a:avLst/>
              </a:prstGeom>
              <a:noFill/>
              <a:ln w="9525">
                <a:noFill/>
              </a:ln>
            </p:spPr>
            <p:txBody>
              <a:bodyPr anchor="t" anchorCtr="0">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主存</a:t>
                </a:r>
                <a:endParaRPr lang="zh-CN" altLang="en-US" sz="1600" baseline="-25000">
                  <a:solidFill>
                    <a:schemeClr val="tx1"/>
                  </a:solidFill>
                  <a:latin typeface="Times New Roman" panose="02020603050405020304" pitchFamily="2" charset="0"/>
                  <a:ea typeface="宋体" panose="02010600030101010101" pitchFamily="2" charset="-122"/>
                </a:endParaRPr>
              </a:p>
            </p:txBody>
          </p:sp>
        </p:grpSp>
        <p:grpSp>
          <p:nvGrpSpPr>
            <p:cNvPr id="21548" name="组合 18476"/>
            <p:cNvGrpSpPr/>
            <p:nvPr/>
          </p:nvGrpSpPr>
          <p:grpSpPr>
            <a:xfrm>
              <a:off x="4214" y="1710"/>
              <a:ext cx="717" cy="295"/>
              <a:chOff x="0" y="0"/>
              <a:chExt cx="589" cy="295"/>
            </a:xfrm>
          </p:grpSpPr>
          <p:sp>
            <p:nvSpPr>
              <p:cNvPr id="21549" name="Rectangle 46"/>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marL="914400" indent="-340995">
                  <a:lnSpc>
                    <a:spcPct val="150000"/>
                  </a:lnSpc>
                  <a:spcBef>
                    <a:spcPct val="30000"/>
                  </a:spcBef>
                  <a:spcAft>
                    <a:spcPct val="50000"/>
                  </a:spcAft>
                  <a:buClr>
                    <a:schemeClr val="tx2"/>
                  </a:buClr>
                  <a:buSzPct val="95000"/>
                  <a:buFont typeface="Wingdings" panose="05000000000000000000" pitchFamily="2" charset="2"/>
                </a:pPr>
                <a:endParaRPr lang="zh-CN" altLang="zh-CN" sz="1400" baseline="-25000" dirty="0">
                  <a:solidFill>
                    <a:schemeClr val="tx1"/>
                  </a:solidFill>
                  <a:latin typeface="Times New Roman" panose="02020603050405020304" pitchFamily="2" charset="0"/>
                  <a:ea typeface="宋体" panose="02010600030101010101" pitchFamily="2" charset="-122"/>
                </a:endParaRPr>
              </a:p>
            </p:txBody>
          </p:sp>
          <p:sp>
            <p:nvSpPr>
              <p:cNvPr id="21550" name="Text Box 47"/>
              <p:cNvSpPr txBox="1"/>
              <p:nvPr/>
            </p:nvSpPr>
            <p:spPr>
              <a:xfrm>
                <a:off x="93" y="32"/>
                <a:ext cx="433" cy="212"/>
              </a:xfrm>
              <a:prstGeom prst="rect">
                <a:avLst/>
              </a:prstGeom>
              <a:noFill/>
              <a:ln w="9525">
                <a:noFill/>
              </a:ln>
            </p:spPr>
            <p:txBody>
              <a:bodyPr anchor="t" anchorCtr="0">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打印机</a:t>
                </a:r>
                <a:endParaRPr lang="zh-CN" altLang="en-US" sz="1600" baseline="-25000">
                  <a:solidFill>
                    <a:schemeClr val="tx1"/>
                  </a:solidFill>
                  <a:latin typeface="Times New Roman" panose="02020603050405020304" pitchFamily="2" charset="0"/>
                  <a:ea typeface="宋体" panose="02010600030101010101" pitchFamily="2" charset="-122"/>
                </a:endParaRPr>
              </a:p>
            </p:txBody>
          </p:sp>
        </p:grpSp>
        <p:sp>
          <p:nvSpPr>
            <p:cNvPr id="21551" name="Text Box 48"/>
            <p:cNvSpPr txBox="1"/>
            <p:nvPr/>
          </p:nvSpPr>
          <p:spPr>
            <a:xfrm>
              <a:off x="470" y="1261"/>
              <a:ext cx="443" cy="212"/>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sym typeface="MT Extra" panose="05050102010205020202" pitchFamily="2" charset="2"/>
                </a:rPr>
                <a:t>分时</a:t>
              </a:r>
              <a:endParaRPr lang="zh-CN" altLang="en-US" sz="1600" b="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21552" name="Text Box 49"/>
            <p:cNvSpPr txBox="1"/>
            <p:nvPr/>
          </p:nvSpPr>
          <p:spPr>
            <a:xfrm>
              <a:off x="1951" y="1281"/>
              <a:ext cx="681" cy="212"/>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sym typeface="MT Extra" panose="05050102010205020202" pitchFamily="2" charset="2"/>
                </a:rPr>
                <a:t>主存管理</a:t>
              </a:r>
              <a:endParaRPr lang="zh-CN" altLang="en-US" sz="1600" b="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21553" name="Text Box 50"/>
            <p:cNvSpPr txBox="1"/>
            <p:nvPr/>
          </p:nvSpPr>
          <p:spPr>
            <a:xfrm>
              <a:off x="3578" y="1262"/>
              <a:ext cx="791" cy="212"/>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sym typeface="MT Extra" panose="05050102010205020202" pitchFamily="2" charset="2"/>
                </a:rPr>
                <a:t>假脱机打印</a:t>
              </a:r>
              <a:endParaRPr lang="zh-CN" altLang="en-US" sz="1600" b="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21554" name="Text Box 51"/>
            <p:cNvSpPr txBox="1"/>
            <p:nvPr/>
          </p:nvSpPr>
          <p:spPr>
            <a:xfrm>
              <a:off x="0" y="978"/>
              <a:ext cx="278" cy="366"/>
            </a:xfrm>
            <a:prstGeom prst="rect">
              <a:avLst/>
            </a:prstGeom>
            <a:noFill/>
            <a:ln w="9525">
              <a:noFill/>
            </a:ln>
          </p:spPr>
          <p:txBody>
            <a:bodyPr anchor="t" anchorCtr="0">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sym typeface="MT Extra" panose="05050102010205020202" pitchFamily="2" charset="2"/>
                </a:rPr>
                <a:t>软件</a:t>
              </a:r>
              <a:endParaRPr lang="zh-CN" altLang="en-US" sz="160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21555" name="Text Box 52"/>
            <p:cNvSpPr txBox="1"/>
            <p:nvPr/>
          </p:nvSpPr>
          <p:spPr>
            <a:xfrm>
              <a:off x="9" y="1663"/>
              <a:ext cx="278" cy="366"/>
            </a:xfrm>
            <a:prstGeom prst="rect">
              <a:avLst/>
            </a:prstGeom>
            <a:noFill/>
            <a:ln w="9525">
              <a:noFill/>
            </a:ln>
          </p:spPr>
          <p:txBody>
            <a:bodyPr anchor="t" anchorCtr="0">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sym typeface="MT Extra" panose="05050102010205020202" pitchFamily="2" charset="2"/>
                </a:rPr>
                <a:t>硬件</a:t>
              </a:r>
              <a:endParaRPr lang="zh-CN" altLang="en-US" sz="160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21556" name="Text Box 53"/>
            <p:cNvSpPr txBox="1"/>
            <p:nvPr/>
          </p:nvSpPr>
          <p:spPr>
            <a:xfrm>
              <a:off x="5191" y="831"/>
              <a:ext cx="315" cy="212"/>
            </a:xfrm>
            <a:prstGeom prst="rect">
              <a:avLst/>
            </a:prstGeom>
            <a:noFill/>
            <a:ln w="9525">
              <a:noFill/>
            </a:ln>
          </p:spPr>
          <p:txBody>
            <a:bodyPr anchor="t" anchorCtr="0">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21557" name="Rectangle 54"/>
            <p:cNvSpPr/>
            <p:nvPr/>
          </p:nvSpPr>
          <p:spPr>
            <a:xfrm>
              <a:off x="1760" y="2052"/>
              <a:ext cx="1636" cy="25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虚拟技术示意图</a:t>
              </a:r>
              <a:endParaRPr lang="zh-CN" altLang="en-US" sz="1600" b="0">
                <a:solidFill>
                  <a:schemeClr val="tx1"/>
                </a:solidFill>
                <a:latin typeface="Times New Roman" panose="02020603050405020304" pitchFamily="2" charset="0"/>
                <a:ea typeface="宋体" panose="02010600030101010101" pitchFamily="2" charset="-122"/>
              </a:endParaRPr>
            </a:p>
          </p:txBody>
        </p:sp>
      </p:grpSp>
      <p:sp>
        <p:nvSpPr>
          <p:cNvPr id="21558" name="Rectangle 5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13"/>
                                            </p:txEl>
                                          </p:spTgt>
                                        </p:tgtEl>
                                        <p:attrNameLst>
                                          <p:attrName>style.visibility</p:attrName>
                                        </p:attrNameLst>
                                      </p:cBhvr>
                                      <p:to>
                                        <p:strVal val="visible"/>
                                      </p:to>
                                    </p:set>
                                    <p:anim calcmode="lin" valueType="num">
                                      <p:cBhvr additive="base">
                                        <p:cTn id="7" dur="1000" fill="hold"/>
                                        <p:tgtEl>
                                          <p:spTgt spid="1843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13" end="36"/>
                                            </p:txEl>
                                          </p:spTgt>
                                        </p:tgtEl>
                                        <p:attrNameLst>
                                          <p:attrName>style.visibility</p:attrName>
                                        </p:attrNameLst>
                                      </p:cBhvr>
                                      <p:to>
                                        <p:strVal val="visible"/>
                                      </p:to>
                                    </p:set>
                                    <p:anim calcmode="lin" valueType="num">
                                      <p:cBhvr additive="base">
                                        <p:cTn id="13" dur="500" fill="hold"/>
                                        <p:tgtEl>
                                          <p:spTgt spid="18435">
                                            <p:txEl>
                                              <p:charRg st="13"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13"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8435">
                                            <p:txEl>
                                              <p:charRg st="36" end="49"/>
                                            </p:txEl>
                                          </p:spTgt>
                                        </p:tgtEl>
                                        <p:attrNameLst>
                                          <p:attrName>style.visibility</p:attrName>
                                        </p:attrNameLst>
                                      </p:cBhvr>
                                      <p:to>
                                        <p:strVal val="visible"/>
                                      </p:to>
                                    </p:set>
                                    <p:anim calcmode="lin" valueType="num">
                                      <p:cBhvr additive="base">
                                        <p:cTn id="17" dur="500" fill="hold"/>
                                        <p:tgtEl>
                                          <p:spTgt spid="18435">
                                            <p:txEl>
                                              <p:charRg st="36" end="4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5">
                                            <p:txEl>
                                              <p:charRg st="36" end="4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437"/>
                                        </p:tgtEl>
                                        <p:attrNameLst>
                                          <p:attrName>style.visibility</p:attrName>
                                        </p:attrNameLst>
                                      </p:cBhvr>
                                      <p:to>
                                        <p:strVal val="visible"/>
                                      </p:to>
                                    </p:set>
                                    <p:anim calcmode="lin" valueType="num">
                                      <p:cBhvr additive="base">
                                        <p:cTn id="23" dur="500" fill="hold"/>
                                        <p:tgtEl>
                                          <p:spTgt spid="18437"/>
                                        </p:tgtEl>
                                        <p:attrNameLst>
                                          <p:attrName>ppt_x</p:attrName>
                                        </p:attrNameLst>
                                      </p:cBhvr>
                                      <p:tavLst>
                                        <p:tav tm="0">
                                          <p:val>
                                            <p:strVal val="#ppt_x"/>
                                          </p:val>
                                        </p:tav>
                                        <p:tav tm="100000">
                                          <p:val>
                                            <p:strVal val="#ppt_x"/>
                                          </p:val>
                                        </p:tav>
                                      </p:tavLst>
                                    </p:anim>
                                    <p:anim calcmode="lin" valueType="num">
                                      <p:cBhvr additive="base">
                                        <p:cTn id="24"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nvSpPr>
        <p:spPr>
          <a:xfrm>
            <a:off x="549275" y="2419350"/>
            <a:ext cx="7129463" cy="111442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选择购买操作系统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1"/>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我们并非总使用NT/2000/XP</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p:txBody>
      </p:sp>
      <p:graphicFrame>
        <p:nvGraphicFramePr>
          <p:cNvPr id="22530"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2531"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6</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19461" name="Rectangle 5"/>
          <p:cNvSpPr/>
          <p:nvPr/>
        </p:nvSpPr>
        <p:spPr>
          <a:xfrm>
            <a:off x="301625" y="3741738"/>
            <a:ext cx="4694238" cy="72548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如何</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学习操作系统</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19462" name="Rectangle 6"/>
          <p:cNvSpPr/>
          <p:nvPr/>
        </p:nvSpPr>
        <p:spPr>
          <a:xfrm>
            <a:off x="131763" y="4500563"/>
            <a:ext cx="4694238" cy="1250950"/>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rPr>
              <a:t>必须了解操作系统的特点</a:t>
            </a:r>
            <a:endPar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rPr>
              <a:t>掌握操作系统的学习方法</a:t>
            </a:r>
            <a:r>
              <a:rPr kumimoji="0" lang="zh-CN" altLang="en-US" sz="2800" b="1" i="0" u="none" strike="noStrike" kern="1200" cap="none" spc="0" normalizeH="0" baseline="0" noProof="1">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altLang="en-US" sz="2800" b="1" i="0" u="none" strike="noStrike" kern="1200" cap="none" spc="0" normalizeH="0" baseline="0" noProof="1">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22534" name="Rectangle 7"/>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
        <p:nvSpPr>
          <p:cNvPr id="19464" name="Rectangle 8"/>
          <p:cNvSpPr/>
          <p:nvPr/>
        </p:nvSpPr>
        <p:spPr>
          <a:xfrm>
            <a:off x="512763" y="958850"/>
            <a:ext cx="8426450" cy="122396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为后续课程打好基础</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4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如数据库系统、计算机网络、分布式系统</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64">
                                            <p:txEl>
                                              <p:charRg st="0" end="15"/>
                                            </p:txEl>
                                          </p:spTgt>
                                        </p:tgtEl>
                                        <p:attrNameLst>
                                          <p:attrName>style.visibility</p:attrName>
                                        </p:attrNameLst>
                                      </p:cBhvr>
                                      <p:to>
                                        <p:strVal val="visible"/>
                                      </p:to>
                                    </p:set>
                                    <p:anim calcmode="lin" valueType="num">
                                      <p:cBhvr additive="base">
                                        <p:cTn id="7" dur="500" fill="hold"/>
                                        <p:tgtEl>
                                          <p:spTgt spid="19464">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6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64">
                                            <p:txEl>
                                              <p:charRg st="15" end="36"/>
                                            </p:txEl>
                                          </p:spTgt>
                                        </p:tgtEl>
                                        <p:attrNameLst>
                                          <p:attrName>style.visibility</p:attrName>
                                        </p:attrNameLst>
                                      </p:cBhvr>
                                      <p:to>
                                        <p:strVal val="visible"/>
                                      </p:to>
                                    </p:set>
                                    <p:anim calcmode="lin" valueType="num">
                                      <p:cBhvr additive="base">
                                        <p:cTn id="13" dur="500" fill="hold"/>
                                        <p:tgtEl>
                                          <p:spTgt spid="19464">
                                            <p:txEl>
                                              <p:charRg st="15"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64">
                                            <p:txEl>
                                              <p:charRg st="15"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8">
                                            <p:txEl>
                                              <p:charRg st="0" end="15"/>
                                            </p:txEl>
                                          </p:spTgt>
                                        </p:tgtEl>
                                        <p:attrNameLst>
                                          <p:attrName>style.visibility</p:attrName>
                                        </p:attrNameLst>
                                      </p:cBhvr>
                                      <p:to>
                                        <p:strVal val="visible"/>
                                      </p:to>
                                    </p:set>
                                    <p:anim calcmode="lin" valueType="num">
                                      <p:cBhvr additive="base">
                                        <p:cTn id="19" dur="500" fill="hold"/>
                                        <p:tgtEl>
                                          <p:spTgt spid="19458">
                                            <p:txEl>
                                              <p:charRg st="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8">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8">
                                            <p:txEl>
                                              <p:charRg st="15" end="34"/>
                                            </p:txEl>
                                          </p:spTgt>
                                        </p:tgtEl>
                                        <p:attrNameLst>
                                          <p:attrName>style.visibility</p:attrName>
                                        </p:attrNameLst>
                                      </p:cBhvr>
                                      <p:to>
                                        <p:strVal val="visible"/>
                                      </p:to>
                                    </p:set>
                                    <p:anim calcmode="lin" valueType="num">
                                      <p:cBhvr additive="base">
                                        <p:cTn id="25" dur="500" fill="hold"/>
                                        <p:tgtEl>
                                          <p:spTgt spid="19458">
                                            <p:txEl>
                                              <p:charRg st="15" end="3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8">
                                            <p:txEl>
                                              <p:charRg st="15" end="3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461">
                                            <p:txEl>
                                              <p:charRg st="0" end="12"/>
                                            </p:txEl>
                                          </p:spTgt>
                                        </p:tgtEl>
                                        <p:attrNameLst>
                                          <p:attrName>style.visibility</p:attrName>
                                        </p:attrNameLst>
                                      </p:cBhvr>
                                      <p:to>
                                        <p:strVal val="visible"/>
                                      </p:to>
                                    </p:set>
                                    <p:anim calcmode="lin" valueType="num">
                                      <p:cBhvr additive="base">
                                        <p:cTn id="31" dur="500" fill="hold"/>
                                        <p:tgtEl>
                                          <p:spTgt spid="19461">
                                            <p:txEl>
                                              <p:charRg st="0"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6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2"/>
                                        </p:tgtEl>
                                        <p:attrNameLst>
                                          <p:attrName>style.visibility</p:attrName>
                                        </p:attrNameLst>
                                      </p:cBhvr>
                                      <p:to>
                                        <p:strVal val="visible"/>
                                      </p:to>
                                    </p:set>
                                    <p:anim calcmode="lin" valueType="num">
                                      <p:cBhvr additive="base">
                                        <p:cTn id="37" dur="500" fill="hold"/>
                                        <p:tgtEl>
                                          <p:spTgt spid="19462"/>
                                        </p:tgtEl>
                                        <p:attrNameLst>
                                          <p:attrName>ppt_x</p:attrName>
                                        </p:attrNameLst>
                                      </p:cBhvr>
                                      <p:tavLst>
                                        <p:tav tm="0">
                                          <p:val>
                                            <p:strVal val="#ppt_x"/>
                                          </p:val>
                                        </p:tav>
                                        <p:tav tm="100000">
                                          <p:val>
                                            <p:strVal val="#ppt_x"/>
                                          </p:val>
                                        </p:tav>
                                      </p:tavLst>
                                    </p:anim>
                                    <p:anim calcmode="lin" valueType="num">
                                      <p:cBhvr additive="base">
                                        <p:cTn id="38"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3" name="Object 2"/>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 imgW="838200" imgH="647700" progId="Paint.Picture">
                  <p:embed/>
                </p:oleObj>
              </mc:Choice>
              <mc:Fallback>
                <p:oleObj name="" r:id="rId1" imgW="838200" imgH="647700" progId="Paint.Picture">
                  <p:embed/>
                  <p:pic>
                    <p:nvPicPr>
                      <p:cNvPr id="0" name="图片 3078"/>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3554" name="Text Box 3"/>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7</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20484" name="Rectangle 4"/>
          <p:cNvSpPr/>
          <p:nvPr/>
        </p:nvSpPr>
        <p:spPr>
          <a:xfrm>
            <a:off x="649288" y="619125"/>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操作系统做什么</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23556"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
        <p:nvSpPr>
          <p:cNvPr id="23557" name="AutoShape 6"/>
          <p:cNvSpPr/>
          <p:nvPr/>
        </p:nvSpPr>
        <p:spPr>
          <a:xfrm flipV="1">
            <a:off x="363538" y="1531938"/>
            <a:ext cx="8077200" cy="4419600"/>
          </a:xfrm>
          <a:prstGeom prst="verticalScroll">
            <a:avLst>
              <a:gd name="adj" fmla="val 747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rot="10800000" wrap="none" anchor="ctr" anchorCtr="0"/>
          <a:p>
            <a:r>
              <a:rPr lang="zh-CN" altLang="zh-CN" sz="2000" dirty="0">
                <a:solidFill>
                  <a:schemeClr val="tx1"/>
                </a:solidFill>
                <a:latin typeface="Arial" panose="020B0604020202020204" pitchFamily="34" charset="0"/>
                <a:ea typeface="楷体_GB2312" pitchFamily="1" charset="-122"/>
              </a:rPr>
              <a:t> </a:t>
            </a:r>
            <a:r>
              <a:rPr lang="zh-CN" altLang="zh-CN" sz="1800" dirty="0">
                <a:solidFill>
                  <a:schemeClr val="tx1"/>
                </a:solidFill>
                <a:latin typeface="Arial" panose="020B0604020202020204" pitchFamily="34" charset="0"/>
                <a:ea typeface="楷体_GB2312" pitchFamily="1" charset="-122"/>
              </a:rPr>
              <a:t>#include &lt;stdio.h&gt; </a:t>
            </a:r>
            <a:endParaRPr lang="zh-CN" altLang="zh-CN" sz="1800" dirty="0">
              <a:solidFill>
                <a:schemeClr val="tx1"/>
              </a:solidFill>
              <a:latin typeface="Arial" panose="020B0604020202020204" pitchFamily="34" charset="0"/>
              <a:ea typeface="楷体_GB2312" pitchFamily="1" charset="-122"/>
            </a:endParaRPr>
          </a:p>
          <a:p>
            <a:r>
              <a:rPr lang="zh-CN" altLang="zh-CN" sz="1800" dirty="0">
                <a:solidFill>
                  <a:schemeClr val="tx1"/>
                </a:solidFill>
                <a:latin typeface="Arial" panose="020B0604020202020204" pitchFamily="34" charset="0"/>
                <a:ea typeface="楷体_GB2312" pitchFamily="1" charset="-122"/>
              </a:rPr>
              <a:t> int main(int argc, char *argv[]) </a:t>
            </a:r>
            <a:endParaRPr lang="zh-CN" altLang="zh-CN" sz="1800" dirty="0">
              <a:solidFill>
                <a:schemeClr val="tx1"/>
              </a:solidFill>
              <a:latin typeface="Arial" panose="020B0604020202020204" pitchFamily="34" charset="0"/>
              <a:ea typeface="楷体_GB2312" pitchFamily="1" charset="-122"/>
            </a:endParaRPr>
          </a:p>
          <a:p>
            <a:r>
              <a:rPr lang="zh-CN" altLang="zh-CN" sz="1800" dirty="0">
                <a:solidFill>
                  <a:schemeClr val="tx1"/>
                </a:solidFill>
                <a:latin typeface="Arial" panose="020B0604020202020204" pitchFamily="34" charset="0"/>
                <a:ea typeface="楷体_GB2312" pitchFamily="1" charset="-122"/>
              </a:rPr>
              <a:t>    { </a:t>
            </a:r>
            <a:endParaRPr lang="zh-CN" altLang="zh-CN" sz="1800" dirty="0">
              <a:solidFill>
                <a:schemeClr val="tx1"/>
              </a:solidFill>
              <a:latin typeface="Arial" panose="020B0604020202020204" pitchFamily="34" charset="0"/>
              <a:ea typeface="楷体_GB2312" pitchFamily="1" charset="-122"/>
            </a:endParaRPr>
          </a:p>
          <a:p>
            <a:r>
              <a:rPr lang="zh-CN" altLang="zh-CN" sz="1800" dirty="0">
                <a:solidFill>
                  <a:schemeClr val="tx1"/>
                </a:solidFill>
                <a:latin typeface="Arial" panose="020B0604020202020204" pitchFamily="34" charset="0"/>
                <a:ea typeface="楷体_GB2312" pitchFamily="1" charset="-122"/>
              </a:rPr>
              <a:t>          puts("hello world"); </a:t>
            </a:r>
            <a:endParaRPr lang="zh-CN" altLang="zh-CN" sz="1800" dirty="0">
              <a:solidFill>
                <a:schemeClr val="tx1"/>
              </a:solidFill>
              <a:latin typeface="Arial" panose="020B0604020202020204" pitchFamily="34" charset="0"/>
              <a:ea typeface="楷体_GB2312" pitchFamily="1" charset="-122"/>
            </a:endParaRPr>
          </a:p>
          <a:p>
            <a:r>
              <a:rPr lang="zh-CN" altLang="zh-CN" sz="1800" dirty="0">
                <a:solidFill>
                  <a:schemeClr val="tx1"/>
                </a:solidFill>
                <a:latin typeface="Arial" panose="020B0604020202020204" pitchFamily="34" charset="0"/>
                <a:ea typeface="楷体_GB2312" pitchFamily="1" charset="-122"/>
              </a:rPr>
              <a:t>          return 0; </a:t>
            </a:r>
            <a:endParaRPr lang="zh-CN" altLang="zh-CN" sz="1800" dirty="0">
              <a:solidFill>
                <a:schemeClr val="tx1"/>
              </a:solidFill>
              <a:latin typeface="Arial" panose="020B0604020202020204" pitchFamily="34" charset="0"/>
              <a:ea typeface="楷体_GB2312" pitchFamily="1" charset="-122"/>
            </a:endParaRPr>
          </a:p>
          <a:p>
            <a:r>
              <a:rPr lang="zh-CN" altLang="zh-CN" sz="1800" dirty="0">
                <a:solidFill>
                  <a:schemeClr val="tx1"/>
                </a:solidFill>
                <a:latin typeface="Arial" panose="020B0604020202020204" pitchFamily="34" charset="0"/>
                <a:ea typeface="楷体_GB2312" pitchFamily="1" charset="-122"/>
              </a:rPr>
              <a:t>     }</a:t>
            </a:r>
            <a:r>
              <a:rPr lang="zh-CN" altLang="zh-CN" sz="1800" dirty="0">
                <a:solidFill>
                  <a:schemeClr val="tx1"/>
                </a:solidFill>
                <a:latin typeface="楷体_GB2312" pitchFamily="1" charset="-122"/>
                <a:ea typeface="楷体_GB2312" pitchFamily="1" charset="-122"/>
              </a:rPr>
              <a:t> </a:t>
            </a:r>
            <a:endParaRPr lang="zh-CN" altLang="zh-CN" sz="1800" dirty="0">
              <a:solidFill>
                <a:schemeClr val="tx1"/>
              </a:solidFill>
              <a:latin typeface="楷体_GB2312" pitchFamily="1" charset="-122"/>
              <a:ea typeface="楷体_GB2312" pitchFamily="1" charset="-122"/>
            </a:endParaRPr>
          </a:p>
          <a:p>
            <a:endParaRPr lang="zh-CN" altLang="zh-CN" dirty="0">
              <a:solidFill>
                <a:schemeClr val="tx1"/>
              </a:solidFill>
              <a:latin typeface="Arial" panose="020B0604020202020204" pitchFamily="34" charset="0"/>
              <a:ea typeface="宋体" panose="02010600030101010101" pitchFamily="2" charset="-122"/>
            </a:endParaRPr>
          </a:p>
          <a:p>
            <a:endParaRPr lang="zh-CN" altLang="zh-CN" sz="1800" dirty="0">
              <a:solidFill>
                <a:schemeClr val="tx1"/>
              </a:solidFill>
              <a:latin typeface="Arial" panose="020B0604020202020204" pitchFamily="34" charset="0"/>
              <a:ea typeface="宋体" panose="02010600030101010101" pitchFamily="2" charset="-122"/>
            </a:endParaRPr>
          </a:p>
          <a:p>
            <a:endParaRPr lang="zh-CN"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xEl>
                                              <p:charRg st="0" end="12"/>
                                            </p:txEl>
                                          </p:spTgt>
                                        </p:tgtEl>
                                        <p:attrNameLst>
                                          <p:attrName>style.visibility</p:attrName>
                                        </p:attrNameLst>
                                      </p:cBhvr>
                                      <p:to>
                                        <p:strVal val="visible"/>
                                      </p:to>
                                    </p:set>
                                    <p:anim calcmode="lin" valueType="num">
                                      <p:cBhvr additive="base">
                                        <p:cTn id="7" dur="1000" fill="hold"/>
                                        <p:tgtEl>
                                          <p:spTgt spid="20484">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4">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7" name="Object 2"/>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 imgW="838200" imgH="647700" progId="Paint.Picture">
                  <p:embed/>
                </p:oleObj>
              </mc:Choice>
              <mc:Fallback>
                <p:oleObj name="" r:id="rId1" imgW="838200" imgH="647700" progId="Paint.Picture">
                  <p:embed/>
                  <p:pic>
                    <p:nvPicPr>
                      <p:cNvPr id="0" name="图片 307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4578" name="Text Box 3"/>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8</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24579"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
        <p:nvSpPr>
          <p:cNvPr id="21509" name="Text Box 5"/>
          <p:cNvSpPr txBox="1"/>
          <p:nvPr/>
        </p:nvSpPr>
        <p:spPr>
          <a:xfrm>
            <a:off x="630238" y="2111375"/>
            <a:ext cx="4443413" cy="577850"/>
          </a:xfrm>
          <a:prstGeom prst="rect">
            <a:avLst/>
          </a:prstGeom>
          <a:noFill/>
          <a:ln w="9525">
            <a:noFill/>
          </a:ln>
        </p:spPr>
        <p:txBody>
          <a:bodyPr anchor="ctr">
            <a:spAutoFit/>
          </a:bodyPr>
          <a:p>
            <a:endParaRPr lang="zh-CN" noProof="1" dirty="0">
              <a:effectLst>
                <a:outerShdw blurRad="38100" dist="38100" dir="2700000">
                  <a:srgbClr val="000000"/>
                </a:outerShdw>
              </a:effectLst>
              <a:latin typeface="Arial" panose="020B0604020202020204" pitchFamily="34" charset="0"/>
            </a:endParaRPr>
          </a:p>
        </p:txBody>
      </p:sp>
      <p:sp>
        <p:nvSpPr>
          <p:cNvPr id="21510" name="Text Box 6"/>
          <p:cNvSpPr txBox="1"/>
          <p:nvPr/>
        </p:nvSpPr>
        <p:spPr>
          <a:xfrm>
            <a:off x="630238" y="749300"/>
            <a:ext cx="8153400" cy="5446713"/>
          </a:xfrm>
          <a:prstGeom prst="rect">
            <a:avLst/>
          </a:prstGeom>
          <a:noFill/>
          <a:ln w="9525">
            <a:noFill/>
          </a:ln>
        </p:spPr>
        <p:txBody>
          <a:bodyPr anchor="t" anchorCtr="0">
            <a:spAutoFit/>
          </a:bodyPr>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用户告诉操作系统执行hello程序</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操作系统找到该程序，检查其类型</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文件系统找到第一个磁盘块</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检查程序首部，找出正文和数据的地址</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父进程需要创建一个新的子进程，执行hello程序</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操作系统需要将执行文件映射到进程结构</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操作系统设置CPU上下文环境，并跳到程序开始处</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程序的第一条指令执行，失败，缺页中断</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rPr>
              <a:t>操作系统分配一页内存，并将代码从磁盘读入，继续执行</a:t>
            </a:r>
            <a:endParaRPr lang="zh-CN" altLang="zh-CN" sz="2400" dirty="0">
              <a:solidFill>
                <a:schemeClr val="tx1"/>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更多的缺页中断，读入更多的页面</a:t>
            </a:r>
            <a:endParaRPr lang="zh-CN" altLang="zh-CN" sz="1800" dirty="0">
              <a:solidFill>
                <a:schemeClr val="tx1"/>
              </a:solidFill>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10">
                                            <p:txEl>
                                              <p:charRg st="0" end="18"/>
                                            </p:txEl>
                                          </p:spTgt>
                                        </p:tgtEl>
                                        <p:attrNameLst>
                                          <p:attrName>style.visibility</p:attrName>
                                        </p:attrNameLst>
                                      </p:cBhvr>
                                      <p:to>
                                        <p:strVal val="visible"/>
                                      </p:to>
                                    </p:set>
                                    <p:anim calcmode="lin" valueType="num">
                                      <p:cBhvr additive="base">
                                        <p:cTn id="7" dur="500" fill="hold"/>
                                        <p:tgtEl>
                                          <p:spTgt spid="21510">
                                            <p:txEl>
                                              <p:charRg st="0" end="18"/>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10">
                                            <p:txEl>
                                              <p:charRg st="0"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0">
                                            <p:txEl>
                                              <p:charRg st="18" end="34"/>
                                            </p:txEl>
                                          </p:spTgt>
                                        </p:tgtEl>
                                        <p:attrNameLst>
                                          <p:attrName>style.visibility</p:attrName>
                                        </p:attrNameLst>
                                      </p:cBhvr>
                                      <p:to>
                                        <p:strVal val="visible"/>
                                      </p:to>
                                    </p:set>
                                    <p:anim calcmode="lin" valueType="num">
                                      <p:cBhvr additive="base">
                                        <p:cTn id="13" dur="500" fill="hold"/>
                                        <p:tgtEl>
                                          <p:spTgt spid="21510">
                                            <p:txEl>
                                              <p:charRg st="18" end="3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510">
                                            <p:txEl>
                                              <p:charRg st="18"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10">
                                            <p:txEl>
                                              <p:charRg st="34" end="47"/>
                                            </p:txEl>
                                          </p:spTgt>
                                        </p:tgtEl>
                                        <p:attrNameLst>
                                          <p:attrName>style.visibility</p:attrName>
                                        </p:attrNameLst>
                                      </p:cBhvr>
                                      <p:to>
                                        <p:strVal val="visible"/>
                                      </p:to>
                                    </p:set>
                                    <p:anim calcmode="lin" valueType="num">
                                      <p:cBhvr additive="base">
                                        <p:cTn id="19" dur="500" fill="hold"/>
                                        <p:tgtEl>
                                          <p:spTgt spid="21510">
                                            <p:txEl>
                                              <p:charRg st="34" end="4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510">
                                            <p:txEl>
                                              <p:charRg st="34" end="4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510">
                                            <p:txEl>
                                              <p:charRg st="34" end="52"/>
                                            </p:txEl>
                                          </p:spTgt>
                                        </p:tgtEl>
                                        <p:attrNameLst>
                                          <p:attrName>style.visibility</p:attrName>
                                        </p:attrNameLst>
                                      </p:cBhvr>
                                      <p:to>
                                        <p:strVal val="visible"/>
                                      </p:to>
                                    </p:set>
                                    <p:anim calcmode="lin" valueType="num">
                                      <p:cBhvr additive="base">
                                        <p:cTn id="25" dur="500" fill="hold"/>
                                        <p:tgtEl>
                                          <p:spTgt spid="21510">
                                            <p:txEl>
                                              <p:charRg st="34" end="5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510">
                                            <p:txEl>
                                              <p:charRg st="34" end="5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510">
                                            <p:txEl>
                                              <p:charRg st="65" end="90"/>
                                            </p:txEl>
                                          </p:spTgt>
                                        </p:tgtEl>
                                        <p:attrNameLst>
                                          <p:attrName>style.visibility</p:attrName>
                                        </p:attrNameLst>
                                      </p:cBhvr>
                                      <p:to>
                                        <p:strVal val="visible"/>
                                      </p:to>
                                    </p:set>
                                    <p:anim calcmode="lin" valueType="num">
                                      <p:cBhvr additive="base">
                                        <p:cTn id="31" dur="500" fill="hold"/>
                                        <p:tgtEl>
                                          <p:spTgt spid="21510">
                                            <p:txEl>
                                              <p:charRg st="65" end="9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510">
                                            <p:txEl>
                                              <p:charRg st="65" end="9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510">
                                            <p:txEl>
                                              <p:charRg st="90" end="109"/>
                                            </p:txEl>
                                          </p:spTgt>
                                        </p:tgtEl>
                                        <p:attrNameLst>
                                          <p:attrName>style.visibility</p:attrName>
                                        </p:attrNameLst>
                                      </p:cBhvr>
                                      <p:to>
                                        <p:strVal val="visible"/>
                                      </p:to>
                                    </p:set>
                                    <p:anim calcmode="lin" valueType="num">
                                      <p:cBhvr additive="base">
                                        <p:cTn id="37" dur="500" fill="hold"/>
                                        <p:tgtEl>
                                          <p:spTgt spid="21510">
                                            <p:txEl>
                                              <p:charRg st="90" end="109"/>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510">
                                            <p:txEl>
                                              <p:charRg st="90" end="10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510">
                                            <p:txEl>
                                              <p:charRg st="109" end="133"/>
                                            </p:txEl>
                                          </p:spTgt>
                                        </p:tgtEl>
                                        <p:attrNameLst>
                                          <p:attrName>style.visibility</p:attrName>
                                        </p:attrNameLst>
                                      </p:cBhvr>
                                      <p:to>
                                        <p:strVal val="visible"/>
                                      </p:to>
                                    </p:set>
                                    <p:anim calcmode="lin" valueType="num">
                                      <p:cBhvr additive="base">
                                        <p:cTn id="43" dur="500" fill="hold"/>
                                        <p:tgtEl>
                                          <p:spTgt spid="21510">
                                            <p:txEl>
                                              <p:charRg st="109" end="13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510">
                                            <p:txEl>
                                              <p:charRg st="109" end="13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510">
                                            <p:txEl>
                                              <p:charRg st="133" end="152"/>
                                            </p:txEl>
                                          </p:spTgt>
                                        </p:tgtEl>
                                        <p:attrNameLst>
                                          <p:attrName>style.visibility</p:attrName>
                                        </p:attrNameLst>
                                      </p:cBhvr>
                                      <p:to>
                                        <p:strVal val="visible"/>
                                      </p:to>
                                    </p:set>
                                    <p:anim calcmode="lin" valueType="num">
                                      <p:cBhvr additive="base">
                                        <p:cTn id="49" dur="500" fill="hold"/>
                                        <p:tgtEl>
                                          <p:spTgt spid="21510">
                                            <p:txEl>
                                              <p:charRg st="133" end="15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510">
                                            <p:txEl>
                                              <p:charRg st="133" end="15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510">
                                            <p:txEl>
                                              <p:charRg st="152" end="178"/>
                                            </p:txEl>
                                          </p:spTgt>
                                        </p:tgtEl>
                                        <p:attrNameLst>
                                          <p:attrName>style.visibility</p:attrName>
                                        </p:attrNameLst>
                                      </p:cBhvr>
                                      <p:to>
                                        <p:strVal val="visible"/>
                                      </p:to>
                                    </p:set>
                                    <p:anim calcmode="lin" valueType="num">
                                      <p:cBhvr additive="base">
                                        <p:cTn id="55" dur="500" fill="hold"/>
                                        <p:tgtEl>
                                          <p:spTgt spid="21510">
                                            <p:txEl>
                                              <p:charRg st="152" end="17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510">
                                            <p:txEl>
                                              <p:charRg st="152" end="17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510">
                                            <p:txEl>
                                              <p:charRg st="178" end="194"/>
                                            </p:txEl>
                                          </p:spTgt>
                                        </p:tgtEl>
                                        <p:attrNameLst>
                                          <p:attrName>style.visibility</p:attrName>
                                        </p:attrNameLst>
                                      </p:cBhvr>
                                      <p:to>
                                        <p:strVal val="visible"/>
                                      </p:to>
                                    </p:set>
                                    <p:anim calcmode="lin" valueType="num">
                                      <p:cBhvr additive="base">
                                        <p:cTn id="61" dur="500" fill="hold"/>
                                        <p:tgtEl>
                                          <p:spTgt spid="21510">
                                            <p:txEl>
                                              <p:charRg st="178" end="19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510">
                                            <p:txEl>
                                              <p:charRg st="178" end="1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1" name="Object 2"/>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5602" name="Text Box 3"/>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9</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22532" name="Text Box 4"/>
          <p:cNvSpPr txBox="1"/>
          <p:nvPr/>
        </p:nvSpPr>
        <p:spPr>
          <a:xfrm>
            <a:off x="630238" y="2111375"/>
            <a:ext cx="4443413" cy="577850"/>
          </a:xfrm>
          <a:prstGeom prst="rect">
            <a:avLst/>
          </a:prstGeom>
          <a:noFill/>
          <a:ln w="9525">
            <a:noFill/>
          </a:ln>
        </p:spPr>
        <p:txBody>
          <a:bodyPr anchor="ctr">
            <a:spAutoFit/>
          </a:bodyPr>
          <a:p>
            <a:endParaRPr lang="zh-CN" noProof="1" dirty="0">
              <a:effectLst>
                <a:outerShdw blurRad="38100" dist="38100" dir="2700000">
                  <a:srgbClr val="000000"/>
                </a:outerShdw>
              </a:effectLst>
              <a:latin typeface="Arial" panose="020B0604020202020204" pitchFamily="34" charset="0"/>
            </a:endParaRPr>
          </a:p>
        </p:txBody>
      </p:sp>
      <p:sp>
        <p:nvSpPr>
          <p:cNvPr id="22533" name="Text Box 5"/>
          <p:cNvSpPr txBox="1"/>
          <p:nvPr/>
        </p:nvSpPr>
        <p:spPr>
          <a:xfrm>
            <a:off x="542925" y="527050"/>
            <a:ext cx="8153400" cy="5943600"/>
          </a:xfrm>
          <a:prstGeom prst="rect">
            <a:avLst/>
          </a:prstGeom>
          <a:noFill/>
          <a:ln w="9525">
            <a:noFill/>
          </a:ln>
        </p:spPr>
        <p:txBody>
          <a:bodyPr anchor="t" anchorCtr="0">
            <a:spAutoFit/>
          </a:bodyPr>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程序执行系统调用，在文件描述符中写一字符串</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操作系统检查字符串的位置是否正确</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操作系统找到字符串被送往的设备</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设备是一个伪终端，由一个进程控制</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操作系统将字符串送给该进程</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该进程告诉窗口系统它要显示字符串</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窗口系统确定操作合法，然后将字符串转换成像素</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窗口系统将像素写入存储映像区</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视频硬件将像素表示转换成一组模拟信号,控制屏幕重画</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显示器发射电子束</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a:p>
            <a:pPr>
              <a:spcBef>
                <a:spcPct val="50000"/>
              </a:spcBef>
              <a:buFont typeface="Wingdings" panose="05000000000000000000" pitchFamily="2" charset="2"/>
              <a:buChar char="Ø"/>
            </a:pPr>
            <a:r>
              <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rPr>
              <a:t>你在屏幕上看到hello world</a:t>
            </a:r>
            <a:endParaRPr lang="zh-CN" altLang="zh-CN" sz="2400" dirty="0">
              <a:solidFill>
                <a:schemeClr val="tx1"/>
              </a:solidFill>
              <a:latin typeface="Arial" panose="020B0604020202020204" pitchFamily="34" charset="0"/>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3">
                                            <p:txEl>
                                              <p:charRg st="0" end="22"/>
                                            </p:txEl>
                                          </p:spTgt>
                                        </p:tgtEl>
                                        <p:attrNameLst>
                                          <p:attrName>style.visibility</p:attrName>
                                        </p:attrNameLst>
                                      </p:cBhvr>
                                      <p:to>
                                        <p:strVal val="visible"/>
                                      </p:to>
                                    </p:set>
                                    <p:anim calcmode="lin" valueType="num">
                                      <p:cBhvr additive="base">
                                        <p:cTn id="7" dur="500" fill="hold"/>
                                        <p:tgtEl>
                                          <p:spTgt spid="22533">
                                            <p:txEl>
                                              <p:charRg st="0" end="2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533">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3">
                                            <p:txEl>
                                              <p:charRg st="22" end="39"/>
                                            </p:txEl>
                                          </p:spTgt>
                                        </p:tgtEl>
                                        <p:attrNameLst>
                                          <p:attrName>style.visibility</p:attrName>
                                        </p:attrNameLst>
                                      </p:cBhvr>
                                      <p:to>
                                        <p:strVal val="visible"/>
                                      </p:to>
                                    </p:set>
                                    <p:anim calcmode="lin" valueType="num">
                                      <p:cBhvr additive="base">
                                        <p:cTn id="13" dur="500" fill="hold"/>
                                        <p:tgtEl>
                                          <p:spTgt spid="22533">
                                            <p:txEl>
                                              <p:charRg st="22" end="3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533">
                                            <p:txEl>
                                              <p:charRg st="22"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33">
                                            <p:txEl>
                                              <p:charRg st="39" end="55"/>
                                            </p:txEl>
                                          </p:spTgt>
                                        </p:tgtEl>
                                        <p:attrNameLst>
                                          <p:attrName>style.visibility</p:attrName>
                                        </p:attrNameLst>
                                      </p:cBhvr>
                                      <p:to>
                                        <p:strVal val="visible"/>
                                      </p:to>
                                    </p:set>
                                    <p:anim calcmode="lin" valueType="num">
                                      <p:cBhvr additive="base">
                                        <p:cTn id="19" dur="500" fill="hold"/>
                                        <p:tgtEl>
                                          <p:spTgt spid="22533">
                                            <p:txEl>
                                              <p:charRg st="39" end="5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533">
                                            <p:txEl>
                                              <p:charRg st="39" end="5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3">
                                            <p:txEl>
                                              <p:charRg st="55" end="72"/>
                                            </p:txEl>
                                          </p:spTgt>
                                        </p:tgtEl>
                                        <p:attrNameLst>
                                          <p:attrName>style.visibility</p:attrName>
                                        </p:attrNameLst>
                                      </p:cBhvr>
                                      <p:to>
                                        <p:strVal val="visible"/>
                                      </p:to>
                                    </p:set>
                                    <p:anim calcmode="lin" valueType="num">
                                      <p:cBhvr additive="base">
                                        <p:cTn id="25" dur="500" fill="hold"/>
                                        <p:tgtEl>
                                          <p:spTgt spid="22533">
                                            <p:txEl>
                                              <p:charRg st="55" end="7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533">
                                            <p:txEl>
                                              <p:charRg st="55" end="7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533">
                                            <p:txEl>
                                              <p:charRg st="72" end="86"/>
                                            </p:txEl>
                                          </p:spTgt>
                                        </p:tgtEl>
                                        <p:attrNameLst>
                                          <p:attrName>style.visibility</p:attrName>
                                        </p:attrNameLst>
                                      </p:cBhvr>
                                      <p:to>
                                        <p:strVal val="visible"/>
                                      </p:to>
                                    </p:set>
                                    <p:anim calcmode="lin" valueType="num">
                                      <p:cBhvr additive="base">
                                        <p:cTn id="31" dur="500" fill="hold"/>
                                        <p:tgtEl>
                                          <p:spTgt spid="22533">
                                            <p:txEl>
                                              <p:charRg st="72" end="8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2533">
                                            <p:txEl>
                                              <p:charRg st="72" end="8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533">
                                            <p:txEl>
                                              <p:charRg st="86" end="103"/>
                                            </p:txEl>
                                          </p:spTgt>
                                        </p:tgtEl>
                                        <p:attrNameLst>
                                          <p:attrName>style.visibility</p:attrName>
                                        </p:attrNameLst>
                                      </p:cBhvr>
                                      <p:to>
                                        <p:strVal val="visible"/>
                                      </p:to>
                                    </p:set>
                                    <p:anim calcmode="lin" valueType="num">
                                      <p:cBhvr additive="base">
                                        <p:cTn id="37" dur="500" fill="hold"/>
                                        <p:tgtEl>
                                          <p:spTgt spid="22533">
                                            <p:txEl>
                                              <p:charRg st="86" end="10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533">
                                            <p:txEl>
                                              <p:charRg st="86" end="10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533">
                                            <p:txEl>
                                              <p:charRg st="103" end="126"/>
                                            </p:txEl>
                                          </p:spTgt>
                                        </p:tgtEl>
                                        <p:attrNameLst>
                                          <p:attrName>style.visibility</p:attrName>
                                        </p:attrNameLst>
                                      </p:cBhvr>
                                      <p:to>
                                        <p:strVal val="visible"/>
                                      </p:to>
                                    </p:set>
                                    <p:anim calcmode="lin" valueType="num">
                                      <p:cBhvr additive="base">
                                        <p:cTn id="43" dur="500" fill="hold"/>
                                        <p:tgtEl>
                                          <p:spTgt spid="22533">
                                            <p:txEl>
                                              <p:charRg st="103" end="12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2533">
                                            <p:txEl>
                                              <p:charRg st="103" end="12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2533">
                                            <p:txEl>
                                              <p:charRg st="126" end="141"/>
                                            </p:txEl>
                                          </p:spTgt>
                                        </p:tgtEl>
                                        <p:attrNameLst>
                                          <p:attrName>style.visibility</p:attrName>
                                        </p:attrNameLst>
                                      </p:cBhvr>
                                      <p:to>
                                        <p:strVal val="visible"/>
                                      </p:to>
                                    </p:set>
                                    <p:anim calcmode="lin" valueType="num">
                                      <p:cBhvr additive="base">
                                        <p:cTn id="49" dur="500" fill="hold"/>
                                        <p:tgtEl>
                                          <p:spTgt spid="22533">
                                            <p:txEl>
                                              <p:charRg st="126" end="14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2533">
                                            <p:txEl>
                                              <p:charRg st="126" end="14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2533">
                                            <p:txEl>
                                              <p:charRg st="141" end="167"/>
                                            </p:txEl>
                                          </p:spTgt>
                                        </p:tgtEl>
                                        <p:attrNameLst>
                                          <p:attrName>style.visibility</p:attrName>
                                        </p:attrNameLst>
                                      </p:cBhvr>
                                      <p:to>
                                        <p:strVal val="visible"/>
                                      </p:to>
                                    </p:set>
                                    <p:anim calcmode="lin" valueType="num">
                                      <p:cBhvr additive="base">
                                        <p:cTn id="55" dur="500" fill="hold"/>
                                        <p:tgtEl>
                                          <p:spTgt spid="22533">
                                            <p:txEl>
                                              <p:charRg st="141" end="16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2533">
                                            <p:txEl>
                                              <p:charRg st="141" end="16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2533">
                                            <p:txEl>
                                              <p:charRg st="167" end="176"/>
                                            </p:txEl>
                                          </p:spTgt>
                                        </p:tgtEl>
                                        <p:attrNameLst>
                                          <p:attrName>style.visibility</p:attrName>
                                        </p:attrNameLst>
                                      </p:cBhvr>
                                      <p:to>
                                        <p:strVal val="visible"/>
                                      </p:to>
                                    </p:set>
                                    <p:anim calcmode="lin" valueType="num">
                                      <p:cBhvr additive="base">
                                        <p:cTn id="61" dur="500" fill="hold"/>
                                        <p:tgtEl>
                                          <p:spTgt spid="22533">
                                            <p:txEl>
                                              <p:charRg st="167" end="17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2533">
                                            <p:txEl>
                                              <p:charRg st="167" end="176"/>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2533">
                                            <p:txEl>
                                              <p:charRg st="176" end="195"/>
                                            </p:txEl>
                                          </p:spTgt>
                                        </p:tgtEl>
                                        <p:attrNameLst>
                                          <p:attrName>style.visibility</p:attrName>
                                        </p:attrNameLst>
                                      </p:cBhvr>
                                      <p:to>
                                        <p:strVal val="visible"/>
                                      </p:to>
                                    </p:set>
                                    <p:anim calcmode="lin" valueType="num">
                                      <p:cBhvr additive="base">
                                        <p:cTn id="67" dur="500" fill="hold"/>
                                        <p:tgtEl>
                                          <p:spTgt spid="22533">
                                            <p:txEl>
                                              <p:charRg st="176" end="19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2533">
                                            <p:txEl>
                                              <p:charRg st="176" end="19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a:xfrm>
            <a:off x="363538" y="595313"/>
            <a:ext cx="8393113" cy="474663"/>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2800" b="1" i="0" u="none" strike="noStrike" kern="1200" cap="none" spc="0" normalizeH="0" baseline="0" noProof="1">
                <a:solidFill>
                  <a:srgbClr val="A50021"/>
                </a:solidFill>
                <a:effectLst>
                  <a:outerShdw blurRad="38100" dist="38100" dir="2700000">
                    <a:srgbClr val="000000"/>
                  </a:outerShdw>
                </a:effectLst>
                <a:latin typeface="+mj-lt"/>
                <a:ea typeface="宋体" panose="02010600030101010101" pitchFamily="2" charset="-122"/>
                <a:cs typeface="+mj-cs"/>
                <a:sym typeface="Arial" panose="020B0604020202020204" pitchFamily="34" charset="0"/>
              </a:rPr>
              <a:t>操作系统做什么</a:t>
            </a:r>
            <a:endParaRPr kumimoji="0" lang="zh-CN" altLang="en-US" sz="2800" b="1" i="0" u="none" strike="noStrike" kern="1200" cap="none" spc="0" normalizeH="0" baseline="0" noProof="1">
              <a:solidFill>
                <a:srgbClr val="A50021"/>
              </a:solidFill>
              <a:effectLst>
                <a:outerShdw blurRad="38100" dist="38100" dir="2700000">
                  <a:srgbClr val="000000"/>
                </a:outerShdw>
              </a:effectLst>
              <a:latin typeface="+mj-lt"/>
              <a:ea typeface="宋体" panose="02010600030101010101" pitchFamily="2" charset="-122"/>
              <a:cs typeface="+mj-cs"/>
              <a:sym typeface="Arial" panose="020B0604020202020204" pitchFamily="34" charset="0"/>
            </a:endParaRPr>
          </a:p>
        </p:txBody>
      </p:sp>
      <p:graphicFrame>
        <p:nvGraphicFramePr>
          <p:cNvPr id="23555" name="Object 3"/>
          <p:cNvGraphicFramePr>
            <a:graphicFrameLocks noGrp="1" noChangeAspect="1"/>
          </p:cNvGraphicFramePr>
          <p:nvPr>
            <p:ph idx="4294967295"/>
          </p:nvPr>
        </p:nvGraphicFramePr>
        <p:xfrm>
          <a:off x="169863" y="1612900"/>
          <a:ext cx="4430712" cy="4178300"/>
        </p:xfrm>
        <a:graphic>
          <a:graphicData uri="http://schemas.openxmlformats.org/presentationml/2006/ole">
            <mc:AlternateContent xmlns:mc="http://schemas.openxmlformats.org/markup-compatibility/2006">
              <mc:Choice xmlns:v="urn:schemas-microsoft-com:vml" Requires="v">
                <p:oleObj spid="_x0000_s3077" name="" r:id="rId1" imgW="2964180" imgH="1740535" progId="Visio.Drawing.6">
                  <p:embed/>
                </p:oleObj>
              </mc:Choice>
              <mc:Fallback>
                <p:oleObj name="" r:id="rId1" imgW="2964180" imgH="1740535" progId="Visio.Drawing.6">
                  <p:embed/>
                  <p:pic>
                    <p:nvPicPr>
                      <p:cNvPr id="0" name="图片 3076"/>
                      <p:cNvPicPr/>
                      <p:nvPr/>
                    </p:nvPicPr>
                    <p:blipFill>
                      <a:blip r:embed="rId2"/>
                      <a:stretch>
                        <a:fillRect/>
                      </a:stretch>
                    </p:blipFill>
                    <p:spPr>
                      <a:xfrm>
                        <a:off x="169863" y="1612900"/>
                        <a:ext cx="4430712" cy="4178300"/>
                      </a:xfrm>
                      <a:prstGeom prst="rect">
                        <a:avLst/>
                      </a:prstGeom>
                      <a:noFill/>
                      <a:ln w="38100">
                        <a:miter/>
                      </a:ln>
                    </p:spPr>
                  </p:pic>
                </p:oleObj>
              </mc:Fallback>
            </mc:AlternateContent>
          </a:graphicData>
        </a:graphic>
      </p:graphicFrame>
      <p:sp>
        <p:nvSpPr>
          <p:cNvPr id="23556" name="Rectangle 4"/>
          <p:cNvSpPr>
            <a:spLocks noGrp="1"/>
          </p:cNvSpPr>
          <p:nvPr/>
        </p:nvSpPr>
        <p:spPr>
          <a:xfrm>
            <a:off x="4140200" y="1306513"/>
            <a:ext cx="4356100" cy="5065713"/>
          </a:xfrm>
          <a:prstGeom prst="rect">
            <a:avLst/>
          </a:prstGeom>
          <a:noFill/>
          <a:ln w="9525">
            <a:noFill/>
          </a:ln>
        </p:spPr>
        <p:txBody>
          <a:bodyPr/>
          <a:p>
            <a:pPr marL="0" marR="0" indent="0" algn="l" defTabSz="914400" rtl="0" eaLnBrk="1" fontAlgn="base" latinLnBrk="0" hangingPunct="1">
              <a:lnSpc>
                <a:spcPct val="90000"/>
              </a:lnSpc>
              <a:spcBef>
                <a:spcPct val="50000"/>
              </a:spcBef>
              <a:spcAft>
                <a:spcPct val="0"/>
              </a:spcAft>
              <a:buClrTx/>
              <a:buSzTx/>
              <a:buFontTx/>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操作系统提供一系列服务：</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0" marR="0" indent="0" algn="l" defTabSz="914400" rtl="0" eaLnBrk="1" fontAlgn="base" latinLnBrk="0" hangingPunct="1">
              <a:lnSpc>
                <a:spcPct val="90000"/>
              </a:lnSpc>
              <a:spcBef>
                <a:spcPct val="50000"/>
              </a:spcBef>
              <a:spcAft>
                <a:spcPct val="0"/>
              </a:spcAft>
              <a:buClrTx/>
              <a:buSzTx/>
              <a:buFontTx/>
              <a:buNone/>
            </a:pPr>
            <a:r>
              <a:rPr kumimoji="0" lang="zh-CN" sz="3200" b="1"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多任务，内存保护，内存管理，网络，文件存取，设备控制，用户界面，错误检测及恢复系统，硬件控制，安全</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26628" name="Text Box 5"/>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10</a:t>
            </a:r>
            <a:endParaRPr lang="zh-CN" altLang="zh-CN" sz="1400"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ox(in)">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Object 2"/>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7650" name="Text Box 3"/>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11</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24580" name="Rectangle 4"/>
          <p:cNvSpPr/>
          <p:nvPr/>
        </p:nvSpPr>
        <p:spPr>
          <a:xfrm>
            <a:off x="679450" y="1222375"/>
            <a:ext cx="6646863" cy="5478463"/>
          </a:xfrm>
          <a:prstGeom prst="rect">
            <a:avLst/>
          </a:prstGeom>
          <a:noFill/>
          <a:ln w="9525">
            <a:noFill/>
          </a:ln>
        </p:spPr>
        <p:txBody>
          <a:bodyPr/>
          <a:p>
            <a:pPr marL="571500" marR="0" indent="-5715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内容庞杂、涉及面广</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028700" marR="0" lvl="1" indent="-4552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3"/>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管理、控制所有硬件</a:t>
            </a:r>
            <a:endPar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1028700" marR="0" lvl="1" indent="-4552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3"/>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管理所有软件，控制程</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028700" marR="0" lvl="1" indent="-4552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序的执行</a:t>
            </a:r>
            <a:endPar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1028700" marR="0" lvl="1" indent="-4552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3"/>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为用户提供良好的接口</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71500" marR="0" indent="-5715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实践性强</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71500" marR="0" indent="-5715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操作系统原理与实际运行的操作系统的关系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71500" marR="0" indent="-5715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技术发展快</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71500" marR="0" indent="-5715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基础性和先进性的关系</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4581" name="Rectangle 5"/>
          <p:cNvSpPr/>
          <p:nvPr/>
        </p:nvSpPr>
        <p:spPr>
          <a:xfrm>
            <a:off x="649288" y="619125"/>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操作系统课程的特点</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grpSp>
        <p:nvGrpSpPr>
          <p:cNvPr id="24582" name="组合 24581"/>
          <p:cNvGrpSpPr/>
          <p:nvPr/>
        </p:nvGrpSpPr>
        <p:grpSpPr>
          <a:xfrm>
            <a:off x="5395913" y="677863"/>
            <a:ext cx="3598862" cy="3998912"/>
            <a:chOff x="0" y="0"/>
            <a:chExt cx="2267" cy="2519"/>
          </a:xfrm>
        </p:grpSpPr>
        <p:grpSp>
          <p:nvGrpSpPr>
            <p:cNvPr id="27654" name="组合 24582"/>
            <p:cNvGrpSpPr/>
            <p:nvPr/>
          </p:nvGrpSpPr>
          <p:grpSpPr>
            <a:xfrm>
              <a:off x="0" y="0"/>
              <a:ext cx="2267" cy="2267"/>
              <a:chOff x="0" y="0"/>
              <a:chExt cx="2267" cy="2267"/>
            </a:xfrm>
          </p:grpSpPr>
          <p:sp>
            <p:nvSpPr>
              <p:cNvPr id="24584" name="Oval 8"/>
              <p:cNvSpPr/>
              <p:nvPr/>
            </p:nvSpPr>
            <p:spPr>
              <a:xfrm>
                <a:off x="0" y="0"/>
                <a:ext cx="2267" cy="2267"/>
              </a:xfrm>
              <a:prstGeom prst="ellipse">
                <a:avLst/>
              </a:prstGeom>
              <a:solidFill>
                <a:srgbClr val="99CCFF"/>
              </a:solidFill>
              <a:ln w="9525"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24585" name="Oval 9"/>
              <p:cNvSpPr/>
              <p:nvPr/>
            </p:nvSpPr>
            <p:spPr>
              <a:xfrm>
                <a:off x="473" y="521"/>
                <a:ext cx="1328" cy="1200"/>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24586" name="Oval 10"/>
              <p:cNvSpPr/>
              <p:nvPr/>
            </p:nvSpPr>
            <p:spPr>
              <a:xfrm>
                <a:off x="874" y="842"/>
                <a:ext cx="567" cy="567"/>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27658" name="Text Box 11"/>
              <p:cNvSpPr txBox="1"/>
              <p:nvPr/>
            </p:nvSpPr>
            <p:spPr>
              <a:xfrm>
                <a:off x="993" y="1006"/>
                <a:ext cx="403" cy="25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裸机</a:t>
                </a:r>
                <a:endParaRPr lang="zh-CN" altLang="en-US" sz="1400">
                  <a:latin typeface="Times New Roman" panose="02020603050405020304" pitchFamily="2" charset="0"/>
                  <a:ea typeface="宋体" panose="02010600030101010101" pitchFamily="2" charset="-122"/>
                </a:endParaRPr>
              </a:p>
            </p:txBody>
          </p:sp>
          <p:sp>
            <p:nvSpPr>
              <p:cNvPr id="27659" name="Text Box 12"/>
              <p:cNvSpPr txBox="1"/>
              <p:nvPr/>
            </p:nvSpPr>
            <p:spPr>
              <a:xfrm>
                <a:off x="1274" y="63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作</a:t>
                </a:r>
                <a:endParaRPr lang="zh-CN" altLang="en-US" sz="1400">
                  <a:latin typeface="Times New Roman" panose="02020603050405020304" pitchFamily="2" charset="0"/>
                  <a:ea typeface="宋体" panose="02010600030101010101" pitchFamily="2" charset="-122"/>
                </a:endParaRPr>
              </a:p>
            </p:txBody>
          </p:sp>
          <p:sp>
            <p:nvSpPr>
              <p:cNvPr id="27660" name="Text Box 13"/>
              <p:cNvSpPr txBox="1"/>
              <p:nvPr/>
            </p:nvSpPr>
            <p:spPr>
              <a:xfrm>
                <a:off x="1314" y="138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系</a:t>
                </a:r>
                <a:endParaRPr lang="zh-CN" altLang="en-US" sz="1400">
                  <a:latin typeface="Times New Roman" panose="02020603050405020304" pitchFamily="2" charset="0"/>
                  <a:ea typeface="宋体" panose="02010600030101010101" pitchFamily="2" charset="-122"/>
                </a:endParaRPr>
              </a:p>
            </p:txBody>
          </p:sp>
          <p:sp>
            <p:nvSpPr>
              <p:cNvPr id="27661" name="Text Box 14"/>
              <p:cNvSpPr txBox="1"/>
              <p:nvPr/>
            </p:nvSpPr>
            <p:spPr>
              <a:xfrm>
                <a:off x="802" y="139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统</a:t>
                </a:r>
                <a:endParaRPr lang="zh-CN" altLang="en-US" sz="1400">
                  <a:latin typeface="Times New Roman" panose="02020603050405020304" pitchFamily="2" charset="0"/>
                  <a:ea typeface="宋体" panose="02010600030101010101" pitchFamily="2" charset="-122"/>
                </a:endParaRPr>
              </a:p>
            </p:txBody>
          </p:sp>
          <p:sp>
            <p:nvSpPr>
              <p:cNvPr id="27662" name="Text Box 15"/>
              <p:cNvSpPr txBox="1"/>
              <p:nvPr/>
            </p:nvSpPr>
            <p:spPr>
              <a:xfrm>
                <a:off x="351" y="39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应</a:t>
                </a:r>
                <a:endParaRPr lang="zh-CN" altLang="en-US" sz="1400">
                  <a:latin typeface="Times New Roman" panose="02020603050405020304" pitchFamily="2" charset="0"/>
                  <a:ea typeface="宋体" panose="02010600030101010101" pitchFamily="2" charset="-122"/>
                </a:endParaRPr>
              </a:p>
            </p:txBody>
          </p:sp>
          <p:sp>
            <p:nvSpPr>
              <p:cNvPr id="27663" name="Text Box 16"/>
              <p:cNvSpPr txBox="1"/>
              <p:nvPr/>
            </p:nvSpPr>
            <p:spPr>
              <a:xfrm>
                <a:off x="1256"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27664" name="Text Box 17"/>
              <p:cNvSpPr txBox="1"/>
              <p:nvPr/>
            </p:nvSpPr>
            <p:spPr>
              <a:xfrm>
                <a:off x="1675" y="455"/>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27665" name="Text Box 18"/>
              <p:cNvSpPr txBox="1"/>
              <p:nvPr/>
            </p:nvSpPr>
            <p:spPr>
              <a:xfrm>
                <a:off x="791"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27666" name="Text Box 19"/>
              <p:cNvSpPr txBox="1"/>
              <p:nvPr/>
            </p:nvSpPr>
            <p:spPr>
              <a:xfrm>
                <a:off x="1712" y="1552"/>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27667" name="Text Box 20"/>
              <p:cNvSpPr txBox="1"/>
              <p:nvPr/>
            </p:nvSpPr>
            <p:spPr>
              <a:xfrm>
                <a:off x="1302" y="184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27668" name="Text Box 21"/>
              <p:cNvSpPr txBox="1"/>
              <p:nvPr/>
            </p:nvSpPr>
            <p:spPr>
              <a:xfrm>
                <a:off x="398" y="165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27669" name="Text Box 22"/>
              <p:cNvSpPr txBox="1"/>
              <p:nvPr/>
            </p:nvSpPr>
            <p:spPr>
              <a:xfrm>
                <a:off x="810" y="1837"/>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户</a:t>
                </a:r>
                <a:endParaRPr lang="zh-CN" altLang="en-US" sz="1400">
                  <a:latin typeface="Times New Roman" panose="02020603050405020304" pitchFamily="2" charset="0"/>
                  <a:ea typeface="宋体" panose="02010600030101010101" pitchFamily="2" charset="-122"/>
                </a:endParaRPr>
              </a:p>
            </p:txBody>
          </p:sp>
          <p:sp>
            <p:nvSpPr>
              <p:cNvPr id="27670" name="Text Box 23"/>
              <p:cNvSpPr txBox="1"/>
              <p:nvPr/>
            </p:nvSpPr>
            <p:spPr>
              <a:xfrm>
                <a:off x="781" y="658"/>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操</a:t>
                </a:r>
                <a:endParaRPr lang="zh-CN" altLang="en-US" sz="1400">
                  <a:latin typeface="Times New Roman" panose="02020603050405020304" pitchFamily="2" charset="0"/>
                  <a:ea typeface="宋体" panose="02010600030101010101" pitchFamily="2" charset="-122"/>
                </a:endParaRPr>
              </a:p>
            </p:txBody>
          </p:sp>
        </p:grpSp>
        <p:sp>
          <p:nvSpPr>
            <p:cNvPr id="27671" name="Rectangle 24"/>
            <p:cNvSpPr/>
            <p:nvPr/>
          </p:nvSpPr>
          <p:spPr>
            <a:xfrm>
              <a:off x="223" y="2261"/>
              <a:ext cx="1755" cy="25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计算机系统的组成</a:t>
              </a:r>
              <a:endParaRPr lang="zh-CN" altLang="en-US" sz="1600" b="0">
                <a:solidFill>
                  <a:schemeClr val="tx1"/>
                </a:solidFill>
                <a:latin typeface="Times New Roman" panose="02020603050405020304" pitchFamily="2" charset="0"/>
                <a:ea typeface="宋体" panose="02010600030101010101" pitchFamily="2" charset="-122"/>
              </a:endParaRPr>
            </a:p>
          </p:txBody>
        </p:sp>
      </p:grpSp>
      <p:sp>
        <p:nvSpPr>
          <p:cNvPr id="27672" name="Rectangle 2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1">
                                            <p:txEl>
                                              <p:charRg st="0" end="14"/>
                                            </p:txEl>
                                          </p:spTgt>
                                        </p:tgtEl>
                                        <p:attrNameLst>
                                          <p:attrName>style.visibility</p:attrName>
                                        </p:attrNameLst>
                                      </p:cBhvr>
                                      <p:to>
                                        <p:strVal val="visible"/>
                                      </p:to>
                                    </p:set>
                                    <p:anim calcmode="lin" valueType="num">
                                      <p:cBhvr additive="base">
                                        <p:cTn id="7" dur="1000" fill="hold"/>
                                        <p:tgtEl>
                                          <p:spTgt spid="2458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8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4582"/>
                                        </p:tgtEl>
                                        <p:attrNameLst>
                                          <p:attrName>style.visibility</p:attrName>
                                        </p:attrNameLst>
                                      </p:cBhvr>
                                      <p:to>
                                        <p:strVal val="visible"/>
                                      </p:to>
                                    </p:set>
                                    <p:anim calcmode="lin" valueType="num">
                                      <p:cBhvr additive="base">
                                        <p:cTn id="13" dur="500" fill="hold"/>
                                        <p:tgtEl>
                                          <p:spTgt spid="24582"/>
                                        </p:tgtEl>
                                        <p:attrNameLst>
                                          <p:attrName>ppt_x</p:attrName>
                                        </p:attrNameLst>
                                      </p:cBhvr>
                                      <p:tavLst>
                                        <p:tav tm="0">
                                          <p:val>
                                            <p:strVal val="1+#ppt_w/2"/>
                                          </p:val>
                                        </p:tav>
                                        <p:tav tm="100000">
                                          <p:val>
                                            <p:strVal val="#ppt_x"/>
                                          </p:val>
                                        </p:tav>
                                      </p:tavLst>
                                    </p:anim>
                                    <p:anim calcmode="lin" valueType="num">
                                      <p:cBhvr additive="base">
                                        <p:cTn id="14" dur="5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580">
                                            <p:txEl>
                                              <p:charRg st="0" end="12"/>
                                            </p:txEl>
                                          </p:spTgt>
                                        </p:tgtEl>
                                        <p:attrNameLst>
                                          <p:attrName>style.visibility</p:attrName>
                                        </p:attrNameLst>
                                      </p:cBhvr>
                                      <p:to>
                                        <p:strVal val="visible"/>
                                      </p:to>
                                    </p:set>
                                    <p:anim calcmode="lin" valueType="num">
                                      <p:cBhvr additive="base">
                                        <p:cTn id="19" dur="500" fill="hold"/>
                                        <p:tgtEl>
                                          <p:spTgt spid="24580">
                                            <p:txEl>
                                              <p:charRg st="0" end="1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8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80">
                                            <p:txEl>
                                              <p:charRg st="12" end="22"/>
                                            </p:txEl>
                                          </p:spTgt>
                                        </p:tgtEl>
                                        <p:attrNameLst>
                                          <p:attrName>style.visibility</p:attrName>
                                        </p:attrNameLst>
                                      </p:cBhvr>
                                      <p:to>
                                        <p:strVal val="visible"/>
                                      </p:to>
                                    </p:set>
                                    <p:anim calcmode="lin" valueType="num">
                                      <p:cBhvr additive="base">
                                        <p:cTn id="25" dur="500" fill="hold"/>
                                        <p:tgtEl>
                                          <p:spTgt spid="24580">
                                            <p:txEl>
                                              <p:charRg st="12" end="2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0">
                                            <p:txEl>
                                              <p:charRg st="12" end="2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580">
                                            <p:txEl>
                                              <p:charRg st="22" end="33"/>
                                            </p:txEl>
                                          </p:spTgt>
                                        </p:tgtEl>
                                        <p:attrNameLst>
                                          <p:attrName>style.visibility</p:attrName>
                                        </p:attrNameLst>
                                      </p:cBhvr>
                                      <p:to>
                                        <p:strVal val="visible"/>
                                      </p:to>
                                    </p:set>
                                    <p:anim calcmode="lin" valueType="num">
                                      <p:cBhvr additive="base">
                                        <p:cTn id="29" dur="500" fill="hold"/>
                                        <p:tgtEl>
                                          <p:spTgt spid="24580">
                                            <p:txEl>
                                              <p:charRg st="22" end="3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80">
                                            <p:txEl>
                                              <p:charRg st="22" end="3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580">
                                            <p:txEl>
                                              <p:charRg st="33" end="44"/>
                                            </p:txEl>
                                          </p:spTgt>
                                        </p:tgtEl>
                                        <p:attrNameLst>
                                          <p:attrName>style.visibility</p:attrName>
                                        </p:attrNameLst>
                                      </p:cBhvr>
                                      <p:to>
                                        <p:strVal val="visible"/>
                                      </p:to>
                                    </p:set>
                                    <p:anim calcmode="lin" valueType="num">
                                      <p:cBhvr additive="base">
                                        <p:cTn id="33" dur="500" fill="hold"/>
                                        <p:tgtEl>
                                          <p:spTgt spid="24580">
                                            <p:txEl>
                                              <p:charRg st="33" end="4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580">
                                            <p:txEl>
                                              <p:charRg st="33" end="4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580">
                                            <p:txEl>
                                              <p:charRg st="44" end="55"/>
                                            </p:txEl>
                                          </p:spTgt>
                                        </p:tgtEl>
                                        <p:attrNameLst>
                                          <p:attrName>style.visibility</p:attrName>
                                        </p:attrNameLst>
                                      </p:cBhvr>
                                      <p:to>
                                        <p:strVal val="visible"/>
                                      </p:to>
                                    </p:set>
                                    <p:anim calcmode="lin" valueType="num">
                                      <p:cBhvr additive="base">
                                        <p:cTn id="37" dur="500" fill="hold"/>
                                        <p:tgtEl>
                                          <p:spTgt spid="24580">
                                            <p:txEl>
                                              <p:charRg st="44" end="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80">
                                            <p:txEl>
                                              <p:charRg st="44" end="5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4580">
                                            <p:txEl>
                                              <p:charRg st="55" end="62"/>
                                            </p:txEl>
                                          </p:spTgt>
                                        </p:tgtEl>
                                        <p:attrNameLst>
                                          <p:attrName>style.visibility</p:attrName>
                                        </p:attrNameLst>
                                      </p:cBhvr>
                                      <p:to>
                                        <p:strVal val="visible"/>
                                      </p:to>
                                    </p:set>
                                    <p:anim calcmode="lin" valueType="num">
                                      <p:cBhvr additive="base">
                                        <p:cTn id="43" dur="500" fill="hold"/>
                                        <p:tgtEl>
                                          <p:spTgt spid="24580">
                                            <p:txEl>
                                              <p:charRg st="55" end="6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580">
                                            <p:txEl>
                                              <p:charRg st="55" end="62"/>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4580">
                                            <p:txEl>
                                              <p:charRg st="62" end="89"/>
                                            </p:txEl>
                                          </p:spTgt>
                                        </p:tgtEl>
                                        <p:attrNameLst>
                                          <p:attrName>style.visibility</p:attrName>
                                        </p:attrNameLst>
                                      </p:cBhvr>
                                      <p:to>
                                        <p:strVal val="visible"/>
                                      </p:to>
                                    </p:set>
                                    <p:anim calcmode="lin" valueType="num">
                                      <p:cBhvr additive="base">
                                        <p:cTn id="47" dur="500" fill="hold"/>
                                        <p:tgtEl>
                                          <p:spTgt spid="24580">
                                            <p:txEl>
                                              <p:charRg st="62" end="8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4580">
                                            <p:txEl>
                                              <p:charRg st="62" end="8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24580">
                                            <p:txEl>
                                              <p:charRg st="89" end="97"/>
                                            </p:txEl>
                                          </p:spTgt>
                                        </p:tgtEl>
                                        <p:attrNameLst>
                                          <p:attrName>style.visibility</p:attrName>
                                        </p:attrNameLst>
                                      </p:cBhvr>
                                      <p:to>
                                        <p:strVal val="visible"/>
                                      </p:to>
                                    </p:set>
                                    <p:anim calcmode="lin" valueType="num">
                                      <p:cBhvr additive="base">
                                        <p:cTn id="53" dur="500" fill="hold"/>
                                        <p:tgtEl>
                                          <p:spTgt spid="24580">
                                            <p:txEl>
                                              <p:charRg st="89" end="9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4580">
                                            <p:txEl>
                                              <p:charRg st="89" end="97"/>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24580">
                                            <p:txEl>
                                              <p:charRg st="97" end="114"/>
                                            </p:txEl>
                                          </p:spTgt>
                                        </p:tgtEl>
                                        <p:attrNameLst>
                                          <p:attrName>style.visibility</p:attrName>
                                        </p:attrNameLst>
                                      </p:cBhvr>
                                      <p:to>
                                        <p:strVal val="visible"/>
                                      </p:to>
                                    </p:set>
                                    <p:anim calcmode="lin" valueType="num">
                                      <p:cBhvr additive="base">
                                        <p:cTn id="57" dur="500" fill="hold"/>
                                        <p:tgtEl>
                                          <p:spTgt spid="24580">
                                            <p:txEl>
                                              <p:charRg st="97" end="114"/>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4580">
                                            <p:txEl>
                                              <p:charRg st="97" end="1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p:nvPr/>
        </p:nvSpPr>
        <p:spPr>
          <a:xfrm>
            <a:off x="149225" y="1257300"/>
            <a:ext cx="4706938" cy="52403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了解操作系统提供的服务</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rPr>
              <a:t>操作系统的功能如何体现</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②</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掌握操作系统的基本原理</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和实现技术</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rPr>
              <a:t>现代操作系统最本质、最</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核心的问题是什么？</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③</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理论与实际的结合 </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rPr>
              <a:t>操作系统实例分析</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实现操作系统某些功能</a:t>
            </a:r>
            <a:endParaRPr lang="zh-CN" altLang="zh-CN" sz="2400" dirty="0">
              <a:solidFill>
                <a:schemeClr val="tx1"/>
              </a:solidFill>
              <a:latin typeface="Times New Roman" panose="02020603050405020304" pitchFamily="2" charset="0"/>
              <a:ea typeface="宋体" panose="02010600030101010101" pitchFamily="2" charset="-122"/>
            </a:endParaRPr>
          </a:p>
        </p:txBody>
      </p:sp>
      <p:graphicFrame>
        <p:nvGraphicFramePr>
          <p:cNvPr id="28674"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8675"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12</a:t>
            </a:r>
            <a:endParaRPr lang="zh-CN" altLang="zh-CN" sz="1400" b="0" dirty="0">
              <a:solidFill>
                <a:schemeClr val="tx2"/>
              </a:solidFill>
              <a:latin typeface="Times New Roman" panose="02020603050405020304" pitchFamily="2" charset="0"/>
              <a:ea typeface="宋体" panose="02010600030101010101" pitchFamily="2" charset="-122"/>
            </a:endParaRPr>
          </a:p>
        </p:txBody>
      </p:sp>
      <p:grpSp>
        <p:nvGrpSpPr>
          <p:cNvPr id="25605" name="组合 25604"/>
          <p:cNvGrpSpPr/>
          <p:nvPr/>
        </p:nvGrpSpPr>
        <p:grpSpPr>
          <a:xfrm>
            <a:off x="5181600" y="1049338"/>
            <a:ext cx="3598863" cy="4233862"/>
            <a:chOff x="0" y="0"/>
            <a:chExt cx="2267" cy="2667"/>
          </a:xfrm>
        </p:grpSpPr>
        <p:grpSp>
          <p:nvGrpSpPr>
            <p:cNvPr id="28677" name="组合 25605"/>
            <p:cNvGrpSpPr/>
            <p:nvPr/>
          </p:nvGrpSpPr>
          <p:grpSpPr>
            <a:xfrm>
              <a:off x="0" y="0"/>
              <a:ext cx="2267" cy="2267"/>
              <a:chOff x="0" y="0"/>
              <a:chExt cx="2267" cy="2267"/>
            </a:xfrm>
          </p:grpSpPr>
          <p:sp>
            <p:nvSpPr>
              <p:cNvPr id="25607" name="Oval 7"/>
              <p:cNvSpPr/>
              <p:nvPr/>
            </p:nvSpPr>
            <p:spPr>
              <a:xfrm>
                <a:off x="0" y="0"/>
                <a:ext cx="2267" cy="2267"/>
              </a:xfrm>
              <a:prstGeom prst="ellipse">
                <a:avLst/>
              </a:prstGeom>
              <a:solidFill>
                <a:srgbClr val="99CCFF"/>
              </a:solidFill>
              <a:ln w="9525"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25608" name="Oval 8"/>
              <p:cNvSpPr/>
              <p:nvPr/>
            </p:nvSpPr>
            <p:spPr>
              <a:xfrm>
                <a:off x="473" y="521"/>
                <a:ext cx="1328" cy="1200"/>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25609" name="Oval 9"/>
              <p:cNvSpPr/>
              <p:nvPr/>
            </p:nvSpPr>
            <p:spPr>
              <a:xfrm>
                <a:off x="874" y="842"/>
                <a:ext cx="567" cy="567"/>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28681" name="Text Box 10"/>
              <p:cNvSpPr txBox="1"/>
              <p:nvPr/>
            </p:nvSpPr>
            <p:spPr>
              <a:xfrm>
                <a:off x="993" y="1006"/>
                <a:ext cx="403" cy="25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裸机</a:t>
                </a:r>
                <a:endParaRPr lang="zh-CN" altLang="en-US" sz="1400">
                  <a:latin typeface="Times New Roman" panose="02020603050405020304" pitchFamily="2" charset="0"/>
                  <a:ea typeface="宋体" panose="02010600030101010101" pitchFamily="2" charset="-122"/>
                </a:endParaRPr>
              </a:p>
            </p:txBody>
          </p:sp>
          <p:sp>
            <p:nvSpPr>
              <p:cNvPr id="28682" name="Text Box 11"/>
              <p:cNvSpPr txBox="1"/>
              <p:nvPr/>
            </p:nvSpPr>
            <p:spPr>
              <a:xfrm>
                <a:off x="1274" y="63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作</a:t>
                </a:r>
                <a:endParaRPr lang="zh-CN" altLang="en-US" sz="1400">
                  <a:latin typeface="Times New Roman" panose="02020603050405020304" pitchFamily="2" charset="0"/>
                  <a:ea typeface="宋体" panose="02010600030101010101" pitchFamily="2" charset="-122"/>
                </a:endParaRPr>
              </a:p>
            </p:txBody>
          </p:sp>
          <p:sp>
            <p:nvSpPr>
              <p:cNvPr id="28683" name="Text Box 12"/>
              <p:cNvSpPr txBox="1"/>
              <p:nvPr/>
            </p:nvSpPr>
            <p:spPr>
              <a:xfrm>
                <a:off x="1314" y="138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系</a:t>
                </a:r>
                <a:endParaRPr lang="zh-CN" altLang="en-US" sz="1400">
                  <a:latin typeface="Times New Roman" panose="02020603050405020304" pitchFamily="2" charset="0"/>
                  <a:ea typeface="宋体" panose="02010600030101010101" pitchFamily="2" charset="-122"/>
                </a:endParaRPr>
              </a:p>
            </p:txBody>
          </p:sp>
          <p:sp>
            <p:nvSpPr>
              <p:cNvPr id="28684" name="Text Box 13"/>
              <p:cNvSpPr txBox="1"/>
              <p:nvPr/>
            </p:nvSpPr>
            <p:spPr>
              <a:xfrm>
                <a:off x="802" y="139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统</a:t>
                </a:r>
                <a:endParaRPr lang="zh-CN" altLang="en-US" sz="1400">
                  <a:latin typeface="Times New Roman" panose="02020603050405020304" pitchFamily="2" charset="0"/>
                  <a:ea typeface="宋体" panose="02010600030101010101" pitchFamily="2" charset="-122"/>
                </a:endParaRPr>
              </a:p>
            </p:txBody>
          </p:sp>
          <p:sp>
            <p:nvSpPr>
              <p:cNvPr id="28685" name="Text Box 14"/>
              <p:cNvSpPr txBox="1"/>
              <p:nvPr/>
            </p:nvSpPr>
            <p:spPr>
              <a:xfrm>
                <a:off x="351" y="39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应</a:t>
                </a:r>
                <a:endParaRPr lang="zh-CN" altLang="en-US" sz="1400">
                  <a:latin typeface="Times New Roman" panose="02020603050405020304" pitchFamily="2" charset="0"/>
                  <a:ea typeface="宋体" panose="02010600030101010101" pitchFamily="2" charset="-122"/>
                </a:endParaRPr>
              </a:p>
            </p:txBody>
          </p:sp>
          <p:sp>
            <p:nvSpPr>
              <p:cNvPr id="28686" name="Text Box 15"/>
              <p:cNvSpPr txBox="1"/>
              <p:nvPr/>
            </p:nvSpPr>
            <p:spPr>
              <a:xfrm>
                <a:off x="1256"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28687" name="Text Box 16"/>
              <p:cNvSpPr txBox="1"/>
              <p:nvPr/>
            </p:nvSpPr>
            <p:spPr>
              <a:xfrm>
                <a:off x="1675" y="455"/>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28688" name="Text Box 17"/>
              <p:cNvSpPr txBox="1"/>
              <p:nvPr/>
            </p:nvSpPr>
            <p:spPr>
              <a:xfrm>
                <a:off x="791"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28689" name="Text Box 18"/>
              <p:cNvSpPr txBox="1"/>
              <p:nvPr/>
            </p:nvSpPr>
            <p:spPr>
              <a:xfrm>
                <a:off x="1712" y="1552"/>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28690" name="Text Box 19"/>
              <p:cNvSpPr txBox="1"/>
              <p:nvPr/>
            </p:nvSpPr>
            <p:spPr>
              <a:xfrm>
                <a:off x="1302" y="184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28691" name="Text Box 20"/>
              <p:cNvSpPr txBox="1"/>
              <p:nvPr/>
            </p:nvSpPr>
            <p:spPr>
              <a:xfrm>
                <a:off x="398" y="165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28692" name="Text Box 21"/>
              <p:cNvSpPr txBox="1"/>
              <p:nvPr/>
            </p:nvSpPr>
            <p:spPr>
              <a:xfrm>
                <a:off x="810" y="1837"/>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户</a:t>
                </a:r>
                <a:endParaRPr lang="zh-CN" altLang="en-US" sz="1400">
                  <a:latin typeface="Times New Roman" panose="02020603050405020304" pitchFamily="2" charset="0"/>
                  <a:ea typeface="宋体" panose="02010600030101010101" pitchFamily="2" charset="-122"/>
                </a:endParaRPr>
              </a:p>
            </p:txBody>
          </p:sp>
          <p:sp>
            <p:nvSpPr>
              <p:cNvPr id="28693" name="Text Box 22"/>
              <p:cNvSpPr txBox="1"/>
              <p:nvPr/>
            </p:nvSpPr>
            <p:spPr>
              <a:xfrm>
                <a:off x="781" y="658"/>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操</a:t>
                </a:r>
                <a:endParaRPr lang="zh-CN" altLang="en-US" sz="1400">
                  <a:latin typeface="Times New Roman" panose="02020603050405020304" pitchFamily="2" charset="0"/>
                  <a:ea typeface="宋体" panose="02010600030101010101" pitchFamily="2" charset="-122"/>
                </a:endParaRPr>
              </a:p>
            </p:txBody>
          </p:sp>
        </p:grpSp>
        <p:sp>
          <p:nvSpPr>
            <p:cNvPr id="28694" name="Rectangle 23"/>
            <p:cNvSpPr/>
            <p:nvPr/>
          </p:nvSpPr>
          <p:spPr>
            <a:xfrm>
              <a:off x="199" y="2409"/>
              <a:ext cx="1755" cy="25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计算机系统的组成</a:t>
              </a:r>
              <a:endParaRPr lang="zh-CN" altLang="en-US" sz="1600" b="0">
                <a:solidFill>
                  <a:schemeClr val="tx1"/>
                </a:solidFill>
                <a:latin typeface="Times New Roman" panose="02020603050405020304" pitchFamily="2" charset="0"/>
                <a:ea typeface="宋体" panose="02010600030101010101" pitchFamily="2" charset="-122"/>
              </a:endParaRPr>
            </a:p>
          </p:txBody>
        </p:sp>
      </p:grpSp>
      <p:sp>
        <p:nvSpPr>
          <p:cNvPr id="25624" name="Rectangle 24"/>
          <p:cNvSpPr/>
          <p:nvPr/>
        </p:nvSpPr>
        <p:spPr>
          <a:xfrm>
            <a:off x="649288" y="604838"/>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如何学习操作系统</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28696" name="Rectangle 2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24">
                                            <p:txEl>
                                              <p:charRg st="0" end="13"/>
                                            </p:txEl>
                                          </p:spTgt>
                                        </p:tgtEl>
                                        <p:attrNameLst>
                                          <p:attrName>style.visibility</p:attrName>
                                        </p:attrNameLst>
                                      </p:cBhvr>
                                      <p:to>
                                        <p:strVal val="visible"/>
                                      </p:to>
                                    </p:set>
                                    <p:anim calcmode="lin" valueType="num">
                                      <p:cBhvr additive="base">
                                        <p:cTn id="7" dur="1000" fill="hold"/>
                                        <p:tgtEl>
                                          <p:spTgt spid="25624">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24">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2">
                                            <p:txEl>
                                              <p:charRg st="0" end="14"/>
                                            </p:txEl>
                                          </p:spTgt>
                                        </p:tgtEl>
                                        <p:attrNameLst>
                                          <p:attrName>style.visibility</p:attrName>
                                        </p:attrNameLst>
                                      </p:cBhvr>
                                      <p:to>
                                        <p:strVal val="visible"/>
                                      </p:to>
                                    </p:set>
                                    <p:anim calcmode="lin" valueType="num">
                                      <p:cBhvr additive="base">
                                        <p:cTn id="13" dur="500" fill="hold"/>
                                        <p:tgtEl>
                                          <p:spTgt spid="25602">
                                            <p:txEl>
                                              <p:charRg st="0" end="1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2">
                                            <p:txEl>
                                              <p:charRg st="0" end="1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5602">
                                            <p:txEl>
                                              <p:charRg st="14" end="32"/>
                                            </p:txEl>
                                          </p:spTgt>
                                        </p:tgtEl>
                                        <p:attrNameLst>
                                          <p:attrName>style.visibility</p:attrName>
                                        </p:attrNameLst>
                                      </p:cBhvr>
                                      <p:to>
                                        <p:strVal val="visible"/>
                                      </p:to>
                                    </p:set>
                                    <p:anim calcmode="lin" valueType="num">
                                      <p:cBhvr additive="base">
                                        <p:cTn id="17" dur="500" fill="hold"/>
                                        <p:tgtEl>
                                          <p:spTgt spid="25602">
                                            <p:txEl>
                                              <p:charRg st="14" end="3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602">
                                            <p:txEl>
                                              <p:charRg st="14" end="3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5605"/>
                                        </p:tgtEl>
                                        <p:attrNameLst>
                                          <p:attrName>style.visibility</p:attrName>
                                        </p:attrNameLst>
                                      </p:cBhvr>
                                      <p:to>
                                        <p:strVal val="visible"/>
                                      </p:to>
                                    </p:set>
                                    <p:anim calcmode="lin" valueType="num">
                                      <p:cBhvr additive="base">
                                        <p:cTn id="23" dur="500" fill="hold"/>
                                        <p:tgtEl>
                                          <p:spTgt spid="25605"/>
                                        </p:tgtEl>
                                        <p:attrNameLst>
                                          <p:attrName>ppt_x</p:attrName>
                                        </p:attrNameLst>
                                      </p:cBhvr>
                                      <p:tavLst>
                                        <p:tav tm="0">
                                          <p:val>
                                            <p:strVal val="1+#ppt_w/2"/>
                                          </p:val>
                                        </p:tav>
                                        <p:tav tm="100000">
                                          <p:val>
                                            <p:strVal val="#ppt_x"/>
                                          </p:val>
                                        </p:tav>
                                      </p:tavLst>
                                    </p:anim>
                                    <p:anim calcmode="lin" valueType="num">
                                      <p:cBhvr additive="base">
                                        <p:cTn id="24"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5602">
                                            <p:txEl>
                                              <p:charRg st="32" end="46"/>
                                            </p:txEl>
                                          </p:spTgt>
                                        </p:tgtEl>
                                        <p:attrNameLst>
                                          <p:attrName>style.visibility</p:attrName>
                                        </p:attrNameLst>
                                      </p:cBhvr>
                                      <p:to>
                                        <p:strVal val="visible"/>
                                      </p:to>
                                    </p:set>
                                    <p:anim calcmode="lin" valueType="num">
                                      <p:cBhvr additive="base">
                                        <p:cTn id="29" dur="500" fill="hold"/>
                                        <p:tgtEl>
                                          <p:spTgt spid="25602">
                                            <p:txEl>
                                              <p:charRg st="32" end="4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5602">
                                            <p:txEl>
                                              <p:charRg st="32" end="4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5602">
                                            <p:txEl>
                                              <p:charRg st="46" end="58"/>
                                            </p:txEl>
                                          </p:spTgt>
                                        </p:tgtEl>
                                        <p:attrNameLst>
                                          <p:attrName>style.visibility</p:attrName>
                                        </p:attrNameLst>
                                      </p:cBhvr>
                                      <p:to>
                                        <p:strVal val="visible"/>
                                      </p:to>
                                    </p:set>
                                    <p:anim calcmode="lin" valueType="num">
                                      <p:cBhvr additive="base">
                                        <p:cTn id="33" dur="500" fill="hold"/>
                                        <p:tgtEl>
                                          <p:spTgt spid="25602">
                                            <p:txEl>
                                              <p:charRg st="46" end="5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5602">
                                            <p:txEl>
                                              <p:charRg st="46" end="58"/>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5602">
                                            <p:txEl>
                                              <p:charRg st="58" end="76"/>
                                            </p:txEl>
                                          </p:spTgt>
                                        </p:tgtEl>
                                        <p:attrNameLst>
                                          <p:attrName>style.visibility</p:attrName>
                                        </p:attrNameLst>
                                      </p:cBhvr>
                                      <p:to>
                                        <p:strVal val="visible"/>
                                      </p:to>
                                    </p:set>
                                    <p:anim calcmode="lin" valueType="num">
                                      <p:cBhvr additive="base">
                                        <p:cTn id="39" dur="500" fill="hold"/>
                                        <p:tgtEl>
                                          <p:spTgt spid="25602">
                                            <p:txEl>
                                              <p:charRg st="58" end="7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2">
                                            <p:txEl>
                                              <p:charRg st="58" end="7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602">
                                            <p:txEl>
                                              <p:charRg st="76" end="92"/>
                                            </p:txEl>
                                          </p:spTgt>
                                        </p:tgtEl>
                                        <p:attrNameLst>
                                          <p:attrName>style.visibility</p:attrName>
                                        </p:attrNameLst>
                                      </p:cBhvr>
                                      <p:to>
                                        <p:strVal val="visible"/>
                                      </p:to>
                                    </p:set>
                                    <p:anim calcmode="lin" valueType="num">
                                      <p:cBhvr additive="base">
                                        <p:cTn id="43" dur="500" fill="hold"/>
                                        <p:tgtEl>
                                          <p:spTgt spid="25602">
                                            <p:txEl>
                                              <p:charRg st="76" end="9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2">
                                            <p:txEl>
                                              <p:charRg st="76" end="9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5602">
                                            <p:txEl>
                                              <p:charRg st="92" end="104"/>
                                            </p:txEl>
                                          </p:spTgt>
                                        </p:tgtEl>
                                        <p:attrNameLst>
                                          <p:attrName>style.visibility</p:attrName>
                                        </p:attrNameLst>
                                      </p:cBhvr>
                                      <p:to>
                                        <p:strVal val="visible"/>
                                      </p:to>
                                    </p:set>
                                    <p:anim calcmode="lin" valueType="num">
                                      <p:cBhvr additive="base">
                                        <p:cTn id="49" dur="500" fill="hold"/>
                                        <p:tgtEl>
                                          <p:spTgt spid="25602">
                                            <p:txEl>
                                              <p:charRg st="92" end="104"/>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602">
                                            <p:txEl>
                                              <p:charRg st="92" end="104"/>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602">
                                            <p:txEl>
                                              <p:charRg st="104" end="119"/>
                                            </p:txEl>
                                          </p:spTgt>
                                        </p:tgtEl>
                                        <p:attrNameLst>
                                          <p:attrName>style.visibility</p:attrName>
                                        </p:attrNameLst>
                                      </p:cBhvr>
                                      <p:to>
                                        <p:strVal val="visible"/>
                                      </p:to>
                                    </p:set>
                                    <p:anim calcmode="lin" valueType="num">
                                      <p:cBhvr additive="base">
                                        <p:cTn id="55" dur="500" fill="hold"/>
                                        <p:tgtEl>
                                          <p:spTgt spid="25602">
                                            <p:txEl>
                                              <p:charRg st="104" end="11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5602">
                                            <p:txEl>
                                              <p:charRg st="104" end="11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5602">
                                            <p:txEl>
                                              <p:charRg st="119" end="136"/>
                                            </p:txEl>
                                          </p:spTgt>
                                        </p:tgtEl>
                                        <p:attrNameLst>
                                          <p:attrName>style.visibility</p:attrName>
                                        </p:attrNameLst>
                                      </p:cBhvr>
                                      <p:to>
                                        <p:strVal val="visible"/>
                                      </p:to>
                                    </p:set>
                                    <p:anim calcmode="lin" valueType="num">
                                      <p:cBhvr additive="base">
                                        <p:cTn id="59" dur="500" fill="hold"/>
                                        <p:tgtEl>
                                          <p:spTgt spid="25602">
                                            <p:txEl>
                                              <p:charRg st="119" end="13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602">
                                            <p:txEl>
                                              <p:charRg st="119" end="1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149225" y="1258888"/>
            <a:ext cx="8691563" cy="4967288"/>
          </a:xfrm>
          <a:prstGeom prst="rect">
            <a:avLst/>
          </a:prstGeom>
          <a:noFill/>
          <a:ln w="9525">
            <a:noFill/>
          </a:ln>
        </p:spPr>
        <p:txBody>
          <a:bodyPr wrap="square">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课程目标：</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30000"/>
              </a:lnSpc>
              <a:spcBef>
                <a:spcPct val="0"/>
              </a:spcBef>
              <a:spcAft>
                <a:spcPct val="0"/>
              </a:spcAft>
              <a:buClr>
                <a:srgbClr val="000099"/>
              </a:buClr>
              <a:buSzPct val="95000"/>
              <a:buFont typeface="Wingdings" panose="05000000000000000000" pitchFamily="2" charset="2"/>
              <a:buChar char="Ø"/>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目标1：</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使学生系统地了解操作系统的定义、功能、操作系统的类型以及操作系统的结构，理解现代操作系统提供的用户界面，掌握系统功能调用的定义及实现方法，掌握操作系统的处理机管理、存储管理、设备管理和文件系统等资源管理的功能与实现技术。加深学生对计算机软、硬件系统的整体化理解，培养学生对计算机软硬件的系统认知能力，建立软硬协同的系统观，能利用上述知识对计算机系统设计方案和模型进行推理和验证</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R="0" algn="l" defTabSz="914400" rtl="0" eaLnBrk="1" fontAlgn="base" latinLnBrk="0" hangingPunct="1">
              <a:lnSpc>
                <a:spcPct val="130000"/>
              </a:lnSpc>
              <a:spcBef>
                <a:spcPct val="0"/>
              </a:spcBef>
              <a:spcAft>
                <a:spcPct val="0"/>
              </a:spcAft>
              <a:buClr>
                <a:srgbClr val="000099"/>
              </a:buClr>
              <a:buSzPct val="95000"/>
              <a:buFont typeface="Wingdings" panose="05000000000000000000" pitchFamily="2" charset="2"/>
            </a:pP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graphicFrame>
        <p:nvGraphicFramePr>
          <p:cNvPr id="2969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1" imgW="838200" imgH="647700" progId="Paint.Picture">
                  <p:embed/>
                </p:oleObj>
              </mc:Choice>
              <mc:Fallback>
                <p:oleObj name="" r:id="rId1" imgW="838200" imgH="647700" progId="Paint.Picture">
                  <p:embed/>
                  <p:pic>
                    <p:nvPicPr>
                      <p:cNvPr id="0" name="图片 3083"/>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29699"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26629" name="Rectangle 5"/>
          <p:cNvSpPr/>
          <p:nvPr/>
        </p:nvSpPr>
        <p:spPr>
          <a:xfrm>
            <a:off x="650875" y="604838"/>
            <a:ext cx="5764213" cy="603250"/>
          </a:xfrm>
          <a:prstGeom prst="rect">
            <a:avLst/>
          </a:prstGeom>
          <a:noFill/>
          <a:ln w="9525">
            <a:noFill/>
          </a:ln>
        </p:spPr>
        <p:txBody>
          <a:bodyPr wrap="square">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操作系统的课程目标和学习环节</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29701" name="Rectangle 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9">
                                            <p:txEl>
                                              <p:charRg st="0" end="19"/>
                                            </p:txEl>
                                          </p:spTgt>
                                        </p:tgtEl>
                                        <p:attrNameLst>
                                          <p:attrName>style.visibility</p:attrName>
                                        </p:attrNameLst>
                                      </p:cBhvr>
                                      <p:to>
                                        <p:strVal val="visible"/>
                                      </p:to>
                                    </p:set>
                                    <p:anim calcmode="lin" valueType="num">
                                      <p:cBhvr additive="base">
                                        <p:cTn id="7" dur="1000" fill="hold"/>
                                        <p:tgtEl>
                                          <p:spTgt spid="2662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6">
                                            <p:txEl>
                                              <p:charRg st="0" end="6"/>
                                            </p:txEl>
                                          </p:spTgt>
                                        </p:tgtEl>
                                        <p:attrNameLst>
                                          <p:attrName>style.visibility</p:attrName>
                                        </p:attrNameLst>
                                      </p:cBhvr>
                                      <p:to>
                                        <p:strVal val="visible"/>
                                      </p:to>
                                    </p:set>
                                    <p:anim calcmode="lin" valueType="num">
                                      <p:cBhvr additive="base">
                                        <p:cTn id="13" dur="500" fill="hold"/>
                                        <p:tgtEl>
                                          <p:spTgt spid="26626">
                                            <p:txEl>
                                              <p:charRg st="0"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6">
                                            <p:txEl>
                                              <p:charRg st="0"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6">
                                            <p:txEl>
                                              <p:charRg st="6" end="120"/>
                                            </p:txEl>
                                          </p:spTgt>
                                        </p:tgtEl>
                                        <p:attrNameLst>
                                          <p:attrName>style.visibility</p:attrName>
                                        </p:attrNameLst>
                                      </p:cBhvr>
                                      <p:to>
                                        <p:strVal val="visible"/>
                                      </p:to>
                                    </p:set>
                                    <p:anim calcmode="lin" valueType="num">
                                      <p:cBhvr additive="base">
                                        <p:cTn id="19" dur="500" fill="hold"/>
                                        <p:tgtEl>
                                          <p:spTgt spid="26626">
                                            <p:txEl>
                                              <p:charRg st="6" end="12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6">
                                            <p:txEl>
                                              <p:charRg st="6" end="1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184150" y="549275"/>
            <a:ext cx="8691563" cy="4311650"/>
          </a:xfrm>
          <a:prstGeom prst="rect">
            <a:avLst/>
          </a:prstGeom>
          <a:noFill/>
          <a:ln w="9525">
            <a:noFill/>
          </a:ln>
        </p:spPr>
        <p:txBody>
          <a:bodyPr wrap="square">
            <a:spAutoFit/>
          </a:bodyPr>
          <a:p>
            <a:pPr marL="914400" marR="0" lvl="1" indent="-340995" algn="l" defTabSz="914400" rtl="0" eaLnBrk="1" fontAlgn="base" latinLnBrk="0" hangingPunct="1">
              <a:lnSpc>
                <a:spcPct val="140000"/>
              </a:lnSpc>
              <a:spcBef>
                <a:spcPct val="3000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40000"/>
              </a:lnSpc>
              <a:spcBef>
                <a:spcPct val="0"/>
              </a:spcBef>
              <a:spcAft>
                <a:spcPct val="0"/>
              </a:spcAft>
              <a:buClr>
                <a:srgbClr val="000099"/>
              </a:buClr>
              <a:buSzPct val="95000"/>
              <a:buFont typeface="Wingdings" panose="05000000000000000000" pitchFamily="2" charset="2"/>
              <a:buChar char="Ø"/>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目标</a:t>
            </a:r>
            <a:r>
              <a:rPr kumimoji="0" lang="en-US" alt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2</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掌握作业调度算法、进程调度算法、页表/存储分块表的结构、页面淘汰算法、银行家算法、磁盘调度算法、缓冲管理算法、文件索引结构等相关数据表示、性能分析与计算，通过对各种算法性能影响因素的讨论，培养学生能运用科学方法对计算机复杂工程问题解决过程中的关键影响因素进行分析，具备验证解决方案的合理性和对方案优化的能力。</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40000"/>
              </a:lnSpc>
              <a:spcBef>
                <a:spcPct val="0"/>
              </a:spcBef>
              <a:spcAft>
                <a:spcPct val="0"/>
              </a:spcAft>
              <a:buClr>
                <a:srgbClr val="000099"/>
              </a:buClr>
              <a:buSzPct val="95000"/>
              <a:buFont typeface="Wingdings" panose="05000000000000000000" pitchFamily="2" charset="2"/>
              <a:buChar char="Ø"/>
            </a:pP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graphicFrame>
        <p:nvGraphicFramePr>
          <p:cNvPr id="3072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0723"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0724" name="Rectangle 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0">
                                            <p:txEl>
                                              <p:charRg st="1" end="120"/>
                                            </p:txEl>
                                          </p:spTgt>
                                        </p:tgtEl>
                                        <p:attrNameLst>
                                          <p:attrName>style.visibility</p:attrName>
                                        </p:attrNameLst>
                                      </p:cBhvr>
                                      <p:to>
                                        <p:strVal val="visible"/>
                                      </p:to>
                                    </p:set>
                                    <p:anim calcmode="lin" valueType="num">
                                      <p:cBhvr>
                                        <p:cTn id="7" dur="500" fill="hold"/>
                                        <p:tgtEl>
                                          <p:spTgt spid="27650">
                                            <p:txEl>
                                              <p:charRg st="1" end="120"/>
                                            </p:txEl>
                                          </p:spTgt>
                                        </p:tgtEl>
                                        <p:attrNameLst>
                                          <p:attrName>ppt_x</p:attrName>
                                        </p:attrNameLst>
                                      </p:cBhvr>
                                      <p:tavLst>
                                        <p:tav tm="0">
                                          <p:val>
                                            <p:strVal val="0-#ppt_w/2"/>
                                          </p:val>
                                        </p:tav>
                                        <p:tav tm="100000">
                                          <p:val>
                                            <p:strVal val="#ppt_x"/>
                                          </p:val>
                                        </p:tav>
                                      </p:tavLst>
                                    </p:anim>
                                    <p:anim calcmode="lin" valueType="num">
                                      <p:cBhvr>
                                        <p:cTn id="8" dur="500" fill="hold"/>
                                        <p:tgtEl>
                                          <p:spTgt spid="27650">
                                            <p:txEl>
                                              <p:charRg st="1" end="1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992188" y="1562100"/>
            <a:ext cx="7129463" cy="228600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800" b="1" i="0" u="none" strike="noStrike" kern="1200" cap="none" spc="0" normalizeH="0" baseline="0" noProof="1" dirty="0">
                <a:solidFill>
                  <a:srgbClr val="CC0000"/>
                </a:solidFill>
                <a:effectLst>
                  <a:outerShdw blurRad="38100" dist="38100" dir="2700000">
                    <a:srgbClr val="000000"/>
                  </a:outerShdw>
                </a:effectLst>
                <a:latin typeface="Arial" panose="020B0604020202020204" pitchFamily="34" charset="0"/>
                <a:ea typeface="宋体" panose="02010600030101010101" pitchFamily="2" charset="-122"/>
                <a:cs typeface="+mn-cs"/>
              </a:rPr>
              <a:t>前  言</a:t>
            </a:r>
            <a:endParaRPr kumimoji="0" lang="zh-CN" sz="4800" b="1" i="0" u="none" strike="noStrike" kern="1200" cap="none" spc="0" normalizeH="0" baseline="0" noProof="1" dirty="0">
              <a:solidFill>
                <a:srgbClr val="CC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13314"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9" name="" r:id="rId1" imgW="838200" imgH="647700" progId="Paint.Picture">
                  <p:embed/>
                </p:oleObj>
              </mc:Choice>
              <mc:Fallback>
                <p:oleObj name="" r:id="rId1" imgW="838200" imgH="647700" progId="Paint.Picture">
                  <p:embed/>
                  <p:pic>
                    <p:nvPicPr>
                      <p:cNvPr id="0" name="图片 3088"/>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3315"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charRg st="1" end="6"/>
                                            </p:txEl>
                                          </p:spTgt>
                                        </p:tgtEl>
                                        <p:attrNameLst>
                                          <p:attrName>style.visibility</p:attrName>
                                        </p:attrNameLst>
                                      </p:cBhvr>
                                      <p:to>
                                        <p:strVal val="visible"/>
                                      </p:to>
                                    </p:set>
                                    <p:anim calcmode="lin" valueType="num">
                                      <p:cBhvr additive="base">
                                        <p:cTn id="7" dur="1000" fill="hold"/>
                                        <p:tgtEl>
                                          <p:spTgt spid="12290">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0">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184150" y="549275"/>
            <a:ext cx="8691563" cy="4311650"/>
          </a:xfrm>
          <a:prstGeom prst="rect">
            <a:avLst/>
          </a:prstGeom>
          <a:noFill/>
          <a:ln w="9525">
            <a:noFill/>
          </a:ln>
        </p:spPr>
        <p:txBody>
          <a:bodyPr wrap="square">
            <a:spAutoFit/>
          </a:bodyPr>
          <a:p>
            <a:pPr marL="914400" marR="0" lvl="1" indent="-340995" algn="l" defTabSz="914400" rtl="0" eaLnBrk="1" fontAlgn="base" latinLnBrk="0" hangingPunct="1">
              <a:lnSpc>
                <a:spcPct val="140000"/>
              </a:lnSpc>
              <a:spcBef>
                <a:spcPct val="3000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40000"/>
              </a:lnSpc>
              <a:spcBef>
                <a:spcPct val="0"/>
              </a:spcBef>
              <a:spcAft>
                <a:spcPct val="0"/>
              </a:spcAft>
              <a:buClr>
                <a:srgbClr val="000099"/>
              </a:buClr>
              <a:buSzPct val="95000"/>
              <a:buFont typeface="Wingdings" panose="05000000000000000000" pitchFamily="2" charset="2"/>
              <a:buChar char="Ø"/>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目标</a:t>
            </a:r>
            <a:r>
              <a:rPr kumimoji="0" lang="en-US" alt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3</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使学生理解多道程序设计技术和并发处理的概念，深入理解进程概念，进程状态及变迁，掌握进程控制、进程互斥与同步、进程通信的基本原理与实现技术，理解设备驱动的工作原理，掌握常用文件系统的工作原理与实现技术，培养学生的计算思维能力、算法设计与分析能力、程序设计与实现能力，能为计算机复杂工程问题解决方案设计满足特定需求的软件模块和系统。</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graphicFrame>
        <p:nvGraphicFramePr>
          <p:cNvPr id="31746"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 imgW="838200" imgH="647700" progId="Paint.Picture">
                  <p:embed/>
                </p:oleObj>
              </mc:Choice>
              <mc:Fallback>
                <p:oleObj name="" r:id="rId1" imgW="838200" imgH="647700" progId="Paint.Picture">
                  <p:embed/>
                  <p:pic>
                    <p:nvPicPr>
                      <p:cNvPr id="0" name="图片 3080"/>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1747"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1748" name="Rectangle 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0">
                                            <p:txEl>
                                              <p:charRg st="120" end="253"/>
                                            </p:txEl>
                                          </p:spTgt>
                                        </p:tgtEl>
                                        <p:attrNameLst>
                                          <p:attrName>style.visibility</p:attrName>
                                        </p:attrNameLst>
                                      </p:cBhvr>
                                      <p:to>
                                        <p:strVal val="visible"/>
                                      </p:to>
                                    </p:set>
                                    <p:anim calcmode="lin" valueType="num">
                                      <p:cBhvr additive="base">
                                        <p:cTn id="7" dur="500" fill="hold"/>
                                        <p:tgtEl>
                                          <p:spTgt spid="27650">
                                            <p:txEl>
                                              <p:charRg st="120" end="25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0">
                                            <p:txEl>
                                              <p:charRg st="120" end="2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74" name="表格占位符 28673"/>
          <p:cNvGraphicFramePr/>
          <p:nvPr>
            <p:ph type="tbl" idx="1"/>
          </p:nvPr>
        </p:nvGraphicFramePr>
        <p:xfrm>
          <a:off x="508000" y="1400175"/>
          <a:ext cx="8388350" cy="4033838"/>
        </p:xfrm>
        <a:graphic>
          <a:graphicData uri="http://schemas.openxmlformats.org/drawingml/2006/table">
            <a:tbl>
              <a:tblPr/>
              <a:tblGrid>
                <a:gridCol w="4014788"/>
                <a:gridCol w="3306762"/>
                <a:gridCol w="1066800"/>
              </a:tblGrid>
              <a:tr h="6651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600" b="1" u="none">
                          <a:latin typeface="宋体" panose="02010600030101010101" pitchFamily="2" charset="-122"/>
                          <a:ea typeface="宋体" panose="02010600030101010101" pitchFamily="2" charset="-122"/>
                          <a:sym typeface="宋体" panose="02010600030101010101" pitchFamily="2" charset="-122"/>
                        </a:rPr>
                        <a:t>支撑的毕业要求一级指标点</a:t>
                      </a:r>
                      <a:endParaRPr lang="zh-CN" altLang="en-US" sz="1600" b="1" u="none">
                        <a:latin typeface="宋体" panose="02010600030101010101" pitchFamily="2" charset="-122"/>
                        <a:ea typeface="宋体" panose="02010600030101010101" pitchFamily="2" charset="-122"/>
                        <a:sym typeface="宋体" panose="02010600030101010101" pitchFamily="2" charset="-122"/>
                      </a:endParaRPr>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600" b="1" u="none">
                          <a:latin typeface="宋体" panose="02010600030101010101" pitchFamily="2" charset="-122"/>
                          <a:ea typeface="宋体" panose="02010600030101010101" pitchFamily="2" charset="-122"/>
                          <a:sym typeface="宋体" panose="02010600030101010101" pitchFamily="2" charset="-122"/>
                        </a:rPr>
                        <a:t>支撑的毕业要求二级指标点</a:t>
                      </a:r>
                      <a:endParaRPr lang="zh-CN" altLang="en-US" sz="1600" b="1" u="none">
                        <a:latin typeface="宋体" panose="02010600030101010101" pitchFamily="2" charset="-122"/>
                        <a:ea typeface="宋体" panose="02010600030101010101" pitchFamily="2" charset="-122"/>
                        <a:sym typeface="宋体" panose="02010600030101010101" pitchFamily="2" charset="-122"/>
                      </a:endParaRPr>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600" b="1" u="none">
                          <a:latin typeface="宋体" panose="02010600030101010101" pitchFamily="2" charset="-122"/>
                          <a:ea typeface="宋体" panose="02010600030101010101" pitchFamily="2" charset="-122"/>
                          <a:sym typeface="宋体" panose="02010600030101010101" pitchFamily="2" charset="-122"/>
                        </a:rPr>
                        <a:t>对应课程目标</a:t>
                      </a:r>
                      <a:endParaRPr lang="zh-CN" altLang="en-US" sz="1600" b="1" u="none">
                        <a:latin typeface="宋体" panose="02010600030101010101" pitchFamily="2" charset="-122"/>
                        <a:ea typeface="宋体" panose="02010600030101010101" pitchFamily="2" charset="-122"/>
                        <a:sym typeface="宋体" panose="02010600030101010101" pitchFamily="2" charset="-122"/>
                      </a:endParaRPr>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858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buNone/>
                      </a:pPr>
                      <a:r>
                        <a:rPr lang="en-US" altLang="zh-CN" sz="1600" b="1" u="none">
                          <a:latin typeface="宋体" panose="02010600030101010101" pitchFamily="2" charset="-122"/>
                          <a:ea typeface="宋体" panose="02010600030101010101" pitchFamily="2" charset="-122"/>
                          <a:sym typeface="宋体" panose="02010600030101010101" pitchFamily="2" charset="-122"/>
                        </a:rPr>
                        <a:t>1.</a:t>
                      </a:r>
                      <a:r>
                        <a:rPr lang="zh-CN" altLang="en-US" sz="1600" b="1" u="none">
                          <a:latin typeface="黑体" panose="02010609060101010101" charset="-122"/>
                          <a:ea typeface="黑体" panose="02010609060101010101" charset="-122"/>
                          <a:sym typeface="黑体" panose="02010609060101010101" charset="-122"/>
                        </a:rPr>
                        <a:t>工程知识</a:t>
                      </a:r>
                      <a:r>
                        <a:rPr lang="zh-CN" altLang="en-US" sz="1600" b="1" u="none">
                          <a:latin typeface="宋体" panose="02010600030101010101" pitchFamily="2" charset="-122"/>
                          <a:ea typeface="宋体" panose="02010600030101010101" pitchFamily="2" charset="-122"/>
                          <a:sym typeface="宋体" panose="02010600030101010101" pitchFamily="2" charset="-122"/>
                        </a:rPr>
                        <a:t>：具备数学、自然科学、工程基础和计算机专业知识，并能用于解决计算机复杂工程问题</a:t>
                      </a:r>
                      <a:endParaRPr lang="zh-CN" altLang="en-US" sz="1600" b="1" u="none"/>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buNone/>
                      </a:pPr>
                      <a:r>
                        <a:rPr sz="1600" b="1" u="none"/>
                        <a:t>1.3 能将软硬件知识、相关工程知识和模型方法用于推演和分析计算机复杂工程问题</a:t>
                      </a:r>
                      <a:endParaRPr sz="1600" b="1" u="none"/>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buNone/>
                      </a:pPr>
                      <a:endParaRPr lang="en-US" altLang="zh-CN" sz="1600"/>
                    </a:p>
                    <a:p>
                      <a:pPr marL="0" lvl="0" indent="0">
                        <a:buNone/>
                      </a:pPr>
                      <a:r>
                        <a:rPr lang="zh-CN" altLang="en-US" sz="1600" b="1" u="none">
                          <a:latin typeface="宋体" panose="02010600030101010101" pitchFamily="2" charset="-122"/>
                          <a:ea typeface="宋体" panose="02010600030101010101" pitchFamily="2" charset="-122"/>
                          <a:sym typeface="宋体" panose="02010600030101010101" pitchFamily="2" charset="-122"/>
                        </a:rPr>
                        <a:t>目标</a:t>
                      </a:r>
                      <a:r>
                        <a:rPr lang="en-US" altLang="zh-CN" sz="1600" b="1" u="none">
                          <a:latin typeface="宋体" panose="02010600030101010101" pitchFamily="2" charset="-122"/>
                          <a:ea typeface="宋体" panose="02010600030101010101" pitchFamily="2" charset="-122"/>
                          <a:sym typeface="宋体" panose="02010600030101010101" pitchFamily="2" charset="-122"/>
                        </a:rPr>
                        <a:t>1</a:t>
                      </a:r>
                      <a:endParaRPr lang="zh-CN" altLang="en-US" sz="1600"/>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95363">
                <a:tc rowSpan="2">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buNone/>
                      </a:pPr>
                      <a:r>
                        <a:rPr lang="en-US" altLang="zh-CN" sz="1600" b="1" u="none">
                          <a:latin typeface="宋体" panose="02010600030101010101" pitchFamily="2" charset="-122"/>
                          <a:ea typeface="宋体" panose="02010600030101010101" pitchFamily="2" charset="-122"/>
                          <a:sym typeface="宋体" panose="02010600030101010101" pitchFamily="2" charset="-122"/>
                        </a:rPr>
                        <a:t>2.</a:t>
                      </a:r>
                      <a:r>
                        <a:rPr lang="zh-CN" altLang="en-US" sz="1600" b="1" u="none">
                          <a:latin typeface="宋体" panose="02010600030101010101" pitchFamily="2" charset="-122"/>
                          <a:ea typeface="宋体" panose="02010600030101010101" pitchFamily="2" charset="-122"/>
                          <a:sym typeface="宋体" panose="02010600030101010101" pitchFamily="2" charset="-122"/>
                        </a:rPr>
                        <a:t>问题分析：能够应用数学、自然科学、工程科学以及计算机科学的基本原理，识别、表达、并通过文献研究分析计算机复杂工程问题，以获得有效结论。</a:t>
                      </a:r>
                      <a:endParaRPr lang="zh-CN" altLang="en-US" sz="1600" b="1" u="none">
                        <a:latin typeface="宋体" panose="02010600030101010101" pitchFamily="2" charset="-122"/>
                        <a:ea typeface="宋体" panose="02010600030101010101" pitchFamily="2" charset="-122"/>
                        <a:sym typeface="宋体" panose="02010600030101010101" pitchFamily="2" charset="-122"/>
                      </a:endParaRPr>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buNone/>
                      </a:pPr>
                      <a:r>
                        <a:rPr sz="1600" b="1" u="none"/>
                        <a:t>2.2对计算机复杂工程问题的一个系统或者过程，选择或建立一种模型，对关键影响因素进行分析</a:t>
                      </a:r>
                      <a:endParaRPr sz="1600" b="1" u="none"/>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en-US" altLang="zh-CN" sz="1600"/>
                    </a:p>
                    <a:p>
                      <a:pPr marL="0" lvl="0" indent="0" algn="ctr">
                        <a:buNone/>
                      </a:pPr>
                      <a:r>
                        <a:rPr lang="zh-CN" altLang="en-US" sz="1600" b="1" u="none">
                          <a:latin typeface="宋体" panose="02010600030101010101" pitchFamily="2" charset="-122"/>
                          <a:ea typeface="宋体" panose="02010600030101010101" pitchFamily="2" charset="-122"/>
                          <a:sym typeface="宋体" panose="02010600030101010101" pitchFamily="2" charset="-122"/>
                        </a:rPr>
                        <a:t>目标</a:t>
                      </a:r>
                      <a:r>
                        <a:rPr lang="en-US" altLang="zh-CN" sz="1600" b="1" u="none">
                          <a:latin typeface="宋体" panose="02010600030101010101" pitchFamily="2" charset="-122"/>
                          <a:ea typeface="宋体" panose="02010600030101010101" pitchFamily="2" charset="-122"/>
                          <a:sym typeface="宋体" panose="02010600030101010101" pitchFamily="2" charset="-122"/>
                        </a:rPr>
                        <a:t>2</a:t>
                      </a:r>
                      <a:endParaRPr lang="zh-CN" altLang="en-US" sz="1600"/>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87450">
                <a:tc vMerge="1">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buNone/>
                      </a:pPr>
                      <a:r>
                        <a:rPr sz="1600" b="1" u="none"/>
                        <a:t>2.3对计算机复杂工程的多种可选方案，能根据约束条件并结合文献进行分析和研究，并得出有效结论</a:t>
                      </a:r>
                      <a:endParaRPr sz="1600" b="1" u="none"/>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en-US" altLang="zh-CN" sz="1600"/>
                    </a:p>
                    <a:p>
                      <a:pPr marL="0" lvl="0" indent="0" algn="ctr">
                        <a:buNone/>
                      </a:pPr>
                      <a:r>
                        <a:rPr lang="zh-CN" altLang="en-US" sz="1600" b="1" u="none">
                          <a:latin typeface="宋体" panose="02010600030101010101" pitchFamily="2" charset="-122"/>
                          <a:ea typeface="宋体" panose="02010600030101010101" pitchFamily="2" charset="-122"/>
                          <a:sym typeface="宋体" panose="02010600030101010101" pitchFamily="2" charset="-122"/>
                        </a:rPr>
                        <a:t>目标</a:t>
                      </a:r>
                      <a:r>
                        <a:rPr lang="en-US" altLang="zh-CN" sz="1600" b="1" u="none">
                          <a:latin typeface="宋体" panose="02010600030101010101" pitchFamily="2" charset="-122"/>
                          <a:ea typeface="宋体" panose="02010600030101010101" pitchFamily="2" charset="-122"/>
                          <a:sym typeface="宋体" panose="02010600030101010101" pitchFamily="2" charset="-122"/>
                        </a:rPr>
                        <a:t>3</a:t>
                      </a:r>
                      <a:endParaRPr lang="en-US" altLang="zh-CN" sz="1600" b="1" u="none">
                        <a:latin typeface="宋体" panose="02010600030101010101" pitchFamily="2" charset="-122"/>
                        <a:ea typeface="宋体" panose="02010600030101010101" pitchFamily="2" charset="-122"/>
                        <a:sym typeface="宋体" panose="02010600030101010101" pitchFamily="2" charset="-122"/>
                      </a:endParaRPr>
                    </a:p>
                  </a:txBody>
                  <a:tcPr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2790" name="标题 28727"/>
          <p:cNvSpPr>
            <a:spLocks noGrp="1"/>
          </p:cNvSpPr>
          <p:nvPr>
            <p:ph type="title"/>
          </p:nvPr>
        </p:nvSpPr>
        <p:spPr>
          <a:xfrm>
            <a:off x="363538" y="654050"/>
            <a:ext cx="8393112" cy="1406525"/>
          </a:xfrm>
        </p:spPr>
        <p:txBody>
          <a:bodyPr anchor="t" anchorCtr="0">
            <a:spAutoFit/>
          </a:bodyPr>
          <a:p>
            <a:r>
              <a:rPr lang="zh-CN" altLang="en-US" sz="4400"/>
              <a:t>课程目标对毕业要求的支撑关系</a:t>
            </a:r>
            <a:endParaRPr lang="zh-CN" altLang="en-US" sz="4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9697"/>
          <p:cNvSpPr>
            <a:spLocks noGrp="1"/>
          </p:cNvSpPr>
          <p:nvPr>
            <p:ph type="title"/>
          </p:nvPr>
        </p:nvSpPr>
        <p:spPr/>
        <p:txBody>
          <a:bodyPr anchor="t" anchorCtr="0">
            <a:spAutoFit/>
          </a:bodyPr>
          <a:p>
            <a:r>
              <a:rPr lang="zh-CN" altLang="zh-CN" dirty="0">
                <a:ea typeface="宋体" panose="02010600030101010101" pitchFamily="2" charset="-122"/>
              </a:rPr>
              <a:t>学习环节</a:t>
            </a:r>
            <a:endParaRPr lang="zh-CN" altLang="zh-CN" dirty="0"/>
          </a:p>
        </p:txBody>
      </p:sp>
      <p:sp>
        <p:nvSpPr>
          <p:cNvPr id="33794" name="文本占位符 29698"/>
          <p:cNvSpPr>
            <a:spLocks noGrp="1"/>
          </p:cNvSpPr>
          <p:nvPr>
            <p:ph idx="1"/>
          </p:nvPr>
        </p:nvSpPr>
        <p:spPr>
          <a:xfrm>
            <a:off x="381000" y="1803400"/>
            <a:ext cx="8388350" cy="2045335"/>
          </a:xfrm>
        </p:spPr>
        <p:txBody>
          <a:bodyPr anchor="t" anchorCtr="0">
            <a:spAutoFit/>
          </a:bodyPr>
          <a:p>
            <a:pPr eaLnBrk="1" hangingPunct="1">
              <a:buClr>
                <a:srgbClr val="000099"/>
              </a:buClr>
              <a:buNone/>
            </a:pPr>
            <a:r>
              <a:rPr lang="zh-CN" altLang="zh-CN" sz="2400" dirty="0">
                <a:solidFill>
                  <a:srgbClr val="000099"/>
                </a:solidFill>
                <a:latin typeface="Times New Roman" panose="02020603050405020304" pitchFamily="2" charset="0"/>
              </a:rPr>
              <a:t>        ①</a:t>
            </a:r>
            <a:r>
              <a:rPr lang="zh-CN" altLang="zh-CN" sz="2400" dirty="0">
                <a:solidFill>
                  <a:srgbClr val="000099"/>
                </a:solidFill>
                <a:latin typeface="宋体" panose="02010600030101010101" pitchFamily="2" charset="-122"/>
              </a:rPr>
              <a:t> </a:t>
            </a:r>
            <a:r>
              <a:rPr lang="zh-CN" altLang="zh-CN" sz="2400" dirty="0">
                <a:solidFill>
                  <a:srgbClr val="000099"/>
                </a:solidFill>
                <a:latin typeface="Times New Roman" panose="02020603050405020304" pitchFamily="2" charset="0"/>
                <a:sym typeface="Arial" panose="020B0604020202020204" pitchFamily="34" charset="0"/>
              </a:rPr>
              <a:t>课堂、作业: </a:t>
            </a:r>
            <a:r>
              <a:rPr lang="zh-CN" altLang="en-US" sz="2400" dirty="0">
                <a:sym typeface="+mn-ea"/>
              </a:rPr>
              <a:t>总成绩</a:t>
            </a:r>
            <a:r>
              <a:rPr lang="en-US" altLang="zh-CN" sz="2400" dirty="0">
                <a:sym typeface="+mn-ea"/>
              </a:rPr>
              <a:t>=20%</a:t>
            </a:r>
            <a:r>
              <a:rPr lang="zh-CN" altLang="en-US" sz="2400" dirty="0">
                <a:sym typeface="+mn-ea"/>
              </a:rPr>
              <a:t>平时分</a:t>
            </a:r>
            <a:r>
              <a:rPr lang="en-US" altLang="zh-CN" sz="2400" dirty="0">
                <a:sym typeface="+mn-ea"/>
              </a:rPr>
              <a:t>+80%</a:t>
            </a:r>
            <a:r>
              <a:rPr lang="zh-CN" altLang="en-US" sz="2400" dirty="0">
                <a:sym typeface="+mn-ea"/>
              </a:rPr>
              <a:t>结课考试分</a:t>
            </a:r>
            <a:endParaRPr lang="zh-CN" altLang="zh-CN" sz="2400" dirty="0">
              <a:solidFill>
                <a:srgbClr val="000099"/>
              </a:solidFill>
              <a:latin typeface="Times New Roman" panose="02020603050405020304" pitchFamily="2" charset="0"/>
              <a:sym typeface="Arial" panose="020B0604020202020204" pitchFamily="34" charset="0"/>
            </a:endParaRPr>
          </a:p>
          <a:p>
            <a:pPr lvl="1" eaLnBrk="1" hangingPunct="1">
              <a:lnSpc>
                <a:spcPct val="130000"/>
              </a:lnSpc>
              <a:buNone/>
            </a:pPr>
            <a:r>
              <a:rPr lang="zh-CN" altLang="zh-CN" sz="2400" dirty="0">
                <a:solidFill>
                  <a:srgbClr val="000099"/>
                </a:solidFill>
                <a:latin typeface="Times New Roman" panose="02020603050405020304" pitchFamily="2" charset="0"/>
              </a:rPr>
              <a:t>②</a:t>
            </a:r>
            <a:r>
              <a:rPr lang="zh-CN" altLang="zh-CN" sz="2400" dirty="0">
                <a:solidFill>
                  <a:srgbClr val="000099"/>
                </a:solidFill>
                <a:latin typeface="宋体" panose="02010600030101010101" pitchFamily="2" charset="-122"/>
              </a:rPr>
              <a:t> </a:t>
            </a:r>
            <a:r>
              <a:rPr lang="zh-CN" altLang="zh-CN" sz="2400" dirty="0">
                <a:solidFill>
                  <a:srgbClr val="000099"/>
                </a:solidFill>
                <a:latin typeface="Times New Roman" panose="02020603050405020304" pitchFamily="2" charset="0"/>
                <a:sym typeface="Arial" panose="020B0604020202020204" pitchFamily="34" charset="0"/>
              </a:rPr>
              <a:t>实验</a:t>
            </a:r>
            <a:endParaRPr lang="zh-CN" altLang="zh-CN" sz="2400" dirty="0">
              <a:solidFill>
                <a:srgbClr val="000099"/>
              </a:solidFill>
              <a:latin typeface="Times New Roman" panose="02020603050405020304" pitchFamily="2" charset="0"/>
              <a:sym typeface="Arial" panose="020B0604020202020204" pitchFamily="34" charset="0"/>
            </a:endParaRPr>
          </a:p>
          <a:p>
            <a:pPr lvl="1" eaLnBrk="1" hangingPunct="1">
              <a:lnSpc>
                <a:spcPct val="130000"/>
              </a:lnSpc>
              <a:buNone/>
            </a:pPr>
            <a:r>
              <a:rPr lang="zh-CN" altLang="zh-CN" sz="2400" dirty="0">
                <a:solidFill>
                  <a:srgbClr val="000099"/>
                </a:solidFill>
                <a:latin typeface="Times New Roman" panose="02020603050405020304" pitchFamily="2" charset="0"/>
                <a:sym typeface="Arial" panose="020B0604020202020204" pitchFamily="34" charset="0"/>
              </a:rPr>
              <a:t>③ 课程设计</a:t>
            </a:r>
            <a:endParaRPr lang="zh-CN" altLang="zh-CN" sz="2400" dirty="0">
              <a:solidFill>
                <a:srgbClr val="000099"/>
              </a:solidFill>
              <a:latin typeface="Times New Roman" panose="02020603050405020304" pitchFamily="2" charset="0"/>
              <a:sym typeface="Arial" panose="020B0604020202020204" pitchFamily="34" charset="0"/>
            </a:endParaRPr>
          </a:p>
          <a:p>
            <a:endParaRPr lang="zh-CN" altLang="zh-CN" sz="2400" dirty="0">
              <a:solidFill>
                <a:srgbClr val="000099"/>
              </a:solidFill>
              <a:latin typeface="Times New Roman" panose="02020603050405020304" pitchFamily="2" charset="0"/>
              <a:sym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9697"/>
          <p:cNvSpPr>
            <a:spLocks noGrp="1"/>
          </p:cNvSpPr>
          <p:nvPr>
            <p:ph type="title"/>
          </p:nvPr>
        </p:nvSpPr>
        <p:spPr>
          <a:xfrm>
            <a:off x="363538" y="595313"/>
            <a:ext cx="8393112" cy="755650"/>
          </a:xfrm>
        </p:spPr>
        <p:txBody>
          <a:bodyPr anchor="t" anchorCtr="0">
            <a:spAutoFit/>
          </a:bodyPr>
          <a:p>
            <a:r>
              <a:rPr lang="zh-CN" altLang="zh-CN" dirty="0">
                <a:ea typeface="宋体" panose="02010600030101010101" pitchFamily="2" charset="-122"/>
              </a:rPr>
              <a:t>实验</a:t>
            </a:r>
            <a:endParaRPr lang="zh-CN" altLang="zh-CN" dirty="0"/>
          </a:p>
        </p:txBody>
      </p:sp>
      <p:sp>
        <p:nvSpPr>
          <p:cNvPr id="33794" name="文本占位符 29698"/>
          <p:cNvSpPr>
            <a:spLocks noGrp="1"/>
          </p:cNvSpPr>
          <p:nvPr>
            <p:ph idx="1"/>
          </p:nvPr>
        </p:nvSpPr>
        <p:spPr>
          <a:xfrm>
            <a:off x="363855" y="1520825"/>
            <a:ext cx="8388350" cy="3815715"/>
          </a:xfrm>
        </p:spPr>
        <p:txBody>
          <a:bodyPr wrap="square" anchor="t" anchorCtr="0">
            <a:spAutoFit/>
          </a:bodyPr>
          <a:p>
            <a:pPr>
              <a:lnSpc>
                <a:spcPct val="110000"/>
              </a:lnSpc>
            </a:pPr>
            <a:r>
              <a:rPr lang="en-US" altLang="zh-CN" sz="2400" dirty="0">
                <a:sym typeface="+mn-ea"/>
              </a:rPr>
              <a:t>《</a:t>
            </a:r>
            <a:r>
              <a:rPr lang="zh-CN" altLang="en-US" sz="2400" dirty="0">
                <a:sym typeface="+mn-ea"/>
              </a:rPr>
              <a:t>采用</a:t>
            </a:r>
            <a:r>
              <a:rPr lang="en-US" altLang="zh-CN" sz="2400" dirty="0">
                <a:sym typeface="+mn-ea"/>
              </a:rPr>
              <a:t>RISC-V</a:t>
            </a:r>
            <a:r>
              <a:rPr lang="zh-CN" altLang="en-US" sz="2400" dirty="0">
                <a:sym typeface="+mn-ea"/>
              </a:rPr>
              <a:t>代理内核的操作系统和系统能力培养实验</a:t>
            </a:r>
            <a:r>
              <a:rPr lang="en-US" altLang="zh-CN" sz="2400" dirty="0">
                <a:sym typeface="+mn-ea"/>
              </a:rPr>
              <a:t>》</a:t>
            </a:r>
            <a:r>
              <a:rPr lang="en-US" altLang="zh-CN" sz="2400" dirty="0" smtClean="0">
                <a:sym typeface="+mn-ea"/>
              </a:rPr>
              <a:t>lab1~3</a:t>
            </a:r>
            <a:r>
              <a:rPr lang="zh-CN" altLang="en-US" sz="2400" dirty="0" smtClean="0">
                <a:sym typeface="+mn-ea"/>
              </a:rPr>
              <a:t>（操作系统部分）文档</a:t>
            </a:r>
            <a:r>
              <a:rPr lang="zh-CN" altLang="en-US" sz="2400" dirty="0">
                <a:sym typeface="+mn-ea"/>
              </a:rPr>
              <a:t>：</a:t>
            </a:r>
            <a:r>
              <a:rPr lang="en-US" altLang="zh-CN" sz="2400" dirty="0">
                <a:sym typeface="+mn-ea"/>
                <a:hlinkClick r:id="rId1"/>
              </a:rPr>
              <a:t>https://gitee.com/hustos/pke-doc</a:t>
            </a:r>
            <a:endParaRPr lang="en-US" altLang="zh-CN" sz="2400" dirty="0"/>
          </a:p>
          <a:p>
            <a:pPr>
              <a:lnSpc>
                <a:spcPct val="110000"/>
              </a:lnSpc>
            </a:pPr>
            <a:r>
              <a:rPr lang="zh-CN" altLang="en-US" sz="2400" dirty="0">
                <a:sym typeface="+mn-ea"/>
              </a:rPr>
              <a:t>代码：</a:t>
            </a:r>
            <a:r>
              <a:rPr lang="en-US" altLang="zh-CN" sz="2400" dirty="0">
                <a:sym typeface="+mn-ea"/>
                <a:hlinkClick r:id="rId2"/>
              </a:rPr>
              <a:t>https://gitee.com/hustos/riscv-pke</a:t>
            </a:r>
            <a:endParaRPr lang="en-US" altLang="zh-CN" sz="2400" dirty="0"/>
          </a:p>
          <a:p>
            <a:pPr>
              <a:lnSpc>
                <a:spcPct val="110000"/>
              </a:lnSpc>
            </a:pPr>
            <a:r>
              <a:rPr lang="zh-CN" altLang="en-US" sz="2400" dirty="0">
                <a:sym typeface="+mn-ea"/>
              </a:rPr>
              <a:t>实验提交（头歌平台）：</a:t>
            </a:r>
            <a:r>
              <a:rPr lang="en-US" altLang="zh-CN" sz="2400" dirty="0">
                <a:sym typeface="+mn-ea"/>
                <a:hlinkClick r:id="rId3"/>
              </a:rPr>
              <a:t>https://www.educoder.net/</a:t>
            </a:r>
            <a:endParaRPr lang="en-US" altLang="zh-CN" sz="2400" dirty="0">
              <a:sym typeface="+mn-ea"/>
              <a:hlinkClick r:id="rId3"/>
            </a:endParaRPr>
          </a:p>
          <a:p>
            <a:pPr>
              <a:lnSpc>
                <a:spcPct val="110000"/>
              </a:lnSpc>
            </a:pPr>
            <a:r>
              <a:rPr lang="zh-CN" altLang="zh-CN" sz="2400" dirty="0">
                <a:solidFill>
                  <a:srgbClr val="000099"/>
                </a:solidFill>
                <a:latin typeface="宋体" panose="02010600030101010101" pitchFamily="2" charset="-122"/>
              </a:rPr>
              <a:t> 班级邀请码：</a:t>
            </a:r>
            <a:r>
              <a:rPr lang="en-US" altLang="zh-CN" sz="2400" dirty="0">
                <a:solidFill>
                  <a:srgbClr val="000099"/>
                </a:solidFill>
                <a:latin typeface="宋体" panose="02010600030101010101" pitchFamily="2" charset="-122"/>
              </a:rPr>
              <a:t>1</a:t>
            </a:r>
            <a:r>
              <a:rPr lang="zh-CN" altLang="en-US" sz="2400" dirty="0">
                <a:solidFill>
                  <a:srgbClr val="000099"/>
                </a:solidFill>
                <a:latin typeface="宋体" panose="02010600030101010101" pitchFamily="2" charset="-122"/>
                <a:ea typeface="宋体" panose="02010600030101010101" pitchFamily="2" charset="-122"/>
              </a:rPr>
              <a:t>班：</a:t>
            </a:r>
            <a:r>
              <a:rPr lang="en-US" altLang="zh-CN" sz="2400" dirty="0">
                <a:solidFill>
                  <a:srgbClr val="000099"/>
                </a:solidFill>
                <a:latin typeface="宋体" panose="02010600030101010101" pitchFamily="2" charset="-122"/>
                <a:ea typeface="宋体" panose="02010600030101010101" pitchFamily="2" charset="-122"/>
              </a:rPr>
              <a:t>GQ4FOW</a:t>
            </a:r>
            <a:r>
              <a:rPr lang="zh-CN" altLang="en-US" sz="2400" dirty="0">
                <a:solidFill>
                  <a:srgbClr val="000099"/>
                </a:solidFill>
                <a:latin typeface="宋体" panose="02010600030101010101" pitchFamily="2" charset="-122"/>
                <a:ea typeface="宋体" panose="02010600030101010101" pitchFamily="2" charset="-122"/>
              </a:rPr>
              <a:t>；</a:t>
            </a:r>
            <a:r>
              <a:rPr lang="en-US" altLang="zh-CN" sz="2400" dirty="0">
                <a:solidFill>
                  <a:srgbClr val="000099"/>
                </a:solidFill>
                <a:latin typeface="宋体" panose="02010600030101010101" pitchFamily="2" charset="-122"/>
                <a:ea typeface="宋体" panose="02010600030101010101" pitchFamily="2" charset="-122"/>
              </a:rPr>
              <a:t>2</a:t>
            </a:r>
            <a:r>
              <a:rPr lang="zh-CN" altLang="en-US" sz="2400" dirty="0">
                <a:solidFill>
                  <a:srgbClr val="000099"/>
                </a:solidFill>
                <a:latin typeface="宋体" panose="02010600030101010101" pitchFamily="2" charset="-122"/>
                <a:ea typeface="宋体" panose="02010600030101010101" pitchFamily="2" charset="-122"/>
              </a:rPr>
              <a:t>班：</a:t>
            </a:r>
            <a:r>
              <a:rPr lang="en-US" altLang="zh-CN" sz="2400" dirty="0">
                <a:solidFill>
                  <a:srgbClr val="000099"/>
                </a:solidFill>
                <a:latin typeface="宋体" panose="02010600030101010101" pitchFamily="2" charset="-122"/>
                <a:ea typeface="宋体" panose="02010600030101010101" pitchFamily="2" charset="-122"/>
              </a:rPr>
              <a:t>CE3G4S</a:t>
            </a:r>
            <a:r>
              <a:rPr lang="zh-CN" altLang="en-US" sz="2400" dirty="0">
                <a:solidFill>
                  <a:srgbClr val="000099"/>
                </a:solidFill>
                <a:latin typeface="宋体" panose="02010600030101010101" pitchFamily="2" charset="-122"/>
                <a:ea typeface="宋体" panose="02010600030101010101" pitchFamily="2" charset="-122"/>
              </a:rPr>
              <a:t>；</a:t>
            </a:r>
            <a:r>
              <a:rPr lang="en-US" altLang="zh-CN" sz="2400" dirty="0">
                <a:solidFill>
                  <a:srgbClr val="000099"/>
                </a:solidFill>
                <a:latin typeface="宋体" panose="02010600030101010101" pitchFamily="2" charset="-122"/>
                <a:ea typeface="宋体" panose="02010600030101010101" pitchFamily="2" charset="-122"/>
              </a:rPr>
              <a:t>3</a:t>
            </a:r>
            <a:r>
              <a:rPr lang="zh-CN" altLang="en-US" sz="2400" dirty="0">
                <a:solidFill>
                  <a:srgbClr val="000099"/>
                </a:solidFill>
                <a:latin typeface="宋体" panose="02010600030101010101" pitchFamily="2" charset="-122"/>
                <a:ea typeface="宋体" panose="02010600030101010101" pitchFamily="2" charset="-122"/>
              </a:rPr>
              <a:t>班：</a:t>
            </a:r>
            <a:r>
              <a:rPr lang="en-US" altLang="zh-CN" sz="2400" dirty="0">
                <a:solidFill>
                  <a:srgbClr val="000099"/>
                </a:solidFill>
                <a:latin typeface="宋体" panose="02010600030101010101" pitchFamily="2" charset="-122"/>
                <a:ea typeface="宋体" panose="02010600030101010101" pitchFamily="2" charset="-122"/>
              </a:rPr>
              <a:t>L62Y93</a:t>
            </a:r>
            <a:endParaRPr lang="en-US" altLang="zh-CN" sz="2400" dirty="0">
              <a:solidFill>
                <a:srgbClr val="000099"/>
              </a:solidFill>
              <a:latin typeface="宋体" panose="02010600030101010101" pitchFamily="2" charset="-122"/>
              <a:ea typeface="宋体" panose="02010600030101010101" pitchFamily="2" charset="-122"/>
            </a:endParaRPr>
          </a:p>
          <a:p>
            <a:pPr>
              <a:lnSpc>
                <a:spcPct val="110000"/>
              </a:lnSpc>
            </a:pPr>
            <a:r>
              <a:rPr lang="zh-CN" altLang="zh-CN" sz="2400" dirty="0">
                <a:solidFill>
                  <a:srgbClr val="000099"/>
                </a:solidFill>
                <a:latin typeface="Times New Roman" panose="02020603050405020304" pitchFamily="2" charset="0"/>
                <a:sym typeface="Arial" panose="020B0604020202020204" pitchFamily="34" charset="0"/>
              </a:rPr>
              <a:t> 答疑群：598463664</a:t>
            </a:r>
            <a:endParaRPr lang="zh-CN" altLang="zh-CN" sz="2400" dirty="0">
              <a:solidFill>
                <a:srgbClr val="000099"/>
              </a:solidFill>
              <a:latin typeface="Times New Roman" panose="02020603050405020304" pitchFamily="2" charset="0"/>
              <a:sym typeface="Arial" panose="020B0604020202020204" pitchFamily="34" charset="0"/>
            </a:endParaRPr>
          </a:p>
          <a:p>
            <a:endParaRPr lang="zh-CN" altLang="zh-CN" sz="2400" dirty="0">
              <a:solidFill>
                <a:srgbClr val="000099"/>
              </a:solidFill>
              <a:latin typeface="Times New Roman" panose="02020603050405020304" pitchFamily="2" charset="0"/>
              <a:sym typeface="Arial" panose="020B0604020202020204" pitchFamily="34" charset="0"/>
            </a:endParaRPr>
          </a:p>
        </p:txBody>
      </p:sp>
      <p:pic>
        <p:nvPicPr>
          <p:cNvPr id="2" name="图片 1"/>
          <p:cNvPicPr>
            <a:picLocks noChangeAspect="1"/>
          </p:cNvPicPr>
          <p:nvPr>
            <p:custDataLst>
              <p:tags r:id="rId4"/>
            </p:custDataLst>
          </p:nvPr>
        </p:nvPicPr>
        <p:blipFill>
          <a:blip r:embed="rId5"/>
          <a:stretch>
            <a:fillRect/>
          </a:stretch>
        </p:blipFill>
        <p:spPr>
          <a:xfrm>
            <a:off x="3993515" y="4313555"/>
            <a:ext cx="1722120" cy="220980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538" y="595313"/>
            <a:ext cx="8393112" cy="755650"/>
          </a:xfrm>
          <a:prstGeom prst="rect">
            <a:avLst/>
          </a:prstGeom>
        </p:spPr>
        <p:txBody>
          <a:bodyPr/>
          <a:lstStyle/>
          <a:p>
            <a:r>
              <a:rPr lang="zh-CN" altLang="zh-CN" dirty="0">
                <a:ea typeface="宋体" panose="02010600030101010101" pitchFamily="2" charset="-122"/>
              </a:rPr>
              <a:t>实验</a:t>
            </a:r>
            <a:r>
              <a:rPr lang="zh-CN" altLang="en-US" b="0" dirty="0" smtClean="0">
                <a:sym typeface="+mn-ea"/>
              </a:rPr>
              <a:t>要求及评分标准</a:t>
            </a:r>
            <a:endParaRPr lang="zh-CN" altLang="en-US" dirty="0"/>
          </a:p>
        </p:txBody>
      </p:sp>
      <p:sp>
        <p:nvSpPr>
          <p:cNvPr id="3" name="内容占位符 2"/>
          <p:cNvSpPr>
            <a:spLocks noGrp="1"/>
          </p:cNvSpPr>
          <p:nvPr>
            <p:ph idx="1"/>
          </p:nvPr>
        </p:nvSpPr>
        <p:spPr>
          <a:xfrm>
            <a:off x="363855" y="1351280"/>
            <a:ext cx="8388350" cy="4836160"/>
          </a:xfrm>
          <a:prstGeom prst="rect">
            <a:avLst/>
          </a:prstGeom>
        </p:spPr>
        <p:txBody>
          <a:bodyPr>
            <a:normAutofit/>
          </a:bodyPr>
          <a:lstStyle/>
          <a:p>
            <a:pPr marL="0" indent="0">
              <a:lnSpc>
                <a:spcPct val="110000"/>
              </a:lnSpc>
              <a:buNone/>
            </a:pPr>
            <a:endParaRPr lang="en-US" altLang="zh-CN" b="0" dirty="0"/>
          </a:p>
          <a:p>
            <a:pPr lvl="1">
              <a:lnSpc>
                <a:spcPct val="110000"/>
              </a:lnSpc>
            </a:pPr>
            <a:r>
              <a:rPr lang="zh-CN" altLang="en-US" b="0" dirty="0" smtClean="0"/>
              <a:t>完成</a:t>
            </a:r>
            <a:r>
              <a:rPr lang="en-US" altLang="zh-CN" b="0" dirty="0" smtClean="0"/>
              <a:t>lab1~3</a:t>
            </a:r>
            <a:r>
              <a:rPr lang="zh-CN" altLang="en-US" b="0" dirty="0" smtClean="0"/>
              <a:t>的（</a:t>
            </a:r>
            <a:r>
              <a:rPr lang="en-US" altLang="zh-CN" b="0" dirty="0" smtClean="0"/>
              <a:t>9</a:t>
            </a:r>
            <a:r>
              <a:rPr lang="zh-CN" altLang="en-US" b="0" dirty="0" smtClean="0"/>
              <a:t>个）基础</a:t>
            </a:r>
            <a:r>
              <a:rPr lang="zh-CN" altLang="en-US" b="0" dirty="0" smtClean="0"/>
              <a:t>实验</a:t>
            </a:r>
            <a:r>
              <a:rPr lang="en-US" altLang="zh-CN" b="0" dirty="0" smtClean="0">
                <a:sym typeface="Wingdings" panose="05000000000000000000" pitchFamily="2" charset="2"/>
              </a:rPr>
              <a:t></a:t>
            </a:r>
            <a:r>
              <a:rPr lang="zh-CN" altLang="en-US" dirty="0" smtClean="0"/>
              <a:t>及格</a:t>
            </a:r>
            <a:r>
              <a:rPr lang="zh-CN" altLang="en-US" dirty="0" smtClean="0"/>
              <a:t>（</a:t>
            </a:r>
            <a:r>
              <a:rPr lang="en-US" altLang="zh-CN" dirty="0" smtClean="0"/>
              <a:t>~</a:t>
            </a:r>
            <a:r>
              <a:rPr lang="en-US" altLang="zh-CN" b="0" dirty="0" smtClean="0"/>
              <a:t>70</a:t>
            </a:r>
            <a:r>
              <a:rPr lang="zh-CN" altLang="en-US" b="0" dirty="0" smtClean="0"/>
              <a:t>分）</a:t>
            </a:r>
            <a:endParaRPr lang="en-US" altLang="zh-CN" b="0" dirty="0" smtClean="0"/>
          </a:p>
          <a:p>
            <a:pPr lvl="1">
              <a:lnSpc>
                <a:spcPct val="110000"/>
              </a:lnSpc>
            </a:pPr>
            <a:r>
              <a:rPr lang="zh-CN" altLang="en-US" dirty="0" smtClean="0"/>
              <a:t>完成（任意）</a:t>
            </a:r>
            <a:r>
              <a:rPr lang="en-US" altLang="zh-CN" dirty="0" smtClean="0"/>
              <a:t>lab1~3</a:t>
            </a:r>
            <a:r>
              <a:rPr lang="zh-CN" altLang="en-US" dirty="0" smtClean="0"/>
              <a:t>的挑战实验</a:t>
            </a:r>
            <a:r>
              <a:rPr lang="en-US" altLang="zh-CN" dirty="0" smtClean="0"/>
              <a:t>1</a:t>
            </a:r>
            <a:r>
              <a:rPr lang="en-US" altLang="zh-CN" dirty="0">
                <a:sym typeface="Wingdings" panose="05000000000000000000" pitchFamily="2" charset="2"/>
              </a:rPr>
              <a:t> </a:t>
            </a:r>
            <a:r>
              <a:rPr lang="zh-CN" altLang="en-US" dirty="0" smtClean="0"/>
              <a:t>加</a:t>
            </a:r>
            <a:r>
              <a:rPr lang="zh-CN" altLang="en-US" dirty="0" smtClean="0"/>
              <a:t>分</a:t>
            </a:r>
            <a:endParaRPr lang="en-US" altLang="zh-CN" dirty="0" smtClean="0"/>
          </a:p>
          <a:p>
            <a:pPr lvl="1">
              <a:lnSpc>
                <a:spcPct val="110000"/>
              </a:lnSpc>
            </a:pPr>
            <a:r>
              <a:rPr lang="zh-CN" altLang="en-US" dirty="0" smtClean="0"/>
              <a:t>修正现有实验</a:t>
            </a:r>
            <a:r>
              <a:rPr lang="en-US" altLang="zh-CN" dirty="0" smtClean="0"/>
              <a:t>/</a:t>
            </a:r>
            <a:r>
              <a:rPr lang="zh-CN" altLang="en-US" dirty="0" smtClean="0"/>
              <a:t>提出新的挑战</a:t>
            </a:r>
            <a:r>
              <a:rPr lang="zh-CN" altLang="en-US" dirty="0" smtClean="0"/>
              <a:t>实验</a:t>
            </a:r>
            <a:r>
              <a:rPr lang="en-US" altLang="zh-CN" dirty="0">
                <a:sym typeface="Wingdings" panose="05000000000000000000" pitchFamily="2" charset="2"/>
              </a:rPr>
              <a:t></a:t>
            </a:r>
            <a:r>
              <a:rPr lang="zh-CN" altLang="en-US" dirty="0" smtClean="0"/>
              <a:t>加</a:t>
            </a:r>
            <a:r>
              <a:rPr lang="zh-CN" altLang="en-US" dirty="0" smtClean="0"/>
              <a:t>分</a:t>
            </a:r>
            <a:endParaRPr lang="en-US" altLang="zh-CN" dirty="0" smtClean="0"/>
          </a:p>
          <a:p>
            <a:pPr lvl="1">
              <a:lnSpc>
                <a:spcPct val="110000"/>
              </a:lnSpc>
            </a:pPr>
            <a:r>
              <a:rPr lang="zh-CN" altLang="en-US" dirty="0" smtClean="0"/>
              <a:t>实验报告要求：讨论解题思路、总结调试经验、陈述心得体会</a:t>
            </a:r>
            <a:r>
              <a:rPr lang="zh-CN" altLang="en-US" dirty="0" smtClean="0"/>
              <a:t>。</a:t>
            </a:r>
            <a:r>
              <a:rPr lang="en-US" altLang="zh-CN" dirty="0">
                <a:sym typeface="Wingdings" panose="05000000000000000000" pitchFamily="2" charset="2"/>
              </a:rPr>
              <a:t> </a:t>
            </a:r>
            <a:r>
              <a:rPr lang="zh-CN" altLang="en-US" dirty="0" smtClean="0"/>
              <a:t>不</a:t>
            </a:r>
            <a:r>
              <a:rPr lang="zh-CN" altLang="en-US" dirty="0" smtClean="0"/>
              <a:t>认真减分</a:t>
            </a:r>
            <a:endParaRPr lang="en-US" altLang="zh-CN"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538" y="595313"/>
            <a:ext cx="8393112" cy="755650"/>
          </a:xfrm>
        </p:spPr>
        <p:txBody>
          <a:bodyPr/>
          <a:lstStyle/>
          <a:p>
            <a:r>
              <a:rPr lang="zh-CN" altLang="en-US" dirty="0" smtClean="0"/>
              <a:t>实验提交</a:t>
            </a:r>
            <a:endParaRPr lang="zh-CN" altLang="en-US" dirty="0"/>
          </a:p>
        </p:txBody>
      </p:sp>
      <p:sp>
        <p:nvSpPr>
          <p:cNvPr id="3" name="内容占位符 2"/>
          <p:cNvSpPr>
            <a:spLocks noGrp="1"/>
          </p:cNvSpPr>
          <p:nvPr>
            <p:ph idx="1"/>
          </p:nvPr>
        </p:nvSpPr>
        <p:spPr>
          <a:xfrm>
            <a:off x="363855" y="1271270"/>
            <a:ext cx="8388350" cy="4405630"/>
          </a:xfrm>
        </p:spPr>
        <p:txBody>
          <a:bodyPr/>
          <a:lstStyle/>
          <a:p>
            <a:pPr marL="0" indent="0">
              <a:buNone/>
            </a:pPr>
            <a:r>
              <a:rPr lang="zh-CN" altLang="en-US" dirty="0" smtClean="0"/>
              <a:t>关于头歌平台上的答案提交</a:t>
            </a:r>
            <a:endParaRPr lang="en-US" altLang="zh-CN" dirty="0" smtClean="0"/>
          </a:p>
          <a:p>
            <a:pPr lvl="1"/>
            <a:r>
              <a:rPr lang="zh-CN" altLang="en-US" dirty="0" smtClean="0"/>
              <a:t>截止时间：</a:t>
            </a:r>
            <a:r>
              <a:rPr lang="en-US" altLang="zh-CN" dirty="0" smtClean="0"/>
              <a:t>2022</a:t>
            </a:r>
            <a:r>
              <a:rPr lang="zh-CN" altLang="en-US" dirty="0" smtClean="0"/>
              <a:t>年</a:t>
            </a:r>
            <a:r>
              <a:rPr lang="en-US" altLang="zh-CN" dirty="0" smtClean="0"/>
              <a:t>12</a:t>
            </a:r>
            <a:r>
              <a:rPr lang="zh-CN" altLang="en-US" dirty="0" smtClean="0"/>
              <a:t>月</a:t>
            </a:r>
            <a:r>
              <a:rPr lang="en-US" altLang="zh-CN" dirty="0" smtClean="0"/>
              <a:t>18</a:t>
            </a:r>
            <a:r>
              <a:rPr lang="zh-CN" altLang="en-US" dirty="0" smtClean="0"/>
              <a:t>日</a:t>
            </a:r>
            <a:endParaRPr lang="en-US" altLang="zh-CN" dirty="0" smtClean="0"/>
          </a:p>
          <a:p>
            <a:pPr lvl="1"/>
            <a:r>
              <a:rPr lang="zh-CN" altLang="en-US" dirty="0" smtClean="0"/>
              <a:t>注意事项：基础实验答案不查重</a:t>
            </a:r>
            <a:endParaRPr lang="en-US" altLang="zh-CN" dirty="0" smtClean="0"/>
          </a:p>
          <a:p>
            <a:pPr marL="457200" lvl="1" indent="0">
              <a:buNone/>
            </a:pPr>
            <a:r>
              <a:rPr lang="zh-CN" altLang="en-US" dirty="0" smtClean="0"/>
              <a:t>                      </a:t>
            </a:r>
            <a:r>
              <a:rPr lang="zh-CN" altLang="en-US" dirty="0" smtClean="0">
                <a:solidFill>
                  <a:srgbClr val="FF0000"/>
                </a:solidFill>
              </a:rPr>
              <a:t>挑战实验答案查重！</a:t>
            </a:r>
            <a:endParaRPr lang="en-US" altLang="zh-CN" dirty="0" smtClean="0">
              <a:solidFill>
                <a:srgbClr val="FF0000"/>
              </a:solidFill>
            </a:endParaRPr>
          </a:p>
          <a:p>
            <a:pPr lvl="1"/>
            <a:r>
              <a:rPr lang="zh-CN" altLang="en-US" dirty="0" smtClean="0"/>
              <a:t>查重范围：全年级</a:t>
            </a:r>
            <a:endParaRPr lang="en-US" altLang="zh-CN" dirty="0" smtClean="0"/>
          </a:p>
          <a:p>
            <a:pPr lvl="1"/>
            <a:r>
              <a:rPr lang="zh-CN" altLang="en-US" dirty="0" smtClean="0"/>
              <a:t>抄袭的定义：提交他人之前提交过的代码（重复度超过</a:t>
            </a:r>
            <a:r>
              <a:rPr lang="en-US" altLang="zh-CN" dirty="0" smtClean="0"/>
              <a:t>60%</a:t>
            </a:r>
            <a:r>
              <a:rPr lang="zh-CN" altLang="en-US" dirty="0" smtClean="0"/>
              <a:t>）</a:t>
            </a:r>
            <a:endParaRPr lang="en-US" altLang="zh-CN" dirty="0" smtClean="0"/>
          </a:p>
          <a:p>
            <a:pPr lvl="1"/>
            <a:r>
              <a:rPr lang="zh-CN" altLang="en-US" dirty="0"/>
              <a:t>查</a:t>
            </a:r>
            <a:r>
              <a:rPr lang="zh-CN" altLang="en-US" dirty="0" smtClean="0"/>
              <a:t>重处罚：被认定抄袭的，（挑战）实验不算通过，不加分。</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149225" y="1257300"/>
            <a:ext cx="8691563" cy="3487738"/>
          </a:xfrm>
          <a:prstGeom prst="rect">
            <a:avLst/>
          </a:prstGeom>
          <a:noFill/>
          <a:ln w="9525">
            <a:noFill/>
          </a:ln>
        </p:spPr>
        <p:txBody>
          <a:bodyPr anchor="t" anchorCtr="0">
            <a:spAutoFit/>
          </a:bodyPr>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第一章	绪论					4学时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第二章	操作系统的结构与硬件支持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3</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第三章	用户接口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3</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第四章  	进程及进程管理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18</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第五章  	资源分配与调度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3</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第六章	主存管理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7</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第七章	设备管理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3</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第八章	文件系统				</a:t>
            </a: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7</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学时</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p:txBody>
      </p:sp>
      <p:graphicFrame>
        <p:nvGraphicFramePr>
          <p:cNvPr id="3481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8" name="" r:id="rId2" imgW="838200" imgH="647700" progId="Paint.Picture">
                  <p:embed/>
                </p:oleObj>
              </mc:Choice>
              <mc:Fallback>
                <p:oleObj name="" r:id="rId2" imgW="838200" imgH="647700" progId="Paint.Picture">
                  <p:embed/>
                  <p:pic>
                    <p:nvPicPr>
                      <p:cNvPr id="0" name="图片 308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4819"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14</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0725" name="Rectangle 5"/>
          <p:cNvSpPr/>
          <p:nvPr/>
        </p:nvSpPr>
        <p:spPr>
          <a:xfrm>
            <a:off x="649288" y="604838"/>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讲课学时安排</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34821" name="Rectangle 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5">
                                            <p:txEl>
                                              <p:charRg st="0" end="11"/>
                                            </p:txEl>
                                          </p:spTgt>
                                        </p:tgtEl>
                                        <p:attrNameLst>
                                          <p:attrName>style.visibility</p:attrName>
                                        </p:attrNameLst>
                                      </p:cBhvr>
                                      <p:to>
                                        <p:strVal val="visible"/>
                                      </p:to>
                                    </p:set>
                                    <p:anim calcmode="lin" valueType="num">
                                      <p:cBhvr additive="base">
                                        <p:cTn id="7" dur="1000" fill="hold"/>
                                        <p:tgtEl>
                                          <p:spTgt spid="3072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2">
                                            <p:txEl>
                                              <p:charRg st="0" end="15"/>
                                            </p:txEl>
                                          </p:spTgt>
                                        </p:tgtEl>
                                        <p:attrNameLst>
                                          <p:attrName>style.visibility</p:attrName>
                                        </p:attrNameLst>
                                      </p:cBhvr>
                                      <p:to>
                                        <p:strVal val="visible"/>
                                      </p:to>
                                    </p:set>
                                    <p:anim calcmode="lin" valueType="num">
                                      <p:cBhvr additive="base">
                                        <p:cTn id="13" dur="500" fill="hold"/>
                                        <p:tgtEl>
                                          <p:spTgt spid="30722">
                                            <p:txEl>
                                              <p:charRg st="0" end="1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2">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2">
                                            <p:txEl>
                                              <p:charRg st="15" end="36"/>
                                            </p:txEl>
                                          </p:spTgt>
                                        </p:tgtEl>
                                        <p:attrNameLst>
                                          <p:attrName>style.visibility</p:attrName>
                                        </p:attrNameLst>
                                      </p:cBhvr>
                                      <p:to>
                                        <p:strVal val="visible"/>
                                      </p:to>
                                    </p:set>
                                    <p:anim calcmode="lin" valueType="num">
                                      <p:cBhvr additive="base">
                                        <p:cTn id="19" dur="500" fill="hold"/>
                                        <p:tgtEl>
                                          <p:spTgt spid="30722">
                                            <p:txEl>
                                              <p:charRg st="15" end="3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2">
                                            <p:txEl>
                                              <p:charRg st="15" end="3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2">
                                            <p:txEl>
                                              <p:charRg st="36" end="52"/>
                                            </p:txEl>
                                          </p:spTgt>
                                        </p:tgtEl>
                                        <p:attrNameLst>
                                          <p:attrName>style.visibility</p:attrName>
                                        </p:attrNameLst>
                                      </p:cBhvr>
                                      <p:to>
                                        <p:strVal val="visible"/>
                                      </p:to>
                                    </p:set>
                                    <p:anim calcmode="lin" valueType="num">
                                      <p:cBhvr additive="base">
                                        <p:cTn id="25" dur="500" fill="hold"/>
                                        <p:tgtEl>
                                          <p:spTgt spid="30722">
                                            <p:txEl>
                                              <p:charRg st="36" end="5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2">
                                            <p:txEl>
                                              <p:charRg st="36" end="5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2">
                                            <p:txEl>
                                              <p:charRg st="52" end="73"/>
                                            </p:txEl>
                                          </p:spTgt>
                                        </p:tgtEl>
                                        <p:attrNameLst>
                                          <p:attrName>style.visibility</p:attrName>
                                        </p:attrNameLst>
                                      </p:cBhvr>
                                      <p:to>
                                        <p:strVal val="visible"/>
                                      </p:to>
                                    </p:set>
                                    <p:anim calcmode="lin" valueType="num">
                                      <p:cBhvr additive="base">
                                        <p:cTn id="31" dur="500" fill="hold"/>
                                        <p:tgtEl>
                                          <p:spTgt spid="30722">
                                            <p:txEl>
                                              <p:charRg st="52" end="7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2">
                                            <p:txEl>
                                              <p:charRg st="52" end="7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22">
                                            <p:txEl>
                                              <p:charRg st="73" end="93"/>
                                            </p:txEl>
                                          </p:spTgt>
                                        </p:tgtEl>
                                        <p:attrNameLst>
                                          <p:attrName>style.visibility</p:attrName>
                                        </p:attrNameLst>
                                      </p:cBhvr>
                                      <p:to>
                                        <p:strVal val="visible"/>
                                      </p:to>
                                    </p:set>
                                    <p:anim calcmode="lin" valueType="num">
                                      <p:cBhvr additive="base">
                                        <p:cTn id="37" dur="500" fill="hold"/>
                                        <p:tgtEl>
                                          <p:spTgt spid="30722">
                                            <p:txEl>
                                              <p:charRg st="73" end="9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22">
                                            <p:txEl>
                                              <p:charRg st="73" end="9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0722">
                                            <p:txEl>
                                              <p:charRg st="93" end="109"/>
                                            </p:txEl>
                                          </p:spTgt>
                                        </p:tgtEl>
                                        <p:attrNameLst>
                                          <p:attrName>style.visibility</p:attrName>
                                        </p:attrNameLst>
                                      </p:cBhvr>
                                      <p:to>
                                        <p:strVal val="visible"/>
                                      </p:to>
                                    </p:set>
                                    <p:anim calcmode="lin" valueType="num">
                                      <p:cBhvr additive="base">
                                        <p:cTn id="43" dur="500" fill="hold"/>
                                        <p:tgtEl>
                                          <p:spTgt spid="30722">
                                            <p:txEl>
                                              <p:charRg st="93" end="10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722">
                                            <p:txEl>
                                              <p:charRg st="93" end="10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22">
                                            <p:txEl>
                                              <p:charRg st="109" end="125"/>
                                            </p:txEl>
                                          </p:spTgt>
                                        </p:tgtEl>
                                        <p:attrNameLst>
                                          <p:attrName>style.visibility</p:attrName>
                                        </p:attrNameLst>
                                      </p:cBhvr>
                                      <p:to>
                                        <p:strVal val="visible"/>
                                      </p:to>
                                    </p:set>
                                    <p:anim calcmode="lin" valueType="num">
                                      <p:cBhvr additive="base">
                                        <p:cTn id="49" dur="500" fill="hold"/>
                                        <p:tgtEl>
                                          <p:spTgt spid="30722">
                                            <p:txEl>
                                              <p:charRg st="109" end="12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722">
                                            <p:txEl>
                                              <p:charRg st="109" end="12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22">
                                            <p:txEl>
                                              <p:charRg st="125" end="141"/>
                                            </p:txEl>
                                          </p:spTgt>
                                        </p:tgtEl>
                                        <p:attrNameLst>
                                          <p:attrName>style.visibility</p:attrName>
                                        </p:attrNameLst>
                                      </p:cBhvr>
                                      <p:to>
                                        <p:strVal val="visible"/>
                                      </p:to>
                                    </p:set>
                                    <p:anim calcmode="lin" valueType="num">
                                      <p:cBhvr additive="base">
                                        <p:cTn id="55" dur="500" fill="hold"/>
                                        <p:tgtEl>
                                          <p:spTgt spid="30722">
                                            <p:txEl>
                                              <p:charRg st="125" end="14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0722">
                                            <p:txEl>
                                              <p:charRg st="125" end="1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149225" y="1257300"/>
            <a:ext cx="8691563" cy="3597275"/>
          </a:xfrm>
          <a:prstGeom prst="rect">
            <a:avLst/>
          </a:prstGeom>
          <a:noFill/>
          <a:ln w="9525">
            <a:noFill/>
          </a:ln>
        </p:spPr>
        <p:txBody>
          <a:bodyPr anchor="t" anchorCtr="0">
            <a:spAutoFit/>
          </a:bodyPr>
          <a:p>
            <a:pPr marL="533400" indent="-533400">
              <a:lnSpc>
                <a:spcPct val="90000"/>
              </a:lnSpc>
              <a:spcBef>
                <a:spcPct val="30000"/>
              </a:spcBef>
              <a:buClr>
                <a:schemeClr val="tx2"/>
              </a:buClr>
              <a:buSzPct val="95000"/>
              <a:buFont typeface="Wingdings" panose="05000000000000000000" pitchFamily="2" charset="2"/>
              <a:buBlip>
                <a:blip r:embed="rId1"/>
              </a:buBlip>
            </a:pPr>
            <a:r>
              <a:rPr lang="en-US"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Linux</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内核设计与实现，Robert Love，陈莉君、康华译，机械工业出版社</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UNIX环境高级编程，戚正伟等译，人民邮电出版社</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计算机操作系统 ，汤子瀛等，西安电子科技大学出版社</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Modern Operating System ，Andrew S.Tanenbaum ，现代操作系统，陈向群等译，机械工业出版社</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Operating System Concept ，Abrahan Silberschatz,etc</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a:lnSpc>
                <a:spcPct val="90000"/>
              </a:lnSpc>
              <a:spcBef>
                <a:spcPct val="30000"/>
              </a:spcBef>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Applied Operating System Concept ，                                                              Abrahan Silberschatz,etc</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p:txBody>
      </p:sp>
      <p:graphicFrame>
        <p:nvGraphicFramePr>
          <p:cNvPr id="3584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9" name="" r:id="rId2" imgW="838200" imgH="647700" progId="Paint.Picture">
                  <p:embed/>
                </p:oleObj>
              </mc:Choice>
              <mc:Fallback>
                <p:oleObj name="" r:id="rId2" imgW="838200" imgH="647700" progId="Paint.Picture">
                  <p:embed/>
                  <p:pic>
                    <p:nvPicPr>
                      <p:cNvPr id="0" name="图片 308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5843"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15</a:t>
            </a:r>
            <a:endParaRPr lang="zh-CN" altLang="zh-CN" sz="1800" b="0" dirty="0">
              <a:solidFill>
                <a:schemeClr val="tx1"/>
              </a:solidFill>
              <a:latin typeface="Arial" panose="020B0604020202020204" pitchFamily="34" charset="0"/>
              <a:ea typeface="宋体" panose="02010600030101010101" pitchFamily="2" charset="-122"/>
            </a:endParaRPr>
          </a:p>
        </p:txBody>
      </p:sp>
      <p:sp>
        <p:nvSpPr>
          <p:cNvPr id="31749" name="Rectangle 5"/>
          <p:cNvSpPr/>
          <p:nvPr/>
        </p:nvSpPr>
        <p:spPr>
          <a:xfrm>
            <a:off x="649288" y="604838"/>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参考教材</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35845" name="Rectangle 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9">
                                            <p:txEl>
                                              <p:charRg st="0" end="11"/>
                                            </p:txEl>
                                          </p:spTgt>
                                        </p:tgtEl>
                                        <p:attrNameLst>
                                          <p:attrName>style.visibility</p:attrName>
                                        </p:attrNameLst>
                                      </p:cBhvr>
                                      <p:to>
                                        <p:strVal val="visible"/>
                                      </p:to>
                                    </p:set>
                                    <p:anim calcmode="lin" valueType="num">
                                      <p:cBhvr additive="base">
                                        <p:cTn id="7" dur="1000" fill="hold"/>
                                        <p:tgtEl>
                                          <p:spTgt spid="3174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746">
                                            <p:txEl>
                                              <p:charRg st="66" end="92"/>
                                            </p:txEl>
                                          </p:spTgt>
                                        </p:tgtEl>
                                        <p:attrNameLst>
                                          <p:attrName>style.visibility</p:attrName>
                                        </p:attrNameLst>
                                      </p:cBhvr>
                                      <p:to>
                                        <p:strVal val="visible"/>
                                      </p:to>
                                    </p:set>
                                    <p:anim calcmode="lin" valueType="num">
                                      <p:cBhvr additive="base">
                                        <p:cTn id="13" dur="500" fill="hold"/>
                                        <p:tgtEl>
                                          <p:spTgt spid="31746">
                                            <p:txEl>
                                              <p:charRg st="66" end="9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6">
                                            <p:txEl>
                                              <p:charRg st="66" end="9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746">
                                            <p:txEl>
                                              <p:charRg st="0" end="41"/>
                                            </p:txEl>
                                          </p:spTgt>
                                        </p:tgtEl>
                                        <p:attrNameLst>
                                          <p:attrName>style.visibility</p:attrName>
                                        </p:attrNameLst>
                                      </p:cBhvr>
                                      <p:to>
                                        <p:strVal val="visible"/>
                                      </p:to>
                                    </p:set>
                                    <p:anim calcmode="lin" valueType="num">
                                      <p:cBhvr additive="base">
                                        <p:cTn id="19" dur="500" fill="hold"/>
                                        <p:tgtEl>
                                          <p:spTgt spid="31746">
                                            <p:txEl>
                                              <p:charRg st="0" end="4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6">
                                            <p:txEl>
                                              <p:charRg st="0" end="4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746">
                                            <p:txEl>
                                              <p:charRg st="41" end="66"/>
                                            </p:txEl>
                                          </p:spTgt>
                                        </p:tgtEl>
                                        <p:attrNameLst>
                                          <p:attrName>style.visibility</p:attrName>
                                        </p:attrNameLst>
                                      </p:cBhvr>
                                      <p:to>
                                        <p:strVal val="visible"/>
                                      </p:to>
                                    </p:set>
                                    <p:anim calcmode="lin" valueType="num">
                                      <p:cBhvr additive="base">
                                        <p:cTn id="25" dur="500" fill="hold"/>
                                        <p:tgtEl>
                                          <p:spTgt spid="31746">
                                            <p:txEl>
                                              <p:charRg st="41" end="6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6">
                                            <p:txEl>
                                              <p:charRg st="41" end="6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746">
                                            <p:txEl>
                                              <p:charRg st="92" end="158"/>
                                            </p:txEl>
                                          </p:spTgt>
                                        </p:tgtEl>
                                        <p:attrNameLst>
                                          <p:attrName>style.visibility</p:attrName>
                                        </p:attrNameLst>
                                      </p:cBhvr>
                                      <p:to>
                                        <p:strVal val="visible"/>
                                      </p:to>
                                    </p:set>
                                    <p:anim calcmode="lin" valueType="num">
                                      <p:cBhvr additive="base">
                                        <p:cTn id="31" dur="500" fill="hold"/>
                                        <p:tgtEl>
                                          <p:spTgt spid="31746">
                                            <p:txEl>
                                              <p:charRg st="92" end="15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6">
                                            <p:txEl>
                                              <p:charRg st="92" end="15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746">
                                            <p:txEl>
                                              <p:charRg st="158" end="209"/>
                                            </p:txEl>
                                          </p:spTgt>
                                        </p:tgtEl>
                                        <p:attrNameLst>
                                          <p:attrName>style.visibility</p:attrName>
                                        </p:attrNameLst>
                                      </p:cBhvr>
                                      <p:to>
                                        <p:strVal val="visible"/>
                                      </p:to>
                                    </p:set>
                                    <p:anim calcmode="lin" valueType="num">
                                      <p:cBhvr additive="base">
                                        <p:cTn id="37" dur="500" fill="hold"/>
                                        <p:tgtEl>
                                          <p:spTgt spid="31746">
                                            <p:txEl>
                                              <p:charRg st="158" end="20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6">
                                            <p:txEl>
                                              <p:charRg st="158" end="20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1746">
                                            <p:txEl>
                                              <p:charRg st="209" end="330"/>
                                            </p:txEl>
                                          </p:spTgt>
                                        </p:tgtEl>
                                        <p:attrNameLst>
                                          <p:attrName>style.visibility</p:attrName>
                                        </p:attrNameLst>
                                      </p:cBhvr>
                                      <p:to>
                                        <p:strVal val="visible"/>
                                      </p:to>
                                    </p:set>
                                    <p:anim calcmode="lin" valueType="num">
                                      <p:cBhvr additive="base">
                                        <p:cTn id="43" dur="500" fill="hold"/>
                                        <p:tgtEl>
                                          <p:spTgt spid="31746">
                                            <p:txEl>
                                              <p:charRg st="209" end="33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746">
                                            <p:txEl>
                                              <p:charRg st="209" end="33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1006475" y="1562100"/>
            <a:ext cx="7129463" cy="2211388"/>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第</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章  绪论</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36866"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7" name="" r:id="rId1" imgW="838200" imgH="647700" progId="Paint.Picture">
                  <p:embed/>
                </p:oleObj>
              </mc:Choice>
              <mc:Fallback>
                <p:oleObj name="" r:id="rId1" imgW="838200" imgH="647700" progId="Paint.Picture">
                  <p:embed/>
                  <p:pic>
                    <p:nvPicPr>
                      <p:cNvPr id="0" name="图片 308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6867"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chemeClr val="tx2"/>
                </a:solidFill>
                <a:latin typeface="Arial" panose="020B0604020202020204" pitchFamily="34" charset="0"/>
                <a:ea typeface="宋体" panose="02010600030101010101" pitchFamily="2" charset="-122"/>
              </a:rPr>
              <a:t>绪论</a:t>
            </a:r>
            <a:endParaRPr lang="zh-CN" altLang="en-US" sz="240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xEl>
                                              <p:charRg st="1" end="9"/>
                                            </p:txEl>
                                          </p:spTgt>
                                        </p:tgtEl>
                                        <p:attrNameLst>
                                          <p:attrName>style.visibility</p:attrName>
                                        </p:attrNameLst>
                                      </p:cBhvr>
                                      <p:to>
                                        <p:strVal val="visible"/>
                                      </p:to>
                                    </p:set>
                                    <p:anim calcmode="lin" valueType="num">
                                      <p:cBhvr additive="base">
                                        <p:cTn id="7" dur="1000" fill="hold"/>
                                        <p:tgtEl>
                                          <p:spTgt spid="32770">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0">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820738" y="1062038"/>
            <a:ext cx="7129463" cy="33734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操作系统与计算机体系结构的关系</a:t>
            </a:r>
            <a:endPar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操作系统的形成与发展</a:t>
            </a:r>
            <a:endPar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操作系统定义</a:t>
            </a:r>
            <a:endPar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操作系统的资源管理功能</a:t>
            </a:r>
            <a:endPar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graphicFrame>
        <p:nvGraphicFramePr>
          <p:cNvPr id="37890"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0" name="" r:id="rId2" imgW="838200" imgH="647700" progId="Paint.Picture">
                  <p:embed/>
                </p:oleObj>
              </mc:Choice>
              <mc:Fallback>
                <p:oleObj name="" r:id="rId2" imgW="838200" imgH="647700" progId="Paint.Picture">
                  <p:embed/>
                  <p:pic>
                    <p:nvPicPr>
                      <p:cNvPr id="0" name="图片 308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7891"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16</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7892"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绪论——主要内容</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4">
                                            <p:txEl>
                                              <p:charRg st="0" end="16"/>
                                            </p:txEl>
                                          </p:spTgt>
                                        </p:tgtEl>
                                        <p:attrNameLst>
                                          <p:attrName>style.visibility</p:attrName>
                                        </p:attrNameLst>
                                      </p:cBhvr>
                                      <p:to>
                                        <p:strVal val="visible"/>
                                      </p:to>
                                    </p:set>
                                    <p:anim calcmode="lin" valueType="num">
                                      <p:cBhvr additive="base">
                                        <p:cTn id="7" dur="500" fill="hold"/>
                                        <p:tgtEl>
                                          <p:spTgt spid="33794">
                                            <p:txEl>
                                              <p:charRg st="0"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4">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794">
                                            <p:txEl>
                                              <p:charRg st="16" end="27"/>
                                            </p:txEl>
                                          </p:spTgt>
                                        </p:tgtEl>
                                        <p:attrNameLst>
                                          <p:attrName>style.visibility</p:attrName>
                                        </p:attrNameLst>
                                      </p:cBhvr>
                                      <p:to>
                                        <p:strVal val="visible"/>
                                      </p:to>
                                    </p:set>
                                    <p:anim calcmode="lin" valueType="num">
                                      <p:cBhvr additive="base">
                                        <p:cTn id="11" dur="500" fill="hold"/>
                                        <p:tgtEl>
                                          <p:spTgt spid="33794">
                                            <p:txEl>
                                              <p:charRg st="16" end="2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4">
                                            <p:txEl>
                                              <p:charRg st="16" end="27"/>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3794">
                                            <p:txEl>
                                              <p:charRg st="27" end="34"/>
                                            </p:txEl>
                                          </p:spTgt>
                                        </p:tgtEl>
                                        <p:attrNameLst>
                                          <p:attrName>style.visibility</p:attrName>
                                        </p:attrNameLst>
                                      </p:cBhvr>
                                      <p:to>
                                        <p:strVal val="visible"/>
                                      </p:to>
                                    </p:set>
                                    <p:anim calcmode="lin" valueType="num">
                                      <p:cBhvr additive="base">
                                        <p:cTn id="15" dur="500" fill="hold"/>
                                        <p:tgtEl>
                                          <p:spTgt spid="33794">
                                            <p:txEl>
                                              <p:charRg st="27"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3794">
                                            <p:txEl>
                                              <p:charRg st="27"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3794">
                                            <p:txEl>
                                              <p:charRg st="34" end="46"/>
                                            </p:txEl>
                                          </p:spTgt>
                                        </p:tgtEl>
                                        <p:attrNameLst>
                                          <p:attrName>style.visibility</p:attrName>
                                        </p:attrNameLst>
                                      </p:cBhvr>
                                      <p:to>
                                        <p:strVal val="visible"/>
                                      </p:to>
                                    </p:set>
                                    <p:anim calcmode="lin" valueType="num">
                                      <p:cBhvr additive="base">
                                        <p:cTn id="19" dur="500" fill="hold"/>
                                        <p:tgtEl>
                                          <p:spTgt spid="33794">
                                            <p:txEl>
                                              <p:charRg st="34"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4">
                                            <p:txEl>
                                              <p:charRg st="34" end="4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nvSpPr>
        <p:spPr>
          <a:xfrm>
            <a:off x="179388" y="1149350"/>
            <a:ext cx="8277225" cy="17716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掌握操作系统的基本理论，具备开发核心系统软件的技能，设计操作系统或者修改现有的系统。</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a:t>
            </a:r>
            <a:r>
              <a:rPr kumimoji="0" lang="zh-CN" sz="2400" b="1" i="0" u="none" strike="noStrike" kern="1200" cap="none" spc="0" normalizeH="0" baseline="0" noProof="1" dirty="0">
                <a:solidFill>
                  <a:srgbClr val="FF0066"/>
                </a:solidFill>
                <a:latin typeface="Times New Roman" panose="02020603050405020304" pitchFamily="2" charset="0"/>
                <a:ea typeface="宋体" panose="02010600030101010101" pitchFamily="2" charset="-122"/>
                <a:cs typeface="+mn-cs"/>
                <a:sym typeface="Arial" panose="020B0604020202020204" pitchFamily="34" charset="0"/>
              </a:rPr>
              <a:t>存在人们意识不到的大量“操作系统”</a:t>
            </a:r>
            <a:endParaRPr kumimoji="0" lang="zh-CN" sz="2400" b="1" i="0" u="none" strike="noStrike" kern="1200" cap="none" spc="0" normalizeH="0" baseline="0" noProof="1" dirty="0">
              <a:solidFill>
                <a:srgbClr val="FF0066"/>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0"/>
              </a:spcBef>
              <a:spcAft>
                <a:spcPct val="0"/>
              </a:spcAft>
              <a:buClrTx/>
              <a:buSzTx/>
              <a:buFontTx/>
              <a:buNone/>
            </a:pPr>
            <a:r>
              <a:rPr kumimoji="0" lang="zh-CN" sz="2400" b="1" i="0" u="none" strike="noStrike" kern="1200" cap="none" spc="0" normalizeH="0" baseline="0" noProof="1" dirty="0">
                <a:solidFill>
                  <a:srgbClr val="FF0066"/>
                </a:solidFill>
                <a:latin typeface="Times New Roman" panose="02020603050405020304" pitchFamily="2" charset="0"/>
                <a:ea typeface="宋体" panose="02010600030101010101" pitchFamily="2" charset="-122"/>
                <a:cs typeface="+mn-cs"/>
                <a:sym typeface="Arial" panose="020B0604020202020204" pitchFamily="34" charset="0"/>
              </a:rPr>
              <a:t>  		嵌入式系统(Embedded OS）</a:t>
            </a:r>
            <a:endParaRPr kumimoji="0" lang="zh-CN" sz="2400" b="1" i="0" u="none" strike="noStrike" kern="1200" cap="none" spc="0" normalizeH="0" baseline="0" noProof="1" dirty="0">
              <a:solidFill>
                <a:srgbClr val="FF0066"/>
              </a:solidFill>
              <a:latin typeface="Times New Roman" panose="02020603050405020304" pitchFamily="2" charset="0"/>
              <a:ea typeface="宋体" panose="02010600030101010101" pitchFamily="2" charset="-122"/>
              <a:cs typeface="+mn-cs"/>
              <a:sym typeface="Arial" panose="020B0604020202020204" pitchFamily="34" charset="0"/>
            </a:endParaRPr>
          </a:p>
        </p:txBody>
      </p:sp>
      <p:graphicFrame>
        <p:nvGraphicFramePr>
          <p:cNvPr id="1433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0" name="" r:id="rId1" imgW="838200" imgH="647700" progId="Paint.Picture">
                  <p:embed/>
                </p:oleObj>
              </mc:Choice>
              <mc:Fallback>
                <p:oleObj name="" r:id="rId1" imgW="838200" imgH="647700" progId="Paint.Picture">
                  <p:embed/>
                  <p:pic>
                    <p:nvPicPr>
                      <p:cNvPr id="0" name="图片 308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4339" name="Text Box 4"/>
          <p:cNvSpPr txBox="1"/>
          <p:nvPr/>
        </p:nvSpPr>
        <p:spPr>
          <a:xfrm>
            <a:off x="8623300" y="6538913"/>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14340" name="Rectangle 5"/>
          <p:cNvSpPr/>
          <p:nvPr/>
        </p:nvSpPr>
        <p:spPr>
          <a:xfrm>
            <a:off x="104775" y="2905125"/>
            <a:ext cx="6092825" cy="3378200"/>
          </a:xfrm>
          <a:prstGeom prst="rect">
            <a:avLst/>
          </a:prstGeom>
          <a:noFill/>
          <a:ln w="9525">
            <a:noFill/>
          </a:ln>
        </p:spPr>
        <p:txBody>
          <a:bodyPr wrap="square" anchor="t" anchorCtr="0">
            <a:spAutoFit/>
          </a:bodyPr>
          <a:p>
            <a:pPr marL="914400" lvl="1" indent="-340995" algn="l" eaLnBrk="1" hangingPunct="1">
              <a:lnSpc>
                <a:spcPct val="130000"/>
              </a:lnSpc>
              <a:spcBef>
                <a:spcPct val="30000"/>
              </a:spcBef>
              <a:buClr>
                <a:schemeClr val="tx2"/>
              </a:buClr>
              <a:buSzPct val="95000"/>
            </a:pPr>
            <a:r>
              <a:rPr lang="zh-CN" altLang="zh-CN" sz="2400" dirty="0">
                <a:solidFill>
                  <a:srgbClr val="000099"/>
                </a:solidFill>
                <a:latin typeface="宋体" panose="02010600030101010101" pitchFamily="2" charset="-122"/>
                <a:ea typeface="宋体" panose="02010600030101010101" pitchFamily="2" charset="-122"/>
              </a:rPr>
              <a:t>①</a:t>
            </a:r>
            <a:r>
              <a:rPr lang="zh-CN" altLang="zh-CN" sz="2400" dirty="0">
                <a:solidFill>
                  <a:srgbClr val="000099"/>
                </a:solidFill>
                <a:latin typeface="Times New Roman" panose="02020603050405020304" pitchFamily="2" charset="0"/>
                <a:ea typeface="宋体" panose="02010600030101010101" pitchFamily="2" charset="-122"/>
                <a:sym typeface="宋体" panose="02010600030101010101" pitchFamily="2" charset="-122"/>
              </a:rPr>
              <a:t>操作系统市场占比</a:t>
            </a:r>
            <a:endParaRPr lang="en-US"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	微软、苹果、谷歌</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②</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操作系统在国际民生中的重要性</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	产业链价值、国家安全</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③</a:t>
            </a:r>
            <a:r>
              <a:rPr lang="zh-CN" altLang="zh-CN" sz="2400" dirty="0">
                <a:solidFill>
                  <a:srgbClr val="000099"/>
                </a:solidFill>
                <a:latin typeface="宋体" panose="02010600030101010101" pitchFamily="2" charset="-122"/>
                <a:ea typeface="宋体" panose="02010600030101010101" pitchFamily="2" charset="-122"/>
              </a:rPr>
              <a:t> 国产</a:t>
            </a:r>
            <a:r>
              <a:rPr lang="zh-CN" altLang="zh-CN" sz="2400" dirty="0">
                <a:solidFill>
                  <a:srgbClr val="000099"/>
                </a:solidFill>
                <a:latin typeface="Times New Roman" panose="02020603050405020304" pitchFamily="2" charset="0"/>
                <a:ea typeface="宋体" panose="02010600030101010101" pitchFamily="2" charset="-122"/>
              </a:rPr>
              <a:t>操作系统现状：开源、修改闭源（delta、Reworks)、完全自主</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4341" name="Rectangle 6"/>
          <p:cNvSpPr/>
          <p:nvPr/>
        </p:nvSpPr>
        <p:spPr>
          <a:xfrm>
            <a:off x="623888" y="4786313"/>
            <a:ext cx="3178175"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4342" name="Rectangle 7"/>
          <p:cNvSpPr/>
          <p:nvPr/>
        </p:nvSpPr>
        <p:spPr>
          <a:xfrm>
            <a:off x="582613" y="5945188"/>
            <a:ext cx="3773487"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3320" name="Rectangle 8"/>
          <p:cNvSpPr/>
          <p:nvPr/>
        </p:nvSpPr>
        <p:spPr>
          <a:xfrm>
            <a:off x="187325" y="527050"/>
            <a:ext cx="57388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为什么学习</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14344" name="Rectangle 9"/>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grpSp>
        <p:nvGrpSpPr>
          <p:cNvPr id="14345" name="组合 13321"/>
          <p:cNvGrpSpPr/>
          <p:nvPr/>
        </p:nvGrpSpPr>
        <p:grpSpPr>
          <a:xfrm>
            <a:off x="5627688" y="2084388"/>
            <a:ext cx="3598862" cy="4276725"/>
            <a:chOff x="0" y="0"/>
            <a:chExt cx="2267" cy="2694"/>
          </a:xfrm>
        </p:grpSpPr>
        <p:grpSp>
          <p:nvGrpSpPr>
            <p:cNvPr id="14346" name="组合 13322"/>
            <p:cNvGrpSpPr/>
            <p:nvPr/>
          </p:nvGrpSpPr>
          <p:grpSpPr>
            <a:xfrm>
              <a:off x="0" y="0"/>
              <a:ext cx="2267" cy="2267"/>
              <a:chOff x="0" y="0"/>
              <a:chExt cx="2267" cy="2267"/>
            </a:xfrm>
          </p:grpSpPr>
          <p:sp>
            <p:nvSpPr>
              <p:cNvPr id="13324" name="Oval 12"/>
              <p:cNvSpPr/>
              <p:nvPr/>
            </p:nvSpPr>
            <p:spPr>
              <a:xfrm>
                <a:off x="0" y="0"/>
                <a:ext cx="2267" cy="2267"/>
              </a:xfrm>
              <a:prstGeom prst="ellipse">
                <a:avLst/>
              </a:prstGeom>
              <a:solidFill>
                <a:srgbClr val="99CCFF"/>
              </a:solidFill>
              <a:ln w="9525"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3325" name="Oval 13"/>
              <p:cNvSpPr/>
              <p:nvPr/>
            </p:nvSpPr>
            <p:spPr>
              <a:xfrm>
                <a:off x="473" y="521"/>
                <a:ext cx="1328" cy="1200"/>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3326" name="Oval 14"/>
              <p:cNvSpPr/>
              <p:nvPr/>
            </p:nvSpPr>
            <p:spPr>
              <a:xfrm>
                <a:off x="874" y="842"/>
                <a:ext cx="567" cy="567"/>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4350" name="Text Box 15"/>
              <p:cNvSpPr txBox="1"/>
              <p:nvPr/>
            </p:nvSpPr>
            <p:spPr>
              <a:xfrm>
                <a:off x="993" y="1006"/>
                <a:ext cx="403" cy="25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裸机</a:t>
                </a:r>
                <a:endParaRPr lang="zh-CN" altLang="en-US" sz="1400">
                  <a:latin typeface="Times New Roman" panose="02020603050405020304" pitchFamily="2" charset="0"/>
                  <a:ea typeface="宋体" panose="02010600030101010101" pitchFamily="2" charset="-122"/>
                </a:endParaRPr>
              </a:p>
            </p:txBody>
          </p:sp>
          <p:sp>
            <p:nvSpPr>
              <p:cNvPr id="14351" name="Text Box 16"/>
              <p:cNvSpPr txBox="1"/>
              <p:nvPr/>
            </p:nvSpPr>
            <p:spPr>
              <a:xfrm>
                <a:off x="1274" y="63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作</a:t>
                </a:r>
                <a:endParaRPr lang="zh-CN" altLang="en-US" sz="1400">
                  <a:latin typeface="Times New Roman" panose="02020603050405020304" pitchFamily="2" charset="0"/>
                  <a:ea typeface="宋体" panose="02010600030101010101" pitchFamily="2" charset="-122"/>
                </a:endParaRPr>
              </a:p>
            </p:txBody>
          </p:sp>
          <p:sp>
            <p:nvSpPr>
              <p:cNvPr id="14352" name="Text Box 17"/>
              <p:cNvSpPr txBox="1"/>
              <p:nvPr/>
            </p:nvSpPr>
            <p:spPr>
              <a:xfrm>
                <a:off x="1314" y="138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系</a:t>
                </a:r>
                <a:endParaRPr lang="zh-CN" altLang="en-US" sz="1400">
                  <a:latin typeface="Times New Roman" panose="02020603050405020304" pitchFamily="2" charset="0"/>
                  <a:ea typeface="宋体" panose="02010600030101010101" pitchFamily="2" charset="-122"/>
                </a:endParaRPr>
              </a:p>
            </p:txBody>
          </p:sp>
          <p:sp>
            <p:nvSpPr>
              <p:cNvPr id="14353" name="Text Box 18"/>
              <p:cNvSpPr txBox="1"/>
              <p:nvPr/>
            </p:nvSpPr>
            <p:spPr>
              <a:xfrm>
                <a:off x="802" y="139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统</a:t>
                </a:r>
                <a:endParaRPr lang="zh-CN" altLang="en-US" sz="1400">
                  <a:latin typeface="Times New Roman" panose="02020603050405020304" pitchFamily="2" charset="0"/>
                  <a:ea typeface="宋体" panose="02010600030101010101" pitchFamily="2" charset="-122"/>
                </a:endParaRPr>
              </a:p>
            </p:txBody>
          </p:sp>
          <p:sp>
            <p:nvSpPr>
              <p:cNvPr id="14354" name="Text Box 19"/>
              <p:cNvSpPr txBox="1"/>
              <p:nvPr/>
            </p:nvSpPr>
            <p:spPr>
              <a:xfrm>
                <a:off x="351" y="39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应</a:t>
                </a:r>
                <a:endParaRPr lang="zh-CN" altLang="en-US" sz="1400">
                  <a:latin typeface="Times New Roman" panose="02020603050405020304" pitchFamily="2" charset="0"/>
                  <a:ea typeface="宋体" panose="02010600030101010101" pitchFamily="2" charset="-122"/>
                </a:endParaRPr>
              </a:p>
            </p:txBody>
          </p:sp>
          <p:sp>
            <p:nvSpPr>
              <p:cNvPr id="14355" name="Text Box 20"/>
              <p:cNvSpPr txBox="1"/>
              <p:nvPr/>
            </p:nvSpPr>
            <p:spPr>
              <a:xfrm>
                <a:off x="1256"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14356" name="Text Box 21"/>
              <p:cNvSpPr txBox="1"/>
              <p:nvPr/>
            </p:nvSpPr>
            <p:spPr>
              <a:xfrm>
                <a:off x="1675" y="455"/>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14357" name="Text Box 22"/>
              <p:cNvSpPr txBox="1"/>
              <p:nvPr/>
            </p:nvSpPr>
            <p:spPr>
              <a:xfrm>
                <a:off x="791"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14358" name="Text Box 23"/>
              <p:cNvSpPr txBox="1"/>
              <p:nvPr/>
            </p:nvSpPr>
            <p:spPr>
              <a:xfrm>
                <a:off x="1712" y="1552"/>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14359" name="Text Box 24"/>
              <p:cNvSpPr txBox="1"/>
              <p:nvPr/>
            </p:nvSpPr>
            <p:spPr>
              <a:xfrm>
                <a:off x="1302" y="184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14360" name="Text Box 25"/>
              <p:cNvSpPr txBox="1"/>
              <p:nvPr/>
            </p:nvSpPr>
            <p:spPr>
              <a:xfrm>
                <a:off x="398" y="165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14361" name="Text Box 26"/>
              <p:cNvSpPr txBox="1"/>
              <p:nvPr/>
            </p:nvSpPr>
            <p:spPr>
              <a:xfrm>
                <a:off x="810" y="1837"/>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户</a:t>
                </a:r>
                <a:endParaRPr lang="zh-CN" altLang="en-US" sz="1400">
                  <a:latin typeface="Times New Roman" panose="02020603050405020304" pitchFamily="2" charset="0"/>
                  <a:ea typeface="宋体" panose="02010600030101010101" pitchFamily="2" charset="-122"/>
                </a:endParaRPr>
              </a:p>
            </p:txBody>
          </p:sp>
          <p:sp>
            <p:nvSpPr>
              <p:cNvPr id="14362" name="Text Box 27"/>
              <p:cNvSpPr txBox="1"/>
              <p:nvPr/>
            </p:nvSpPr>
            <p:spPr>
              <a:xfrm>
                <a:off x="781" y="658"/>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操</a:t>
                </a:r>
                <a:endParaRPr lang="zh-CN" altLang="en-US" sz="1400">
                  <a:latin typeface="Times New Roman" panose="02020603050405020304" pitchFamily="2" charset="0"/>
                  <a:ea typeface="宋体" panose="02010600030101010101" pitchFamily="2" charset="-122"/>
                </a:endParaRPr>
              </a:p>
            </p:txBody>
          </p:sp>
        </p:grpSp>
        <p:sp>
          <p:nvSpPr>
            <p:cNvPr id="14363" name="Rectangle 28"/>
            <p:cNvSpPr/>
            <p:nvPr/>
          </p:nvSpPr>
          <p:spPr>
            <a:xfrm>
              <a:off x="169" y="2436"/>
              <a:ext cx="1719" cy="25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计算机系统的组成</a:t>
              </a:r>
              <a:endParaRPr lang="zh-CN" altLang="en-US" sz="1600" b="0">
                <a:solidFill>
                  <a:schemeClr val="tx1"/>
                </a:solidFill>
                <a:latin typeface="Times New Roman" panose="02020603050405020304" pitchFamily="2" charset="0"/>
                <a:ea typeface="宋体" panose="02010600030101010101" pitchFamily="2" charset="-122"/>
              </a:endParaRP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720725" y="1562100"/>
            <a:ext cx="7696200" cy="287020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rPr>
              <a:t>（一） 操作系统与</a:t>
            </a:r>
            <a:endPar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rPr>
              <a:t>计算机体系结构的关系</a:t>
            </a:r>
            <a:endPar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38914"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1" imgW="838200" imgH="647700" progId="Paint.Picture">
                  <p:embed/>
                </p:oleObj>
              </mc:Choice>
              <mc:Fallback>
                <p:oleObj name="" r:id="rId1" imgW="838200" imgH="647700" progId="Paint.Picture">
                  <p:embed/>
                  <p:pic>
                    <p:nvPicPr>
                      <p:cNvPr id="0" name="图片 308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8915"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绪论——操作系统与计算机体系结构的关系</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8">
                                            <p:txEl>
                                              <p:charRg st="1" end="11"/>
                                            </p:txEl>
                                          </p:spTgt>
                                        </p:tgtEl>
                                        <p:attrNameLst>
                                          <p:attrName>style.visibility</p:attrName>
                                        </p:attrNameLst>
                                      </p:cBhvr>
                                      <p:to>
                                        <p:strVal val="visible"/>
                                      </p:to>
                                    </p:set>
                                    <p:anim calcmode="lin" valueType="num">
                                      <p:cBhvr additive="base">
                                        <p:cTn id="7" dur="500" fill="hold"/>
                                        <p:tgtEl>
                                          <p:spTgt spid="3481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818">
                                            <p:txEl>
                                              <p:charRg st="11" end="22"/>
                                            </p:txEl>
                                          </p:spTgt>
                                        </p:tgtEl>
                                        <p:attrNameLst>
                                          <p:attrName>style.visibility</p:attrName>
                                        </p:attrNameLst>
                                      </p:cBhvr>
                                      <p:to>
                                        <p:strVal val="visible"/>
                                      </p:to>
                                    </p:set>
                                    <p:anim calcmode="lin" valueType="num">
                                      <p:cBhvr additive="base">
                                        <p:cTn id="11" dur="500" fill="hold"/>
                                        <p:tgtEl>
                                          <p:spTgt spid="34818">
                                            <p:txEl>
                                              <p:charRg st="11" end="2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818">
                                            <p:txEl>
                                              <p:charRg st="11" end="2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17</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9938" name="Rectangle 3"/>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（一）绪论——操作系统与计算机体系结构的关系</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5844" name="Rectangle 4"/>
          <p:cNvSpPr/>
          <p:nvPr/>
        </p:nvSpPr>
        <p:spPr>
          <a:xfrm>
            <a:off x="171450" y="530225"/>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操作系统与各层的关系</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pSp>
        <p:nvGrpSpPr>
          <p:cNvPr id="35845" name="组合 35844"/>
          <p:cNvGrpSpPr/>
          <p:nvPr/>
        </p:nvGrpSpPr>
        <p:grpSpPr>
          <a:xfrm>
            <a:off x="5067300" y="1155700"/>
            <a:ext cx="3598863" cy="3598863"/>
            <a:chOff x="0" y="0"/>
            <a:chExt cx="2267" cy="2267"/>
          </a:xfrm>
        </p:grpSpPr>
        <p:sp>
          <p:nvSpPr>
            <p:cNvPr id="35846" name="Oval 6"/>
            <p:cNvSpPr/>
            <p:nvPr/>
          </p:nvSpPr>
          <p:spPr>
            <a:xfrm>
              <a:off x="0" y="0"/>
              <a:ext cx="2267" cy="2267"/>
            </a:xfrm>
            <a:prstGeom prst="ellipse">
              <a:avLst/>
            </a:prstGeom>
            <a:solidFill>
              <a:srgbClr val="99CCFF"/>
            </a:solidFill>
            <a:ln w="9525"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35847" name="Oval 7"/>
            <p:cNvSpPr/>
            <p:nvPr/>
          </p:nvSpPr>
          <p:spPr>
            <a:xfrm>
              <a:off x="491" y="467"/>
              <a:ext cx="1315" cy="1315"/>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35848" name="Oval 8"/>
            <p:cNvSpPr/>
            <p:nvPr/>
          </p:nvSpPr>
          <p:spPr>
            <a:xfrm>
              <a:off x="874" y="842"/>
              <a:ext cx="567" cy="567"/>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39944" name="Text Box 9"/>
            <p:cNvSpPr txBox="1"/>
            <p:nvPr/>
          </p:nvSpPr>
          <p:spPr>
            <a:xfrm>
              <a:off x="993" y="1006"/>
              <a:ext cx="403" cy="25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裸机</a:t>
              </a:r>
              <a:endParaRPr lang="zh-CN" altLang="en-US" sz="1400">
                <a:latin typeface="Times New Roman" panose="02020603050405020304" pitchFamily="2" charset="0"/>
                <a:ea typeface="宋体" panose="02010600030101010101" pitchFamily="2" charset="-122"/>
              </a:endParaRPr>
            </a:p>
          </p:txBody>
        </p:sp>
        <p:sp>
          <p:nvSpPr>
            <p:cNvPr id="39945" name="Text Box 10"/>
            <p:cNvSpPr txBox="1"/>
            <p:nvPr/>
          </p:nvSpPr>
          <p:spPr>
            <a:xfrm>
              <a:off x="1274" y="63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作</a:t>
              </a:r>
              <a:endParaRPr lang="zh-CN" altLang="en-US" sz="1400">
                <a:latin typeface="Times New Roman" panose="02020603050405020304" pitchFamily="2" charset="0"/>
                <a:ea typeface="宋体" panose="02010600030101010101" pitchFamily="2" charset="-122"/>
              </a:endParaRPr>
            </a:p>
          </p:txBody>
        </p:sp>
        <p:sp>
          <p:nvSpPr>
            <p:cNvPr id="39946" name="Text Box 11"/>
            <p:cNvSpPr txBox="1"/>
            <p:nvPr/>
          </p:nvSpPr>
          <p:spPr>
            <a:xfrm>
              <a:off x="1314" y="138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系</a:t>
              </a:r>
              <a:endParaRPr lang="zh-CN" altLang="en-US" sz="1400">
                <a:latin typeface="Times New Roman" panose="02020603050405020304" pitchFamily="2" charset="0"/>
                <a:ea typeface="宋体" panose="02010600030101010101" pitchFamily="2" charset="-122"/>
              </a:endParaRPr>
            </a:p>
          </p:txBody>
        </p:sp>
        <p:sp>
          <p:nvSpPr>
            <p:cNvPr id="39947" name="Text Box 12"/>
            <p:cNvSpPr txBox="1"/>
            <p:nvPr/>
          </p:nvSpPr>
          <p:spPr>
            <a:xfrm>
              <a:off x="802" y="139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统</a:t>
              </a:r>
              <a:endParaRPr lang="zh-CN" altLang="en-US" sz="1400">
                <a:latin typeface="Times New Roman" panose="02020603050405020304" pitchFamily="2" charset="0"/>
                <a:ea typeface="宋体" panose="02010600030101010101" pitchFamily="2" charset="-122"/>
              </a:endParaRPr>
            </a:p>
          </p:txBody>
        </p:sp>
        <p:sp>
          <p:nvSpPr>
            <p:cNvPr id="39948" name="Text Box 13"/>
            <p:cNvSpPr txBox="1"/>
            <p:nvPr/>
          </p:nvSpPr>
          <p:spPr>
            <a:xfrm>
              <a:off x="351" y="39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应</a:t>
              </a:r>
              <a:endParaRPr lang="zh-CN" altLang="en-US" sz="1400">
                <a:latin typeface="Times New Roman" panose="02020603050405020304" pitchFamily="2" charset="0"/>
                <a:ea typeface="宋体" panose="02010600030101010101" pitchFamily="2" charset="-122"/>
              </a:endParaRPr>
            </a:p>
          </p:txBody>
        </p:sp>
        <p:sp>
          <p:nvSpPr>
            <p:cNvPr id="39949" name="Text Box 14"/>
            <p:cNvSpPr txBox="1"/>
            <p:nvPr/>
          </p:nvSpPr>
          <p:spPr>
            <a:xfrm>
              <a:off x="1256"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39950" name="Text Box 15"/>
            <p:cNvSpPr txBox="1"/>
            <p:nvPr/>
          </p:nvSpPr>
          <p:spPr>
            <a:xfrm>
              <a:off x="1675" y="455"/>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39951" name="Text Box 16"/>
            <p:cNvSpPr txBox="1"/>
            <p:nvPr/>
          </p:nvSpPr>
          <p:spPr>
            <a:xfrm>
              <a:off x="791"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39952" name="Text Box 17"/>
            <p:cNvSpPr txBox="1"/>
            <p:nvPr/>
          </p:nvSpPr>
          <p:spPr>
            <a:xfrm>
              <a:off x="1712" y="1552"/>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39953" name="Text Box 18"/>
            <p:cNvSpPr txBox="1"/>
            <p:nvPr/>
          </p:nvSpPr>
          <p:spPr>
            <a:xfrm>
              <a:off x="1302" y="184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39954" name="Text Box 19"/>
            <p:cNvSpPr txBox="1"/>
            <p:nvPr/>
          </p:nvSpPr>
          <p:spPr>
            <a:xfrm>
              <a:off x="398" y="165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39955" name="Text Box 20"/>
            <p:cNvSpPr txBox="1"/>
            <p:nvPr/>
          </p:nvSpPr>
          <p:spPr>
            <a:xfrm>
              <a:off x="810" y="1837"/>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户</a:t>
              </a:r>
              <a:endParaRPr lang="zh-CN" altLang="en-US" sz="1400">
                <a:latin typeface="Times New Roman" panose="02020603050405020304" pitchFamily="2" charset="0"/>
                <a:ea typeface="宋体" panose="02010600030101010101" pitchFamily="2" charset="-122"/>
              </a:endParaRPr>
            </a:p>
          </p:txBody>
        </p:sp>
        <p:sp>
          <p:nvSpPr>
            <p:cNvPr id="39956" name="Text Box 21"/>
            <p:cNvSpPr txBox="1"/>
            <p:nvPr/>
          </p:nvSpPr>
          <p:spPr>
            <a:xfrm>
              <a:off x="781" y="658"/>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操</a:t>
              </a:r>
              <a:endParaRPr lang="zh-CN" altLang="en-US" sz="1400">
                <a:latin typeface="Times New Roman" panose="02020603050405020304" pitchFamily="2" charset="0"/>
                <a:ea typeface="宋体" panose="02010600030101010101" pitchFamily="2" charset="-122"/>
              </a:endParaRPr>
            </a:p>
          </p:txBody>
        </p:sp>
      </p:grpSp>
      <p:sp>
        <p:nvSpPr>
          <p:cNvPr id="35862" name="Rectangle 22"/>
          <p:cNvSpPr/>
          <p:nvPr/>
        </p:nvSpPr>
        <p:spPr>
          <a:xfrm>
            <a:off x="101600" y="1862138"/>
            <a:ext cx="4618038" cy="4656138"/>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与硬件的关系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控制CPU的工作</a:t>
            </a:r>
            <a:r>
              <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访问存储器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设备 驱动、中断处理</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与用户及其他软件的关系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控制、管理</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提供方便的用户界面</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提供优质的服务</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35863" name="Line 23"/>
          <p:cNvSpPr/>
          <p:nvPr/>
        </p:nvSpPr>
        <p:spPr>
          <a:xfrm flipV="1">
            <a:off x="7707313" y="2274888"/>
            <a:ext cx="333375" cy="173037"/>
          </a:xfrm>
          <a:prstGeom prst="line">
            <a:avLst/>
          </a:prstGeom>
          <a:ln w="25400" cap="flat" cmpd="sng">
            <a:solidFill>
              <a:srgbClr val="FF0000"/>
            </a:solidFill>
            <a:prstDash val="solid"/>
            <a:round/>
            <a:headEnd type="none" w="med" len="med"/>
            <a:tailEnd type="triangle" w="med" len="med"/>
          </a:ln>
        </p:spPr>
      </p:sp>
      <p:sp>
        <p:nvSpPr>
          <p:cNvPr id="35864" name="Line 24"/>
          <p:cNvSpPr/>
          <p:nvPr/>
        </p:nvSpPr>
        <p:spPr>
          <a:xfrm flipH="1">
            <a:off x="7178675" y="2540000"/>
            <a:ext cx="346075" cy="174625"/>
          </a:xfrm>
          <a:prstGeom prst="line">
            <a:avLst/>
          </a:prstGeom>
          <a:ln w="25400" cap="flat" cmpd="sng">
            <a:solidFill>
              <a:srgbClr val="FF3300"/>
            </a:solidFill>
            <a:prstDash val="solid"/>
            <a:round/>
            <a:headEnd type="none" w="med" len="med"/>
            <a:tailEnd type="triangle" w="med" len="med"/>
          </a:ln>
        </p:spPr>
      </p:sp>
      <p:sp>
        <p:nvSpPr>
          <p:cNvPr id="35865" name="Rectangle 25"/>
          <p:cNvSpPr/>
          <p:nvPr/>
        </p:nvSpPr>
        <p:spPr>
          <a:xfrm>
            <a:off x="5211763" y="4856163"/>
            <a:ext cx="2786062" cy="409575"/>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计算机系统的组成</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35866" name="Rectangle 26"/>
          <p:cNvSpPr/>
          <p:nvPr/>
        </p:nvSpPr>
        <p:spPr>
          <a:xfrm>
            <a:off x="636588" y="1163638"/>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OS对各层的管理和控制</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
                                            <p:txEl>
                                              <p:charRg st="0" end="15"/>
                                            </p:txEl>
                                          </p:spTgt>
                                        </p:tgtEl>
                                        <p:attrNameLst>
                                          <p:attrName>style.visibility</p:attrName>
                                        </p:attrNameLst>
                                      </p:cBhvr>
                                      <p:to>
                                        <p:strVal val="visible"/>
                                      </p:to>
                                    </p:set>
                                    <p:anim calcmode="lin" valueType="num">
                                      <p:cBhvr additive="base">
                                        <p:cTn id="7" dur="1000" fill="hold"/>
                                        <p:tgtEl>
                                          <p:spTgt spid="3584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66"/>
                                        </p:tgtEl>
                                        <p:attrNameLst>
                                          <p:attrName>style.visibility</p:attrName>
                                        </p:attrNameLst>
                                      </p:cBhvr>
                                      <p:to>
                                        <p:strVal val="visible"/>
                                      </p:to>
                                    </p:set>
                                    <p:anim calcmode="lin" valueType="num">
                                      <p:cBhvr additive="base">
                                        <p:cTn id="13" dur="500" fill="hold"/>
                                        <p:tgtEl>
                                          <p:spTgt spid="35866"/>
                                        </p:tgtEl>
                                        <p:attrNameLst>
                                          <p:attrName>ppt_x</p:attrName>
                                        </p:attrNameLst>
                                      </p:cBhvr>
                                      <p:tavLst>
                                        <p:tav tm="0">
                                          <p:val>
                                            <p:strVal val="0-#ppt_w/2"/>
                                          </p:val>
                                        </p:tav>
                                        <p:tav tm="100000">
                                          <p:val>
                                            <p:strVal val="#ppt_x"/>
                                          </p:val>
                                        </p:tav>
                                      </p:tavLst>
                                    </p:anim>
                                    <p:anim calcmode="lin" valueType="num">
                                      <p:cBhvr additive="base">
                                        <p:cTn id="14" dur="500" fill="hold"/>
                                        <p:tgtEl>
                                          <p:spTgt spid="358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additive="base">
                                        <p:cTn id="19" dur="500" fill="hold"/>
                                        <p:tgtEl>
                                          <p:spTgt spid="35845"/>
                                        </p:tgtEl>
                                        <p:attrNameLst>
                                          <p:attrName>ppt_x</p:attrName>
                                        </p:attrNameLst>
                                      </p:cBhvr>
                                      <p:tavLst>
                                        <p:tav tm="0">
                                          <p:val>
                                            <p:strVal val="#ppt_x"/>
                                          </p:val>
                                        </p:tav>
                                        <p:tav tm="100000">
                                          <p:val>
                                            <p:strVal val="#ppt_x"/>
                                          </p:val>
                                        </p:tav>
                                      </p:tavLst>
                                    </p:anim>
                                    <p:anim calcmode="lin" valueType="num">
                                      <p:cBhvr additive="base">
                                        <p:cTn id="20"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5864"/>
                                        </p:tgtEl>
                                        <p:attrNameLst>
                                          <p:attrName>style.visibility</p:attrName>
                                        </p:attrNameLst>
                                      </p:cBhvr>
                                      <p:to>
                                        <p:strVal val="visible"/>
                                      </p:to>
                                    </p:set>
                                    <p:anim calcmode="lin" valueType="num">
                                      <p:cBhvr additive="base">
                                        <p:cTn id="29" dur="500" fill="hold"/>
                                        <p:tgtEl>
                                          <p:spTgt spid="35864"/>
                                        </p:tgtEl>
                                        <p:attrNameLst>
                                          <p:attrName>ppt_x</p:attrName>
                                        </p:attrNameLst>
                                      </p:cBhvr>
                                      <p:tavLst>
                                        <p:tav tm="0">
                                          <p:val>
                                            <p:strVal val="1+#ppt_w/2"/>
                                          </p:val>
                                        </p:tav>
                                        <p:tav tm="100000">
                                          <p:val>
                                            <p:strVal val="#ppt_x"/>
                                          </p:val>
                                        </p:tav>
                                      </p:tavLst>
                                    </p:anim>
                                    <p:anim calcmode="lin" valueType="num">
                                      <p:cBhvr additive="base">
                                        <p:cTn id="30" dur="500" fill="hold"/>
                                        <p:tgtEl>
                                          <p:spTgt spid="3586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5862">
                                            <p:txEl>
                                              <p:charRg st="0" end="9"/>
                                            </p:txEl>
                                          </p:spTgt>
                                        </p:tgtEl>
                                        <p:attrNameLst>
                                          <p:attrName>style.visibility</p:attrName>
                                        </p:attrNameLst>
                                      </p:cBhvr>
                                      <p:to>
                                        <p:strVal val="visible"/>
                                      </p:to>
                                    </p:set>
                                    <p:anim calcmode="lin" valueType="num">
                                      <p:cBhvr additive="base">
                                        <p:cTn id="35" dur="500" fill="hold"/>
                                        <p:tgtEl>
                                          <p:spTgt spid="35862">
                                            <p:txEl>
                                              <p:charRg st="0"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62">
                                            <p:txEl>
                                              <p:charRg st="0"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862">
                                            <p:txEl>
                                              <p:charRg st="9" end="19"/>
                                            </p:txEl>
                                          </p:spTgt>
                                        </p:tgtEl>
                                        <p:attrNameLst>
                                          <p:attrName>style.visibility</p:attrName>
                                        </p:attrNameLst>
                                      </p:cBhvr>
                                      <p:to>
                                        <p:strVal val="visible"/>
                                      </p:to>
                                    </p:set>
                                    <p:anim calcmode="lin" valueType="num">
                                      <p:cBhvr additive="base">
                                        <p:cTn id="39" dur="500" fill="hold"/>
                                        <p:tgtEl>
                                          <p:spTgt spid="35862">
                                            <p:txEl>
                                              <p:charRg st="9" end="1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62">
                                            <p:txEl>
                                              <p:charRg st="9" end="1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62">
                                            <p:txEl>
                                              <p:charRg st="19" end="25"/>
                                            </p:txEl>
                                          </p:spTgt>
                                        </p:tgtEl>
                                        <p:attrNameLst>
                                          <p:attrName>style.visibility</p:attrName>
                                        </p:attrNameLst>
                                      </p:cBhvr>
                                      <p:to>
                                        <p:strVal val="visible"/>
                                      </p:to>
                                    </p:set>
                                    <p:anim calcmode="lin" valueType="num">
                                      <p:cBhvr additive="base">
                                        <p:cTn id="43" dur="500" fill="hold"/>
                                        <p:tgtEl>
                                          <p:spTgt spid="35862">
                                            <p:txEl>
                                              <p:charRg st="19" end="2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62">
                                            <p:txEl>
                                              <p:charRg st="19" end="2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62">
                                            <p:txEl>
                                              <p:charRg st="25" end="36"/>
                                            </p:txEl>
                                          </p:spTgt>
                                        </p:tgtEl>
                                        <p:attrNameLst>
                                          <p:attrName>style.visibility</p:attrName>
                                        </p:attrNameLst>
                                      </p:cBhvr>
                                      <p:to>
                                        <p:strVal val="visible"/>
                                      </p:to>
                                    </p:set>
                                    <p:anim calcmode="lin" valueType="num">
                                      <p:cBhvr additive="base">
                                        <p:cTn id="47" dur="500" fill="hold"/>
                                        <p:tgtEl>
                                          <p:spTgt spid="35862">
                                            <p:txEl>
                                              <p:charRg st="25" end="3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62">
                                            <p:txEl>
                                              <p:charRg st="25" end="3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5863"/>
                                        </p:tgtEl>
                                        <p:attrNameLst>
                                          <p:attrName>style.visibility</p:attrName>
                                        </p:attrNameLst>
                                      </p:cBhvr>
                                      <p:to>
                                        <p:strVal val="visible"/>
                                      </p:to>
                                    </p:set>
                                    <p:anim calcmode="lin" valueType="num">
                                      <p:cBhvr additive="base">
                                        <p:cTn id="53" dur="500" fill="hold"/>
                                        <p:tgtEl>
                                          <p:spTgt spid="35863"/>
                                        </p:tgtEl>
                                        <p:attrNameLst>
                                          <p:attrName>ppt_x</p:attrName>
                                        </p:attrNameLst>
                                      </p:cBhvr>
                                      <p:tavLst>
                                        <p:tav tm="0">
                                          <p:val>
                                            <p:strVal val="1+#ppt_w/2"/>
                                          </p:val>
                                        </p:tav>
                                        <p:tav tm="100000">
                                          <p:val>
                                            <p:strVal val="#ppt_x"/>
                                          </p:val>
                                        </p:tav>
                                      </p:tavLst>
                                    </p:anim>
                                    <p:anim calcmode="lin" valueType="num">
                                      <p:cBhvr additive="base">
                                        <p:cTn id="54" dur="500" fill="hold"/>
                                        <p:tgtEl>
                                          <p:spTgt spid="3586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5862">
                                            <p:txEl>
                                              <p:charRg st="36" end="51"/>
                                            </p:txEl>
                                          </p:spTgt>
                                        </p:tgtEl>
                                        <p:attrNameLst>
                                          <p:attrName>style.visibility</p:attrName>
                                        </p:attrNameLst>
                                      </p:cBhvr>
                                      <p:to>
                                        <p:strVal val="visible"/>
                                      </p:to>
                                    </p:set>
                                    <p:anim calcmode="lin" valueType="num">
                                      <p:cBhvr additive="base">
                                        <p:cTn id="59" dur="500" fill="hold"/>
                                        <p:tgtEl>
                                          <p:spTgt spid="35862">
                                            <p:txEl>
                                              <p:charRg st="36" end="5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62">
                                            <p:txEl>
                                              <p:charRg st="36" end="5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5862">
                                            <p:txEl>
                                              <p:charRg st="51" end="57"/>
                                            </p:txEl>
                                          </p:spTgt>
                                        </p:tgtEl>
                                        <p:attrNameLst>
                                          <p:attrName>style.visibility</p:attrName>
                                        </p:attrNameLst>
                                      </p:cBhvr>
                                      <p:to>
                                        <p:strVal val="visible"/>
                                      </p:to>
                                    </p:set>
                                    <p:anim calcmode="lin" valueType="num">
                                      <p:cBhvr additive="base">
                                        <p:cTn id="63" dur="500" fill="hold"/>
                                        <p:tgtEl>
                                          <p:spTgt spid="35862">
                                            <p:txEl>
                                              <p:charRg st="51" end="5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5862">
                                            <p:txEl>
                                              <p:charRg st="51" end="57"/>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5862">
                                            <p:txEl>
                                              <p:charRg st="57" end="67"/>
                                            </p:txEl>
                                          </p:spTgt>
                                        </p:tgtEl>
                                        <p:attrNameLst>
                                          <p:attrName>style.visibility</p:attrName>
                                        </p:attrNameLst>
                                      </p:cBhvr>
                                      <p:to>
                                        <p:strVal val="visible"/>
                                      </p:to>
                                    </p:set>
                                    <p:anim calcmode="lin" valueType="num">
                                      <p:cBhvr additive="base">
                                        <p:cTn id="67" dur="500" fill="hold"/>
                                        <p:tgtEl>
                                          <p:spTgt spid="35862">
                                            <p:txEl>
                                              <p:charRg st="57" end="6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62">
                                            <p:txEl>
                                              <p:charRg st="57" end="6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5862">
                                            <p:txEl>
                                              <p:charRg st="67" end="75"/>
                                            </p:txEl>
                                          </p:spTgt>
                                        </p:tgtEl>
                                        <p:attrNameLst>
                                          <p:attrName>style.visibility</p:attrName>
                                        </p:attrNameLst>
                                      </p:cBhvr>
                                      <p:to>
                                        <p:strVal val="visible"/>
                                      </p:to>
                                    </p:set>
                                    <p:anim calcmode="lin" valueType="num">
                                      <p:cBhvr additive="base">
                                        <p:cTn id="71" dur="500" fill="hold"/>
                                        <p:tgtEl>
                                          <p:spTgt spid="35862">
                                            <p:txEl>
                                              <p:charRg st="67" end="7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5862">
                                            <p:txEl>
                                              <p:charRg st="67" end="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35865" grpId="0"/>
      <p:bldP spid="358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18</a:t>
            </a:r>
            <a:endParaRPr lang="zh-CN" altLang="zh-CN" sz="1400" b="0" dirty="0">
              <a:solidFill>
                <a:schemeClr val="tx2"/>
              </a:solidFill>
              <a:latin typeface="Times New Roman" panose="02020603050405020304" pitchFamily="2" charset="0"/>
              <a:ea typeface="宋体" panose="02010600030101010101" pitchFamily="2" charset="-122"/>
            </a:endParaRPr>
          </a:p>
        </p:txBody>
      </p:sp>
      <p:grpSp>
        <p:nvGrpSpPr>
          <p:cNvPr id="36867" name="组合 36866"/>
          <p:cNvGrpSpPr/>
          <p:nvPr/>
        </p:nvGrpSpPr>
        <p:grpSpPr>
          <a:xfrm>
            <a:off x="5153025" y="1198563"/>
            <a:ext cx="3598863" cy="3598862"/>
            <a:chOff x="0" y="0"/>
            <a:chExt cx="2267" cy="2267"/>
          </a:xfrm>
        </p:grpSpPr>
        <p:sp>
          <p:nvSpPr>
            <p:cNvPr id="36868" name="Oval 4"/>
            <p:cNvSpPr/>
            <p:nvPr/>
          </p:nvSpPr>
          <p:spPr>
            <a:xfrm>
              <a:off x="0" y="0"/>
              <a:ext cx="2267" cy="2267"/>
            </a:xfrm>
            <a:prstGeom prst="ellipse">
              <a:avLst/>
            </a:prstGeom>
            <a:solidFill>
              <a:srgbClr val="99CCFF"/>
            </a:solidFill>
            <a:ln w="9525"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36869" name="Oval 5"/>
            <p:cNvSpPr/>
            <p:nvPr/>
          </p:nvSpPr>
          <p:spPr>
            <a:xfrm>
              <a:off x="473" y="521"/>
              <a:ext cx="1328" cy="1200"/>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36870" name="Oval 6"/>
            <p:cNvSpPr/>
            <p:nvPr/>
          </p:nvSpPr>
          <p:spPr>
            <a:xfrm>
              <a:off x="874" y="842"/>
              <a:ext cx="567" cy="567"/>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40966" name="Text Box 7"/>
            <p:cNvSpPr txBox="1"/>
            <p:nvPr/>
          </p:nvSpPr>
          <p:spPr>
            <a:xfrm>
              <a:off x="993" y="1006"/>
              <a:ext cx="403" cy="25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裸机</a:t>
              </a:r>
              <a:endParaRPr lang="zh-CN" altLang="en-US" sz="1400">
                <a:latin typeface="Times New Roman" panose="02020603050405020304" pitchFamily="2" charset="0"/>
                <a:ea typeface="宋体" panose="02010600030101010101" pitchFamily="2" charset="-122"/>
              </a:endParaRPr>
            </a:p>
          </p:txBody>
        </p:sp>
        <p:sp>
          <p:nvSpPr>
            <p:cNvPr id="40967" name="Text Box 8"/>
            <p:cNvSpPr txBox="1"/>
            <p:nvPr/>
          </p:nvSpPr>
          <p:spPr>
            <a:xfrm>
              <a:off x="1274" y="63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作</a:t>
              </a:r>
              <a:endParaRPr lang="zh-CN" altLang="en-US" sz="1400">
                <a:latin typeface="Times New Roman" panose="02020603050405020304" pitchFamily="2" charset="0"/>
                <a:ea typeface="宋体" panose="02010600030101010101" pitchFamily="2" charset="-122"/>
              </a:endParaRPr>
            </a:p>
          </p:txBody>
        </p:sp>
        <p:sp>
          <p:nvSpPr>
            <p:cNvPr id="40968" name="Text Box 9"/>
            <p:cNvSpPr txBox="1"/>
            <p:nvPr/>
          </p:nvSpPr>
          <p:spPr>
            <a:xfrm>
              <a:off x="1314" y="138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系</a:t>
              </a:r>
              <a:endParaRPr lang="zh-CN" altLang="en-US" sz="1400">
                <a:latin typeface="Times New Roman" panose="02020603050405020304" pitchFamily="2" charset="0"/>
                <a:ea typeface="宋体" panose="02010600030101010101" pitchFamily="2" charset="-122"/>
              </a:endParaRPr>
            </a:p>
          </p:txBody>
        </p:sp>
        <p:sp>
          <p:nvSpPr>
            <p:cNvPr id="40969" name="Text Box 10"/>
            <p:cNvSpPr txBox="1"/>
            <p:nvPr/>
          </p:nvSpPr>
          <p:spPr>
            <a:xfrm>
              <a:off x="802" y="139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统</a:t>
              </a:r>
              <a:endParaRPr lang="zh-CN" altLang="en-US" sz="1400">
                <a:latin typeface="Times New Roman" panose="02020603050405020304" pitchFamily="2" charset="0"/>
                <a:ea typeface="宋体" panose="02010600030101010101" pitchFamily="2" charset="-122"/>
              </a:endParaRPr>
            </a:p>
          </p:txBody>
        </p:sp>
        <p:sp>
          <p:nvSpPr>
            <p:cNvPr id="40970" name="Text Box 11"/>
            <p:cNvSpPr txBox="1"/>
            <p:nvPr/>
          </p:nvSpPr>
          <p:spPr>
            <a:xfrm>
              <a:off x="351" y="39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应</a:t>
              </a:r>
              <a:endParaRPr lang="zh-CN" altLang="en-US" sz="1400">
                <a:latin typeface="Times New Roman" panose="02020603050405020304" pitchFamily="2" charset="0"/>
                <a:ea typeface="宋体" panose="02010600030101010101" pitchFamily="2" charset="-122"/>
              </a:endParaRPr>
            </a:p>
          </p:txBody>
        </p:sp>
        <p:sp>
          <p:nvSpPr>
            <p:cNvPr id="40971" name="Text Box 12"/>
            <p:cNvSpPr txBox="1"/>
            <p:nvPr/>
          </p:nvSpPr>
          <p:spPr>
            <a:xfrm>
              <a:off x="1256"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40972" name="Text Box 13"/>
            <p:cNvSpPr txBox="1"/>
            <p:nvPr/>
          </p:nvSpPr>
          <p:spPr>
            <a:xfrm>
              <a:off x="1675" y="455"/>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40973" name="Text Box 14"/>
            <p:cNvSpPr txBox="1"/>
            <p:nvPr/>
          </p:nvSpPr>
          <p:spPr>
            <a:xfrm>
              <a:off x="791"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40974" name="Text Box 15"/>
            <p:cNvSpPr txBox="1"/>
            <p:nvPr/>
          </p:nvSpPr>
          <p:spPr>
            <a:xfrm>
              <a:off x="1712" y="1552"/>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40975" name="Text Box 16"/>
            <p:cNvSpPr txBox="1"/>
            <p:nvPr/>
          </p:nvSpPr>
          <p:spPr>
            <a:xfrm>
              <a:off x="1302" y="184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40976" name="Text Box 17"/>
            <p:cNvSpPr txBox="1"/>
            <p:nvPr/>
          </p:nvSpPr>
          <p:spPr>
            <a:xfrm>
              <a:off x="398" y="165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40977" name="Text Box 18"/>
            <p:cNvSpPr txBox="1"/>
            <p:nvPr/>
          </p:nvSpPr>
          <p:spPr>
            <a:xfrm>
              <a:off x="810" y="1837"/>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户</a:t>
              </a:r>
              <a:endParaRPr lang="zh-CN" altLang="en-US" sz="1400">
                <a:latin typeface="Times New Roman" panose="02020603050405020304" pitchFamily="2" charset="0"/>
                <a:ea typeface="宋体" panose="02010600030101010101" pitchFamily="2" charset="-122"/>
              </a:endParaRPr>
            </a:p>
          </p:txBody>
        </p:sp>
        <p:sp>
          <p:nvSpPr>
            <p:cNvPr id="40978" name="Text Box 19"/>
            <p:cNvSpPr txBox="1"/>
            <p:nvPr/>
          </p:nvSpPr>
          <p:spPr>
            <a:xfrm>
              <a:off x="781" y="658"/>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操</a:t>
              </a:r>
              <a:endParaRPr lang="zh-CN" altLang="en-US" sz="1400">
                <a:latin typeface="Times New Roman" panose="02020603050405020304" pitchFamily="2" charset="0"/>
                <a:ea typeface="宋体" panose="02010600030101010101" pitchFamily="2" charset="-122"/>
              </a:endParaRPr>
            </a:p>
          </p:txBody>
        </p:sp>
      </p:grpSp>
      <p:sp>
        <p:nvSpPr>
          <p:cNvPr id="36884" name="Rectangle 20"/>
          <p:cNvSpPr/>
          <p:nvPr/>
        </p:nvSpPr>
        <p:spPr>
          <a:xfrm>
            <a:off x="655638" y="3133725"/>
            <a:ext cx="4008437" cy="2319338"/>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buNone/>
            </a:pPr>
            <a:r>
              <a:rPr lang="zh-CN" altLang="zh-CN" sz="2400" dirty="0">
                <a:solidFill>
                  <a:srgbClr val="000099"/>
                </a:solidFill>
                <a:latin typeface="Times New Roman" panose="02020603050405020304" pitchFamily="2" charset="0"/>
                <a:ea typeface="宋体" panose="02010600030101010101" pitchFamily="2" charset="-122"/>
              </a:rPr>
              <a:t>②</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用户和上层软件的要求</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用户需求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提供优质的服务</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方便的用户界面     </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36885" name="Line 21"/>
          <p:cNvSpPr/>
          <p:nvPr/>
        </p:nvSpPr>
        <p:spPr>
          <a:xfrm rot="-10800000" flipH="1">
            <a:off x="7207250" y="2740025"/>
            <a:ext cx="346075" cy="174625"/>
          </a:xfrm>
          <a:prstGeom prst="line">
            <a:avLst/>
          </a:prstGeom>
          <a:ln w="25400" cap="flat" cmpd="sng">
            <a:solidFill>
              <a:srgbClr val="FF3300"/>
            </a:solidFill>
            <a:prstDash val="solid"/>
            <a:round/>
            <a:headEnd type="none" w="med" len="med"/>
            <a:tailEnd type="triangle" w="med" len="med"/>
          </a:ln>
        </p:spPr>
      </p:sp>
      <p:sp>
        <p:nvSpPr>
          <p:cNvPr id="36886" name="Line 22"/>
          <p:cNvSpPr/>
          <p:nvPr/>
        </p:nvSpPr>
        <p:spPr>
          <a:xfrm rot="-10800000" flipV="1">
            <a:off x="7635875" y="2517775"/>
            <a:ext cx="333375" cy="173038"/>
          </a:xfrm>
          <a:prstGeom prst="line">
            <a:avLst/>
          </a:prstGeom>
          <a:ln w="25400" cap="flat" cmpd="sng">
            <a:solidFill>
              <a:srgbClr val="FF0000"/>
            </a:solidFill>
            <a:prstDash val="solid"/>
            <a:round/>
            <a:headEnd type="none" w="med" len="med"/>
            <a:tailEnd type="triangle" w="med" len="med"/>
          </a:ln>
        </p:spPr>
      </p:sp>
      <p:sp>
        <p:nvSpPr>
          <p:cNvPr id="40982" name="Rectangle 23"/>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（一）绪论——操作系统与计算机体系结构的关系</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6888" name="Rectangle 24"/>
          <p:cNvSpPr/>
          <p:nvPr/>
        </p:nvSpPr>
        <p:spPr>
          <a:xfrm>
            <a:off x="5241925" y="5033963"/>
            <a:ext cx="2786063" cy="409575"/>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计算机系统的组成</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36889" name="Rectangle 25"/>
          <p:cNvSpPr/>
          <p:nvPr/>
        </p:nvSpPr>
        <p:spPr>
          <a:xfrm>
            <a:off x="636588" y="635000"/>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各层对</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OS</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的制约和影响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36890" name="Rectangle 26"/>
          <p:cNvSpPr/>
          <p:nvPr/>
        </p:nvSpPr>
        <p:spPr>
          <a:xfrm>
            <a:off x="657225" y="1298575"/>
            <a:ext cx="4008438" cy="1735138"/>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buNone/>
            </a:pPr>
            <a:r>
              <a:rPr lang="zh-CN" altLang="zh-CN" sz="2400" dirty="0">
                <a:solidFill>
                  <a:srgbClr val="000099"/>
                </a:solidFill>
                <a:latin typeface="宋体" panose="02010600030101010101" pitchFamily="2" charset="-122"/>
                <a:ea typeface="宋体" panose="02010600030101010101" pitchFamily="2" charset="-122"/>
              </a:rPr>
              <a:t>① </a:t>
            </a:r>
            <a:r>
              <a:rPr lang="zh-CN" altLang="zh-CN" sz="2400" dirty="0">
                <a:solidFill>
                  <a:srgbClr val="000099"/>
                </a:solidFill>
                <a:latin typeface="Times New Roman" panose="02020603050405020304" pitchFamily="2" charset="0"/>
                <a:ea typeface="宋体" panose="02010600030101010101" pitchFamily="2" charset="-122"/>
              </a:rPr>
              <a:t>下层硬件环境的制约</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提供OS运行环境</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限制了OS的功能实现</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89"/>
                                        </p:tgtEl>
                                        <p:attrNameLst>
                                          <p:attrName>style.visibility</p:attrName>
                                        </p:attrNameLst>
                                      </p:cBhvr>
                                      <p:to>
                                        <p:strVal val="visible"/>
                                      </p:to>
                                    </p:set>
                                    <p:anim calcmode="lin" valueType="num">
                                      <p:cBhvr additive="base">
                                        <p:cTn id="7" dur="500" fill="hold"/>
                                        <p:tgtEl>
                                          <p:spTgt spid="36889"/>
                                        </p:tgtEl>
                                        <p:attrNameLst>
                                          <p:attrName>ppt_x</p:attrName>
                                        </p:attrNameLst>
                                      </p:cBhvr>
                                      <p:tavLst>
                                        <p:tav tm="0">
                                          <p:val>
                                            <p:strVal val="0-#ppt_w/2"/>
                                          </p:val>
                                        </p:tav>
                                        <p:tav tm="100000">
                                          <p:val>
                                            <p:strVal val="#ppt_x"/>
                                          </p:val>
                                        </p:tav>
                                      </p:tavLst>
                                    </p:anim>
                                    <p:anim calcmode="lin" valueType="num">
                                      <p:cBhvr additive="base">
                                        <p:cTn id="8" dur="500" fill="hold"/>
                                        <p:tgtEl>
                                          <p:spTgt spid="368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additive="base">
                                        <p:cTn id="13" dur="500" fill="hold"/>
                                        <p:tgtEl>
                                          <p:spTgt spid="36867"/>
                                        </p:tgtEl>
                                        <p:attrNameLst>
                                          <p:attrName>ppt_x</p:attrName>
                                        </p:attrNameLst>
                                      </p:cBhvr>
                                      <p:tavLst>
                                        <p:tav tm="0">
                                          <p:val>
                                            <p:strVal val="#ppt_x"/>
                                          </p:val>
                                        </p:tav>
                                        <p:tav tm="100000">
                                          <p:val>
                                            <p:strVal val="#ppt_x"/>
                                          </p:val>
                                        </p:tav>
                                      </p:tavLst>
                                    </p:anim>
                                    <p:anim calcmode="lin" valueType="num">
                                      <p:cBhvr additive="base">
                                        <p:cTn id="14"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6885"/>
                                        </p:tgtEl>
                                        <p:attrNameLst>
                                          <p:attrName>style.visibility</p:attrName>
                                        </p:attrNameLst>
                                      </p:cBhvr>
                                      <p:to>
                                        <p:strVal val="visible"/>
                                      </p:to>
                                    </p:set>
                                    <p:anim calcmode="lin" valueType="num">
                                      <p:cBhvr additive="base">
                                        <p:cTn id="23" dur="500" fill="hold"/>
                                        <p:tgtEl>
                                          <p:spTgt spid="36885"/>
                                        </p:tgtEl>
                                        <p:attrNameLst>
                                          <p:attrName>ppt_x</p:attrName>
                                        </p:attrNameLst>
                                      </p:cBhvr>
                                      <p:tavLst>
                                        <p:tav tm="0">
                                          <p:val>
                                            <p:strVal val="1+#ppt_w/2"/>
                                          </p:val>
                                        </p:tav>
                                        <p:tav tm="100000">
                                          <p:val>
                                            <p:strVal val="#ppt_x"/>
                                          </p:val>
                                        </p:tav>
                                      </p:tavLst>
                                    </p:anim>
                                    <p:anim calcmode="lin" valueType="num">
                                      <p:cBhvr additive="base">
                                        <p:cTn id="24" dur="500" fill="hold"/>
                                        <p:tgtEl>
                                          <p:spTgt spid="3688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6890"/>
                                        </p:tgtEl>
                                        <p:attrNameLst>
                                          <p:attrName>style.visibility</p:attrName>
                                        </p:attrNameLst>
                                      </p:cBhvr>
                                      <p:to>
                                        <p:strVal val="visible"/>
                                      </p:to>
                                    </p:set>
                                    <p:anim calcmode="lin" valueType="num">
                                      <p:cBhvr additive="base">
                                        <p:cTn id="29" dur="500" fill="hold"/>
                                        <p:tgtEl>
                                          <p:spTgt spid="36890"/>
                                        </p:tgtEl>
                                        <p:attrNameLst>
                                          <p:attrName>ppt_x</p:attrName>
                                        </p:attrNameLst>
                                      </p:cBhvr>
                                      <p:tavLst>
                                        <p:tav tm="0">
                                          <p:val>
                                            <p:strVal val="0-#ppt_w/2"/>
                                          </p:val>
                                        </p:tav>
                                        <p:tav tm="100000">
                                          <p:val>
                                            <p:strVal val="#ppt_x"/>
                                          </p:val>
                                        </p:tav>
                                      </p:tavLst>
                                    </p:anim>
                                    <p:anim calcmode="lin" valueType="num">
                                      <p:cBhvr additive="base">
                                        <p:cTn id="30" dur="500" fill="hold"/>
                                        <p:tgtEl>
                                          <p:spTgt spid="3689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6886"/>
                                        </p:tgtEl>
                                        <p:attrNameLst>
                                          <p:attrName>style.visibility</p:attrName>
                                        </p:attrNameLst>
                                      </p:cBhvr>
                                      <p:to>
                                        <p:strVal val="visible"/>
                                      </p:to>
                                    </p:set>
                                    <p:anim calcmode="lin" valueType="num">
                                      <p:cBhvr additive="base">
                                        <p:cTn id="35" dur="500" fill="hold"/>
                                        <p:tgtEl>
                                          <p:spTgt spid="36886"/>
                                        </p:tgtEl>
                                        <p:attrNameLst>
                                          <p:attrName>ppt_x</p:attrName>
                                        </p:attrNameLst>
                                      </p:cBhvr>
                                      <p:tavLst>
                                        <p:tav tm="0">
                                          <p:val>
                                            <p:strVal val="1+#ppt_w/2"/>
                                          </p:val>
                                        </p:tav>
                                        <p:tav tm="100000">
                                          <p:val>
                                            <p:strVal val="#ppt_x"/>
                                          </p:val>
                                        </p:tav>
                                      </p:tavLst>
                                    </p:anim>
                                    <p:anim calcmode="lin" valueType="num">
                                      <p:cBhvr additive="base">
                                        <p:cTn id="36" dur="500" fill="hold"/>
                                        <p:tgtEl>
                                          <p:spTgt spid="3688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6884"/>
                                        </p:tgtEl>
                                        <p:attrNameLst>
                                          <p:attrName>style.visibility</p:attrName>
                                        </p:attrNameLst>
                                      </p:cBhvr>
                                      <p:to>
                                        <p:strVal val="visible"/>
                                      </p:to>
                                    </p:set>
                                    <p:anim calcmode="lin" valueType="num">
                                      <p:cBhvr additive="base">
                                        <p:cTn id="41" dur="500" fill="hold"/>
                                        <p:tgtEl>
                                          <p:spTgt spid="36884"/>
                                        </p:tgtEl>
                                        <p:attrNameLst>
                                          <p:attrName>ppt_x</p:attrName>
                                        </p:attrNameLst>
                                      </p:cBhvr>
                                      <p:tavLst>
                                        <p:tav tm="0">
                                          <p:val>
                                            <p:strVal val="#ppt_x"/>
                                          </p:val>
                                        </p:tav>
                                        <p:tav tm="100000">
                                          <p:val>
                                            <p:strVal val="#ppt_x"/>
                                          </p:val>
                                        </p:tav>
                                      </p:tavLst>
                                    </p:anim>
                                    <p:anim calcmode="lin" valueType="num">
                                      <p:cBhvr additive="base">
                                        <p:cTn id="42" dur="500" fill="hold"/>
                                        <p:tgtEl>
                                          <p:spTgt spid="36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4" grpId="0"/>
      <p:bldP spid="36888" grpId="0"/>
      <p:bldP spid="36889" grpId="0"/>
      <p:bldP spid="3689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19</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7891" name="Rectangle 3"/>
          <p:cNvSpPr/>
          <p:nvPr/>
        </p:nvSpPr>
        <p:spPr>
          <a:xfrm>
            <a:off x="161925" y="1746250"/>
            <a:ext cx="4618038" cy="1735138"/>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CPU</a:t>
            </a:r>
            <a:r>
              <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存储器</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I/O设备</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p:txBody>
      </p:sp>
      <p:sp>
        <p:nvSpPr>
          <p:cNvPr id="37892" name="Text Box 4"/>
          <p:cNvSpPr txBox="1"/>
          <p:nvPr/>
        </p:nvSpPr>
        <p:spPr>
          <a:xfrm>
            <a:off x="2663825" y="5903913"/>
            <a:ext cx="1833563" cy="457200"/>
          </a:xfrm>
          <a:prstGeom prst="rect">
            <a:avLst/>
          </a:prstGeom>
          <a:noFill/>
          <a:ln w="9525">
            <a:noFill/>
          </a:ln>
        </p:spPr>
        <p:txBody>
          <a:bodyPr anchor="t" anchorCtr="0">
            <a:spAutoFit/>
          </a:bodyPr>
          <a:p>
            <a:pPr>
              <a:spcBef>
                <a:spcPct val="50000"/>
              </a:spcBef>
            </a:pPr>
            <a:r>
              <a:rPr lang="zh-CN" altLang="en-US" sz="2400">
                <a:solidFill>
                  <a:srgbClr val="A50021"/>
                </a:solidFill>
                <a:latin typeface="Arial" panose="020B0604020202020204" pitchFamily="34" charset="0"/>
                <a:ea typeface="宋体" panose="02010600030101010101" pitchFamily="2" charset="-122"/>
              </a:rPr>
              <a:t>程序计数器</a:t>
            </a:r>
            <a:endParaRPr lang="zh-CN" altLang="en-US" sz="2400">
              <a:solidFill>
                <a:srgbClr val="A50021"/>
              </a:solidFill>
              <a:latin typeface="Arial" panose="020B0604020202020204" pitchFamily="34" charset="0"/>
              <a:ea typeface="宋体" panose="02010600030101010101" pitchFamily="2" charset="-122"/>
            </a:endParaRPr>
          </a:p>
        </p:txBody>
      </p:sp>
      <p:sp>
        <p:nvSpPr>
          <p:cNvPr id="41988"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（一）绪论——操作系统与计算机体系结构的关系</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7894" name="Rectangle 6"/>
          <p:cNvSpPr/>
          <p:nvPr/>
        </p:nvSpPr>
        <p:spPr>
          <a:xfrm>
            <a:off x="214313" y="530225"/>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存储程序式计算机的结构和特点</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37895" name="Rectangle 7"/>
          <p:cNvSpPr/>
          <p:nvPr/>
        </p:nvSpPr>
        <p:spPr>
          <a:xfrm>
            <a:off x="665163" y="1163638"/>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基本部件</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37896" name="Rectangle 8"/>
          <p:cNvSpPr/>
          <p:nvPr/>
        </p:nvSpPr>
        <p:spPr>
          <a:xfrm>
            <a:off x="142875" y="4060825"/>
            <a:ext cx="5256213" cy="23193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集中顺序过程控制</a:t>
            </a:r>
            <a:endParaRPr lang="zh-CN" altLang="zh-CN" sz="2400" dirty="0">
              <a:solidFill>
                <a:schemeClr val="bg2"/>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① 过程性</a:t>
            </a:r>
            <a:r>
              <a:rPr lang="zh-CN" altLang="zh-CN" sz="2400" dirty="0">
                <a:solidFill>
                  <a:schemeClr val="tx1"/>
                </a:solidFill>
                <a:latin typeface="Times New Roman" panose="02020603050405020304" pitchFamily="2" charset="0"/>
                <a:ea typeface="宋体" panose="02010600030101010101" pitchFamily="2" charset="-122"/>
              </a:rPr>
              <a:t>：    模拟人们手工操作</a:t>
            </a:r>
            <a:endParaRPr lang="zh-CN" altLang="zh-CN" sz="2400" dirty="0">
              <a:solidFill>
                <a:schemeClr val="tx1"/>
              </a:solidFill>
              <a:latin typeface="Arial" panose="020B0604020202020204" pitchFamily="34"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集中控制</a:t>
            </a:r>
            <a:r>
              <a:rPr lang="zh-CN" altLang="zh-CN" sz="2400" dirty="0">
                <a:solidFill>
                  <a:schemeClr val="tx1"/>
                </a:solidFill>
                <a:latin typeface="Times New Roman" panose="02020603050405020304" pitchFamily="2" charset="0"/>
                <a:ea typeface="宋体" panose="02010600030101010101" pitchFamily="2" charset="-122"/>
              </a:rPr>
              <a:t>：由CPU集中管理</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顺序性</a:t>
            </a:r>
            <a:r>
              <a:rPr lang="zh-CN" altLang="zh-CN" sz="2400" dirty="0">
                <a:solidFill>
                  <a:schemeClr val="tx1"/>
                </a:solidFill>
                <a:latin typeface="Times New Roman" panose="02020603050405020304" pitchFamily="2" charset="0"/>
                <a:ea typeface="宋体" panose="02010600030101010101" pitchFamily="2" charset="-122"/>
              </a:rPr>
              <a:t>：</a:t>
            </a:r>
            <a:r>
              <a:rPr lang="zh-CN" altLang="zh-CN" sz="18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       </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37897" name="Rectangle 9"/>
          <p:cNvSpPr/>
          <p:nvPr/>
        </p:nvSpPr>
        <p:spPr>
          <a:xfrm>
            <a:off x="666750" y="3494088"/>
            <a:ext cx="249872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特点</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4">
                                            <p:txEl>
                                              <p:charRg st="0" end="18"/>
                                            </p:txEl>
                                          </p:spTgt>
                                        </p:tgtEl>
                                        <p:attrNameLst>
                                          <p:attrName>style.visibility</p:attrName>
                                        </p:attrNameLst>
                                      </p:cBhvr>
                                      <p:to>
                                        <p:strVal val="visible"/>
                                      </p:to>
                                    </p:set>
                                    <p:anim calcmode="lin" valueType="num">
                                      <p:cBhvr additive="base">
                                        <p:cTn id="7" dur="1000" fill="hold"/>
                                        <p:tgtEl>
                                          <p:spTgt spid="3789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5"/>
                                        </p:tgtEl>
                                        <p:attrNameLst>
                                          <p:attrName>style.visibility</p:attrName>
                                        </p:attrNameLst>
                                      </p:cBhvr>
                                      <p:to>
                                        <p:strVal val="visible"/>
                                      </p:to>
                                    </p:set>
                                    <p:anim calcmode="lin" valueType="num">
                                      <p:cBhvr additive="base">
                                        <p:cTn id="13" dur="500" fill="hold"/>
                                        <p:tgtEl>
                                          <p:spTgt spid="37895"/>
                                        </p:tgtEl>
                                        <p:attrNameLst>
                                          <p:attrName>ppt_x</p:attrName>
                                        </p:attrNameLst>
                                      </p:cBhvr>
                                      <p:tavLst>
                                        <p:tav tm="0">
                                          <p:val>
                                            <p:strVal val="0-#ppt_w/2"/>
                                          </p:val>
                                        </p:tav>
                                        <p:tav tm="100000">
                                          <p:val>
                                            <p:strVal val="#ppt_x"/>
                                          </p:val>
                                        </p:tav>
                                      </p:tavLst>
                                    </p:anim>
                                    <p:anim calcmode="lin" valueType="num">
                                      <p:cBhvr additive="base">
                                        <p:cTn id="14"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charRg st="0" end="7"/>
                                            </p:txEl>
                                          </p:spTgt>
                                        </p:tgtEl>
                                        <p:attrNameLst>
                                          <p:attrName>style.visibility</p:attrName>
                                        </p:attrNameLst>
                                      </p:cBhvr>
                                      <p:to>
                                        <p:strVal val="visible"/>
                                      </p:to>
                                    </p:set>
                                    <p:anim calcmode="lin" valueType="num">
                                      <p:cBhvr additive="base">
                                        <p:cTn id="19" dur="1000" fill="hold"/>
                                        <p:tgtEl>
                                          <p:spTgt spid="37891">
                                            <p:txEl>
                                              <p:charRg st="0" end="7"/>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7891">
                                            <p:txEl>
                                              <p:charRg st="0"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891">
                                            <p:txEl>
                                              <p:charRg st="7" end="13"/>
                                            </p:txEl>
                                          </p:spTgt>
                                        </p:tgtEl>
                                        <p:attrNameLst>
                                          <p:attrName>style.visibility</p:attrName>
                                        </p:attrNameLst>
                                      </p:cBhvr>
                                      <p:to>
                                        <p:strVal val="visible"/>
                                      </p:to>
                                    </p:set>
                                    <p:anim calcmode="lin" valueType="num">
                                      <p:cBhvr additive="base">
                                        <p:cTn id="23" dur="1000" fill="hold"/>
                                        <p:tgtEl>
                                          <p:spTgt spid="37891">
                                            <p:txEl>
                                              <p:charRg st="7" end="1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7891">
                                            <p:txEl>
                                              <p:charRg st="7"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891">
                                            <p:txEl>
                                              <p:charRg st="13" end="21"/>
                                            </p:txEl>
                                          </p:spTgt>
                                        </p:tgtEl>
                                        <p:attrNameLst>
                                          <p:attrName>style.visibility</p:attrName>
                                        </p:attrNameLst>
                                      </p:cBhvr>
                                      <p:to>
                                        <p:strVal val="visible"/>
                                      </p:to>
                                    </p:set>
                                    <p:anim calcmode="lin" valueType="num">
                                      <p:cBhvr additive="base">
                                        <p:cTn id="27" dur="1000" fill="hold"/>
                                        <p:tgtEl>
                                          <p:spTgt spid="37891">
                                            <p:txEl>
                                              <p:charRg st="13" end="21"/>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7891">
                                            <p:txEl>
                                              <p:charRg st="13" end="2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7897"/>
                                        </p:tgtEl>
                                        <p:attrNameLst>
                                          <p:attrName>style.visibility</p:attrName>
                                        </p:attrNameLst>
                                      </p:cBhvr>
                                      <p:to>
                                        <p:strVal val="visible"/>
                                      </p:to>
                                    </p:set>
                                    <p:anim calcmode="lin" valueType="num">
                                      <p:cBhvr additive="base">
                                        <p:cTn id="33" dur="500" fill="hold"/>
                                        <p:tgtEl>
                                          <p:spTgt spid="37897"/>
                                        </p:tgtEl>
                                        <p:attrNameLst>
                                          <p:attrName>ppt_x</p:attrName>
                                        </p:attrNameLst>
                                      </p:cBhvr>
                                      <p:tavLst>
                                        <p:tav tm="0">
                                          <p:val>
                                            <p:strVal val="0-#ppt_w/2"/>
                                          </p:val>
                                        </p:tav>
                                        <p:tav tm="100000">
                                          <p:val>
                                            <p:strVal val="#ppt_x"/>
                                          </p:val>
                                        </p:tav>
                                      </p:tavLst>
                                    </p:anim>
                                    <p:anim calcmode="lin" valueType="num">
                                      <p:cBhvr additive="base">
                                        <p:cTn id="34" dur="500" fill="hold"/>
                                        <p:tgtEl>
                                          <p:spTgt spid="3789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7896"/>
                                        </p:tgtEl>
                                        <p:attrNameLst>
                                          <p:attrName>style.visibility</p:attrName>
                                        </p:attrNameLst>
                                      </p:cBhvr>
                                      <p:to>
                                        <p:strVal val="visible"/>
                                      </p:to>
                                    </p:set>
                                    <p:anim calcmode="lin" valueType="num">
                                      <p:cBhvr additive="base">
                                        <p:cTn id="39" dur="500" fill="hold"/>
                                        <p:tgtEl>
                                          <p:spTgt spid="37896"/>
                                        </p:tgtEl>
                                        <p:attrNameLst>
                                          <p:attrName>ppt_x</p:attrName>
                                        </p:attrNameLst>
                                      </p:cBhvr>
                                      <p:tavLst>
                                        <p:tav tm="0">
                                          <p:val>
                                            <p:strVal val="#ppt_x"/>
                                          </p:val>
                                        </p:tav>
                                        <p:tav tm="100000">
                                          <p:val>
                                            <p:strVal val="#ppt_x"/>
                                          </p:val>
                                        </p:tav>
                                      </p:tavLst>
                                    </p:anim>
                                    <p:anim calcmode="lin" valueType="num">
                                      <p:cBhvr additive="base">
                                        <p:cTn id="40" dur="500" fill="hold"/>
                                        <p:tgtEl>
                                          <p:spTgt spid="3789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7892"/>
                                        </p:tgtEl>
                                        <p:attrNameLst>
                                          <p:attrName>style.visibility</p:attrName>
                                        </p:attrNameLst>
                                      </p:cBhvr>
                                      <p:to>
                                        <p:strVal val="visible"/>
                                      </p:to>
                                    </p:set>
                                    <p:anim calcmode="lin" valueType="num">
                                      <p:cBhvr additive="base">
                                        <p:cTn id="45" dur="500" fill="hold"/>
                                        <p:tgtEl>
                                          <p:spTgt spid="37892"/>
                                        </p:tgtEl>
                                        <p:attrNameLst>
                                          <p:attrName>ppt_x</p:attrName>
                                        </p:attrNameLst>
                                      </p:cBhvr>
                                      <p:tavLst>
                                        <p:tav tm="0">
                                          <p:val>
                                            <p:strVal val="#ppt_x"/>
                                          </p:val>
                                        </p:tav>
                                        <p:tav tm="100000">
                                          <p:val>
                                            <p:strVal val="#ppt_x"/>
                                          </p:val>
                                        </p:tav>
                                      </p:tavLst>
                                    </p:anim>
                                    <p:anim calcmode="lin" valueType="num">
                                      <p:cBhvr additive="base">
                                        <p:cTn id="46"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2" grpId="0"/>
      <p:bldP spid="37894" grpId="0" build="p"/>
      <p:bldP spid="37895" grpId="0"/>
      <p:bldP spid="37896" grpId="0"/>
      <p:bldP spid="3789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20</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38915" name="Rectangle 3"/>
          <p:cNvSpPr/>
          <p:nvPr/>
        </p:nvSpPr>
        <p:spPr>
          <a:xfrm>
            <a:off x="142875" y="530225"/>
            <a:ext cx="7578725"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计算机系统结构与操作系统的关系</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38916" name="Rectangle 4"/>
          <p:cNvSpPr>
            <a:spLocks noRot="1"/>
          </p:cNvSpPr>
          <p:nvPr/>
        </p:nvSpPr>
        <p:spPr>
          <a:xfrm>
            <a:off x="1320800" y="2451100"/>
            <a:ext cx="2214563" cy="492125"/>
          </a:xfrm>
          <a:prstGeom prst="rect">
            <a:avLst/>
          </a:prstGeom>
          <a:noFill/>
          <a:ln w="9525">
            <a:noFill/>
          </a:ln>
        </p:spPr>
        <p:txBody>
          <a:bodyPr anchor="t" anchorCtr="0"/>
          <a:p>
            <a:pPr marL="571500" indent="-571500">
              <a:lnSpc>
                <a:spcPct val="90000"/>
              </a:lnSpc>
              <a:spcBef>
                <a:spcPct val="30000"/>
              </a:spcBef>
              <a:buClr>
                <a:schemeClr val="tx2"/>
              </a:buClr>
              <a:buSzPct val="95000"/>
              <a:buFont typeface="Wingdings" panose="05000000000000000000" pitchFamily="2" charset="2"/>
            </a:pPr>
            <a:r>
              <a:rPr lang="zh-CN" altLang="en-US" sz="2400">
                <a:solidFill>
                  <a:schemeClr val="bg2"/>
                </a:solidFill>
                <a:latin typeface="Times New Roman" panose="02020603050405020304" pitchFamily="2" charset="0"/>
                <a:ea typeface="宋体" panose="02010600030101010101" pitchFamily="2" charset="-122"/>
              </a:rPr>
              <a:t>顺序计算模型</a:t>
            </a:r>
            <a:endParaRPr lang="zh-CN" altLang="en-US" sz="2400">
              <a:solidFill>
                <a:schemeClr val="bg2"/>
              </a:solidFill>
              <a:latin typeface="Times New Roman" panose="02020603050405020304" pitchFamily="2" charset="0"/>
              <a:ea typeface="宋体" panose="02010600030101010101" pitchFamily="2" charset="-122"/>
            </a:endParaRPr>
          </a:p>
        </p:txBody>
      </p:sp>
      <p:grpSp>
        <p:nvGrpSpPr>
          <p:cNvPr id="38917" name="组合 38916"/>
          <p:cNvGrpSpPr/>
          <p:nvPr/>
        </p:nvGrpSpPr>
        <p:grpSpPr>
          <a:xfrm>
            <a:off x="3548063" y="1987550"/>
            <a:ext cx="1625600" cy="752475"/>
            <a:chOff x="0" y="0"/>
            <a:chExt cx="1024" cy="474"/>
          </a:xfrm>
        </p:grpSpPr>
        <p:sp>
          <p:nvSpPr>
            <p:cNvPr id="43013" name="Text Box 6"/>
            <p:cNvSpPr txBox="1"/>
            <p:nvPr/>
          </p:nvSpPr>
          <p:spPr>
            <a:xfrm>
              <a:off x="0" y="0"/>
              <a:ext cx="1024" cy="288"/>
            </a:xfrm>
            <a:prstGeom prst="rect">
              <a:avLst/>
            </a:prstGeom>
            <a:noFill/>
            <a:ln w="9525">
              <a:noFill/>
            </a:ln>
          </p:spPr>
          <p:txBody>
            <a:bodyPr anchor="t" anchorCtr="0">
              <a:spAutoFit/>
            </a:bodyPr>
            <a:p>
              <a:pPr>
                <a:spcBef>
                  <a:spcPct val="50000"/>
                </a:spcBef>
              </a:pPr>
              <a:r>
                <a:rPr lang="zh-CN" altLang="en-US" sz="2400">
                  <a:solidFill>
                    <a:srgbClr val="CC0000"/>
                  </a:solidFill>
                  <a:latin typeface="Times New Roman" panose="02020603050405020304" pitchFamily="2" charset="0"/>
                  <a:ea typeface="宋体" panose="02010600030101010101" pitchFamily="2" charset="-122"/>
                </a:rPr>
                <a:t>一对矛盾</a:t>
              </a:r>
              <a:endParaRPr lang="zh-CN" altLang="en-US" sz="2400">
                <a:solidFill>
                  <a:srgbClr val="CC0000"/>
                </a:solidFill>
                <a:latin typeface="Times New Roman" panose="02020603050405020304" pitchFamily="2" charset="0"/>
                <a:ea typeface="宋体" panose="02010600030101010101" pitchFamily="2" charset="-122"/>
              </a:endParaRPr>
            </a:p>
          </p:txBody>
        </p:sp>
        <p:sp>
          <p:nvSpPr>
            <p:cNvPr id="43014" name="Line 7"/>
            <p:cNvSpPr/>
            <p:nvPr/>
          </p:nvSpPr>
          <p:spPr>
            <a:xfrm>
              <a:off x="46" y="347"/>
              <a:ext cx="819" cy="0"/>
            </a:xfrm>
            <a:prstGeom prst="line">
              <a:avLst/>
            </a:prstGeom>
            <a:ln w="19050" cap="flat" cmpd="sng">
              <a:solidFill>
                <a:schemeClr val="tx1"/>
              </a:solidFill>
              <a:prstDash val="solid"/>
              <a:round/>
              <a:headEnd type="none" w="med" len="med"/>
              <a:tailEnd type="triangle" w="sm" len="med"/>
            </a:ln>
          </p:spPr>
        </p:sp>
        <p:sp>
          <p:nvSpPr>
            <p:cNvPr id="43015" name="Line 8"/>
            <p:cNvSpPr/>
            <p:nvPr/>
          </p:nvSpPr>
          <p:spPr>
            <a:xfrm flipH="1">
              <a:off x="46" y="474"/>
              <a:ext cx="765" cy="0"/>
            </a:xfrm>
            <a:prstGeom prst="line">
              <a:avLst/>
            </a:prstGeom>
            <a:ln w="19050" cap="flat" cmpd="sng">
              <a:solidFill>
                <a:schemeClr val="tx1"/>
              </a:solidFill>
              <a:prstDash val="solid"/>
              <a:round/>
              <a:headEnd type="none" w="med" len="med"/>
              <a:tailEnd type="triangle" w="sm" len="med"/>
            </a:ln>
          </p:spPr>
        </p:sp>
      </p:grpSp>
      <p:sp>
        <p:nvSpPr>
          <p:cNvPr id="38921" name="Rectangle 9"/>
          <p:cNvSpPr>
            <a:spLocks noRot="1"/>
          </p:cNvSpPr>
          <p:nvPr/>
        </p:nvSpPr>
        <p:spPr>
          <a:xfrm>
            <a:off x="6961188" y="1752600"/>
            <a:ext cx="3325813" cy="661988"/>
          </a:xfrm>
          <a:prstGeom prst="rect">
            <a:avLst/>
          </a:prstGeom>
          <a:noFill/>
          <a:ln w="9525">
            <a:noFill/>
          </a:ln>
        </p:spPr>
        <p:txBody>
          <a:bodyPr/>
          <a:p>
            <a:pPr marL="571500" marR="0" indent="-571500" algn="l" defTabSz="914400" rtl="0" eaLnBrk="1" fontAlgn="base" latinLnBrk="0" hangingPunct="1">
              <a:lnSpc>
                <a:spcPct val="120000"/>
              </a:lnSpc>
              <a:spcBef>
                <a:spcPct val="4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FF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如何解决矛盾 ?</a:t>
            </a:r>
            <a:r>
              <a:rPr kumimoji="0" lang="zh-CN" sz="2800" b="1" i="0" u="none" strike="noStrike" kern="1200" cap="none" spc="0" normalizeH="0" baseline="0" noProof="1" dirty="0">
                <a:solidFill>
                  <a:srgbClr val="FF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楷体_GB2312" pitchFamily="1" charset="-122"/>
              <a:cs typeface="+mn-cs"/>
            </a:endParaRPr>
          </a:p>
        </p:txBody>
      </p:sp>
      <p:sp>
        <p:nvSpPr>
          <p:cNvPr id="43017" name="Rectangle 10"/>
          <p:cNvSpPr/>
          <p:nvPr/>
        </p:nvSpPr>
        <p:spPr>
          <a:xfrm>
            <a:off x="111125" y="4921250"/>
            <a:ext cx="13173075" cy="566738"/>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单CPU计算机                    计算机网络 (多计算机系统)</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43018" name="Line 11"/>
          <p:cNvSpPr/>
          <p:nvPr/>
        </p:nvSpPr>
        <p:spPr>
          <a:xfrm>
            <a:off x="1033463" y="5505450"/>
            <a:ext cx="2174875" cy="374650"/>
          </a:xfrm>
          <a:prstGeom prst="line">
            <a:avLst/>
          </a:prstGeom>
          <a:ln w="19050" cap="flat" cmpd="sng">
            <a:solidFill>
              <a:schemeClr val="tx1"/>
            </a:solidFill>
            <a:prstDash val="solid"/>
            <a:round/>
            <a:headEnd type="none" w="med" len="med"/>
            <a:tailEnd type="triangle" w="sm" len="med"/>
          </a:ln>
        </p:spPr>
      </p:sp>
      <p:sp>
        <p:nvSpPr>
          <p:cNvPr id="43019" name="Rectangle 12"/>
          <p:cNvSpPr>
            <a:spLocks noRot="1"/>
          </p:cNvSpPr>
          <p:nvPr/>
        </p:nvSpPr>
        <p:spPr>
          <a:xfrm>
            <a:off x="3178175" y="5445125"/>
            <a:ext cx="5822950" cy="825500"/>
          </a:xfrm>
          <a:prstGeom prst="rect">
            <a:avLst/>
          </a:prstGeom>
          <a:noFill/>
          <a:ln w="9525">
            <a:noFill/>
          </a:ln>
        </p:spPr>
        <p:txBody>
          <a:bodyPr anchor="t" anchorCtr="0"/>
          <a:p>
            <a:pPr marL="533400" indent="-533400">
              <a:lnSpc>
                <a:spcPct val="120000"/>
              </a:lnSpc>
              <a:spcBef>
                <a:spcPct val="4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并行处理结构，MISD流水线，SIMD阵列，MIMD</a:t>
            </a:r>
            <a:r>
              <a:rPr lang="en-US"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a:t>
            </a: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多处理机、多计算机）等 </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43020" name="Line 13"/>
          <p:cNvSpPr/>
          <p:nvPr/>
        </p:nvSpPr>
        <p:spPr>
          <a:xfrm>
            <a:off x="2538413" y="5235575"/>
            <a:ext cx="1619250" cy="0"/>
          </a:xfrm>
          <a:prstGeom prst="line">
            <a:avLst/>
          </a:prstGeom>
          <a:ln w="25400" cap="flat" cmpd="sng">
            <a:solidFill>
              <a:schemeClr val="tx1"/>
            </a:solidFill>
            <a:prstDash val="solid"/>
            <a:round/>
            <a:headEnd type="none" w="med" len="med"/>
            <a:tailEnd type="triangle" w="sm" len="med"/>
          </a:ln>
        </p:spPr>
      </p:sp>
      <p:sp>
        <p:nvSpPr>
          <p:cNvPr id="38926" name="Rectangle 14"/>
          <p:cNvSpPr>
            <a:spLocks noRot="1"/>
          </p:cNvSpPr>
          <p:nvPr/>
        </p:nvSpPr>
        <p:spPr>
          <a:xfrm>
            <a:off x="1144588" y="1855788"/>
            <a:ext cx="2547937" cy="492125"/>
          </a:xfrm>
          <a:prstGeom prst="rect">
            <a:avLst/>
          </a:prstGeom>
          <a:noFill/>
          <a:ln w="9525">
            <a:noFill/>
          </a:ln>
        </p:spPr>
        <p:txBody>
          <a:bodyPr anchor="t" anchorCtr="0"/>
          <a:p>
            <a:pPr marL="571500" indent="-571500">
              <a:lnSpc>
                <a:spcPct val="9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ea typeface="宋体" panose="02010600030101010101" pitchFamily="2" charset="-122"/>
              </a:rPr>
              <a:t>计算机系统结构</a:t>
            </a:r>
            <a:endParaRPr lang="zh-CN" altLang="en-US" sz="2400">
              <a:solidFill>
                <a:schemeClr val="tx1"/>
              </a:solidFill>
              <a:latin typeface="Times New Roman" panose="02020603050405020304" pitchFamily="2" charset="0"/>
              <a:ea typeface="宋体" panose="02010600030101010101" pitchFamily="2" charset="-122"/>
            </a:endParaRPr>
          </a:p>
        </p:txBody>
      </p:sp>
      <p:grpSp>
        <p:nvGrpSpPr>
          <p:cNvPr id="38927" name="组合 38926"/>
          <p:cNvGrpSpPr>
            <a:grpSpLocks noRot="1"/>
          </p:cNvGrpSpPr>
          <p:nvPr/>
        </p:nvGrpSpPr>
        <p:grpSpPr>
          <a:xfrm>
            <a:off x="4986338" y="1854200"/>
            <a:ext cx="2214562" cy="1074738"/>
            <a:chOff x="0" y="0"/>
            <a:chExt cx="1395" cy="677"/>
          </a:xfrm>
        </p:grpSpPr>
        <p:sp>
          <p:nvSpPr>
            <p:cNvPr id="43023" name="Rectangle 16"/>
            <p:cNvSpPr>
              <a:spLocks noRot="1"/>
            </p:cNvSpPr>
            <p:nvPr/>
          </p:nvSpPr>
          <p:spPr>
            <a:xfrm>
              <a:off x="0" y="367"/>
              <a:ext cx="1395" cy="310"/>
            </a:xfrm>
            <a:prstGeom prst="rect">
              <a:avLst/>
            </a:prstGeom>
            <a:noFill/>
            <a:ln w="9525">
              <a:noFill/>
            </a:ln>
          </p:spPr>
          <p:txBody>
            <a:bodyPr anchor="t" anchorCtr="0"/>
            <a:p>
              <a:pPr marL="571500" indent="-571500">
                <a:lnSpc>
                  <a:spcPct val="90000"/>
                </a:lnSpc>
                <a:spcBef>
                  <a:spcPct val="30000"/>
                </a:spcBef>
                <a:buClr>
                  <a:schemeClr val="tx2"/>
                </a:buClr>
                <a:buSzPct val="95000"/>
                <a:buFont typeface="Wingdings" panose="05000000000000000000" pitchFamily="2" charset="2"/>
              </a:pPr>
              <a:r>
                <a:rPr lang="zh-CN" altLang="en-US" sz="2400">
                  <a:solidFill>
                    <a:schemeClr val="bg2"/>
                  </a:solidFill>
                  <a:latin typeface="Times New Roman" panose="02020603050405020304" pitchFamily="2" charset="0"/>
                  <a:ea typeface="宋体" panose="02010600030101010101" pitchFamily="2" charset="-122"/>
                </a:rPr>
                <a:t>并行计算模型</a:t>
              </a:r>
              <a:endParaRPr lang="zh-CN" altLang="en-US" sz="2400">
                <a:solidFill>
                  <a:schemeClr val="bg2"/>
                </a:solidFill>
                <a:latin typeface="Times New Roman" panose="02020603050405020304" pitchFamily="2" charset="0"/>
                <a:ea typeface="宋体" panose="02010600030101010101" pitchFamily="2" charset="-122"/>
              </a:endParaRPr>
            </a:p>
          </p:txBody>
        </p:sp>
        <p:sp>
          <p:nvSpPr>
            <p:cNvPr id="43024" name="Rectangle 17"/>
            <p:cNvSpPr>
              <a:spLocks noRot="1"/>
            </p:cNvSpPr>
            <p:nvPr/>
          </p:nvSpPr>
          <p:spPr>
            <a:xfrm>
              <a:off x="170" y="0"/>
              <a:ext cx="1020" cy="310"/>
            </a:xfrm>
            <a:prstGeom prst="rect">
              <a:avLst/>
            </a:prstGeom>
            <a:noFill/>
            <a:ln w="9525">
              <a:noFill/>
            </a:ln>
          </p:spPr>
          <p:txBody>
            <a:bodyPr anchor="t" anchorCtr="0"/>
            <a:p>
              <a:pPr marL="571500" indent="-571500">
                <a:lnSpc>
                  <a:spcPct val="9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ea typeface="宋体" panose="02010600030101010101" pitchFamily="2" charset="-122"/>
                </a:rPr>
                <a:t>操作系统</a:t>
              </a:r>
              <a:endParaRPr lang="zh-CN" altLang="en-US" sz="2400">
                <a:solidFill>
                  <a:schemeClr val="tx1"/>
                </a:solidFill>
                <a:latin typeface="Times New Roman" panose="02020603050405020304" pitchFamily="2" charset="0"/>
                <a:ea typeface="宋体" panose="02010600030101010101" pitchFamily="2" charset="-122"/>
              </a:endParaRPr>
            </a:p>
          </p:txBody>
        </p:sp>
      </p:grpSp>
      <p:sp>
        <p:nvSpPr>
          <p:cNvPr id="43025" name="Rectangle 18"/>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（一）绪论——操作系统与计算机体系结构的关系</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8931" name="Rectangle 19"/>
          <p:cNvSpPr/>
          <p:nvPr/>
        </p:nvSpPr>
        <p:spPr>
          <a:xfrm>
            <a:off x="665163" y="1163638"/>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结构特征</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38932" name="Rectangle 20"/>
          <p:cNvSpPr/>
          <p:nvPr/>
        </p:nvSpPr>
        <p:spPr>
          <a:xfrm>
            <a:off x="742950" y="3005138"/>
            <a:ext cx="48958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OS采用的软件</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技术</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38933" name="Rectangle 21"/>
          <p:cNvSpPr/>
          <p:nvPr/>
        </p:nvSpPr>
        <p:spPr>
          <a:xfrm>
            <a:off x="641350" y="3738563"/>
            <a:ext cx="8147050"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ea typeface="宋体" panose="02010600030101010101" pitchFamily="2" charset="-122"/>
              </a:rPr>
              <a:t>多道程序设计技术、分时技术、资源分配与调度等</a:t>
            </a:r>
            <a:endParaRPr lang="zh-CN" altLang="en-US" sz="2400">
              <a:solidFill>
                <a:schemeClr val="tx1"/>
              </a:solidFill>
              <a:latin typeface="Times New Roman" panose="02020603050405020304" pitchFamily="2" charset="0"/>
              <a:ea typeface="宋体" panose="02010600030101010101" pitchFamily="2" charset="-122"/>
            </a:endParaRPr>
          </a:p>
        </p:txBody>
      </p:sp>
      <p:sp>
        <p:nvSpPr>
          <p:cNvPr id="38934" name="Rectangle 22"/>
          <p:cNvSpPr/>
          <p:nvPr/>
        </p:nvSpPr>
        <p:spPr>
          <a:xfrm>
            <a:off x="758825" y="4368800"/>
            <a:ext cx="8204200" cy="60642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计算机体系结构与硬件技术的变化</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20"/>
                                            </p:txEl>
                                          </p:spTgt>
                                        </p:tgtEl>
                                        <p:attrNameLst>
                                          <p:attrName>style.visibility</p:attrName>
                                        </p:attrNameLst>
                                      </p:cBhvr>
                                      <p:to>
                                        <p:strVal val="visible"/>
                                      </p:to>
                                    </p:set>
                                    <p:anim calcmode="lin" valueType="num">
                                      <p:cBhvr additive="base">
                                        <p:cTn id="7" dur="1000" fill="hold"/>
                                        <p:tgtEl>
                                          <p:spTgt spid="3891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31"/>
                                        </p:tgtEl>
                                        <p:attrNameLst>
                                          <p:attrName>style.visibility</p:attrName>
                                        </p:attrNameLst>
                                      </p:cBhvr>
                                      <p:to>
                                        <p:strVal val="visible"/>
                                      </p:to>
                                    </p:set>
                                    <p:anim calcmode="lin" valueType="num">
                                      <p:cBhvr additive="base">
                                        <p:cTn id="13" dur="500" fill="hold"/>
                                        <p:tgtEl>
                                          <p:spTgt spid="38931"/>
                                        </p:tgtEl>
                                        <p:attrNameLst>
                                          <p:attrName>ppt_x</p:attrName>
                                        </p:attrNameLst>
                                      </p:cBhvr>
                                      <p:tavLst>
                                        <p:tav tm="0">
                                          <p:val>
                                            <p:strVal val="0-#ppt_w/2"/>
                                          </p:val>
                                        </p:tav>
                                        <p:tav tm="100000">
                                          <p:val>
                                            <p:strVal val="#ppt_x"/>
                                          </p:val>
                                        </p:tav>
                                      </p:tavLst>
                                    </p:anim>
                                    <p:anim calcmode="lin" valueType="num">
                                      <p:cBhvr additive="base">
                                        <p:cTn id="14" dur="500" fill="hold"/>
                                        <p:tgtEl>
                                          <p:spTgt spid="389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additive="base">
                                        <p:cTn id="19" dur="500" fill="hold"/>
                                        <p:tgtEl>
                                          <p:spTgt spid="38916"/>
                                        </p:tgtEl>
                                        <p:attrNameLst>
                                          <p:attrName>ppt_x</p:attrName>
                                        </p:attrNameLst>
                                      </p:cBhvr>
                                      <p:tavLst>
                                        <p:tav tm="0">
                                          <p:val>
                                            <p:strVal val="0-#ppt_w/2"/>
                                          </p:val>
                                        </p:tav>
                                        <p:tav tm="100000">
                                          <p:val>
                                            <p:strVal val="#ppt_x"/>
                                          </p:val>
                                        </p:tav>
                                      </p:tavLst>
                                    </p:anim>
                                    <p:anim calcmode="lin" valueType="num">
                                      <p:cBhvr additive="base">
                                        <p:cTn id="20" dur="500" fill="hold"/>
                                        <p:tgtEl>
                                          <p:spTgt spid="3891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0-#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8927"/>
                                        </p:tgtEl>
                                        <p:attrNameLst>
                                          <p:attrName>style.visibility</p:attrName>
                                        </p:attrNameLst>
                                      </p:cBhvr>
                                      <p:to>
                                        <p:strVal val="visible"/>
                                      </p:to>
                                    </p:set>
                                    <p:anim calcmode="lin" valueType="num">
                                      <p:cBhvr additive="base">
                                        <p:cTn id="29" dur="500" fill="hold"/>
                                        <p:tgtEl>
                                          <p:spTgt spid="38927"/>
                                        </p:tgtEl>
                                        <p:attrNameLst>
                                          <p:attrName>ppt_x</p:attrName>
                                        </p:attrNameLst>
                                      </p:cBhvr>
                                      <p:tavLst>
                                        <p:tav tm="0">
                                          <p:val>
                                            <p:strVal val="1+#ppt_w/2"/>
                                          </p:val>
                                        </p:tav>
                                        <p:tav tm="100000">
                                          <p:val>
                                            <p:strVal val="#ppt_x"/>
                                          </p:val>
                                        </p:tav>
                                      </p:tavLst>
                                    </p:anim>
                                    <p:anim calcmode="lin" valueType="num">
                                      <p:cBhvr additive="base">
                                        <p:cTn id="30"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8917"/>
                                        </p:tgtEl>
                                        <p:attrNameLst>
                                          <p:attrName>style.visibility</p:attrName>
                                        </p:attrNameLst>
                                      </p:cBhvr>
                                      <p:to>
                                        <p:strVal val="visible"/>
                                      </p:to>
                                    </p:set>
                                    <p:anim calcmode="lin" valueType="num">
                                      <p:cBhvr additive="base">
                                        <p:cTn id="35" dur="500" fill="hold"/>
                                        <p:tgtEl>
                                          <p:spTgt spid="38917"/>
                                        </p:tgtEl>
                                        <p:attrNameLst>
                                          <p:attrName>ppt_x</p:attrName>
                                        </p:attrNameLst>
                                      </p:cBhvr>
                                      <p:tavLst>
                                        <p:tav tm="0">
                                          <p:val>
                                            <p:strVal val="#ppt_x"/>
                                          </p:val>
                                        </p:tav>
                                        <p:tav tm="100000">
                                          <p:val>
                                            <p:strVal val="#ppt_x"/>
                                          </p:val>
                                        </p:tav>
                                      </p:tavLst>
                                    </p:anim>
                                    <p:anim calcmode="lin" valueType="num">
                                      <p:cBhvr additive="base">
                                        <p:cTn id="36"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8921"/>
                                        </p:tgtEl>
                                        <p:attrNameLst>
                                          <p:attrName>style.visibility</p:attrName>
                                        </p:attrNameLst>
                                      </p:cBhvr>
                                      <p:to>
                                        <p:strVal val="visible"/>
                                      </p:to>
                                    </p:set>
                                    <p:anim calcmode="lin" valueType="num">
                                      <p:cBhvr additive="base">
                                        <p:cTn id="41" dur="500" fill="hold"/>
                                        <p:tgtEl>
                                          <p:spTgt spid="38921"/>
                                        </p:tgtEl>
                                        <p:attrNameLst>
                                          <p:attrName>ppt_x</p:attrName>
                                        </p:attrNameLst>
                                      </p:cBhvr>
                                      <p:tavLst>
                                        <p:tav tm="0">
                                          <p:val>
                                            <p:strVal val="#ppt_x"/>
                                          </p:val>
                                        </p:tav>
                                        <p:tav tm="100000">
                                          <p:val>
                                            <p:strVal val="#ppt_x"/>
                                          </p:val>
                                        </p:tav>
                                      </p:tavLst>
                                    </p:anim>
                                    <p:anim calcmode="lin" valueType="num">
                                      <p:cBhvr additive="base">
                                        <p:cTn id="42" dur="500" fill="hold"/>
                                        <p:tgtEl>
                                          <p:spTgt spid="389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8932"/>
                                        </p:tgtEl>
                                        <p:attrNameLst>
                                          <p:attrName>style.visibility</p:attrName>
                                        </p:attrNameLst>
                                      </p:cBhvr>
                                      <p:to>
                                        <p:strVal val="visible"/>
                                      </p:to>
                                    </p:set>
                                    <p:anim calcmode="lin" valueType="num">
                                      <p:cBhvr additive="base">
                                        <p:cTn id="47" dur="500" fill="hold"/>
                                        <p:tgtEl>
                                          <p:spTgt spid="38932"/>
                                        </p:tgtEl>
                                        <p:attrNameLst>
                                          <p:attrName>ppt_x</p:attrName>
                                        </p:attrNameLst>
                                      </p:cBhvr>
                                      <p:tavLst>
                                        <p:tav tm="0">
                                          <p:val>
                                            <p:strVal val="0-#ppt_w/2"/>
                                          </p:val>
                                        </p:tav>
                                        <p:tav tm="100000">
                                          <p:val>
                                            <p:strVal val="#ppt_x"/>
                                          </p:val>
                                        </p:tav>
                                      </p:tavLst>
                                    </p:anim>
                                    <p:anim calcmode="lin" valueType="num">
                                      <p:cBhvr additive="base">
                                        <p:cTn id="48" dur="500" fill="hold"/>
                                        <p:tgtEl>
                                          <p:spTgt spid="3893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8933"/>
                                        </p:tgtEl>
                                        <p:attrNameLst>
                                          <p:attrName>style.visibility</p:attrName>
                                        </p:attrNameLst>
                                      </p:cBhvr>
                                      <p:to>
                                        <p:strVal val="visible"/>
                                      </p:to>
                                    </p:set>
                                    <p:anim calcmode="lin" valueType="num">
                                      <p:cBhvr additive="base">
                                        <p:cTn id="53" dur="500" fill="hold"/>
                                        <p:tgtEl>
                                          <p:spTgt spid="38933"/>
                                        </p:tgtEl>
                                        <p:attrNameLst>
                                          <p:attrName>ppt_x</p:attrName>
                                        </p:attrNameLst>
                                      </p:cBhvr>
                                      <p:tavLst>
                                        <p:tav tm="0">
                                          <p:val>
                                            <p:strVal val="#ppt_x"/>
                                          </p:val>
                                        </p:tav>
                                        <p:tav tm="100000">
                                          <p:val>
                                            <p:strVal val="#ppt_x"/>
                                          </p:val>
                                        </p:tav>
                                      </p:tavLst>
                                    </p:anim>
                                    <p:anim calcmode="lin" valueType="num">
                                      <p:cBhvr additive="base">
                                        <p:cTn id="54" dur="500" fill="hold"/>
                                        <p:tgtEl>
                                          <p:spTgt spid="3893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8934"/>
                                        </p:tgtEl>
                                        <p:attrNameLst>
                                          <p:attrName>style.visibility</p:attrName>
                                        </p:attrNameLst>
                                      </p:cBhvr>
                                      <p:to>
                                        <p:strVal val="visible"/>
                                      </p:to>
                                    </p:set>
                                    <p:anim calcmode="lin" valueType="num">
                                      <p:cBhvr additive="base">
                                        <p:cTn id="59" dur="500" fill="hold"/>
                                        <p:tgtEl>
                                          <p:spTgt spid="38934"/>
                                        </p:tgtEl>
                                        <p:attrNameLst>
                                          <p:attrName>ppt_x</p:attrName>
                                        </p:attrNameLst>
                                      </p:cBhvr>
                                      <p:tavLst>
                                        <p:tav tm="0">
                                          <p:val>
                                            <p:strVal val="#ppt_x"/>
                                          </p:val>
                                        </p:tav>
                                        <p:tav tm="100000">
                                          <p:val>
                                            <p:strVal val="#ppt_x"/>
                                          </p:val>
                                        </p:tav>
                                      </p:tavLst>
                                    </p:anim>
                                    <p:anim calcmode="lin" valueType="num">
                                      <p:cBhvr additive="base">
                                        <p:cTn id="60" dur="500" fill="hold"/>
                                        <p:tgtEl>
                                          <p:spTgt spid="38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16" grpId="0"/>
      <p:bldP spid="38921" grpId="0"/>
      <p:bldP spid="38926" grpId="0"/>
      <p:bldP spid="38931" grpId="0"/>
      <p:bldP spid="38932" grpId="0"/>
      <p:bldP spid="38933" grpId="0"/>
      <p:bldP spid="389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pic>
        <p:nvPicPr>
          <p:cNvPr id="44034" name="Picture 3"/>
          <p:cNvPicPr>
            <a:picLocks noGrp="1" noChangeAspect="1"/>
          </p:cNvPicPr>
          <p:nvPr>
            <p:ph idx="4294967295"/>
          </p:nvPr>
        </p:nvPicPr>
        <p:blipFill>
          <a:blip r:embed="rId1"/>
          <a:stretch>
            <a:fillRect/>
          </a:stretch>
        </p:blipFill>
        <p:spPr>
          <a:xfrm>
            <a:off x="701675" y="346075"/>
            <a:ext cx="8242300" cy="6099175"/>
          </a:xfrm>
        </p:spPr>
      </p:pic>
      <p:sp>
        <p:nvSpPr>
          <p:cNvPr id="44035" name="Text Box 4"/>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21</a:t>
            </a:r>
            <a:endParaRPr lang="zh-CN" altLang="zh-CN" sz="1400"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rPr>
              <a:t>（二）操作系统的形成与发展</a:t>
            </a:r>
            <a:endPar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4505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1" name="" r:id="rId1" imgW="838200" imgH="647700" progId="Paint.Picture">
                  <p:embed/>
                </p:oleObj>
              </mc:Choice>
              <mc:Fallback>
                <p:oleObj name="" r:id="rId1" imgW="838200" imgH="647700" progId="Paint.Picture">
                  <p:embed/>
                  <p:pic>
                    <p:nvPicPr>
                      <p:cNvPr id="0" name="图片 3090"/>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45059"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2">
                                            <p:txEl>
                                              <p:charRg st="1" end="15"/>
                                            </p:txEl>
                                          </p:spTgt>
                                        </p:tgtEl>
                                        <p:attrNameLst>
                                          <p:attrName>style.visibility</p:attrName>
                                        </p:attrNameLst>
                                      </p:cBhvr>
                                      <p:to>
                                        <p:strVal val="visible"/>
                                      </p:to>
                                    </p:set>
                                    <p:anim calcmode="lin" valueType="num">
                                      <p:cBhvr additive="base">
                                        <p:cTn id="7" dur="1000" fill="hold"/>
                                        <p:tgtEl>
                                          <p:spTgt spid="40962">
                                            <p:txEl>
                                              <p:charRg st="1"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2">
                                            <p:txEl>
                                              <p:charRg st="1"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22</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46082" name="Rectangle 3"/>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41988" name="Text Box 4"/>
          <p:cNvSpPr txBox="1"/>
          <p:nvPr/>
        </p:nvSpPr>
        <p:spPr>
          <a:xfrm>
            <a:off x="2284413" y="669925"/>
            <a:ext cx="4383087" cy="530225"/>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pPr>
            <a:r>
              <a:rPr lang="zh-CN" altLang="en-US" sz="2400">
                <a:solidFill>
                  <a:schemeClr val="tx1"/>
                </a:solidFill>
                <a:latin typeface="Arial" panose="020B0604020202020204" pitchFamily="34" charset="0"/>
                <a:ea typeface="宋体" panose="02010600030101010101" pitchFamily="2" charset="-122"/>
              </a:rPr>
              <a:t>操作系统形成与发展过程</a:t>
            </a:r>
            <a:endParaRPr lang="zh-CN" altLang="en-US" sz="2400">
              <a:solidFill>
                <a:schemeClr val="tx1"/>
              </a:solidFill>
              <a:latin typeface="Arial" panose="020B0604020202020204" pitchFamily="34" charset="0"/>
              <a:ea typeface="宋体" panose="02010600030101010101" pitchFamily="2" charset="-122"/>
            </a:endParaRPr>
          </a:p>
        </p:txBody>
      </p:sp>
      <p:grpSp>
        <p:nvGrpSpPr>
          <p:cNvPr id="41989" name="组合 41988"/>
          <p:cNvGrpSpPr/>
          <p:nvPr/>
        </p:nvGrpSpPr>
        <p:grpSpPr>
          <a:xfrm>
            <a:off x="430213" y="1323975"/>
            <a:ext cx="8472487" cy="5087938"/>
            <a:chOff x="0" y="0"/>
            <a:chExt cx="5337" cy="3205"/>
          </a:xfrm>
        </p:grpSpPr>
        <p:sp>
          <p:nvSpPr>
            <p:cNvPr id="46085" name="Text Box 6"/>
            <p:cNvSpPr txBox="1"/>
            <p:nvPr/>
          </p:nvSpPr>
          <p:spPr>
            <a:xfrm>
              <a:off x="2906" y="1531"/>
              <a:ext cx="2159" cy="1674"/>
            </a:xfrm>
            <a:prstGeom prst="rect">
              <a:avLst/>
            </a:prstGeom>
            <a:solidFill>
              <a:srgbClr val="CCECFF"/>
            </a:solid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46086" name="Text Box 7"/>
            <p:cNvSpPr txBox="1"/>
            <p:nvPr/>
          </p:nvSpPr>
          <p:spPr>
            <a:xfrm>
              <a:off x="1809" y="49"/>
              <a:ext cx="3171" cy="972"/>
            </a:xfrm>
            <a:prstGeom prst="rect">
              <a:avLst/>
            </a:prstGeom>
            <a:solidFill>
              <a:srgbClr val="FFCCFF"/>
            </a:solidFill>
            <a:ln w="9525" cap="flat" cmpd="sng">
              <a:solidFill>
                <a:schemeClr val="tx1"/>
              </a:solidFill>
              <a:prstDash val="solid"/>
              <a:miter/>
              <a:headEnd type="none" w="med" len="med"/>
              <a:tailEnd type="none" w="med" len="med"/>
            </a:ln>
          </p:spPr>
          <p:txBody>
            <a:bodyPr anchor="t" anchorCtr="0"/>
            <a:p>
              <a:pPr>
                <a:spcBef>
                  <a:spcPct val="20000"/>
                </a:spcBef>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操作系统初期阶段</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087" name="Text Box 8"/>
            <p:cNvSpPr txBox="1"/>
            <p:nvPr/>
          </p:nvSpPr>
          <p:spPr>
            <a:xfrm>
              <a:off x="537" y="1521"/>
              <a:ext cx="1858" cy="1674"/>
            </a:xfrm>
            <a:prstGeom prst="rect">
              <a:avLst/>
            </a:prstGeom>
            <a:solidFill>
              <a:srgbClr val="CCECFF"/>
            </a:solid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46088" name="Text Box 9"/>
            <p:cNvSpPr txBox="1"/>
            <p:nvPr/>
          </p:nvSpPr>
          <p:spPr>
            <a:xfrm>
              <a:off x="514" y="0"/>
              <a:ext cx="4544" cy="1329"/>
            </a:xfrm>
            <a:prstGeom prst="rect">
              <a:avLst/>
            </a:prstGeom>
            <a:solidFill>
              <a:srgbClr val="CCECFF"/>
            </a:solid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a:p>
              <a:pPr>
                <a:spcBef>
                  <a:spcPct val="50000"/>
                </a:spcBef>
              </a:pPr>
              <a:r>
                <a:rPr lang="zh-CN" altLang="zh-CN" sz="2400" dirty="0">
                  <a:solidFill>
                    <a:schemeClr val="tx1"/>
                  </a:solidFill>
                  <a:latin typeface="Times New Roman" panose="02020603050405020304" pitchFamily="2" charset="0"/>
                  <a:ea typeface="宋体" panose="02010600030101010101" pitchFamily="2" charset="-122"/>
                </a:rPr>
                <a:t>                           操作系统发展的初期阶段</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46089" name="Line 10"/>
            <p:cNvSpPr/>
            <p:nvPr/>
          </p:nvSpPr>
          <p:spPr>
            <a:xfrm>
              <a:off x="1458" y="534"/>
              <a:ext cx="528" cy="0"/>
            </a:xfrm>
            <a:prstGeom prst="line">
              <a:avLst/>
            </a:prstGeom>
            <a:ln w="9525" cap="flat" cmpd="sng">
              <a:solidFill>
                <a:schemeClr val="tx1"/>
              </a:solidFill>
              <a:prstDash val="solid"/>
              <a:round/>
              <a:headEnd type="none" w="med" len="med"/>
              <a:tailEnd type="triangle" w="sm" len="med"/>
            </a:ln>
          </p:spPr>
        </p:sp>
        <p:sp>
          <p:nvSpPr>
            <p:cNvPr id="46090" name="Line 11"/>
            <p:cNvSpPr/>
            <p:nvPr/>
          </p:nvSpPr>
          <p:spPr>
            <a:xfrm>
              <a:off x="2754" y="534"/>
              <a:ext cx="288" cy="0"/>
            </a:xfrm>
            <a:prstGeom prst="line">
              <a:avLst/>
            </a:prstGeom>
            <a:ln w="9525" cap="flat" cmpd="sng">
              <a:solidFill>
                <a:schemeClr val="tx1"/>
              </a:solidFill>
              <a:prstDash val="solid"/>
              <a:round/>
              <a:headEnd type="none" w="med" len="med"/>
              <a:tailEnd type="triangle" w="sm" len="med"/>
            </a:ln>
          </p:spPr>
        </p:sp>
        <p:sp>
          <p:nvSpPr>
            <p:cNvPr id="46091" name="Line 12"/>
            <p:cNvSpPr/>
            <p:nvPr/>
          </p:nvSpPr>
          <p:spPr>
            <a:xfrm>
              <a:off x="3810" y="534"/>
              <a:ext cx="288" cy="0"/>
            </a:xfrm>
            <a:prstGeom prst="line">
              <a:avLst/>
            </a:prstGeom>
            <a:ln w="9525" cap="flat" cmpd="sng">
              <a:solidFill>
                <a:schemeClr val="tx1"/>
              </a:solidFill>
              <a:prstDash val="solid"/>
              <a:round/>
              <a:headEnd type="none" w="med" len="med"/>
              <a:tailEnd type="triangle" w="sm" len="med"/>
            </a:ln>
          </p:spPr>
        </p:sp>
        <p:sp>
          <p:nvSpPr>
            <p:cNvPr id="46092" name="Text Box 13"/>
            <p:cNvSpPr txBox="1"/>
            <p:nvPr/>
          </p:nvSpPr>
          <p:spPr>
            <a:xfrm>
              <a:off x="675" y="258"/>
              <a:ext cx="912" cy="524"/>
            </a:xfrm>
            <a:prstGeom prst="rect">
              <a:avLst/>
            </a:prstGeom>
            <a:solidFill>
              <a:srgbClr val="FFCCFF"/>
            </a:solidFill>
            <a:ln w="9525" cap="flat" cmpd="sng">
              <a:solidFill>
                <a:schemeClr val="tx1"/>
              </a:solidFill>
              <a:prstDash val="solid"/>
              <a:miter/>
              <a:headEnd type="none" w="med" len="med"/>
              <a:tailEnd type="none" w="med" len="med"/>
            </a:ln>
          </p:spPr>
          <p:txBody>
            <a:bodyPr anchor="t" anchorCtr="0">
              <a:spAutoFit/>
            </a:bodyPr>
            <a:p>
              <a:pPr>
                <a:spcBef>
                  <a:spcPct val="20000"/>
                </a:spcBef>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手工操作</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2000" b="0" dirty="0">
                  <a:solidFill>
                    <a:schemeClr val="tx1"/>
                  </a:solidFill>
                  <a:latin typeface="Times New Roman" panose="02020603050405020304" pitchFamily="2" charset="0"/>
                  <a:ea typeface="宋体" panose="02010600030101010101" pitchFamily="2" charset="-122"/>
                </a:rPr>
                <a:t>      阶段</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093" name="Text Box 14"/>
            <p:cNvSpPr txBox="1"/>
            <p:nvPr/>
          </p:nvSpPr>
          <p:spPr>
            <a:xfrm>
              <a:off x="1986"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spAutoFit/>
            </a:bodyPr>
            <a:p>
              <a:pPr>
                <a:spcBef>
                  <a:spcPct val="20000"/>
                </a:spcBef>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联机</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2000" b="0" dirty="0">
                  <a:solidFill>
                    <a:schemeClr val="tx1"/>
                  </a:solidFill>
                  <a:latin typeface="Times New Roman" panose="02020603050405020304" pitchFamily="2" charset="0"/>
                  <a:ea typeface="宋体" panose="02010600030101010101" pitchFamily="2" charset="-122"/>
                </a:rPr>
                <a:t> 批处理</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094" name="Text Box 15"/>
            <p:cNvSpPr txBox="1"/>
            <p:nvPr/>
          </p:nvSpPr>
          <p:spPr>
            <a:xfrm>
              <a:off x="3042"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spAutoFit/>
            </a:bodyPr>
            <a:p>
              <a:pPr>
                <a:spcBef>
                  <a:spcPct val="20000"/>
                </a:spcBef>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脱机</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2000" b="0" dirty="0">
                  <a:solidFill>
                    <a:schemeClr val="tx1"/>
                  </a:solidFill>
                  <a:latin typeface="Times New Roman" panose="02020603050405020304" pitchFamily="2" charset="0"/>
                  <a:ea typeface="宋体" panose="02010600030101010101" pitchFamily="2" charset="-122"/>
                </a:rPr>
                <a:t> 批处理</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095" name="Text Box 16"/>
            <p:cNvSpPr txBox="1"/>
            <p:nvPr/>
          </p:nvSpPr>
          <p:spPr>
            <a:xfrm>
              <a:off x="4098"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spAutoFit/>
            </a:bodyPr>
            <a:p>
              <a:pPr>
                <a:spcBef>
                  <a:spcPct val="20000"/>
                </a:spcBef>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执行</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2000" b="0" dirty="0">
                  <a:solidFill>
                    <a:schemeClr val="tx1"/>
                  </a:solidFill>
                  <a:latin typeface="Times New Roman" panose="02020603050405020304" pitchFamily="2" charset="0"/>
                  <a:ea typeface="宋体" panose="02010600030101010101" pitchFamily="2" charset="-122"/>
                </a:rPr>
                <a:t>   系统</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096" name="Line 17"/>
            <p:cNvSpPr/>
            <p:nvPr/>
          </p:nvSpPr>
          <p:spPr>
            <a:xfrm>
              <a:off x="0" y="2352"/>
              <a:ext cx="528" cy="0"/>
            </a:xfrm>
            <a:prstGeom prst="line">
              <a:avLst/>
            </a:prstGeom>
            <a:ln w="25400" cap="flat" cmpd="sng">
              <a:solidFill>
                <a:schemeClr val="tx1"/>
              </a:solidFill>
              <a:prstDash val="solid"/>
              <a:round/>
              <a:headEnd type="none" w="med" len="med"/>
              <a:tailEnd type="triangle" w="sm" len="med"/>
            </a:ln>
          </p:spPr>
        </p:sp>
        <p:sp>
          <p:nvSpPr>
            <p:cNvPr id="46097" name="Text Box 18"/>
            <p:cNvSpPr txBox="1"/>
            <p:nvPr/>
          </p:nvSpPr>
          <p:spPr>
            <a:xfrm>
              <a:off x="3207" y="1642"/>
              <a:ext cx="1679" cy="256"/>
            </a:xfrm>
            <a:prstGeom prst="rect">
              <a:avLst/>
            </a:prstGeom>
            <a:solidFill>
              <a:srgbClr val="FFCCFF"/>
            </a:solidFill>
            <a:ln w="9525" cap="flat" cmpd="sng">
              <a:solidFill>
                <a:schemeClr val="tx1"/>
              </a:solidFill>
              <a:prstDash val="solid"/>
              <a:miter/>
              <a:headEnd type="none" w="med" len="med"/>
              <a:tailEnd type="none" w="med" len="med"/>
            </a:ln>
          </p:spPr>
          <p:txBody>
            <a:bodyPr anchor="t" anchorCtr="0">
              <a:spAutoFit/>
            </a:bodyPr>
            <a:p>
              <a:pPr>
                <a:spcBef>
                  <a:spcPct val="50000"/>
                </a:spcBef>
              </a:pPr>
              <a:r>
                <a:rPr lang="zh-CN" altLang="en-US" sz="2000" b="0">
                  <a:solidFill>
                    <a:schemeClr val="tx1"/>
                  </a:solidFill>
                  <a:latin typeface="Times New Roman" panose="02020603050405020304" pitchFamily="2" charset="0"/>
                  <a:ea typeface="宋体" panose="02010600030101010101" pitchFamily="2" charset="-122"/>
                </a:rPr>
                <a:t>个人计算机操作系统</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46098" name="Text Box 19"/>
            <p:cNvSpPr txBox="1"/>
            <p:nvPr/>
          </p:nvSpPr>
          <p:spPr>
            <a:xfrm>
              <a:off x="3431" y="2082"/>
              <a:ext cx="1230" cy="256"/>
            </a:xfrm>
            <a:prstGeom prst="rect">
              <a:avLst/>
            </a:prstGeom>
            <a:solidFill>
              <a:srgbClr val="FFCCFF"/>
            </a:solidFill>
            <a:ln w="9525" cap="flat" cmpd="sng">
              <a:solidFill>
                <a:schemeClr val="tx1"/>
              </a:solidFill>
              <a:prstDash val="solid"/>
              <a:miter/>
              <a:headEnd type="none" w="med" len="med"/>
              <a:tailEnd type="none" w="med" len="med"/>
            </a:ln>
          </p:spPr>
          <p:txBody>
            <a:bodyPr anchor="t" anchorCtr="0">
              <a:spAutoFit/>
            </a:bodyPr>
            <a:p>
              <a:pPr>
                <a:spcBef>
                  <a:spcPct val="50000"/>
                </a:spcBef>
              </a:pPr>
              <a:r>
                <a:rPr lang="zh-CN" altLang="zh-CN" sz="2000" b="0" dirty="0">
                  <a:solidFill>
                    <a:schemeClr val="tx1"/>
                  </a:solidFill>
                  <a:latin typeface="Times New Roman" panose="02020603050405020304" pitchFamily="2" charset="0"/>
                  <a:ea typeface="宋体" panose="02010600030101010101" pitchFamily="2" charset="-122"/>
                </a:rPr>
                <a:t>   网络操作系统</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099" name="Text Box 20"/>
            <p:cNvSpPr txBox="1"/>
            <p:nvPr/>
          </p:nvSpPr>
          <p:spPr>
            <a:xfrm>
              <a:off x="3390" y="2543"/>
              <a:ext cx="1312" cy="256"/>
            </a:xfrm>
            <a:prstGeom prst="rect">
              <a:avLst/>
            </a:prstGeom>
            <a:solidFill>
              <a:srgbClr val="FFCCFF"/>
            </a:solidFill>
            <a:ln w="9525" cap="flat" cmpd="sng">
              <a:solidFill>
                <a:schemeClr val="tx1"/>
              </a:solidFill>
              <a:prstDash val="solid"/>
              <a:miter/>
              <a:headEnd type="none" w="med" len="med"/>
              <a:tailEnd type="none" w="med" len="med"/>
            </a:ln>
          </p:spPr>
          <p:txBody>
            <a:bodyPr anchor="t" anchorCtr="0">
              <a:spAutoFit/>
            </a:bodyPr>
            <a:p>
              <a:pPr>
                <a:spcBef>
                  <a:spcPct val="50000"/>
                </a:spcBef>
              </a:pPr>
              <a:r>
                <a:rPr lang="zh-CN" altLang="en-US" sz="2000" b="0">
                  <a:solidFill>
                    <a:schemeClr val="tx1"/>
                  </a:solidFill>
                  <a:latin typeface="Times New Roman" panose="02020603050405020304" pitchFamily="2" charset="0"/>
                  <a:ea typeface="宋体" panose="02010600030101010101" pitchFamily="2" charset="-122"/>
                </a:rPr>
                <a:t>分布式操作系统</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46100" name="Text Box 21"/>
            <p:cNvSpPr txBox="1"/>
            <p:nvPr/>
          </p:nvSpPr>
          <p:spPr>
            <a:xfrm>
              <a:off x="918" y="2511"/>
              <a:ext cx="1056" cy="256"/>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spAutoFit/>
            </a:bodyPr>
            <a:p>
              <a:pPr>
                <a:spcBef>
                  <a:spcPct val="50000"/>
                </a:spcBef>
              </a:pPr>
              <a:r>
                <a:rPr lang="zh-CN" altLang="zh-CN" sz="2000" b="0" dirty="0">
                  <a:solidFill>
                    <a:schemeClr val="tx1"/>
                  </a:solidFill>
                  <a:latin typeface="Times New Roman" panose="02020603050405020304" pitchFamily="2" charset="0"/>
                  <a:ea typeface="宋体" panose="02010600030101010101" pitchFamily="2" charset="-122"/>
                </a:rPr>
                <a:t>   实时系统</a:t>
              </a:r>
              <a:endParaRPr lang="zh-CN" altLang="zh-CN" sz="2000" b="0" dirty="0">
                <a:solidFill>
                  <a:schemeClr val="tx1"/>
                </a:solidFill>
                <a:latin typeface="Times New Roman" panose="02020603050405020304" pitchFamily="2" charset="0"/>
                <a:ea typeface="宋体" panose="02010600030101010101" pitchFamily="2" charset="-122"/>
              </a:endParaRPr>
            </a:p>
          </p:txBody>
        </p:sp>
        <p:grpSp>
          <p:nvGrpSpPr>
            <p:cNvPr id="46101" name="组合 42005"/>
            <p:cNvGrpSpPr/>
            <p:nvPr/>
          </p:nvGrpSpPr>
          <p:grpSpPr>
            <a:xfrm>
              <a:off x="681" y="1641"/>
              <a:ext cx="1550" cy="716"/>
              <a:chOff x="0" y="0"/>
              <a:chExt cx="1440" cy="716"/>
            </a:xfrm>
          </p:grpSpPr>
          <p:sp>
            <p:nvSpPr>
              <p:cNvPr id="46102" name="Text Box 23"/>
              <p:cNvSpPr txBox="1"/>
              <p:nvPr/>
            </p:nvSpPr>
            <p:spPr>
              <a:xfrm>
                <a:off x="0" y="0"/>
                <a:ext cx="1440" cy="716"/>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spAutoFit/>
              </a:bodyPr>
              <a:p>
                <a:pPr>
                  <a:spcBef>
                    <a:spcPct val="50000"/>
                  </a:spcBef>
                </a:pPr>
                <a:r>
                  <a:rPr lang="zh-CN" altLang="zh-CN" sz="2000" dirty="0">
                    <a:solidFill>
                      <a:schemeClr val="tx1"/>
                    </a:solidFill>
                    <a:latin typeface="Times New Roman" panose="02020603050405020304" pitchFamily="2" charset="0"/>
                    <a:ea typeface="宋体" panose="02010600030101010101" pitchFamily="2" charset="-122"/>
                  </a:rPr>
                  <a:t>   多道程序系统</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2000" b="0" dirty="0">
                    <a:solidFill>
                      <a:schemeClr val="tx1"/>
                    </a:solidFill>
                    <a:latin typeface="Times New Roman" panose="02020603050405020304" pitchFamily="2" charset="0"/>
                    <a:ea typeface="宋体" panose="02010600030101010101" pitchFamily="2" charset="-122"/>
                  </a:rPr>
                  <a:t>   多道批         分时</a:t>
                </a:r>
                <a:endParaRPr lang="zh-CN" altLang="zh-CN" sz="2000" b="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2000" b="0" dirty="0">
                    <a:solidFill>
                      <a:schemeClr val="tx1"/>
                    </a:solidFill>
                    <a:latin typeface="Times New Roman" panose="02020603050405020304" pitchFamily="2" charset="0"/>
                    <a:ea typeface="宋体" panose="02010600030101010101" pitchFamily="2" charset="-122"/>
                  </a:rPr>
                  <a:t>  处理系统      系统</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46103" name="Line 24"/>
              <p:cNvSpPr/>
              <p:nvPr/>
            </p:nvSpPr>
            <p:spPr>
              <a:xfrm>
                <a:off x="0" y="264"/>
                <a:ext cx="1440" cy="0"/>
              </a:xfrm>
              <a:prstGeom prst="line">
                <a:avLst/>
              </a:prstGeom>
              <a:ln w="9525" cap="flat" cmpd="sng">
                <a:solidFill>
                  <a:schemeClr val="tx1"/>
                </a:solidFill>
                <a:prstDash val="solid"/>
                <a:round/>
                <a:headEnd type="none" w="med" len="med"/>
                <a:tailEnd type="none" w="med" len="med"/>
              </a:ln>
            </p:spPr>
          </p:sp>
          <p:sp>
            <p:nvSpPr>
              <p:cNvPr id="46104" name="Line 25"/>
              <p:cNvSpPr/>
              <p:nvPr/>
            </p:nvSpPr>
            <p:spPr>
              <a:xfrm>
                <a:off x="846" y="255"/>
                <a:ext cx="0" cy="453"/>
              </a:xfrm>
              <a:prstGeom prst="line">
                <a:avLst/>
              </a:prstGeom>
              <a:ln w="9525" cap="flat" cmpd="sng">
                <a:solidFill>
                  <a:schemeClr val="tx1"/>
                </a:solidFill>
                <a:prstDash val="solid"/>
                <a:round/>
                <a:headEnd type="none" w="med" len="med"/>
                <a:tailEnd type="none" w="med" len="med"/>
              </a:ln>
            </p:spPr>
          </p:sp>
        </p:grpSp>
        <p:sp>
          <p:nvSpPr>
            <p:cNvPr id="46105" name="Line 26"/>
            <p:cNvSpPr/>
            <p:nvPr/>
          </p:nvSpPr>
          <p:spPr>
            <a:xfrm>
              <a:off x="5058" y="544"/>
              <a:ext cx="279" cy="0"/>
            </a:xfrm>
            <a:prstGeom prst="line">
              <a:avLst/>
            </a:prstGeom>
            <a:ln w="25400" cap="flat" cmpd="sng">
              <a:solidFill>
                <a:schemeClr val="tx1"/>
              </a:solidFill>
              <a:prstDash val="solid"/>
              <a:round/>
              <a:headEnd type="none" w="med" len="med"/>
              <a:tailEnd type="triangle" w="sm" len="med"/>
            </a:ln>
          </p:spPr>
        </p:sp>
        <p:sp>
          <p:nvSpPr>
            <p:cNvPr id="46106" name="Text Box 27"/>
            <p:cNvSpPr txBox="1"/>
            <p:nvPr/>
          </p:nvSpPr>
          <p:spPr>
            <a:xfrm>
              <a:off x="1725" y="79"/>
              <a:ext cx="3227" cy="946"/>
            </a:xfrm>
            <a:prstGeom prst="rect">
              <a:avLst/>
            </a:prstGeom>
            <a:noFill/>
            <a:ln w="9525" cap="flat" cmpd="sng">
              <a:solidFill>
                <a:schemeClr val="tx1"/>
              </a:solidFill>
              <a:prstDash val="solid"/>
              <a:miter/>
              <a:headEnd type="none" w="med" len="med"/>
              <a:tailEnd type="none" w="med" len="med"/>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pPr>
              <a:endParaRPr lang="zh-CN" altLang="zh-CN" sz="2000" dirty="0">
                <a:solidFill>
                  <a:schemeClr val="tx1"/>
                </a:solidFill>
                <a:latin typeface="Arial" panose="020B0604020202020204" pitchFamily="34" charset="0"/>
                <a:ea typeface="宋体" panose="02010600030101010101" pitchFamily="2" charset="-122"/>
              </a:endParaRPr>
            </a:p>
            <a:p>
              <a:pPr marL="914400" indent="-340995">
                <a:lnSpc>
                  <a:spcPct val="120000"/>
                </a:lnSpc>
                <a:spcBef>
                  <a:spcPct val="50000"/>
                </a:spcBef>
                <a:buClr>
                  <a:schemeClr val="tx2"/>
                </a:buClr>
                <a:buSzPct val="95000"/>
                <a:buFont typeface="Wingdings" panose="05000000000000000000" pitchFamily="2" charset="2"/>
              </a:pPr>
              <a:endParaRPr lang="zh-CN" altLang="zh-CN" sz="2000" dirty="0">
                <a:solidFill>
                  <a:schemeClr val="tx1"/>
                </a:solidFill>
                <a:latin typeface="Arial" panose="020B0604020202020204" pitchFamily="34" charset="0"/>
                <a:ea typeface="宋体" panose="02010600030101010101" pitchFamily="2" charset="-122"/>
              </a:endParaRPr>
            </a:p>
            <a:p>
              <a:pPr marL="914400" indent="-340995">
                <a:lnSpc>
                  <a:spcPct val="120000"/>
                </a:lnSpc>
                <a:spcBef>
                  <a:spcPct val="50000"/>
                </a:spcBef>
                <a:buClr>
                  <a:schemeClr val="tx2"/>
                </a:buClr>
                <a:buSzPct val="95000"/>
                <a:buFont typeface="Wingdings" panose="05000000000000000000" pitchFamily="2" charset="2"/>
              </a:pPr>
              <a:r>
                <a:rPr lang="zh-CN" altLang="zh-CN" sz="2000" b="0" dirty="0">
                  <a:solidFill>
                    <a:schemeClr val="tx1"/>
                  </a:solidFill>
                  <a:latin typeface="Arial" panose="020B0604020202020204" pitchFamily="34" charset="0"/>
                  <a:ea typeface="宋体" panose="02010600030101010101" pitchFamily="2" charset="-122"/>
                </a:rPr>
                <a:t>                   早期批处理</a:t>
              </a:r>
              <a:endParaRPr lang="zh-CN" altLang="zh-CN" sz="2000" b="0" dirty="0">
                <a:solidFill>
                  <a:schemeClr val="tx1"/>
                </a:solidFill>
                <a:latin typeface="Arial" panose="020B0604020202020204" pitchFamily="34" charset="0"/>
                <a:ea typeface="宋体" panose="02010600030101010101" pitchFamily="2" charset="-122"/>
              </a:endParaRPr>
            </a:p>
          </p:txBody>
        </p:sp>
        <p:sp>
          <p:nvSpPr>
            <p:cNvPr id="46107" name="Text Box 28"/>
            <p:cNvSpPr txBox="1"/>
            <p:nvPr/>
          </p:nvSpPr>
          <p:spPr>
            <a:xfrm>
              <a:off x="2615" y="2832"/>
              <a:ext cx="2478" cy="334"/>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pPr>
              <a:r>
                <a:rPr lang="zh-CN" altLang="en-US" sz="2400">
                  <a:solidFill>
                    <a:schemeClr val="tx1"/>
                  </a:solidFill>
                  <a:latin typeface="Arial" panose="020B0604020202020204" pitchFamily="34" charset="0"/>
                  <a:ea typeface="宋体" panose="02010600030101010101" pitchFamily="2" charset="-122"/>
                </a:rPr>
                <a:t>操作系统的进一步发展</a:t>
              </a:r>
              <a:endParaRPr lang="zh-CN" altLang="en-US" sz="2400">
                <a:solidFill>
                  <a:schemeClr val="tx1"/>
                </a:solidFill>
                <a:latin typeface="Arial" panose="020B0604020202020204" pitchFamily="34" charset="0"/>
                <a:ea typeface="宋体" panose="02010600030101010101" pitchFamily="2" charset="-122"/>
              </a:endParaRPr>
            </a:p>
          </p:txBody>
        </p:sp>
        <p:sp>
          <p:nvSpPr>
            <p:cNvPr id="46108" name="Line 29"/>
            <p:cNvSpPr/>
            <p:nvPr/>
          </p:nvSpPr>
          <p:spPr>
            <a:xfrm>
              <a:off x="2385" y="2342"/>
              <a:ext cx="528" cy="0"/>
            </a:xfrm>
            <a:prstGeom prst="line">
              <a:avLst/>
            </a:prstGeom>
            <a:ln w="25400" cap="flat" cmpd="sng">
              <a:solidFill>
                <a:schemeClr val="tx1"/>
              </a:solidFill>
              <a:prstDash val="solid"/>
              <a:round/>
              <a:headEnd type="none" w="med" len="med"/>
              <a:tailEnd type="triangle" w="sm" len="med"/>
            </a:ln>
          </p:spPr>
        </p:sp>
        <p:sp>
          <p:nvSpPr>
            <p:cNvPr id="46109" name="Text Box 30"/>
            <p:cNvSpPr txBox="1"/>
            <p:nvPr/>
          </p:nvSpPr>
          <p:spPr>
            <a:xfrm>
              <a:off x="355" y="2832"/>
              <a:ext cx="1911" cy="334"/>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pPr>
              <a:r>
                <a:rPr lang="zh-CN" altLang="en-US" sz="2400">
                  <a:solidFill>
                    <a:schemeClr val="tx1"/>
                  </a:solidFill>
                  <a:latin typeface="Arial" panose="020B0604020202020204" pitchFamily="34" charset="0"/>
                  <a:ea typeface="宋体" panose="02010600030101010101" pitchFamily="2" charset="-122"/>
                </a:rPr>
                <a:t>操作系统的形成</a:t>
              </a:r>
              <a:endParaRPr lang="zh-CN" altLang="en-US" sz="2400">
                <a:solidFill>
                  <a:schemeClr val="tx1"/>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0-#ppt_w/2"/>
                                          </p:val>
                                        </p:tav>
                                        <p:tav tm="100000">
                                          <p:val>
                                            <p:strVal val="#ppt_x"/>
                                          </p:val>
                                        </p:tav>
                                      </p:tavLst>
                                    </p:anim>
                                    <p:anim calcmode="lin" valueType="num">
                                      <p:cBhvr additive="base">
                                        <p:cTn id="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9"/>
                                        </p:tgtEl>
                                        <p:attrNameLst>
                                          <p:attrName>style.visibility</p:attrName>
                                        </p:attrNameLst>
                                      </p:cBhvr>
                                      <p:to>
                                        <p:strVal val="visible"/>
                                      </p:to>
                                    </p:set>
                                    <p:anim calcmode="lin" valueType="num">
                                      <p:cBhvr additive="base">
                                        <p:cTn id="13" dur="500" fill="hold"/>
                                        <p:tgtEl>
                                          <p:spTgt spid="41989"/>
                                        </p:tgtEl>
                                        <p:attrNameLst>
                                          <p:attrName>ppt_x</p:attrName>
                                        </p:attrNameLst>
                                      </p:cBhvr>
                                      <p:tavLst>
                                        <p:tav tm="0">
                                          <p:val>
                                            <p:strVal val="#ppt_x"/>
                                          </p:val>
                                        </p:tav>
                                        <p:tav tm="100000">
                                          <p:val>
                                            <p:strVal val="#ppt_x"/>
                                          </p:val>
                                        </p:tav>
                                      </p:tavLst>
                                    </p:anim>
                                    <p:anim calcmode="lin" valueType="num">
                                      <p:cBhvr additive="base">
                                        <p:cTn id="1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43011" name="Rectangle 3"/>
          <p:cNvSpPr/>
          <p:nvPr/>
        </p:nvSpPr>
        <p:spPr>
          <a:xfrm>
            <a:off x="104775" y="1660525"/>
            <a:ext cx="8362950" cy="3160713"/>
          </a:xfrm>
          <a:prstGeom prst="rect">
            <a:avLst/>
          </a:prstGeom>
          <a:noFill/>
          <a:ln w="9525">
            <a:noFill/>
          </a:ln>
        </p:spPr>
        <p:txBody>
          <a:bodyPr anchor="t" anchorCtr="0">
            <a:spAutoFit/>
          </a:bodyPr>
          <a:p>
            <a:pPr marL="533400" indent="-533400">
              <a:lnSpc>
                <a:spcPct val="13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硬件非常昂贵，没有操作系统</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① 有人工干预：用户在计算机上算题的所有工作都要用户人工干预，如程序的装入、运行、结果的输出等。每一用户都要自行编写涉及到硬件的源代码</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13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② 独占性</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13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③ 串行性</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43012" name="Rectangle 4"/>
          <p:cNvSpPr/>
          <p:nvPr/>
        </p:nvSpPr>
        <p:spPr>
          <a:xfrm>
            <a:off x="157163" y="487363"/>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手工操作阶段</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3013" name="Rectangle 5"/>
          <p:cNvSpPr/>
          <p:nvPr/>
        </p:nvSpPr>
        <p:spPr>
          <a:xfrm>
            <a:off x="665163" y="1077913"/>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特点</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47109" name="Rectangle 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43015" name="Text Box 7"/>
          <p:cNvSpPr txBox="1"/>
          <p:nvPr/>
        </p:nvSpPr>
        <p:spPr>
          <a:xfrm>
            <a:off x="468313" y="5006975"/>
            <a:ext cx="8458200" cy="946150"/>
          </a:xfrm>
          <a:prstGeom prst="rect">
            <a:avLst/>
          </a:prstGeom>
          <a:noFill/>
          <a:ln w="9525">
            <a:noFill/>
          </a:ln>
        </p:spPr>
        <p:txBody>
          <a:bodyPr anchor="t" anchorCtr="0">
            <a:spAutoFit/>
          </a:bodyPr>
          <a:p>
            <a:pPr>
              <a:spcBef>
                <a:spcPct val="50000"/>
              </a:spcBef>
            </a:pPr>
            <a:r>
              <a:rPr lang="zh-CN" altLang="en-US" sz="2800" u="sng">
                <a:solidFill>
                  <a:srgbClr val="663300"/>
                </a:solidFill>
                <a:latin typeface="楷体_GB2312" pitchFamily="1" charset="-122"/>
                <a:ea typeface="楷体_GB2312" pitchFamily="1" charset="-122"/>
              </a:rPr>
              <a:t>工作效率非常低，工作量大，难度高，易出错，需要大量人力和物力</a:t>
            </a:r>
            <a:endParaRPr lang="zh-CN" altLang="en-US" sz="2800" u="sng">
              <a:solidFill>
                <a:srgbClr val="663300"/>
              </a:solidFill>
              <a:latin typeface="楷体_GB2312" pitchFamily="1" charset="-122"/>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2">
                                            <p:txEl>
                                              <p:charRg st="0" end="11"/>
                                            </p:txEl>
                                          </p:spTgt>
                                        </p:tgtEl>
                                        <p:attrNameLst>
                                          <p:attrName>style.visibility</p:attrName>
                                        </p:attrNameLst>
                                      </p:cBhvr>
                                      <p:to>
                                        <p:strVal val="visible"/>
                                      </p:to>
                                    </p:set>
                                    <p:anim calcmode="lin" valueType="num">
                                      <p:cBhvr additive="base">
                                        <p:cTn id="7" dur="1000" fill="hold"/>
                                        <p:tgtEl>
                                          <p:spTgt spid="43012">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3"/>
                                        </p:tgtEl>
                                        <p:attrNameLst>
                                          <p:attrName>style.visibility</p:attrName>
                                        </p:attrNameLst>
                                      </p:cBhvr>
                                      <p:to>
                                        <p:strVal val="visible"/>
                                      </p:to>
                                    </p:set>
                                    <p:anim calcmode="lin" valueType="num">
                                      <p:cBhvr additive="base">
                                        <p:cTn id="13" dur="500" fill="hold"/>
                                        <p:tgtEl>
                                          <p:spTgt spid="43013"/>
                                        </p:tgtEl>
                                        <p:attrNameLst>
                                          <p:attrName>ppt_x</p:attrName>
                                        </p:attrNameLst>
                                      </p:cBhvr>
                                      <p:tavLst>
                                        <p:tav tm="0">
                                          <p:val>
                                            <p:strVal val="0-#ppt_w/2"/>
                                          </p:val>
                                        </p:tav>
                                        <p:tav tm="100000">
                                          <p:val>
                                            <p:strVal val="#ppt_x"/>
                                          </p:val>
                                        </p:tav>
                                      </p:tavLst>
                                    </p:anim>
                                    <p:anim calcmode="lin" valueType="num">
                                      <p:cBhvr additive="base">
                                        <p:cTn id="1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xEl>
                                              <p:charRg st="0" end="26"/>
                                            </p:txEl>
                                          </p:spTgt>
                                        </p:tgtEl>
                                        <p:attrNameLst>
                                          <p:attrName>style.visibility</p:attrName>
                                        </p:attrNameLst>
                                      </p:cBhvr>
                                      <p:to>
                                        <p:strVal val="visible"/>
                                      </p:to>
                                    </p:set>
                                    <p:anim calcmode="lin" valueType="num">
                                      <p:cBhvr additive="base">
                                        <p:cTn id="19" dur="1000" fill="hold"/>
                                        <p:tgtEl>
                                          <p:spTgt spid="43011">
                                            <p:txEl>
                                              <p:charRg st="0" end="2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3011">
                                            <p:txEl>
                                              <p:charRg st="0" end="26"/>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011">
                                            <p:txEl>
                                              <p:charRg st="26" end="94"/>
                                            </p:txEl>
                                          </p:spTgt>
                                        </p:tgtEl>
                                        <p:attrNameLst>
                                          <p:attrName>style.visibility</p:attrName>
                                        </p:attrNameLst>
                                      </p:cBhvr>
                                      <p:to>
                                        <p:strVal val="visible"/>
                                      </p:to>
                                    </p:set>
                                    <p:anim calcmode="lin" valueType="num">
                                      <p:cBhvr additive="base">
                                        <p:cTn id="23" dur="1000" fill="hold"/>
                                        <p:tgtEl>
                                          <p:spTgt spid="43011">
                                            <p:txEl>
                                              <p:charRg st="26" end="9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3011">
                                            <p:txEl>
                                              <p:charRg st="26" end="9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011">
                                            <p:txEl>
                                              <p:charRg st="94" end="100"/>
                                            </p:txEl>
                                          </p:spTgt>
                                        </p:tgtEl>
                                        <p:attrNameLst>
                                          <p:attrName>style.visibility</p:attrName>
                                        </p:attrNameLst>
                                      </p:cBhvr>
                                      <p:to>
                                        <p:strVal val="visible"/>
                                      </p:to>
                                    </p:set>
                                    <p:anim calcmode="lin" valueType="num">
                                      <p:cBhvr additive="base">
                                        <p:cTn id="27" dur="1000" fill="hold"/>
                                        <p:tgtEl>
                                          <p:spTgt spid="43011">
                                            <p:txEl>
                                              <p:charRg st="94" end="100"/>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43011">
                                            <p:txEl>
                                              <p:charRg st="94" end="10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3011">
                                            <p:txEl>
                                              <p:charRg st="100" end="106"/>
                                            </p:txEl>
                                          </p:spTgt>
                                        </p:tgtEl>
                                        <p:attrNameLst>
                                          <p:attrName>style.visibility</p:attrName>
                                        </p:attrNameLst>
                                      </p:cBhvr>
                                      <p:to>
                                        <p:strVal val="visible"/>
                                      </p:to>
                                    </p:set>
                                    <p:anim calcmode="lin" valueType="num">
                                      <p:cBhvr additive="base">
                                        <p:cTn id="31" dur="1000" fill="hold"/>
                                        <p:tgtEl>
                                          <p:spTgt spid="43011">
                                            <p:txEl>
                                              <p:charRg st="100" end="10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3011">
                                            <p:txEl>
                                              <p:charRg st="100" end="10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015"/>
                                        </p:tgtEl>
                                        <p:attrNameLst>
                                          <p:attrName>style.visibility</p:attrName>
                                        </p:attrNameLst>
                                      </p:cBhvr>
                                      <p:to>
                                        <p:strVal val="visible"/>
                                      </p:to>
                                    </p:set>
                                    <p:anim calcmode="lin" valueType="num">
                                      <p:cBhvr additive="base">
                                        <p:cTn id="37" dur="500" fill="hold"/>
                                        <p:tgtEl>
                                          <p:spTgt spid="43015"/>
                                        </p:tgtEl>
                                        <p:attrNameLst>
                                          <p:attrName>ppt_x</p:attrName>
                                        </p:attrNameLst>
                                      </p:cBhvr>
                                      <p:tavLst>
                                        <p:tav tm="0">
                                          <p:val>
                                            <p:strVal val="#ppt_x"/>
                                          </p:val>
                                        </p:tav>
                                        <p:tav tm="100000">
                                          <p:val>
                                            <p:strVal val="#ppt_x"/>
                                          </p:val>
                                        </p:tav>
                                      </p:tavLst>
                                    </p:anim>
                                    <p:anim calcmode="lin" valueType="num">
                                      <p:cBhvr additive="base">
                                        <p:cTn id="38"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build="p"/>
      <p:bldP spid="43013" grpId="0"/>
      <p:bldP spid="430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24</a:t>
            </a:r>
            <a:endParaRPr lang="zh-CN" altLang="zh-CN" sz="1400" b="0" dirty="0">
              <a:solidFill>
                <a:schemeClr val="tx2"/>
              </a:solidFill>
              <a:latin typeface="Times New Roman" panose="02020603050405020304" pitchFamily="2" charset="0"/>
              <a:ea typeface="宋体" panose="02010600030101010101" pitchFamily="2" charset="-122"/>
            </a:endParaRPr>
          </a:p>
        </p:txBody>
      </p:sp>
      <p:grpSp>
        <p:nvGrpSpPr>
          <p:cNvPr id="44035" name="组合 44034"/>
          <p:cNvGrpSpPr/>
          <p:nvPr/>
        </p:nvGrpSpPr>
        <p:grpSpPr>
          <a:xfrm>
            <a:off x="774700" y="2163763"/>
            <a:ext cx="5819775" cy="1484312"/>
            <a:chOff x="0" y="0"/>
            <a:chExt cx="3666" cy="935"/>
          </a:xfrm>
        </p:grpSpPr>
        <p:sp>
          <p:nvSpPr>
            <p:cNvPr id="48131" name="Line 4"/>
            <p:cNvSpPr/>
            <p:nvPr/>
          </p:nvSpPr>
          <p:spPr>
            <a:xfrm flipV="1">
              <a:off x="0" y="0"/>
              <a:ext cx="3666" cy="9"/>
            </a:xfrm>
            <a:prstGeom prst="line">
              <a:avLst/>
            </a:prstGeom>
            <a:ln w="9525" cap="flat" cmpd="sng">
              <a:solidFill>
                <a:schemeClr val="tx1"/>
              </a:solidFill>
              <a:prstDash val="solid"/>
              <a:round/>
              <a:headEnd type="none" w="med" len="med"/>
              <a:tailEnd type="none" w="med" len="med"/>
            </a:ln>
          </p:spPr>
        </p:sp>
        <p:sp>
          <p:nvSpPr>
            <p:cNvPr id="48132" name="Line 5"/>
            <p:cNvSpPr/>
            <p:nvPr/>
          </p:nvSpPr>
          <p:spPr>
            <a:xfrm flipV="1">
              <a:off x="0" y="451"/>
              <a:ext cx="3666" cy="9"/>
            </a:xfrm>
            <a:prstGeom prst="line">
              <a:avLst/>
            </a:prstGeom>
            <a:ln w="9525" cap="flat" cmpd="sng">
              <a:solidFill>
                <a:schemeClr val="tx1"/>
              </a:solidFill>
              <a:prstDash val="solid"/>
              <a:round/>
              <a:headEnd type="none" w="med" len="med"/>
              <a:tailEnd type="none" w="med" len="med"/>
            </a:ln>
          </p:spPr>
        </p:sp>
        <p:sp>
          <p:nvSpPr>
            <p:cNvPr id="48133" name="Line 6"/>
            <p:cNvSpPr/>
            <p:nvPr/>
          </p:nvSpPr>
          <p:spPr>
            <a:xfrm flipV="1">
              <a:off x="0" y="686"/>
              <a:ext cx="3666" cy="9"/>
            </a:xfrm>
            <a:prstGeom prst="line">
              <a:avLst/>
            </a:prstGeom>
            <a:ln w="9525" cap="flat" cmpd="sng">
              <a:solidFill>
                <a:schemeClr val="tx1"/>
              </a:solidFill>
              <a:prstDash val="solid"/>
              <a:round/>
              <a:headEnd type="none" w="med" len="med"/>
              <a:tailEnd type="none" w="med" len="med"/>
            </a:ln>
          </p:spPr>
        </p:sp>
        <p:sp>
          <p:nvSpPr>
            <p:cNvPr id="48134" name="Line 7"/>
            <p:cNvSpPr/>
            <p:nvPr/>
          </p:nvSpPr>
          <p:spPr>
            <a:xfrm flipV="1">
              <a:off x="0" y="921"/>
              <a:ext cx="3666" cy="9"/>
            </a:xfrm>
            <a:prstGeom prst="line">
              <a:avLst/>
            </a:prstGeom>
            <a:ln w="9525" cap="flat" cmpd="sng">
              <a:solidFill>
                <a:schemeClr val="tx1"/>
              </a:solidFill>
              <a:prstDash val="solid"/>
              <a:round/>
              <a:headEnd type="none" w="med" len="med"/>
              <a:tailEnd type="none" w="med" len="med"/>
            </a:ln>
          </p:spPr>
        </p:sp>
        <p:sp>
          <p:nvSpPr>
            <p:cNvPr id="48135" name="Line 8"/>
            <p:cNvSpPr/>
            <p:nvPr/>
          </p:nvSpPr>
          <p:spPr>
            <a:xfrm>
              <a:off x="4" y="0"/>
              <a:ext cx="0" cy="932"/>
            </a:xfrm>
            <a:prstGeom prst="line">
              <a:avLst/>
            </a:prstGeom>
            <a:ln w="9525" cap="flat" cmpd="sng">
              <a:solidFill>
                <a:schemeClr val="tx1"/>
              </a:solidFill>
              <a:prstDash val="solid"/>
              <a:round/>
              <a:headEnd type="none" w="med" len="med"/>
              <a:tailEnd type="none" w="med" len="med"/>
            </a:ln>
          </p:spPr>
        </p:sp>
        <p:sp>
          <p:nvSpPr>
            <p:cNvPr id="48136" name="Line 9"/>
            <p:cNvSpPr/>
            <p:nvPr/>
          </p:nvSpPr>
          <p:spPr>
            <a:xfrm>
              <a:off x="788" y="1"/>
              <a:ext cx="0" cy="932"/>
            </a:xfrm>
            <a:prstGeom prst="line">
              <a:avLst/>
            </a:prstGeom>
            <a:ln w="9525" cap="flat" cmpd="sng">
              <a:solidFill>
                <a:schemeClr val="tx1"/>
              </a:solidFill>
              <a:prstDash val="solid"/>
              <a:round/>
              <a:headEnd type="none" w="med" len="med"/>
              <a:tailEnd type="none" w="med" len="med"/>
            </a:ln>
          </p:spPr>
        </p:sp>
        <p:sp>
          <p:nvSpPr>
            <p:cNvPr id="48137" name="Line 10"/>
            <p:cNvSpPr/>
            <p:nvPr/>
          </p:nvSpPr>
          <p:spPr>
            <a:xfrm>
              <a:off x="1743" y="2"/>
              <a:ext cx="0" cy="932"/>
            </a:xfrm>
            <a:prstGeom prst="line">
              <a:avLst/>
            </a:prstGeom>
            <a:ln w="9525" cap="flat" cmpd="sng">
              <a:solidFill>
                <a:schemeClr val="tx1"/>
              </a:solidFill>
              <a:prstDash val="solid"/>
              <a:round/>
              <a:headEnd type="none" w="med" len="med"/>
              <a:tailEnd type="none" w="med" len="med"/>
            </a:ln>
          </p:spPr>
        </p:sp>
        <p:sp>
          <p:nvSpPr>
            <p:cNvPr id="48138" name="Line 11"/>
            <p:cNvSpPr/>
            <p:nvPr/>
          </p:nvSpPr>
          <p:spPr>
            <a:xfrm>
              <a:off x="2392" y="3"/>
              <a:ext cx="0" cy="932"/>
            </a:xfrm>
            <a:prstGeom prst="line">
              <a:avLst/>
            </a:prstGeom>
            <a:ln w="9525" cap="flat" cmpd="sng">
              <a:solidFill>
                <a:schemeClr val="tx1"/>
              </a:solidFill>
              <a:prstDash val="solid"/>
              <a:round/>
              <a:headEnd type="none" w="med" len="med"/>
              <a:tailEnd type="none" w="med" len="med"/>
            </a:ln>
          </p:spPr>
        </p:sp>
        <p:sp>
          <p:nvSpPr>
            <p:cNvPr id="48139" name="Line 12"/>
            <p:cNvSpPr/>
            <p:nvPr/>
          </p:nvSpPr>
          <p:spPr>
            <a:xfrm>
              <a:off x="3652" y="3"/>
              <a:ext cx="0" cy="932"/>
            </a:xfrm>
            <a:prstGeom prst="line">
              <a:avLst/>
            </a:prstGeom>
            <a:ln w="9525" cap="flat" cmpd="sng">
              <a:solidFill>
                <a:schemeClr val="tx1"/>
              </a:solidFill>
              <a:prstDash val="solid"/>
              <a:round/>
              <a:headEnd type="none" w="med" len="med"/>
              <a:tailEnd type="none" w="med" len="med"/>
            </a:ln>
          </p:spPr>
        </p:sp>
      </p:grpSp>
      <p:sp>
        <p:nvSpPr>
          <p:cNvPr id="44045" name="Rectangle 13"/>
          <p:cNvSpPr/>
          <p:nvPr/>
        </p:nvSpPr>
        <p:spPr>
          <a:xfrm>
            <a:off x="390525" y="1685925"/>
            <a:ext cx="8362950" cy="1946275"/>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30000"/>
              </a:spcBef>
              <a:spcAft>
                <a:spcPct val="30000"/>
              </a:spcAft>
              <a:buClr>
                <a:schemeClr val="tx2"/>
              </a:buClr>
              <a:buSzPct val="95000"/>
              <a:buFont typeface="Wingdings" panose="05000000000000000000" pitchFamily="2" charset="2"/>
              <a:buNone/>
            </a:pPr>
            <a:r>
              <a:rPr kumimoji="0" lang="zh-CN" sz="1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当CPU速度提高时，出现了</a:t>
            </a:r>
            <a:r>
              <a:rPr kumimoji="0" lang="zh-CN" sz="2000" b="1" i="0" u="none" strike="noStrike" kern="1200" cap="none" spc="0" normalizeH="0" baseline="0" noProof="1" dirty="0">
                <a:solidFill>
                  <a:srgbClr val="FF3300"/>
                </a:solidFill>
                <a:effectLst>
                  <a:outerShdw blurRad="38100" dist="38100" dir="2700000">
                    <a:srgbClr val="000000"/>
                  </a:outerShdw>
                </a:effectLst>
                <a:latin typeface="Arial" panose="020B0604020202020204" pitchFamily="34" charset="0"/>
                <a:ea typeface="宋体" panose="02010600030101010101" pitchFamily="2" charset="-122"/>
                <a:cs typeface="+mn-cs"/>
              </a:rPr>
              <a:t>人—— 机矛盾</a:t>
            </a:r>
            <a:endParaRPr kumimoji="0" lang="zh-CN" sz="2000" b="1" i="0" u="none" strike="noStrike" kern="1200" cap="none" spc="0" normalizeH="0" baseline="0" noProof="1" dirty="0">
              <a:solidFill>
                <a:srgbClr val="FF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机器              程序处理            人工操         操作时间与机器</a:t>
            </a:r>
            <a:endPar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just"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速度              所需时间             作时间       有效运行时间之比</a:t>
            </a:r>
            <a:endPar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1万次/秒              1小时                3分钟                 1  ：20</a:t>
            </a:r>
            <a:endPar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16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60万次/秒            1分钟                3分钟                 3  ：1</a:t>
            </a:r>
            <a:endParaRPr kumimoji="0" lang="zh-CN" sz="1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44046" name="Rectangle 14"/>
          <p:cNvSpPr/>
          <p:nvPr/>
        </p:nvSpPr>
        <p:spPr>
          <a:xfrm>
            <a:off x="422275" y="831850"/>
            <a:ext cx="2587625"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问题</a:t>
            </a:r>
            <a:endParaRPr kumimoji="0" lang="zh-CN" sz="28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endParaRPr>
          </a:p>
        </p:txBody>
      </p:sp>
      <p:sp>
        <p:nvSpPr>
          <p:cNvPr id="48142" name="Rectangle 1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44048" name="Text Box 16"/>
          <p:cNvSpPr txBox="1"/>
          <p:nvPr/>
        </p:nvSpPr>
        <p:spPr>
          <a:xfrm>
            <a:off x="696913" y="4279900"/>
            <a:ext cx="8153400" cy="1066800"/>
          </a:xfrm>
          <a:prstGeom prst="rect">
            <a:avLst/>
          </a:prstGeom>
          <a:noFill/>
          <a:ln w="9525">
            <a:noFill/>
          </a:ln>
        </p:spPr>
        <p:txBody>
          <a:bodyPr anchor="t" anchorCtr="0">
            <a:spAutoFit/>
          </a:bodyPr>
          <a:p>
            <a:pPr>
              <a:spcBef>
                <a:spcPct val="50000"/>
              </a:spcBef>
            </a:pPr>
            <a:r>
              <a:rPr lang="zh-CN" altLang="en-US">
                <a:solidFill>
                  <a:srgbClr val="663300"/>
                </a:solidFill>
                <a:latin typeface="Arial" panose="020B0604020202020204" pitchFamily="34" charset="0"/>
                <a:ea typeface="楷体_GB2312" pitchFamily="1" charset="-122"/>
              </a:rPr>
              <a:t>随着计算机速度的加快，人机矛盾越来越大</a:t>
            </a:r>
            <a:r>
              <a:rPr lang="zh-CN" altLang="en-US">
                <a:solidFill>
                  <a:schemeClr val="tx1"/>
                </a:solidFill>
                <a:latin typeface="Arial" panose="020B0604020202020204" pitchFamily="34" charset="0"/>
                <a:ea typeface="楷体_GB2312" pitchFamily="1" charset="-122"/>
              </a:rPr>
              <a:t>，</a:t>
            </a:r>
            <a:r>
              <a:rPr lang="zh-CN" altLang="en-US">
                <a:solidFill>
                  <a:srgbClr val="663300"/>
                </a:solidFill>
                <a:latin typeface="Arial" panose="020B0604020202020204" pitchFamily="34" charset="0"/>
                <a:ea typeface="楷体_GB2312" pitchFamily="1" charset="-122"/>
                <a:sym typeface="Arial" panose="020B0604020202020204" pitchFamily="34" charset="0"/>
              </a:rPr>
              <a:t>直至无法容忍。必须寻求新的办法</a:t>
            </a:r>
            <a:r>
              <a:rPr lang="zh-CN" altLang="en-US">
                <a:solidFill>
                  <a:schemeClr val="tx1"/>
                </a:solidFill>
                <a:latin typeface="Arial" panose="020B0604020202020204" pitchFamily="34" charset="0"/>
                <a:ea typeface="楷体_GB2312" pitchFamily="1" charset="-122"/>
              </a:rPr>
              <a:t>。</a:t>
            </a:r>
            <a:endParaRPr lang="zh-CN" altLang="en-US">
              <a:solidFill>
                <a:schemeClr val="tx1"/>
              </a:solidFill>
              <a:latin typeface="Arial" panose="020B0604020202020204" pitchFamily="34"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46"/>
                                        </p:tgtEl>
                                        <p:attrNameLst>
                                          <p:attrName>style.visibility</p:attrName>
                                        </p:attrNameLst>
                                      </p:cBhvr>
                                      <p:to>
                                        <p:strVal val="visible"/>
                                      </p:to>
                                    </p:set>
                                    <p:anim calcmode="lin" valueType="num">
                                      <p:cBhvr additive="base">
                                        <p:cTn id="7" dur="500" fill="hold"/>
                                        <p:tgtEl>
                                          <p:spTgt spid="44046"/>
                                        </p:tgtEl>
                                        <p:attrNameLst>
                                          <p:attrName>ppt_x</p:attrName>
                                        </p:attrNameLst>
                                      </p:cBhvr>
                                      <p:tavLst>
                                        <p:tav tm="0">
                                          <p:val>
                                            <p:strVal val="0-#ppt_w/2"/>
                                          </p:val>
                                        </p:tav>
                                        <p:tav tm="100000">
                                          <p:val>
                                            <p:strVal val="#ppt_x"/>
                                          </p:val>
                                        </p:tav>
                                      </p:tavLst>
                                    </p:anim>
                                    <p:anim calcmode="lin" valueType="num">
                                      <p:cBhvr additive="base">
                                        <p:cTn id="8" dur="500" fill="hold"/>
                                        <p:tgtEl>
                                          <p:spTgt spid="440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45">
                                            <p:txEl>
                                              <p:charRg st="0" end="21"/>
                                            </p:txEl>
                                          </p:spTgt>
                                        </p:tgtEl>
                                        <p:attrNameLst>
                                          <p:attrName>style.visibility</p:attrName>
                                        </p:attrNameLst>
                                      </p:cBhvr>
                                      <p:to>
                                        <p:strVal val="visible"/>
                                      </p:to>
                                    </p:set>
                                    <p:anim calcmode="lin" valueType="num">
                                      <p:cBhvr additive="base">
                                        <p:cTn id="13" dur="1000" fill="hold"/>
                                        <p:tgtEl>
                                          <p:spTgt spid="44045">
                                            <p:txEl>
                                              <p:charRg st="0" end="2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404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45">
                                            <p:txEl>
                                              <p:charRg st="21" end="86"/>
                                            </p:txEl>
                                          </p:spTgt>
                                        </p:tgtEl>
                                        <p:attrNameLst>
                                          <p:attrName>style.visibility</p:attrName>
                                        </p:attrNameLst>
                                      </p:cBhvr>
                                      <p:to>
                                        <p:strVal val="visible"/>
                                      </p:to>
                                    </p:set>
                                    <p:anim calcmode="lin" valueType="num">
                                      <p:cBhvr additive="base">
                                        <p:cTn id="19" dur="500" fill="hold"/>
                                        <p:tgtEl>
                                          <p:spTgt spid="44045">
                                            <p:txEl>
                                              <p:charRg st="21" end="8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45">
                                            <p:txEl>
                                              <p:charRg st="21" end="8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045">
                                            <p:txEl>
                                              <p:charRg st="86" end="151"/>
                                            </p:txEl>
                                          </p:spTgt>
                                        </p:tgtEl>
                                        <p:attrNameLst>
                                          <p:attrName>style.visibility</p:attrName>
                                        </p:attrNameLst>
                                      </p:cBhvr>
                                      <p:to>
                                        <p:strVal val="visible"/>
                                      </p:to>
                                    </p:set>
                                    <p:anim calcmode="lin" valueType="num">
                                      <p:cBhvr additive="base">
                                        <p:cTn id="23" dur="500" fill="hold"/>
                                        <p:tgtEl>
                                          <p:spTgt spid="44045">
                                            <p:txEl>
                                              <p:charRg st="86" end="1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45">
                                            <p:txEl>
                                              <p:charRg st="86" end="15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45">
                                            <p:txEl>
                                              <p:charRg st="151" end="226"/>
                                            </p:txEl>
                                          </p:spTgt>
                                        </p:tgtEl>
                                        <p:attrNameLst>
                                          <p:attrName>style.visibility</p:attrName>
                                        </p:attrNameLst>
                                      </p:cBhvr>
                                      <p:to>
                                        <p:strVal val="visible"/>
                                      </p:to>
                                    </p:set>
                                    <p:anim calcmode="lin" valueType="num">
                                      <p:cBhvr additive="base">
                                        <p:cTn id="27" dur="500" fill="hold"/>
                                        <p:tgtEl>
                                          <p:spTgt spid="44045">
                                            <p:txEl>
                                              <p:charRg st="151" end="22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45">
                                            <p:txEl>
                                              <p:charRg st="151" end="22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45">
                                            <p:txEl>
                                              <p:charRg st="226" end="299"/>
                                            </p:txEl>
                                          </p:spTgt>
                                        </p:tgtEl>
                                        <p:attrNameLst>
                                          <p:attrName>style.visibility</p:attrName>
                                        </p:attrNameLst>
                                      </p:cBhvr>
                                      <p:to>
                                        <p:strVal val="visible"/>
                                      </p:to>
                                    </p:set>
                                    <p:anim calcmode="lin" valueType="num">
                                      <p:cBhvr additive="base">
                                        <p:cTn id="31" dur="500" fill="hold"/>
                                        <p:tgtEl>
                                          <p:spTgt spid="44045">
                                            <p:txEl>
                                              <p:charRg st="226" end="29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45">
                                            <p:txEl>
                                              <p:charRg st="226" end="29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4035"/>
                                        </p:tgtEl>
                                        <p:attrNameLst>
                                          <p:attrName>style.visibility</p:attrName>
                                        </p:attrNameLst>
                                      </p:cBhvr>
                                      <p:to>
                                        <p:strVal val="visible"/>
                                      </p:to>
                                    </p:set>
                                    <p:anim calcmode="lin" valueType="num">
                                      <p:cBhvr additive="base">
                                        <p:cTn id="37" dur="500" fill="hold"/>
                                        <p:tgtEl>
                                          <p:spTgt spid="44035"/>
                                        </p:tgtEl>
                                        <p:attrNameLst>
                                          <p:attrName>ppt_x</p:attrName>
                                        </p:attrNameLst>
                                      </p:cBhvr>
                                      <p:tavLst>
                                        <p:tav tm="0">
                                          <p:val>
                                            <p:strVal val="0-#ppt_w/2"/>
                                          </p:val>
                                        </p:tav>
                                        <p:tav tm="100000">
                                          <p:val>
                                            <p:strVal val="#ppt_x"/>
                                          </p:val>
                                        </p:tav>
                                      </p:tavLst>
                                    </p:anim>
                                    <p:anim calcmode="lin" valueType="num">
                                      <p:cBhvr additive="base">
                                        <p:cTn id="38"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048"/>
                                        </p:tgtEl>
                                        <p:attrNameLst>
                                          <p:attrName>style.visibility</p:attrName>
                                        </p:attrNameLst>
                                      </p:cBhvr>
                                      <p:to>
                                        <p:strVal val="visible"/>
                                      </p:to>
                                    </p:set>
                                    <p:anim calcmode="lin" valueType="num">
                                      <p:cBhvr additive="base">
                                        <p:cTn id="43" dur="500" fill="hold"/>
                                        <p:tgtEl>
                                          <p:spTgt spid="44048"/>
                                        </p:tgtEl>
                                        <p:attrNameLst>
                                          <p:attrName>ppt_x</p:attrName>
                                        </p:attrNameLst>
                                      </p:cBhvr>
                                      <p:tavLst>
                                        <p:tav tm="0">
                                          <p:val>
                                            <p:strVal val="0-#ppt_w/2"/>
                                          </p:val>
                                        </p:tav>
                                        <p:tav tm="100000">
                                          <p:val>
                                            <p:strVal val="#ppt_x"/>
                                          </p:val>
                                        </p:tav>
                                      </p:tavLst>
                                    </p:anim>
                                    <p:anim calcmode="lin" valueType="num">
                                      <p:cBhvr additive="base">
                                        <p:cTn id="44" dur="500" fill="hold"/>
                                        <p:tgtEl>
                                          <p:spTgt spid="440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build="p"/>
      <p:bldP spid="44046" grpId="0"/>
      <p:bldP spid="440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3"/>
          <p:cNvSpPr txBox="1"/>
          <p:nvPr/>
        </p:nvSpPr>
        <p:spPr>
          <a:xfrm>
            <a:off x="250825" y="1289050"/>
            <a:ext cx="8462963" cy="3538538"/>
          </a:xfrm>
          <a:prstGeom prst="rect">
            <a:avLst/>
          </a:prstGeom>
          <a:noFill/>
          <a:ln w="9525">
            <a:noFill/>
          </a:ln>
        </p:spPr>
        <p:txBody>
          <a:bodyPr wrap="square" anchor="t" anchorCtr="0">
            <a:spAutoFit/>
          </a:bodyPr>
          <a:p>
            <a:r>
              <a:rPr lang="zh-CN" altLang="zh-CN" dirty="0">
                <a:solidFill>
                  <a:schemeClr val="tx1"/>
                </a:solidFill>
                <a:latin typeface="Times New Roman" panose="02020603050405020304" pitchFamily="2" charset="0"/>
                <a:ea typeface="宋体" panose="02010600030101010101" pitchFamily="2" charset="-122"/>
              </a:rPr>
              <a:t>徐直军:我们在多种场合表态了，华为不会放弃我们的手机业务，也不会把我们手机业务出售。我们正在努力，努力再努力，让我们手机业务在适当的时候重回正轨。这是我们的目标。</a:t>
            </a:r>
            <a:endParaRPr lang="zh-CN" altLang="zh-CN" dirty="0">
              <a:solidFill>
                <a:schemeClr val="tx1"/>
              </a:solidFill>
              <a:latin typeface="Times New Roman" panose="02020603050405020304" pitchFamily="2" charset="0"/>
              <a:ea typeface="宋体" panose="02010600030101010101" pitchFamily="2" charset="-122"/>
            </a:endParaRPr>
          </a:p>
          <a:p>
            <a:r>
              <a:rPr lang="en-US" altLang="zh-CN" dirty="0">
                <a:solidFill>
                  <a:schemeClr val="tx1"/>
                </a:solidFill>
                <a:latin typeface="Times New Roman" panose="02020603050405020304" pitchFamily="2" charset="0"/>
                <a:ea typeface="宋体" panose="02010600030101010101" pitchFamily="2" charset="-122"/>
              </a:rPr>
              <a:t> OS:  </a:t>
            </a:r>
            <a:r>
              <a:rPr lang="zh-CN" altLang="en-US" dirty="0">
                <a:solidFill>
                  <a:schemeClr val="tx1"/>
                </a:solidFill>
                <a:latin typeface="Times New Roman" panose="02020603050405020304" pitchFamily="2" charset="0"/>
                <a:ea typeface="宋体" panose="02010600030101010101" pitchFamily="2" charset="-122"/>
              </a:rPr>
              <a:t>鸿蒙</a:t>
            </a:r>
            <a:r>
              <a:rPr lang="en-US" altLang="zh-CN" dirty="0">
                <a:solidFill>
                  <a:schemeClr val="tx1"/>
                </a:solidFill>
                <a:latin typeface="Times New Roman" panose="02020603050405020304" pitchFamily="2" charset="0"/>
                <a:ea typeface="宋体" panose="02010600030101010101" pitchFamily="2" charset="-122"/>
              </a:rPr>
              <a:t> </a:t>
            </a:r>
            <a:endParaRPr lang="en-US" altLang="zh-CN" dirty="0">
              <a:solidFill>
                <a:schemeClr val="tx1"/>
              </a:solidFill>
              <a:latin typeface="Times New Roman" panose="02020603050405020304" pitchFamily="2" charset="0"/>
              <a:ea typeface="宋体" panose="02010600030101010101" pitchFamily="2" charset="-122"/>
            </a:endParaRPr>
          </a:p>
          <a:p>
            <a:r>
              <a:rPr lang="en-US" altLang="zh-CN" dirty="0">
                <a:solidFill>
                  <a:schemeClr val="tx1"/>
                </a:solidFill>
                <a:latin typeface="Times New Roman" panose="02020603050405020304" pitchFamily="2" charset="0"/>
                <a:ea typeface="宋体" panose="02010600030101010101" pitchFamily="2" charset="-122"/>
              </a:rPr>
              <a:t> </a:t>
            </a:r>
            <a:r>
              <a:rPr lang="zh-CN" altLang="en-US" dirty="0">
                <a:solidFill>
                  <a:schemeClr val="tx1"/>
                </a:solidFill>
                <a:latin typeface="Times New Roman" panose="02020603050405020304" pitchFamily="2" charset="0"/>
                <a:ea typeface="宋体" panose="02010600030101010101" pitchFamily="2" charset="-122"/>
              </a:rPr>
              <a:t>芯片：海思</a:t>
            </a:r>
            <a:endParaRPr lang="zh-CN" altLang="en-US" dirty="0">
              <a:solidFill>
                <a:schemeClr val="tx1"/>
              </a:solidFill>
              <a:latin typeface="Times New Roman" panose="02020603050405020304" pitchFamily="2" charset="0"/>
              <a:ea typeface="宋体" panose="02010600030101010101" pitchFamily="2" charset="-122"/>
            </a:endParaRPr>
          </a:p>
          <a:p>
            <a:r>
              <a:rPr lang="en-US" altLang="zh-CN" dirty="0">
                <a:solidFill>
                  <a:schemeClr val="tx1"/>
                </a:solidFill>
                <a:latin typeface="Times New Roman" panose="02020603050405020304" pitchFamily="2" charset="0"/>
                <a:ea typeface="宋体" panose="02010600030101010101" pitchFamily="2" charset="-122"/>
              </a:rPr>
              <a:t> </a:t>
            </a:r>
            <a:r>
              <a:rPr lang="zh-CN" altLang="en-US" dirty="0">
                <a:solidFill>
                  <a:schemeClr val="tx1"/>
                </a:solidFill>
                <a:latin typeface="Times New Roman" panose="02020603050405020304" pitchFamily="2" charset="0"/>
                <a:ea typeface="宋体" panose="02010600030101010101" pitchFamily="2" charset="-122"/>
              </a:rPr>
              <a:t>制造：？</a:t>
            </a:r>
            <a:endParaRPr lang="zh-CN" altLang="en-US"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157163" y="515938"/>
            <a:ext cx="347186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批处理阶段</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45059" name="Rectangle 3"/>
          <p:cNvSpPr/>
          <p:nvPr/>
        </p:nvSpPr>
        <p:spPr>
          <a:xfrm>
            <a:off x="665163" y="1077913"/>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联机批处理</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5060" name="Rectangle 4"/>
          <p:cNvSpPr>
            <a:spLocks noGrp="1"/>
          </p:cNvSpPr>
          <p:nvPr/>
        </p:nvSpPr>
        <p:spPr>
          <a:xfrm>
            <a:off x="188913" y="1816100"/>
            <a:ext cx="8458200" cy="4308475"/>
          </a:xfrm>
          <a:prstGeom prst="rect">
            <a:avLst/>
          </a:prstGeom>
          <a:noFill/>
          <a:ln w="9525">
            <a:noFill/>
          </a:ln>
        </p:spPr>
        <p:txBody>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600" b="0" i="0" u="none" strike="noStrike" kern="1200" cap="none" spc="0" normalizeH="0" baseline="0" noProof="1" dirty="0">
                <a:solidFill>
                  <a:schemeClr val="bg2"/>
                </a:solidFill>
                <a:effectLst>
                  <a:outerShdw blurRad="38100" dist="38100" dir="2700000">
                    <a:srgbClr val="000000"/>
                  </a:outerShdw>
                </a:effectLst>
                <a:latin typeface="楷体_GB2312" pitchFamily="1" charset="-122"/>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硬件昂贵，人力便宜</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5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用户把程序（卡片或磁带）交给负责调度的操作员（系统管理员）</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5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常驻监督程序自动地装入程序、运行、撤出作业</a:t>
            </a:r>
            <a:r>
              <a:rPr kumimoji="0" lang="zh-CN" sz="32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Symbol" panose="05050102010706020507" pitchFamily="2" charset="2"/>
              </a:rPr>
              <a:t> </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Symbol" panose="05050102010706020507" pitchFamily="2" charset="2"/>
            </a:endParaRPr>
          </a:p>
          <a:p>
            <a:pPr marL="533400" marR="0" indent="-533400" algn="l" defTabSz="914400" rtl="0" eaLnBrk="1" fontAlgn="base" latinLnBrk="0" hangingPunct="1">
              <a:lnSpc>
                <a:spcPct val="90000"/>
              </a:lnSpc>
              <a:spcBef>
                <a:spcPct val="5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50000"/>
              </a:spcBef>
              <a:spcAft>
                <a:spcPct val="0"/>
              </a:spcAft>
              <a:buClr>
                <a:schemeClr val="tx1"/>
              </a:buClr>
              <a:buSzPct val="95000"/>
              <a:buFont typeface="Wingdings" panose="05000000000000000000" pitchFamily="2" charset="2"/>
              <a:buChar char="Ø"/>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有监督程序；作业自动过渡</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50000"/>
              </a:spcBef>
              <a:spcAft>
                <a:spcPct val="0"/>
              </a:spcAft>
              <a:buClr>
                <a:schemeClr val="tx1"/>
              </a:buClr>
              <a:buSzPct val="95000"/>
              <a:buFont typeface="Wingdings" panose="05000000000000000000" pitchFamily="2" charset="2"/>
              <a:buChar char="Ø"/>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问题：CPU高速与I/O慢速的矛盾</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50000"/>
              </a:spcBef>
              <a:spcAft>
                <a:spcPct val="0"/>
              </a:spcAft>
              <a:buClr>
                <a:schemeClr val="tx1"/>
              </a:buClr>
              <a:buSzPct val="95000"/>
              <a:buFont typeface="Wingdings" panose="05000000000000000000" pitchFamily="2" charset="2"/>
              <a:buChar char="Ø"/>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解决：由卫星机负责I/O</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sz="3200" b="0" i="0" u="none" strike="noStrike" kern="1200" cap="none" spc="0" normalizeH="0" baseline="0" noProof="1" dirty="0">
              <a:solidFill>
                <a:schemeClr val="bg2"/>
              </a:solidFill>
              <a:effectLst>
                <a:outerShdw blurRad="38100" dist="38100" dir="2700000">
                  <a:srgbClr val="000000"/>
                </a:outerShdw>
              </a:effectLst>
              <a:latin typeface="楷体_GB2312" pitchFamily="1" charset="-122"/>
              <a:ea typeface="楷体_GB2312" pitchFamily="1" charset="-122"/>
              <a:cs typeface="+mn-cs"/>
            </a:endParaRPr>
          </a:p>
        </p:txBody>
      </p:sp>
      <p:graphicFrame>
        <p:nvGraphicFramePr>
          <p:cNvPr id="49156" name="Object 5"/>
          <p:cNvGraphicFramePr>
            <a:graphicFrameLocks noGrp="1" noChangeAspect="1"/>
          </p:cNvGraphicFramePr>
          <p:nvPr>
            <p:ph idx="4294967295"/>
          </p:nvPr>
        </p:nvGraphicFramePr>
        <p:xfrm>
          <a:off x="5654675" y="565150"/>
          <a:ext cx="2797175" cy="1978025"/>
        </p:xfrm>
        <a:graphic>
          <a:graphicData uri="http://schemas.openxmlformats.org/presentationml/2006/ole">
            <mc:AlternateContent xmlns:mc="http://schemas.openxmlformats.org/markup-compatibility/2006">
              <mc:Choice xmlns:v="urn:schemas-microsoft-com:vml" Requires="v">
                <p:oleObj spid="_x0000_s3096" name="" r:id="rId1" imgW="2209800" imgH="1394460" progId="Paint.Picture">
                  <p:embed/>
                </p:oleObj>
              </mc:Choice>
              <mc:Fallback>
                <p:oleObj name="" r:id="rId1" imgW="2209800" imgH="1394460" progId="Paint.Picture">
                  <p:embed/>
                  <p:pic>
                    <p:nvPicPr>
                      <p:cNvPr id="0" name="图片 3095"/>
                      <p:cNvPicPr/>
                      <p:nvPr/>
                    </p:nvPicPr>
                    <p:blipFill>
                      <a:blip r:embed="rId2"/>
                      <a:stretch>
                        <a:fillRect/>
                      </a:stretch>
                    </p:blipFill>
                    <p:spPr>
                      <a:xfrm>
                        <a:off x="5654675" y="565150"/>
                        <a:ext cx="2797175" cy="1978025"/>
                      </a:xfrm>
                      <a:prstGeom prst="rect">
                        <a:avLst/>
                      </a:prstGeom>
                      <a:noFill/>
                      <a:ln w="38100">
                        <a:miter/>
                      </a:ln>
                    </p:spPr>
                  </p:pic>
                </p:oleObj>
              </mc:Fallback>
            </mc:AlternateContent>
          </a:graphicData>
        </a:graphic>
      </p:graphicFrame>
      <p:sp>
        <p:nvSpPr>
          <p:cNvPr id="45062" name="Text Box 6"/>
          <p:cNvSpPr txBox="1"/>
          <p:nvPr/>
        </p:nvSpPr>
        <p:spPr>
          <a:xfrm>
            <a:off x="8340725" y="6551613"/>
            <a:ext cx="436563" cy="304800"/>
          </a:xfrm>
          <a:prstGeom prst="rect">
            <a:avLst/>
          </a:prstGeom>
          <a:noFill/>
          <a:ln w="9525">
            <a:noFill/>
          </a:ln>
        </p:spPr>
        <p:txBody>
          <a:bodyPr>
            <a:spAutoFit/>
          </a:bodyPr>
          <a:p>
            <a:pPr marR="0" algn="ctr" defTabSz="914400">
              <a:buClrTx/>
              <a:buSzTx/>
              <a:buFontTx/>
            </a:pPr>
            <a:r>
              <a:rPr kumimoji="0" lang="zh-CN" sz="1400" b="0" kern="1200" cap="none" spc="0" normalizeH="0" baseline="0" noProof="1" dirty="0">
                <a:solidFill>
                  <a:schemeClr val="tx2"/>
                </a:solidFill>
                <a:latin typeface="Arial" panose="020B0604020202020204" pitchFamily="34" charset="0"/>
                <a:ea typeface="宋体" panose="02010600030101010101" pitchFamily="2" charset="-122"/>
                <a:cs typeface="+mn-cs"/>
              </a:rPr>
              <a:t>25</a:t>
            </a:r>
            <a:endParaRPr kumimoji="0" lang="zh-CN" sz="1400"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9158" name="Rectangle 7"/>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8">
                                            <p:txEl>
                                              <p:charRg st="0" end="10"/>
                                            </p:txEl>
                                          </p:spTgt>
                                        </p:tgtEl>
                                        <p:attrNameLst>
                                          <p:attrName>style.visibility</p:attrName>
                                        </p:attrNameLst>
                                      </p:cBhvr>
                                      <p:to>
                                        <p:strVal val="visible"/>
                                      </p:to>
                                    </p:set>
                                    <p:anim calcmode="lin" valueType="num">
                                      <p:cBhvr additive="base">
                                        <p:cTn id="7" dur="1000" fill="hold"/>
                                        <p:tgtEl>
                                          <p:spTgt spid="45058">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8">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gtEl>
                                        <p:attrNameLst>
                                          <p:attrName>style.visibility</p:attrName>
                                        </p:attrNameLst>
                                      </p:cBhvr>
                                      <p:to>
                                        <p:strVal val="visible"/>
                                      </p:to>
                                    </p:set>
                                    <p:anim calcmode="lin" valueType="num">
                                      <p:cBhvr additive="base">
                                        <p:cTn id="13" dur="500" fill="hold"/>
                                        <p:tgtEl>
                                          <p:spTgt spid="45059"/>
                                        </p:tgtEl>
                                        <p:attrNameLst>
                                          <p:attrName>ppt_x</p:attrName>
                                        </p:attrNameLst>
                                      </p:cBhvr>
                                      <p:tavLst>
                                        <p:tav tm="0">
                                          <p:val>
                                            <p:strVal val="0-#ppt_w/2"/>
                                          </p:val>
                                        </p:tav>
                                        <p:tav tm="100000">
                                          <p:val>
                                            <p:strVal val="#ppt_x"/>
                                          </p:val>
                                        </p:tav>
                                      </p:tavLst>
                                    </p:anim>
                                    <p:anim calcmode="lin" valueType="num">
                                      <p:cBhvr additive="base">
                                        <p:cTn id="14"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P spid="4505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203200" y="1927225"/>
            <a:ext cx="5794375" cy="2930525"/>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① 特点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主机与卫星机并行操作</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② 问题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调度不灵活；保护问题</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（停机、死循环、破坏监督程序）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③ 解决办法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硬件技术的发展——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通道技术、中断技术</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50178" name="Text Box 3"/>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26</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46084" name="Rectangle 4"/>
          <p:cNvSpPr/>
          <p:nvPr/>
        </p:nvSpPr>
        <p:spPr>
          <a:xfrm>
            <a:off x="465138" y="873125"/>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脱机批处理</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pSp>
        <p:nvGrpSpPr>
          <p:cNvPr id="46085" name="组合 46084"/>
          <p:cNvGrpSpPr/>
          <p:nvPr/>
        </p:nvGrpSpPr>
        <p:grpSpPr>
          <a:xfrm>
            <a:off x="5629275" y="981075"/>
            <a:ext cx="3292475" cy="4932363"/>
            <a:chOff x="0" y="0"/>
            <a:chExt cx="2074" cy="3107"/>
          </a:xfrm>
        </p:grpSpPr>
        <p:sp>
          <p:nvSpPr>
            <p:cNvPr id="50181" name="Text Box 6"/>
            <p:cNvSpPr txBox="1"/>
            <p:nvPr/>
          </p:nvSpPr>
          <p:spPr>
            <a:xfrm>
              <a:off x="637" y="2895"/>
              <a:ext cx="1228" cy="212"/>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脱机批处理图示</a:t>
              </a:r>
              <a:endParaRPr lang="zh-CN" altLang="en-US" sz="1600" b="0">
                <a:solidFill>
                  <a:schemeClr val="tx1"/>
                </a:solidFill>
                <a:latin typeface="Times New Roman" panose="02020603050405020304" pitchFamily="2" charset="0"/>
                <a:ea typeface="宋体" panose="02010600030101010101" pitchFamily="2" charset="-122"/>
              </a:endParaRPr>
            </a:p>
          </p:txBody>
        </p:sp>
        <p:grpSp>
          <p:nvGrpSpPr>
            <p:cNvPr id="50182" name="组合 46086"/>
            <p:cNvGrpSpPr/>
            <p:nvPr/>
          </p:nvGrpSpPr>
          <p:grpSpPr>
            <a:xfrm>
              <a:off x="339" y="1405"/>
              <a:ext cx="1417" cy="1219"/>
              <a:chOff x="0" y="0"/>
              <a:chExt cx="1417" cy="1219"/>
            </a:xfrm>
          </p:grpSpPr>
          <p:sp>
            <p:nvSpPr>
              <p:cNvPr id="50183" name="Line 8"/>
              <p:cNvSpPr/>
              <p:nvPr/>
            </p:nvSpPr>
            <p:spPr>
              <a:xfrm flipH="1">
                <a:off x="470" y="738"/>
                <a:ext cx="393" cy="222"/>
              </a:xfrm>
              <a:prstGeom prst="line">
                <a:avLst/>
              </a:prstGeom>
              <a:ln w="9525" cap="flat" cmpd="sng">
                <a:solidFill>
                  <a:schemeClr val="tx1"/>
                </a:solidFill>
                <a:prstDash val="solid"/>
                <a:round/>
                <a:headEnd type="none" w="med" len="med"/>
                <a:tailEnd type="triangle" w="sm" len="med"/>
              </a:ln>
            </p:spPr>
          </p:sp>
          <p:sp>
            <p:nvSpPr>
              <p:cNvPr id="50184" name="Text Box 9"/>
              <p:cNvSpPr txBox="1"/>
              <p:nvPr/>
            </p:nvSpPr>
            <p:spPr>
              <a:xfrm>
                <a:off x="863" y="466"/>
                <a:ext cx="554" cy="293"/>
              </a:xfrm>
              <a:prstGeom prst="rect">
                <a:avLst/>
              </a:prstGeom>
              <a:solidFill>
                <a:srgbClr val="FFCCFF"/>
              </a:solidFill>
              <a:ln w="9525" cap="flat" cmpd="sng">
                <a:solidFill>
                  <a:srgbClr val="000000"/>
                </a:solidFill>
                <a:prstDash val="solid"/>
                <a:miter/>
                <a:headEnd type="none" w="med" len="med"/>
                <a:tailEnd type="none" w="med" len="med"/>
              </a:ln>
            </p:spPr>
            <p:txBody>
              <a:bodyPr anchor="t" anchorCtr="0"/>
              <a:p>
                <a:pPr algn="just">
                  <a:lnSpc>
                    <a:spcPct val="130000"/>
                  </a:lnSpc>
                </a:pPr>
                <a:r>
                  <a:rPr lang="zh-CN" altLang="zh-CN" sz="1400" b="0" dirty="0">
                    <a:solidFill>
                      <a:schemeClr val="tx1"/>
                    </a:solidFill>
                    <a:latin typeface="Times New Roman" panose="02020603050405020304" pitchFamily="2" charset="0"/>
                    <a:ea typeface="宋体" panose="02010600030101010101" pitchFamily="2" charset="-122"/>
                  </a:rPr>
                  <a:t>  主  机</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0185" name="Line 10"/>
              <p:cNvSpPr/>
              <p:nvPr/>
            </p:nvSpPr>
            <p:spPr>
              <a:xfrm>
                <a:off x="432" y="246"/>
                <a:ext cx="431" cy="224"/>
              </a:xfrm>
              <a:prstGeom prst="line">
                <a:avLst/>
              </a:prstGeom>
              <a:ln w="9525" cap="flat" cmpd="sng">
                <a:solidFill>
                  <a:schemeClr val="tx1"/>
                </a:solidFill>
                <a:prstDash val="solid"/>
                <a:round/>
                <a:headEnd type="none" w="med" len="med"/>
                <a:tailEnd type="triangle" w="sm" len="med"/>
              </a:ln>
            </p:spPr>
          </p:sp>
          <p:sp>
            <p:nvSpPr>
              <p:cNvPr id="46091" name="AutoShape 11"/>
              <p:cNvSpPr/>
              <p:nvPr/>
            </p:nvSpPr>
            <p:spPr>
              <a:xfrm>
                <a:off x="2" y="723"/>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400" strike="noStrike" noProof="1" dirty="0">
                  <a:effectLst>
                    <a:outerShdw blurRad="38100" dist="38100" dir="2700000">
                      <a:srgbClr val="000000"/>
                    </a:outerShdw>
                  </a:effectLst>
                  <a:latin typeface="Arial" panose="020B0604020202020204" pitchFamily="34" charset="0"/>
                </a:endParaRPr>
              </a:p>
            </p:txBody>
          </p:sp>
          <p:sp>
            <p:nvSpPr>
              <p:cNvPr id="50187" name="Text Box 12"/>
              <p:cNvSpPr txBox="1"/>
              <p:nvPr/>
            </p:nvSpPr>
            <p:spPr>
              <a:xfrm>
                <a:off x="2" y="879"/>
                <a:ext cx="497" cy="294"/>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输出带</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46093" name="AutoShape 13"/>
              <p:cNvSpPr/>
              <p:nvPr/>
            </p:nvSpPr>
            <p:spPr>
              <a:xfrm>
                <a:off x="0" y="0"/>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400" strike="noStrike" noProof="1" dirty="0">
                  <a:effectLst>
                    <a:outerShdw blurRad="38100" dist="38100" dir="2700000">
                      <a:srgbClr val="000000"/>
                    </a:outerShdw>
                  </a:effectLst>
                  <a:latin typeface="Arial" panose="020B0604020202020204" pitchFamily="34" charset="0"/>
                </a:endParaRPr>
              </a:p>
            </p:txBody>
          </p:sp>
          <p:sp>
            <p:nvSpPr>
              <p:cNvPr id="50189" name="Text Box 14"/>
              <p:cNvSpPr txBox="1"/>
              <p:nvPr/>
            </p:nvSpPr>
            <p:spPr>
              <a:xfrm>
                <a:off x="0" y="156"/>
                <a:ext cx="497" cy="294"/>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输入带</a:t>
                </a:r>
                <a:endParaRPr lang="zh-CN" altLang="zh-CN" sz="1400" b="0" dirty="0">
                  <a:solidFill>
                    <a:schemeClr val="tx1"/>
                  </a:solidFill>
                  <a:latin typeface="Times New Roman" panose="02020603050405020304" pitchFamily="2" charset="0"/>
                  <a:ea typeface="宋体" panose="02010600030101010101" pitchFamily="2" charset="-122"/>
                </a:endParaRPr>
              </a:p>
            </p:txBody>
          </p:sp>
        </p:grpSp>
        <p:grpSp>
          <p:nvGrpSpPr>
            <p:cNvPr id="50190" name="组合 46094"/>
            <p:cNvGrpSpPr/>
            <p:nvPr/>
          </p:nvGrpSpPr>
          <p:grpSpPr>
            <a:xfrm>
              <a:off x="0" y="0"/>
              <a:ext cx="2074" cy="1193"/>
              <a:chOff x="0" y="0"/>
              <a:chExt cx="2074" cy="1193"/>
            </a:xfrm>
          </p:grpSpPr>
          <p:sp>
            <p:nvSpPr>
              <p:cNvPr id="50191" name="Line 16"/>
              <p:cNvSpPr/>
              <p:nvPr/>
            </p:nvSpPr>
            <p:spPr>
              <a:xfrm flipH="1">
                <a:off x="492" y="629"/>
                <a:ext cx="394" cy="229"/>
              </a:xfrm>
              <a:prstGeom prst="line">
                <a:avLst/>
              </a:prstGeom>
              <a:ln w="9525" cap="flat" cmpd="sng">
                <a:solidFill>
                  <a:schemeClr val="tx1"/>
                </a:solidFill>
                <a:prstDash val="solid"/>
                <a:round/>
                <a:headEnd type="none" w="med" len="med"/>
                <a:tailEnd type="triangle" w="sm" len="med"/>
              </a:ln>
            </p:spPr>
          </p:sp>
          <p:sp>
            <p:nvSpPr>
              <p:cNvPr id="46097" name="AutoShape 17"/>
              <p:cNvSpPr/>
              <p:nvPr/>
            </p:nvSpPr>
            <p:spPr>
              <a:xfrm>
                <a:off x="1576"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400" strike="noStrike" noProof="1" dirty="0">
                  <a:effectLst>
                    <a:outerShdw blurRad="38100" dist="38100" dir="2700000">
                      <a:srgbClr val="000000"/>
                    </a:outerShdw>
                  </a:effectLst>
                  <a:latin typeface="Arial" panose="020B0604020202020204" pitchFamily="34" charset="0"/>
                </a:endParaRPr>
              </a:p>
            </p:txBody>
          </p:sp>
          <p:sp>
            <p:nvSpPr>
              <p:cNvPr id="50193" name="Text Box 18"/>
              <p:cNvSpPr txBox="1"/>
              <p:nvPr/>
            </p:nvSpPr>
            <p:spPr>
              <a:xfrm>
                <a:off x="1576" y="156"/>
                <a:ext cx="498" cy="294"/>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输入带</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0194" name="Line 19"/>
              <p:cNvSpPr/>
              <p:nvPr/>
            </p:nvSpPr>
            <p:spPr>
              <a:xfrm flipV="1">
                <a:off x="1191" y="244"/>
                <a:ext cx="395" cy="238"/>
              </a:xfrm>
              <a:prstGeom prst="line">
                <a:avLst/>
              </a:prstGeom>
              <a:ln w="9525" cap="flat" cmpd="sng">
                <a:solidFill>
                  <a:schemeClr val="tx1"/>
                </a:solidFill>
                <a:prstDash val="solid"/>
                <a:round/>
                <a:headEnd type="none" w="med" len="med"/>
                <a:tailEnd type="triangle" w="sm" len="med"/>
              </a:ln>
            </p:spPr>
          </p:sp>
          <p:sp>
            <p:nvSpPr>
              <p:cNvPr id="50195" name="Text Box 20"/>
              <p:cNvSpPr txBox="1"/>
              <p:nvPr/>
            </p:nvSpPr>
            <p:spPr>
              <a:xfrm>
                <a:off x="27" y="85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nchorCtr="0"/>
              <a:p>
                <a:pPr algn="just">
                  <a:lnSpc>
                    <a:spcPct val="135000"/>
                  </a:lnSpc>
                </a:pPr>
                <a:r>
                  <a:rPr lang="zh-CN" altLang="en-US" sz="1400" b="0">
                    <a:solidFill>
                      <a:schemeClr val="tx1"/>
                    </a:solidFill>
                    <a:latin typeface="Times New Roman" panose="02020603050405020304" pitchFamily="2" charset="0"/>
                    <a:ea typeface="宋体" panose="02010600030101010101" pitchFamily="2" charset="-122"/>
                  </a:rPr>
                  <a:t>打印机</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0196" name="Text Box 21"/>
              <p:cNvSpPr txBox="1"/>
              <p:nvPr/>
            </p:nvSpPr>
            <p:spPr>
              <a:xfrm>
                <a:off x="727" y="410"/>
                <a:ext cx="567" cy="315"/>
              </a:xfrm>
              <a:prstGeom prst="rect">
                <a:avLst/>
              </a:prstGeom>
              <a:solidFill>
                <a:srgbClr val="FFCCFF"/>
              </a:solidFill>
              <a:ln w="9525" cap="flat" cmpd="sng">
                <a:solidFill>
                  <a:srgbClr val="000000"/>
                </a:solidFill>
                <a:prstDash val="solid"/>
                <a:miter/>
                <a:headEnd type="none" w="med" len="med"/>
                <a:tailEnd type="none" w="med" len="med"/>
              </a:ln>
            </p:spPr>
            <p:txBody>
              <a:bodyPr anchor="t" anchorCtr="0"/>
              <a:p>
                <a:pPr algn="just">
                  <a:lnSpc>
                    <a:spcPct val="130000"/>
                  </a:lnSpc>
                </a:pPr>
                <a:r>
                  <a:rPr lang="zh-CN" altLang="zh-CN" sz="1400" b="0" dirty="0">
                    <a:solidFill>
                      <a:schemeClr val="tx1"/>
                    </a:solidFill>
                    <a:latin typeface="Times New Roman" panose="02020603050405020304" pitchFamily="2" charset="0"/>
                    <a:ea typeface="宋体" panose="02010600030101010101" pitchFamily="2" charset="-122"/>
                  </a:rPr>
                  <a:t>  卫星机</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0197" name="Line 22"/>
              <p:cNvSpPr/>
              <p:nvPr/>
            </p:nvSpPr>
            <p:spPr>
              <a:xfrm>
                <a:off x="420" y="254"/>
                <a:ext cx="311" cy="155"/>
              </a:xfrm>
              <a:prstGeom prst="line">
                <a:avLst/>
              </a:prstGeom>
              <a:ln w="9525" cap="flat" cmpd="sng">
                <a:solidFill>
                  <a:schemeClr val="tx1"/>
                </a:solidFill>
                <a:prstDash val="solid"/>
                <a:round/>
                <a:headEnd type="none" w="med" len="med"/>
                <a:tailEnd type="triangle" w="sm" len="med"/>
              </a:ln>
            </p:spPr>
          </p:sp>
          <p:sp>
            <p:nvSpPr>
              <p:cNvPr id="50198" name="Line 23"/>
              <p:cNvSpPr/>
              <p:nvPr/>
            </p:nvSpPr>
            <p:spPr>
              <a:xfrm flipH="1" flipV="1">
                <a:off x="1290" y="721"/>
                <a:ext cx="413" cy="262"/>
              </a:xfrm>
              <a:prstGeom prst="line">
                <a:avLst/>
              </a:prstGeom>
              <a:ln w="9525" cap="flat" cmpd="sng">
                <a:solidFill>
                  <a:schemeClr val="tx1"/>
                </a:solidFill>
                <a:prstDash val="solid"/>
                <a:round/>
                <a:headEnd type="none" w="med" len="med"/>
                <a:tailEnd type="triangle" w="sm" len="med"/>
              </a:ln>
            </p:spPr>
          </p:sp>
          <p:grpSp>
            <p:nvGrpSpPr>
              <p:cNvPr id="50199" name="组合 46103"/>
              <p:cNvGrpSpPr/>
              <p:nvPr/>
            </p:nvGrpSpPr>
            <p:grpSpPr>
              <a:xfrm>
                <a:off x="1575" y="697"/>
                <a:ext cx="498" cy="496"/>
                <a:chOff x="0" y="0"/>
                <a:chExt cx="498" cy="496"/>
              </a:xfrm>
            </p:grpSpPr>
            <p:sp>
              <p:nvSpPr>
                <p:cNvPr id="46105" name="AutoShape 25"/>
                <p:cNvSpPr/>
                <p:nvPr/>
              </p:nvSpPr>
              <p:spPr>
                <a:xfrm>
                  <a:off x="18"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400" strike="noStrike" noProof="1" dirty="0">
                    <a:effectLst>
                      <a:outerShdw blurRad="38100" dist="38100" dir="2700000">
                        <a:srgbClr val="000000"/>
                      </a:outerShdw>
                    </a:effectLst>
                    <a:latin typeface="Arial" panose="020B0604020202020204" pitchFamily="34" charset="0"/>
                  </a:endParaRPr>
                </a:p>
              </p:txBody>
            </p:sp>
            <p:sp>
              <p:nvSpPr>
                <p:cNvPr id="50201" name="Text Box 26"/>
                <p:cNvSpPr txBox="1"/>
                <p:nvPr/>
              </p:nvSpPr>
              <p:spPr>
                <a:xfrm>
                  <a:off x="0" y="156"/>
                  <a:ext cx="498" cy="294"/>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输出带</a:t>
                  </a:r>
                  <a:endParaRPr lang="zh-CN" altLang="zh-CN" sz="1400" b="0" dirty="0">
                    <a:solidFill>
                      <a:schemeClr val="tx1"/>
                    </a:solidFill>
                    <a:latin typeface="Times New Roman" panose="02020603050405020304" pitchFamily="2" charset="0"/>
                    <a:ea typeface="宋体" panose="02010600030101010101" pitchFamily="2" charset="-122"/>
                  </a:endParaRPr>
                </a:p>
              </p:txBody>
            </p:sp>
          </p:grpSp>
          <p:sp>
            <p:nvSpPr>
              <p:cNvPr id="50202" name="Text Box 27"/>
              <p:cNvSpPr txBox="1"/>
              <p:nvPr/>
            </p:nvSpPr>
            <p:spPr>
              <a:xfrm>
                <a:off x="0" y="10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nchorCtr="0"/>
              <a:p>
                <a:pPr algn="just">
                  <a:lnSpc>
                    <a:spcPct val="135000"/>
                  </a:lnSpc>
                </a:pPr>
                <a:r>
                  <a:rPr lang="zh-CN" altLang="en-US" sz="1400" b="0">
                    <a:solidFill>
                      <a:schemeClr val="tx1"/>
                    </a:solidFill>
                    <a:latin typeface="Times New Roman" panose="02020603050405020304" pitchFamily="2" charset="0"/>
                    <a:ea typeface="宋体" panose="02010600030101010101" pitchFamily="2" charset="-122"/>
                  </a:rPr>
                  <a:t>输入机</a:t>
                </a:r>
                <a:endParaRPr lang="zh-CN" altLang="en-US" sz="1400" b="0">
                  <a:solidFill>
                    <a:schemeClr val="tx1"/>
                  </a:solidFill>
                  <a:latin typeface="Times New Roman" panose="02020603050405020304" pitchFamily="2" charset="0"/>
                  <a:ea typeface="宋体" panose="02010600030101010101" pitchFamily="2" charset="-122"/>
                </a:endParaRPr>
              </a:p>
            </p:txBody>
          </p:sp>
        </p:grpSp>
      </p:grpSp>
      <p:sp>
        <p:nvSpPr>
          <p:cNvPr id="50203" name="Rectangle 28"/>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0-#ppt_w/2"/>
                                          </p:val>
                                        </p:tav>
                                        <p:tav tm="100000">
                                          <p:val>
                                            <p:strVal val="#ppt_x"/>
                                          </p:val>
                                        </p:tav>
                                      </p:tavLst>
                                    </p:anim>
                                    <p:anim calcmode="lin" valueType="num">
                                      <p:cBhvr additive="base">
                                        <p:cTn id="8"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additive="base">
                                        <p:cTn id="13" dur="500" fill="hold"/>
                                        <p:tgtEl>
                                          <p:spTgt spid="46085"/>
                                        </p:tgtEl>
                                        <p:attrNameLst>
                                          <p:attrName>ppt_x</p:attrName>
                                        </p:attrNameLst>
                                      </p:cBhvr>
                                      <p:tavLst>
                                        <p:tav tm="0">
                                          <p:val>
                                            <p:strVal val="1+#ppt_w/2"/>
                                          </p:val>
                                        </p:tav>
                                        <p:tav tm="100000">
                                          <p:val>
                                            <p:strVal val="#ppt_x"/>
                                          </p:val>
                                        </p:tav>
                                      </p:tavLst>
                                    </p:anim>
                                    <p:anim calcmode="lin" valueType="num">
                                      <p:cBhvr additive="base">
                                        <p:cTn id="1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2">
                                            <p:txEl>
                                              <p:charRg st="0" end="17"/>
                                            </p:txEl>
                                          </p:spTgt>
                                        </p:tgtEl>
                                        <p:attrNameLst>
                                          <p:attrName>style.visibility</p:attrName>
                                        </p:attrNameLst>
                                      </p:cBhvr>
                                      <p:to>
                                        <p:strVal val="visible"/>
                                      </p:to>
                                    </p:set>
                                    <p:anim calcmode="lin" valueType="num">
                                      <p:cBhvr additive="base">
                                        <p:cTn id="19" dur="500" fill="hold"/>
                                        <p:tgtEl>
                                          <p:spTgt spid="46082">
                                            <p:txEl>
                                              <p:charRg st="0"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2">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2">
                                            <p:txEl>
                                              <p:charRg st="17" end="34"/>
                                            </p:txEl>
                                          </p:spTgt>
                                        </p:tgtEl>
                                        <p:attrNameLst>
                                          <p:attrName>style.visibility</p:attrName>
                                        </p:attrNameLst>
                                      </p:cBhvr>
                                      <p:to>
                                        <p:strVal val="visible"/>
                                      </p:to>
                                    </p:set>
                                    <p:anim calcmode="lin" valueType="num">
                                      <p:cBhvr additive="base">
                                        <p:cTn id="25" dur="500" fill="hold"/>
                                        <p:tgtEl>
                                          <p:spTgt spid="46082">
                                            <p:txEl>
                                              <p:charRg st="17" end="3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charRg st="17" end="3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2">
                                            <p:txEl>
                                              <p:charRg st="2" end="2"/>
                                            </p:txEl>
                                          </p:spTgt>
                                        </p:tgtEl>
                                        <p:attrNameLst>
                                          <p:attrName>style.visibility</p:attrName>
                                        </p:attrNameLst>
                                      </p:cBhvr>
                                      <p:to>
                                        <p:strVal val="visible"/>
                                      </p:to>
                                    </p:set>
                                    <p:anim calcmode="lin" valueType="num">
                                      <p:cBhvr additive="base">
                                        <p:cTn id="31" dur="500" fill="hold"/>
                                        <p:tgtEl>
                                          <p:spTgt spid="46082">
                                            <p:txEl>
                                              <p:char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2">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6082">
                                            <p:txEl>
                                              <p:charRg st="34" end="52"/>
                                            </p:txEl>
                                          </p:spTgt>
                                        </p:tgtEl>
                                        <p:attrNameLst>
                                          <p:attrName>style.visibility</p:attrName>
                                        </p:attrNameLst>
                                      </p:cBhvr>
                                      <p:to>
                                        <p:strVal val="visible"/>
                                      </p:to>
                                    </p:set>
                                    <p:anim calcmode="lin" valueType="num">
                                      <p:cBhvr additive="base">
                                        <p:cTn id="37" dur="500" fill="hold"/>
                                        <p:tgtEl>
                                          <p:spTgt spid="46082">
                                            <p:txEl>
                                              <p:charRg st="34" end="5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2">
                                            <p:txEl>
                                              <p:charRg st="34" end="5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082">
                                            <p:txEl>
                                              <p:charRg st="52" end="102"/>
                                            </p:txEl>
                                          </p:spTgt>
                                        </p:tgtEl>
                                        <p:attrNameLst>
                                          <p:attrName>style.visibility</p:attrName>
                                        </p:attrNameLst>
                                      </p:cBhvr>
                                      <p:to>
                                        <p:strVal val="visible"/>
                                      </p:to>
                                    </p:set>
                                    <p:anim calcmode="lin" valueType="num">
                                      <p:cBhvr additive="base">
                                        <p:cTn id="43" dur="500" fill="hold"/>
                                        <p:tgtEl>
                                          <p:spTgt spid="46082">
                                            <p:txEl>
                                              <p:charRg st="52" end="10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2">
                                            <p:txEl>
                                              <p:charRg st="52" end="1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nvSpPr>
        <p:spPr>
          <a:xfrm>
            <a:off x="157163" y="515938"/>
            <a:ext cx="347186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执行系统</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51202" name="Text Box 3"/>
          <p:cNvSpPr txBox="1"/>
          <p:nvPr/>
        </p:nvSpPr>
        <p:spPr>
          <a:xfrm>
            <a:off x="546100" y="1519238"/>
            <a:ext cx="8348663" cy="3382962"/>
          </a:xfrm>
          <a:prstGeom prst="rect">
            <a:avLst/>
          </a:prstGeom>
          <a:noFill/>
          <a:ln w="9525">
            <a:noFill/>
          </a:ln>
        </p:spPr>
        <p:txBody>
          <a:bodyPr anchor="t" anchorCtr="0">
            <a:spAutoFit/>
          </a:bodyPr>
          <a:p>
            <a:pPr marL="533400" indent="-533400">
              <a:buFont typeface="Wingdings" panose="05000000000000000000" pitchFamily="2" charset="2"/>
              <a:buChar char="n"/>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60年代计算机硬件获得两个重大的进展：通道技术和中断技术</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a:buFont typeface="Wingdings" panose="05000000000000000000" pitchFamily="2" charset="2"/>
            </a:pP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a:buFont typeface="Wingdings" panose="05000000000000000000" pitchFamily="2" charset="2"/>
              <a:buChar char="n"/>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通道: 是一种专用部件，负责外部设备与内存之间信息的传输。</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a:buFont typeface="Wingdings" panose="05000000000000000000" pitchFamily="2" charset="2"/>
            </a:pP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a:buFont typeface="Wingdings" panose="05000000000000000000" pitchFamily="2" charset="2"/>
              <a:buChar char="n"/>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中断：指主机接到外界的信号（来自CPU外部或内部）时，立即中止原来的工作，转去处理这一外来事件，处理完后，主机又回到原来工作点继续工作。</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47108" name="Text Box 4"/>
          <p:cNvSpPr txBox="1"/>
          <p:nvPr/>
        </p:nvSpPr>
        <p:spPr>
          <a:xfrm>
            <a:off x="8445500" y="6559550"/>
            <a:ext cx="379413" cy="304800"/>
          </a:xfrm>
          <a:prstGeom prst="rect">
            <a:avLst/>
          </a:prstGeom>
          <a:noFill/>
          <a:ln w="9525">
            <a:noFill/>
          </a:ln>
        </p:spPr>
        <p:txBody>
          <a:bodyPr wrap="none">
            <a:spAutoFit/>
          </a:bodyPr>
          <a:p>
            <a:pPr marR="0" algn="ctr" defTabSz="914400">
              <a:buClrTx/>
              <a:buSzTx/>
              <a:buFontTx/>
            </a:pPr>
            <a:r>
              <a:rPr kumimoji="0" lang="zh-CN" sz="1400" b="0" kern="1200" cap="none" spc="0" normalizeH="0" baseline="0" noProof="1" dirty="0">
                <a:solidFill>
                  <a:schemeClr val="tx2"/>
                </a:solidFill>
                <a:latin typeface="Arial" panose="020B0604020202020204" pitchFamily="34" charset="0"/>
                <a:ea typeface="宋体" panose="02010600030101010101" pitchFamily="2" charset="-122"/>
                <a:cs typeface="+mn-cs"/>
              </a:rPr>
              <a:t>27</a:t>
            </a:r>
            <a:endParaRPr kumimoji="0" lang="zh-CN" sz="1400"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51204"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xEl>
                                              <p:charRg st="0" end="9"/>
                                            </p:txEl>
                                          </p:spTgt>
                                        </p:tgtEl>
                                        <p:attrNameLst>
                                          <p:attrName>style.visibility</p:attrName>
                                        </p:attrNameLst>
                                      </p:cBhvr>
                                      <p:to>
                                        <p:strVal val="visible"/>
                                      </p:to>
                                    </p:set>
                                    <p:anim calcmode="lin" valueType="num">
                                      <p:cBhvr additive="base">
                                        <p:cTn id="7" dur="1000" fill="hold"/>
                                        <p:tgtEl>
                                          <p:spTgt spid="4710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6">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28</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48131" name="Rectangle 3"/>
          <p:cNvSpPr/>
          <p:nvPr/>
        </p:nvSpPr>
        <p:spPr>
          <a:xfrm>
            <a:off x="465138" y="1390650"/>
            <a:ext cx="8582025" cy="1552575"/>
          </a:xfrm>
          <a:prstGeom prst="rect">
            <a:avLst/>
          </a:prstGeom>
          <a:noFill/>
          <a:ln w="9525">
            <a:noFill/>
          </a:ln>
        </p:spPr>
        <p:txBody>
          <a:bodyPr anchor="t" anchorCtr="0">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借助于通道与中断技术，由主机控制I/O工作。原有的监督</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程序不仅要负责调度作业自动地运行，而且还要提供I/O控</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制功能。它常驻主存，称为执行系统。</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48132" name="Rectangle 4"/>
          <p:cNvSpPr/>
          <p:nvPr/>
        </p:nvSpPr>
        <p:spPr>
          <a:xfrm>
            <a:off x="762000" y="712788"/>
            <a:ext cx="44577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什么是执行系统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8133" name="Rectangle 5"/>
          <p:cNvSpPr/>
          <p:nvPr/>
        </p:nvSpPr>
        <p:spPr>
          <a:xfrm>
            <a:off x="717550" y="4616450"/>
            <a:ext cx="5127625" cy="534035"/>
          </a:xfrm>
          <a:prstGeom prst="rect">
            <a:avLst/>
          </a:prstGeom>
          <a:noFill/>
          <a:ln w="9525">
            <a:noFill/>
          </a:ln>
        </p:spPr>
        <p:txBody>
          <a:bodyPr anchor="t" anchorCtr="0">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I/O控制功能 、  调度</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48134" name="Rectangle 6"/>
          <p:cNvSpPr/>
          <p:nvPr/>
        </p:nvSpPr>
        <p:spPr>
          <a:xfrm>
            <a:off x="771525" y="2997200"/>
            <a:ext cx="446087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8135" name="Rectangle 7"/>
          <p:cNvSpPr/>
          <p:nvPr/>
        </p:nvSpPr>
        <p:spPr>
          <a:xfrm>
            <a:off x="74295" y="3589655"/>
            <a:ext cx="9225280" cy="534035"/>
          </a:xfrm>
          <a:prstGeom prst="rect">
            <a:avLst/>
          </a:prstGeom>
          <a:noFill/>
          <a:ln w="9525">
            <a:noFill/>
          </a:ln>
        </p:spPr>
        <p:txBody>
          <a:bodyPr wrap="square" anchor="t" anchorCtr="0">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主机、外设并行操作（主机</a:t>
            </a:r>
            <a:r>
              <a:rPr lang="en-US" altLang="zh-CN" sz="2400" b="0">
                <a:solidFill>
                  <a:schemeClr val="tx1"/>
                </a:solidFill>
                <a:latin typeface="Times New Roman" panose="02020603050405020304" pitchFamily="2" charset="0"/>
                <a:ea typeface="宋体" panose="02010600030101010101" pitchFamily="2" charset="-122"/>
              </a:rPr>
              <a:t>/</a:t>
            </a:r>
            <a:r>
              <a:rPr lang="zh-CN" altLang="en-US" sz="2400" b="0">
                <a:solidFill>
                  <a:schemeClr val="tx1"/>
                </a:solidFill>
                <a:latin typeface="Times New Roman" panose="02020603050405020304" pitchFamily="2" charset="0"/>
                <a:ea typeface="宋体" panose="02010600030101010101" pitchFamily="2" charset="-122"/>
              </a:rPr>
              <a:t>通道</a:t>
            </a:r>
            <a:r>
              <a:rPr lang="en-US" altLang="zh-CN" sz="2400" b="0">
                <a:solidFill>
                  <a:schemeClr val="tx1"/>
                </a:solidFill>
                <a:latin typeface="Times New Roman" panose="02020603050405020304" pitchFamily="2" charset="0"/>
                <a:ea typeface="宋体" panose="02010600030101010101" pitchFamily="2" charset="-122"/>
              </a:rPr>
              <a:t>/</a:t>
            </a:r>
            <a:r>
              <a:rPr lang="zh-CN" altLang="en-US" sz="2400" b="0">
                <a:solidFill>
                  <a:schemeClr val="tx1"/>
                </a:solidFill>
                <a:latin typeface="Times New Roman" panose="02020603050405020304" pitchFamily="2" charset="0"/>
                <a:ea typeface="宋体" panose="02010600030101010101" pitchFamily="2" charset="-122"/>
              </a:rPr>
              <a:t>外设）；增强了保护能力</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48136" name="Rectangle 8"/>
          <p:cNvSpPr/>
          <p:nvPr/>
        </p:nvSpPr>
        <p:spPr>
          <a:xfrm>
            <a:off x="755650" y="4065588"/>
            <a:ext cx="44577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基本功能</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8137" name="Rectangle 9"/>
          <p:cNvSpPr/>
          <p:nvPr/>
        </p:nvSpPr>
        <p:spPr>
          <a:xfrm>
            <a:off x="733425" y="5019675"/>
            <a:ext cx="445770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问题</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48138" name="Rectangle 10"/>
          <p:cNvSpPr/>
          <p:nvPr/>
        </p:nvSpPr>
        <p:spPr>
          <a:xfrm>
            <a:off x="334963" y="5499100"/>
            <a:ext cx="8313737" cy="968375"/>
          </a:xfrm>
          <a:prstGeom prst="rect">
            <a:avLst/>
          </a:prstGeom>
          <a:noFill/>
          <a:ln w="9525">
            <a:noFill/>
          </a:ln>
        </p:spPr>
        <p:txBody>
          <a:bodyPr anchor="t" anchorCtr="0">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	处理机仍有空闲等待现象：主机与外设的并行是有限度的，还依赖于程序运行的</a:t>
            </a:r>
            <a:r>
              <a:rPr lang="zh-CN" altLang="zh-CN" sz="2400" b="0" dirty="0">
                <a:solidFill>
                  <a:schemeClr val="tx1"/>
                </a:solidFill>
                <a:latin typeface="Times New Roman" panose="02020603050405020304" pitchFamily="2" charset="0"/>
                <a:ea typeface="宋体" panose="02010600030101010101" pitchFamily="2" charset="-122"/>
              </a:rPr>
              <a:t>特征。</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52234" name="Rectangle 11"/>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0-#ppt_w/2"/>
                                          </p:val>
                                        </p:tav>
                                        <p:tav tm="100000">
                                          <p:val>
                                            <p:strVal val="#ppt_x"/>
                                          </p:val>
                                        </p:tav>
                                      </p:tavLst>
                                    </p:anim>
                                    <p:anim calcmode="lin" valueType="num">
                                      <p:cBhvr additive="base">
                                        <p:cTn id="8"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gtEl>
                                        <p:attrNameLst>
                                          <p:attrName>style.visibility</p:attrName>
                                        </p:attrNameLst>
                                      </p:cBhvr>
                                      <p:to>
                                        <p:strVal val="visible"/>
                                      </p:to>
                                    </p:set>
                                    <p:anim calcmode="lin" valueType="num">
                                      <p:cBhvr additive="base">
                                        <p:cTn id="13" dur="500" fill="hold"/>
                                        <p:tgtEl>
                                          <p:spTgt spid="48131"/>
                                        </p:tgtEl>
                                        <p:attrNameLst>
                                          <p:attrName>ppt_x</p:attrName>
                                        </p:attrNameLst>
                                      </p:cBhvr>
                                      <p:tavLst>
                                        <p:tav tm="0">
                                          <p:val>
                                            <p:strVal val="#ppt_x"/>
                                          </p:val>
                                        </p:tav>
                                        <p:tav tm="100000">
                                          <p:val>
                                            <p:strVal val="#ppt_x"/>
                                          </p:val>
                                        </p:tav>
                                      </p:tavLst>
                                    </p:anim>
                                    <p:anim calcmode="lin" valueType="num">
                                      <p:cBhvr additive="base">
                                        <p:cTn id="14"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4"/>
                                        </p:tgtEl>
                                        <p:attrNameLst>
                                          <p:attrName>style.visibility</p:attrName>
                                        </p:attrNameLst>
                                      </p:cBhvr>
                                      <p:to>
                                        <p:strVal val="visible"/>
                                      </p:to>
                                    </p:set>
                                    <p:anim calcmode="lin" valueType="num">
                                      <p:cBhvr additive="base">
                                        <p:cTn id="19" dur="500" fill="hold"/>
                                        <p:tgtEl>
                                          <p:spTgt spid="48134"/>
                                        </p:tgtEl>
                                        <p:attrNameLst>
                                          <p:attrName>ppt_x</p:attrName>
                                        </p:attrNameLst>
                                      </p:cBhvr>
                                      <p:tavLst>
                                        <p:tav tm="0">
                                          <p:val>
                                            <p:strVal val="0-#ppt_w/2"/>
                                          </p:val>
                                        </p:tav>
                                        <p:tav tm="100000">
                                          <p:val>
                                            <p:strVal val="#ppt_x"/>
                                          </p:val>
                                        </p:tav>
                                      </p:tavLst>
                                    </p:anim>
                                    <p:anim calcmode="lin" valueType="num">
                                      <p:cBhvr additive="base">
                                        <p:cTn id="20"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5"/>
                                        </p:tgtEl>
                                        <p:attrNameLst>
                                          <p:attrName>style.visibility</p:attrName>
                                        </p:attrNameLst>
                                      </p:cBhvr>
                                      <p:to>
                                        <p:strVal val="visible"/>
                                      </p:to>
                                    </p:set>
                                    <p:anim calcmode="lin" valueType="num">
                                      <p:cBhvr additive="base">
                                        <p:cTn id="25" dur="500" fill="hold"/>
                                        <p:tgtEl>
                                          <p:spTgt spid="48135"/>
                                        </p:tgtEl>
                                        <p:attrNameLst>
                                          <p:attrName>ppt_x</p:attrName>
                                        </p:attrNameLst>
                                      </p:cBhvr>
                                      <p:tavLst>
                                        <p:tav tm="0">
                                          <p:val>
                                            <p:strVal val="#ppt_x"/>
                                          </p:val>
                                        </p:tav>
                                        <p:tav tm="100000">
                                          <p:val>
                                            <p:strVal val="#ppt_x"/>
                                          </p:val>
                                        </p:tav>
                                      </p:tavLst>
                                    </p:anim>
                                    <p:anim calcmode="lin" valueType="num">
                                      <p:cBhvr additive="base">
                                        <p:cTn id="26"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6"/>
                                        </p:tgtEl>
                                        <p:attrNameLst>
                                          <p:attrName>style.visibility</p:attrName>
                                        </p:attrNameLst>
                                      </p:cBhvr>
                                      <p:to>
                                        <p:strVal val="visible"/>
                                      </p:to>
                                    </p:set>
                                    <p:anim calcmode="lin" valueType="num">
                                      <p:cBhvr additive="base">
                                        <p:cTn id="31" dur="500" fill="hold"/>
                                        <p:tgtEl>
                                          <p:spTgt spid="48136"/>
                                        </p:tgtEl>
                                        <p:attrNameLst>
                                          <p:attrName>ppt_x</p:attrName>
                                        </p:attrNameLst>
                                      </p:cBhvr>
                                      <p:tavLst>
                                        <p:tav tm="0">
                                          <p:val>
                                            <p:strVal val="0-#ppt_w/2"/>
                                          </p:val>
                                        </p:tav>
                                        <p:tav tm="100000">
                                          <p:val>
                                            <p:strVal val="#ppt_x"/>
                                          </p:val>
                                        </p:tav>
                                      </p:tavLst>
                                    </p:anim>
                                    <p:anim calcmode="lin" valueType="num">
                                      <p:cBhvr additive="base">
                                        <p:cTn id="32"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133"/>
                                        </p:tgtEl>
                                        <p:attrNameLst>
                                          <p:attrName>style.visibility</p:attrName>
                                        </p:attrNameLst>
                                      </p:cBhvr>
                                      <p:to>
                                        <p:strVal val="visible"/>
                                      </p:to>
                                    </p:set>
                                    <p:anim calcmode="lin" valueType="num">
                                      <p:cBhvr additive="base">
                                        <p:cTn id="37" dur="500" fill="hold"/>
                                        <p:tgtEl>
                                          <p:spTgt spid="48133"/>
                                        </p:tgtEl>
                                        <p:attrNameLst>
                                          <p:attrName>ppt_x</p:attrName>
                                        </p:attrNameLst>
                                      </p:cBhvr>
                                      <p:tavLst>
                                        <p:tav tm="0">
                                          <p:val>
                                            <p:strVal val="#ppt_x"/>
                                          </p:val>
                                        </p:tav>
                                        <p:tav tm="100000">
                                          <p:val>
                                            <p:strVal val="#ppt_x"/>
                                          </p:val>
                                        </p:tav>
                                      </p:tavLst>
                                    </p:anim>
                                    <p:anim calcmode="lin" valueType="num">
                                      <p:cBhvr additive="base">
                                        <p:cTn id="38"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8137"/>
                                        </p:tgtEl>
                                        <p:attrNameLst>
                                          <p:attrName>style.visibility</p:attrName>
                                        </p:attrNameLst>
                                      </p:cBhvr>
                                      <p:to>
                                        <p:strVal val="visible"/>
                                      </p:to>
                                    </p:set>
                                    <p:anim calcmode="lin" valueType="num">
                                      <p:cBhvr additive="base">
                                        <p:cTn id="43" dur="500" fill="hold"/>
                                        <p:tgtEl>
                                          <p:spTgt spid="48137"/>
                                        </p:tgtEl>
                                        <p:attrNameLst>
                                          <p:attrName>ppt_x</p:attrName>
                                        </p:attrNameLst>
                                      </p:cBhvr>
                                      <p:tavLst>
                                        <p:tav tm="0">
                                          <p:val>
                                            <p:strVal val="0-#ppt_w/2"/>
                                          </p:val>
                                        </p:tav>
                                        <p:tav tm="100000">
                                          <p:val>
                                            <p:strVal val="#ppt_x"/>
                                          </p:val>
                                        </p:tav>
                                      </p:tavLst>
                                    </p:anim>
                                    <p:anim calcmode="lin" valueType="num">
                                      <p:cBhvr additive="base">
                                        <p:cTn id="44" dur="500" fill="hold"/>
                                        <p:tgtEl>
                                          <p:spTgt spid="481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138"/>
                                        </p:tgtEl>
                                        <p:attrNameLst>
                                          <p:attrName>style.visibility</p:attrName>
                                        </p:attrNameLst>
                                      </p:cBhvr>
                                      <p:to>
                                        <p:strVal val="visible"/>
                                      </p:to>
                                    </p:set>
                                    <p:anim calcmode="lin" valueType="num">
                                      <p:cBhvr additive="base">
                                        <p:cTn id="49" dur="500" fill="hold"/>
                                        <p:tgtEl>
                                          <p:spTgt spid="48138"/>
                                        </p:tgtEl>
                                        <p:attrNameLst>
                                          <p:attrName>ppt_x</p:attrName>
                                        </p:attrNameLst>
                                      </p:cBhvr>
                                      <p:tavLst>
                                        <p:tav tm="0">
                                          <p:val>
                                            <p:strVal val="#ppt_x"/>
                                          </p:val>
                                        </p:tav>
                                        <p:tav tm="100000">
                                          <p:val>
                                            <p:strVal val="#ppt_x"/>
                                          </p:val>
                                        </p:tav>
                                      </p:tavLst>
                                    </p:anim>
                                    <p:anim calcmode="lin" valueType="num">
                                      <p:cBhvr additive="base">
                                        <p:cTn id="50" dur="500" fill="hold"/>
                                        <p:tgtEl>
                                          <p:spTgt spid="48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48134" grpId="0"/>
      <p:bldP spid="48135" grpId="0"/>
      <p:bldP spid="48136" grpId="0"/>
      <p:bldP spid="48137" grpId="0"/>
      <p:bldP spid="481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8493125"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29</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49155" name="Rectangle 3"/>
          <p:cNvSpPr/>
          <p:nvPr/>
        </p:nvSpPr>
        <p:spPr>
          <a:xfrm>
            <a:off x="100013" y="1730375"/>
            <a:ext cx="6475412" cy="5667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① </a:t>
            </a:r>
            <a:r>
              <a:rPr lang="zh-CN" altLang="zh-CN" sz="2400" dirty="0">
                <a:solidFill>
                  <a:srgbClr val="000099"/>
                </a:solidFill>
                <a:latin typeface="Times New Roman" panose="02020603050405020304" pitchFamily="2" charset="0"/>
                <a:ea typeface="宋体" panose="02010600030101010101" pitchFamily="2" charset="-122"/>
              </a:rPr>
              <a:t>单道程序程序的工作情况</a:t>
            </a:r>
            <a:endParaRPr lang="zh-CN" altLang="zh-CN" sz="2400" dirty="0">
              <a:solidFill>
                <a:srgbClr val="000099"/>
              </a:solidFill>
              <a:latin typeface="Arial" panose="020B0604020202020204" pitchFamily="34" charset="0"/>
              <a:ea typeface="宋体" panose="02010600030101010101" pitchFamily="2" charset="-122"/>
            </a:endParaRPr>
          </a:p>
        </p:txBody>
      </p:sp>
      <p:sp>
        <p:nvSpPr>
          <p:cNvPr id="49156" name="Rectangle 4"/>
          <p:cNvSpPr/>
          <p:nvPr/>
        </p:nvSpPr>
        <p:spPr>
          <a:xfrm>
            <a:off x="185738" y="530225"/>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操作系统的形成和发展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grpSp>
        <p:nvGrpSpPr>
          <p:cNvPr id="49157" name="组合 49156"/>
          <p:cNvGrpSpPr/>
          <p:nvPr/>
        </p:nvGrpSpPr>
        <p:grpSpPr>
          <a:xfrm>
            <a:off x="846138" y="2805113"/>
            <a:ext cx="6618287" cy="2195512"/>
            <a:chOff x="0" y="0"/>
            <a:chExt cx="4169" cy="1383"/>
          </a:xfrm>
        </p:grpSpPr>
        <p:sp>
          <p:nvSpPr>
            <p:cNvPr id="53253" name="Text Box 6"/>
            <p:cNvSpPr txBox="1"/>
            <p:nvPr/>
          </p:nvSpPr>
          <p:spPr>
            <a:xfrm>
              <a:off x="5" y="133"/>
              <a:ext cx="875" cy="375"/>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用户程序</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3254" name="Text Box 7"/>
            <p:cNvSpPr txBox="1"/>
            <p:nvPr/>
          </p:nvSpPr>
          <p:spPr>
            <a:xfrm>
              <a:off x="5" y="571"/>
              <a:ext cx="1050" cy="375"/>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监督程序</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3255" name="Text Box 8"/>
            <p:cNvSpPr txBox="1"/>
            <p:nvPr/>
          </p:nvSpPr>
          <p:spPr>
            <a:xfrm>
              <a:off x="0" y="1008"/>
              <a:ext cx="982" cy="375"/>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I/O操作</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3256" name="Line 9"/>
            <p:cNvSpPr/>
            <p:nvPr/>
          </p:nvSpPr>
          <p:spPr>
            <a:xfrm>
              <a:off x="1756" y="309"/>
              <a:ext cx="0" cy="484"/>
            </a:xfrm>
            <a:prstGeom prst="line">
              <a:avLst/>
            </a:prstGeom>
            <a:ln w="28575" cap="flat" cmpd="sng">
              <a:solidFill>
                <a:schemeClr val="tx1"/>
              </a:solidFill>
              <a:prstDash val="dash"/>
              <a:round/>
              <a:headEnd type="none" w="med" len="med"/>
              <a:tailEnd type="none" w="med" len="med"/>
            </a:ln>
          </p:spPr>
        </p:sp>
        <p:sp>
          <p:nvSpPr>
            <p:cNvPr id="53257" name="Line 10"/>
            <p:cNvSpPr/>
            <p:nvPr/>
          </p:nvSpPr>
          <p:spPr>
            <a:xfrm>
              <a:off x="1756" y="758"/>
              <a:ext cx="369" cy="0"/>
            </a:xfrm>
            <a:prstGeom prst="line">
              <a:avLst/>
            </a:prstGeom>
            <a:ln w="76200" cap="flat" cmpd="sng">
              <a:solidFill>
                <a:srgbClr val="000000"/>
              </a:solidFill>
              <a:prstDash val="solid"/>
              <a:round/>
              <a:headEnd type="none" w="med" len="med"/>
              <a:tailEnd type="none" w="med" len="med"/>
            </a:ln>
          </p:spPr>
        </p:sp>
        <p:sp>
          <p:nvSpPr>
            <p:cNvPr id="53258" name="Line 11"/>
            <p:cNvSpPr/>
            <p:nvPr/>
          </p:nvSpPr>
          <p:spPr>
            <a:xfrm>
              <a:off x="2106" y="758"/>
              <a:ext cx="0" cy="372"/>
            </a:xfrm>
            <a:prstGeom prst="line">
              <a:avLst/>
            </a:prstGeom>
            <a:ln w="28575" cap="flat" cmpd="sng">
              <a:solidFill>
                <a:srgbClr val="000000"/>
              </a:solidFill>
              <a:prstDash val="dash"/>
              <a:round/>
              <a:headEnd type="none" w="med" len="med"/>
              <a:tailEnd type="none" w="med" len="med"/>
            </a:ln>
          </p:spPr>
        </p:sp>
        <p:sp>
          <p:nvSpPr>
            <p:cNvPr id="53259" name="Line 12"/>
            <p:cNvSpPr/>
            <p:nvPr/>
          </p:nvSpPr>
          <p:spPr>
            <a:xfrm>
              <a:off x="3156" y="258"/>
              <a:ext cx="957" cy="0"/>
            </a:xfrm>
            <a:prstGeom prst="line">
              <a:avLst/>
            </a:prstGeom>
            <a:ln w="76200" cap="flat" cmpd="sng">
              <a:solidFill>
                <a:srgbClr val="000000"/>
              </a:solidFill>
              <a:prstDash val="solid"/>
              <a:round/>
              <a:headEnd type="none" w="med" len="med"/>
              <a:tailEnd type="none" w="med" len="med"/>
            </a:ln>
          </p:spPr>
        </p:sp>
        <p:sp>
          <p:nvSpPr>
            <p:cNvPr id="53260" name="Line 13"/>
            <p:cNvSpPr/>
            <p:nvPr/>
          </p:nvSpPr>
          <p:spPr>
            <a:xfrm>
              <a:off x="2097" y="1133"/>
              <a:ext cx="724" cy="0"/>
            </a:xfrm>
            <a:prstGeom prst="line">
              <a:avLst/>
            </a:prstGeom>
            <a:ln w="57150" cap="flat" cmpd="sng">
              <a:solidFill>
                <a:srgbClr val="FF0000"/>
              </a:solidFill>
              <a:prstDash val="solid"/>
              <a:round/>
              <a:headEnd type="none" w="med" len="med"/>
              <a:tailEnd type="none" w="med" len="med"/>
            </a:ln>
          </p:spPr>
        </p:sp>
        <p:sp>
          <p:nvSpPr>
            <p:cNvPr id="53261" name="Text Box 14"/>
            <p:cNvSpPr txBox="1"/>
            <p:nvPr/>
          </p:nvSpPr>
          <p:spPr>
            <a:xfrm>
              <a:off x="1114" y="9"/>
              <a:ext cx="642" cy="313"/>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计算</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3262" name="Line 15"/>
            <p:cNvSpPr/>
            <p:nvPr/>
          </p:nvSpPr>
          <p:spPr>
            <a:xfrm>
              <a:off x="939" y="301"/>
              <a:ext cx="815" cy="0"/>
            </a:xfrm>
            <a:prstGeom prst="line">
              <a:avLst/>
            </a:prstGeom>
            <a:ln w="76200" cap="flat" cmpd="sng">
              <a:solidFill>
                <a:srgbClr val="000000"/>
              </a:solidFill>
              <a:prstDash val="solid"/>
              <a:round/>
              <a:headEnd type="none" w="med" len="med"/>
              <a:tailEnd type="none" w="med" len="med"/>
            </a:ln>
          </p:spPr>
        </p:sp>
        <p:sp>
          <p:nvSpPr>
            <p:cNvPr id="53263" name="Text Box 16"/>
            <p:cNvSpPr txBox="1"/>
            <p:nvPr/>
          </p:nvSpPr>
          <p:spPr>
            <a:xfrm>
              <a:off x="1724" y="143"/>
              <a:ext cx="879" cy="325"/>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请求输入</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3264" name="Text Box 17"/>
            <p:cNvSpPr txBox="1"/>
            <p:nvPr/>
          </p:nvSpPr>
          <p:spPr>
            <a:xfrm>
              <a:off x="1258" y="617"/>
              <a:ext cx="992" cy="312"/>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启动I/O</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3265" name="Text Box 18"/>
            <p:cNvSpPr txBox="1"/>
            <p:nvPr/>
          </p:nvSpPr>
          <p:spPr>
            <a:xfrm>
              <a:off x="3127" y="571"/>
              <a:ext cx="905" cy="250"/>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I/O完成</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3266" name="Text Box 19"/>
            <p:cNvSpPr txBox="1"/>
            <p:nvPr/>
          </p:nvSpPr>
          <p:spPr>
            <a:xfrm>
              <a:off x="3374" y="0"/>
              <a:ext cx="795" cy="344"/>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继续计算</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3267" name="Text Box 20"/>
            <p:cNvSpPr txBox="1"/>
            <p:nvPr/>
          </p:nvSpPr>
          <p:spPr>
            <a:xfrm>
              <a:off x="2806" y="1008"/>
              <a:ext cx="934" cy="313"/>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 结束中断</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3268" name="Line 21"/>
            <p:cNvSpPr/>
            <p:nvPr/>
          </p:nvSpPr>
          <p:spPr>
            <a:xfrm>
              <a:off x="2806" y="761"/>
              <a:ext cx="0" cy="372"/>
            </a:xfrm>
            <a:prstGeom prst="line">
              <a:avLst/>
            </a:prstGeom>
            <a:ln w="28575" cap="flat" cmpd="sng">
              <a:solidFill>
                <a:srgbClr val="000000"/>
              </a:solidFill>
              <a:prstDash val="dash"/>
              <a:round/>
              <a:headEnd type="none" w="med" len="med"/>
              <a:tailEnd type="none" w="med" len="med"/>
            </a:ln>
          </p:spPr>
        </p:sp>
        <p:sp>
          <p:nvSpPr>
            <p:cNvPr id="53269" name="Line 22"/>
            <p:cNvSpPr/>
            <p:nvPr/>
          </p:nvSpPr>
          <p:spPr>
            <a:xfrm>
              <a:off x="2806" y="758"/>
              <a:ext cx="370" cy="0"/>
            </a:xfrm>
            <a:prstGeom prst="line">
              <a:avLst/>
            </a:prstGeom>
            <a:ln w="76200" cap="flat" cmpd="sng">
              <a:solidFill>
                <a:srgbClr val="000000"/>
              </a:solidFill>
              <a:prstDash val="solid"/>
              <a:round/>
              <a:headEnd type="none" w="med" len="med"/>
              <a:tailEnd type="none" w="med" len="med"/>
            </a:ln>
          </p:spPr>
        </p:sp>
        <p:sp>
          <p:nvSpPr>
            <p:cNvPr id="53270" name="Line 23"/>
            <p:cNvSpPr/>
            <p:nvPr/>
          </p:nvSpPr>
          <p:spPr>
            <a:xfrm>
              <a:off x="3156" y="274"/>
              <a:ext cx="0" cy="484"/>
            </a:xfrm>
            <a:prstGeom prst="line">
              <a:avLst/>
            </a:prstGeom>
            <a:ln w="28575" cap="flat" cmpd="sng">
              <a:solidFill>
                <a:schemeClr val="tx1"/>
              </a:solidFill>
              <a:prstDash val="dash"/>
              <a:round/>
              <a:headEnd type="none" w="med" len="med"/>
              <a:tailEnd type="none" w="med" len="med"/>
            </a:ln>
          </p:spPr>
        </p:sp>
      </p:grpSp>
      <p:sp>
        <p:nvSpPr>
          <p:cNvPr id="49176" name="Text Box 24"/>
          <p:cNvSpPr txBox="1"/>
          <p:nvPr/>
        </p:nvSpPr>
        <p:spPr>
          <a:xfrm>
            <a:off x="3665538" y="5143500"/>
            <a:ext cx="2398712" cy="336550"/>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单道程序工作示例</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49177" name="Rectangle 25"/>
          <p:cNvSpPr/>
          <p:nvPr/>
        </p:nvSpPr>
        <p:spPr>
          <a:xfrm>
            <a:off x="665163" y="1135063"/>
            <a:ext cx="445928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多道程序设计技术</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53273" name="Rectangle 2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6">
                                            <p:txEl>
                                              <p:charRg st="0" end="15"/>
                                            </p:txEl>
                                          </p:spTgt>
                                        </p:tgtEl>
                                        <p:attrNameLst>
                                          <p:attrName>style.visibility</p:attrName>
                                        </p:attrNameLst>
                                      </p:cBhvr>
                                      <p:to>
                                        <p:strVal val="visible"/>
                                      </p:to>
                                    </p:set>
                                    <p:anim calcmode="lin" valueType="num">
                                      <p:cBhvr additive="base">
                                        <p:cTn id="7" dur="1000" fill="hold"/>
                                        <p:tgtEl>
                                          <p:spTgt spid="49156">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6">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7"/>
                                        </p:tgtEl>
                                        <p:attrNameLst>
                                          <p:attrName>style.visibility</p:attrName>
                                        </p:attrNameLst>
                                      </p:cBhvr>
                                      <p:to>
                                        <p:strVal val="visible"/>
                                      </p:to>
                                    </p:set>
                                    <p:anim calcmode="lin" valueType="num">
                                      <p:cBhvr additive="base">
                                        <p:cTn id="13" dur="500" fill="hold"/>
                                        <p:tgtEl>
                                          <p:spTgt spid="49177"/>
                                        </p:tgtEl>
                                        <p:attrNameLst>
                                          <p:attrName>ppt_x</p:attrName>
                                        </p:attrNameLst>
                                      </p:cBhvr>
                                      <p:tavLst>
                                        <p:tav tm="0">
                                          <p:val>
                                            <p:strVal val="0-#ppt_w/2"/>
                                          </p:val>
                                        </p:tav>
                                        <p:tav tm="100000">
                                          <p:val>
                                            <p:strVal val="#ppt_x"/>
                                          </p:val>
                                        </p:tav>
                                      </p:tavLst>
                                    </p:anim>
                                    <p:anim calcmode="lin" valueType="num">
                                      <p:cBhvr additive="base">
                                        <p:cTn id="14" dur="500" fill="hold"/>
                                        <p:tgtEl>
                                          <p:spTgt spid="491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charRg st="0" end="14"/>
                                            </p:txEl>
                                          </p:spTgt>
                                        </p:tgtEl>
                                        <p:attrNameLst>
                                          <p:attrName>style.visibility</p:attrName>
                                        </p:attrNameLst>
                                      </p:cBhvr>
                                      <p:to>
                                        <p:strVal val="visible"/>
                                      </p:to>
                                    </p:set>
                                    <p:anim calcmode="lin" valueType="num">
                                      <p:cBhvr additive="base">
                                        <p:cTn id="19" dur="1000" fill="hold"/>
                                        <p:tgtEl>
                                          <p:spTgt spid="49155">
                                            <p:txEl>
                                              <p:charRg st="0" end="1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915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7"/>
                                        </p:tgtEl>
                                        <p:attrNameLst>
                                          <p:attrName>style.visibility</p:attrName>
                                        </p:attrNameLst>
                                      </p:cBhvr>
                                      <p:to>
                                        <p:strVal val="visible"/>
                                      </p:to>
                                    </p:set>
                                    <p:anim calcmode="lin" valueType="num">
                                      <p:cBhvr additive="base">
                                        <p:cTn id="25" dur="500" fill="hold"/>
                                        <p:tgtEl>
                                          <p:spTgt spid="49157"/>
                                        </p:tgtEl>
                                        <p:attrNameLst>
                                          <p:attrName>ppt_x</p:attrName>
                                        </p:attrNameLst>
                                      </p:cBhvr>
                                      <p:tavLst>
                                        <p:tav tm="0">
                                          <p:val>
                                            <p:strVal val="#ppt_x"/>
                                          </p:val>
                                        </p:tav>
                                        <p:tav tm="100000">
                                          <p:val>
                                            <p:strVal val="#ppt_x"/>
                                          </p:val>
                                        </p:tav>
                                      </p:tavLst>
                                    </p:anim>
                                    <p:anim calcmode="lin" valueType="num">
                                      <p:cBhvr additive="base">
                                        <p:cTn id="26"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6" grpId="0" build="p"/>
      <p:bldP spid="49176" grpId="0"/>
      <p:bldP spid="4917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30</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0179" name="Rectangle 3"/>
          <p:cNvSpPr/>
          <p:nvPr/>
        </p:nvSpPr>
        <p:spPr>
          <a:xfrm>
            <a:off x="131763" y="835025"/>
            <a:ext cx="6302375" cy="5667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多道程序程序的工作情况</a:t>
            </a:r>
            <a:endParaRPr lang="zh-CN" altLang="zh-CN" sz="2400" dirty="0">
              <a:solidFill>
                <a:srgbClr val="000099"/>
              </a:solidFill>
              <a:latin typeface="Times New Roman" panose="02020603050405020304" pitchFamily="2" charset="0"/>
              <a:ea typeface="宋体" panose="02010600030101010101" pitchFamily="2" charset="-122"/>
            </a:endParaRPr>
          </a:p>
        </p:txBody>
      </p:sp>
      <p:grpSp>
        <p:nvGrpSpPr>
          <p:cNvPr id="50180" name="组合 50179"/>
          <p:cNvGrpSpPr/>
          <p:nvPr/>
        </p:nvGrpSpPr>
        <p:grpSpPr>
          <a:xfrm>
            <a:off x="476250" y="1809750"/>
            <a:ext cx="8223250" cy="3160713"/>
            <a:chOff x="0" y="0"/>
            <a:chExt cx="5180" cy="1991"/>
          </a:xfrm>
        </p:grpSpPr>
        <p:sp>
          <p:nvSpPr>
            <p:cNvPr id="54276" name="Text Box 5"/>
            <p:cNvSpPr txBox="1"/>
            <p:nvPr/>
          </p:nvSpPr>
          <p:spPr>
            <a:xfrm>
              <a:off x="0" y="179"/>
              <a:ext cx="897" cy="479"/>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中央处理机</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77" name="Text Box 6"/>
            <p:cNvSpPr txBox="1"/>
            <p:nvPr/>
          </p:nvSpPr>
          <p:spPr>
            <a:xfrm>
              <a:off x="50" y="837"/>
              <a:ext cx="758" cy="359"/>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外部设备</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78" name="Text Box 7"/>
            <p:cNvSpPr txBox="1"/>
            <p:nvPr/>
          </p:nvSpPr>
          <p:spPr>
            <a:xfrm>
              <a:off x="2571" y="896"/>
              <a:ext cx="473" cy="514"/>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输入</a:t>
              </a:r>
              <a:endParaRPr lang="zh-CN" altLang="en-US" sz="1400" b="0">
                <a:solidFill>
                  <a:schemeClr val="tx1"/>
                </a:solidFill>
                <a:latin typeface="Times New Roman" panose="02020603050405020304" pitchFamily="2" charset="0"/>
                <a:ea typeface="宋体" panose="02010600030101010101" pitchFamily="2" charset="-122"/>
              </a:endParaRPr>
            </a:p>
            <a:p>
              <a:pPr algn="just"/>
              <a:r>
                <a:rPr lang="zh-CN" altLang="en-US" sz="1400" b="0">
                  <a:solidFill>
                    <a:schemeClr val="tx1"/>
                  </a:solidFill>
                  <a:latin typeface="Times New Roman" panose="02020603050405020304" pitchFamily="2" charset="0"/>
                  <a:ea typeface="宋体" panose="02010600030101010101" pitchFamily="2" charset="-122"/>
                </a:rPr>
                <a:t>结束</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79" name="Line 8"/>
            <p:cNvSpPr/>
            <p:nvPr/>
          </p:nvSpPr>
          <p:spPr>
            <a:xfrm>
              <a:off x="3439" y="299"/>
              <a:ext cx="514" cy="0"/>
            </a:xfrm>
            <a:prstGeom prst="line">
              <a:avLst/>
            </a:prstGeom>
            <a:ln w="76200" cap="flat" cmpd="sng">
              <a:solidFill>
                <a:srgbClr val="FF0000"/>
              </a:solidFill>
              <a:prstDash val="solid"/>
              <a:round/>
              <a:headEnd type="none" w="med" len="med"/>
              <a:tailEnd type="none" w="med" len="med"/>
            </a:ln>
          </p:spPr>
        </p:sp>
        <p:sp>
          <p:nvSpPr>
            <p:cNvPr id="54280" name="Line 9"/>
            <p:cNvSpPr/>
            <p:nvPr/>
          </p:nvSpPr>
          <p:spPr>
            <a:xfrm>
              <a:off x="3390" y="299"/>
              <a:ext cx="0" cy="602"/>
            </a:xfrm>
            <a:prstGeom prst="line">
              <a:avLst/>
            </a:prstGeom>
            <a:ln w="9525" cap="flat" cmpd="sng">
              <a:solidFill>
                <a:srgbClr val="000000"/>
              </a:solidFill>
              <a:prstDash val="dash"/>
              <a:round/>
              <a:headEnd type="none" w="med" len="med"/>
              <a:tailEnd type="none" w="med" len="med"/>
            </a:ln>
          </p:spPr>
        </p:sp>
        <p:sp>
          <p:nvSpPr>
            <p:cNvPr id="54281" name="Line 10"/>
            <p:cNvSpPr/>
            <p:nvPr/>
          </p:nvSpPr>
          <p:spPr>
            <a:xfrm>
              <a:off x="3391" y="897"/>
              <a:ext cx="946" cy="0"/>
            </a:xfrm>
            <a:prstGeom prst="line">
              <a:avLst/>
            </a:prstGeom>
            <a:ln w="57150" cap="flat" cmpd="sng">
              <a:solidFill>
                <a:srgbClr val="000000"/>
              </a:solidFill>
              <a:prstDash val="solid"/>
              <a:round/>
              <a:headEnd type="none" w="med" len="med"/>
              <a:tailEnd type="none" w="med" len="med"/>
            </a:ln>
          </p:spPr>
        </p:sp>
        <p:sp>
          <p:nvSpPr>
            <p:cNvPr id="54282" name="Line 11"/>
            <p:cNvSpPr/>
            <p:nvPr/>
          </p:nvSpPr>
          <p:spPr>
            <a:xfrm>
              <a:off x="3938" y="299"/>
              <a:ext cx="0" cy="1300"/>
            </a:xfrm>
            <a:prstGeom prst="line">
              <a:avLst/>
            </a:prstGeom>
            <a:ln w="9525" cap="flat" cmpd="sng">
              <a:solidFill>
                <a:srgbClr val="000000"/>
              </a:solidFill>
              <a:prstDash val="dash"/>
              <a:round/>
              <a:headEnd type="none" w="med" len="med"/>
              <a:tailEnd type="none" w="med" len="med"/>
            </a:ln>
          </p:spPr>
        </p:sp>
        <p:sp>
          <p:nvSpPr>
            <p:cNvPr id="54283" name="Line 12"/>
            <p:cNvSpPr/>
            <p:nvPr/>
          </p:nvSpPr>
          <p:spPr>
            <a:xfrm>
              <a:off x="3938" y="1615"/>
              <a:ext cx="374" cy="0"/>
            </a:xfrm>
            <a:prstGeom prst="line">
              <a:avLst/>
            </a:prstGeom>
            <a:ln w="57150" cap="flat" cmpd="sng">
              <a:solidFill>
                <a:srgbClr val="FF0000"/>
              </a:solidFill>
              <a:prstDash val="solid"/>
              <a:round/>
              <a:headEnd type="none" w="med" len="med"/>
              <a:tailEnd type="none" w="med" len="med"/>
            </a:ln>
          </p:spPr>
        </p:sp>
        <p:sp>
          <p:nvSpPr>
            <p:cNvPr id="54284" name="Text Box 13"/>
            <p:cNvSpPr txBox="1"/>
            <p:nvPr/>
          </p:nvSpPr>
          <p:spPr>
            <a:xfrm>
              <a:off x="3461" y="7"/>
              <a:ext cx="598" cy="337"/>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程序B</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4285" name="Line 14"/>
            <p:cNvSpPr/>
            <p:nvPr/>
          </p:nvSpPr>
          <p:spPr>
            <a:xfrm>
              <a:off x="1446" y="897"/>
              <a:ext cx="1347" cy="0"/>
            </a:xfrm>
            <a:prstGeom prst="line">
              <a:avLst/>
            </a:prstGeom>
            <a:ln w="57150" cap="flat" cmpd="sng">
              <a:solidFill>
                <a:srgbClr val="000000"/>
              </a:solidFill>
              <a:prstDash val="solid"/>
              <a:round/>
              <a:headEnd type="none" w="med" len="med"/>
              <a:tailEnd type="none" w="med" len="med"/>
            </a:ln>
          </p:spPr>
        </p:sp>
        <p:sp>
          <p:nvSpPr>
            <p:cNvPr id="54286" name="Text Box 15"/>
            <p:cNvSpPr txBox="1"/>
            <p:nvPr/>
          </p:nvSpPr>
          <p:spPr>
            <a:xfrm>
              <a:off x="3090" y="670"/>
              <a:ext cx="448" cy="478"/>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打印</a:t>
              </a:r>
              <a:endParaRPr lang="zh-CN" altLang="en-US" sz="1400" b="0">
                <a:solidFill>
                  <a:schemeClr val="tx1"/>
                </a:solidFill>
                <a:latin typeface="Times New Roman" panose="02020603050405020304" pitchFamily="2" charset="0"/>
                <a:ea typeface="宋体" panose="02010600030101010101" pitchFamily="2" charset="-122"/>
              </a:endParaRPr>
            </a:p>
            <a:p>
              <a:pPr algn="just"/>
              <a:r>
                <a:rPr lang="zh-CN" altLang="en-US" sz="1400" b="0">
                  <a:solidFill>
                    <a:schemeClr val="tx1"/>
                  </a:solidFill>
                  <a:latin typeface="Times New Roman" panose="02020603050405020304" pitchFamily="2" charset="0"/>
                  <a:ea typeface="宋体" panose="02010600030101010101" pitchFamily="2" charset="-122"/>
                </a:rPr>
                <a:t>输出</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87" name="Line 16"/>
            <p:cNvSpPr/>
            <p:nvPr/>
          </p:nvSpPr>
          <p:spPr>
            <a:xfrm>
              <a:off x="2791" y="299"/>
              <a:ext cx="584" cy="0"/>
            </a:xfrm>
            <a:prstGeom prst="line">
              <a:avLst/>
            </a:prstGeom>
            <a:ln w="76200" cap="flat" cmpd="sng">
              <a:solidFill>
                <a:srgbClr val="000000"/>
              </a:solidFill>
              <a:prstDash val="solid"/>
              <a:round/>
              <a:headEnd type="none" w="med" len="med"/>
              <a:tailEnd type="none" w="med" len="med"/>
            </a:ln>
          </p:spPr>
        </p:sp>
        <p:sp>
          <p:nvSpPr>
            <p:cNvPr id="54288" name="Line 17"/>
            <p:cNvSpPr/>
            <p:nvPr/>
          </p:nvSpPr>
          <p:spPr>
            <a:xfrm>
              <a:off x="2293" y="1615"/>
              <a:ext cx="862" cy="0"/>
            </a:xfrm>
            <a:prstGeom prst="line">
              <a:avLst/>
            </a:prstGeom>
            <a:ln w="57150" cap="flat" cmpd="sng">
              <a:solidFill>
                <a:srgbClr val="FF0000"/>
              </a:solidFill>
              <a:prstDash val="solid"/>
              <a:round/>
              <a:headEnd type="none" w="med" len="med"/>
              <a:tailEnd type="none" w="med" len="med"/>
            </a:ln>
          </p:spPr>
        </p:sp>
        <p:sp>
          <p:nvSpPr>
            <p:cNvPr id="54289" name="Line 18"/>
            <p:cNvSpPr/>
            <p:nvPr/>
          </p:nvSpPr>
          <p:spPr>
            <a:xfrm>
              <a:off x="3190" y="1615"/>
              <a:ext cx="240" cy="0"/>
            </a:xfrm>
            <a:prstGeom prst="line">
              <a:avLst/>
            </a:prstGeom>
            <a:ln w="38100" cap="flat" cmpd="sng">
              <a:solidFill>
                <a:srgbClr val="CC0000"/>
              </a:solidFill>
              <a:prstDash val="sysDot"/>
              <a:round/>
              <a:headEnd type="none" w="med" len="med"/>
              <a:tailEnd type="none" w="med" len="med"/>
            </a:ln>
          </p:spPr>
        </p:sp>
        <p:sp>
          <p:nvSpPr>
            <p:cNvPr id="54290" name="Text Box 19"/>
            <p:cNvSpPr txBox="1"/>
            <p:nvPr/>
          </p:nvSpPr>
          <p:spPr>
            <a:xfrm>
              <a:off x="1974" y="1507"/>
              <a:ext cx="437" cy="243"/>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输入</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91" name="Text Box 20"/>
            <p:cNvSpPr txBox="1"/>
            <p:nvPr/>
          </p:nvSpPr>
          <p:spPr>
            <a:xfrm>
              <a:off x="3564" y="1190"/>
              <a:ext cx="474" cy="485"/>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绘图</a:t>
              </a:r>
              <a:endParaRPr lang="zh-CN" altLang="en-US" sz="1400" b="0">
                <a:solidFill>
                  <a:schemeClr val="tx1"/>
                </a:solidFill>
                <a:latin typeface="Times New Roman" panose="02020603050405020304" pitchFamily="2" charset="0"/>
                <a:ea typeface="宋体" panose="02010600030101010101" pitchFamily="2" charset="-122"/>
              </a:endParaRPr>
            </a:p>
            <a:p>
              <a:pPr algn="just"/>
              <a:r>
                <a:rPr lang="zh-CN" altLang="en-US" sz="1400" b="0">
                  <a:solidFill>
                    <a:schemeClr val="tx1"/>
                  </a:solidFill>
                  <a:latin typeface="Times New Roman" panose="02020603050405020304" pitchFamily="2" charset="0"/>
                  <a:ea typeface="宋体" panose="02010600030101010101" pitchFamily="2" charset="-122"/>
                </a:rPr>
                <a:t>输出</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92" name="Text Box 21"/>
            <p:cNvSpPr txBox="1"/>
            <p:nvPr/>
          </p:nvSpPr>
          <p:spPr>
            <a:xfrm>
              <a:off x="4399" y="763"/>
              <a:ext cx="710" cy="358"/>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输出结束</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93" name="Text Box 22"/>
            <p:cNvSpPr txBox="1"/>
            <p:nvPr/>
          </p:nvSpPr>
          <p:spPr>
            <a:xfrm>
              <a:off x="4387" y="1555"/>
              <a:ext cx="793" cy="436"/>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输出结束</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94" name="Line 23"/>
            <p:cNvSpPr/>
            <p:nvPr/>
          </p:nvSpPr>
          <p:spPr>
            <a:xfrm>
              <a:off x="3439" y="299"/>
              <a:ext cx="0" cy="1300"/>
            </a:xfrm>
            <a:prstGeom prst="line">
              <a:avLst/>
            </a:prstGeom>
            <a:ln w="9525" cap="flat" cmpd="sng">
              <a:solidFill>
                <a:srgbClr val="000000"/>
              </a:solidFill>
              <a:prstDash val="dash"/>
              <a:round/>
              <a:headEnd type="none" w="med" len="med"/>
              <a:tailEnd type="none" w="med" len="med"/>
            </a:ln>
          </p:spPr>
        </p:sp>
        <p:sp>
          <p:nvSpPr>
            <p:cNvPr id="54295" name="Text Box 24"/>
            <p:cNvSpPr txBox="1"/>
            <p:nvPr/>
          </p:nvSpPr>
          <p:spPr>
            <a:xfrm>
              <a:off x="2841" y="0"/>
              <a:ext cx="598" cy="336"/>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程序A</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4296" name="Line 25"/>
            <p:cNvSpPr/>
            <p:nvPr/>
          </p:nvSpPr>
          <p:spPr>
            <a:xfrm>
              <a:off x="2791" y="299"/>
              <a:ext cx="0" cy="602"/>
            </a:xfrm>
            <a:prstGeom prst="line">
              <a:avLst/>
            </a:prstGeom>
            <a:ln w="9525" cap="flat" cmpd="sng">
              <a:solidFill>
                <a:srgbClr val="000000"/>
              </a:solidFill>
              <a:prstDash val="dash"/>
              <a:round/>
              <a:headEnd type="none" w="med" len="med"/>
              <a:tailEnd type="none" w="med" len="med"/>
            </a:ln>
          </p:spPr>
        </p:sp>
        <p:sp>
          <p:nvSpPr>
            <p:cNvPr id="54297" name="Text Box 26"/>
            <p:cNvSpPr txBox="1"/>
            <p:nvPr/>
          </p:nvSpPr>
          <p:spPr>
            <a:xfrm>
              <a:off x="2866" y="1675"/>
              <a:ext cx="773" cy="299"/>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输入结束</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298" name="Line 27"/>
            <p:cNvSpPr/>
            <p:nvPr/>
          </p:nvSpPr>
          <p:spPr>
            <a:xfrm>
              <a:off x="2293" y="299"/>
              <a:ext cx="0" cy="1300"/>
            </a:xfrm>
            <a:prstGeom prst="line">
              <a:avLst/>
            </a:prstGeom>
            <a:ln w="9525" cap="flat" cmpd="sng">
              <a:solidFill>
                <a:srgbClr val="000000"/>
              </a:solidFill>
              <a:prstDash val="dash"/>
              <a:round/>
              <a:headEnd type="none" w="med" len="med"/>
              <a:tailEnd type="none" w="med" len="med"/>
            </a:ln>
          </p:spPr>
        </p:sp>
        <p:sp>
          <p:nvSpPr>
            <p:cNvPr id="54299" name="Line 28"/>
            <p:cNvSpPr/>
            <p:nvPr/>
          </p:nvSpPr>
          <p:spPr>
            <a:xfrm>
              <a:off x="1495" y="299"/>
              <a:ext cx="796" cy="0"/>
            </a:xfrm>
            <a:prstGeom prst="line">
              <a:avLst/>
            </a:prstGeom>
            <a:ln w="76200" cap="flat" cmpd="sng">
              <a:solidFill>
                <a:srgbClr val="FF0000"/>
              </a:solidFill>
              <a:prstDash val="solid"/>
              <a:round/>
              <a:headEnd type="none" w="med" len="med"/>
              <a:tailEnd type="none" w="med" len="med"/>
            </a:ln>
          </p:spPr>
        </p:sp>
        <p:sp>
          <p:nvSpPr>
            <p:cNvPr id="54300" name="Text Box 29"/>
            <p:cNvSpPr txBox="1"/>
            <p:nvPr/>
          </p:nvSpPr>
          <p:spPr>
            <a:xfrm>
              <a:off x="947" y="22"/>
              <a:ext cx="598" cy="337"/>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程序A</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4301" name="Text Box 30"/>
            <p:cNvSpPr txBox="1"/>
            <p:nvPr/>
          </p:nvSpPr>
          <p:spPr>
            <a:xfrm>
              <a:off x="1695" y="34"/>
              <a:ext cx="621" cy="336"/>
            </a:xfrm>
            <a:prstGeom prst="rect">
              <a:avLst/>
            </a:prstGeom>
            <a:noFill/>
            <a:ln w="9525">
              <a:noFill/>
            </a:ln>
          </p:spPr>
          <p:txBody>
            <a:bodyPr anchor="t" anchorCtr="0"/>
            <a:p>
              <a:pPr algn="just"/>
              <a:r>
                <a:rPr lang="zh-CN" altLang="zh-CN" sz="1400" b="0" dirty="0">
                  <a:solidFill>
                    <a:schemeClr val="tx1"/>
                  </a:solidFill>
                  <a:latin typeface="Times New Roman" panose="02020603050405020304" pitchFamily="2" charset="0"/>
                  <a:ea typeface="宋体" panose="02010600030101010101" pitchFamily="2" charset="-122"/>
                </a:rPr>
                <a:t>程序B</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4302" name="Line 31"/>
            <p:cNvSpPr/>
            <p:nvPr/>
          </p:nvSpPr>
          <p:spPr>
            <a:xfrm>
              <a:off x="1446" y="299"/>
              <a:ext cx="0" cy="602"/>
            </a:xfrm>
            <a:prstGeom prst="line">
              <a:avLst/>
            </a:prstGeom>
            <a:ln w="9525" cap="flat" cmpd="sng">
              <a:solidFill>
                <a:srgbClr val="000000"/>
              </a:solidFill>
              <a:prstDash val="dash"/>
              <a:round/>
              <a:headEnd type="none" w="med" len="med"/>
              <a:tailEnd type="none" w="med" len="med"/>
            </a:ln>
          </p:spPr>
        </p:sp>
        <p:sp>
          <p:nvSpPr>
            <p:cNvPr id="54303" name="Text Box 32"/>
            <p:cNvSpPr txBox="1"/>
            <p:nvPr/>
          </p:nvSpPr>
          <p:spPr>
            <a:xfrm>
              <a:off x="1124" y="792"/>
              <a:ext cx="417" cy="330"/>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输入</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4304" name="Line 33"/>
            <p:cNvSpPr/>
            <p:nvPr/>
          </p:nvSpPr>
          <p:spPr>
            <a:xfrm>
              <a:off x="947" y="299"/>
              <a:ext cx="499" cy="0"/>
            </a:xfrm>
            <a:prstGeom prst="line">
              <a:avLst/>
            </a:prstGeom>
            <a:ln w="76200" cap="flat" cmpd="sng">
              <a:solidFill>
                <a:schemeClr val="tx1"/>
              </a:solidFill>
              <a:prstDash val="solid"/>
              <a:round/>
              <a:headEnd type="none" w="med" len="med"/>
              <a:tailEnd type="none" w="med" len="med"/>
            </a:ln>
          </p:spPr>
        </p:sp>
        <p:sp>
          <p:nvSpPr>
            <p:cNvPr id="54305" name="Text Box 34"/>
            <p:cNvSpPr txBox="1"/>
            <p:nvPr/>
          </p:nvSpPr>
          <p:spPr>
            <a:xfrm>
              <a:off x="100" y="1495"/>
              <a:ext cx="758" cy="359"/>
            </a:xfrm>
            <a:prstGeom prst="rect">
              <a:avLst/>
            </a:prstGeom>
            <a:noFill/>
            <a:ln w="9525">
              <a:noFill/>
            </a:ln>
          </p:spPr>
          <p:txBody>
            <a:bodyPr anchor="t" anchorCtr="0"/>
            <a:p>
              <a:pPr algn="just"/>
              <a:r>
                <a:rPr lang="zh-CN" altLang="en-US" sz="1400" b="0">
                  <a:solidFill>
                    <a:schemeClr val="tx1"/>
                  </a:solidFill>
                  <a:latin typeface="Times New Roman" panose="02020603050405020304" pitchFamily="2" charset="0"/>
                  <a:ea typeface="宋体" panose="02010600030101010101" pitchFamily="2" charset="-122"/>
                </a:rPr>
                <a:t>外部设备</a:t>
              </a:r>
              <a:endParaRPr lang="zh-CN" altLang="en-US" sz="1400" b="0">
                <a:solidFill>
                  <a:schemeClr val="tx1"/>
                </a:solidFill>
                <a:latin typeface="Times New Roman" panose="02020603050405020304" pitchFamily="2" charset="0"/>
                <a:ea typeface="宋体" panose="02010600030101010101" pitchFamily="2" charset="-122"/>
              </a:endParaRPr>
            </a:p>
          </p:txBody>
        </p:sp>
      </p:grpSp>
      <p:sp>
        <p:nvSpPr>
          <p:cNvPr id="50211" name="Text Box 35"/>
          <p:cNvSpPr txBox="1"/>
          <p:nvPr/>
        </p:nvSpPr>
        <p:spPr>
          <a:xfrm>
            <a:off x="3840163" y="4962525"/>
            <a:ext cx="2427287" cy="336550"/>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多道程序工作示例</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54307" name="Rectangle 36"/>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additive="base">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0"/>
                                        </p:tgtEl>
                                        <p:attrNameLst>
                                          <p:attrName>style.visibility</p:attrName>
                                        </p:attrNameLst>
                                      </p:cBhvr>
                                      <p:to>
                                        <p:strVal val="visible"/>
                                      </p:to>
                                    </p:set>
                                    <p:anim calcmode="lin" valueType="num">
                                      <p:cBhvr additive="base">
                                        <p:cTn id="13" dur="500" fill="hold"/>
                                        <p:tgtEl>
                                          <p:spTgt spid="50180"/>
                                        </p:tgtEl>
                                        <p:attrNameLst>
                                          <p:attrName>ppt_x</p:attrName>
                                        </p:attrNameLst>
                                      </p:cBhvr>
                                      <p:tavLst>
                                        <p:tav tm="0">
                                          <p:val>
                                            <p:strVal val="#ppt_x"/>
                                          </p:val>
                                        </p:tav>
                                        <p:tav tm="100000">
                                          <p:val>
                                            <p:strVal val="#ppt_x"/>
                                          </p:val>
                                        </p:tav>
                                      </p:tavLst>
                                    </p:anim>
                                    <p:anim calcmode="lin" valueType="num">
                                      <p:cBhvr additive="base">
                                        <p:cTn id="14"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2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31</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1203" name="Rectangle 3"/>
          <p:cNvSpPr/>
          <p:nvPr/>
        </p:nvSpPr>
        <p:spPr>
          <a:xfrm>
            <a:off x="588963" y="1103313"/>
            <a:ext cx="8555038" cy="19907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在计算机主存中同时存放几道相互独立的程序。这些程序在管理程序控制之下，相互穿插地运行。当某道程序因某种原因不能继续运行下去时(如等待外部设备传输数据)，管理程序便将另一道程序投入运行。</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51204" name="Rectangle 4"/>
          <p:cNvSpPr/>
          <p:nvPr/>
        </p:nvSpPr>
        <p:spPr>
          <a:xfrm>
            <a:off x="131763" y="606425"/>
            <a:ext cx="6302375" cy="5667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什么是</a:t>
            </a:r>
            <a:r>
              <a:rPr lang="zh-CN" altLang="zh-CN" sz="2400" dirty="0">
                <a:solidFill>
                  <a:srgbClr val="000099"/>
                </a:solidFill>
                <a:latin typeface="Times New Roman" panose="02020603050405020304" pitchFamily="2" charset="0"/>
                <a:ea typeface="宋体" panose="02010600030101010101" pitchFamily="2" charset="-122"/>
              </a:rPr>
              <a:t>多道程序程序设计技术</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51205" name="Rectangle 5"/>
          <p:cNvSpPr/>
          <p:nvPr/>
        </p:nvSpPr>
        <p:spPr>
          <a:xfrm>
            <a:off x="703263" y="4510088"/>
            <a:ext cx="4157662" cy="1750695"/>
          </a:xfrm>
          <a:prstGeom prst="rect">
            <a:avLst/>
          </a:prstGeom>
          <a:noFill/>
          <a:ln w="9525">
            <a:noFill/>
          </a:ln>
        </p:spPr>
        <p:txBody>
          <a:bodyPr anchor="t" anchorCtr="0">
            <a:spAutoFit/>
          </a:bodyPr>
          <a:p>
            <a:pPr marL="1295400" lvl="2" indent="-264795" algn="l" eaLnBrk="1" hangingPunct="1">
              <a:lnSpc>
                <a:spcPct val="130000"/>
              </a:lnSpc>
              <a:spcBef>
                <a:spcPct val="30000"/>
              </a:spcBef>
              <a:buClr>
                <a:schemeClr val="tx2"/>
              </a:buClr>
              <a:buSzPct val="95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rPr>
              <a:t>多道：道数限制？</a:t>
            </a:r>
            <a:endParaRPr lang="zh-CN" altLang="en-US" sz="240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rPr>
              <a:t>宏观上并行</a:t>
            </a:r>
            <a:endParaRPr lang="zh-CN" altLang="en-US" sz="240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Symbol" panose="05050102010706020507" pitchFamily="2" charset="2"/>
              </a:rPr>
              <a:t>微</a:t>
            </a:r>
            <a:r>
              <a:rPr lang="zh-CN" altLang="en-US" sz="2400">
                <a:solidFill>
                  <a:schemeClr val="tx1"/>
                </a:solidFill>
                <a:latin typeface="Times New Roman" panose="02020603050405020304" pitchFamily="2" charset="0"/>
                <a:ea typeface="宋体" panose="02010600030101010101" pitchFamily="2" charset="-122"/>
              </a:rPr>
              <a:t>观上串行</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51206" name="Rectangle 6"/>
          <p:cNvSpPr/>
          <p:nvPr/>
        </p:nvSpPr>
        <p:spPr>
          <a:xfrm>
            <a:off x="196850" y="3978275"/>
            <a:ext cx="6302375" cy="5667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宋体" panose="02010600030101010101" pitchFamily="2" charset="-122"/>
              </a:rPr>
              <a:t>⑤ </a:t>
            </a:r>
            <a:r>
              <a:rPr lang="zh-CN" altLang="zh-CN" sz="2400" dirty="0">
                <a:solidFill>
                  <a:srgbClr val="000099"/>
                </a:solidFill>
                <a:latin typeface="Times New Roman" panose="02020603050405020304" pitchFamily="2" charset="0"/>
                <a:ea typeface="宋体" panose="02010600030101010101" pitchFamily="2" charset="-122"/>
              </a:rPr>
              <a:t>多道运行的特征</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55302" name="Rectangle 7"/>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1208" name="Text Box 8"/>
          <p:cNvSpPr txBox="1"/>
          <p:nvPr/>
        </p:nvSpPr>
        <p:spPr>
          <a:xfrm>
            <a:off x="682625" y="3282950"/>
            <a:ext cx="7472363" cy="579438"/>
          </a:xfrm>
          <a:prstGeom prst="rect">
            <a:avLst/>
          </a:prstGeom>
          <a:noFill/>
          <a:ln w="9525">
            <a:noFill/>
          </a:ln>
        </p:spPr>
        <p:txBody>
          <a:bodyPr anchor="ctr">
            <a:spAutoFit/>
          </a:bodyPr>
          <a:p>
            <a:endParaRPr lang="zh-CN" noProof="1" dirty="0">
              <a:effectLst>
                <a:outerShdw blurRad="38100" dist="38100" dir="2700000">
                  <a:srgbClr val="000000"/>
                </a:outerShdw>
              </a:effectLst>
              <a:latin typeface="Arial" panose="020B0604020202020204" pitchFamily="34" charset="0"/>
            </a:endParaRPr>
          </a:p>
        </p:txBody>
      </p:sp>
      <p:sp>
        <p:nvSpPr>
          <p:cNvPr id="51209" name="Text Box 9"/>
          <p:cNvSpPr txBox="1"/>
          <p:nvPr/>
        </p:nvSpPr>
        <p:spPr>
          <a:xfrm>
            <a:off x="676275" y="1539875"/>
            <a:ext cx="311150" cy="579438"/>
          </a:xfrm>
          <a:prstGeom prst="rect">
            <a:avLst/>
          </a:prstGeom>
          <a:noFill/>
          <a:ln w="9525">
            <a:noFill/>
          </a:ln>
        </p:spPr>
        <p:txBody>
          <a:bodyPr wrap="none" anchor="ctr">
            <a:spAutoFit/>
          </a:bodyPr>
          <a:p>
            <a:endParaRPr lang="zh-CN" noProof="1" dirty="0">
              <a:effectLst>
                <a:outerShdw blurRad="38100" dist="38100" dir="2700000">
                  <a:srgbClr val="000000"/>
                </a:outerShdw>
              </a:effectLst>
              <a:latin typeface="Arial" panose="020B0604020202020204" pitchFamily="34" charset="0"/>
            </a:endParaRPr>
          </a:p>
        </p:txBody>
      </p:sp>
      <p:sp>
        <p:nvSpPr>
          <p:cNvPr id="55305" name="Text Box 10"/>
          <p:cNvSpPr txBox="1"/>
          <p:nvPr/>
        </p:nvSpPr>
        <p:spPr>
          <a:xfrm>
            <a:off x="692150" y="3125788"/>
            <a:ext cx="8067675" cy="1096962"/>
          </a:xfrm>
          <a:prstGeom prst="rect">
            <a:avLst/>
          </a:prstGeom>
          <a:noFill/>
          <a:ln w="9525">
            <a:noFill/>
          </a:ln>
        </p:spPr>
        <p:txBody>
          <a:bodyPr anchor="ctr" anchorCtr="0">
            <a:spAutoFit/>
          </a:bodyPr>
          <a:p>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④ 如何理解多道程序设计技术？</a:t>
            </a: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并发</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    </a:t>
            </a: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concurrency、  parallelism</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endParaRPr lang="zh-CN" altLang="zh-CN" sz="180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4">
                                            <p:txEl>
                                              <p:charRg st="0" end="16"/>
                                            </p:txEl>
                                          </p:spTgt>
                                        </p:tgtEl>
                                        <p:attrNameLst>
                                          <p:attrName>style.visibility</p:attrName>
                                        </p:attrNameLst>
                                      </p:cBhvr>
                                      <p:to>
                                        <p:strVal val="visible"/>
                                      </p:to>
                                    </p:set>
                                    <p:anim calcmode="lin" valueType="num">
                                      <p:cBhvr additive="base">
                                        <p:cTn id="7" dur="1000" fill="hold"/>
                                        <p:tgtEl>
                                          <p:spTgt spid="51204">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4">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charRg st="0" end="95"/>
                                            </p:txEl>
                                          </p:spTgt>
                                        </p:tgtEl>
                                        <p:attrNameLst>
                                          <p:attrName>style.visibility</p:attrName>
                                        </p:attrNameLst>
                                      </p:cBhvr>
                                      <p:to>
                                        <p:strVal val="visible"/>
                                      </p:to>
                                    </p:set>
                                    <p:anim calcmode="lin" valueType="num">
                                      <p:cBhvr additive="base">
                                        <p:cTn id="13" dur="500" fill="hold"/>
                                        <p:tgtEl>
                                          <p:spTgt spid="51203">
                                            <p:txEl>
                                              <p:charRg st="0"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charRg st="0"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6">
                                            <p:txEl>
                                              <p:charRg st="0" end="10"/>
                                            </p:txEl>
                                          </p:spTgt>
                                        </p:tgtEl>
                                        <p:attrNameLst>
                                          <p:attrName>style.visibility</p:attrName>
                                        </p:attrNameLst>
                                      </p:cBhvr>
                                      <p:to>
                                        <p:strVal val="visible"/>
                                      </p:to>
                                    </p:set>
                                    <p:anim calcmode="lin" valueType="num">
                                      <p:cBhvr additive="base">
                                        <p:cTn id="19" dur="1000" fill="hold"/>
                                        <p:tgtEl>
                                          <p:spTgt spid="51206">
                                            <p:txEl>
                                              <p:charRg st="0" end="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06">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05">
                                            <p:txEl>
                                              <p:charRg st="0" end="3"/>
                                            </p:txEl>
                                          </p:spTgt>
                                        </p:tgtEl>
                                        <p:attrNameLst>
                                          <p:attrName>style.visibility</p:attrName>
                                        </p:attrNameLst>
                                      </p:cBhvr>
                                      <p:to>
                                        <p:strVal val="visible"/>
                                      </p:to>
                                    </p:set>
                                    <p:anim calcmode="lin" valueType="num">
                                      <p:cBhvr additive="base">
                                        <p:cTn id="25" dur="500" fill="hold"/>
                                        <p:tgtEl>
                                          <p:spTgt spid="51205">
                                            <p:txEl>
                                              <p:charRg st="0"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5">
                                            <p:txEl>
                                              <p:charRg st="0"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05">
                                            <p:txEl>
                                              <p:charRg st="3" end="9"/>
                                            </p:txEl>
                                          </p:spTgt>
                                        </p:tgtEl>
                                        <p:attrNameLst>
                                          <p:attrName>style.visibility</p:attrName>
                                        </p:attrNameLst>
                                      </p:cBhvr>
                                      <p:to>
                                        <p:strVal val="visible"/>
                                      </p:to>
                                    </p:set>
                                    <p:anim calcmode="lin" valueType="num">
                                      <p:cBhvr additive="base">
                                        <p:cTn id="29" dur="500" fill="hold"/>
                                        <p:tgtEl>
                                          <p:spTgt spid="51205">
                                            <p:txEl>
                                              <p:charRg st="3"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5">
                                            <p:txEl>
                                              <p:charRg st="3"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5">
                                            <p:txEl>
                                              <p:charRg st="9" end="16"/>
                                            </p:txEl>
                                          </p:spTgt>
                                        </p:tgtEl>
                                        <p:attrNameLst>
                                          <p:attrName>style.visibility</p:attrName>
                                        </p:attrNameLst>
                                      </p:cBhvr>
                                      <p:to>
                                        <p:strVal val="visible"/>
                                      </p:to>
                                    </p:set>
                                    <p:anim calcmode="lin" valueType="num">
                                      <p:cBhvr additive="base">
                                        <p:cTn id="33" dur="500" fill="hold"/>
                                        <p:tgtEl>
                                          <p:spTgt spid="51205">
                                            <p:txEl>
                                              <p:charRg st="9" end="1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5">
                                            <p:txEl>
                                              <p:charRg st="9"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P spid="5120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nvSpPr>
        <p:spPr>
          <a:xfrm>
            <a:off x="361950" y="696913"/>
            <a:ext cx="8458200" cy="5805488"/>
          </a:xfrm>
          <a:prstGeom prst="rect">
            <a:avLst/>
          </a:prstGeom>
          <a:noFill/>
          <a:ln w="9525">
            <a:noFill/>
          </a:ln>
        </p:spPr>
        <p:txBody>
          <a:bodyPr/>
          <a:p>
            <a:pPr marL="571500" marR="0" indent="-571500" algn="l" defTabSz="914400" rtl="0" eaLnBrk="1" fontAlgn="base" latinLnBrk="0" hangingPunct="1">
              <a:lnSpc>
                <a:spcPct val="90000"/>
              </a:lnSpc>
              <a:spcBef>
                <a:spcPct val="30000"/>
              </a:spcBef>
              <a:spcAft>
                <a:spcPct val="0"/>
              </a:spcAft>
              <a:buClr>
                <a:schemeClr val="bg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宋体" panose="02010600030101010101" pitchFamily="2" charset="-122"/>
              </a:rPr>
              <a:t>⑥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批量操作系统 P1</a:t>
            </a:r>
            <a:r>
              <a:rPr kumimoji="0" lang="en-US" alt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8</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是操作系统的一种类型。该系统把用户提交的作业成批送入计算机，然后由作业调度程序自动选择作业，在系统内多道运行。</a:t>
            </a:r>
            <a:r>
              <a:rPr kumimoji="0" lang="zh-CN" sz="32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sz="32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1"/>
              </a:buClr>
              <a:buSzPct val="95000"/>
              <a:buFont typeface="Wingdings" panose="05000000000000000000" pitchFamily="2" charset="2"/>
              <a:buNone/>
            </a:pP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1"/>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宋体" panose="02010600030101010101" pitchFamily="2" charset="-122"/>
              </a:rPr>
              <a:t>⑦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批量操作系统的特点</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bg2"/>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系统吞吐率高：</a:t>
            </a:r>
            <a:r>
              <a:rPr kumimoji="0" lang="zh-CN" sz="2400" b="0" i="0" u="none" strike="noStrike" kern="1200" cap="none" spc="0" normalizeH="0" baseline="0" noProof="1" dirty="0">
                <a:solidFill>
                  <a:srgbClr val="FF0000"/>
                </a:solidFill>
                <a:latin typeface="Times New Roman" panose="02020603050405020304" pitchFamily="2" charset="0"/>
                <a:ea typeface="宋体" panose="02010600030101010101" pitchFamily="2" charset="-122"/>
                <a:cs typeface="+mn-cs"/>
                <a:sym typeface="Arial" panose="020B0604020202020204" pitchFamily="34" charset="0"/>
              </a:rPr>
              <a:t>脱机操作</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、多道运行、 合理搭配作业</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a:t>
            </a:r>
            <a:r>
              <a:rPr kumimoji="0" lang="zh-CN" sz="2400" b="0" i="0" u="none" strike="noStrike" kern="1200" cap="none" spc="0" normalizeH="0" baseline="0" noProof="1" dirty="0">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优点：</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缩短作业之间的交接时间，减少处理机的空闲等待时间，提高系统的吞吐量。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作业周转时间长，用户使用不方便</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a:t>
            </a:r>
            <a:r>
              <a:rPr kumimoji="0" lang="zh-CN" sz="2400" b="0" i="0" u="none" strike="noStrike" kern="1200" cap="none" spc="0" normalizeH="0" baseline="0" noProof="1" dirty="0">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缺点：</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用户响应时间较长。用户既不能了解自己程序的运行情况，也不能控制计算机。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56322"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32</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6323"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3251" name="Rectangle 3"/>
          <p:cNvSpPr/>
          <p:nvPr/>
        </p:nvSpPr>
        <p:spPr>
          <a:xfrm>
            <a:off x="447675" y="1282700"/>
            <a:ext cx="8591550" cy="3632200"/>
          </a:xfrm>
          <a:prstGeom prst="rect">
            <a:avLst/>
          </a:prstGeom>
          <a:noFill/>
          <a:ln w="9525">
            <a:noFill/>
          </a:ln>
        </p:spPr>
        <p:txBody>
          <a:bodyPr>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charset="0"/>
              <a:buChar char="l"/>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分时系统的思想于1959年在MIT提出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0" marR="0" indent="0" algn="l" defTabSz="914400" rtl="0" eaLnBrk="1" fontAlgn="base" latinLnBrk="0" hangingPunct="1">
              <a:lnSpc>
                <a:spcPct val="90000"/>
              </a:lnSpc>
              <a:spcBef>
                <a:spcPct val="30000"/>
              </a:spcBef>
              <a:spcAft>
                <a:spcPct val="0"/>
              </a:spcAft>
              <a:buClr>
                <a:schemeClr val="tx2"/>
              </a:buClr>
              <a:buSzPct val="95000"/>
              <a:buFont typeface="Wingdings" panose="05000000000000000000" charset="0"/>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(IBM 7090，32k RAM，0.35 MIPS，350万美元)</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charset="0"/>
              <a:buChar char="l"/>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每个用户有一个联机终端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charset="0"/>
              <a:buChar char="l"/>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在分时系统中，假设20个用户登录，其中17个在思考或谈论或喝咖啡，则CPU可给那三个需要的作业轮流分配服务</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charset="0"/>
              <a:buChar char="l"/>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调试程序的用户常常只发出简短的命令而很少有长的费时命令</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charset="0"/>
              <a:buChar char="l"/>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所以计算机能够为许多用户提供交互式快速服务</a:t>
            </a:r>
            <a:r>
              <a:rPr kumimoji="0" lang="en-US" alt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同时在CPU空闲时还能在后台运行大作业</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53252" name="Rectangle 4"/>
          <p:cNvSpPr/>
          <p:nvPr/>
        </p:nvSpPr>
        <p:spPr>
          <a:xfrm>
            <a:off x="665163" y="549275"/>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分时技术与分时处理</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57348"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0-#ppt_w/2"/>
                                          </p:val>
                                        </p:tav>
                                        <p:tav tm="100000">
                                          <p:val>
                                            <p:strVal val="#ppt_x"/>
                                          </p:val>
                                        </p:tav>
                                      </p:tavLst>
                                    </p:anim>
                                    <p:anim calcmode="lin" valueType="num">
                                      <p:cBhvr additive="base">
                                        <p:cTn id="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gtEl>
                                        <p:attrNameLst>
                                          <p:attrName>style.visibility</p:attrName>
                                        </p:attrNameLst>
                                      </p:cBhvr>
                                      <p:to>
                                        <p:strVal val="visible"/>
                                      </p:to>
                                    </p:set>
                                    <p:anim calcmode="lin" valueType="num">
                                      <p:cBhvr additive="base">
                                        <p:cTn id="13" dur="500" fill="hold"/>
                                        <p:tgtEl>
                                          <p:spTgt spid="53251"/>
                                        </p:tgtEl>
                                        <p:attrNameLst>
                                          <p:attrName>ppt_x</p:attrName>
                                        </p:attrNameLst>
                                      </p:cBhvr>
                                      <p:tavLst>
                                        <p:tav tm="0">
                                          <p:val>
                                            <p:strVal val="#ppt_x"/>
                                          </p:val>
                                        </p:tav>
                                        <p:tav tm="100000">
                                          <p:val>
                                            <p:strVal val="#ppt_x"/>
                                          </p:val>
                                        </p:tav>
                                      </p:tavLst>
                                    </p:anim>
                                    <p:anim calcmode="lin" valueType="num">
                                      <p:cBhvr additive="base">
                                        <p:cTn id="14"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363538" y="595313"/>
            <a:ext cx="8393113" cy="474663"/>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2800" b="1" i="0" u="none" strike="noStrike" kern="1200" cap="none" spc="0" normalizeH="0" baseline="0" noProof="1">
                <a:solidFill>
                  <a:srgbClr val="A50021"/>
                </a:solidFill>
                <a:effectLst>
                  <a:outerShdw blurRad="38100" dist="38100" dir="2700000">
                    <a:srgbClr val="000000"/>
                  </a:outerShdw>
                </a:effectLst>
                <a:latin typeface="+mj-lt"/>
                <a:ea typeface="宋体" panose="02010600030101010101" pitchFamily="2" charset="-122"/>
                <a:cs typeface="+mj-cs"/>
                <a:sym typeface="Arial" panose="020B0604020202020204" pitchFamily="34" charset="0"/>
              </a:rPr>
              <a:t>小型计算机</a:t>
            </a:r>
            <a:r>
              <a:rPr kumimoji="0" lang="en-US" altLang="zh-CN" sz="2800" b="1" i="0" u="none" strike="noStrike" kern="1200" cap="none" spc="0" normalizeH="0" baseline="0" noProof="1">
                <a:solidFill>
                  <a:srgbClr val="A50021"/>
                </a:solidFill>
                <a:effectLst>
                  <a:outerShdw blurRad="38100" dist="38100" dir="2700000">
                    <a:srgbClr val="000000"/>
                  </a:outerShdw>
                </a:effectLst>
                <a:latin typeface="+mj-lt"/>
                <a:ea typeface="宋体" panose="02010600030101010101" pitchFamily="2" charset="-122"/>
                <a:cs typeface="+mj-cs"/>
                <a:sym typeface="Arial" panose="020B0604020202020204" pitchFamily="34" charset="0"/>
              </a:rPr>
              <a:t>UNIX</a:t>
            </a:r>
            <a:r>
              <a:rPr kumimoji="0" lang="zh-CN" altLang="en-US" sz="2800" b="1" i="0" u="none" strike="noStrike" kern="1200" cap="none" spc="0" normalizeH="0" baseline="0" noProof="1">
                <a:solidFill>
                  <a:srgbClr val="A50021"/>
                </a:solidFill>
                <a:effectLst>
                  <a:outerShdw blurRad="38100" dist="38100" dir="2700000">
                    <a:srgbClr val="000000"/>
                  </a:outerShdw>
                </a:effectLst>
                <a:latin typeface="+mj-lt"/>
                <a:ea typeface="宋体" panose="02010600030101010101" pitchFamily="2" charset="-122"/>
                <a:cs typeface="+mj-cs"/>
                <a:sym typeface="Arial" panose="020B0604020202020204" pitchFamily="34" charset="0"/>
              </a:rPr>
              <a:t>的成功</a:t>
            </a:r>
            <a:endParaRPr kumimoji="0" lang="zh-CN" altLang="en-US" sz="2800" b="1" i="0" u="none" strike="noStrike" kern="1200" cap="none" spc="0" normalizeH="0" baseline="0" noProof="1">
              <a:solidFill>
                <a:srgbClr val="A50021"/>
              </a:solidFill>
              <a:effectLst>
                <a:outerShdw blurRad="38100" dist="38100" dir="2700000">
                  <a:srgbClr val="000000"/>
                </a:outerShdw>
              </a:effectLst>
              <a:latin typeface="+mj-lt"/>
              <a:ea typeface="宋体" panose="02010600030101010101" pitchFamily="2" charset="-122"/>
              <a:cs typeface="+mj-cs"/>
              <a:sym typeface="Arial" panose="020B0604020202020204" pitchFamily="34" charset="0"/>
            </a:endParaRPr>
          </a:p>
        </p:txBody>
      </p:sp>
      <p:sp>
        <p:nvSpPr>
          <p:cNvPr id="58370" name="Rectangle 3"/>
          <p:cNvSpPr>
            <a:spLocks noGrp="1"/>
          </p:cNvSpPr>
          <p:nvPr>
            <p:ph type="body" idx="4294967295"/>
          </p:nvPr>
        </p:nvSpPr>
        <p:spPr>
          <a:xfrm>
            <a:off x="150813" y="1352550"/>
            <a:ext cx="8388350" cy="4146550"/>
          </a:xfrm>
        </p:spPr>
        <p:txBody>
          <a:bodyPr vert="horz" wrap="square" anchor="t" anchorCtr="0">
            <a:spAutoFit/>
          </a:bodyPr>
          <a:p>
            <a:pPr eaLnBrk="1" hangingPunct="1"/>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1969</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年，在贝尔退出</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MULTICS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研制项目后，</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Ken Thompson</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和</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Dennis M. Ritchie </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想申请经费买计算机从事操作系统研究，但多次申请得不到批准</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eaLnBrk="1" hangingPunct="1"/>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项目无着落，他们在一台无人用的</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PDP-7</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上，重新摆弄原先在</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MULTICS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项目上设计的“空间旅行”游戏</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eaLnBrk="1" hangingPunct="1"/>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为了使游戏能够在</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PDP-7</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上顺利运行，他们陆续开发了浮点运算软件包、显示驱动软件，设计了文件系统、实用程序、</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shell </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和汇编程序</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eaLnBrk="1" hangingPunct="1"/>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到了</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1970</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年，在一切完成后，给新系统起了个同</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MULTICS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发音相近的名字</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UNIX</a:t>
            </a:r>
            <a:endPar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eaLnBrk="1" hangingPunct="1"/>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随后，</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UNIX</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用</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C</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语言全部重写，自此，</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UNIX</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诞生了</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58371" name="Text Box 4"/>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34</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8372"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图片 99"/>
          <p:cNvPicPr/>
          <p:nvPr/>
        </p:nvPicPr>
        <p:blipFill>
          <a:blip r:embed="rId1"/>
          <a:stretch>
            <a:fillRect/>
          </a:stretch>
        </p:blipFill>
        <p:spPr>
          <a:xfrm>
            <a:off x="98425" y="708025"/>
            <a:ext cx="9045575" cy="6064250"/>
          </a:xfrm>
          <a:prstGeom prst="rect">
            <a:avLst/>
          </a:prstGeom>
          <a:noFill/>
          <a:ln w="9525">
            <a:noFill/>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35</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5299" name="Rectangle 3"/>
          <p:cNvSpPr/>
          <p:nvPr/>
        </p:nvSpPr>
        <p:spPr>
          <a:xfrm>
            <a:off x="352425" y="1309688"/>
            <a:ext cx="8591550" cy="1189038"/>
          </a:xfrm>
          <a:prstGeom prst="rect">
            <a:avLst/>
          </a:prstGeom>
          <a:noFill/>
          <a:ln w="9525">
            <a:noFill/>
          </a:ln>
        </p:spPr>
        <p:txBody>
          <a:bodyPr>
            <a:spAutoFit/>
          </a:bodyPr>
          <a:p>
            <a:pPr marL="914400" marR="0" lvl="1" indent="-340995"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所谓分时技术，是把处理机时间划分成很短的时间片(如几百毫秒)轮流地分配给各个应用程序使用，如果某个程序在分配的时间片用完之前计算还未完成，该程序就暂时中断，等待下一轮继续计算。</a:t>
            </a:r>
            <a:endParaRPr kumimoji="0" lang="zh-CN" sz="18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grpSp>
        <p:nvGrpSpPr>
          <p:cNvPr id="55300" name="组合 55299"/>
          <p:cNvGrpSpPr/>
          <p:nvPr/>
        </p:nvGrpSpPr>
        <p:grpSpPr>
          <a:xfrm>
            <a:off x="1397000" y="3756025"/>
            <a:ext cx="5319713" cy="2730500"/>
            <a:chOff x="0" y="0"/>
            <a:chExt cx="5136" cy="3169"/>
          </a:xfrm>
        </p:grpSpPr>
        <p:graphicFrame>
          <p:nvGraphicFramePr>
            <p:cNvPr id="59396" name="Object 5"/>
            <p:cNvGraphicFramePr>
              <a:graphicFrameLocks noChangeAspect="1"/>
            </p:cNvGraphicFramePr>
            <p:nvPr/>
          </p:nvGraphicFramePr>
          <p:xfrm>
            <a:off x="3346" y="0"/>
            <a:ext cx="1214" cy="2131"/>
          </p:xfrm>
          <a:graphic>
            <a:graphicData uri="http://schemas.openxmlformats.org/presentationml/2006/ole">
              <mc:AlternateContent xmlns:mc="http://schemas.openxmlformats.org/markup-compatibility/2006">
                <mc:Choice xmlns:v="urn:schemas-microsoft-com:vml" Requires="v">
                  <p:oleObj spid="_x0000_s3092" name="" r:id="rId1" imgW="1927225" imgH="3383280" progId="MS_ClipArt_Gallery.2">
                    <p:embed/>
                  </p:oleObj>
                </mc:Choice>
                <mc:Fallback>
                  <p:oleObj name="" r:id="rId1" imgW="1927225" imgH="3383280" progId="MS_ClipArt_Gallery.2">
                    <p:embed/>
                    <p:pic>
                      <p:nvPicPr>
                        <p:cNvPr id="0" name="图片 3091"/>
                        <p:cNvPicPr/>
                        <p:nvPr/>
                      </p:nvPicPr>
                      <p:blipFill>
                        <a:blip r:embed="rId2"/>
                        <a:stretch>
                          <a:fillRect/>
                        </a:stretch>
                      </p:blipFill>
                      <p:spPr>
                        <a:xfrm>
                          <a:off x="3346" y="0"/>
                          <a:ext cx="1214" cy="2131"/>
                        </a:xfrm>
                        <a:prstGeom prst="rect">
                          <a:avLst/>
                        </a:prstGeom>
                        <a:noFill/>
                        <a:ln w="38100">
                          <a:noFill/>
                          <a:miter/>
                        </a:ln>
                      </p:spPr>
                    </p:pic>
                  </p:oleObj>
                </mc:Fallback>
              </mc:AlternateContent>
            </a:graphicData>
          </a:graphic>
        </p:graphicFrame>
        <p:graphicFrame>
          <p:nvGraphicFramePr>
            <p:cNvPr id="59397" name="Object 6"/>
            <p:cNvGraphicFramePr>
              <a:graphicFrameLocks noChangeAspect="1"/>
            </p:cNvGraphicFramePr>
            <p:nvPr/>
          </p:nvGraphicFramePr>
          <p:xfrm>
            <a:off x="720" y="432"/>
            <a:ext cx="768" cy="625"/>
          </p:xfrm>
          <a:graphic>
            <a:graphicData uri="http://schemas.openxmlformats.org/presentationml/2006/ole">
              <mc:AlternateContent xmlns:mc="http://schemas.openxmlformats.org/markup-compatibility/2006">
                <mc:Choice xmlns:v="urn:schemas-microsoft-com:vml" Requires="v">
                  <p:oleObj spid="_x0000_s3093" name="" r:id="rId3" imgW="3952240" imgH="4573905" progId="MS_ClipArt_Gallery.2">
                    <p:embed/>
                  </p:oleObj>
                </mc:Choice>
                <mc:Fallback>
                  <p:oleObj name="" r:id="rId3" imgW="3952240" imgH="4573905" progId="MS_ClipArt_Gallery.2">
                    <p:embed/>
                    <p:pic>
                      <p:nvPicPr>
                        <p:cNvPr id="0" name="图片 3092"/>
                        <p:cNvPicPr/>
                        <p:nvPr/>
                      </p:nvPicPr>
                      <p:blipFill>
                        <a:blip r:embed="rId4"/>
                        <a:stretch>
                          <a:fillRect/>
                        </a:stretch>
                      </p:blipFill>
                      <p:spPr>
                        <a:xfrm>
                          <a:off x="720" y="432"/>
                          <a:ext cx="768" cy="625"/>
                        </a:xfrm>
                        <a:prstGeom prst="rect">
                          <a:avLst/>
                        </a:prstGeom>
                        <a:noFill/>
                        <a:ln w="38100">
                          <a:noFill/>
                          <a:miter/>
                        </a:ln>
                      </p:spPr>
                    </p:pic>
                  </p:oleObj>
                </mc:Fallback>
              </mc:AlternateContent>
            </a:graphicData>
          </a:graphic>
        </p:graphicFrame>
        <p:graphicFrame>
          <p:nvGraphicFramePr>
            <p:cNvPr id="59398" name="Object 7"/>
            <p:cNvGraphicFramePr>
              <a:graphicFrameLocks noChangeAspect="1"/>
            </p:cNvGraphicFramePr>
            <p:nvPr/>
          </p:nvGraphicFramePr>
          <p:xfrm>
            <a:off x="720" y="1296"/>
            <a:ext cx="768" cy="625"/>
          </p:xfrm>
          <a:graphic>
            <a:graphicData uri="http://schemas.openxmlformats.org/presentationml/2006/ole">
              <mc:AlternateContent xmlns:mc="http://schemas.openxmlformats.org/markup-compatibility/2006">
                <mc:Choice xmlns:v="urn:schemas-microsoft-com:vml" Requires="v">
                  <p:oleObj spid="_x0000_s3094" name="" r:id="rId5" imgW="3952240" imgH="4573905" progId="MS_ClipArt_Gallery.2">
                    <p:embed/>
                  </p:oleObj>
                </mc:Choice>
                <mc:Fallback>
                  <p:oleObj name="" r:id="rId5" imgW="3952240" imgH="4573905" progId="MS_ClipArt_Gallery.2">
                    <p:embed/>
                    <p:pic>
                      <p:nvPicPr>
                        <p:cNvPr id="0" name="图片 3093"/>
                        <p:cNvPicPr/>
                        <p:nvPr/>
                      </p:nvPicPr>
                      <p:blipFill>
                        <a:blip r:embed="rId4"/>
                        <a:stretch>
                          <a:fillRect/>
                        </a:stretch>
                      </p:blipFill>
                      <p:spPr>
                        <a:xfrm>
                          <a:off x="720" y="1296"/>
                          <a:ext cx="768" cy="625"/>
                        </a:xfrm>
                        <a:prstGeom prst="rect">
                          <a:avLst/>
                        </a:prstGeom>
                        <a:noFill/>
                        <a:ln w="38100">
                          <a:noFill/>
                          <a:miter/>
                        </a:ln>
                      </p:spPr>
                    </p:pic>
                  </p:oleObj>
                </mc:Fallback>
              </mc:AlternateContent>
            </a:graphicData>
          </a:graphic>
        </p:graphicFrame>
        <p:graphicFrame>
          <p:nvGraphicFramePr>
            <p:cNvPr id="59399" name="Object 8"/>
            <p:cNvGraphicFramePr>
              <a:graphicFrameLocks noChangeAspect="1"/>
            </p:cNvGraphicFramePr>
            <p:nvPr/>
          </p:nvGraphicFramePr>
          <p:xfrm>
            <a:off x="720" y="2544"/>
            <a:ext cx="768" cy="625"/>
          </p:xfrm>
          <a:graphic>
            <a:graphicData uri="http://schemas.openxmlformats.org/presentationml/2006/ole">
              <mc:AlternateContent xmlns:mc="http://schemas.openxmlformats.org/markup-compatibility/2006">
                <mc:Choice xmlns:v="urn:schemas-microsoft-com:vml" Requires="v">
                  <p:oleObj spid="_x0000_s3095" name="" r:id="rId6" imgW="3952240" imgH="4573905" progId="MS_ClipArt_Gallery.2">
                    <p:embed/>
                  </p:oleObj>
                </mc:Choice>
                <mc:Fallback>
                  <p:oleObj name="" r:id="rId6" imgW="3952240" imgH="4573905" progId="MS_ClipArt_Gallery.2">
                    <p:embed/>
                    <p:pic>
                      <p:nvPicPr>
                        <p:cNvPr id="0" name="图片 3094"/>
                        <p:cNvPicPr/>
                        <p:nvPr/>
                      </p:nvPicPr>
                      <p:blipFill>
                        <a:blip r:embed="rId4"/>
                        <a:stretch>
                          <a:fillRect/>
                        </a:stretch>
                      </p:blipFill>
                      <p:spPr>
                        <a:xfrm>
                          <a:off x="720" y="2544"/>
                          <a:ext cx="768" cy="625"/>
                        </a:xfrm>
                        <a:prstGeom prst="rect">
                          <a:avLst/>
                        </a:prstGeom>
                        <a:noFill/>
                        <a:ln w="38100">
                          <a:noFill/>
                          <a:miter/>
                        </a:ln>
                      </p:spPr>
                    </p:pic>
                  </p:oleObj>
                </mc:Fallback>
              </mc:AlternateContent>
            </a:graphicData>
          </a:graphic>
        </p:graphicFrame>
        <p:sp>
          <p:nvSpPr>
            <p:cNvPr id="59400" name="Text Box 9"/>
            <p:cNvSpPr txBox="1"/>
            <p:nvPr/>
          </p:nvSpPr>
          <p:spPr>
            <a:xfrm>
              <a:off x="960" y="2065"/>
              <a:ext cx="288" cy="382"/>
            </a:xfrm>
            <a:prstGeom prst="rect">
              <a:avLst/>
            </a:prstGeom>
            <a:noFill/>
            <a:ln w="9525">
              <a:noFill/>
            </a:ln>
          </p:spPr>
          <p:txBody>
            <a:bodyPr anchor="t" anchorCtr="0">
              <a:spAutoFit/>
            </a:bodyPr>
            <a:p>
              <a:pPr>
                <a:spcBef>
                  <a:spcPct val="50000"/>
                </a:spcBef>
              </a:pPr>
              <a:r>
                <a:rPr lang="zh-CN" altLang="zh-CN" sz="14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400"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59401" name="Line 10"/>
            <p:cNvSpPr/>
            <p:nvPr/>
          </p:nvSpPr>
          <p:spPr>
            <a:xfrm>
              <a:off x="3553" y="1920"/>
              <a:ext cx="0" cy="193"/>
            </a:xfrm>
            <a:prstGeom prst="line">
              <a:avLst/>
            </a:prstGeom>
            <a:ln w="28575" cap="flat" cmpd="sng">
              <a:solidFill>
                <a:schemeClr val="tx1"/>
              </a:solidFill>
              <a:prstDash val="solid"/>
              <a:round/>
              <a:headEnd type="none" w="med" len="med"/>
              <a:tailEnd type="none" w="med" len="med"/>
            </a:ln>
          </p:spPr>
        </p:sp>
        <p:sp>
          <p:nvSpPr>
            <p:cNvPr id="59402" name="Line 11"/>
            <p:cNvSpPr/>
            <p:nvPr/>
          </p:nvSpPr>
          <p:spPr>
            <a:xfrm>
              <a:off x="1441" y="1489"/>
              <a:ext cx="431" cy="0"/>
            </a:xfrm>
            <a:prstGeom prst="line">
              <a:avLst/>
            </a:prstGeom>
            <a:ln w="9525" cap="flat" cmpd="sng">
              <a:solidFill>
                <a:schemeClr val="tx1"/>
              </a:solidFill>
              <a:prstDash val="solid"/>
              <a:round/>
              <a:headEnd type="none" w="med" len="med"/>
              <a:tailEnd type="none" w="med" len="med"/>
            </a:ln>
          </p:spPr>
        </p:sp>
        <p:sp>
          <p:nvSpPr>
            <p:cNvPr id="59403" name="Line 12"/>
            <p:cNvSpPr/>
            <p:nvPr/>
          </p:nvSpPr>
          <p:spPr>
            <a:xfrm>
              <a:off x="1871" y="1489"/>
              <a:ext cx="0" cy="816"/>
            </a:xfrm>
            <a:prstGeom prst="line">
              <a:avLst/>
            </a:prstGeom>
            <a:ln w="9525" cap="flat" cmpd="sng">
              <a:solidFill>
                <a:schemeClr val="tx1"/>
              </a:solidFill>
              <a:prstDash val="solid"/>
              <a:round/>
              <a:headEnd type="none" w="med" len="med"/>
              <a:tailEnd type="none" w="med" len="med"/>
            </a:ln>
          </p:spPr>
        </p:sp>
        <p:sp>
          <p:nvSpPr>
            <p:cNvPr id="59404" name="Line 13"/>
            <p:cNvSpPr/>
            <p:nvPr/>
          </p:nvSpPr>
          <p:spPr>
            <a:xfrm>
              <a:off x="1871" y="2305"/>
              <a:ext cx="1824" cy="0"/>
            </a:xfrm>
            <a:prstGeom prst="line">
              <a:avLst/>
            </a:prstGeom>
            <a:ln w="9525" cap="flat" cmpd="sng">
              <a:solidFill>
                <a:schemeClr val="tx1"/>
              </a:solidFill>
              <a:prstDash val="solid"/>
              <a:round/>
              <a:headEnd type="none" w="med" len="med"/>
              <a:tailEnd type="none" w="med" len="med"/>
            </a:ln>
          </p:spPr>
        </p:sp>
        <p:sp>
          <p:nvSpPr>
            <p:cNvPr id="59405" name="Line 14"/>
            <p:cNvSpPr/>
            <p:nvPr/>
          </p:nvSpPr>
          <p:spPr>
            <a:xfrm>
              <a:off x="3692" y="1920"/>
              <a:ext cx="0" cy="385"/>
            </a:xfrm>
            <a:prstGeom prst="line">
              <a:avLst/>
            </a:prstGeom>
            <a:ln w="9525" cap="flat" cmpd="sng">
              <a:solidFill>
                <a:schemeClr val="tx1"/>
              </a:solidFill>
              <a:prstDash val="solid"/>
              <a:round/>
              <a:headEnd type="none" w="med" len="med"/>
              <a:tailEnd type="none" w="med" len="med"/>
            </a:ln>
          </p:spPr>
        </p:sp>
        <p:sp>
          <p:nvSpPr>
            <p:cNvPr id="59406" name="Line 15"/>
            <p:cNvSpPr/>
            <p:nvPr/>
          </p:nvSpPr>
          <p:spPr>
            <a:xfrm>
              <a:off x="1441" y="625"/>
              <a:ext cx="719" cy="0"/>
            </a:xfrm>
            <a:prstGeom prst="line">
              <a:avLst/>
            </a:prstGeom>
            <a:ln w="9525" cap="flat" cmpd="sng">
              <a:solidFill>
                <a:schemeClr val="tx1"/>
              </a:solidFill>
              <a:prstDash val="solid"/>
              <a:round/>
              <a:headEnd type="none" w="med" len="med"/>
              <a:tailEnd type="none" w="med" len="med"/>
            </a:ln>
          </p:spPr>
        </p:sp>
        <p:sp>
          <p:nvSpPr>
            <p:cNvPr id="59407" name="Line 16"/>
            <p:cNvSpPr/>
            <p:nvPr/>
          </p:nvSpPr>
          <p:spPr>
            <a:xfrm>
              <a:off x="2160" y="625"/>
              <a:ext cx="0" cy="1491"/>
            </a:xfrm>
            <a:prstGeom prst="line">
              <a:avLst/>
            </a:prstGeom>
            <a:ln w="9525" cap="flat" cmpd="sng">
              <a:solidFill>
                <a:schemeClr val="tx1"/>
              </a:solidFill>
              <a:prstDash val="solid"/>
              <a:round/>
              <a:headEnd type="none" w="med" len="med"/>
              <a:tailEnd type="none" w="med" len="med"/>
            </a:ln>
          </p:spPr>
        </p:sp>
        <p:sp>
          <p:nvSpPr>
            <p:cNvPr id="59408" name="Line 17"/>
            <p:cNvSpPr/>
            <p:nvPr/>
          </p:nvSpPr>
          <p:spPr>
            <a:xfrm>
              <a:off x="2160" y="2113"/>
              <a:ext cx="1393" cy="0"/>
            </a:xfrm>
            <a:prstGeom prst="line">
              <a:avLst/>
            </a:prstGeom>
            <a:ln w="9525" cap="flat" cmpd="sng">
              <a:solidFill>
                <a:schemeClr val="tx1"/>
              </a:solidFill>
              <a:prstDash val="solid"/>
              <a:round/>
              <a:headEnd type="none" w="med" len="med"/>
              <a:tailEnd type="none" w="med" len="med"/>
            </a:ln>
          </p:spPr>
        </p:sp>
        <p:sp>
          <p:nvSpPr>
            <p:cNvPr id="59409" name="Line 18"/>
            <p:cNvSpPr/>
            <p:nvPr/>
          </p:nvSpPr>
          <p:spPr>
            <a:xfrm>
              <a:off x="1441" y="2736"/>
              <a:ext cx="2448" cy="0"/>
            </a:xfrm>
            <a:prstGeom prst="line">
              <a:avLst/>
            </a:prstGeom>
            <a:ln w="9525" cap="flat" cmpd="sng">
              <a:solidFill>
                <a:schemeClr val="tx1"/>
              </a:solidFill>
              <a:prstDash val="solid"/>
              <a:round/>
              <a:headEnd type="none" w="med" len="med"/>
              <a:tailEnd type="none" w="med" len="med"/>
            </a:ln>
          </p:spPr>
        </p:sp>
        <p:sp>
          <p:nvSpPr>
            <p:cNvPr id="59410" name="Line 19"/>
            <p:cNvSpPr/>
            <p:nvPr/>
          </p:nvSpPr>
          <p:spPr>
            <a:xfrm>
              <a:off x="3888" y="1944"/>
              <a:ext cx="0" cy="792"/>
            </a:xfrm>
            <a:prstGeom prst="line">
              <a:avLst/>
            </a:prstGeom>
            <a:ln w="9525" cap="flat" cmpd="sng">
              <a:solidFill>
                <a:schemeClr val="tx1"/>
              </a:solidFill>
              <a:prstDash val="solid"/>
              <a:round/>
              <a:headEnd type="none" w="med" len="med"/>
              <a:tailEnd type="none" w="med" len="med"/>
            </a:ln>
          </p:spPr>
        </p:sp>
        <p:sp>
          <p:nvSpPr>
            <p:cNvPr id="59411" name="Text Box 20"/>
            <p:cNvSpPr txBox="1"/>
            <p:nvPr/>
          </p:nvSpPr>
          <p:spPr>
            <a:xfrm>
              <a:off x="4512" y="383"/>
              <a:ext cx="624" cy="382"/>
            </a:xfrm>
            <a:prstGeom prst="rect">
              <a:avLst/>
            </a:prstGeom>
            <a:noFill/>
            <a:ln w="9525">
              <a:noFill/>
            </a:ln>
          </p:spPr>
          <p:txBody>
            <a:bodyPr anchor="t" anchorCtr="0">
              <a:spAutoFit/>
            </a:bodyPr>
            <a:p>
              <a:pPr>
                <a:spcBef>
                  <a:spcPct val="50000"/>
                </a:spcBef>
              </a:pPr>
              <a:r>
                <a:rPr lang="zh-CN" altLang="en-US" sz="1400" b="0">
                  <a:solidFill>
                    <a:schemeClr val="tx1"/>
                  </a:solidFill>
                  <a:latin typeface="Times New Roman" panose="02020603050405020304" pitchFamily="2" charset="0"/>
                  <a:ea typeface="宋体" panose="02010600030101010101" pitchFamily="2" charset="-122"/>
                </a:rPr>
                <a:t>主机</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59412" name="Text Box 21"/>
            <p:cNvSpPr txBox="1"/>
            <p:nvPr/>
          </p:nvSpPr>
          <p:spPr>
            <a:xfrm>
              <a:off x="0" y="624"/>
              <a:ext cx="672" cy="382"/>
            </a:xfrm>
            <a:prstGeom prst="rect">
              <a:avLst/>
            </a:prstGeom>
            <a:noFill/>
            <a:ln w="9525">
              <a:noFill/>
            </a:ln>
          </p:spPr>
          <p:txBody>
            <a:bodyPr anchor="t" anchorCtr="0">
              <a:spAutoFit/>
            </a:bodyPr>
            <a:p>
              <a:pPr>
                <a:spcBef>
                  <a:spcPct val="50000"/>
                </a:spcBef>
              </a:pPr>
              <a:r>
                <a:rPr lang="zh-CN" altLang="zh-CN" sz="1400" b="0" dirty="0">
                  <a:solidFill>
                    <a:schemeClr val="tx1"/>
                  </a:solidFill>
                  <a:latin typeface="Times New Roman" panose="02020603050405020304" pitchFamily="2" charset="0"/>
                  <a:ea typeface="宋体" panose="02010600030101010101" pitchFamily="2" charset="-122"/>
                </a:rPr>
                <a:t>终端 1</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9413" name="Text Box 22"/>
            <p:cNvSpPr txBox="1"/>
            <p:nvPr/>
          </p:nvSpPr>
          <p:spPr>
            <a:xfrm>
              <a:off x="0" y="1439"/>
              <a:ext cx="672" cy="383"/>
            </a:xfrm>
            <a:prstGeom prst="rect">
              <a:avLst/>
            </a:prstGeom>
            <a:noFill/>
            <a:ln w="9525">
              <a:noFill/>
            </a:ln>
          </p:spPr>
          <p:txBody>
            <a:bodyPr anchor="t" anchorCtr="0">
              <a:spAutoFit/>
            </a:bodyPr>
            <a:p>
              <a:pPr>
                <a:spcBef>
                  <a:spcPct val="50000"/>
                </a:spcBef>
              </a:pPr>
              <a:r>
                <a:rPr lang="zh-CN" altLang="zh-CN" sz="1400" b="0" dirty="0">
                  <a:solidFill>
                    <a:schemeClr val="tx1"/>
                  </a:solidFill>
                  <a:latin typeface="Times New Roman" panose="02020603050405020304" pitchFamily="2" charset="0"/>
                  <a:ea typeface="宋体" panose="02010600030101010101" pitchFamily="2" charset="-122"/>
                </a:rPr>
                <a:t>终端 2</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59414" name="Text Box 23"/>
            <p:cNvSpPr txBox="1"/>
            <p:nvPr/>
          </p:nvSpPr>
          <p:spPr>
            <a:xfrm>
              <a:off x="0" y="2639"/>
              <a:ext cx="672" cy="382"/>
            </a:xfrm>
            <a:prstGeom prst="rect">
              <a:avLst/>
            </a:prstGeom>
            <a:noFill/>
            <a:ln w="9525">
              <a:noFill/>
            </a:ln>
          </p:spPr>
          <p:txBody>
            <a:bodyPr anchor="t" anchorCtr="0">
              <a:spAutoFit/>
            </a:bodyPr>
            <a:p>
              <a:pPr>
                <a:spcBef>
                  <a:spcPct val="50000"/>
                </a:spcBef>
              </a:pPr>
              <a:r>
                <a:rPr lang="zh-CN" altLang="zh-CN" sz="1400" b="0" dirty="0">
                  <a:solidFill>
                    <a:schemeClr val="tx1"/>
                  </a:solidFill>
                  <a:latin typeface="Times New Roman" panose="02020603050405020304" pitchFamily="2" charset="0"/>
                  <a:ea typeface="宋体" panose="02010600030101010101" pitchFamily="2" charset="-122"/>
                </a:rPr>
                <a:t>终端 n</a:t>
              </a:r>
              <a:endParaRPr lang="zh-CN" altLang="zh-CN" sz="1400" b="0" dirty="0">
                <a:solidFill>
                  <a:schemeClr val="tx1"/>
                </a:solidFill>
                <a:latin typeface="Times New Roman" panose="02020603050405020304" pitchFamily="2" charset="0"/>
                <a:ea typeface="宋体" panose="02010600030101010101" pitchFamily="2" charset="-122"/>
              </a:endParaRPr>
            </a:p>
          </p:txBody>
        </p:sp>
      </p:grpSp>
      <p:sp>
        <p:nvSpPr>
          <p:cNvPr id="55320" name="Text Box 24"/>
          <p:cNvSpPr txBox="1"/>
          <p:nvPr/>
        </p:nvSpPr>
        <p:spPr>
          <a:xfrm>
            <a:off x="5988050" y="6029325"/>
            <a:ext cx="2398713" cy="336550"/>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一个分时系统示例</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55321" name="Rectangle 25"/>
          <p:cNvSpPr/>
          <p:nvPr/>
        </p:nvSpPr>
        <p:spPr>
          <a:xfrm>
            <a:off x="147638" y="781050"/>
            <a:ext cx="6302375" cy="568325"/>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① </a:t>
            </a:r>
            <a:r>
              <a:rPr lang="zh-CN" altLang="zh-CN" sz="2400" dirty="0">
                <a:solidFill>
                  <a:srgbClr val="000099"/>
                </a:solidFill>
                <a:latin typeface="Times New Roman" panose="02020603050405020304" pitchFamily="2" charset="0"/>
                <a:ea typeface="宋体" panose="02010600030101010101" pitchFamily="2" charset="-122"/>
              </a:rPr>
              <a:t>什么是分时技术</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55322" name="Rectangle 26"/>
          <p:cNvSpPr/>
          <p:nvPr/>
        </p:nvSpPr>
        <p:spPr>
          <a:xfrm>
            <a:off x="325438" y="3284538"/>
            <a:ext cx="8591550" cy="457200"/>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一台计算机与许多终端设备连接，终端用户以联机方式使用计算机。</a:t>
            </a:r>
            <a:r>
              <a:rPr kumimoji="0" lang="zh-CN" sz="18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18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55323" name="Rectangle 27"/>
          <p:cNvSpPr/>
          <p:nvPr/>
        </p:nvSpPr>
        <p:spPr>
          <a:xfrm>
            <a:off x="158750" y="2708275"/>
            <a:ext cx="6302375" cy="5667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分时处理</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59419" name="Rectangle 28"/>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21"/>
                                        </p:tgtEl>
                                        <p:attrNameLst>
                                          <p:attrName>style.visibility</p:attrName>
                                        </p:attrNameLst>
                                      </p:cBhvr>
                                      <p:to>
                                        <p:strVal val="visible"/>
                                      </p:to>
                                    </p:set>
                                    <p:anim calcmode="lin" valueType="num">
                                      <p:cBhvr additive="base">
                                        <p:cTn id="7" dur="500" fill="hold"/>
                                        <p:tgtEl>
                                          <p:spTgt spid="55321"/>
                                        </p:tgtEl>
                                        <p:attrNameLst>
                                          <p:attrName>ppt_x</p:attrName>
                                        </p:attrNameLst>
                                      </p:cBhvr>
                                      <p:tavLst>
                                        <p:tav tm="0">
                                          <p:val>
                                            <p:strVal val="0-#ppt_w/2"/>
                                          </p:val>
                                        </p:tav>
                                        <p:tav tm="100000">
                                          <p:val>
                                            <p:strVal val="#ppt_x"/>
                                          </p:val>
                                        </p:tav>
                                      </p:tavLst>
                                    </p:anim>
                                    <p:anim calcmode="lin" valueType="num">
                                      <p:cBhvr additive="base">
                                        <p:cTn id="8" dur="500" fill="hold"/>
                                        <p:tgtEl>
                                          <p:spTgt spid="553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gtEl>
                                        <p:attrNameLst>
                                          <p:attrName>style.visibility</p:attrName>
                                        </p:attrNameLst>
                                      </p:cBhvr>
                                      <p:to>
                                        <p:strVal val="visible"/>
                                      </p:to>
                                    </p:set>
                                    <p:anim calcmode="lin" valueType="num">
                                      <p:cBhvr additive="base">
                                        <p:cTn id="13" dur="500" fill="hold"/>
                                        <p:tgtEl>
                                          <p:spTgt spid="55299"/>
                                        </p:tgtEl>
                                        <p:attrNameLst>
                                          <p:attrName>ppt_x</p:attrName>
                                        </p:attrNameLst>
                                      </p:cBhvr>
                                      <p:tavLst>
                                        <p:tav tm="0">
                                          <p:val>
                                            <p:strVal val="#ppt_x"/>
                                          </p:val>
                                        </p:tav>
                                        <p:tav tm="100000">
                                          <p:val>
                                            <p:strVal val="#ppt_x"/>
                                          </p:val>
                                        </p:tav>
                                      </p:tavLst>
                                    </p:anim>
                                    <p:anim calcmode="lin" valueType="num">
                                      <p:cBhvr additive="base">
                                        <p:cTn id="14"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23"/>
                                        </p:tgtEl>
                                        <p:attrNameLst>
                                          <p:attrName>style.visibility</p:attrName>
                                        </p:attrNameLst>
                                      </p:cBhvr>
                                      <p:to>
                                        <p:strVal val="visible"/>
                                      </p:to>
                                    </p:set>
                                    <p:anim calcmode="lin" valueType="num">
                                      <p:cBhvr additive="base">
                                        <p:cTn id="19" dur="500" fill="hold"/>
                                        <p:tgtEl>
                                          <p:spTgt spid="55323"/>
                                        </p:tgtEl>
                                        <p:attrNameLst>
                                          <p:attrName>ppt_x</p:attrName>
                                        </p:attrNameLst>
                                      </p:cBhvr>
                                      <p:tavLst>
                                        <p:tav tm="0">
                                          <p:val>
                                            <p:strVal val="0-#ppt_w/2"/>
                                          </p:val>
                                        </p:tav>
                                        <p:tav tm="100000">
                                          <p:val>
                                            <p:strVal val="#ppt_x"/>
                                          </p:val>
                                        </p:tav>
                                      </p:tavLst>
                                    </p:anim>
                                    <p:anim calcmode="lin" valueType="num">
                                      <p:cBhvr additive="base">
                                        <p:cTn id="20" dur="500" fill="hold"/>
                                        <p:tgtEl>
                                          <p:spTgt spid="553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322"/>
                                        </p:tgtEl>
                                        <p:attrNameLst>
                                          <p:attrName>style.visibility</p:attrName>
                                        </p:attrNameLst>
                                      </p:cBhvr>
                                      <p:to>
                                        <p:strVal val="visible"/>
                                      </p:to>
                                    </p:set>
                                    <p:anim calcmode="lin" valueType="num">
                                      <p:cBhvr additive="base">
                                        <p:cTn id="25" dur="500" fill="hold"/>
                                        <p:tgtEl>
                                          <p:spTgt spid="55322"/>
                                        </p:tgtEl>
                                        <p:attrNameLst>
                                          <p:attrName>ppt_x</p:attrName>
                                        </p:attrNameLst>
                                      </p:cBhvr>
                                      <p:tavLst>
                                        <p:tav tm="0">
                                          <p:val>
                                            <p:strVal val="#ppt_x"/>
                                          </p:val>
                                        </p:tav>
                                        <p:tav tm="100000">
                                          <p:val>
                                            <p:strVal val="#ppt_x"/>
                                          </p:val>
                                        </p:tav>
                                      </p:tavLst>
                                    </p:anim>
                                    <p:anim calcmode="lin" valueType="num">
                                      <p:cBhvr additive="base">
                                        <p:cTn id="26" dur="500" fill="hold"/>
                                        <p:tgtEl>
                                          <p:spTgt spid="553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300"/>
                                        </p:tgtEl>
                                        <p:attrNameLst>
                                          <p:attrName>style.visibility</p:attrName>
                                        </p:attrNameLst>
                                      </p:cBhvr>
                                      <p:to>
                                        <p:strVal val="visible"/>
                                      </p:to>
                                    </p:set>
                                    <p:anim calcmode="lin" valueType="num">
                                      <p:cBhvr additive="base">
                                        <p:cTn id="31" dur="500" fill="hold"/>
                                        <p:tgtEl>
                                          <p:spTgt spid="55300"/>
                                        </p:tgtEl>
                                        <p:attrNameLst>
                                          <p:attrName>ppt_x</p:attrName>
                                        </p:attrNameLst>
                                      </p:cBhvr>
                                      <p:tavLst>
                                        <p:tav tm="0">
                                          <p:val>
                                            <p:strVal val="#ppt_x"/>
                                          </p:val>
                                        </p:tav>
                                        <p:tav tm="100000">
                                          <p:val>
                                            <p:strVal val="#ppt_x"/>
                                          </p:val>
                                        </p:tav>
                                      </p:tavLst>
                                    </p:anim>
                                    <p:anim calcmode="lin" valueType="num">
                                      <p:cBhvr additive="base">
                                        <p:cTn id="32"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20" grpId="0"/>
      <p:bldP spid="55321" grpId="0"/>
      <p:bldP spid="55322" grpId="0"/>
      <p:bldP spid="553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body" idx="4294967295"/>
          </p:nvPr>
        </p:nvSpPr>
        <p:spPr>
          <a:xfrm>
            <a:off x="304800" y="863600"/>
            <a:ext cx="8388350" cy="3635375"/>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③分时操作系统 p1</a:t>
            </a:r>
            <a:r>
              <a:rPr kumimoji="0" lang="en-US" alt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9</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0" i="0" u="none" strike="noStrike" kern="1200" cap="none" spc="0" normalizeH="0" baseline="0" noProof="1" dirty="0">
                <a:solidFill>
                  <a:schemeClr val="bg2"/>
                </a:solidFill>
                <a:effectLst>
                  <a:outerShdw blurRad="38100" dist="38100" dir="2700000">
                    <a:srgbClr val="000000"/>
                  </a:outerShdw>
                </a:effectLst>
                <a:latin typeface="楷体_GB2312" pitchFamily="1" charset="-122"/>
                <a:ea typeface="楷体_GB2312" pitchFamily="1"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分时操作系统利用分时技术实现多道程序设计的一种操作系统，它一般采用时间片轮转的办法，使一台计算机同时为多个终端用户服务，对每个用户都能保证足够快的响应时间，并提供交互会话功能。</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④分时操</a:t>
            </a: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作系统特点：</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1028700" marR="0" lvl="1" indent="-455295" algn="just" defTabSz="914400" rtl="0" eaLnBrk="1" fontAlgn="base" latinLnBrk="0" hangingPunct="1">
              <a:lnSpc>
                <a:spcPct val="120000"/>
              </a:lnSpc>
              <a:spcBef>
                <a:spcPct val="30000"/>
              </a:spcBef>
              <a:spcAft>
                <a:spcPct val="0"/>
              </a:spcAft>
              <a:buClr>
                <a:schemeClr val="tx1"/>
              </a:buClr>
              <a:buSzPct val="115000"/>
              <a:buFont typeface="Wingdings" panose="05000000000000000000" pitchFamily="2" charset="2"/>
              <a:buChar char="Ø"/>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独占性：</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1028700" marR="0" lvl="1" indent="-455295" algn="just" defTabSz="914400" rtl="0" eaLnBrk="1" fontAlgn="base" latinLnBrk="0" hangingPunct="1">
              <a:lnSpc>
                <a:spcPct val="120000"/>
              </a:lnSpc>
              <a:spcBef>
                <a:spcPct val="30000"/>
              </a:spcBef>
              <a:spcAft>
                <a:spcPct val="0"/>
              </a:spcAft>
              <a:buClr>
                <a:schemeClr val="tx1"/>
              </a:buClr>
              <a:buSzPct val="115000"/>
              <a:buFont typeface="Wingdings" panose="05000000000000000000" pitchFamily="2" charset="2"/>
              <a:buChar char="Ø"/>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并行性(多路调制性)：</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1028700" marR="0" lvl="1" indent="-455295" algn="just" defTabSz="914400" rtl="0" eaLnBrk="1" fontAlgn="base" latinLnBrk="0" hangingPunct="1">
              <a:lnSpc>
                <a:spcPct val="120000"/>
              </a:lnSpc>
              <a:spcBef>
                <a:spcPct val="30000"/>
              </a:spcBef>
              <a:spcAft>
                <a:spcPct val="0"/>
              </a:spcAft>
              <a:buClr>
                <a:schemeClr val="tx1"/>
              </a:buClr>
              <a:buSzPct val="115000"/>
              <a:buFont typeface="Wingdings" panose="05000000000000000000" pitchFamily="2" charset="2"/>
              <a:buChar char="Ø"/>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交互性：用户与计算机之间可进行“会话”。</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60418"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36</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0419"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37</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7347" name="Rectangle 3"/>
          <p:cNvSpPr/>
          <p:nvPr/>
        </p:nvSpPr>
        <p:spPr>
          <a:xfrm>
            <a:off x="665163" y="577850"/>
            <a:ext cx="44592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实时处理与实时系统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57348" name="Rectangle 4"/>
          <p:cNvSpPr/>
          <p:nvPr/>
        </p:nvSpPr>
        <p:spPr>
          <a:xfrm>
            <a:off x="558800" y="1162050"/>
            <a:ext cx="8404225" cy="4751388"/>
          </a:xfrm>
          <a:prstGeom prst="rect">
            <a:avLst/>
          </a:prstGeom>
          <a:noFill/>
          <a:ln w="9525">
            <a:noFill/>
          </a:ln>
        </p:spPr>
        <p:txBody>
          <a:bodyPr>
            <a:spAutoFit/>
          </a:bodyPr>
          <a:p>
            <a:pPr marL="571500" marR="0" indent="-5715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早期计算机系统是用于科学与工程的数值计算，如第一台计算机（1944年）产生的原因就是解决大口径火炮设计中的计算问题：弹道轨迹、弹着点和材料的各种应力分布的计算。还有原子弹设计和实验中大量的计算问题，用当时的计算工具已经解决不了。</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到了60年代初，计算机开始应用到生产过程控制、工业控制、防空系统、信息处理等，在这些应用中不但要解决计算问题，还要求在规定的时间内完成计算，即实时处理。在实时处理中的一个核心的问题就是响应时间问题。</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None/>
            </a:pP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① 响应时间：</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指用户发出命令，到系统完成用户命令所需的时间。</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批量系统      没有</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分时系统      秒级(一般情况）</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实时系统      微秒级甚至更小（经典说法）、 满足时限要求（现代）</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61444"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0-#ppt_w/2"/>
                                          </p:val>
                                        </p:tav>
                                        <p:tav tm="100000">
                                          <p:val>
                                            <p:strVal val="#ppt_x"/>
                                          </p:val>
                                        </p:tav>
                                      </p:tavLst>
                                    </p:anim>
                                    <p:anim calcmode="lin" valueType="num">
                                      <p:cBhvr additive="base">
                                        <p:cTn id="8"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0-#ppt_w/2"/>
                                          </p:val>
                                        </p:tav>
                                        <p:tav tm="100000">
                                          <p:val>
                                            <p:strVal val="#ppt_x"/>
                                          </p:val>
                                        </p:tav>
                                      </p:tavLst>
                                    </p:anim>
                                    <p:anim calcmode="lin" valueType="num">
                                      <p:cBhvr additive="base">
                                        <p:cTn id="14"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38</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8371" name="Rectangle 3"/>
          <p:cNvSpPr/>
          <p:nvPr/>
        </p:nvSpPr>
        <p:spPr>
          <a:xfrm>
            <a:off x="519113" y="3260725"/>
            <a:ext cx="8624888" cy="1041400"/>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用户（外部）的请求，实时操作系统能够在规定的时间处理完毕。</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58372" name="Rectangle 4"/>
          <p:cNvSpPr/>
          <p:nvPr/>
        </p:nvSpPr>
        <p:spPr>
          <a:xfrm>
            <a:off x="177800" y="661988"/>
            <a:ext cx="6302375"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宋体" panose="02010600030101010101" pitchFamily="2" charset="-122"/>
              </a:rPr>
              <a:t>②</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什么是实时</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58373" name="Rectangle 5"/>
          <p:cNvSpPr/>
          <p:nvPr/>
        </p:nvSpPr>
        <p:spPr>
          <a:xfrm>
            <a:off x="115888" y="1206500"/>
            <a:ext cx="8682038" cy="1625600"/>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1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计算机对于外来信息能够在被控对象允许的截止期限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(deadline)内作出反应。</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硬实时、软实时</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sp>
        <p:nvSpPr>
          <p:cNvPr id="58374" name="Rectangle 6"/>
          <p:cNvSpPr/>
          <p:nvPr/>
        </p:nvSpPr>
        <p:spPr>
          <a:xfrm>
            <a:off x="120650" y="2667000"/>
            <a:ext cx="6302375" cy="56673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宋体" panose="02010600030101010101" pitchFamily="2" charset="-122"/>
              </a:rPr>
              <a:t>③</a:t>
            </a:r>
            <a:r>
              <a:rPr lang="zh-CN" altLang="zh-CN" sz="2400" dirty="0">
                <a:solidFill>
                  <a:srgbClr val="000099"/>
                </a:solidFill>
                <a:latin typeface="宋体" panose="02010600030101010101" pitchFamily="2" charset="-122"/>
                <a:ea typeface="宋体" panose="02010600030101010101" pitchFamily="2" charset="-122"/>
              </a:rPr>
              <a:t> 什么是</a:t>
            </a:r>
            <a:r>
              <a:rPr lang="zh-CN" altLang="zh-CN" sz="2400" dirty="0">
                <a:solidFill>
                  <a:srgbClr val="000099"/>
                </a:solidFill>
                <a:latin typeface="Times New Roman" panose="02020603050405020304" pitchFamily="2" charset="0"/>
                <a:ea typeface="宋体" panose="02010600030101010101" pitchFamily="2" charset="-122"/>
              </a:rPr>
              <a:t>实时操作系统</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62470" name="Rectangle 7"/>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8376" name="Rectangle 8"/>
          <p:cNvSpPr/>
          <p:nvPr/>
        </p:nvSpPr>
        <p:spPr>
          <a:xfrm>
            <a:off x="190500" y="4214813"/>
            <a:ext cx="6302375"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宋体" panose="02010600030101010101" pitchFamily="2" charset="-122"/>
              </a:rPr>
              <a:t>④</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实时操作系统的应用</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58377" name="Rectangle 9"/>
          <p:cNvSpPr/>
          <p:nvPr/>
        </p:nvSpPr>
        <p:spPr>
          <a:xfrm>
            <a:off x="588963" y="4838700"/>
            <a:ext cx="8624887" cy="1333500"/>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buChar char="Ø"/>
            </a:pPr>
            <a:r>
              <a:rPr lang="zh-CN" altLang="en-US" sz="2400" b="0">
                <a:solidFill>
                  <a:schemeClr val="tx1"/>
                </a:solidFill>
                <a:latin typeface="Times New Roman" panose="02020603050405020304" pitchFamily="2" charset="0"/>
                <a:ea typeface="宋体" panose="02010600030101010101" pitchFamily="2" charset="-122"/>
                <a:sym typeface="Arial" panose="020B0604020202020204" pitchFamily="34" charset="0"/>
              </a:rPr>
              <a:t>实时控制：工业过程控制、防空系统等</a:t>
            </a:r>
            <a:endParaRPr lang="zh-CN" altLang="en-US" sz="2400" b="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90000"/>
              </a:lnSpc>
              <a:spcBef>
                <a:spcPct val="30000"/>
              </a:spcBef>
              <a:buClr>
                <a:schemeClr val="accent2"/>
              </a:buClr>
              <a:buFont typeface="Wingdings" panose="05000000000000000000" pitchFamily="2" charset="2"/>
              <a:buChar char="Ø"/>
            </a:pPr>
            <a:r>
              <a:rPr lang="zh-CN" altLang="en-US" sz="2400" b="0">
                <a:solidFill>
                  <a:schemeClr val="tx1"/>
                </a:solidFill>
                <a:latin typeface="Times New Roman" panose="02020603050405020304" pitchFamily="2" charset="0"/>
                <a:ea typeface="宋体" panose="02010600030101010101" pitchFamily="2" charset="-122"/>
                <a:sym typeface="Arial" panose="020B0604020202020204" pitchFamily="34" charset="0"/>
              </a:rPr>
              <a:t>实时信息处理：情报检索和查询、飞机订票系统、银行信用卡系统。</a:t>
            </a:r>
            <a:endParaRPr lang="zh-CN" altLang="en-US" sz="2400" b="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additive="base">
                                        <p:cTn id="13" dur="500" fill="hold"/>
                                        <p:tgtEl>
                                          <p:spTgt spid="58373"/>
                                        </p:tgtEl>
                                        <p:attrNameLst>
                                          <p:attrName>ppt_x</p:attrName>
                                        </p:attrNameLst>
                                      </p:cBhvr>
                                      <p:tavLst>
                                        <p:tav tm="0">
                                          <p:val>
                                            <p:strVal val="#ppt_x"/>
                                          </p:val>
                                        </p:tav>
                                        <p:tav tm="100000">
                                          <p:val>
                                            <p:strVal val="#ppt_x"/>
                                          </p:val>
                                        </p:tav>
                                      </p:tavLst>
                                    </p:anim>
                                    <p:anim calcmode="lin" valueType="num">
                                      <p:cBhvr additive="base">
                                        <p:cTn id="14"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4"/>
                                        </p:tgtEl>
                                        <p:attrNameLst>
                                          <p:attrName>style.visibility</p:attrName>
                                        </p:attrNameLst>
                                      </p:cBhvr>
                                      <p:to>
                                        <p:strVal val="visible"/>
                                      </p:to>
                                    </p:set>
                                    <p:anim calcmode="lin" valueType="num">
                                      <p:cBhvr additive="base">
                                        <p:cTn id="19" dur="500" fill="hold"/>
                                        <p:tgtEl>
                                          <p:spTgt spid="58374"/>
                                        </p:tgtEl>
                                        <p:attrNameLst>
                                          <p:attrName>ppt_x</p:attrName>
                                        </p:attrNameLst>
                                      </p:cBhvr>
                                      <p:tavLst>
                                        <p:tav tm="0">
                                          <p:val>
                                            <p:strVal val="0-#ppt_w/2"/>
                                          </p:val>
                                        </p:tav>
                                        <p:tav tm="100000">
                                          <p:val>
                                            <p:strVal val="#ppt_x"/>
                                          </p:val>
                                        </p:tav>
                                      </p:tavLst>
                                    </p:anim>
                                    <p:anim calcmode="lin" valueType="num">
                                      <p:cBhvr additive="base">
                                        <p:cTn id="20"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71"/>
                                        </p:tgtEl>
                                        <p:attrNameLst>
                                          <p:attrName>style.visibility</p:attrName>
                                        </p:attrNameLst>
                                      </p:cBhvr>
                                      <p:to>
                                        <p:strVal val="visible"/>
                                      </p:to>
                                    </p:set>
                                    <p:anim calcmode="lin" valueType="num">
                                      <p:cBhvr additive="base">
                                        <p:cTn id="25" dur="500" fill="hold"/>
                                        <p:tgtEl>
                                          <p:spTgt spid="58371"/>
                                        </p:tgtEl>
                                        <p:attrNameLst>
                                          <p:attrName>ppt_x</p:attrName>
                                        </p:attrNameLst>
                                      </p:cBhvr>
                                      <p:tavLst>
                                        <p:tav tm="0">
                                          <p:val>
                                            <p:strVal val="#ppt_x"/>
                                          </p:val>
                                        </p:tav>
                                        <p:tav tm="100000">
                                          <p:val>
                                            <p:strVal val="#ppt_x"/>
                                          </p:val>
                                        </p:tav>
                                      </p:tavLst>
                                    </p:anim>
                                    <p:anim calcmode="lin" valueType="num">
                                      <p:cBhvr additive="base">
                                        <p:cTn id="26" dur="500" fill="hold"/>
                                        <p:tgtEl>
                                          <p:spTgt spid="583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6"/>
                                        </p:tgtEl>
                                        <p:attrNameLst>
                                          <p:attrName>style.visibility</p:attrName>
                                        </p:attrNameLst>
                                      </p:cBhvr>
                                      <p:to>
                                        <p:strVal val="visible"/>
                                      </p:to>
                                    </p:set>
                                    <p:anim calcmode="lin" valueType="num">
                                      <p:cBhvr additive="base">
                                        <p:cTn id="31" dur="500" fill="hold"/>
                                        <p:tgtEl>
                                          <p:spTgt spid="58376"/>
                                        </p:tgtEl>
                                        <p:attrNameLst>
                                          <p:attrName>ppt_x</p:attrName>
                                        </p:attrNameLst>
                                      </p:cBhvr>
                                      <p:tavLst>
                                        <p:tav tm="0">
                                          <p:val>
                                            <p:strVal val="0-#ppt_w/2"/>
                                          </p:val>
                                        </p:tav>
                                        <p:tav tm="100000">
                                          <p:val>
                                            <p:strVal val="#ppt_x"/>
                                          </p:val>
                                        </p:tav>
                                      </p:tavLst>
                                    </p:anim>
                                    <p:anim calcmode="lin" valueType="num">
                                      <p:cBhvr additive="base">
                                        <p:cTn id="32" dur="500" fill="hold"/>
                                        <p:tgtEl>
                                          <p:spTgt spid="583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377"/>
                                        </p:tgtEl>
                                        <p:attrNameLst>
                                          <p:attrName>style.visibility</p:attrName>
                                        </p:attrNameLst>
                                      </p:cBhvr>
                                      <p:to>
                                        <p:strVal val="visible"/>
                                      </p:to>
                                    </p:set>
                                    <p:anim calcmode="lin" valueType="num">
                                      <p:cBhvr additive="base">
                                        <p:cTn id="37" dur="500" fill="hold"/>
                                        <p:tgtEl>
                                          <p:spTgt spid="58377"/>
                                        </p:tgtEl>
                                        <p:attrNameLst>
                                          <p:attrName>ppt_x</p:attrName>
                                        </p:attrNameLst>
                                      </p:cBhvr>
                                      <p:tavLst>
                                        <p:tav tm="0">
                                          <p:val>
                                            <p:strVal val="#ppt_x"/>
                                          </p:val>
                                        </p:tav>
                                        <p:tav tm="100000">
                                          <p:val>
                                            <p:strVal val="#ppt_x"/>
                                          </p:val>
                                        </p:tav>
                                      </p:tavLst>
                                    </p:anim>
                                    <p:anim calcmode="lin" valueType="num">
                                      <p:cBhvr additive="base">
                                        <p:cTn id="38" dur="500" fill="hold"/>
                                        <p:tgtEl>
                                          <p:spTgt spid="58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p:bldP spid="58373" grpId="0"/>
      <p:bldP spid="58374" grpId="0"/>
      <p:bldP spid="58376" grpId="0"/>
      <p:bldP spid="5837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39</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59395" name="Rectangle 3"/>
          <p:cNvSpPr/>
          <p:nvPr/>
        </p:nvSpPr>
        <p:spPr>
          <a:xfrm>
            <a:off x="119063" y="1122363"/>
            <a:ext cx="6302375"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宋体" panose="02010600030101010101" pitchFamily="2" charset="-122"/>
              </a:rPr>
              <a:t>⑤</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rPr>
              <a:t>实时操作系统特点</a:t>
            </a:r>
            <a:endParaRPr lang="zh-CN" altLang="zh-CN" sz="2400"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p:txBody>
      </p:sp>
      <p:sp>
        <p:nvSpPr>
          <p:cNvPr id="59396" name="Rectangle 4"/>
          <p:cNvSpPr/>
          <p:nvPr/>
        </p:nvSpPr>
        <p:spPr>
          <a:xfrm>
            <a:off x="508000" y="2012950"/>
            <a:ext cx="8682038" cy="2063750"/>
          </a:xfrm>
          <a:prstGeom prst="rect">
            <a:avLst/>
          </a:prstGeom>
          <a:noFill/>
          <a:ln w="9525">
            <a:noFill/>
          </a:ln>
        </p:spPr>
        <p:txBody>
          <a:bodyPr anchor="t" anchorCtr="0">
            <a:spAutoFit/>
          </a:bodyPr>
          <a:p>
            <a:pPr marL="914400" lvl="1" indent="-340995" algn="l" eaLnBrk="1" hangingPunct="1">
              <a:lnSpc>
                <a:spcPct val="90000"/>
              </a:lnSpc>
              <a:spcBef>
                <a:spcPct val="30000"/>
              </a:spcBef>
              <a:buClr>
                <a:schemeClr val="accent2"/>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系统对外部的信号必须能及时响应，(在规定的时间内（deadline))；</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just" eaLnBrk="1" hangingPunct="1">
              <a:lnSpc>
                <a:spcPct val="90000"/>
              </a:lnSpc>
              <a:spcBef>
                <a:spcPct val="30000"/>
              </a:spcBef>
              <a:buClr>
                <a:schemeClr val="accent2"/>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要求高可靠性和安全性，效率则放在第二位；</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just" eaLnBrk="1" hangingPunct="1">
              <a:lnSpc>
                <a:spcPct val="90000"/>
              </a:lnSpc>
              <a:spcBef>
                <a:spcPct val="30000"/>
              </a:spcBef>
              <a:buClr>
                <a:schemeClr val="accent2"/>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系统整体性强；</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just" eaLnBrk="1" hangingPunct="1">
              <a:lnSpc>
                <a:spcPct val="90000"/>
              </a:lnSpc>
              <a:spcBef>
                <a:spcPct val="30000"/>
              </a:spcBef>
              <a:buClr>
                <a:schemeClr val="accent2"/>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不要求很强的“会话”能力。 </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63492"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6"/>
                                        </p:tgtEl>
                                        <p:attrNameLst>
                                          <p:attrName>style.visibility</p:attrName>
                                        </p:attrNameLst>
                                      </p:cBhvr>
                                      <p:to>
                                        <p:strVal val="visible"/>
                                      </p:to>
                                    </p:set>
                                    <p:anim calcmode="lin" valueType="num">
                                      <p:cBhvr additive="base">
                                        <p:cTn id="13" dur="500" fill="hold"/>
                                        <p:tgtEl>
                                          <p:spTgt spid="59396"/>
                                        </p:tgtEl>
                                        <p:attrNameLst>
                                          <p:attrName>ppt_x</p:attrName>
                                        </p:attrNameLst>
                                      </p:cBhvr>
                                      <p:tavLst>
                                        <p:tav tm="0">
                                          <p:val>
                                            <p:strVal val="#ppt_x"/>
                                          </p:val>
                                        </p:tav>
                                        <p:tav tm="100000">
                                          <p:val>
                                            <p:strVal val="#ppt_x"/>
                                          </p:val>
                                        </p:tav>
                                      </p:tavLst>
                                    </p:anim>
                                    <p:anim calcmode="lin" valueType="num">
                                      <p:cBhvr additive="base">
                                        <p:cTn id="14"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40</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0419" name="Rectangle 3"/>
          <p:cNvSpPr/>
          <p:nvPr/>
        </p:nvSpPr>
        <p:spPr>
          <a:xfrm>
            <a:off x="665163" y="577850"/>
            <a:ext cx="4459288" cy="60801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个人计算机操作系统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60420" name="Rectangle 4"/>
          <p:cNvSpPr/>
          <p:nvPr/>
        </p:nvSpPr>
        <p:spPr>
          <a:xfrm>
            <a:off x="558800" y="1162050"/>
            <a:ext cx="8404225" cy="4383088"/>
          </a:xfrm>
          <a:prstGeom prst="rect">
            <a:avLst/>
          </a:prstGeom>
          <a:noFill/>
          <a:ln w="9525">
            <a:noFill/>
          </a:ln>
        </p:spPr>
        <p:txBody>
          <a:bodyPr>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CP/M：8位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MS-DOS：设备管理、文件系统功能</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WINDOWS</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图形用户界面</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多任务、多线程</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可剥夺式调度</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段页式虚拟存储管理技术</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动态连接</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30000"/>
              </a:spcBef>
              <a:spcAft>
                <a:spcPct val="0"/>
              </a:spcAft>
              <a:buClr>
                <a:schemeClr val="tx2"/>
              </a:buClr>
              <a:buSzPct val="11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MAC  OS</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None/>
            </a:pP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64516"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0-#ppt_w/2"/>
                                          </p:val>
                                        </p:tav>
                                        <p:tav tm="100000">
                                          <p:val>
                                            <p:strVal val="#ppt_x"/>
                                          </p:val>
                                        </p:tav>
                                      </p:tavLst>
                                    </p:anim>
                                    <p:anim calcmode="lin" valueType="num">
                                      <p:cBhvr additive="base">
                                        <p:cTn id="8"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20"/>
                                        </p:tgtEl>
                                        <p:attrNameLst>
                                          <p:attrName>style.visibility</p:attrName>
                                        </p:attrNameLst>
                                      </p:cBhvr>
                                      <p:to>
                                        <p:strVal val="visible"/>
                                      </p:to>
                                    </p:set>
                                    <p:anim calcmode="lin" valueType="num">
                                      <p:cBhvr additive="base">
                                        <p:cTn id="13" dur="500" fill="hold"/>
                                        <p:tgtEl>
                                          <p:spTgt spid="60420"/>
                                        </p:tgtEl>
                                        <p:attrNameLst>
                                          <p:attrName>ppt_x</p:attrName>
                                        </p:attrNameLst>
                                      </p:cBhvr>
                                      <p:tavLst>
                                        <p:tav tm="0">
                                          <p:val>
                                            <p:strVal val="0-#ppt_w/2"/>
                                          </p:val>
                                        </p:tav>
                                        <p:tav tm="100000">
                                          <p:val>
                                            <p:strVal val="#ppt_x"/>
                                          </p:val>
                                        </p:tav>
                                      </p:tavLst>
                                    </p:anim>
                                    <p:anim calcmode="lin" valueType="num">
                                      <p:cBhvr additive="base">
                                        <p:cTn id="14"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body" idx="4294967295"/>
          </p:nvPr>
        </p:nvSpPr>
        <p:spPr>
          <a:xfrm>
            <a:off x="169863" y="835025"/>
            <a:ext cx="8388350" cy="5410200"/>
          </a:xfrm>
        </p:spPr>
        <p:txBody>
          <a:bodyPr vert="horz" wrap="square" anchor="t" anchorCtr="0">
            <a:spAutoFit/>
          </a:bodyPr>
          <a:p>
            <a:pPr marL="533400" indent="-533400" eaLnBrk="1" hangingPunct="1">
              <a:buNone/>
            </a:pPr>
            <a:r>
              <a:rPr lang="en-US" altLang="zh-CN" sz="3600" b="1">
                <a:solidFill>
                  <a:srgbClr val="000099"/>
                </a:solidFill>
                <a:latin typeface="Times New Roman" panose="02020603050405020304" pitchFamily="2" charset="0"/>
                <a:ea typeface="宋体" panose="02010600030101010101" pitchFamily="2" charset="-122"/>
                <a:sym typeface="Arial" panose="020B0604020202020204" pitchFamily="34" charset="0"/>
              </a:rPr>
              <a:t>①  CP/M</a:t>
            </a:r>
            <a:endParaRPr lang="en-US" altLang="zh-CN" sz="3600" b="1">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buClr>
                <a:schemeClr val="tx1"/>
              </a:buClr>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随着大规模集成电路发展，个人计算机时代到来了各种类型的个人计算机和软件层出不穷</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buClr>
                <a:schemeClr val="tx1"/>
              </a:buClr>
              <a:buFont typeface="Wingdings" panose="05000000000000000000" pitchFamily="2" charset="2"/>
              <a:buChar char="Ø"/>
            </a:pP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1973</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年</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Gary Kildall</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看到对个人计算机操作系统的需求</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设计了</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CP/M</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操作系统</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(Control Program/Microprocessor or Microcomputer)</a:t>
            </a:r>
            <a:endPar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buClr>
                <a:schemeClr val="tx1"/>
              </a:buClr>
              <a:buFont typeface="Wingdings" panose="05000000000000000000" pitchFamily="2" charset="2"/>
              <a:buChar char="Ø"/>
            </a:pP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CP/M</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操作系统有较好的层次结构。它的</a:t>
            </a:r>
            <a:r>
              <a:rPr lang="en-US" altLang="zh-CN" sz="2400">
                <a:solidFill>
                  <a:srgbClr val="FF3399"/>
                </a:solidFill>
                <a:latin typeface="Times New Roman" panose="02020603050405020304" pitchFamily="2" charset="0"/>
                <a:ea typeface="宋体" panose="02010600030101010101" pitchFamily="2" charset="-122"/>
                <a:sym typeface="Arial" panose="020B0604020202020204" pitchFamily="34" charset="0"/>
              </a:rPr>
              <a:t>BIOS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把操作系统的其他模块与硬件配置分隔开，所以它的可移植性好</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 </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具有较好的可适应性和易学易用性</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buClr>
                <a:schemeClr val="tx1"/>
              </a:buClr>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到了</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1981</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年，</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CP/M</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操作系统成为世界上流行最广的</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8</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位操作系统之一</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65538"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41</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5539"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body" idx="4294967295"/>
          </p:nvPr>
        </p:nvSpPr>
        <p:spPr>
          <a:xfrm>
            <a:off x="284163" y="931863"/>
            <a:ext cx="8388350" cy="5464175"/>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宋体" panose="02010600030101010101" pitchFamily="2" charset="-122"/>
              </a:rPr>
              <a:t>②</a:t>
            </a:r>
            <a:r>
              <a:rPr kumimoji="0" lang="en-US" altLang="zh-CN"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  </a:t>
            </a:r>
            <a:r>
              <a:rPr kumimoji="0" lang="zh-CN" altLang="en-US"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微软</a:t>
            </a:r>
            <a:r>
              <a:rPr kumimoji="0" lang="en-US" altLang="zh-CN"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MS DOS</a:t>
            </a:r>
            <a:endParaRPr kumimoji="0" lang="en-US" altLang="zh-CN"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个人计算机的成功，逼得</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采取紧急战略行动</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决定要在</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1980</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年尽快生产出微型计算机，以应付挑战</a:t>
            </a:r>
            <a:endPar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但没有操作系统不行。要想快就是找现成系统配套，</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公司洽谈 </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CP/M</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操作系统不顺利，机遇落到了微软</a:t>
            </a:r>
            <a:endPar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在关键时刻，开发新操作系统时间和人手上已经不可能，微软找到西雅图计算机产品公司，达成由微软经销西雅图计算机产品公司的</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QDOS</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操作系统的协议</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蒂姆·帕特森Tim Paterson、四个月、五万美元）</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t>
            </a:r>
            <a:endPar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当时西雅图公司并不知道</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QDOS</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将被转卖给</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，否则历史将会怎样演变，谁也无法知晓</a:t>
            </a:r>
            <a:endPar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在</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1981</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年推出</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PC</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，宣布了</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PC-DOS</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操作系统</a:t>
            </a:r>
            <a:endPar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随着</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 PC</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和</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MS DOS</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普及，</a:t>
            </a:r>
            <a:r>
              <a:rPr kumimoji="0" lang="en-US" altLang="zh-CN"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CP/M</a:t>
            </a:r>
            <a:r>
              <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逐渐走向下坡路</a:t>
            </a:r>
            <a:endParaRPr kumimoji="0" lang="zh-CN" altLang="en-US" sz="20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66562"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42</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6563"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body" idx="4294967295"/>
          </p:nvPr>
        </p:nvSpPr>
        <p:spPr>
          <a:xfrm>
            <a:off x="111125" y="957263"/>
            <a:ext cx="8388350" cy="2767012"/>
          </a:xfrm>
        </p:spPr>
        <p:txBody>
          <a:bodyPr vert="horz" wrap="square" anchor="t" anchorCtr="0">
            <a:spAutoFit/>
          </a:bodyPr>
          <a:p>
            <a:pPr marL="533400" indent="-533400" eaLnBrk="1" hangingPunct="1">
              <a:lnSpc>
                <a:spcPct val="120000"/>
              </a:lnSpc>
              <a:buClr>
                <a:schemeClr val="tx1"/>
              </a:buClr>
              <a:buFont typeface="Wingdings" panose="05000000000000000000" pitchFamily="2" charset="2"/>
              <a:buChar char="Ø"/>
            </a:pP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MS DOS</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有优良的</a:t>
            </a:r>
            <a:r>
              <a:rPr lang="zh-CN" altLang="en-US" sz="2000">
                <a:solidFill>
                  <a:srgbClr val="FF3399"/>
                </a:solidFill>
                <a:latin typeface="Times New Roman" panose="02020603050405020304" pitchFamily="2" charset="0"/>
                <a:ea typeface="宋体" panose="02010600030101010101" pitchFamily="2" charset="-122"/>
                <a:sym typeface="Arial" panose="020B0604020202020204" pitchFamily="34" charset="0"/>
              </a:rPr>
              <a:t>文件系统</a:t>
            </a:r>
            <a:endParaRPr lang="zh-CN" altLang="en-US" sz="2000">
              <a:solidFill>
                <a:srgbClr val="FF33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Aft>
                <a:spcPts val="300"/>
              </a:spcAft>
              <a:buClr>
                <a:schemeClr val="tx1"/>
              </a:buClr>
              <a:buNone/>
            </a:pP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	  但受到</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Intel x86</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体系结构的限制</a:t>
            </a:r>
            <a:endPar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Aft>
                <a:spcPts val="300"/>
              </a:spcAft>
              <a:buClr>
                <a:schemeClr val="tx1"/>
              </a:buClr>
              <a:buNone/>
            </a:pP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	  缺乏以硬件为基础的存储保护机制</a:t>
            </a:r>
            <a:endPar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Aft>
                <a:spcPts val="300"/>
              </a:spcAft>
              <a:buClr>
                <a:schemeClr val="tx1"/>
              </a:buClr>
              <a:buFont typeface="Wingdings" panose="05000000000000000000" pitchFamily="2" charset="2"/>
              <a:buChar char="Ø"/>
            </a:pP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它属于</a:t>
            </a:r>
            <a:r>
              <a:rPr lang="zh-CN" altLang="en-US" sz="2000">
                <a:solidFill>
                  <a:srgbClr val="FF3399"/>
                </a:solidFill>
                <a:latin typeface="Times New Roman" panose="02020603050405020304" pitchFamily="2" charset="0"/>
                <a:ea typeface="宋体" panose="02010600030101010101" pitchFamily="2" charset="-122"/>
                <a:sym typeface="Arial" panose="020B0604020202020204" pitchFamily="34" charset="0"/>
              </a:rPr>
              <a:t>单用户单任务操作系统</a:t>
            </a:r>
            <a:endParaRPr lang="zh-CN" altLang="en-US" sz="2000">
              <a:solidFill>
                <a:srgbClr val="FF33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Aft>
                <a:spcPts val="300"/>
              </a:spcAft>
              <a:buClr>
                <a:schemeClr val="tx1"/>
              </a:buClr>
              <a:buFont typeface="Wingdings" panose="05000000000000000000" pitchFamily="2" charset="2"/>
              <a:buChar char="Ø"/>
            </a:pP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从</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1981</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的 </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1.0</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版到</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1998</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年在</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Windows 95/98</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之下的</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7.0</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版，</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MS DOS</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历经了</a:t>
            </a:r>
            <a:r>
              <a:rPr lang="en-US" altLang="zh-CN" sz="2000">
                <a:solidFill>
                  <a:schemeClr val="tx1"/>
                </a:solidFill>
                <a:latin typeface="Times New Roman" panose="02020603050405020304" pitchFamily="2" charset="0"/>
                <a:ea typeface="宋体" panose="02010600030101010101" pitchFamily="2" charset="-122"/>
                <a:sym typeface="Arial" panose="020B0604020202020204" pitchFamily="34" charset="0"/>
              </a:rPr>
              <a:t>16</a:t>
            </a:r>
            <a:r>
              <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rPr>
              <a:t>个年头</a:t>
            </a:r>
            <a:endParaRPr lang="zh-CN" altLang="en-US" sz="200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67586"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44</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7587"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body" idx="4294967295"/>
          </p:nvPr>
        </p:nvSpPr>
        <p:spPr>
          <a:xfrm>
            <a:off x="111125" y="958850"/>
            <a:ext cx="8388350" cy="3644900"/>
          </a:xfrm>
        </p:spPr>
        <p:txBody>
          <a:bodyPr vert="horz" wrap="square" anchor="t">
            <a:spAutoFit/>
          </a:bodyPr>
          <a:p>
            <a:pPr marL="533400" marR="0" indent="-533400" algn="l" defTabSz="914400" rtl="0" eaLnBrk="1" fontAlgn="base" latinLnBrk="0" hangingPunct="1">
              <a:lnSpc>
                <a:spcPct val="70000"/>
              </a:lnSpc>
              <a:spcBef>
                <a:spcPct val="30000"/>
              </a:spcBef>
              <a:spcAft>
                <a:spcPct val="0"/>
              </a:spcAft>
              <a:buClr>
                <a:schemeClr val="tx2"/>
              </a:buClr>
              <a:buSzPct val="95000"/>
              <a:buFont typeface="Wingdings" panose="05000000000000000000" pitchFamily="2" charset="2"/>
              <a:buNone/>
            </a:pPr>
            <a:r>
              <a:rPr kumimoji="0" lang="en-US" altLang="zh-CN" sz="32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宋体" panose="02010600030101010101" pitchFamily="2" charset="-122"/>
              </a:rPr>
              <a:t>③</a:t>
            </a:r>
            <a:r>
              <a:rPr kumimoji="0" lang="en-US" altLang="zh-CN" sz="32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 </a:t>
            </a:r>
            <a:r>
              <a:rPr kumimoji="0" lang="zh-CN" altLang="en-US" sz="32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拯救苹果公司的</a:t>
            </a:r>
            <a:r>
              <a:rPr kumimoji="0" lang="en-US" altLang="zh-CN" sz="32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Macintosh(MAC OS)</a:t>
            </a:r>
            <a:endParaRPr kumimoji="0" lang="en-US" altLang="zh-CN" sz="32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在推出</a:t>
            </a:r>
            <a:r>
              <a:rPr kumimoji="0" lang="en-US" altLang="zh-CN"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 PC</a:t>
            </a: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机后，市场卷起一股龙卷风</a:t>
            </a:r>
            <a:endPar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a:t>
            </a: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自己也没有料到产品会有如此巨大的成功</a:t>
            </a:r>
            <a:endPar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a:t>
            </a: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的成功说明必有其他公司失败。甚至连苹果公司也遇到了问题，销售数量落到了兰色巨人的后面</a:t>
            </a:r>
            <a:endPar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苹果公司推出</a:t>
            </a:r>
            <a:r>
              <a:rPr kumimoji="0" lang="en-US" altLang="zh-CN"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Lisa</a:t>
            </a: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机遭到失败，</a:t>
            </a:r>
            <a:r>
              <a:rPr kumimoji="0" lang="en-US" altLang="zh-CN"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Apple III</a:t>
            </a: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型也遭到失败</a:t>
            </a:r>
            <a:endPar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分析家们：微机市场上的战斗似乎兰色巨人要嬴了</a:t>
            </a:r>
            <a:endParaRPr kumimoji="0" lang="zh-CN" altLang="en-US" sz="2400" b="1"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68610"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45</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8611"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Object 2"/>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1" name="" r:id="rId1" imgW="838200" imgH="647700" progId="Paint.Picture">
                  <p:embed/>
                </p:oleObj>
              </mc:Choice>
              <mc:Fallback>
                <p:oleObj name="" r:id="rId1" imgW="838200" imgH="647700" progId="Paint.Picture">
                  <p:embed/>
                  <p:pic>
                    <p:nvPicPr>
                      <p:cNvPr id="0" name="图片 3090"/>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7410" name="Text Box 4"/>
          <p:cNvSpPr txBox="1"/>
          <p:nvPr/>
        </p:nvSpPr>
        <p:spPr>
          <a:xfrm>
            <a:off x="8623300" y="6538913"/>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1</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17411" name="Rectangle 5"/>
          <p:cNvSpPr/>
          <p:nvPr/>
        </p:nvSpPr>
        <p:spPr>
          <a:xfrm>
            <a:off x="738188" y="1246188"/>
            <a:ext cx="4592637" cy="3527425"/>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④ </a:t>
            </a:r>
            <a:r>
              <a:rPr lang="zh-CN" altLang="zh-CN" sz="2400" dirty="0">
                <a:solidFill>
                  <a:srgbClr val="000099"/>
                </a:solidFill>
                <a:latin typeface="Times New Roman" panose="02020603050405020304" pitchFamily="2" charset="0"/>
                <a:ea typeface="宋体" panose="02010600030101010101" pitchFamily="2" charset="-122"/>
              </a:rPr>
              <a:t>操作系统是 什么 ？</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	操作系统的定义</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⑤ </a:t>
            </a:r>
            <a:r>
              <a:rPr lang="zh-CN" altLang="zh-CN" sz="2400" dirty="0">
                <a:solidFill>
                  <a:srgbClr val="000099"/>
                </a:solidFill>
                <a:latin typeface="Times New Roman" panose="02020603050405020304" pitchFamily="2" charset="0"/>
                <a:ea typeface="宋体" panose="02010600030101010101" pitchFamily="2" charset="-122"/>
              </a:rPr>
              <a:t>操作系统能做什么 ？</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	操作系统的功能</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⑥ </a:t>
            </a:r>
            <a:r>
              <a:rPr lang="zh-CN" altLang="zh-CN" sz="2400" dirty="0">
                <a:solidFill>
                  <a:srgbClr val="000099"/>
                </a:solidFill>
                <a:latin typeface="Times New Roman" panose="02020603050405020304" pitchFamily="2" charset="0"/>
                <a:ea typeface="宋体" panose="02010600030101010101" pitchFamily="2" charset="-122"/>
              </a:rPr>
              <a:t>操作系统如何去做 ？ </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	操作系统的实现技术</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7412" name="Rectangle 6"/>
          <p:cNvSpPr/>
          <p:nvPr/>
        </p:nvSpPr>
        <p:spPr>
          <a:xfrm>
            <a:off x="623888" y="4786313"/>
            <a:ext cx="3178175"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7413" name="Rectangle 7"/>
          <p:cNvSpPr/>
          <p:nvPr/>
        </p:nvSpPr>
        <p:spPr>
          <a:xfrm>
            <a:off x="582613" y="5945188"/>
            <a:ext cx="3773487" cy="5667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7414" name="Rectangle 9"/>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grpSp>
        <p:nvGrpSpPr>
          <p:cNvPr id="17415" name="组合 14343"/>
          <p:cNvGrpSpPr/>
          <p:nvPr/>
        </p:nvGrpSpPr>
        <p:grpSpPr>
          <a:xfrm>
            <a:off x="4822825" y="1169988"/>
            <a:ext cx="3598863" cy="4276725"/>
            <a:chOff x="0" y="0"/>
            <a:chExt cx="2267" cy="2694"/>
          </a:xfrm>
        </p:grpSpPr>
        <p:grpSp>
          <p:nvGrpSpPr>
            <p:cNvPr id="17416" name="组合 14344"/>
            <p:cNvGrpSpPr/>
            <p:nvPr/>
          </p:nvGrpSpPr>
          <p:grpSpPr>
            <a:xfrm>
              <a:off x="0" y="0"/>
              <a:ext cx="2267" cy="2267"/>
              <a:chOff x="0" y="0"/>
              <a:chExt cx="2267" cy="2267"/>
            </a:xfrm>
          </p:grpSpPr>
          <p:sp>
            <p:nvSpPr>
              <p:cNvPr id="14346" name="Oval 12"/>
              <p:cNvSpPr/>
              <p:nvPr/>
            </p:nvSpPr>
            <p:spPr>
              <a:xfrm>
                <a:off x="0" y="0"/>
                <a:ext cx="2267" cy="2267"/>
              </a:xfrm>
              <a:prstGeom prst="ellipse">
                <a:avLst/>
              </a:prstGeom>
              <a:solidFill>
                <a:srgbClr val="99CCFF"/>
              </a:solidFill>
              <a:ln w="9525"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4347" name="Oval 13"/>
              <p:cNvSpPr/>
              <p:nvPr/>
            </p:nvSpPr>
            <p:spPr>
              <a:xfrm>
                <a:off x="473" y="521"/>
                <a:ext cx="1328" cy="1200"/>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4348" name="Oval 14"/>
              <p:cNvSpPr/>
              <p:nvPr/>
            </p:nvSpPr>
            <p:spPr>
              <a:xfrm>
                <a:off x="874" y="842"/>
                <a:ext cx="567" cy="567"/>
              </a:xfrm>
              <a:prstGeom prst="ellipse">
                <a:avLst/>
              </a:prstGeom>
              <a:solidFill>
                <a:srgbClr val="CCFFCC"/>
              </a:solidFill>
              <a:ln w="38100" cap="flat" cmpd="sng">
                <a:solidFill>
                  <a:srgbClr val="000000"/>
                </a:solidFill>
                <a:prstDash val="solid"/>
                <a:headEnd type="none" w="med" len="med"/>
                <a:tailEnd type="none" w="med" len="med"/>
              </a:ln>
            </p:spPr>
            <p:txBody>
              <a:bodyPr/>
              <a:p>
                <a:pPr fontAlgn="base"/>
                <a:endParaRPr lang="zh-CN" strike="noStrike" noProof="1" dirty="0">
                  <a:effectLst>
                    <a:outerShdw blurRad="38100" dist="38100" dir="2700000">
                      <a:srgbClr val="000000"/>
                    </a:outerShdw>
                  </a:effectLst>
                  <a:latin typeface="Arial" panose="020B0604020202020204" pitchFamily="34" charset="0"/>
                </a:endParaRPr>
              </a:p>
            </p:txBody>
          </p:sp>
          <p:sp>
            <p:nvSpPr>
              <p:cNvPr id="17420" name="Text Box 15"/>
              <p:cNvSpPr txBox="1"/>
              <p:nvPr/>
            </p:nvSpPr>
            <p:spPr>
              <a:xfrm>
                <a:off x="993" y="1006"/>
                <a:ext cx="403" cy="25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裸机</a:t>
                </a:r>
                <a:endParaRPr lang="zh-CN" altLang="en-US" sz="1400">
                  <a:latin typeface="Times New Roman" panose="02020603050405020304" pitchFamily="2" charset="0"/>
                  <a:ea typeface="宋体" panose="02010600030101010101" pitchFamily="2" charset="-122"/>
                </a:endParaRPr>
              </a:p>
            </p:txBody>
          </p:sp>
          <p:sp>
            <p:nvSpPr>
              <p:cNvPr id="17421" name="Text Box 16"/>
              <p:cNvSpPr txBox="1"/>
              <p:nvPr/>
            </p:nvSpPr>
            <p:spPr>
              <a:xfrm>
                <a:off x="1274" y="63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作</a:t>
                </a:r>
                <a:endParaRPr lang="zh-CN" altLang="en-US" sz="1400">
                  <a:latin typeface="Times New Roman" panose="02020603050405020304" pitchFamily="2" charset="0"/>
                  <a:ea typeface="宋体" panose="02010600030101010101" pitchFamily="2" charset="-122"/>
                </a:endParaRPr>
              </a:p>
            </p:txBody>
          </p:sp>
          <p:sp>
            <p:nvSpPr>
              <p:cNvPr id="17422" name="Text Box 17"/>
              <p:cNvSpPr txBox="1"/>
              <p:nvPr/>
            </p:nvSpPr>
            <p:spPr>
              <a:xfrm>
                <a:off x="1314" y="138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系</a:t>
                </a:r>
                <a:endParaRPr lang="zh-CN" altLang="en-US" sz="1400">
                  <a:latin typeface="Times New Roman" panose="02020603050405020304" pitchFamily="2" charset="0"/>
                  <a:ea typeface="宋体" panose="02010600030101010101" pitchFamily="2" charset="-122"/>
                </a:endParaRPr>
              </a:p>
            </p:txBody>
          </p:sp>
          <p:sp>
            <p:nvSpPr>
              <p:cNvPr id="17423" name="Text Box 18"/>
              <p:cNvSpPr txBox="1"/>
              <p:nvPr/>
            </p:nvSpPr>
            <p:spPr>
              <a:xfrm>
                <a:off x="802" y="139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统</a:t>
                </a:r>
                <a:endParaRPr lang="zh-CN" altLang="en-US" sz="1400">
                  <a:latin typeface="Times New Roman" panose="02020603050405020304" pitchFamily="2" charset="0"/>
                  <a:ea typeface="宋体" panose="02010600030101010101" pitchFamily="2" charset="-122"/>
                </a:endParaRPr>
              </a:p>
            </p:txBody>
          </p:sp>
          <p:sp>
            <p:nvSpPr>
              <p:cNvPr id="17424" name="Text Box 19"/>
              <p:cNvSpPr txBox="1"/>
              <p:nvPr/>
            </p:nvSpPr>
            <p:spPr>
              <a:xfrm>
                <a:off x="351" y="399"/>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应</a:t>
                </a:r>
                <a:endParaRPr lang="zh-CN" altLang="en-US" sz="1400">
                  <a:latin typeface="Times New Roman" panose="02020603050405020304" pitchFamily="2" charset="0"/>
                  <a:ea typeface="宋体" panose="02010600030101010101" pitchFamily="2" charset="-122"/>
                </a:endParaRPr>
              </a:p>
            </p:txBody>
          </p:sp>
          <p:sp>
            <p:nvSpPr>
              <p:cNvPr id="17425" name="Text Box 20"/>
              <p:cNvSpPr txBox="1"/>
              <p:nvPr/>
            </p:nvSpPr>
            <p:spPr>
              <a:xfrm>
                <a:off x="1256"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17426" name="Text Box 21"/>
              <p:cNvSpPr txBox="1"/>
              <p:nvPr/>
            </p:nvSpPr>
            <p:spPr>
              <a:xfrm>
                <a:off x="1675" y="455"/>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17427" name="Text Box 22"/>
              <p:cNvSpPr txBox="1"/>
              <p:nvPr/>
            </p:nvSpPr>
            <p:spPr>
              <a:xfrm>
                <a:off x="791" y="163"/>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17428" name="Text Box 23"/>
              <p:cNvSpPr txBox="1"/>
              <p:nvPr/>
            </p:nvSpPr>
            <p:spPr>
              <a:xfrm>
                <a:off x="1712" y="1552"/>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序</a:t>
                </a:r>
                <a:endParaRPr lang="zh-CN" altLang="en-US" sz="1400">
                  <a:latin typeface="Times New Roman" panose="02020603050405020304" pitchFamily="2" charset="0"/>
                  <a:ea typeface="宋体" panose="02010600030101010101" pitchFamily="2" charset="-122"/>
                </a:endParaRPr>
              </a:p>
            </p:txBody>
          </p:sp>
          <p:sp>
            <p:nvSpPr>
              <p:cNvPr id="17429" name="Text Box 24"/>
              <p:cNvSpPr txBox="1"/>
              <p:nvPr/>
            </p:nvSpPr>
            <p:spPr>
              <a:xfrm>
                <a:off x="1302" y="184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程</a:t>
                </a:r>
                <a:endParaRPr lang="zh-CN" altLang="en-US" sz="1400">
                  <a:latin typeface="Times New Roman" panose="02020603050405020304" pitchFamily="2" charset="0"/>
                  <a:ea typeface="宋体" panose="02010600030101010101" pitchFamily="2" charset="-122"/>
                </a:endParaRPr>
              </a:p>
            </p:txBody>
          </p:sp>
          <p:sp>
            <p:nvSpPr>
              <p:cNvPr id="17430" name="Text Box 25"/>
              <p:cNvSpPr txBox="1"/>
              <p:nvPr/>
            </p:nvSpPr>
            <p:spPr>
              <a:xfrm>
                <a:off x="398" y="1654"/>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用</a:t>
                </a:r>
                <a:endParaRPr lang="zh-CN" altLang="en-US" sz="1400">
                  <a:latin typeface="Times New Roman" panose="02020603050405020304" pitchFamily="2" charset="0"/>
                  <a:ea typeface="宋体" panose="02010600030101010101" pitchFamily="2" charset="-122"/>
                </a:endParaRPr>
              </a:p>
            </p:txBody>
          </p:sp>
          <p:sp>
            <p:nvSpPr>
              <p:cNvPr id="17431" name="Text Box 26"/>
              <p:cNvSpPr txBox="1"/>
              <p:nvPr/>
            </p:nvSpPr>
            <p:spPr>
              <a:xfrm>
                <a:off x="810" y="1837"/>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户</a:t>
                </a:r>
                <a:endParaRPr lang="zh-CN" altLang="en-US" sz="1400">
                  <a:latin typeface="Times New Roman" panose="02020603050405020304" pitchFamily="2" charset="0"/>
                  <a:ea typeface="宋体" panose="02010600030101010101" pitchFamily="2" charset="-122"/>
                </a:endParaRPr>
              </a:p>
            </p:txBody>
          </p:sp>
          <p:sp>
            <p:nvSpPr>
              <p:cNvPr id="17432" name="Text Box 27"/>
              <p:cNvSpPr txBox="1"/>
              <p:nvPr/>
            </p:nvSpPr>
            <p:spPr>
              <a:xfrm>
                <a:off x="781" y="658"/>
                <a:ext cx="204" cy="204"/>
              </a:xfrm>
              <a:prstGeom prst="rect">
                <a:avLst/>
              </a:prstGeom>
              <a:noFill/>
              <a:ln w="9525">
                <a:noFill/>
              </a:ln>
            </p:spPr>
            <p:txBody>
              <a:bodyPr anchor="t" anchorCtr="0"/>
              <a:p>
                <a:pPr algn="just"/>
                <a:r>
                  <a:rPr lang="zh-CN" altLang="en-US" sz="1400">
                    <a:latin typeface="Times New Roman" panose="02020603050405020304" pitchFamily="2" charset="0"/>
                    <a:ea typeface="宋体" panose="02010600030101010101" pitchFamily="2" charset="-122"/>
                  </a:rPr>
                  <a:t>操</a:t>
                </a:r>
                <a:endParaRPr lang="zh-CN" altLang="en-US" sz="1400">
                  <a:latin typeface="Times New Roman" panose="02020603050405020304" pitchFamily="2" charset="0"/>
                  <a:ea typeface="宋体" panose="02010600030101010101" pitchFamily="2" charset="-122"/>
                </a:endParaRPr>
              </a:p>
            </p:txBody>
          </p:sp>
        </p:grpSp>
        <p:sp>
          <p:nvSpPr>
            <p:cNvPr id="17433" name="Rectangle 28"/>
            <p:cNvSpPr/>
            <p:nvPr/>
          </p:nvSpPr>
          <p:spPr>
            <a:xfrm>
              <a:off x="169" y="2436"/>
              <a:ext cx="1719" cy="258"/>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1600" b="0">
                  <a:solidFill>
                    <a:schemeClr val="tx1"/>
                  </a:solidFill>
                  <a:latin typeface="Times New Roman" panose="02020603050405020304" pitchFamily="2" charset="0"/>
                  <a:ea typeface="宋体" panose="02010600030101010101" pitchFamily="2" charset="-122"/>
                </a:rPr>
                <a:t>计算机系统的组成</a:t>
              </a:r>
              <a:endParaRPr lang="zh-CN" altLang="en-US" sz="1600" b="0">
                <a:solidFill>
                  <a:schemeClr val="tx1"/>
                </a:solidFill>
                <a:latin typeface="Times New Roman" panose="02020603050405020304" pitchFamily="2" charset="0"/>
                <a:ea typeface="宋体" panose="02010600030101010101" pitchFamily="2" charset="-122"/>
              </a:endParaRP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idx="4294967295"/>
          </p:nvPr>
        </p:nvSpPr>
        <p:spPr>
          <a:xfrm>
            <a:off x="363538" y="595313"/>
            <a:ext cx="8393112" cy="969962"/>
          </a:xfrm>
        </p:spPr>
        <p:txBody>
          <a:bodyPr vert="horz" wrap="square" anchor="t" anchorCtr="0">
            <a:spAutoFit/>
          </a:bodyPr>
          <a:p>
            <a:pPr marL="533400" indent="-533400" eaLnBrk="1" hangingPunct="1"/>
            <a:r>
              <a:rPr lang="zh-CN" altLang="en-US" sz="3200">
                <a:solidFill>
                  <a:srgbClr val="000099"/>
                </a:solidFill>
                <a:latin typeface="Times New Roman" panose="02020603050405020304" pitchFamily="2" charset="0"/>
                <a:ea typeface="宋体" panose="02010600030101010101" pitchFamily="2" charset="-122"/>
                <a:sym typeface="Arial" panose="020B0604020202020204" pitchFamily="34" charset="0"/>
              </a:rPr>
              <a:t>施乐</a:t>
            </a:r>
            <a:r>
              <a:rPr lang="en-US" altLang="zh-CN" sz="3200">
                <a:solidFill>
                  <a:srgbClr val="000099"/>
                </a:solidFill>
                <a:latin typeface="Times New Roman" panose="02020603050405020304" pitchFamily="2" charset="0"/>
                <a:ea typeface="宋体" panose="02010600030101010101" pitchFamily="2" charset="-122"/>
                <a:sym typeface="Arial" panose="020B0604020202020204" pitchFamily="34" charset="0"/>
              </a:rPr>
              <a:t>Palo Alto</a:t>
            </a:r>
            <a:r>
              <a:rPr lang="zh-CN" altLang="en-US" sz="3200">
                <a:solidFill>
                  <a:srgbClr val="000099"/>
                </a:solidFill>
                <a:latin typeface="Times New Roman" panose="02020603050405020304" pitchFamily="2" charset="0"/>
                <a:ea typeface="宋体" panose="02010600030101010101" pitchFamily="2" charset="-122"/>
                <a:sym typeface="Arial" panose="020B0604020202020204" pitchFamily="34" charset="0"/>
              </a:rPr>
              <a:t>研究中心</a:t>
            </a:r>
            <a:r>
              <a:rPr lang="en-US" altLang="zh-CN" sz="3200">
                <a:solidFill>
                  <a:srgbClr val="000099"/>
                </a:solidFill>
                <a:latin typeface="Times New Roman" panose="02020603050405020304" pitchFamily="2" charset="0"/>
                <a:ea typeface="宋体" panose="02010600030101010101" pitchFamily="2" charset="-122"/>
                <a:sym typeface="Arial" panose="020B0604020202020204" pitchFamily="34" charset="0"/>
              </a:rPr>
              <a:t>-70</a:t>
            </a:r>
            <a:r>
              <a:rPr lang="zh-CN" altLang="en-US" sz="3200">
                <a:solidFill>
                  <a:srgbClr val="000099"/>
                </a:solidFill>
                <a:latin typeface="Times New Roman" panose="02020603050405020304" pitchFamily="2" charset="0"/>
                <a:ea typeface="宋体" panose="02010600030101010101" pitchFamily="2" charset="-122"/>
                <a:sym typeface="Arial" panose="020B0604020202020204" pitchFamily="34" charset="0"/>
              </a:rPr>
              <a:t>年代的计算机研究思想库</a:t>
            </a:r>
            <a:endParaRPr lang="zh-CN" altLang="en-US" sz="3200">
              <a:solidFill>
                <a:srgbClr val="000099"/>
              </a:solidFill>
              <a:latin typeface="Times New Roman" panose="02020603050405020304" pitchFamily="2" charset="0"/>
              <a:ea typeface="宋体" panose="02010600030101010101" pitchFamily="2" charset="-122"/>
              <a:sym typeface="Arial" panose="020B0604020202020204" pitchFamily="34" charset="0"/>
            </a:endParaRPr>
          </a:p>
        </p:txBody>
      </p:sp>
      <p:sp>
        <p:nvSpPr>
          <p:cNvPr id="65538" name="Rectangle 3"/>
          <p:cNvSpPr>
            <a:spLocks noGrp="1"/>
          </p:cNvSpPr>
          <p:nvPr>
            <p:ph type="body" idx="4294967295"/>
          </p:nvPr>
        </p:nvSpPr>
        <p:spPr>
          <a:xfrm>
            <a:off x="363538" y="1565275"/>
            <a:ext cx="8388350" cy="5062538"/>
          </a:xfrm>
        </p:spPr>
        <p:txBody>
          <a:bodyPr vert="horz" wrap="square" anchor="t">
            <a:spAutoFit/>
          </a:bodyPr>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世界上第一台个人计算机</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Alto</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1972</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年在这里出现</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图形界面，手持鼠标，面向对象程序设计</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  微机网络，桌面出版和激光打印等等</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  很多先进概念和技术的原型都首次出现在这里。</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1979</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年苹果公司允许施乐公司购买一百万股的苹果公司股票，  作为回报，施乐公司允许苹果公司的少数人员，包括乔布斯，在有限的时间内考察施乐公司</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Palo Alto</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研究中心内部，并同该思想库的研究人员交谈</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苹果公司对</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Palo Alto</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研究中心内的技术大感吃惊</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他们更吃惊的是，施乐公司在拥有这些宝贵技术的同时竟然什么也没有做！</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69635" name="Text Box 4"/>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46</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69636"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body" idx="4294967295"/>
          </p:nvPr>
        </p:nvSpPr>
        <p:spPr>
          <a:xfrm>
            <a:off x="314325" y="788988"/>
            <a:ext cx="8388350" cy="5670550"/>
          </a:xfrm>
        </p:spPr>
        <p:txBody>
          <a:bodyPr vert="horz" wrap="square" anchor="t">
            <a:spAutoFit/>
          </a:bodyPr>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苹果决定立即开发采用这些新技术的个人计算机</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苹果公司已看到 </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IBM PC</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机的技术有多么糟糕，但他们卖得又是特别的好</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1984</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年，人们看到一则广告：“</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What was that?”</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和对</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Macintosh</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的介绍</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 </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这是配有图形界面操作系统 </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MAC OS</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和鼠标的新型个人计算机</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MAC</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机一上市立即在市场上获得极大的成功</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当年比尔</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盖茨都说，这是一台他的妈妈也能使用的计算机</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Macintosh</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把苹果公司从连续的失败中拯救出来</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  苹果公司又开始向前发展</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正是</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Mac</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先进图形界面操作系统技术，超前</a:t>
            </a:r>
            <a:r>
              <a:rPr kumimoji="0" lang="en-US" altLang="zh-CN"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PC</a:t>
            </a:r>
            <a:r>
              <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rPr>
              <a:t>机若干年，造就了一批苹果的忠实追随者</a:t>
            </a:r>
            <a:endParaRPr kumimoji="0" lang="zh-CN" altLang="en-US" sz="2200" b="0" i="0" u="none" strike="noStrike" kern="1200" cap="none" spc="0" normalizeH="0" baseline="0" noProof="1">
              <a:solidFill>
                <a:schemeClr val="tx1"/>
              </a:solidFill>
              <a:uFillTx/>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70658"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48</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0659"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body" idx="4294967295"/>
          </p:nvPr>
        </p:nvSpPr>
        <p:spPr>
          <a:xfrm>
            <a:off x="111125" y="958850"/>
            <a:ext cx="8388350" cy="5902325"/>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宋体" panose="02010600030101010101" pitchFamily="2" charset="-122"/>
              </a:rPr>
              <a:t>④</a:t>
            </a:r>
            <a:r>
              <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一波三折的</a:t>
            </a:r>
            <a:r>
              <a:rPr kumimoji="0" lang="en-US" altLang="zh-CN"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Windows</a:t>
            </a:r>
            <a:r>
              <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操作系统</a:t>
            </a:r>
            <a:endPar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1983</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年</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10</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月，</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PC</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机竞争厂家的图形界面相关产品上市</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面对市场压力，比尔</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盖茨在</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1983</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年</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11</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月</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10</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日宣布推出</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Windows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操作系统</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然而宣布容易，交货就不简单了，</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Windows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交货期的灾难，成了当年计算机界的笑柄</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直到</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1985</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年</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11</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月</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20</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日，</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Windows 1.0</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才正式上市</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Windows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在当时微软历史上创了几个记录：延迟交货次数最多，投入开发人员最多，开发时间最长，更换主管人员最多，不过几年之后，</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Windows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终于创造了销售成绩最佳的历史记录，微软公司成了</a:t>
            </a:r>
            <a:r>
              <a:rPr kumimoji="0" lang="zh-CN" altLang="en-US" sz="2400" b="0" i="0" u="none" strike="noStrike" kern="1200" cap="none" spc="0" normalizeH="0" baseline="0" noProof="1">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垄断</a:t>
            </a:r>
            <a:r>
              <a:rPr kumimoji="0" lang="en-US" altLang="zh-CN" sz="2400" b="0" i="0" u="none" strike="noStrike" kern="1200" cap="none" spc="0" normalizeH="0" baseline="0" noProof="1">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PC</a:t>
            </a:r>
            <a:r>
              <a:rPr kumimoji="0" lang="zh-CN" altLang="en-US" sz="2400" b="0" i="0" u="none" strike="noStrike" kern="1200" cap="none" spc="0" normalizeH="0" baseline="0" noProof="1">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行业</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的同义词。</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楷体_GB2312" pitchFamily="1" charset="-122"/>
              <a:ea typeface="楷体_GB2312" pitchFamily="1" charset="-122"/>
              <a:cs typeface="+mn-cs"/>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71682"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49</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1683"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body" idx="4294967295"/>
          </p:nvPr>
        </p:nvSpPr>
        <p:spPr>
          <a:xfrm>
            <a:off x="111125" y="958850"/>
            <a:ext cx="8388350" cy="5002213"/>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a:t>
            </a:r>
            <a:r>
              <a:rPr kumimoji="0" lang="en-US" altLang="zh-CN" sz="3200" b="1" i="0" u="none" strike="noStrike" kern="1200" cap="none" spc="0" normalizeH="0" baseline="0" noProof="1" dirty="0">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5</a:t>
            </a:r>
            <a:r>
              <a:rPr kumimoji="0" lang="zh-CN" altLang="en-US" sz="3200" b="1" i="0" u="none" strike="noStrike" kern="1200" cap="none" spc="0" normalizeH="0" baseline="0" noProof="1" dirty="0">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a:t>
            </a:r>
            <a:r>
              <a:rPr kumimoji="0" lang="zh-CN" sz="3200" b="1" i="0" u="none" strike="noStrike" kern="1200" cap="none" spc="0" normalizeH="0" baseline="0" noProof="1" dirty="0">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 嵌入式</a:t>
            </a:r>
            <a:r>
              <a:rPr kumimoji="0" lang="zh-CN" sz="3200" b="1" i="0" u="none" strike="noStrike" kern="1200" cap="none" spc="0" normalizeH="0" baseline="0" noProof="1" dirty="0">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操作系统</a:t>
            </a:r>
            <a:endParaRPr kumimoji="0" lang="zh-CN" sz="3200" b="1" i="0" u="none" strike="noStrike" kern="1200" cap="none" spc="0" normalizeH="0" baseline="0" noProof="1" dirty="0">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None/>
            </a:pPr>
            <a:r>
              <a:rPr kumimoji="0" lang="zh-CN" sz="4000" b="0" i="0" u="none" strike="noStrike" kern="1200" cap="none" spc="0" normalizeH="0" baseline="0" noProof="1" dirty="0">
                <a:solidFill>
                  <a:schemeClr val="bg2"/>
                </a:solidFill>
                <a:effectLst>
                  <a:outerShdw blurRad="38100" dist="38100" dir="2700000">
                    <a:srgbClr val="000000"/>
                  </a:outerShdw>
                </a:effectLst>
                <a:latin typeface="楷体_GB2312" pitchFamily="1" charset="-122"/>
                <a:ea typeface="楷体_GB2312" pitchFamily="1" charset="-122"/>
                <a:cs typeface="+mn-cs"/>
              </a:rPr>
              <a:t>  </a:t>
            </a:r>
            <a:r>
              <a:rPr kumimoji="0" lang="zh-CN" sz="32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rPr>
              <a:t>i  什么是嵌入式系统？Embedded System</a:t>
            </a:r>
            <a:endParaRPr kumimoji="0" lang="zh-CN" sz="32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计算机作为某个专用系统中的一个部件而存在，嵌入到更大的、专用的系统中的计算机系统。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根据IEEE（国际电气和电子工程师协会）的定义：嵌入式系统是“用于控制、监视或者辅助操作机器和设备的装置”。</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“以</a:t>
            </a:r>
            <a:r>
              <a:rPr kumimoji="0" lang="zh-CN" sz="2400" b="0" i="0" u="none" strike="noStrike" kern="1200" cap="none" spc="0" normalizeH="0" baseline="0" noProof="1" dirty="0">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应用</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为中心、以计算机技术为基础、</a:t>
            </a:r>
            <a:r>
              <a:rPr kumimoji="0" lang="zh-CN" sz="2400" b="0" i="0" u="none" strike="noStrike" kern="1200" cap="none" spc="0" normalizeH="0" baseline="0" noProof="1" dirty="0">
                <a:solidFill>
                  <a:srgbClr val="FF3399"/>
                </a:solidFill>
                <a:latin typeface="Times New Roman" panose="02020603050405020304" pitchFamily="2" charset="0"/>
                <a:ea typeface="宋体" panose="02010600030101010101" pitchFamily="2" charset="-122"/>
                <a:cs typeface="+mn-cs"/>
                <a:sym typeface="Arial" panose="020B0604020202020204" pitchFamily="34" charset="0"/>
              </a:rPr>
              <a:t>软件硬件可裁剪、功能、可靠性、成本、体积、功耗严格要求</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的专用计算机系统。”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72706"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50</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2707"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body" idx="4294967295"/>
          </p:nvPr>
        </p:nvSpPr>
        <p:spPr>
          <a:xfrm>
            <a:off x="285750" y="901700"/>
            <a:ext cx="8388350" cy="3552825"/>
          </a:xfrm>
        </p:spPr>
        <p:txBody>
          <a:bodyPr vert="horz" wrap="square" anchor="t" anchorCtr="0">
            <a:spAutoFit/>
          </a:bodyPr>
          <a:p>
            <a:pPr marL="533400" indent="-533400" eaLnBrk="1" hangingPunct="1">
              <a:lnSpc>
                <a:spcPct val="80000"/>
              </a:lnSpc>
              <a:buNone/>
            </a:pPr>
            <a:r>
              <a:rPr lang="en-US" altLang="zh-CN" b="1">
                <a:solidFill>
                  <a:srgbClr val="000099"/>
                </a:solidFill>
                <a:latin typeface="Times New Roman" panose="02020603050405020304" pitchFamily="2" charset="0"/>
                <a:ea typeface="宋体" panose="02010600030101010101" pitchFamily="2" charset="-122"/>
                <a:sym typeface="Arial" panose="020B0604020202020204" pitchFamily="34" charset="0"/>
              </a:rPr>
              <a:t>ii  </a:t>
            </a:r>
            <a:r>
              <a:rPr lang="zh-CN" altLang="en-US" b="1">
                <a:solidFill>
                  <a:srgbClr val="000099"/>
                </a:solidFill>
                <a:latin typeface="Times New Roman" panose="02020603050405020304" pitchFamily="2" charset="0"/>
                <a:ea typeface="宋体" panose="02010600030101010101" pitchFamily="2" charset="-122"/>
                <a:sym typeface="Arial" panose="020B0604020202020204" pitchFamily="34" charset="0"/>
              </a:rPr>
              <a:t>嵌入式系统与</a:t>
            </a:r>
            <a:r>
              <a:rPr lang="en-US" altLang="zh-CN" b="1">
                <a:solidFill>
                  <a:srgbClr val="000099"/>
                </a:solidFill>
                <a:latin typeface="Times New Roman" panose="02020603050405020304" pitchFamily="2" charset="0"/>
                <a:ea typeface="宋体" panose="02010600030101010101" pitchFamily="2" charset="-122"/>
                <a:sym typeface="Arial" panose="020B0604020202020204" pitchFamily="34" charset="0"/>
              </a:rPr>
              <a:t>PC</a:t>
            </a:r>
            <a:r>
              <a:rPr lang="zh-CN" altLang="en-US" b="1">
                <a:solidFill>
                  <a:srgbClr val="000099"/>
                </a:solidFill>
                <a:latin typeface="Times New Roman" panose="02020603050405020304" pitchFamily="2" charset="0"/>
                <a:ea typeface="宋体" panose="02010600030101010101" pitchFamily="2" charset="-122"/>
                <a:sym typeface="Arial" panose="020B0604020202020204" pitchFamily="34" charset="0"/>
              </a:rPr>
              <a:t>之间的区别</a:t>
            </a:r>
            <a:endParaRPr lang="zh-CN" altLang="en-US" b="1">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嵌入式系统一般是专用系统，而</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PC</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是通用计算平台</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嵌入式系统的资源比</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PC</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少得多</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嵌入式系统软件故障带来的后果比</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PC</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机大得多</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嵌入式系统一般采用实时操作系统</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嵌入式系统大都有成本、功耗的要求</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嵌入式系统得到多种微处理体系的支持</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嵌入式系统需要专用的开发工具</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73730" name="Text Box 3"/>
          <p:cNvSpPr txBox="1"/>
          <p:nvPr/>
        </p:nvSpPr>
        <p:spPr>
          <a:xfrm>
            <a:off x="665163" y="4783138"/>
            <a:ext cx="7391400" cy="946150"/>
          </a:xfrm>
          <a:prstGeom prst="rect">
            <a:avLst/>
          </a:prstGeom>
          <a:noFill/>
          <a:ln w="9525">
            <a:noFill/>
          </a:ln>
        </p:spPr>
        <p:txBody>
          <a:bodyPr anchor="t" anchorCtr="0">
            <a:spAutoFit/>
          </a:bodyPr>
          <a:p>
            <a:pPr>
              <a:spcBef>
                <a:spcPct val="50000"/>
              </a:spcBef>
            </a:pPr>
            <a:r>
              <a:rPr lang="zh-CN" altLang="en-US" sz="2800">
                <a:solidFill>
                  <a:srgbClr val="FF0000"/>
                </a:solidFill>
                <a:latin typeface="Arial" panose="020B0604020202020204" pitchFamily="34" charset="0"/>
                <a:ea typeface="宋体" panose="02010600030101010101" pitchFamily="2" charset="-122"/>
              </a:rPr>
              <a:t>嵌入式操作系统与常规操作系统有着显著的区别，并形成一个重要的分支和独特的研究方向</a:t>
            </a:r>
            <a:r>
              <a:rPr lang="zh-CN" altLang="en-US" sz="1800" b="0">
                <a:solidFill>
                  <a:srgbClr val="FF0000"/>
                </a:solidFill>
                <a:latin typeface="Arial" panose="020B0604020202020204" pitchFamily="34" charset="0"/>
                <a:ea typeface="宋体" panose="02010600030101010101" pitchFamily="2" charset="-122"/>
              </a:rPr>
              <a:t>。</a:t>
            </a:r>
            <a:endParaRPr lang="zh-CN" altLang="en-US" sz="1800" b="0">
              <a:solidFill>
                <a:srgbClr val="FF0000"/>
              </a:solidFill>
              <a:latin typeface="Arial" panose="020B0604020202020204" pitchFamily="34" charset="0"/>
              <a:ea typeface="宋体" panose="02010600030101010101" pitchFamily="2" charset="-122"/>
            </a:endParaRPr>
          </a:p>
        </p:txBody>
      </p:sp>
      <p:sp>
        <p:nvSpPr>
          <p:cNvPr id="73731" name="Text Box 4"/>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51</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3732"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body" idx="4294967295"/>
          </p:nvPr>
        </p:nvSpPr>
        <p:spPr>
          <a:xfrm>
            <a:off x="285750" y="901700"/>
            <a:ext cx="8388350" cy="4510088"/>
          </a:xfrm>
        </p:spPr>
        <p:txBody>
          <a:bodyPr vert="horz" wrap="square" anchor="t" anchorCtr="0">
            <a:spAutoFit/>
          </a:bodyPr>
          <a:p>
            <a:pPr marL="533400" indent="-533400" eaLnBrk="1" hangingPunct="1">
              <a:lnSpc>
                <a:spcPct val="70000"/>
              </a:lnSpc>
              <a:buNone/>
            </a:pPr>
            <a:r>
              <a:rPr lang="en-US" altLang="zh-CN" sz="4400" b="1">
                <a:solidFill>
                  <a:srgbClr val="000099"/>
                </a:solidFill>
                <a:latin typeface="Times New Roman" panose="02020603050405020304" pitchFamily="2" charset="0"/>
                <a:ea typeface="宋体" panose="02010600030101010101" pitchFamily="2" charset="-122"/>
                <a:sym typeface="Arial" panose="020B0604020202020204" pitchFamily="34" charset="0"/>
              </a:rPr>
              <a:t>iii  </a:t>
            </a:r>
            <a:r>
              <a:rPr lang="zh-CN" altLang="en-US" sz="3600" b="1">
                <a:solidFill>
                  <a:srgbClr val="000099"/>
                </a:solidFill>
                <a:latin typeface="Times New Roman" panose="02020603050405020304" pitchFamily="2" charset="0"/>
                <a:ea typeface="宋体" panose="02010600030101010101" pitchFamily="2" charset="-122"/>
                <a:sym typeface="Arial" panose="020B0604020202020204" pitchFamily="34" charset="0"/>
              </a:rPr>
              <a:t>嵌入式操作系统的代表</a:t>
            </a:r>
            <a:r>
              <a:rPr lang="en-US" altLang="zh-CN" sz="3600" b="1">
                <a:solidFill>
                  <a:srgbClr val="000099"/>
                </a:solidFill>
                <a:latin typeface="Times New Roman" panose="02020603050405020304" pitchFamily="2" charset="0"/>
                <a:ea typeface="宋体" panose="02010600030101010101" pitchFamily="2" charset="-122"/>
                <a:sym typeface="Arial" panose="020B0604020202020204" pitchFamily="34" charset="0"/>
              </a:rPr>
              <a:t>VxWorks</a:t>
            </a:r>
            <a:endParaRPr lang="en-US" altLang="zh-CN" sz="3600" b="1">
              <a:solidFill>
                <a:srgbClr val="000099"/>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VxWorks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支持各种工业标准，包括</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POSIX, ANSI C</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和</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TCP/IP</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网络协议</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VxWorks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运行系统的核心是一高效率的微内核</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微内核支持各种实时功能，包括快速多任务处理，中断支持，抢占式和轮转式调度</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微内核设计减轻了系统负载并可快速响应外部事件</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indent="-533400" eaLnBrk="1" hangingPunct="1">
              <a:lnSpc>
                <a:spcPct val="120000"/>
              </a:lnSpc>
              <a:spcBef>
                <a:spcPct val="0"/>
              </a:spcBef>
              <a:buClr>
                <a:schemeClr val="bg2"/>
              </a:buClr>
              <a:buSzPct val="100000"/>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从只需几千字节存储器的深嵌式产品设计到复杂高端实时系统设计，开发人员有八十多个选件并可构成上百个不同的配置</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74754"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52</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4755"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body" sz="half" idx="4294967295"/>
          </p:nvPr>
        </p:nvSpPr>
        <p:spPr>
          <a:xfrm>
            <a:off x="266700" y="679450"/>
            <a:ext cx="8704263" cy="2395538"/>
          </a:xfrm>
        </p:spPr>
        <p:txBody>
          <a:bodyPr vert="horz" wrap="square" anchor="t" anchorCtr="0">
            <a:spAutoFit/>
          </a:bodyPr>
          <a:lstStyle>
            <a:lvl1pPr lvl="0">
              <a:buClr>
                <a:schemeClr val="tx2"/>
              </a:buClr>
              <a:buSzPct val="95000"/>
              <a:buFont typeface="Wingdings" panose="05000000000000000000" pitchFamily="2" charset="2"/>
              <a:defRPr sz="2800"/>
            </a:lvl1pPr>
            <a:lvl2pPr lvl="1">
              <a:buClr>
                <a:schemeClr val="tx2"/>
              </a:buClr>
              <a:buSzPct val="95000"/>
              <a:buFont typeface="Wingdings" panose="05000000000000000000" pitchFamily="2" charset="2"/>
              <a:defRPr sz="2400"/>
            </a:lvl2pPr>
            <a:lvl3pPr lvl="2">
              <a:buClr>
                <a:schemeClr val="tx2"/>
              </a:buClr>
              <a:buSzPct val="95000"/>
              <a:buFont typeface="Wingdings" panose="05000000000000000000" pitchFamily="2" charset="2"/>
              <a:defRPr sz="2000"/>
            </a:lvl3pPr>
            <a:lvl4pPr lvl="3">
              <a:buClr>
                <a:schemeClr val="tx2"/>
              </a:buClr>
              <a:buSzPct val="95000"/>
              <a:buFont typeface="Wingdings" panose="05000000000000000000" pitchFamily="2" charset="2"/>
              <a:defRPr sz="1800"/>
            </a:lvl4pPr>
            <a:lvl5pPr lvl="4">
              <a:buClr>
                <a:schemeClr val="tx2"/>
              </a:buClr>
              <a:buSzPct val="95000"/>
              <a:buFont typeface="Wingdings" panose="05000000000000000000" pitchFamily="2" charset="2"/>
              <a:defRPr sz="1800"/>
            </a:lvl5pPr>
          </a:lstStyle>
          <a:p>
            <a:pPr marL="533400" lvl="0" indent="-533400" defTabSz="914400" eaLnBrk="1" hangingPunct="1">
              <a:lnSpc>
                <a:spcPct val="120000"/>
              </a:lnSpc>
              <a:buClr>
                <a:schemeClr val="bg2"/>
              </a:buClr>
              <a:buFont typeface="Wingdings" panose="05000000000000000000" pitchFamily="2" charset="2"/>
              <a:buChar char="Ø"/>
            </a:pP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VxWorks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开发主机：</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Windows 9x,Windows NT, Sun Solaris, SunOS, HP-UX</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等</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533400" lvl="0" indent="-533400" defTabSz="914400" eaLnBrk="1" hangingPunct="1">
              <a:lnSpc>
                <a:spcPct val="120000"/>
              </a:lnSpc>
              <a:spcAft>
                <a:spcPts val="300"/>
              </a:spcAft>
              <a:buClr>
                <a:schemeClr val="bg2"/>
              </a:buClr>
              <a:buFont typeface="Wingdings" panose="05000000000000000000" pitchFamily="2" charset="2"/>
              <a:buChar char="Ø"/>
            </a:pP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支持目标微处理器：</a:t>
            </a:r>
            <a:r>
              <a:rPr lang="en-US" altLang="zh-CN" sz="2400">
                <a:solidFill>
                  <a:schemeClr val="tx1"/>
                </a:solidFill>
                <a:latin typeface="Times New Roman" panose="02020603050405020304" pitchFamily="2" charset="0"/>
                <a:ea typeface="宋体" panose="02010600030101010101" pitchFamily="2" charset="-122"/>
                <a:sym typeface="Arial" panose="020B0604020202020204" pitchFamily="34" charset="0"/>
              </a:rPr>
              <a:t>86, 68k, PPC, CPU 32, i960, SPARC, SPARCLite, SH, ColdFire, R3000, R4000, C16X, ARM, MIPS</a:t>
            </a:r>
            <a:r>
              <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rPr>
              <a:t>等</a:t>
            </a:r>
            <a:endParaRPr lang="zh-CN" altLang="en-US" sz="240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pic>
        <p:nvPicPr>
          <p:cNvPr id="75778" name="Picture 3" descr="Embedded System Development"/>
          <p:cNvPicPr>
            <a:picLocks noGrp="1" noChangeAspect="1"/>
          </p:cNvPicPr>
          <p:nvPr>
            <p:ph sz="half" idx="4294967295"/>
          </p:nvPr>
        </p:nvPicPr>
        <p:blipFill>
          <a:blip r:embed="rId1"/>
          <a:stretch>
            <a:fillRect/>
          </a:stretch>
        </p:blipFill>
        <p:spPr>
          <a:xfrm>
            <a:off x="625475" y="3025775"/>
            <a:ext cx="7540625" cy="3581400"/>
          </a:xfrm>
        </p:spPr>
      </p:pic>
      <p:sp>
        <p:nvSpPr>
          <p:cNvPr id="75779" name="Text Box 4"/>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5780"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body" idx="4294967295"/>
          </p:nvPr>
        </p:nvSpPr>
        <p:spPr>
          <a:xfrm>
            <a:off x="111125" y="958850"/>
            <a:ext cx="8388350" cy="5464175"/>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a:t>
            </a:r>
            <a:r>
              <a:rPr kumimoji="0" lang="en-US" altLang="zh-CN"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6</a:t>
            </a:r>
            <a:r>
              <a:rPr kumimoji="0" lang="zh-CN" altLang="en-US"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a:t>
            </a:r>
            <a:r>
              <a:rPr kumimoji="0" lang="en-US" altLang="zh-CN"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宋体" panose="02010600030101010101" pitchFamily="2" charset="-122"/>
              </a:rPr>
              <a:t> </a:t>
            </a:r>
            <a:r>
              <a:rPr kumimoji="0" lang="en-US" altLang="zh-CN"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Internet</a:t>
            </a:r>
            <a:r>
              <a:rPr kumimoji="0" lang="zh-CN" altLang="en-US"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时代与</a:t>
            </a:r>
            <a:r>
              <a:rPr kumimoji="0" lang="en-US" altLang="zh-CN"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Linux</a:t>
            </a:r>
            <a:endParaRPr kumimoji="0" lang="en-US" altLang="zh-CN" sz="3600" b="1" i="0" u="none" strike="noStrike" kern="1200" cap="none" spc="0" normalizeH="0" baseline="0" noProof="1">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1990</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年秋天，</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Linus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在芬兰首都赫尔辛基大学学习操作系统课程，因为上机需要排队等待，</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Linus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买了台</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PC</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机，开发了第一个程序，程序包括两个进程，向屏幕上写字母，然后用定时器来切换进程</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Linus</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需要终端仿真程序来存取</a:t>
            </a: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Usenet</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新闻组的内容，于是他写了从调制解调器上接发信息的程序以及显示器、键盘和调制解调器的驱动程序</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然后写了磁盘驱动程序，文件系统，一旦有了进程切换、文件系统和设备驱动程序，当然就拥有了一个操作系统原型，或者至少是它的一个内核</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0"/>
              </a:spcBef>
              <a:spcAft>
                <a:spcPct val="0"/>
              </a:spcAft>
              <a:buClr>
                <a:schemeClr val="bg2"/>
              </a:buClr>
              <a:buSzTx/>
              <a:buFont typeface="Wingdings" panose="05000000000000000000" pitchFamily="2" charset="2"/>
              <a:buChar char="Ø"/>
            </a:pPr>
            <a:r>
              <a:rPr kumimoji="0" lang="en-US" altLang="zh-CN"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Linux</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就以这样极其古怪但也极其自然式问世</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楷体_GB2312" pitchFamily="1" charset="-122"/>
              <a:ea typeface="楷体_GB2312" pitchFamily="1" charset="-122"/>
              <a:cs typeface="+mn-cs"/>
            </a:endParaRPr>
          </a:p>
        </p:txBody>
      </p:sp>
      <p:sp>
        <p:nvSpPr>
          <p:cNvPr id="76802"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54</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6803"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body" idx="4294967295"/>
          </p:nvPr>
        </p:nvSpPr>
        <p:spPr>
          <a:xfrm>
            <a:off x="681038" y="1057275"/>
            <a:ext cx="8478837" cy="566738"/>
          </a:xfrm>
        </p:spPr>
        <p:txBody>
          <a:bodyPr vert="horz" wrap="square" anchor="t" anchorCtr="0">
            <a:spAutoFit/>
          </a:bodyPr>
          <a:p>
            <a:pPr eaLnBrk="1" hangingPunct="1">
              <a:lnSpc>
                <a:spcPct val="130000"/>
              </a:lnSpc>
              <a:buNone/>
            </a:pPr>
            <a:r>
              <a:rPr lang="zh-CN" altLang="en-US" sz="2400">
                <a:solidFill>
                  <a:schemeClr val="tx1"/>
                </a:solidFill>
                <a:latin typeface="Times New Roman" panose="02020603050405020304" pitchFamily="2" charset="0"/>
                <a:ea typeface="宋体" panose="02010600030101010101" pitchFamily="2" charset="-122"/>
              </a:rPr>
              <a:t>多处理机系统也称并行系统</a:t>
            </a:r>
            <a:r>
              <a:rPr lang="en-US" altLang="zh-CN" sz="2400">
                <a:solidFill>
                  <a:schemeClr val="tx1"/>
                </a:solidFill>
                <a:latin typeface="Times New Roman" panose="02020603050405020304" pitchFamily="2" charset="0"/>
                <a:ea typeface="宋体" panose="02010600030101010101" pitchFamily="2" charset="-122"/>
              </a:rPr>
              <a:t>(parallel system)</a:t>
            </a:r>
            <a:r>
              <a:rPr lang="zh-CN" altLang="en-US" sz="2400">
                <a:solidFill>
                  <a:schemeClr val="tx1"/>
                </a:solidFill>
                <a:latin typeface="Times New Roman" panose="02020603050405020304" pitchFamily="2" charset="0"/>
                <a:ea typeface="宋体" panose="02010600030101010101" pitchFamily="2" charset="-122"/>
              </a:rPr>
              <a:t>或紧耦合系统。</a:t>
            </a:r>
            <a:endParaRPr lang="zh-CN" altLang="en-US" sz="2400">
              <a:solidFill>
                <a:schemeClr val="tx1"/>
              </a:solidFill>
              <a:latin typeface="Times New Roman" panose="02020603050405020304" pitchFamily="2" charset="0"/>
              <a:ea typeface="宋体" panose="02010600030101010101" pitchFamily="2" charset="-122"/>
            </a:endParaRPr>
          </a:p>
        </p:txBody>
      </p:sp>
      <p:sp>
        <p:nvSpPr>
          <p:cNvPr id="77826"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55</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73732" name="Rectangle 4"/>
          <p:cNvSpPr/>
          <p:nvPr/>
        </p:nvSpPr>
        <p:spPr>
          <a:xfrm>
            <a:off x="271463" y="515938"/>
            <a:ext cx="5573713" cy="755650"/>
          </a:xfrm>
          <a:prstGeom prst="rect">
            <a:avLst/>
          </a:prstGeom>
          <a:noFill/>
          <a:ln w="9525">
            <a:noFill/>
          </a:ln>
        </p:spPr>
        <p:txBody>
          <a:bodyPr anchor="t">
            <a:spAutoFit/>
          </a:bodyPr>
          <a:p>
            <a:pPr marL="533400" indent="-533400" fontAlgn="base">
              <a:lnSpc>
                <a:spcPct val="120000"/>
              </a:lnSpc>
              <a:spcBef>
                <a:spcPct val="30000"/>
              </a:spcBef>
              <a:buClr>
                <a:schemeClr val="tx2"/>
              </a:buClr>
              <a:buSzPct val="95000"/>
              <a:buFont typeface="Wingdings" panose="05000000000000000000" pitchFamily="2" charset="2"/>
            </a:pPr>
            <a:r>
              <a:rPr lang="zh-CN" altLang="zh-CN" sz="3600" strike="noStrike" noProof="1" dirty="0">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a:t>
            </a:r>
            <a:r>
              <a:rPr lang="en-US" altLang="zh-CN" sz="3600" strike="noStrike" noProof="1" dirty="0">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7</a:t>
            </a:r>
            <a:r>
              <a:rPr lang="zh-CN" altLang="en-US" sz="3600" strike="noStrike" noProof="1" dirty="0">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a:t>
            </a:r>
            <a:r>
              <a:rPr lang="zh-CN" altLang="zh-CN" sz="3600" strike="noStrike" noProof="1" dirty="0">
                <a:solidFill>
                  <a:srgbClr val="A50021"/>
                </a:solidFill>
                <a:uFillTx/>
                <a:latin typeface="Times New Roman" panose="02020603050405020304" pitchFamily="2" charset="0"/>
                <a:ea typeface="宋体" panose="02010600030101010101" pitchFamily="2" charset="-122"/>
                <a:cs typeface="+mn-cs"/>
                <a:sym typeface="Arial" panose="020B0604020202020204" pitchFamily="34" charset="0"/>
              </a:rPr>
              <a:t> 多处理机系统</a:t>
            </a:r>
            <a:endParaRPr lang="zh-CN" altLang="zh-CN" sz="3600" strike="noStrike" noProof="1" dirty="0">
              <a:solidFill>
                <a:srgbClr val="A50021"/>
              </a:solidFill>
              <a:uFillTx/>
              <a:latin typeface="Times New Roman" panose="02020603050405020304" pitchFamily="2" charset="0"/>
              <a:ea typeface="宋体" panose="02010600030101010101" pitchFamily="2" charset="-122"/>
              <a:sym typeface="Arial" panose="020B0604020202020204" pitchFamily="34" charset="0"/>
            </a:endParaRPr>
          </a:p>
        </p:txBody>
      </p:sp>
      <p:sp>
        <p:nvSpPr>
          <p:cNvPr id="73733" name="Rectangle 5"/>
          <p:cNvSpPr/>
          <p:nvPr/>
        </p:nvSpPr>
        <p:spPr>
          <a:xfrm>
            <a:off x="665163" y="1549400"/>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多处理机系统的定义</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3734" name="Rectangle 6"/>
          <p:cNvSpPr/>
          <p:nvPr/>
        </p:nvSpPr>
        <p:spPr>
          <a:xfrm>
            <a:off x="139700" y="2144713"/>
            <a:ext cx="7853363" cy="2065337"/>
          </a:xfrm>
          <a:prstGeom prst="rect">
            <a:avLst/>
          </a:prstGeom>
          <a:noFill/>
          <a:ln w="9525">
            <a:noFill/>
          </a:ln>
        </p:spPr>
        <p:txBody>
          <a:bodyPr anchor="t" anchorCtr="0">
            <a:spAutoFit/>
          </a:bodyPr>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chemeClr val="tx1"/>
                </a:solidFill>
                <a:latin typeface="宋体" panose="02010600030101010101" pitchFamily="2" charset="-122"/>
                <a:ea typeface="宋体" panose="02010600030101010101" pitchFamily="2" charset="-122"/>
              </a:rPr>
              <a:t>①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包含两个或多个功能相当的处理器</a:t>
            </a:r>
            <a:endPar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②</a:t>
            </a:r>
            <a:r>
              <a:rPr lang="zh-CN" altLang="zh-CN" sz="2400" dirty="0">
                <a:solidFill>
                  <a:schemeClr val="tx1"/>
                </a:solidFill>
                <a:latin typeface="宋体" panose="02010600030101010101" pitchFamily="2" charset="-122"/>
                <a:ea typeface="宋体" panose="02010600030101010101" pitchFamily="2" charset="-122"/>
                <a:sym typeface="Symbol" panose="05050102010706020507" pitchFamily="2" charset="2"/>
              </a:rPr>
              <a:t>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所有处理器</a:t>
            </a:r>
            <a:r>
              <a:rPr lang="zh-CN" altLang="zh-CN" sz="2400" dirty="0">
                <a:solidFill>
                  <a:schemeClr val="tx1"/>
                </a:solidFill>
                <a:latin typeface="Times New Roman" panose="02020603050405020304" pitchFamily="2" charset="0"/>
                <a:ea typeface="宋体" panose="02010600030101010101" pitchFamily="2" charset="-122"/>
              </a:rPr>
              <a:t>共享一个公共内存</a:t>
            </a:r>
            <a:endParaRPr lang="zh-CN" altLang="zh-CN" sz="2400" dirty="0">
              <a:solidFill>
                <a:schemeClr val="tx1"/>
              </a:solidFill>
              <a:latin typeface="Times New Roman" panose="02020603050405020304" pitchFamily="2" charset="0"/>
              <a:ea typeface="宋体" panose="02010600030101010101" pitchFamily="2" charset="-12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③</a:t>
            </a:r>
            <a:r>
              <a:rPr lang="zh-CN" altLang="zh-CN" sz="2400" dirty="0">
                <a:solidFill>
                  <a:schemeClr val="tx1"/>
                </a:solidFill>
                <a:latin typeface="宋体" panose="02010600030101010101" pitchFamily="2" charset="-122"/>
                <a:ea typeface="宋体" panose="02010600030101010101" pitchFamily="2" charset="-122"/>
                <a:sym typeface="Symbol" panose="05050102010706020507" pitchFamily="2" charset="2"/>
              </a:rPr>
              <a:t>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所有处理器</a:t>
            </a:r>
            <a:r>
              <a:rPr lang="zh-CN" altLang="zh-CN" sz="2400" dirty="0">
                <a:solidFill>
                  <a:schemeClr val="tx1"/>
                </a:solidFill>
                <a:latin typeface="Times New Roman" panose="02020603050405020304" pitchFamily="2" charset="0"/>
                <a:ea typeface="宋体" panose="02010600030101010101" pitchFamily="2" charset="-122"/>
              </a:rPr>
              <a:t>共享I/O通道、控制器和外围设备</a:t>
            </a:r>
            <a:endParaRPr lang="zh-CN" altLang="zh-CN" sz="2400" dirty="0">
              <a:solidFill>
                <a:schemeClr val="tx1"/>
              </a:solidFill>
              <a:latin typeface="Times New Roman" panose="02020603050405020304" pitchFamily="2" charset="0"/>
              <a:ea typeface="宋体" panose="02010600030101010101" pitchFamily="2" charset="-12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④</a:t>
            </a:r>
            <a:r>
              <a:rPr lang="zh-CN" altLang="zh-CN" sz="2400" dirty="0">
                <a:solidFill>
                  <a:schemeClr val="tx1"/>
                </a:solidFill>
                <a:latin typeface="宋体" panose="02010600030101010101" pitchFamily="2" charset="-122"/>
                <a:ea typeface="宋体" panose="02010600030101010101" pitchFamily="2" charset="-122"/>
                <a:sym typeface="Symbol" panose="05050102010706020507" pitchFamily="2" charset="2"/>
              </a:rPr>
              <a:t>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由一个操作系统控制</a:t>
            </a:r>
            <a:endPar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73735" name="Rectangle 7"/>
          <p:cNvSpPr/>
          <p:nvPr/>
        </p:nvSpPr>
        <p:spPr>
          <a:xfrm>
            <a:off x="681038" y="4208463"/>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ii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多处理机系统的特点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3736" name="Rectangle 8"/>
          <p:cNvSpPr/>
          <p:nvPr/>
        </p:nvSpPr>
        <p:spPr>
          <a:xfrm>
            <a:off x="127000" y="4889500"/>
            <a:ext cx="7853363" cy="1554163"/>
          </a:xfrm>
          <a:prstGeom prst="rect">
            <a:avLst/>
          </a:prstGeom>
          <a:noFill/>
          <a:ln w="9525">
            <a:noFill/>
          </a:ln>
        </p:spPr>
        <p:txBody>
          <a:bodyPr anchor="t" anchorCtr="0">
            <a:spAutoFit/>
          </a:bodyPr>
          <a:p>
            <a:pPr marL="1028700" lvl="1" indent="-455295" algn="l" eaLnBrk="1" hangingPunct="1">
              <a:lnSpc>
                <a:spcPct val="120000"/>
              </a:lnSpc>
              <a:spcBef>
                <a:spcPct val="20000"/>
              </a:spcBef>
              <a:buClr>
                <a:schemeClr val="tx1"/>
              </a:buClr>
              <a:buSzPct val="95000"/>
              <a:buFont typeface="Wingdings" panose="05000000000000000000" pitchFamily="2" charset="2"/>
              <a:buChar char="Ø"/>
            </a:pP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具有并行处理能力</a:t>
            </a:r>
            <a:endPar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028700" lvl="1" indent="-455295" algn="l" eaLnBrk="1" hangingPunct="1">
              <a:lnSpc>
                <a:spcPct val="120000"/>
              </a:lnSpc>
              <a:spcBef>
                <a:spcPct val="20000"/>
              </a:spcBef>
              <a:buClr>
                <a:schemeClr val="tx1"/>
              </a:buClr>
              <a:buSzPct val="95000"/>
              <a:buFont typeface="Wingdings" panose="05000000000000000000" pitchFamily="2" charset="2"/>
              <a:buChar char="Ø"/>
            </a:pP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 紧耦合、存在瓶颈、可扩展性差</a:t>
            </a:r>
            <a:endPar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028700" lvl="1" indent="-455295" algn="l" eaLnBrk="1" hangingPunct="1">
              <a:lnSpc>
                <a:spcPct val="120000"/>
              </a:lnSpc>
              <a:spcBef>
                <a:spcPct val="20000"/>
              </a:spcBef>
              <a:buClr>
                <a:schemeClr val="tx1"/>
              </a:buClr>
              <a:buSzPct val="95000"/>
              <a:buFont typeface="Wingdings" panose="05000000000000000000" pitchFamily="2" charset="2"/>
              <a:buChar char="Ø"/>
            </a:pPr>
            <a:r>
              <a:rPr lang="zh-CN" altLang="zh-CN" sz="2400" dirty="0">
                <a:solidFill>
                  <a:schemeClr val="tx1"/>
                </a:solidFill>
                <a:latin typeface="Times New Roman" panose="02020603050405020304" pitchFamily="2" charset="0"/>
                <a:ea typeface="宋体" panose="02010600030101010101" pitchFamily="2" charset="-122"/>
              </a:rPr>
              <a:t>不支持大规模并行计算；不支持分布处理</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77832" name="Rectangle 9"/>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0-#ppt_w/2"/>
                                          </p:val>
                                        </p:tav>
                                        <p:tav tm="100000">
                                          <p:val>
                                            <p:strVal val="#ppt_x"/>
                                          </p:val>
                                        </p:tav>
                                      </p:tavLst>
                                    </p:anim>
                                    <p:anim calcmode="lin" valueType="num">
                                      <p:cBhvr additive="base">
                                        <p:cTn id="14"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3734">
                                            <p:txEl>
                                              <p:charRg st="0" end="18"/>
                                            </p:txEl>
                                          </p:spTgt>
                                        </p:tgtEl>
                                        <p:attrNameLst>
                                          <p:attrName>style.visibility</p:attrName>
                                        </p:attrNameLst>
                                      </p:cBhvr>
                                      <p:to>
                                        <p:strVal val="visible"/>
                                      </p:to>
                                    </p:set>
                                    <p:anim calcmode="lin" valueType="num">
                                      <p:cBhvr additive="base">
                                        <p:cTn id="19" dur="500" fill="hold"/>
                                        <p:tgtEl>
                                          <p:spTgt spid="73734">
                                            <p:txEl>
                                              <p:charRg st="0"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4">
                                            <p:txEl>
                                              <p:charRg st="0" end="1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3734">
                                            <p:txEl>
                                              <p:charRg st="18" end="34"/>
                                            </p:txEl>
                                          </p:spTgt>
                                        </p:tgtEl>
                                        <p:attrNameLst>
                                          <p:attrName>style.visibility</p:attrName>
                                        </p:attrNameLst>
                                      </p:cBhvr>
                                      <p:to>
                                        <p:strVal val="visible"/>
                                      </p:to>
                                    </p:set>
                                    <p:anim calcmode="lin" valueType="num">
                                      <p:cBhvr additive="base">
                                        <p:cTn id="23" dur="500" fill="hold"/>
                                        <p:tgtEl>
                                          <p:spTgt spid="73734">
                                            <p:txEl>
                                              <p:charRg st="18" end="3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3734">
                                            <p:txEl>
                                              <p:charRg st="18" end="3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3734">
                                            <p:txEl>
                                              <p:charRg st="34" end="58"/>
                                            </p:txEl>
                                          </p:spTgt>
                                        </p:tgtEl>
                                        <p:attrNameLst>
                                          <p:attrName>style.visibility</p:attrName>
                                        </p:attrNameLst>
                                      </p:cBhvr>
                                      <p:to>
                                        <p:strVal val="visible"/>
                                      </p:to>
                                    </p:set>
                                    <p:anim calcmode="lin" valueType="num">
                                      <p:cBhvr additive="base">
                                        <p:cTn id="27" dur="500" fill="hold"/>
                                        <p:tgtEl>
                                          <p:spTgt spid="73734">
                                            <p:txEl>
                                              <p:charRg st="34" end="5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3734">
                                            <p:txEl>
                                              <p:charRg st="34" end="58"/>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3734">
                                            <p:txEl>
                                              <p:charRg st="58" end="70"/>
                                            </p:txEl>
                                          </p:spTgt>
                                        </p:tgtEl>
                                        <p:attrNameLst>
                                          <p:attrName>style.visibility</p:attrName>
                                        </p:attrNameLst>
                                      </p:cBhvr>
                                      <p:to>
                                        <p:strVal val="visible"/>
                                      </p:to>
                                    </p:set>
                                    <p:anim calcmode="lin" valueType="num">
                                      <p:cBhvr additive="base">
                                        <p:cTn id="31" dur="500" fill="hold"/>
                                        <p:tgtEl>
                                          <p:spTgt spid="73734">
                                            <p:txEl>
                                              <p:charRg st="58" end="7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4">
                                            <p:txEl>
                                              <p:charRg st="58" end="7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5"/>
                                        </p:tgtEl>
                                        <p:attrNameLst>
                                          <p:attrName>style.visibility</p:attrName>
                                        </p:attrNameLst>
                                      </p:cBhvr>
                                      <p:to>
                                        <p:strVal val="visible"/>
                                      </p:to>
                                    </p:set>
                                    <p:anim calcmode="lin" valueType="num">
                                      <p:cBhvr additive="base">
                                        <p:cTn id="37" dur="500" fill="hold"/>
                                        <p:tgtEl>
                                          <p:spTgt spid="73735"/>
                                        </p:tgtEl>
                                        <p:attrNameLst>
                                          <p:attrName>ppt_x</p:attrName>
                                        </p:attrNameLst>
                                      </p:cBhvr>
                                      <p:tavLst>
                                        <p:tav tm="0">
                                          <p:val>
                                            <p:strVal val="0-#ppt_w/2"/>
                                          </p:val>
                                        </p:tav>
                                        <p:tav tm="100000">
                                          <p:val>
                                            <p:strVal val="#ppt_x"/>
                                          </p:val>
                                        </p:tav>
                                      </p:tavLst>
                                    </p:anim>
                                    <p:anim calcmode="lin" valueType="num">
                                      <p:cBhvr additive="base">
                                        <p:cTn id="38"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3736">
                                            <p:txEl>
                                              <p:charRg st="0" end="9"/>
                                            </p:txEl>
                                          </p:spTgt>
                                        </p:tgtEl>
                                        <p:attrNameLst>
                                          <p:attrName>style.visibility</p:attrName>
                                        </p:attrNameLst>
                                      </p:cBhvr>
                                      <p:to>
                                        <p:strVal val="visible"/>
                                      </p:to>
                                    </p:set>
                                    <p:anim calcmode="lin" valueType="num">
                                      <p:cBhvr additive="base">
                                        <p:cTn id="43" dur="500" fill="hold"/>
                                        <p:tgtEl>
                                          <p:spTgt spid="73736">
                                            <p:txEl>
                                              <p:charRg st="0"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736">
                                            <p:txEl>
                                              <p:charRg st="0" end="9"/>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3736">
                                            <p:txEl>
                                              <p:charRg st="9" end="25"/>
                                            </p:txEl>
                                          </p:spTgt>
                                        </p:tgtEl>
                                        <p:attrNameLst>
                                          <p:attrName>style.visibility</p:attrName>
                                        </p:attrNameLst>
                                      </p:cBhvr>
                                      <p:to>
                                        <p:strVal val="visible"/>
                                      </p:to>
                                    </p:set>
                                    <p:anim calcmode="lin" valueType="num">
                                      <p:cBhvr additive="base">
                                        <p:cTn id="47" dur="500" fill="hold"/>
                                        <p:tgtEl>
                                          <p:spTgt spid="73736">
                                            <p:txEl>
                                              <p:charRg st="9" end="2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3736">
                                            <p:txEl>
                                              <p:charRg st="9" end="25"/>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73736">
                                            <p:txEl>
                                              <p:charRg st="25" end="44"/>
                                            </p:txEl>
                                          </p:spTgt>
                                        </p:tgtEl>
                                        <p:attrNameLst>
                                          <p:attrName>style.visibility</p:attrName>
                                        </p:attrNameLst>
                                      </p:cBhvr>
                                      <p:to>
                                        <p:strVal val="visible"/>
                                      </p:to>
                                    </p:set>
                                    <p:anim calcmode="lin" valueType="num">
                                      <p:cBhvr additive="base">
                                        <p:cTn id="51" dur="500" fill="hold"/>
                                        <p:tgtEl>
                                          <p:spTgt spid="73736">
                                            <p:txEl>
                                              <p:charRg st="25" end="44"/>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3736">
                                            <p:txEl>
                                              <p:charRg st="25" end="4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3" grpId="0"/>
      <p:bldP spid="7373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body" idx="4294967295"/>
          </p:nvPr>
        </p:nvSpPr>
        <p:spPr>
          <a:xfrm>
            <a:off x="138113" y="500063"/>
            <a:ext cx="7999412" cy="725487"/>
          </a:xfrm>
        </p:spPr>
        <p:txBody>
          <a:bodyPr vert="horz" wrap="square" anchor="t" anchorCtr="0">
            <a:spAutoFit/>
          </a:bodyPr>
          <a:p>
            <a:pPr eaLnBrk="1" hangingPunct="1">
              <a:lnSpc>
                <a:spcPct val="130000"/>
              </a:lnSpc>
              <a:buNone/>
            </a:pPr>
            <a:r>
              <a:rPr lang="en-US" altLang="zh-CN" b="1">
                <a:solidFill>
                  <a:srgbClr val="000099"/>
                </a:solidFill>
                <a:latin typeface="Times New Roman" panose="02020603050405020304" pitchFamily="2" charset="0"/>
                <a:ea typeface="宋体" panose="02010600030101010101" pitchFamily="2" charset="-122"/>
                <a:sym typeface="Arial" panose="020B0604020202020204" pitchFamily="34" charset="0"/>
              </a:rPr>
              <a:t>⑧ </a:t>
            </a:r>
            <a:r>
              <a:rPr lang="zh-CN" altLang="en-US" b="1">
                <a:solidFill>
                  <a:srgbClr val="000099"/>
                </a:solidFill>
                <a:latin typeface="Times New Roman" panose="02020603050405020304" pitchFamily="2" charset="0"/>
                <a:ea typeface="宋体" panose="02010600030101010101" pitchFamily="2" charset="-122"/>
                <a:sym typeface="Arial" panose="020B0604020202020204" pitchFamily="34" charset="0"/>
              </a:rPr>
              <a:t>网络操作系统</a:t>
            </a:r>
            <a:endParaRPr lang="zh-CN" altLang="en-US" b="1">
              <a:solidFill>
                <a:srgbClr val="000099"/>
              </a:solidFill>
              <a:latin typeface="Times New Roman" panose="02020603050405020304" pitchFamily="2" charset="0"/>
              <a:ea typeface="宋体" panose="02010600030101010101" pitchFamily="2" charset="-122"/>
              <a:sym typeface="Arial" panose="020B0604020202020204" pitchFamily="34" charset="0"/>
            </a:endParaRPr>
          </a:p>
        </p:txBody>
      </p:sp>
      <p:sp>
        <p:nvSpPr>
          <p:cNvPr id="78850"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56</a:t>
            </a:r>
            <a:endParaRPr lang="zh-CN" altLang="zh-CN" sz="1400" b="0" dirty="0">
              <a:solidFill>
                <a:schemeClr val="tx2"/>
              </a:solidFill>
              <a:latin typeface="Times New Roman" panose="02020603050405020304" pitchFamily="2" charset="0"/>
              <a:ea typeface="宋体" panose="02010600030101010101" pitchFamily="2" charset="-122"/>
            </a:endParaRPr>
          </a:p>
        </p:txBody>
      </p:sp>
      <p:pic>
        <p:nvPicPr>
          <p:cNvPr id="74756" name="Picture 4" descr="Drawing3"/>
          <p:cNvPicPr>
            <a:picLocks noChangeAspect="1"/>
          </p:cNvPicPr>
          <p:nvPr/>
        </p:nvPicPr>
        <p:blipFill>
          <a:blip r:embed="rId1"/>
          <a:stretch>
            <a:fillRect/>
          </a:stretch>
        </p:blipFill>
        <p:spPr>
          <a:xfrm>
            <a:off x="3367088" y="2838450"/>
            <a:ext cx="5602287" cy="3176588"/>
          </a:xfrm>
          <a:prstGeom prst="rect">
            <a:avLst/>
          </a:prstGeom>
          <a:solidFill>
            <a:schemeClr val="accent1"/>
          </a:solidFill>
          <a:ln w="9525">
            <a:noFill/>
          </a:ln>
        </p:spPr>
      </p:pic>
      <p:sp>
        <p:nvSpPr>
          <p:cNvPr id="74757" name="Text Box 5"/>
          <p:cNvSpPr txBox="1"/>
          <p:nvPr/>
        </p:nvSpPr>
        <p:spPr>
          <a:xfrm>
            <a:off x="5732463" y="6045200"/>
            <a:ext cx="1947862" cy="336550"/>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计算机网络示意图</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74758" name="Rectangle 6"/>
          <p:cNvSpPr/>
          <p:nvPr/>
        </p:nvSpPr>
        <p:spPr>
          <a:xfrm>
            <a:off x="682625" y="1687513"/>
            <a:ext cx="8247063" cy="968375"/>
          </a:xfrm>
          <a:prstGeom prst="rect">
            <a:avLst/>
          </a:prstGeom>
          <a:noFill/>
          <a:ln w="9525">
            <a:noFill/>
          </a:ln>
        </p:spPr>
        <p:txBody>
          <a:bodyPr anchor="t" anchorCtr="0">
            <a:spAutoFit/>
          </a:bodyPr>
          <a:p>
            <a:pPr marL="571500" indent="-5715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线路将一些独立自治的计算机相互连接形成的一个集合体称为计算机网络</a:t>
            </a: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74759" name="Rectangle 7"/>
          <p:cNvSpPr/>
          <p:nvPr/>
        </p:nvSpPr>
        <p:spPr>
          <a:xfrm>
            <a:off x="665163" y="1120775"/>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计算机网络的定义</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4760" name="Rectangle 8"/>
          <p:cNvSpPr/>
          <p:nvPr/>
        </p:nvSpPr>
        <p:spPr>
          <a:xfrm>
            <a:off x="141288" y="3317875"/>
            <a:ext cx="3470275" cy="2319338"/>
          </a:xfrm>
          <a:prstGeom prst="rect">
            <a:avLst/>
          </a:prstGeom>
          <a:noFill/>
          <a:ln w="9525">
            <a:noFill/>
          </a:ln>
        </p:spPr>
        <p:txBody>
          <a:bodyPr anchor="t" anchorCtr="0">
            <a:spAutoFit/>
          </a:bodyPr>
          <a:p>
            <a:pPr marL="1028700" lvl="1" indent="-455295" algn="l" eaLnBrk="1" hangingPunct="1">
              <a:lnSpc>
                <a:spcPct val="130000"/>
              </a:lnSpc>
              <a:spcBef>
                <a:spcPct val="30000"/>
              </a:spcBef>
              <a:buClr>
                <a:srgbClr val="000099"/>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多个处理部件</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1028700" lvl="1" indent="-455295" algn="l" eaLnBrk="1" hangingPunct="1">
              <a:lnSpc>
                <a:spcPct val="130000"/>
              </a:lnSpc>
              <a:spcBef>
                <a:spcPct val="30000"/>
              </a:spcBef>
              <a:buClr>
                <a:srgbClr val="000099"/>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无公共内存</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1028700" lvl="1" indent="-455295" algn="l" eaLnBrk="1" hangingPunct="1">
              <a:lnSpc>
                <a:spcPct val="130000"/>
              </a:lnSpc>
              <a:spcBef>
                <a:spcPct val="30000"/>
              </a:spcBef>
              <a:buClr>
                <a:srgbClr val="000099"/>
              </a:buClr>
              <a:buSzPct val="95000"/>
              <a:buFont typeface="Wingdings" panose="05000000000000000000" pitchFamily="2" charset="2"/>
              <a:buChar char="Ø"/>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具备消息通信</a:t>
            </a:r>
            <a:endPar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1028700" lvl="1" indent="-455295" algn="l" eaLnBrk="1" hangingPunct="1">
              <a:lnSpc>
                <a:spcPct val="130000"/>
              </a:lnSpc>
              <a:spcBef>
                <a:spcPct val="30000"/>
              </a:spcBef>
              <a:buClr>
                <a:srgbClr val="000099"/>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Arial" panose="020B0604020202020204" pitchFamily="34" charset="0"/>
              </a:rPr>
              <a:t>      机制    </a:t>
            </a:r>
            <a:r>
              <a:rPr lang="zh-CN" altLang="zh-CN" sz="1800" b="0" dirty="0">
                <a:solidFill>
                  <a:schemeClr val="tx1"/>
                </a:solidFill>
                <a:latin typeface="Times New Roman" panose="02020603050405020304" pitchFamily="2" charset="0"/>
                <a:ea typeface="宋体" panose="02010600030101010101" pitchFamily="2" charset="-122"/>
              </a:rPr>
              <a:t>    </a:t>
            </a:r>
            <a:endParaRPr lang="zh-CN" altLang="zh-CN" sz="1800" b="0" dirty="0">
              <a:solidFill>
                <a:schemeClr val="tx1"/>
              </a:solidFill>
              <a:latin typeface="Times New Roman" panose="02020603050405020304" pitchFamily="2" charset="0"/>
              <a:ea typeface="宋体" panose="02010600030101010101" pitchFamily="2" charset="-122"/>
            </a:endParaRPr>
          </a:p>
        </p:txBody>
      </p:sp>
      <p:sp>
        <p:nvSpPr>
          <p:cNvPr id="74761" name="Rectangle 9"/>
          <p:cNvSpPr/>
          <p:nvPr/>
        </p:nvSpPr>
        <p:spPr>
          <a:xfrm>
            <a:off x="666750" y="2722563"/>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ii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计算机网络的特点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8857" name="Rectangle 10"/>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9"/>
                                        </p:tgtEl>
                                        <p:attrNameLst>
                                          <p:attrName>style.visibility</p:attrName>
                                        </p:attrNameLst>
                                      </p:cBhvr>
                                      <p:to>
                                        <p:strVal val="visible"/>
                                      </p:to>
                                    </p:set>
                                    <p:anim calcmode="lin" valueType="num">
                                      <p:cBhvr additive="base">
                                        <p:cTn id="7" dur="500" fill="hold"/>
                                        <p:tgtEl>
                                          <p:spTgt spid="74759"/>
                                        </p:tgtEl>
                                        <p:attrNameLst>
                                          <p:attrName>ppt_x</p:attrName>
                                        </p:attrNameLst>
                                      </p:cBhvr>
                                      <p:tavLst>
                                        <p:tav tm="0">
                                          <p:val>
                                            <p:strVal val="0-#ppt_w/2"/>
                                          </p:val>
                                        </p:tav>
                                        <p:tav tm="100000">
                                          <p:val>
                                            <p:strVal val="#ppt_x"/>
                                          </p:val>
                                        </p:tav>
                                      </p:tavLst>
                                    </p:anim>
                                    <p:anim calcmode="lin" valueType="num">
                                      <p:cBhvr additive="base">
                                        <p:cTn id="8"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additive="base">
                                        <p:cTn id="13" dur="500" fill="hold"/>
                                        <p:tgtEl>
                                          <p:spTgt spid="74758"/>
                                        </p:tgtEl>
                                        <p:attrNameLst>
                                          <p:attrName>ppt_x</p:attrName>
                                        </p:attrNameLst>
                                      </p:cBhvr>
                                      <p:tavLst>
                                        <p:tav tm="0">
                                          <p:val>
                                            <p:strVal val="#ppt_x"/>
                                          </p:val>
                                        </p:tav>
                                        <p:tav tm="100000">
                                          <p:val>
                                            <p:strVal val="#ppt_x"/>
                                          </p:val>
                                        </p:tav>
                                      </p:tavLst>
                                    </p:anim>
                                    <p:anim calcmode="lin" valueType="num">
                                      <p:cBhvr additive="base">
                                        <p:cTn id="14"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756"/>
                                        </p:tgtEl>
                                        <p:attrNameLst>
                                          <p:attrName>style.visibility</p:attrName>
                                        </p:attrNameLst>
                                      </p:cBhvr>
                                      <p:to>
                                        <p:strVal val="visible"/>
                                      </p:to>
                                    </p:set>
                                    <p:anim calcmode="lin" valueType="num">
                                      <p:cBhvr additive="base">
                                        <p:cTn id="19" dur="500" fill="hold"/>
                                        <p:tgtEl>
                                          <p:spTgt spid="74756"/>
                                        </p:tgtEl>
                                        <p:attrNameLst>
                                          <p:attrName>ppt_x</p:attrName>
                                        </p:attrNameLst>
                                      </p:cBhvr>
                                      <p:tavLst>
                                        <p:tav tm="0">
                                          <p:val>
                                            <p:strVal val="#ppt_x"/>
                                          </p:val>
                                        </p:tav>
                                        <p:tav tm="100000">
                                          <p:val>
                                            <p:strVal val="#ppt_x"/>
                                          </p:val>
                                        </p:tav>
                                      </p:tavLst>
                                    </p:anim>
                                    <p:anim calcmode="lin" valueType="num">
                                      <p:cBhvr additive="base">
                                        <p:cTn id="20" dur="500" fill="hold"/>
                                        <p:tgtEl>
                                          <p:spTgt spid="747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4761"/>
                                        </p:tgtEl>
                                        <p:attrNameLst>
                                          <p:attrName>style.visibility</p:attrName>
                                        </p:attrNameLst>
                                      </p:cBhvr>
                                      <p:to>
                                        <p:strVal val="visible"/>
                                      </p:to>
                                    </p:set>
                                    <p:anim calcmode="lin" valueType="num">
                                      <p:cBhvr additive="base">
                                        <p:cTn id="29" dur="500" fill="hold"/>
                                        <p:tgtEl>
                                          <p:spTgt spid="74761"/>
                                        </p:tgtEl>
                                        <p:attrNameLst>
                                          <p:attrName>ppt_x</p:attrName>
                                        </p:attrNameLst>
                                      </p:cBhvr>
                                      <p:tavLst>
                                        <p:tav tm="0">
                                          <p:val>
                                            <p:strVal val="0-#ppt_w/2"/>
                                          </p:val>
                                        </p:tav>
                                        <p:tav tm="100000">
                                          <p:val>
                                            <p:strVal val="#ppt_x"/>
                                          </p:val>
                                        </p:tav>
                                      </p:tavLst>
                                    </p:anim>
                                    <p:anim calcmode="lin" valueType="num">
                                      <p:cBhvr additive="base">
                                        <p:cTn id="30"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4760"/>
                                        </p:tgtEl>
                                        <p:attrNameLst>
                                          <p:attrName>style.visibility</p:attrName>
                                        </p:attrNameLst>
                                      </p:cBhvr>
                                      <p:to>
                                        <p:strVal val="visible"/>
                                      </p:to>
                                    </p:set>
                                    <p:anim calcmode="lin" valueType="num">
                                      <p:cBhvr additive="base">
                                        <p:cTn id="35" dur="500" fill="hold"/>
                                        <p:tgtEl>
                                          <p:spTgt spid="74760"/>
                                        </p:tgtEl>
                                        <p:attrNameLst>
                                          <p:attrName>ppt_x</p:attrName>
                                        </p:attrNameLst>
                                      </p:cBhvr>
                                      <p:tavLst>
                                        <p:tav tm="0">
                                          <p:val>
                                            <p:strVal val="#ppt_x"/>
                                          </p:val>
                                        </p:tav>
                                        <p:tav tm="100000">
                                          <p:val>
                                            <p:strVal val="#ppt_x"/>
                                          </p:val>
                                        </p:tav>
                                      </p:tavLst>
                                    </p:anim>
                                    <p:anim calcmode="lin" valueType="num">
                                      <p:cBhvr additive="base">
                                        <p:cTn id="36"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59" grpId="0"/>
      <p:bldP spid="74760" grpId="0"/>
      <p:bldP spid="747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149225" y="557213"/>
            <a:ext cx="8682038" cy="3052763"/>
          </a:xfrm>
          <a:prstGeom prst="rect">
            <a:avLst/>
          </a:prstGeom>
          <a:noFill/>
          <a:ln w="9525">
            <a:noFill/>
          </a:ln>
        </p:spPr>
        <p:txBody>
          <a:bodyPr>
            <a:spAutoFit/>
          </a:bodyPr>
          <a:p>
            <a:pPr marL="533400" marR="0" indent="-533400" algn="l" defTabSz="914400" rtl="0" eaLnBrk="1" fontAlgn="base" latinLnBrk="0" hangingPunct="1">
              <a:lnSpc>
                <a:spcPct val="13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掌握操作系统采用的关键技术，</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加深对使用的OS的理解，有利于深入编程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3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用户为了开发应用程序必须与操作系统打交道，</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90000"/>
              </a:lnSpc>
              <a:spcBef>
                <a:spcPct val="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操作系统中所用的许多概念和技巧可以推广应用到其他领域。</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并行处理技术  虚拟技术</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endParaRPr kumimoji="0" lang="zh-CN" sz="28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18434"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2" name="" r:id="rId1" imgW="838200" imgH="647700" progId="Paint.Picture">
                  <p:embed/>
                </p:oleObj>
              </mc:Choice>
              <mc:Fallback>
                <p:oleObj name="" r:id="rId1" imgW="838200" imgH="647700" progId="Paint.Picture">
                  <p:embed/>
                  <p:pic>
                    <p:nvPicPr>
                      <p:cNvPr id="0" name="图片 3091"/>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8435"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2</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15365" name="Rectangle 5"/>
          <p:cNvSpPr/>
          <p:nvPr/>
        </p:nvSpPr>
        <p:spPr>
          <a:xfrm>
            <a:off x="0" y="3687763"/>
            <a:ext cx="8780463" cy="1163637"/>
          </a:xfrm>
          <a:prstGeom prst="rect">
            <a:avLst/>
          </a:prstGeom>
          <a:noFill/>
          <a:ln w="9525">
            <a:noFill/>
          </a:ln>
        </p:spPr>
        <p:txBody>
          <a:bodyPr anchor="t" anchorCtr="0">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① 操作系统中的</a:t>
            </a:r>
            <a:r>
              <a:rPr lang="zh-CN" altLang="zh-CN" sz="2400" dirty="0">
                <a:solidFill>
                  <a:srgbClr val="000099"/>
                </a:solidFill>
                <a:latin typeface="Times New Roman" panose="02020603050405020304" pitchFamily="2" charset="0"/>
                <a:ea typeface="宋体" panose="02010600030101010101" pitchFamily="2" charset="-122"/>
              </a:rPr>
              <a:t>并行处理技术</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ⅰ 并行性和并行处理技术</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15366" name="Text Box 6"/>
          <p:cNvSpPr txBox="1"/>
          <p:nvPr/>
        </p:nvSpPr>
        <p:spPr>
          <a:xfrm>
            <a:off x="592138" y="4932363"/>
            <a:ext cx="6877050" cy="1606550"/>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Blip>
                <a:blip r:embed="rId3"/>
              </a:buBlip>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并行性：处理多个同时性活动的能力</a:t>
            </a:r>
            <a:endParaRPr lang="en-US"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a:p>
            <a:pPr marL="914400" indent="-340995">
              <a:lnSpc>
                <a:spcPct val="120000"/>
              </a:lnSpc>
              <a:spcBef>
                <a:spcPct val="50000"/>
              </a:spcBef>
              <a:buClr>
                <a:schemeClr val="tx2"/>
              </a:buClr>
              <a:buSzPct val="95000"/>
              <a:buBlip>
                <a:blip r:embed="rId3"/>
              </a:buBlip>
            </a:pPr>
            <a:r>
              <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rPr>
              <a:t>并行处理: 利用多个处理部件为完成一个任务而同时执行</a:t>
            </a:r>
            <a:r>
              <a:rPr lang="zh-CN" altLang="zh-CN" sz="2400" b="0" dirty="0">
                <a:latin typeface="Times New Roman" panose="02020603050405020304" pitchFamily="2" charset="0"/>
                <a:ea typeface="宋体" panose="02010600030101010101" pitchFamily="2" charset="-122"/>
              </a:rPr>
              <a:t>。</a:t>
            </a:r>
            <a:endParaRPr lang="zh-CN" altLang="zh-CN" sz="2400" dirty="0">
              <a:solidFill>
                <a:schemeClr val="tx1"/>
              </a:solidFill>
              <a:latin typeface="Times New Roman" panose="02020603050405020304" pitchFamily="2" charset="0"/>
              <a:ea typeface="宋体" panose="02010600030101010101" pitchFamily="2" charset="-122"/>
              <a:sym typeface="Arial" panose="020B0604020202020204" pitchFamily="34" charset="0"/>
            </a:endParaRPr>
          </a:p>
        </p:txBody>
      </p:sp>
      <p:sp>
        <p:nvSpPr>
          <p:cNvPr id="18438" name="Rectangle 8"/>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xEl>
                                              <p:charRg st="0" end="44"/>
                                            </p:txEl>
                                          </p:spTgt>
                                        </p:tgtEl>
                                        <p:attrNameLst>
                                          <p:attrName>style.visibility</p:attrName>
                                        </p:attrNameLst>
                                      </p:cBhvr>
                                      <p:to>
                                        <p:strVal val="visible"/>
                                      </p:to>
                                    </p:set>
                                    <p:anim calcmode="lin" valueType="num">
                                      <p:cBhvr additive="base">
                                        <p:cTn id="7" dur="500" fill="hold"/>
                                        <p:tgtEl>
                                          <p:spTgt spid="15362">
                                            <p:txEl>
                                              <p:charRg st="0" end="4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2">
                                            <p:txEl>
                                              <p:charRg st="0" end="4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362">
                                            <p:txEl>
                                              <p:charRg st="44" end="68"/>
                                            </p:txEl>
                                          </p:spTgt>
                                        </p:tgtEl>
                                        <p:attrNameLst>
                                          <p:attrName>style.visibility</p:attrName>
                                        </p:attrNameLst>
                                      </p:cBhvr>
                                      <p:to>
                                        <p:strVal val="visible"/>
                                      </p:to>
                                    </p:set>
                                    <p:anim calcmode="lin" valueType="num">
                                      <p:cBhvr additive="base">
                                        <p:cTn id="13" dur="500" fill="hold"/>
                                        <p:tgtEl>
                                          <p:spTgt spid="15362">
                                            <p:txEl>
                                              <p:charRg st="44" end="6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2">
                                            <p:txEl>
                                              <p:charRg st="44" end="6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362">
                                            <p:txEl>
                                              <p:charRg st="68" end="100"/>
                                            </p:txEl>
                                          </p:spTgt>
                                        </p:tgtEl>
                                        <p:attrNameLst>
                                          <p:attrName>style.visibility</p:attrName>
                                        </p:attrNameLst>
                                      </p:cBhvr>
                                      <p:to>
                                        <p:strVal val="visible"/>
                                      </p:to>
                                    </p:set>
                                    <p:anim calcmode="lin" valueType="num">
                                      <p:cBhvr additive="base">
                                        <p:cTn id="19" dur="500" fill="hold"/>
                                        <p:tgtEl>
                                          <p:spTgt spid="15362">
                                            <p:txEl>
                                              <p:charRg st="68" end="10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2">
                                            <p:txEl>
                                              <p:charRg st="68" end="10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2">
                                            <p:txEl>
                                              <p:charRg st="100" end="137"/>
                                            </p:txEl>
                                          </p:spTgt>
                                        </p:tgtEl>
                                        <p:attrNameLst>
                                          <p:attrName>style.visibility</p:attrName>
                                        </p:attrNameLst>
                                      </p:cBhvr>
                                      <p:to>
                                        <p:strVal val="visible"/>
                                      </p:to>
                                    </p:set>
                                    <p:anim calcmode="lin" valueType="num">
                                      <p:cBhvr additive="base">
                                        <p:cTn id="25" dur="500" fill="hold"/>
                                        <p:tgtEl>
                                          <p:spTgt spid="15362">
                                            <p:txEl>
                                              <p:charRg st="100" end="13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2">
                                            <p:txEl>
                                              <p:charRg st="100" end="13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365">
                                            <p:txEl>
                                              <p:charRg st="0" end="15"/>
                                            </p:txEl>
                                          </p:spTgt>
                                        </p:tgtEl>
                                        <p:attrNameLst>
                                          <p:attrName>style.visibility</p:attrName>
                                        </p:attrNameLst>
                                      </p:cBhvr>
                                      <p:to>
                                        <p:strVal val="visible"/>
                                      </p:to>
                                    </p:set>
                                    <p:anim calcmode="lin" valueType="num">
                                      <p:cBhvr additive="base">
                                        <p:cTn id="31" dur="500" fill="hold"/>
                                        <p:tgtEl>
                                          <p:spTgt spid="15365">
                                            <p:txEl>
                                              <p:charRg st="0" end="1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65">
                                            <p:txEl>
                                              <p:charRg st="0" end="1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5365">
                                            <p:txEl>
                                              <p:charRg st="15" end="28"/>
                                            </p:txEl>
                                          </p:spTgt>
                                        </p:tgtEl>
                                        <p:attrNameLst>
                                          <p:attrName>style.visibility</p:attrName>
                                        </p:attrNameLst>
                                      </p:cBhvr>
                                      <p:to>
                                        <p:strVal val="visible"/>
                                      </p:to>
                                    </p:set>
                                    <p:anim calcmode="lin" valueType="num">
                                      <p:cBhvr additive="base">
                                        <p:cTn id="35" dur="500" fill="hold"/>
                                        <p:tgtEl>
                                          <p:spTgt spid="15365">
                                            <p:txEl>
                                              <p:charRg st="15" end="2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365">
                                            <p:txEl>
                                              <p:charRg st="15" end="28"/>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366"/>
                                        </p:tgtEl>
                                        <p:attrNameLst>
                                          <p:attrName>style.visibility</p:attrName>
                                        </p:attrNameLst>
                                      </p:cBhvr>
                                      <p:to>
                                        <p:strVal val="visible"/>
                                      </p:to>
                                    </p:set>
                                    <p:anim calcmode="lin" valueType="num">
                                      <p:cBhvr additive="base">
                                        <p:cTn id="41" dur="500" fill="hold"/>
                                        <p:tgtEl>
                                          <p:spTgt spid="15366"/>
                                        </p:tgtEl>
                                        <p:attrNameLst>
                                          <p:attrName>ppt_x</p:attrName>
                                        </p:attrNameLst>
                                      </p:cBhvr>
                                      <p:tavLst>
                                        <p:tav tm="0">
                                          <p:val>
                                            <p:strVal val="#ppt_x"/>
                                          </p:val>
                                        </p:tav>
                                        <p:tav tm="100000">
                                          <p:val>
                                            <p:strVal val="#ppt_x"/>
                                          </p:val>
                                        </p:tav>
                                      </p:tavLst>
                                    </p:anim>
                                    <p:anim calcmode="lin" valueType="num">
                                      <p:cBhvr additive="base">
                                        <p:cTn id="42"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body" idx="4294967295"/>
          </p:nvPr>
        </p:nvSpPr>
        <p:spPr>
          <a:xfrm>
            <a:off x="609600" y="1257300"/>
            <a:ext cx="8477250" cy="2100263"/>
          </a:xfrm>
        </p:spPr>
        <p:txBody>
          <a:bodyPr vert="horz" wrap="square" anchor="t" anchorCtr="0">
            <a:spAutoFit/>
          </a:bodyPr>
          <a:p>
            <a:pPr eaLnBrk="1" hangingPunct="1">
              <a:lnSpc>
                <a:spcPct val="130000"/>
              </a:lnSpc>
              <a:buNone/>
            </a:pPr>
            <a:r>
              <a:rPr lang="en-US" altLang="zh-CN" sz="2400">
                <a:solidFill>
                  <a:schemeClr val="tx1"/>
                </a:solidFill>
                <a:latin typeface="Times New Roman" panose="02020603050405020304" pitchFamily="2" charset="0"/>
                <a:ea typeface="宋体" panose="02010600030101010101" pitchFamily="2" charset="-122"/>
                <a:sym typeface="Symbol" panose="05050102010706020507" pitchFamily="2" charset="2"/>
              </a:rPr>
              <a:t>       </a:t>
            </a:r>
            <a:r>
              <a:rPr lang="zh-CN" altLang="en-US" sz="2400">
                <a:solidFill>
                  <a:schemeClr val="tx1"/>
                </a:solidFill>
                <a:latin typeface="Times New Roman" panose="02020603050405020304" pitchFamily="2" charset="0"/>
                <a:ea typeface="宋体" panose="02010600030101010101" pitchFamily="2" charset="-122"/>
                <a:sym typeface="Symbol" panose="05050102010706020507" pitchFamily="2" charset="2"/>
              </a:rPr>
              <a:t>网络操作系统除了具备一般操作系统应具有的功能模块外</a:t>
            </a:r>
            <a:endParaRPr lang="zh-CN" altLang="en-US" sz="240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eaLnBrk="1" hangingPunct="1">
              <a:lnSpc>
                <a:spcPct val="130000"/>
              </a:lnSpc>
              <a:buNone/>
            </a:pPr>
            <a:r>
              <a:rPr lang="zh-CN" altLang="en-US" sz="2400">
                <a:solidFill>
                  <a:schemeClr val="tx1"/>
                </a:solidFill>
                <a:latin typeface="Times New Roman" panose="02020603050405020304" pitchFamily="2" charset="0"/>
                <a:ea typeface="宋体" panose="02010600030101010101" pitchFamily="2" charset="-122"/>
                <a:sym typeface="Symbol" panose="05050102010706020507" pitchFamily="2" charset="2"/>
              </a:rPr>
              <a:t>       </a:t>
            </a:r>
            <a:r>
              <a:rPr lang="en-US" altLang="zh-CN" sz="2400">
                <a:solidFill>
                  <a:schemeClr val="tx1"/>
                </a:solidFill>
                <a:latin typeface="Times New Roman" panose="02020603050405020304" pitchFamily="2" charset="0"/>
                <a:ea typeface="宋体" panose="02010600030101010101" pitchFamily="2" charset="-122"/>
                <a:sym typeface="Symbol" panose="05050102010706020507" pitchFamily="2" charset="2"/>
              </a:rPr>
              <a:t>(</a:t>
            </a:r>
            <a:r>
              <a:rPr lang="zh-CN" altLang="en-US" sz="2400">
                <a:solidFill>
                  <a:schemeClr val="tx1"/>
                </a:solidFill>
                <a:latin typeface="Times New Roman" panose="02020603050405020304" pitchFamily="2" charset="0"/>
                <a:ea typeface="宋体" panose="02010600030101010101" pitchFamily="2" charset="-122"/>
                <a:sym typeface="Symbol" panose="05050102010706020507" pitchFamily="2" charset="2"/>
              </a:rPr>
              <a:t>如系统核心、设备管理、存储管理、文件系统等</a:t>
            </a:r>
            <a:r>
              <a:rPr lang="en-US" altLang="zh-CN" sz="2400">
                <a:solidFill>
                  <a:schemeClr val="tx1"/>
                </a:solidFill>
                <a:latin typeface="Times New Roman" panose="02020603050405020304" pitchFamily="2" charset="0"/>
                <a:ea typeface="宋体" panose="02010600030101010101" pitchFamily="2" charset="-122"/>
                <a:sym typeface="Symbol" panose="05050102010706020507" pitchFamily="2" charset="2"/>
              </a:rPr>
              <a:t>)</a:t>
            </a:r>
            <a:r>
              <a:rPr lang="zh-CN" altLang="en-US" sz="2400">
                <a:solidFill>
                  <a:schemeClr val="tx1"/>
                </a:solidFill>
                <a:latin typeface="Times New Roman" panose="02020603050405020304" pitchFamily="2" charset="0"/>
                <a:ea typeface="宋体" panose="02010600030101010101" pitchFamily="2" charset="-122"/>
                <a:sym typeface="Symbol" panose="05050102010706020507" pitchFamily="2" charset="2"/>
              </a:rPr>
              <a:t>，还要增加一个网络通信模块。该模块由通信接口中断处理程序、通信控制程序以及各级网络协议软件组成。 </a:t>
            </a:r>
            <a:endParaRPr lang="zh-CN" altLang="en-US" sz="2400">
              <a:solidFill>
                <a:schemeClr val="tx1"/>
              </a:solidFill>
              <a:latin typeface="Times New Roman" panose="02020603050405020304" pitchFamily="2" charset="0"/>
              <a:ea typeface="宋体" panose="02010600030101010101" pitchFamily="2" charset="-122"/>
            </a:endParaRPr>
          </a:p>
        </p:txBody>
      </p:sp>
      <p:sp>
        <p:nvSpPr>
          <p:cNvPr id="79874"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57</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75780" name="Rectangle 4"/>
          <p:cNvSpPr/>
          <p:nvPr/>
        </p:nvSpPr>
        <p:spPr>
          <a:xfrm>
            <a:off x="666750" y="636588"/>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iii</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网络操作系统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75781" name="Rectangle 5"/>
          <p:cNvSpPr/>
          <p:nvPr/>
        </p:nvSpPr>
        <p:spPr>
          <a:xfrm>
            <a:off x="125413" y="4087813"/>
            <a:ext cx="8651875" cy="1639888"/>
          </a:xfrm>
          <a:prstGeom prst="rect">
            <a:avLst/>
          </a:prstGeom>
          <a:noFill/>
          <a:ln w="9525">
            <a:noFill/>
          </a:ln>
        </p:spPr>
        <p:txBody>
          <a:bodyPr>
            <a:spAutoFit/>
          </a:bodyPr>
          <a:p>
            <a:pPr marL="1028700" marR="0" lvl="1" indent="-4552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不能支持透明的资源存取</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028700" marR="0" lvl="1" indent="-4552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不能对网络资源进行有效、统一的管理</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1028700" marR="0" lvl="1" indent="-4552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不能支持合作计算</a:t>
            </a:r>
            <a:r>
              <a:rPr kumimoji="0" lang="zh-CN" sz="28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Symbol" panose="05050102010706020507" pitchFamily="2" charset="2"/>
              </a:rPr>
              <a:t> </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75782" name="Rectangle 6"/>
          <p:cNvSpPr/>
          <p:nvPr/>
        </p:nvSpPr>
        <p:spPr>
          <a:xfrm>
            <a:off x="682625" y="3424238"/>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iv</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计算机网络的局限性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9878" name="Rectangle 7"/>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绪论——操作系统的基本类型</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0-#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82"/>
                                        </p:tgtEl>
                                        <p:attrNameLst>
                                          <p:attrName>style.visibility</p:attrName>
                                        </p:attrNameLst>
                                      </p:cBhvr>
                                      <p:to>
                                        <p:strVal val="visible"/>
                                      </p:to>
                                    </p:set>
                                    <p:anim calcmode="lin" valueType="num">
                                      <p:cBhvr additive="base">
                                        <p:cTn id="13" dur="500" fill="hold"/>
                                        <p:tgtEl>
                                          <p:spTgt spid="75782"/>
                                        </p:tgtEl>
                                        <p:attrNameLst>
                                          <p:attrName>ppt_x</p:attrName>
                                        </p:attrNameLst>
                                      </p:cBhvr>
                                      <p:tavLst>
                                        <p:tav tm="0">
                                          <p:val>
                                            <p:strVal val="0-#ppt_w/2"/>
                                          </p:val>
                                        </p:tav>
                                        <p:tav tm="100000">
                                          <p:val>
                                            <p:strVal val="#ppt_x"/>
                                          </p:val>
                                        </p:tav>
                                      </p:tavLst>
                                    </p:anim>
                                    <p:anim calcmode="lin" valueType="num">
                                      <p:cBhvr additive="base">
                                        <p:cTn id="14" dur="500" fill="hold"/>
                                        <p:tgtEl>
                                          <p:spTgt spid="757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781"/>
                                        </p:tgtEl>
                                        <p:attrNameLst>
                                          <p:attrName>style.visibility</p:attrName>
                                        </p:attrNameLst>
                                      </p:cBhvr>
                                      <p:to>
                                        <p:strVal val="visible"/>
                                      </p:to>
                                    </p:set>
                                    <p:anim calcmode="lin" valueType="num">
                                      <p:cBhvr additive="base">
                                        <p:cTn id="19" dur="500" fill="hold"/>
                                        <p:tgtEl>
                                          <p:spTgt spid="75781"/>
                                        </p:tgtEl>
                                        <p:attrNameLst>
                                          <p:attrName>ppt_x</p:attrName>
                                        </p:attrNameLst>
                                      </p:cBhvr>
                                      <p:tavLst>
                                        <p:tav tm="0">
                                          <p:val>
                                            <p:strVal val="#ppt_x"/>
                                          </p:val>
                                        </p:tav>
                                        <p:tav tm="100000">
                                          <p:val>
                                            <p:strVal val="#ppt_x"/>
                                          </p:val>
                                        </p:tav>
                                      </p:tavLst>
                                    </p:anim>
                                    <p:anim calcmode="lin" valueType="num">
                                      <p:cBhvr additive="base">
                                        <p:cTn id="20"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P spid="7578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body" idx="4294967295"/>
          </p:nvPr>
        </p:nvSpPr>
        <p:spPr>
          <a:xfrm>
            <a:off x="123825" y="4843463"/>
            <a:ext cx="4575175" cy="1724025"/>
          </a:xfrm>
        </p:spPr>
        <p:txBody>
          <a:bodyPr vert="horz" wrap="square" anchor="t" anchorCtr="0">
            <a:spAutoFit/>
          </a:bodyPr>
          <a:p>
            <a:pPr lvl="1" eaLnBrk="1" hangingPunct="1">
              <a:lnSpc>
                <a:spcPct val="120000"/>
              </a:lnSpc>
              <a:spcBef>
                <a:spcPct val="20000"/>
              </a:spcBef>
              <a:buClr>
                <a:srgbClr val="000099"/>
              </a:buClr>
              <a:buFont typeface="Wingdings" panose="05000000000000000000" pitchFamily="2" charset="2"/>
              <a:buChar char="Ø"/>
            </a:pPr>
            <a:r>
              <a:rPr lang="en-US" altLang="zh-CN" sz="2400" b="1">
                <a:solidFill>
                  <a:srgbClr val="000099"/>
                </a:solidFill>
                <a:latin typeface="Times New Roman" panose="02020603050405020304" pitchFamily="2" charset="0"/>
                <a:ea typeface="宋体" panose="02010600030101010101" pitchFamily="2" charset="-122"/>
                <a:sym typeface="Symbol" panose="05050102010706020507" pitchFamily="2" charset="2"/>
              </a:rPr>
              <a:t> </a:t>
            </a:r>
            <a:r>
              <a:rPr lang="zh-CN" altLang="en-US" sz="2400" b="1">
                <a:solidFill>
                  <a:srgbClr val="000099"/>
                </a:solidFill>
                <a:latin typeface="Times New Roman" panose="02020603050405020304" pitchFamily="2" charset="0"/>
                <a:ea typeface="宋体" panose="02010600030101010101" pitchFamily="2" charset="-122"/>
                <a:sym typeface="Symbol" panose="05050102010706020507" pitchFamily="2" charset="2"/>
              </a:rPr>
              <a:t>可扩展性</a:t>
            </a:r>
            <a:endParaRPr lang="zh-CN" altLang="en-US" sz="2400" b="1">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lvl="1" eaLnBrk="1" hangingPunct="1">
              <a:lnSpc>
                <a:spcPct val="120000"/>
              </a:lnSpc>
              <a:spcBef>
                <a:spcPct val="20000"/>
              </a:spcBef>
              <a:buClr>
                <a:srgbClr val="000099"/>
              </a:buClr>
              <a:buFont typeface="Wingdings" panose="05000000000000000000" pitchFamily="2" charset="2"/>
              <a:buChar char="Ø"/>
            </a:pPr>
            <a:r>
              <a:rPr lang="zh-CN" altLang="en-US" sz="2400" b="1">
                <a:solidFill>
                  <a:srgbClr val="000099"/>
                </a:solidFill>
                <a:latin typeface="Times New Roman" panose="02020603050405020304" pitchFamily="2" charset="0"/>
                <a:ea typeface="宋体" panose="02010600030101010101" pitchFamily="2" charset="-122"/>
                <a:sym typeface="Symbol" panose="05050102010706020507" pitchFamily="2" charset="2"/>
              </a:rPr>
              <a:t> 增加性能</a:t>
            </a:r>
            <a:endParaRPr lang="zh-CN" altLang="en-US" sz="2400" b="1">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lvl="1" eaLnBrk="1" hangingPunct="1">
              <a:lnSpc>
                <a:spcPct val="120000"/>
              </a:lnSpc>
              <a:spcBef>
                <a:spcPct val="20000"/>
              </a:spcBef>
              <a:buClr>
                <a:srgbClr val="000099"/>
              </a:buClr>
              <a:buFont typeface="Wingdings" panose="05000000000000000000" pitchFamily="2" charset="2"/>
              <a:buChar char="Ø"/>
            </a:pPr>
            <a:r>
              <a:rPr lang="zh-CN" altLang="en-US" sz="2400" b="1">
                <a:solidFill>
                  <a:srgbClr val="000099"/>
                </a:solidFill>
                <a:latin typeface="Times New Roman" panose="02020603050405020304" pitchFamily="2" charset="0"/>
                <a:ea typeface="宋体" panose="02010600030101010101" pitchFamily="2" charset="-122"/>
                <a:sym typeface="Symbol" panose="05050102010706020507" pitchFamily="2" charset="2"/>
              </a:rPr>
              <a:t>高可靠性   </a:t>
            </a:r>
            <a:r>
              <a:rPr lang="zh-CN" altLang="en-US" sz="3200">
                <a:solidFill>
                  <a:schemeClr val="tx1"/>
                </a:solidFill>
                <a:latin typeface="Times New Roman" panose="02020603050405020304" pitchFamily="2" charset="0"/>
                <a:ea typeface="宋体" panose="02010600030101010101" pitchFamily="2" charset="-122"/>
              </a:rPr>
              <a:t>     </a:t>
            </a:r>
            <a:endParaRPr lang="zh-CN" altLang="en-US" sz="3200">
              <a:solidFill>
                <a:schemeClr val="tx1"/>
              </a:solidFill>
              <a:latin typeface="Times New Roman" panose="02020603050405020304" pitchFamily="2" charset="0"/>
              <a:ea typeface="宋体" panose="02010600030101010101" pitchFamily="2" charset="-122"/>
            </a:endParaRPr>
          </a:p>
        </p:txBody>
      </p:sp>
      <p:sp>
        <p:nvSpPr>
          <p:cNvPr id="80898"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58</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76804" name="Rectangle 4"/>
          <p:cNvSpPr/>
          <p:nvPr/>
        </p:nvSpPr>
        <p:spPr>
          <a:xfrm>
            <a:off x="138113" y="500063"/>
            <a:ext cx="7999412" cy="725487"/>
          </a:xfrm>
          <a:prstGeom prst="rect">
            <a:avLst/>
          </a:prstGeom>
          <a:noFill/>
          <a:ln w="9525">
            <a:noFill/>
          </a:ln>
        </p:spPr>
        <p:txBody>
          <a:bodyPr anchor="t" anchorCtr="0">
            <a:spAutoFit/>
          </a:bodyPr>
          <a:p>
            <a:pPr marL="571500" indent="-571500">
              <a:lnSpc>
                <a:spcPct val="130000"/>
              </a:lnSpc>
              <a:spcBef>
                <a:spcPct val="30000"/>
              </a:spcBef>
              <a:buClr>
                <a:schemeClr val="tx2"/>
              </a:buClr>
              <a:buSzPct val="95000"/>
              <a:buFont typeface="Wingdings" panose="05000000000000000000" pitchFamily="2" charset="2"/>
            </a:pPr>
            <a:r>
              <a:rPr lang="en-US" altLang="zh-CN" sz="2400" dirty="0">
                <a:solidFill>
                  <a:srgbClr val="000099"/>
                </a:solidFill>
                <a:latin typeface="Times New Roman" panose="02020603050405020304" pitchFamily="2" charset="0"/>
                <a:ea typeface="宋体" panose="02010600030101010101" pitchFamily="2" charset="-122"/>
                <a:sym typeface="宋体" panose="02010600030101010101" pitchFamily="2" charset="-122"/>
              </a:rPr>
              <a:t>⑨</a:t>
            </a:r>
            <a:r>
              <a:rPr lang="zh-CN" altLang="zh-CN" dirty="0">
                <a:solidFill>
                  <a:srgbClr val="000099"/>
                </a:solidFill>
                <a:latin typeface="Times New Roman" panose="02020603050405020304" pitchFamily="2" charset="0"/>
                <a:ea typeface="宋体" panose="02010600030101010101" pitchFamily="2" charset="-122"/>
                <a:sym typeface="Arial" panose="020B0604020202020204" pitchFamily="34" charset="0"/>
              </a:rPr>
              <a:t>分布式系统</a:t>
            </a:r>
            <a:endParaRPr lang="zh-CN" altLang="zh-CN" dirty="0">
              <a:solidFill>
                <a:srgbClr val="000099"/>
              </a:solidFill>
              <a:latin typeface="Times New Roman" panose="02020603050405020304" pitchFamily="2" charset="0"/>
              <a:ea typeface="宋体" panose="02010600030101010101" pitchFamily="2" charset="-122"/>
              <a:sym typeface="Arial" panose="020B0604020202020204" pitchFamily="34" charset="0"/>
            </a:endParaRPr>
          </a:p>
        </p:txBody>
      </p:sp>
      <p:sp>
        <p:nvSpPr>
          <p:cNvPr id="76805" name="Rectangle 5"/>
          <p:cNvSpPr/>
          <p:nvPr/>
        </p:nvSpPr>
        <p:spPr>
          <a:xfrm>
            <a:off x="666750" y="1108075"/>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分布式系统的定义</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6806" name="Rectangle 6"/>
          <p:cNvSpPr/>
          <p:nvPr/>
        </p:nvSpPr>
        <p:spPr>
          <a:xfrm>
            <a:off x="125413" y="1758950"/>
            <a:ext cx="8975725" cy="2578100"/>
          </a:xfrm>
          <a:prstGeom prst="rect">
            <a:avLst/>
          </a:prstGeom>
          <a:noFill/>
          <a:ln w="9525">
            <a:noFill/>
          </a:ln>
        </p:spPr>
        <p:txBody>
          <a:bodyPr anchor="t" anchorCtr="0">
            <a:spAutoFit/>
          </a:bodyPr>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包含多个通用资源部件</a:t>
            </a:r>
            <a:endParaRPr lang="zh-CN" altLang="zh-CN" sz="2400" dirty="0">
              <a:solidFill>
                <a:srgbClr val="000099"/>
              </a:solidFill>
              <a:latin typeface="Times New Roman" panose="02020603050405020304" pitchFamily="2" charset="0"/>
              <a:ea typeface="宋体" panose="02010600030101010101" pitchFamily="2" charset="-12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这些资源是分布的，并经过通信网络相互作用</a:t>
            </a:r>
            <a:endPar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有一个分布式操作系统对资源进行全局和动态的管理控制</a:t>
            </a:r>
            <a:endPar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系统对用户是透明的</a:t>
            </a:r>
            <a:endPar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1028700" lvl="1" indent="-455295" algn="l" eaLnBrk="1" hangingPunct="1">
              <a:lnSpc>
                <a:spcPct val="120000"/>
              </a:lnSpc>
              <a:spcBef>
                <a:spcPct val="20000"/>
              </a:spcBef>
              <a:buClr>
                <a:srgbClr val="000099"/>
              </a:buClr>
              <a:buSzPct val="95000"/>
              <a:buFont typeface="Wingdings" panose="05000000000000000000" pitchFamily="2" charset="2"/>
              <a:buChar char="Ø"/>
            </a:pP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所有资源高度自治地工作，而又相互配合</a:t>
            </a:r>
            <a:endParaRPr lang="en-US" altLang="zh-CN" sz="2400" dirty="0">
              <a:solidFill>
                <a:srgbClr val="000099"/>
              </a:solidFill>
              <a:latin typeface="Times New Roman" panose="02020603050405020304" pitchFamily="2" charset="0"/>
              <a:ea typeface="宋体" panose="02010600030101010101" pitchFamily="2" charset="-122"/>
              <a:sym typeface="宋体" panose="02010600030101010101" pitchFamily="2" charset="-122"/>
            </a:endParaRPr>
          </a:p>
        </p:txBody>
      </p:sp>
      <p:sp>
        <p:nvSpPr>
          <p:cNvPr id="76807" name="Rectangle 7"/>
          <p:cNvSpPr/>
          <p:nvPr/>
        </p:nvSpPr>
        <p:spPr>
          <a:xfrm>
            <a:off x="682625" y="4281488"/>
            <a:ext cx="4400550"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ii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分布式系统的特点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0903" name="Rectangle 8"/>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绪论——操作系统的基本类型</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6804">
                                            <p:txEl>
                                              <p:charRg st="0" end="7"/>
                                            </p:txEl>
                                          </p:spTgt>
                                        </p:tgtEl>
                                        <p:attrNameLst>
                                          <p:attrName>style.visibility</p:attrName>
                                        </p:attrNameLst>
                                      </p:cBhvr>
                                      <p:to>
                                        <p:strVal val="visible"/>
                                      </p:to>
                                    </p:set>
                                    <p:anim calcmode="lin" valueType="num">
                                      <p:cBhvr>
                                        <p:cTn id="7" dur="500" fill="hold"/>
                                        <p:tgtEl>
                                          <p:spTgt spid="76804">
                                            <p:txEl>
                                              <p:charRg st="0" end="7"/>
                                            </p:txEl>
                                          </p:spTgt>
                                        </p:tgtEl>
                                        <p:attrNameLst>
                                          <p:attrName>ppt_w</p:attrName>
                                        </p:attrNameLst>
                                      </p:cBhvr>
                                      <p:tavLst>
                                        <p:tav tm="0">
                                          <p:val>
                                            <p:fltVal val="0.000000"/>
                                          </p:val>
                                        </p:tav>
                                        <p:tav tm="100000">
                                          <p:val>
                                            <p:strVal val="#ppt_w"/>
                                          </p:val>
                                        </p:tav>
                                      </p:tavLst>
                                    </p:anim>
                                    <p:anim calcmode="lin" valueType="num">
                                      <p:cBhvr>
                                        <p:cTn id="8" dur="500" fill="hold"/>
                                        <p:tgtEl>
                                          <p:spTgt spid="76804">
                                            <p:txEl>
                                              <p:charRg st="0" end="7"/>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5"/>
                                        </p:tgtEl>
                                        <p:attrNameLst>
                                          <p:attrName>style.visibility</p:attrName>
                                        </p:attrNameLst>
                                      </p:cBhvr>
                                      <p:to>
                                        <p:strVal val="visible"/>
                                      </p:to>
                                    </p:set>
                                    <p:anim calcmode="lin" valueType="num">
                                      <p:cBhvr additive="base">
                                        <p:cTn id="13" dur="500" fill="hold"/>
                                        <p:tgtEl>
                                          <p:spTgt spid="76805"/>
                                        </p:tgtEl>
                                        <p:attrNameLst>
                                          <p:attrName>ppt_x</p:attrName>
                                        </p:attrNameLst>
                                      </p:cBhvr>
                                      <p:tavLst>
                                        <p:tav tm="0">
                                          <p:val>
                                            <p:strVal val="0-#ppt_w/2"/>
                                          </p:val>
                                        </p:tav>
                                        <p:tav tm="100000">
                                          <p:val>
                                            <p:strVal val="#ppt_x"/>
                                          </p:val>
                                        </p:tav>
                                      </p:tavLst>
                                    </p:anim>
                                    <p:anim calcmode="lin" valueType="num">
                                      <p:cBhvr additive="base">
                                        <p:cTn id="14" dur="500" fill="hold"/>
                                        <p:tgtEl>
                                          <p:spTgt spid="768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06"/>
                                        </p:tgtEl>
                                        <p:attrNameLst>
                                          <p:attrName>style.visibility</p:attrName>
                                        </p:attrNameLst>
                                      </p:cBhvr>
                                      <p:to>
                                        <p:strVal val="visible"/>
                                      </p:to>
                                    </p:set>
                                    <p:anim calcmode="lin" valueType="num">
                                      <p:cBhvr additive="base">
                                        <p:cTn id="19" dur="500" fill="hold"/>
                                        <p:tgtEl>
                                          <p:spTgt spid="76806"/>
                                        </p:tgtEl>
                                        <p:attrNameLst>
                                          <p:attrName>ppt_x</p:attrName>
                                        </p:attrNameLst>
                                      </p:cBhvr>
                                      <p:tavLst>
                                        <p:tav tm="0">
                                          <p:val>
                                            <p:strVal val="#ppt_x"/>
                                          </p:val>
                                        </p:tav>
                                        <p:tav tm="100000">
                                          <p:val>
                                            <p:strVal val="#ppt_x"/>
                                          </p:val>
                                        </p:tav>
                                      </p:tavLst>
                                    </p:anim>
                                    <p:anim calcmode="lin" valueType="num">
                                      <p:cBhvr additive="base">
                                        <p:cTn id="20"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7"/>
                                        </p:tgtEl>
                                        <p:attrNameLst>
                                          <p:attrName>style.visibility</p:attrName>
                                        </p:attrNameLst>
                                      </p:cBhvr>
                                      <p:to>
                                        <p:strVal val="visible"/>
                                      </p:to>
                                    </p:set>
                                    <p:anim calcmode="lin" valueType="num">
                                      <p:cBhvr additive="base">
                                        <p:cTn id="25" dur="500" fill="hold"/>
                                        <p:tgtEl>
                                          <p:spTgt spid="76807"/>
                                        </p:tgtEl>
                                        <p:attrNameLst>
                                          <p:attrName>ppt_x</p:attrName>
                                        </p:attrNameLst>
                                      </p:cBhvr>
                                      <p:tavLst>
                                        <p:tav tm="0">
                                          <p:val>
                                            <p:strVal val="0-#ppt_w/2"/>
                                          </p:val>
                                        </p:tav>
                                        <p:tav tm="100000">
                                          <p:val>
                                            <p:strVal val="#ppt_x"/>
                                          </p:val>
                                        </p:tav>
                                      </p:tavLst>
                                    </p:anim>
                                    <p:anim calcmode="lin" valueType="num">
                                      <p:cBhvr additive="base">
                                        <p:cTn id="26" dur="500" fill="hold"/>
                                        <p:tgtEl>
                                          <p:spTgt spid="768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p:bldP spid="76805" grpId="0"/>
      <p:bldP spid="76806" grpId="0"/>
      <p:bldP spid="7680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59</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77827" name="Rectangle 3"/>
          <p:cNvSpPr/>
          <p:nvPr/>
        </p:nvSpPr>
        <p:spPr>
          <a:xfrm>
            <a:off x="133350" y="1646238"/>
            <a:ext cx="7186613" cy="1114425"/>
          </a:xfrm>
          <a:prstGeom prst="rect">
            <a:avLst/>
          </a:prstGeom>
          <a:noFill/>
          <a:ln w="9525">
            <a:noFill/>
          </a:ln>
        </p:spPr>
        <p:txBody>
          <a:bodyPr anchor="t" anchorCtr="0">
            <a:spAutoFit/>
          </a:bodyPr>
          <a:p>
            <a:pPr marL="1295400" lvl="2" indent="-264795" algn="l" eaLnBrk="1" hangingPunct="1">
              <a:lnSpc>
                <a:spcPct val="13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批量操作系统           分时操作系统</a:t>
            </a:r>
            <a:endParaRPr lang="zh-CN" altLang="en-US" sz="2400" b="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实时操作系统           个人计算机操作系统</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77828" name="Rectangle 4"/>
          <p:cNvSpPr/>
          <p:nvPr/>
        </p:nvSpPr>
        <p:spPr>
          <a:xfrm>
            <a:off x="117475" y="3344863"/>
            <a:ext cx="8682038" cy="1554163"/>
          </a:xfrm>
          <a:prstGeom prst="rect">
            <a:avLst/>
          </a:prstGeom>
          <a:noFill/>
          <a:ln w="9525">
            <a:noFill/>
          </a:ln>
        </p:spPr>
        <p:txBody>
          <a:bodyPr>
            <a:spAutoFit/>
          </a:bodyPr>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网络操作系统          (计算机网络，松耦合)</a:t>
            </a:r>
            <a:endParaRPr kumimoji="0" lang="zh-CN" sz="2400" b="1"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多处理机操作系统  (多处理机系统，紧耦合)</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集群操作系统          (多计算机系统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77829" name="Rectangle 5"/>
          <p:cNvSpPr/>
          <p:nvPr/>
        </p:nvSpPr>
        <p:spPr>
          <a:xfrm>
            <a:off x="74613" y="4927600"/>
            <a:ext cx="8883650" cy="1552575"/>
          </a:xfrm>
          <a:prstGeom prst="rect">
            <a:avLst/>
          </a:prstGeom>
          <a:noFill/>
          <a:ln w="9525">
            <a:noFill/>
          </a:ln>
        </p:spPr>
        <p:txBody>
          <a:bodyPr anchor="t" anchorCtr="0">
            <a:spAutoFit/>
          </a:bodyPr>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并行分布式系统       (分布存储的多计算机系统)</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分布式系统     (具有单一用户界面，支持分布式数据处理 ) </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分布式实时系统</a:t>
            </a: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(支持分布式实时数据处理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77830" name="Rectangle 6"/>
          <p:cNvSpPr/>
          <p:nvPr/>
        </p:nvSpPr>
        <p:spPr>
          <a:xfrm>
            <a:off x="185738" y="530225"/>
            <a:ext cx="82169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计算机体系结构与操作系统的关系</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77831" name="Rectangle 7"/>
          <p:cNvSpPr/>
          <p:nvPr/>
        </p:nvSpPr>
        <p:spPr>
          <a:xfrm>
            <a:off x="665163" y="1092200"/>
            <a:ext cx="6418263"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单</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CPU</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计算机配置的操作系统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7832" name="Rectangle 8"/>
          <p:cNvSpPr/>
          <p:nvPr/>
        </p:nvSpPr>
        <p:spPr>
          <a:xfrm>
            <a:off x="666750" y="2708275"/>
            <a:ext cx="7929563"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具有并行结构的计算机系统配置的操作系统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1928" name="Rectangle 9"/>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（二）绪论——操作系统的形成与发展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30"/>
                                        </p:tgtEl>
                                        <p:attrNameLst>
                                          <p:attrName>style.visibility</p:attrName>
                                        </p:attrNameLst>
                                      </p:cBhvr>
                                      <p:to>
                                        <p:strVal val="visible"/>
                                      </p:to>
                                    </p:set>
                                    <p:anim calcmode="lin" valueType="num">
                                      <p:cBhvr additive="base">
                                        <p:cTn id="7" dur="500" fill="hold"/>
                                        <p:tgtEl>
                                          <p:spTgt spid="77830"/>
                                        </p:tgtEl>
                                        <p:attrNameLst>
                                          <p:attrName>ppt_x</p:attrName>
                                        </p:attrNameLst>
                                      </p:cBhvr>
                                      <p:tavLst>
                                        <p:tav tm="0">
                                          <p:val>
                                            <p:strVal val="0-#ppt_w/2"/>
                                          </p:val>
                                        </p:tav>
                                        <p:tav tm="100000">
                                          <p:val>
                                            <p:strVal val="#ppt_x"/>
                                          </p:val>
                                        </p:tav>
                                      </p:tavLst>
                                    </p:anim>
                                    <p:anim calcmode="lin" valueType="num">
                                      <p:cBhvr additive="base">
                                        <p:cTn id="8" dur="500" fill="hold"/>
                                        <p:tgtEl>
                                          <p:spTgt spid="778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31"/>
                                        </p:tgtEl>
                                        <p:attrNameLst>
                                          <p:attrName>style.visibility</p:attrName>
                                        </p:attrNameLst>
                                      </p:cBhvr>
                                      <p:to>
                                        <p:strVal val="visible"/>
                                      </p:to>
                                    </p:set>
                                    <p:anim calcmode="lin" valueType="num">
                                      <p:cBhvr additive="base">
                                        <p:cTn id="13" dur="500" fill="hold"/>
                                        <p:tgtEl>
                                          <p:spTgt spid="77831"/>
                                        </p:tgtEl>
                                        <p:attrNameLst>
                                          <p:attrName>ppt_x</p:attrName>
                                        </p:attrNameLst>
                                      </p:cBhvr>
                                      <p:tavLst>
                                        <p:tav tm="0">
                                          <p:val>
                                            <p:strVal val="0-#ppt_w/2"/>
                                          </p:val>
                                        </p:tav>
                                        <p:tav tm="100000">
                                          <p:val>
                                            <p:strVal val="#ppt_x"/>
                                          </p:val>
                                        </p:tav>
                                      </p:tavLst>
                                    </p:anim>
                                    <p:anim calcmode="lin" valueType="num">
                                      <p:cBhvr additive="base">
                                        <p:cTn id="14" dur="500" fill="hold"/>
                                        <p:tgtEl>
                                          <p:spTgt spid="778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827"/>
                                        </p:tgtEl>
                                        <p:attrNameLst>
                                          <p:attrName>style.visibility</p:attrName>
                                        </p:attrNameLst>
                                      </p:cBhvr>
                                      <p:to>
                                        <p:strVal val="visible"/>
                                      </p:to>
                                    </p:set>
                                    <p:anim calcmode="lin" valueType="num">
                                      <p:cBhvr additive="base">
                                        <p:cTn id="19" dur="500" fill="hold"/>
                                        <p:tgtEl>
                                          <p:spTgt spid="77827"/>
                                        </p:tgtEl>
                                        <p:attrNameLst>
                                          <p:attrName>ppt_x</p:attrName>
                                        </p:attrNameLst>
                                      </p:cBhvr>
                                      <p:tavLst>
                                        <p:tav tm="0">
                                          <p:val>
                                            <p:strVal val="#ppt_x"/>
                                          </p:val>
                                        </p:tav>
                                        <p:tav tm="100000">
                                          <p:val>
                                            <p:strVal val="#ppt_x"/>
                                          </p:val>
                                        </p:tav>
                                      </p:tavLst>
                                    </p:anim>
                                    <p:anim calcmode="lin" valueType="num">
                                      <p:cBhvr additive="base">
                                        <p:cTn id="20" dur="500" fill="hold"/>
                                        <p:tgtEl>
                                          <p:spTgt spid="778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32"/>
                                        </p:tgtEl>
                                        <p:attrNameLst>
                                          <p:attrName>style.visibility</p:attrName>
                                        </p:attrNameLst>
                                      </p:cBhvr>
                                      <p:to>
                                        <p:strVal val="visible"/>
                                      </p:to>
                                    </p:set>
                                    <p:anim calcmode="lin" valueType="num">
                                      <p:cBhvr additive="base">
                                        <p:cTn id="25" dur="500" fill="hold"/>
                                        <p:tgtEl>
                                          <p:spTgt spid="77832"/>
                                        </p:tgtEl>
                                        <p:attrNameLst>
                                          <p:attrName>ppt_x</p:attrName>
                                        </p:attrNameLst>
                                      </p:cBhvr>
                                      <p:tavLst>
                                        <p:tav tm="0">
                                          <p:val>
                                            <p:strVal val="0-#ppt_w/2"/>
                                          </p:val>
                                        </p:tav>
                                        <p:tav tm="100000">
                                          <p:val>
                                            <p:strVal val="#ppt_x"/>
                                          </p:val>
                                        </p:tav>
                                      </p:tavLst>
                                    </p:anim>
                                    <p:anim calcmode="lin" valueType="num">
                                      <p:cBhvr additive="base">
                                        <p:cTn id="26" dur="500" fill="hold"/>
                                        <p:tgtEl>
                                          <p:spTgt spid="778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7828"/>
                                        </p:tgtEl>
                                        <p:attrNameLst>
                                          <p:attrName>style.visibility</p:attrName>
                                        </p:attrNameLst>
                                      </p:cBhvr>
                                      <p:to>
                                        <p:strVal val="visible"/>
                                      </p:to>
                                    </p:set>
                                    <p:anim calcmode="lin" valueType="num">
                                      <p:cBhvr additive="base">
                                        <p:cTn id="31" dur="500" fill="hold"/>
                                        <p:tgtEl>
                                          <p:spTgt spid="77828"/>
                                        </p:tgtEl>
                                        <p:attrNameLst>
                                          <p:attrName>ppt_x</p:attrName>
                                        </p:attrNameLst>
                                      </p:cBhvr>
                                      <p:tavLst>
                                        <p:tav tm="0">
                                          <p:val>
                                            <p:strVal val="#ppt_x"/>
                                          </p:val>
                                        </p:tav>
                                        <p:tav tm="100000">
                                          <p:val>
                                            <p:strVal val="#ppt_x"/>
                                          </p:val>
                                        </p:tav>
                                      </p:tavLst>
                                    </p:anim>
                                    <p:anim calcmode="lin" valueType="num">
                                      <p:cBhvr additive="base">
                                        <p:cTn id="32"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829"/>
                                        </p:tgtEl>
                                        <p:attrNameLst>
                                          <p:attrName>style.visibility</p:attrName>
                                        </p:attrNameLst>
                                      </p:cBhvr>
                                      <p:to>
                                        <p:strVal val="visible"/>
                                      </p:to>
                                    </p:set>
                                    <p:anim calcmode="lin" valueType="num">
                                      <p:cBhvr additive="base">
                                        <p:cTn id="37" dur="500" fill="hold"/>
                                        <p:tgtEl>
                                          <p:spTgt spid="77829"/>
                                        </p:tgtEl>
                                        <p:attrNameLst>
                                          <p:attrName>ppt_x</p:attrName>
                                        </p:attrNameLst>
                                      </p:cBhvr>
                                      <p:tavLst>
                                        <p:tav tm="0">
                                          <p:val>
                                            <p:strVal val="#ppt_x"/>
                                          </p:val>
                                        </p:tav>
                                        <p:tav tm="100000">
                                          <p:val>
                                            <p:strVal val="#ppt_x"/>
                                          </p:val>
                                        </p:tav>
                                      </p:tavLst>
                                    </p:anim>
                                    <p:anim calcmode="lin" valueType="num">
                                      <p:cBhvr additive="base">
                                        <p:cTn id="38" dur="500" fill="hold"/>
                                        <p:tgtEl>
                                          <p:spTgt spid="778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p:bldP spid="77829" grpId="0"/>
      <p:bldP spid="77830" grpId="0"/>
      <p:bldP spid="77831" grpId="0"/>
      <p:bldP spid="7783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rPr>
              <a:t>（三）操作系统的定义</a:t>
            </a:r>
            <a:endPar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82946"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7" name="" r:id="rId1" imgW="838200" imgH="647700" progId="Paint.Picture">
                  <p:embed/>
                </p:oleObj>
              </mc:Choice>
              <mc:Fallback>
                <p:oleObj name="" r:id="rId1" imgW="838200" imgH="647700" progId="Paint.Picture">
                  <p:embed/>
                  <p:pic>
                    <p:nvPicPr>
                      <p:cNvPr id="0" name="图片 309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82947"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xEl>
                                              <p:charRg st="1" end="12"/>
                                            </p:txEl>
                                          </p:spTgt>
                                        </p:tgtEl>
                                        <p:attrNameLst>
                                          <p:attrName>style.visibility</p:attrName>
                                        </p:attrNameLst>
                                      </p:cBhvr>
                                      <p:to>
                                        <p:strVal val="visible"/>
                                      </p:to>
                                    </p:set>
                                    <p:anim calcmode="lin" valueType="num">
                                      <p:cBhvr additive="base">
                                        <p:cTn id="7" dur="1000" fill="hold"/>
                                        <p:tgtEl>
                                          <p:spTgt spid="78850">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0">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60</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79875" name="Rectangle 3"/>
          <p:cNvSpPr/>
          <p:nvPr/>
        </p:nvSpPr>
        <p:spPr>
          <a:xfrm>
            <a:off x="157163" y="530225"/>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资源共享与资源竞争</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9876" name="Rectangle 4"/>
          <p:cNvSpPr/>
          <p:nvPr/>
        </p:nvSpPr>
        <p:spPr>
          <a:xfrm>
            <a:off x="2727325" y="1125538"/>
            <a:ext cx="6259513" cy="53022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多个计算任务对计算机系统资源的共同享用</a:t>
            </a:r>
            <a:endPar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grpSp>
        <p:nvGrpSpPr>
          <p:cNvPr id="79877" name="组合 79876"/>
          <p:cNvGrpSpPr/>
          <p:nvPr/>
        </p:nvGrpSpPr>
        <p:grpSpPr>
          <a:xfrm>
            <a:off x="1693863" y="2665413"/>
            <a:ext cx="5027612" cy="3824287"/>
            <a:chOff x="0" y="0"/>
            <a:chExt cx="3167" cy="2409"/>
          </a:xfrm>
        </p:grpSpPr>
        <p:sp>
          <p:nvSpPr>
            <p:cNvPr id="79878" name="Text Box 6"/>
            <p:cNvSpPr txBox="1"/>
            <p:nvPr/>
          </p:nvSpPr>
          <p:spPr>
            <a:xfrm>
              <a:off x="1238" y="2217"/>
              <a:ext cx="689" cy="192"/>
            </a:xfrm>
            <a:prstGeom prst="rect">
              <a:avLst/>
            </a:prstGeom>
            <a:noFill/>
            <a:ln w="9525">
              <a:noFill/>
            </a:ln>
          </p:spPr>
          <p:txBody>
            <a:bodyPr>
              <a:spAutoFit/>
            </a:bodyPr>
            <a:p>
              <a:pPr marR="0" defTabSz="914400">
                <a:buClrTx/>
                <a:buSzTx/>
                <a:buFontTx/>
              </a:pPr>
              <a:r>
                <a:rPr kumimoji="0" lang="zh-CN" altLang="en-US" sz="1400" kern="1200" cap="none" spc="0" normalizeH="0" baseline="0"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操作系统</a:t>
              </a:r>
              <a:endParaRPr kumimoji="0" lang="zh-CN" altLang="en-US" sz="1400" kern="1200" cap="none" spc="0" normalizeH="0" baseline="0"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p:txBody>
        </p:sp>
        <p:sp>
          <p:nvSpPr>
            <p:cNvPr id="83974" name="Line 7"/>
            <p:cNvSpPr/>
            <p:nvPr/>
          </p:nvSpPr>
          <p:spPr>
            <a:xfrm>
              <a:off x="1518" y="0"/>
              <a:ext cx="0" cy="2167"/>
            </a:xfrm>
            <a:prstGeom prst="line">
              <a:avLst/>
            </a:prstGeom>
            <a:ln w="57150" cap="flat" cmpd="sng">
              <a:solidFill>
                <a:schemeClr val="tx1"/>
              </a:solidFill>
              <a:prstDash val="solid"/>
              <a:round/>
              <a:headEnd type="none" w="med" len="med"/>
              <a:tailEnd type="none" w="med" len="med"/>
            </a:ln>
          </p:spPr>
        </p:sp>
        <p:sp>
          <p:nvSpPr>
            <p:cNvPr id="83975" name="Text Box 8"/>
            <p:cNvSpPr txBox="1"/>
            <p:nvPr/>
          </p:nvSpPr>
          <p:spPr>
            <a:xfrm>
              <a:off x="1782" y="143"/>
              <a:ext cx="598" cy="332"/>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r>
                <a:rPr lang="zh-CN" altLang="zh-CN" sz="1400" b="0" dirty="0">
                  <a:solidFill>
                    <a:schemeClr val="tx1"/>
                  </a:solidFill>
                  <a:latin typeface="Times New Roman" panose="02020603050405020304" pitchFamily="2" charset="0"/>
                  <a:ea typeface="宋体" panose="02010600030101010101" pitchFamily="2" charset="-122"/>
                </a:rPr>
                <a:t> 中央</a:t>
              </a:r>
              <a:endParaRPr lang="zh-CN" altLang="zh-CN" sz="1400" b="0" dirty="0">
                <a:solidFill>
                  <a:schemeClr val="tx1"/>
                </a:solidFill>
                <a:latin typeface="Times New Roman" panose="02020603050405020304" pitchFamily="2" charset="0"/>
                <a:ea typeface="宋体" panose="02010600030101010101" pitchFamily="2" charset="-122"/>
              </a:endParaRPr>
            </a:p>
            <a:p>
              <a:pPr algn="ctr"/>
              <a:r>
                <a:rPr lang="zh-CN" altLang="zh-CN" sz="1400" b="0" dirty="0">
                  <a:solidFill>
                    <a:schemeClr val="tx1"/>
                  </a:solidFill>
                  <a:latin typeface="Times New Roman" panose="02020603050405020304" pitchFamily="2" charset="0"/>
                  <a:ea typeface="宋体" panose="02010600030101010101" pitchFamily="2" charset="-122"/>
                </a:rPr>
                <a:t>处理机</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76" name="Text Box 9"/>
            <p:cNvSpPr txBox="1"/>
            <p:nvPr/>
          </p:nvSpPr>
          <p:spPr>
            <a:xfrm>
              <a:off x="1777" y="590"/>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zh-CN" sz="1400" b="0" dirty="0">
                  <a:solidFill>
                    <a:schemeClr val="tx1"/>
                  </a:solidFill>
                  <a:latin typeface="Times New Roman" panose="02020603050405020304" pitchFamily="2" charset="0"/>
                  <a:ea typeface="宋体" panose="02010600030101010101" pitchFamily="2" charset="-122"/>
                </a:rPr>
                <a:t> 打印机</a:t>
              </a:r>
              <a:endParaRPr lang="zh-CN" altLang="zh-CN" sz="1400" b="0" dirty="0">
                <a:solidFill>
                  <a:schemeClr val="tx1"/>
                </a:solidFill>
                <a:latin typeface="Times New Roman" panose="02020603050405020304" pitchFamily="2" charset="0"/>
                <a:ea typeface="宋体" panose="02010600030101010101" pitchFamily="2" charset="-122"/>
              </a:endParaRPr>
            </a:p>
          </p:txBody>
        </p:sp>
        <p:grpSp>
          <p:nvGrpSpPr>
            <p:cNvPr id="83977" name="组合 79881"/>
            <p:cNvGrpSpPr/>
            <p:nvPr/>
          </p:nvGrpSpPr>
          <p:grpSpPr>
            <a:xfrm>
              <a:off x="65" y="123"/>
              <a:ext cx="1363" cy="848"/>
              <a:chOff x="0" y="0"/>
              <a:chExt cx="1363" cy="848"/>
            </a:xfrm>
          </p:grpSpPr>
          <p:sp>
            <p:nvSpPr>
              <p:cNvPr id="83978" name="Text Box 11"/>
              <p:cNvSpPr txBox="1"/>
              <p:nvPr/>
            </p:nvSpPr>
            <p:spPr>
              <a:xfrm>
                <a:off x="17" y="61"/>
                <a:ext cx="516"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用 户</a:t>
                </a:r>
                <a:r>
                  <a:rPr lang="zh-CN" altLang="zh-CN" sz="1400" b="0" baseline="-25000" dirty="0">
                    <a:solidFill>
                      <a:schemeClr val="tx1"/>
                    </a:solidFill>
                    <a:latin typeface="Times New Roman" panose="02020603050405020304" pitchFamily="2" charset="0"/>
                    <a:ea typeface="宋体" panose="02010600030101010101" pitchFamily="2" charset="-122"/>
                  </a:rPr>
                  <a:t>1</a:t>
                </a:r>
                <a:endParaRPr lang="zh-CN" altLang="zh-CN" sz="1400" b="0" baseline="-25000" dirty="0">
                  <a:solidFill>
                    <a:schemeClr val="tx1"/>
                  </a:solidFill>
                  <a:latin typeface="Times New Roman" panose="02020603050405020304" pitchFamily="2" charset="0"/>
                  <a:ea typeface="宋体" panose="02010600030101010101" pitchFamily="2" charset="-122"/>
                </a:endParaRPr>
              </a:p>
            </p:txBody>
          </p:sp>
          <p:sp>
            <p:nvSpPr>
              <p:cNvPr id="83979" name="Text Box 12"/>
              <p:cNvSpPr txBox="1"/>
              <p:nvPr/>
            </p:nvSpPr>
            <p:spPr>
              <a:xfrm>
                <a:off x="0" y="656"/>
                <a:ext cx="517"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用 户n</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80" name="Text Box 13"/>
              <p:cNvSpPr txBox="1"/>
              <p:nvPr/>
            </p:nvSpPr>
            <p:spPr>
              <a:xfrm>
                <a:off x="60" y="351"/>
                <a:ext cx="326"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a:t>
                </a:r>
                <a:r>
                  <a:rPr lang="zh-CN" altLang="zh-CN" sz="1400" b="0" dirty="0">
                    <a:solidFill>
                      <a:schemeClr val="tx1"/>
                    </a:solidFill>
                    <a:latin typeface="宋体" panose="02010600030101010101" pitchFamily="2" charset="-122"/>
                    <a:ea typeface="宋体" panose="02010600030101010101" pitchFamily="2" charset="-122"/>
                    <a:sym typeface="MT Extra" panose="05050102010205020202" pitchFamily="2" charset="2"/>
                  </a:rPr>
                  <a:t></a:t>
                </a:r>
                <a:r>
                  <a:rPr lang="zh-CN" altLang="zh-CN" sz="14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 </a:t>
                </a:r>
                <a:endParaRPr lang="zh-CN" altLang="zh-CN" sz="14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83981" name="组合 79885"/>
              <p:cNvGrpSpPr/>
              <p:nvPr/>
            </p:nvGrpSpPr>
            <p:grpSpPr>
              <a:xfrm>
                <a:off x="589" y="0"/>
                <a:ext cx="773" cy="468"/>
                <a:chOff x="0" y="0"/>
                <a:chExt cx="773" cy="468"/>
              </a:xfrm>
            </p:grpSpPr>
            <p:sp>
              <p:nvSpPr>
                <p:cNvPr id="83982" name="Line 15"/>
                <p:cNvSpPr/>
                <p:nvPr/>
              </p:nvSpPr>
              <p:spPr>
                <a:xfrm>
                  <a:off x="0" y="201"/>
                  <a:ext cx="773" cy="0"/>
                </a:xfrm>
                <a:prstGeom prst="line">
                  <a:avLst/>
                </a:prstGeom>
                <a:ln w="38100" cap="flat" cmpd="sng">
                  <a:solidFill>
                    <a:schemeClr val="tx1"/>
                  </a:solidFill>
                  <a:prstDash val="solid"/>
                  <a:round/>
                  <a:headEnd type="none" w="med" len="med"/>
                  <a:tailEnd type="triangle" w="med" len="med"/>
                </a:ln>
              </p:spPr>
            </p:sp>
            <p:sp>
              <p:nvSpPr>
                <p:cNvPr id="83983" name="Text Box 16"/>
                <p:cNvSpPr txBox="1"/>
                <p:nvPr/>
              </p:nvSpPr>
              <p:spPr>
                <a:xfrm>
                  <a:off x="8" y="0"/>
                  <a:ext cx="671"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操作命令 </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84" name="Text Box 17"/>
                <p:cNvSpPr txBox="1"/>
                <p:nvPr/>
              </p:nvSpPr>
              <p:spPr>
                <a:xfrm>
                  <a:off x="201" y="276"/>
                  <a:ext cx="372"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a:t>
                  </a:r>
                  <a:r>
                    <a:rPr lang="zh-CN" altLang="zh-CN" sz="1400"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4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83985" name="Line 18"/>
              <p:cNvSpPr/>
              <p:nvPr/>
            </p:nvSpPr>
            <p:spPr>
              <a:xfrm>
                <a:off x="590" y="778"/>
                <a:ext cx="773" cy="0"/>
              </a:xfrm>
              <a:prstGeom prst="line">
                <a:avLst/>
              </a:prstGeom>
              <a:ln w="38100" cap="flat" cmpd="sng">
                <a:solidFill>
                  <a:schemeClr val="tx1"/>
                </a:solidFill>
                <a:prstDash val="solid"/>
                <a:round/>
                <a:headEnd type="none" w="med" len="med"/>
                <a:tailEnd type="triangle" w="med" len="med"/>
              </a:ln>
            </p:spPr>
          </p:sp>
          <p:sp>
            <p:nvSpPr>
              <p:cNvPr id="83986" name="Text Box 19"/>
              <p:cNvSpPr txBox="1"/>
              <p:nvPr/>
            </p:nvSpPr>
            <p:spPr>
              <a:xfrm>
                <a:off x="598" y="577"/>
                <a:ext cx="671"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操作命令 </a:t>
                </a:r>
                <a:endParaRPr lang="zh-CN" altLang="zh-CN" sz="1400" b="0" dirty="0">
                  <a:solidFill>
                    <a:schemeClr val="tx1"/>
                  </a:solidFill>
                  <a:latin typeface="Times New Roman" panose="02020603050405020304" pitchFamily="2" charset="0"/>
                  <a:ea typeface="宋体" panose="02010600030101010101" pitchFamily="2" charset="-122"/>
                </a:endParaRPr>
              </a:p>
            </p:txBody>
          </p:sp>
        </p:grpSp>
        <p:sp>
          <p:nvSpPr>
            <p:cNvPr id="83987" name="Text Box 20"/>
            <p:cNvSpPr txBox="1"/>
            <p:nvPr/>
          </p:nvSpPr>
          <p:spPr>
            <a:xfrm>
              <a:off x="0" y="1211"/>
              <a:ext cx="691"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应用程序</a:t>
              </a:r>
              <a:r>
                <a:rPr lang="zh-CN" altLang="zh-CN" sz="1400" b="0" baseline="-25000" dirty="0">
                  <a:solidFill>
                    <a:schemeClr val="tx1"/>
                  </a:solidFill>
                  <a:latin typeface="Times New Roman" panose="02020603050405020304" pitchFamily="2" charset="0"/>
                  <a:ea typeface="宋体" panose="02010600030101010101" pitchFamily="2" charset="-122"/>
                </a:rPr>
                <a:t>1</a:t>
              </a:r>
              <a:endParaRPr lang="zh-CN" altLang="zh-CN" sz="1400" b="0" baseline="-25000" dirty="0">
                <a:solidFill>
                  <a:schemeClr val="tx1"/>
                </a:solidFill>
                <a:latin typeface="Times New Roman" panose="02020603050405020304" pitchFamily="2" charset="0"/>
                <a:ea typeface="宋体" panose="02010600030101010101" pitchFamily="2" charset="-122"/>
              </a:endParaRPr>
            </a:p>
          </p:txBody>
        </p:sp>
        <p:sp>
          <p:nvSpPr>
            <p:cNvPr id="83988" name="Text Box 21"/>
            <p:cNvSpPr txBox="1"/>
            <p:nvPr/>
          </p:nvSpPr>
          <p:spPr>
            <a:xfrm>
              <a:off x="126" y="1483"/>
              <a:ext cx="326"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a:t>
              </a:r>
              <a:r>
                <a:rPr lang="zh-CN" altLang="zh-CN" sz="1400" b="0" dirty="0">
                  <a:solidFill>
                    <a:schemeClr val="tx1"/>
                  </a:solidFill>
                  <a:latin typeface="宋体" panose="02010600030101010101" pitchFamily="2" charset="-122"/>
                  <a:ea typeface="宋体" panose="02010600030101010101" pitchFamily="2" charset="-122"/>
                  <a:sym typeface="MT Extra" panose="05050102010205020202" pitchFamily="2" charset="2"/>
                </a:rPr>
                <a:t></a:t>
              </a:r>
              <a:r>
                <a:rPr lang="zh-CN" altLang="zh-CN" sz="14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 </a:t>
              </a:r>
              <a:endParaRPr lang="zh-CN" altLang="zh-CN" sz="14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83989" name="组合 79893"/>
            <p:cNvGrpSpPr/>
            <p:nvPr/>
          </p:nvGrpSpPr>
          <p:grpSpPr>
            <a:xfrm>
              <a:off x="655" y="1132"/>
              <a:ext cx="773" cy="468"/>
              <a:chOff x="0" y="0"/>
              <a:chExt cx="773" cy="468"/>
            </a:xfrm>
          </p:grpSpPr>
          <p:sp>
            <p:nvSpPr>
              <p:cNvPr id="83990" name="Line 23"/>
              <p:cNvSpPr/>
              <p:nvPr/>
            </p:nvSpPr>
            <p:spPr>
              <a:xfrm>
                <a:off x="0" y="201"/>
                <a:ext cx="773" cy="0"/>
              </a:xfrm>
              <a:prstGeom prst="line">
                <a:avLst/>
              </a:prstGeom>
              <a:ln w="38100" cap="flat" cmpd="sng">
                <a:solidFill>
                  <a:schemeClr val="tx1"/>
                </a:solidFill>
                <a:prstDash val="solid"/>
                <a:round/>
                <a:headEnd type="none" w="med" len="med"/>
                <a:tailEnd type="triangle" w="med" len="med"/>
              </a:ln>
            </p:spPr>
          </p:sp>
          <p:sp>
            <p:nvSpPr>
              <p:cNvPr id="83991" name="Text Box 24"/>
              <p:cNvSpPr txBox="1"/>
              <p:nvPr/>
            </p:nvSpPr>
            <p:spPr>
              <a:xfrm>
                <a:off x="8" y="0"/>
                <a:ext cx="671"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系统调用 </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92" name="Text Box 25"/>
              <p:cNvSpPr txBox="1"/>
              <p:nvPr/>
            </p:nvSpPr>
            <p:spPr>
              <a:xfrm>
                <a:off x="201" y="276"/>
                <a:ext cx="372"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a:t>
                </a:r>
                <a:r>
                  <a:rPr lang="zh-CN" altLang="zh-CN" sz="1400"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4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83993" name="Line 26"/>
            <p:cNvSpPr/>
            <p:nvPr/>
          </p:nvSpPr>
          <p:spPr>
            <a:xfrm>
              <a:off x="656" y="1910"/>
              <a:ext cx="773" cy="0"/>
            </a:xfrm>
            <a:prstGeom prst="line">
              <a:avLst/>
            </a:prstGeom>
            <a:ln w="38100" cap="flat" cmpd="sng">
              <a:solidFill>
                <a:schemeClr val="tx1"/>
              </a:solidFill>
              <a:prstDash val="solid"/>
              <a:round/>
              <a:headEnd type="none" w="med" len="med"/>
              <a:tailEnd type="triangle" w="med" len="med"/>
            </a:ln>
          </p:spPr>
        </p:sp>
        <p:sp>
          <p:nvSpPr>
            <p:cNvPr id="83994" name="Text Box 27"/>
            <p:cNvSpPr txBox="1"/>
            <p:nvPr/>
          </p:nvSpPr>
          <p:spPr>
            <a:xfrm>
              <a:off x="664" y="1709"/>
              <a:ext cx="671"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系统调用 </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95" name="Text Box 28"/>
            <p:cNvSpPr txBox="1"/>
            <p:nvPr/>
          </p:nvSpPr>
          <p:spPr>
            <a:xfrm>
              <a:off x="18" y="1796"/>
              <a:ext cx="691" cy="192"/>
            </a:xfrm>
            <a:prstGeom prst="rect">
              <a:avLst/>
            </a:prstGeom>
            <a:noFill/>
            <a:ln w="9525">
              <a:noFill/>
            </a:ln>
          </p:spPr>
          <p:txBody>
            <a:bodyPr anchor="t" anchorCtr="0">
              <a:spAutoFit/>
            </a:bodyPr>
            <a:p>
              <a:r>
                <a:rPr lang="zh-CN" altLang="zh-CN" sz="1400" b="0" dirty="0">
                  <a:solidFill>
                    <a:schemeClr val="tx1"/>
                  </a:solidFill>
                  <a:latin typeface="Times New Roman" panose="02020603050405020304" pitchFamily="2" charset="0"/>
                  <a:ea typeface="宋体" panose="02010600030101010101" pitchFamily="2" charset="-122"/>
                </a:rPr>
                <a:t> 应用程序</a:t>
              </a:r>
              <a:r>
                <a:rPr lang="zh-CN" altLang="zh-CN" sz="1400" b="0" baseline="-25000" dirty="0">
                  <a:solidFill>
                    <a:schemeClr val="tx1"/>
                  </a:solidFill>
                  <a:latin typeface="Times New Roman" panose="02020603050405020304" pitchFamily="2" charset="0"/>
                  <a:ea typeface="宋体" panose="02010600030101010101" pitchFamily="2" charset="-122"/>
                </a:rPr>
                <a:t>n</a:t>
              </a:r>
              <a:endParaRPr lang="zh-CN" altLang="zh-CN" sz="1400" b="0" baseline="-25000" dirty="0">
                <a:solidFill>
                  <a:schemeClr val="tx1"/>
                </a:solidFill>
                <a:latin typeface="Times New Roman" panose="02020603050405020304" pitchFamily="2" charset="0"/>
                <a:ea typeface="宋体" panose="02010600030101010101" pitchFamily="2" charset="-122"/>
              </a:endParaRPr>
            </a:p>
          </p:txBody>
        </p:sp>
        <p:sp>
          <p:nvSpPr>
            <p:cNvPr id="83996" name="Text Box 29"/>
            <p:cNvSpPr txBox="1"/>
            <p:nvPr/>
          </p:nvSpPr>
          <p:spPr>
            <a:xfrm>
              <a:off x="1777" y="970"/>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en-US" sz="1400" b="0">
                  <a:solidFill>
                    <a:schemeClr val="tx1"/>
                  </a:solidFill>
                  <a:latin typeface="Times New Roman" panose="02020603050405020304" pitchFamily="2" charset="0"/>
                  <a:ea typeface="宋体" panose="02010600030101010101" pitchFamily="2" charset="-122"/>
                </a:rPr>
                <a:t>显示器</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83997" name="Text Box 30"/>
            <p:cNvSpPr txBox="1"/>
            <p:nvPr/>
          </p:nvSpPr>
          <p:spPr>
            <a:xfrm>
              <a:off x="1777" y="1349"/>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zh-CN" sz="1400" b="0" dirty="0">
                  <a:solidFill>
                    <a:schemeClr val="tx1"/>
                  </a:solidFill>
                  <a:latin typeface="Times New Roman" panose="02020603050405020304" pitchFamily="2" charset="0"/>
                  <a:ea typeface="宋体" panose="02010600030101010101" pitchFamily="2" charset="-122"/>
                </a:rPr>
                <a:t>Modem</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98" name="Text Box 31"/>
            <p:cNvSpPr txBox="1"/>
            <p:nvPr/>
          </p:nvSpPr>
          <p:spPr>
            <a:xfrm>
              <a:off x="1782" y="1688"/>
              <a:ext cx="598" cy="332"/>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r>
                <a:rPr lang="zh-CN" altLang="zh-CN" sz="1400" b="0" dirty="0">
                  <a:solidFill>
                    <a:schemeClr val="tx1"/>
                  </a:solidFill>
                  <a:latin typeface="Times New Roman" panose="02020603050405020304" pitchFamily="2" charset="0"/>
                  <a:ea typeface="宋体" panose="02010600030101010101" pitchFamily="2" charset="-122"/>
                </a:rPr>
                <a:t> 应  用</a:t>
              </a:r>
              <a:endParaRPr lang="zh-CN" altLang="zh-CN" sz="1400" b="0" dirty="0">
                <a:solidFill>
                  <a:schemeClr val="tx1"/>
                </a:solidFill>
                <a:latin typeface="Times New Roman" panose="02020603050405020304" pitchFamily="2" charset="0"/>
                <a:ea typeface="宋体" panose="02010600030101010101" pitchFamily="2" charset="-122"/>
              </a:endParaRPr>
            </a:p>
            <a:p>
              <a:pPr algn="ctr"/>
              <a:r>
                <a:rPr lang="zh-CN" altLang="zh-CN" sz="1400" b="0" dirty="0">
                  <a:solidFill>
                    <a:schemeClr val="tx1"/>
                  </a:solidFill>
                  <a:latin typeface="Times New Roman" panose="02020603050405020304" pitchFamily="2" charset="0"/>
                  <a:ea typeface="宋体" panose="02010600030101010101" pitchFamily="2" charset="-122"/>
                </a:rPr>
                <a:t>程  序</a:t>
              </a:r>
              <a:endParaRPr lang="zh-CN" altLang="zh-CN" sz="1400" b="0" dirty="0">
                <a:solidFill>
                  <a:schemeClr val="tx1"/>
                </a:solidFill>
                <a:latin typeface="Times New Roman" panose="02020603050405020304" pitchFamily="2" charset="0"/>
                <a:ea typeface="宋体" panose="02010600030101010101" pitchFamily="2" charset="-122"/>
              </a:endParaRPr>
            </a:p>
          </p:txBody>
        </p:sp>
        <p:sp>
          <p:nvSpPr>
            <p:cNvPr id="83999" name="Text Box 32"/>
            <p:cNvSpPr txBox="1"/>
            <p:nvPr/>
          </p:nvSpPr>
          <p:spPr>
            <a:xfrm>
              <a:off x="2559" y="196"/>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en-US" sz="1400" b="0">
                  <a:solidFill>
                    <a:schemeClr val="tx1"/>
                  </a:solidFill>
                  <a:latin typeface="Times New Roman" panose="02020603050405020304" pitchFamily="2" charset="0"/>
                  <a:ea typeface="宋体" panose="02010600030101010101" pitchFamily="2" charset="-122"/>
                </a:rPr>
                <a:t>存储器</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84000" name="Text Box 33"/>
            <p:cNvSpPr txBox="1"/>
            <p:nvPr/>
          </p:nvSpPr>
          <p:spPr>
            <a:xfrm>
              <a:off x="2559" y="590"/>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en-US" sz="1400" b="0">
                  <a:solidFill>
                    <a:schemeClr val="tx1"/>
                  </a:solidFill>
                  <a:latin typeface="Times New Roman" panose="02020603050405020304" pitchFamily="2" charset="0"/>
                  <a:ea typeface="宋体" panose="02010600030101010101" pitchFamily="2" charset="-122"/>
                </a:rPr>
                <a:t>绘图仪</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84001" name="Text Box 34"/>
            <p:cNvSpPr txBox="1"/>
            <p:nvPr/>
          </p:nvSpPr>
          <p:spPr>
            <a:xfrm>
              <a:off x="2559" y="969"/>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en-US" sz="1400" b="0">
                  <a:solidFill>
                    <a:schemeClr val="tx1"/>
                  </a:solidFill>
                  <a:latin typeface="Times New Roman" panose="02020603050405020304" pitchFamily="2" charset="0"/>
                  <a:ea typeface="宋体" panose="02010600030101010101" pitchFamily="2" charset="-122"/>
                </a:rPr>
                <a:t>键  盘</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84002" name="Text Box 35"/>
            <p:cNvSpPr txBox="1"/>
            <p:nvPr/>
          </p:nvSpPr>
          <p:spPr>
            <a:xfrm>
              <a:off x="2559" y="1349"/>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en-US" sz="1400" b="0">
                  <a:solidFill>
                    <a:schemeClr val="tx1"/>
                  </a:solidFill>
                  <a:latin typeface="Times New Roman" panose="02020603050405020304" pitchFamily="2" charset="0"/>
                  <a:ea typeface="宋体" panose="02010600030101010101" pitchFamily="2" charset="-122"/>
                </a:rPr>
                <a:t>网  卡</a:t>
              </a:r>
              <a:endParaRPr lang="zh-CN" altLang="en-US" sz="1400" b="0">
                <a:solidFill>
                  <a:schemeClr val="tx1"/>
                </a:solidFill>
                <a:latin typeface="Times New Roman" panose="02020603050405020304" pitchFamily="2" charset="0"/>
                <a:ea typeface="宋体" panose="02010600030101010101" pitchFamily="2" charset="-122"/>
              </a:endParaRPr>
            </a:p>
          </p:txBody>
        </p:sp>
        <p:sp>
          <p:nvSpPr>
            <p:cNvPr id="84003" name="Text Box 36"/>
            <p:cNvSpPr txBox="1"/>
            <p:nvPr/>
          </p:nvSpPr>
          <p:spPr>
            <a:xfrm>
              <a:off x="2559" y="1741"/>
              <a:ext cx="608" cy="225"/>
            </a:xfrm>
            <a:prstGeom prst="rect">
              <a:avLst/>
            </a:prstGeom>
            <a:solidFill>
              <a:srgbClr val="CCCCFF"/>
            </a:solid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
                </a:spcBef>
              </a:pPr>
              <a:r>
                <a:rPr lang="zh-CN" altLang="en-US" sz="1400" b="0">
                  <a:solidFill>
                    <a:schemeClr val="tx1"/>
                  </a:solidFill>
                  <a:latin typeface="Times New Roman" panose="02020603050405020304" pitchFamily="2" charset="0"/>
                  <a:ea typeface="宋体" panose="02010600030101010101" pitchFamily="2" charset="-122"/>
                </a:rPr>
                <a:t>文  件</a:t>
              </a:r>
              <a:endParaRPr lang="zh-CN" altLang="en-US" sz="1400" b="0">
                <a:solidFill>
                  <a:schemeClr val="tx1"/>
                </a:solidFill>
                <a:latin typeface="Times New Roman" panose="02020603050405020304" pitchFamily="2" charset="0"/>
                <a:ea typeface="宋体" panose="02010600030101010101" pitchFamily="2" charset="-122"/>
              </a:endParaRPr>
            </a:p>
          </p:txBody>
        </p:sp>
      </p:grpSp>
      <p:sp>
        <p:nvSpPr>
          <p:cNvPr id="79909" name="Text Box 37"/>
          <p:cNvSpPr txBox="1"/>
          <p:nvPr/>
        </p:nvSpPr>
        <p:spPr>
          <a:xfrm>
            <a:off x="6089650" y="6116638"/>
            <a:ext cx="2630488" cy="336550"/>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用户请求系统资源的方式</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79910" name="Rectangle 38"/>
          <p:cNvSpPr/>
          <p:nvPr/>
        </p:nvSpPr>
        <p:spPr>
          <a:xfrm>
            <a:off x="665163" y="1092200"/>
            <a:ext cx="254317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资源共享</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79911" name="Rectangle 39"/>
          <p:cNvSpPr/>
          <p:nvPr/>
        </p:nvSpPr>
        <p:spPr>
          <a:xfrm>
            <a:off x="2905125" y="1806575"/>
            <a:ext cx="5448300" cy="53022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1"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多个计算任务对计算机系统资源的争夺</a:t>
            </a:r>
            <a:endParaRPr kumimoji="0" lang="zh-CN" altLang="en-US" sz="2400" b="1"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79912" name="Rectangle 40"/>
          <p:cNvSpPr/>
          <p:nvPr/>
        </p:nvSpPr>
        <p:spPr>
          <a:xfrm>
            <a:off x="666750" y="1779588"/>
            <a:ext cx="228282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资源竞争</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4008" name="Rectangle 41"/>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（三）绪论——操作系统的定义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14"/>
                                            </p:txEl>
                                          </p:spTgt>
                                        </p:tgtEl>
                                        <p:attrNameLst>
                                          <p:attrName>style.visibility</p:attrName>
                                        </p:attrNameLst>
                                      </p:cBhvr>
                                      <p:to>
                                        <p:strVal val="visible"/>
                                      </p:to>
                                    </p:set>
                                    <p:anim calcmode="lin" valueType="num">
                                      <p:cBhvr additive="base">
                                        <p:cTn id="7" dur="1000" fill="hold"/>
                                        <p:tgtEl>
                                          <p:spTgt spid="7987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910"/>
                                        </p:tgtEl>
                                        <p:attrNameLst>
                                          <p:attrName>style.visibility</p:attrName>
                                        </p:attrNameLst>
                                      </p:cBhvr>
                                      <p:to>
                                        <p:strVal val="visible"/>
                                      </p:to>
                                    </p:set>
                                    <p:anim calcmode="lin" valueType="num">
                                      <p:cBhvr additive="base">
                                        <p:cTn id="13" dur="500" fill="hold"/>
                                        <p:tgtEl>
                                          <p:spTgt spid="79910"/>
                                        </p:tgtEl>
                                        <p:attrNameLst>
                                          <p:attrName>ppt_x</p:attrName>
                                        </p:attrNameLst>
                                      </p:cBhvr>
                                      <p:tavLst>
                                        <p:tav tm="0">
                                          <p:val>
                                            <p:strVal val="0-#ppt_w/2"/>
                                          </p:val>
                                        </p:tav>
                                        <p:tav tm="100000">
                                          <p:val>
                                            <p:strVal val="#ppt_x"/>
                                          </p:val>
                                        </p:tav>
                                      </p:tavLst>
                                    </p:anim>
                                    <p:anim calcmode="lin" valueType="num">
                                      <p:cBhvr additive="base">
                                        <p:cTn id="14" dur="500" fill="hold"/>
                                        <p:tgtEl>
                                          <p:spTgt spid="799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876">
                                            <p:txEl>
                                              <p:charRg st="0" end="22"/>
                                            </p:txEl>
                                          </p:spTgt>
                                        </p:tgtEl>
                                        <p:attrNameLst>
                                          <p:attrName>style.visibility</p:attrName>
                                        </p:attrNameLst>
                                      </p:cBhvr>
                                      <p:to>
                                        <p:strVal val="visible"/>
                                      </p:to>
                                    </p:set>
                                    <p:anim calcmode="lin" valueType="num">
                                      <p:cBhvr additive="base">
                                        <p:cTn id="19" dur="1000" fill="hold"/>
                                        <p:tgtEl>
                                          <p:spTgt spid="79876">
                                            <p:txEl>
                                              <p:charRg st="0" end="2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9876">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912"/>
                                        </p:tgtEl>
                                        <p:attrNameLst>
                                          <p:attrName>style.visibility</p:attrName>
                                        </p:attrNameLst>
                                      </p:cBhvr>
                                      <p:to>
                                        <p:strVal val="visible"/>
                                      </p:to>
                                    </p:set>
                                    <p:anim calcmode="lin" valueType="num">
                                      <p:cBhvr additive="base">
                                        <p:cTn id="25" dur="500" fill="hold"/>
                                        <p:tgtEl>
                                          <p:spTgt spid="79912"/>
                                        </p:tgtEl>
                                        <p:attrNameLst>
                                          <p:attrName>ppt_x</p:attrName>
                                        </p:attrNameLst>
                                      </p:cBhvr>
                                      <p:tavLst>
                                        <p:tav tm="0">
                                          <p:val>
                                            <p:strVal val="0-#ppt_w/2"/>
                                          </p:val>
                                        </p:tav>
                                        <p:tav tm="100000">
                                          <p:val>
                                            <p:strVal val="#ppt_x"/>
                                          </p:val>
                                        </p:tav>
                                      </p:tavLst>
                                    </p:anim>
                                    <p:anim calcmode="lin" valueType="num">
                                      <p:cBhvr additive="base">
                                        <p:cTn id="26" dur="500" fill="hold"/>
                                        <p:tgtEl>
                                          <p:spTgt spid="799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9911">
                                            <p:txEl>
                                              <p:charRg st="0" end="18"/>
                                            </p:txEl>
                                          </p:spTgt>
                                        </p:tgtEl>
                                        <p:attrNameLst>
                                          <p:attrName>style.visibility</p:attrName>
                                        </p:attrNameLst>
                                      </p:cBhvr>
                                      <p:to>
                                        <p:strVal val="visible"/>
                                      </p:to>
                                    </p:set>
                                    <p:anim calcmode="lin" valueType="num">
                                      <p:cBhvr additive="base">
                                        <p:cTn id="31" dur="1000" fill="hold"/>
                                        <p:tgtEl>
                                          <p:spTgt spid="79911">
                                            <p:txEl>
                                              <p:charRg st="0" end="18"/>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7991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9877"/>
                                        </p:tgtEl>
                                        <p:attrNameLst>
                                          <p:attrName>style.visibility</p:attrName>
                                        </p:attrNameLst>
                                      </p:cBhvr>
                                      <p:to>
                                        <p:strVal val="visible"/>
                                      </p:to>
                                    </p:set>
                                    <p:anim calcmode="lin" valueType="num">
                                      <p:cBhvr additive="base">
                                        <p:cTn id="37" dur="500" fill="hold"/>
                                        <p:tgtEl>
                                          <p:spTgt spid="79877"/>
                                        </p:tgtEl>
                                        <p:attrNameLst>
                                          <p:attrName>ppt_x</p:attrName>
                                        </p:attrNameLst>
                                      </p:cBhvr>
                                      <p:tavLst>
                                        <p:tav tm="0">
                                          <p:val>
                                            <p:strVal val="#ppt_x"/>
                                          </p:val>
                                        </p:tav>
                                        <p:tav tm="100000">
                                          <p:val>
                                            <p:strVal val="#ppt_x"/>
                                          </p:val>
                                        </p:tav>
                                      </p:tavLst>
                                    </p:anim>
                                    <p:anim calcmode="lin" valueType="num">
                                      <p:cBhvr additive="base">
                                        <p:cTn id="38"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9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build="p"/>
      <p:bldP spid="79909" grpId="0"/>
      <p:bldP spid="79910" grpId="0"/>
      <p:bldP spid="79911" grpId="0" build="p"/>
      <p:bldP spid="799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61</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80899" name="Rectangle 3"/>
          <p:cNvSpPr/>
          <p:nvPr/>
        </p:nvSpPr>
        <p:spPr>
          <a:xfrm>
            <a:off x="19050" y="1487488"/>
            <a:ext cx="8482013" cy="491648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科普的观点：   操作系统是计算机系统的管理和控制中心，它依照设计者制定的各种调度策略组织和管理计算机系统资源，使之能高效地运行。</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功能的观点 ： 操作系统是一个计算机资源管理系统，它负责计算机系统的全部资源的分配、控制、调度和回收。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用户的观点：  操作系统是计算机与用户之间的接口，用户通过这种接口使用计算机。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sym typeface="Arial" panose="020B0604020202020204" pitchFamily="34" charset="0"/>
              </a:rPr>
              <a:t>软件的观点：  操作系统是程序和数据结构的集合。</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sym typeface="Arial" panose="020B0604020202020204" pitchFamily="34" charset="0"/>
              </a:rPr>
              <a:t>管理的观点：  操作系统是计算机硬件和软件资源的合理而协调的管理者。</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80900" name="Rectangle 4"/>
          <p:cNvSpPr/>
          <p:nvPr/>
        </p:nvSpPr>
        <p:spPr>
          <a:xfrm>
            <a:off x="157163" y="501650"/>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操作系统的定义</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4996"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（三）绪论——操作系统的定义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500" fill="hold"/>
                                        <p:tgtEl>
                                          <p:spTgt spid="80900"/>
                                        </p:tgtEl>
                                        <p:attrNameLst>
                                          <p:attrName>ppt_x</p:attrName>
                                        </p:attrNameLst>
                                      </p:cBhvr>
                                      <p:tavLst>
                                        <p:tav tm="0">
                                          <p:val>
                                            <p:strVal val="0-#ppt_w/2"/>
                                          </p:val>
                                        </p:tav>
                                        <p:tav tm="100000">
                                          <p:val>
                                            <p:strVal val="#ppt_x"/>
                                          </p:val>
                                        </p:tav>
                                      </p:tavLst>
                                    </p:anim>
                                    <p:anim calcmode="lin" valueType="num">
                                      <p:cBhvr additive="base">
                                        <p:cTn id="8"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9"/>
                                        </p:tgtEl>
                                        <p:attrNameLst>
                                          <p:attrName>style.visibility</p:attrName>
                                        </p:attrNameLst>
                                      </p:cBhvr>
                                      <p:to>
                                        <p:strVal val="visible"/>
                                      </p:to>
                                    </p:set>
                                    <p:anim calcmode="lin" valueType="num">
                                      <p:cBhvr additive="base">
                                        <p:cTn id="13" dur="500" fill="hold"/>
                                        <p:tgtEl>
                                          <p:spTgt spid="80899"/>
                                        </p:tgtEl>
                                        <p:attrNameLst>
                                          <p:attrName>ppt_x</p:attrName>
                                        </p:attrNameLst>
                                      </p:cBhvr>
                                      <p:tavLst>
                                        <p:tav tm="0">
                                          <p:val>
                                            <p:strVal val="#ppt_x"/>
                                          </p:val>
                                        </p:tav>
                                        <p:tav tm="100000">
                                          <p:val>
                                            <p:strVal val="#ppt_x"/>
                                          </p:val>
                                        </p:tav>
                                      </p:tavLst>
                                    </p:anim>
                                    <p:anim calcmode="lin" valueType="num">
                                      <p:cBhvr additive="base">
                                        <p:cTn id="14" dur="500" fill="hold"/>
                                        <p:tgtEl>
                                          <p:spTgt spid="80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0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62</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81923" name="Rectangle 3"/>
          <p:cNvSpPr/>
          <p:nvPr/>
        </p:nvSpPr>
        <p:spPr>
          <a:xfrm>
            <a:off x="865188" y="1352550"/>
            <a:ext cx="8010525" cy="1552575"/>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操作系统是一个大型的程序系统，它负责计算机系统软、</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硬件资源的分配；控制和协调并发活动；提供用户接口，</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使用户获得良好的工作环境。</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sp>
        <p:nvSpPr>
          <p:cNvPr id="81924" name="Rectangle 4"/>
          <p:cNvSpPr/>
          <p:nvPr/>
        </p:nvSpPr>
        <p:spPr>
          <a:xfrm>
            <a:off x="588963" y="765175"/>
            <a:ext cx="3544888"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800" b="1" i="0" u="none" strike="noStrike" kern="1200" cap="none" spc="0" normalizeH="0" baseline="0" noProof="1">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操作系统的定义</a:t>
            </a:r>
            <a:endParaRPr kumimoji="0" lang="zh-CN" altLang="en-US" sz="2800" b="1" i="0" u="none" strike="noStrike" kern="1200" cap="none" spc="0" normalizeH="0" baseline="0" noProof="1">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1925" name="Rectangle 5"/>
          <p:cNvSpPr/>
          <p:nvPr/>
        </p:nvSpPr>
        <p:spPr>
          <a:xfrm>
            <a:off x="120650" y="3833813"/>
            <a:ext cx="9023350" cy="2246313"/>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rgbClr val="000099"/>
              </a:buClr>
              <a:buSzPct val="95000"/>
              <a:buFont typeface="Wingdings" panose="05000000000000000000" pitchFamily="2" charset="2"/>
              <a:buChar char="Ø"/>
            </a:pPr>
            <a:r>
              <a:rPr kumimoji="0" lang="zh-CN" altLang="en-US" sz="24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rPr>
              <a:t>并发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rgbClr val="000099"/>
              </a:buClr>
              <a:buSzPct val="95000"/>
              <a:buFont typeface="Wingdings" panose="05000000000000000000" pitchFamily="2" charset="2"/>
              <a:buChar char="Ø"/>
            </a:pPr>
            <a:r>
              <a:rPr kumimoji="0" lang="zh-CN" altLang="en-US" sz="24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共享 </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rgbClr val="000099"/>
              </a:buClr>
              <a:buSzPct val="95000"/>
              <a:buFont typeface="Wingdings" panose="05000000000000000000" pitchFamily="2" charset="2"/>
              <a:buChar char="Ø"/>
            </a:pPr>
            <a:r>
              <a:rPr kumimoji="0" lang="zh-CN" altLang="en-US" sz="24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不确定性  </a:t>
            </a:r>
            <a:endParaRPr kumimoji="0" lang="zh-CN" altLang="en-US" sz="24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altLang="en-US" sz="24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  </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endParaRPr>
          </a:p>
        </p:txBody>
      </p:sp>
      <p:sp>
        <p:nvSpPr>
          <p:cNvPr id="81926" name="Rectangle 6"/>
          <p:cNvSpPr/>
          <p:nvPr/>
        </p:nvSpPr>
        <p:spPr>
          <a:xfrm>
            <a:off x="385763" y="3117850"/>
            <a:ext cx="7904163"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操作系统的特征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rPr>
              <a:t>单CPU+多道程序设计</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sym typeface="Arial" panose="020B0604020202020204" pitchFamily="34" charset="0"/>
            </a:endParaRPr>
          </a:p>
        </p:txBody>
      </p:sp>
      <p:sp>
        <p:nvSpPr>
          <p:cNvPr id="86022" name="Rectangle 7"/>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（三）绪论——操作系统的定义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0-#ppt_w/2"/>
                                          </p:val>
                                        </p:tav>
                                        <p:tav tm="100000">
                                          <p:val>
                                            <p:strVal val="#ppt_x"/>
                                          </p:val>
                                        </p:tav>
                                      </p:tavLst>
                                    </p:anim>
                                    <p:anim calcmode="lin" valueType="num">
                                      <p:cBhvr additive="base">
                                        <p:cTn id="8"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additive="base">
                                        <p:cTn id="13" dur="500" fill="hold"/>
                                        <p:tgtEl>
                                          <p:spTgt spid="81923"/>
                                        </p:tgtEl>
                                        <p:attrNameLst>
                                          <p:attrName>ppt_x</p:attrName>
                                        </p:attrNameLst>
                                      </p:cBhvr>
                                      <p:tavLst>
                                        <p:tav tm="0">
                                          <p:val>
                                            <p:strVal val="#ppt_x"/>
                                          </p:val>
                                        </p:tav>
                                        <p:tav tm="100000">
                                          <p:val>
                                            <p:strVal val="#ppt_x"/>
                                          </p:val>
                                        </p:tav>
                                      </p:tavLst>
                                    </p:anim>
                                    <p:anim calcmode="lin" valueType="num">
                                      <p:cBhvr additive="base">
                                        <p:cTn id="14" dur="500" fill="hold"/>
                                        <p:tgtEl>
                                          <p:spTgt spid="819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6"/>
                                        </p:tgtEl>
                                        <p:attrNameLst>
                                          <p:attrName>style.visibility</p:attrName>
                                        </p:attrNameLst>
                                      </p:cBhvr>
                                      <p:to>
                                        <p:strVal val="visible"/>
                                      </p:to>
                                    </p:set>
                                    <p:anim calcmode="lin" valueType="num">
                                      <p:cBhvr additive="base">
                                        <p:cTn id="19" dur="500" fill="hold"/>
                                        <p:tgtEl>
                                          <p:spTgt spid="81926"/>
                                        </p:tgtEl>
                                        <p:attrNameLst>
                                          <p:attrName>ppt_x</p:attrName>
                                        </p:attrNameLst>
                                      </p:cBhvr>
                                      <p:tavLst>
                                        <p:tav tm="0">
                                          <p:val>
                                            <p:strVal val="0-#ppt_w/2"/>
                                          </p:val>
                                        </p:tav>
                                        <p:tav tm="100000">
                                          <p:val>
                                            <p:strVal val="#ppt_x"/>
                                          </p:val>
                                        </p:tav>
                                      </p:tavLst>
                                    </p:anim>
                                    <p:anim calcmode="lin" valueType="num">
                                      <p:cBhvr additive="base">
                                        <p:cTn id="20" dur="500" fill="hold"/>
                                        <p:tgtEl>
                                          <p:spTgt spid="819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5"/>
                                        </p:tgtEl>
                                        <p:attrNameLst>
                                          <p:attrName>style.visibility</p:attrName>
                                        </p:attrNameLst>
                                      </p:cBhvr>
                                      <p:to>
                                        <p:strVal val="visible"/>
                                      </p:to>
                                    </p:set>
                                    <p:anim calcmode="lin" valueType="num">
                                      <p:cBhvr additive="base">
                                        <p:cTn id="25" dur="500" fill="hold"/>
                                        <p:tgtEl>
                                          <p:spTgt spid="81925"/>
                                        </p:tgtEl>
                                        <p:attrNameLst>
                                          <p:attrName>ppt_x</p:attrName>
                                        </p:attrNameLst>
                                      </p:cBhvr>
                                      <p:tavLst>
                                        <p:tav tm="0">
                                          <p:val>
                                            <p:strVal val="#ppt_x"/>
                                          </p:val>
                                        </p:tav>
                                        <p:tav tm="100000">
                                          <p:val>
                                            <p:strVal val="#ppt_x"/>
                                          </p:val>
                                        </p:tav>
                                      </p:tavLst>
                                    </p:anim>
                                    <p:anim calcmode="lin" valueType="num">
                                      <p:cBhvr additive="base">
                                        <p:cTn id="26"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4" grpId="0"/>
      <p:bldP spid="81925" grpId="0"/>
      <p:bldP spid="8192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body" idx="4294967295"/>
          </p:nvPr>
        </p:nvSpPr>
        <p:spPr>
          <a:xfrm>
            <a:off x="381000" y="863600"/>
            <a:ext cx="8388350" cy="4556125"/>
          </a:xfrm>
        </p:spPr>
        <p:txBody>
          <a:bodyPr vert="horz" wrap="square" anchor="t">
            <a:spAutoFit/>
          </a:bodyPr>
          <a:p>
            <a:pPr marL="533400" marR="0" indent="-533400" algn="l" defTabSz="914400" rtl="0" eaLnBrk="1" fontAlgn="base" latinLnBrk="0" hangingPunct="1">
              <a:lnSpc>
                <a:spcPct val="70000"/>
              </a:lnSpc>
              <a:spcBef>
                <a:spcPct val="30000"/>
              </a:spcBef>
              <a:spcAft>
                <a:spcPct val="0"/>
              </a:spcAft>
              <a:buClr>
                <a:schemeClr val="tx2"/>
              </a:buClr>
              <a:buSzPct val="95000"/>
              <a:buFont typeface="Wingdings" panose="05000000000000000000" pitchFamily="2" charset="2"/>
              <a:buNone/>
            </a:pPr>
            <a:r>
              <a:rPr kumimoji="0" lang="en-US" altLang="zh-CN" sz="28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① </a:t>
            </a:r>
            <a:r>
              <a:rPr kumimoji="0" lang="zh-CN" altLang="en-US"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rPr>
              <a:t>并发</a:t>
            </a:r>
            <a:endParaRPr kumimoji="0" lang="zh-CN" altLang="en-US" sz="2800" b="1" i="0" u="none" strike="noStrike" kern="1200" cap="none" spc="0" normalizeH="0" baseline="0" noProof="1">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定义：并发是指能处理多个同时性活动的能力。如多道程序同时运行、</a:t>
            </a: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CPU</a:t>
            </a: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与</a:t>
            </a: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I/O</a:t>
            </a: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设备同时工作、显示器与打印机同时工作、鼠标与扬声器同时工作。</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并发与并行（ </a:t>
            </a: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parallelism</a:t>
            </a: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）：宏观上并行，微观上串行。</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并发引起的问题：</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Char char="l"/>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如何从一个活动切换到另一个活动</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Char char="l"/>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怎样保护一个活动使其免受别的活动影响</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Char char="l"/>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如何实现相互依赖的活动之间的同步</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87042"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63</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87043"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（三）绪论——操作系统的定义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body" idx="4294967295"/>
          </p:nvPr>
        </p:nvSpPr>
        <p:spPr>
          <a:xfrm>
            <a:off x="381000" y="865188"/>
            <a:ext cx="8388350" cy="4256088"/>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32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② </a:t>
            </a:r>
            <a:r>
              <a:rPr kumimoji="0" lang="zh-CN" altLang="en-US" sz="32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共享</a:t>
            </a:r>
            <a:endParaRPr kumimoji="0" lang="zh-CN" altLang="en-US" sz="32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endParaRPr>
          </a:p>
          <a:p>
            <a:pPr marL="533400" marR="0" indent="-533400" algn="just"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共享： 指多个计算任务（或多道程序）对系统资源的共同使用。</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并发必然要求共享</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共享引起的问题：</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1295400" marR="0" lvl="2" indent="-264795"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资源分配</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1295400" marR="0" lvl="2" indent="-264795"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对数据的同时存取</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1295400" marR="0" lvl="2" indent="-264795"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保护程序免遭破坏</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88066"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64</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88067"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（三）绪论——操作系统的定义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body" idx="4294967295"/>
          </p:nvPr>
        </p:nvSpPr>
        <p:spPr>
          <a:xfrm>
            <a:off x="381000" y="865188"/>
            <a:ext cx="8388350" cy="5526088"/>
          </a:xfrm>
        </p:spPr>
        <p:txBody>
          <a:bodyPr vert="horz" wrap="square" anchor="t">
            <a:spAutoFit/>
          </a:bodyPr>
          <a:p>
            <a:pPr marL="533400" marR="0" indent="-533400" algn="l" defTabSz="914400" rtl="0" eaLnBrk="1" fontAlgn="base" latinLnBrk="0" hangingPunct="1">
              <a:lnSpc>
                <a:spcPct val="70000"/>
              </a:lnSpc>
              <a:spcBef>
                <a:spcPct val="30000"/>
              </a:spcBef>
              <a:spcAft>
                <a:spcPct val="0"/>
              </a:spcAft>
              <a:buClr>
                <a:schemeClr val="tx2"/>
              </a:buClr>
              <a:buSzPct val="95000"/>
              <a:buFont typeface="Wingdings" panose="05000000000000000000" pitchFamily="2" charset="2"/>
              <a:buNone/>
            </a:pPr>
            <a:r>
              <a:rPr kumimoji="0" lang="en-US" altLang="zh-CN" sz="28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③ </a:t>
            </a:r>
            <a:r>
              <a:rPr kumimoji="0" lang="zh-CN" altLang="en-US" sz="28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rPr>
              <a:t>不确定性</a:t>
            </a:r>
            <a:endParaRPr kumimoji="0" lang="zh-CN" altLang="en-US" sz="2800" b="1" i="0" u="none" strike="noStrike" kern="1200" cap="none" spc="0" normalizeH="0" baseline="0" noProof="1">
              <a:solidFill>
                <a:srgbClr val="000099"/>
              </a:solidFill>
              <a:latin typeface="宋体" panose="02010600030101010101" pitchFamily="2" charset="-122"/>
              <a:ea typeface="宋体" panose="02010600030101010101" pitchFamily="2" charset="-122"/>
              <a:cs typeface="+mn-cs"/>
            </a:endParaRPr>
          </a:p>
          <a:p>
            <a:pPr marL="533400" marR="0" indent="-533400" algn="just"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800" b="0" i="0" u="none" strike="noStrike" kern="1200" cap="none" spc="0" normalizeH="0" baseline="0" noProof="1">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从用户运行程序的要求的角度看，操作系统必须是确定的，即用户给定一个程序和相应的初始数据，无论在什么时候，在什么计算机系统上运行，产生的结果都应是相同的。</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1"/>
              </a:buClr>
              <a:buSzPct val="95000"/>
              <a:buFont typeface="Wingdings" panose="05000000000000000000" pitchFamily="2" charset="2"/>
              <a:buChar char="Ø"/>
            </a:pP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从另一个角度看操作系统又存在不确定性：这是由共享和并发引起的。在操作系统中可运行多道用户程序，而每个用户程序的运行时间、要使用哪些系统资源、使用多长时间、使用的资源是共享还是独占的，操作系统在程序运行前是不知道的。这就要求操作系统的设计要很好地解决并发和共享的问题，否则，将会产生不可重现的错误，这种不可重现的错误称为不确定性。</a:t>
            </a:r>
            <a:endParaRPr kumimoji="0" lang="zh-CN" altLang="en-US" sz="2400" b="0" i="0" u="none" strike="noStrike" kern="1200" cap="none" spc="0" normalizeH="0" baseline="0" noProof="1">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89090" name="Text Box 3"/>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6</a:t>
            </a:r>
            <a:r>
              <a:rPr lang="en-US" altLang="zh-CN" sz="1400" b="0" dirty="0">
                <a:solidFill>
                  <a:schemeClr val="tx2"/>
                </a:solidFill>
                <a:latin typeface="Times New Roman" panose="02020603050405020304" pitchFamily="2" charset="0"/>
                <a:ea typeface="宋体" panose="02010600030101010101" pitchFamily="2" charset="-122"/>
              </a:rPr>
              <a:t>5</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89091"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（三）绪论——操作系统的定义</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149225" y="742950"/>
            <a:ext cx="7734300" cy="2984500"/>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多用户、多任务同时执行(并发执行)     </a:t>
            </a:r>
            <a:endParaRPr kumimoji="0" lang="zh-CN" sz="28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如何描述任务</a:t>
            </a:r>
            <a:endParaRPr kumimoji="0" lang="zh-CN" sz="2400" b="1"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如何控制任务状态的变化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多任务关系如何协调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多任务如何调度</a:t>
            </a:r>
            <a:r>
              <a:rPr kumimoji="0" lang="zh-CN" sz="2000" b="1" i="0" u="none" strike="noStrike" kern="1200" cap="none" spc="0" normalizeH="0" baseline="0" noProof="1" dirty="0">
                <a:solidFill>
                  <a:srgbClr val="A50021"/>
                </a:solidFill>
                <a:latin typeface="Times New Roman" panose="02020603050405020304" pitchFamily="2" charset="0"/>
                <a:ea typeface="宋体" panose="02010600030101010101" pitchFamily="2" charset="-122"/>
                <a:cs typeface="+mn-cs"/>
              </a:rPr>
              <a:t>                  </a:t>
            </a: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endParaRPr kumimoji="0" lang="zh-CN" sz="20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graphicFrame>
        <p:nvGraphicFramePr>
          <p:cNvPr id="1945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2" imgW="838200" imgH="647700" progId="Paint.Picture">
                  <p:embed/>
                </p:oleObj>
              </mc:Choice>
              <mc:Fallback>
                <p:oleObj name="" r:id="rId2" imgW="838200" imgH="647700" progId="Paint.Picture">
                  <p:embed/>
                  <p:pic>
                    <p:nvPicPr>
                      <p:cNvPr id="0" name="图片 3084"/>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9459"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3</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16389" name="Text Box 5"/>
          <p:cNvSpPr txBox="1"/>
          <p:nvPr/>
        </p:nvSpPr>
        <p:spPr>
          <a:xfrm>
            <a:off x="4713288" y="2538413"/>
            <a:ext cx="2755900" cy="530225"/>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同步与互斥</a:t>
            </a:r>
            <a:endParaRPr lang="zh-CN" altLang="en-US" sz="2400">
              <a:solidFill>
                <a:srgbClr val="000099"/>
              </a:solidFill>
              <a:latin typeface="Arial" panose="020B0604020202020204" pitchFamily="34" charset="0"/>
              <a:ea typeface="宋体" panose="02010600030101010101" pitchFamily="2" charset="-122"/>
            </a:endParaRPr>
          </a:p>
        </p:txBody>
      </p:sp>
      <p:sp>
        <p:nvSpPr>
          <p:cNvPr id="16390" name="Text Box 6"/>
          <p:cNvSpPr txBox="1"/>
          <p:nvPr/>
        </p:nvSpPr>
        <p:spPr>
          <a:xfrm>
            <a:off x="4695825" y="1420813"/>
            <a:ext cx="4251325" cy="530225"/>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进程的引入与进程概念</a:t>
            </a:r>
            <a:endParaRPr lang="zh-CN" altLang="en-US" sz="2400">
              <a:solidFill>
                <a:srgbClr val="000099"/>
              </a:solidFill>
              <a:latin typeface="Arial" panose="020B0604020202020204" pitchFamily="34" charset="0"/>
              <a:ea typeface="宋体" panose="02010600030101010101" pitchFamily="2" charset="-122"/>
            </a:endParaRPr>
          </a:p>
        </p:txBody>
      </p:sp>
      <p:sp>
        <p:nvSpPr>
          <p:cNvPr id="16391" name="Text Box 7"/>
          <p:cNvSpPr txBox="1"/>
          <p:nvPr/>
        </p:nvSpPr>
        <p:spPr>
          <a:xfrm>
            <a:off x="4713288" y="2000250"/>
            <a:ext cx="3351212" cy="530225"/>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进程状态及控制</a:t>
            </a:r>
            <a:endParaRPr lang="zh-CN" altLang="en-US" sz="2400">
              <a:solidFill>
                <a:srgbClr val="000099"/>
              </a:solidFill>
              <a:latin typeface="Arial" panose="020B0604020202020204" pitchFamily="34" charset="0"/>
              <a:ea typeface="宋体" panose="02010600030101010101" pitchFamily="2" charset="-122"/>
            </a:endParaRPr>
          </a:p>
        </p:txBody>
      </p:sp>
      <p:sp>
        <p:nvSpPr>
          <p:cNvPr id="16392" name="Text Box 8"/>
          <p:cNvSpPr txBox="1"/>
          <p:nvPr/>
        </p:nvSpPr>
        <p:spPr>
          <a:xfrm>
            <a:off x="4735513" y="3117850"/>
            <a:ext cx="2536825" cy="530225"/>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进程调度</a:t>
            </a:r>
            <a:endParaRPr lang="zh-CN" altLang="en-US" sz="2400">
              <a:solidFill>
                <a:srgbClr val="000099"/>
              </a:solidFill>
              <a:latin typeface="Arial" panose="020B0604020202020204" pitchFamily="34" charset="0"/>
              <a:ea typeface="宋体" panose="02010600030101010101" pitchFamily="2" charset="-122"/>
            </a:endParaRPr>
          </a:p>
        </p:txBody>
      </p:sp>
      <p:sp>
        <p:nvSpPr>
          <p:cNvPr id="19464" name="Rectangle 9"/>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86">
                                            <p:txEl>
                                              <p:charRg st="0" end="27"/>
                                            </p:txEl>
                                          </p:spTgt>
                                        </p:tgtEl>
                                        <p:attrNameLst>
                                          <p:attrName>style.visibility</p:attrName>
                                        </p:attrNameLst>
                                      </p:cBhvr>
                                      <p:to>
                                        <p:strVal val="visible"/>
                                      </p:to>
                                    </p:set>
                                    <p:anim calcmode="lin" valueType="num">
                                      <p:cBhvr additive="base">
                                        <p:cTn id="7" dur="500" fill="hold"/>
                                        <p:tgtEl>
                                          <p:spTgt spid="16386">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386">
                                            <p:txEl>
                                              <p:charRg st="27" end="34"/>
                                            </p:txEl>
                                          </p:spTgt>
                                        </p:tgtEl>
                                        <p:attrNameLst>
                                          <p:attrName>style.visibility</p:attrName>
                                        </p:attrNameLst>
                                      </p:cBhvr>
                                      <p:to>
                                        <p:strVal val="visible"/>
                                      </p:to>
                                    </p:set>
                                    <p:anim calcmode="lin" valueType="num">
                                      <p:cBhvr additive="base">
                                        <p:cTn id="13" dur="500" fill="hold"/>
                                        <p:tgtEl>
                                          <p:spTgt spid="16386">
                                            <p:txEl>
                                              <p:charRg st="27"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charRg st="27" end="3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6386">
                                            <p:txEl>
                                              <p:charRg st="34" end="48"/>
                                            </p:txEl>
                                          </p:spTgt>
                                        </p:tgtEl>
                                        <p:attrNameLst>
                                          <p:attrName>style.visibility</p:attrName>
                                        </p:attrNameLst>
                                      </p:cBhvr>
                                      <p:to>
                                        <p:strVal val="visible"/>
                                      </p:to>
                                    </p:set>
                                    <p:anim calcmode="lin" valueType="num">
                                      <p:cBhvr additive="base">
                                        <p:cTn id="17" dur="500" fill="hold"/>
                                        <p:tgtEl>
                                          <p:spTgt spid="16386">
                                            <p:txEl>
                                              <p:charRg st="34" end="48"/>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386">
                                            <p:txEl>
                                              <p:charRg st="34" end="48"/>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6386">
                                            <p:txEl>
                                              <p:charRg st="48" end="69"/>
                                            </p:txEl>
                                          </p:spTgt>
                                        </p:tgtEl>
                                        <p:attrNameLst>
                                          <p:attrName>style.visibility</p:attrName>
                                        </p:attrNameLst>
                                      </p:cBhvr>
                                      <p:to>
                                        <p:strVal val="visible"/>
                                      </p:to>
                                    </p:set>
                                    <p:anim calcmode="lin" valueType="num">
                                      <p:cBhvr additive="base">
                                        <p:cTn id="21" dur="500" fill="hold"/>
                                        <p:tgtEl>
                                          <p:spTgt spid="16386">
                                            <p:txEl>
                                              <p:charRg st="48" end="69"/>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386">
                                            <p:txEl>
                                              <p:charRg st="48" end="69"/>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6386">
                                            <p:txEl>
                                              <p:charRg st="69" end="99"/>
                                            </p:txEl>
                                          </p:spTgt>
                                        </p:tgtEl>
                                        <p:attrNameLst>
                                          <p:attrName>style.visibility</p:attrName>
                                        </p:attrNameLst>
                                      </p:cBhvr>
                                      <p:to>
                                        <p:strVal val="visible"/>
                                      </p:to>
                                    </p:set>
                                    <p:anim calcmode="lin" valueType="num">
                                      <p:cBhvr additive="base">
                                        <p:cTn id="25" dur="500" fill="hold"/>
                                        <p:tgtEl>
                                          <p:spTgt spid="16386">
                                            <p:txEl>
                                              <p:charRg st="69" end="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6">
                                            <p:txEl>
                                              <p:charRg st="69" end="9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390"/>
                                        </p:tgtEl>
                                        <p:attrNameLst>
                                          <p:attrName>style.visibility</p:attrName>
                                        </p:attrNameLst>
                                      </p:cBhvr>
                                      <p:to>
                                        <p:strVal val="visible"/>
                                      </p:to>
                                    </p:set>
                                    <p:anim calcmode="lin" valueType="num">
                                      <p:cBhvr additive="base">
                                        <p:cTn id="31" dur="500" fill="hold"/>
                                        <p:tgtEl>
                                          <p:spTgt spid="16390"/>
                                        </p:tgtEl>
                                        <p:attrNameLst>
                                          <p:attrName>ppt_x</p:attrName>
                                        </p:attrNameLst>
                                      </p:cBhvr>
                                      <p:tavLst>
                                        <p:tav tm="0">
                                          <p:val>
                                            <p:strVal val="1+#ppt_w/2"/>
                                          </p:val>
                                        </p:tav>
                                        <p:tav tm="100000">
                                          <p:val>
                                            <p:strVal val="#ppt_x"/>
                                          </p:val>
                                        </p:tav>
                                      </p:tavLst>
                                    </p:anim>
                                    <p:anim calcmode="lin" valueType="num">
                                      <p:cBhvr additive="base">
                                        <p:cTn id="32"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391"/>
                                        </p:tgtEl>
                                        <p:attrNameLst>
                                          <p:attrName>style.visibility</p:attrName>
                                        </p:attrNameLst>
                                      </p:cBhvr>
                                      <p:to>
                                        <p:strVal val="visible"/>
                                      </p:to>
                                    </p:set>
                                    <p:anim calcmode="lin" valueType="num">
                                      <p:cBhvr additive="base">
                                        <p:cTn id="37" dur="500" fill="hold"/>
                                        <p:tgtEl>
                                          <p:spTgt spid="16391"/>
                                        </p:tgtEl>
                                        <p:attrNameLst>
                                          <p:attrName>ppt_x</p:attrName>
                                        </p:attrNameLst>
                                      </p:cBhvr>
                                      <p:tavLst>
                                        <p:tav tm="0">
                                          <p:val>
                                            <p:strVal val="1+#ppt_w/2"/>
                                          </p:val>
                                        </p:tav>
                                        <p:tav tm="100000">
                                          <p:val>
                                            <p:strVal val="#ppt_x"/>
                                          </p:val>
                                        </p:tav>
                                      </p:tavLst>
                                    </p:anim>
                                    <p:anim calcmode="lin" valueType="num">
                                      <p:cBhvr additive="base">
                                        <p:cTn id="38"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389"/>
                                        </p:tgtEl>
                                        <p:attrNameLst>
                                          <p:attrName>style.visibility</p:attrName>
                                        </p:attrNameLst>
                                      </p:cBhvr>
                                      <p:to>
                                        <p:strVal val="visible"/>
                                      </p:to>
                                    </p:set>
                                    <p:anim calcmode="lin" valueType="num">
                                      <p:cBhvr additive="base">
                                        <p:cTn id="43" dur="500" fill="hold"/>
                                        <p:tgtEl>
                                          <p:spTgt spid="16389"/>
                                        </p:tgtEl>
                                        <p:attrNameLst>
                                          <p:attrName>ppt_x</p:attrName>
                                        </p:attrNameLst>
                                      </p:cBhvr>
                                      <p:tavLst>
                                        <p:tav tm="0">
                                          <p:val>
                                            <p:strVal val="1+#ppt_w/2"/>
                                          </p:val>
                                        </p:tav>
                                        <p:tav tm="100000">
                                          <p:val>
                                            <p:strVal val="#ppt_x"/>
                                          </p:val>
                                        </p:tav>
                                      </p:tavLst>
                                    </p:anim>
                                    <p:anim calcmode="lin" valueType="num">
                                      <p:cBhvr additive="base">
                                        <p:cTn id="4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92"/>
                                        </p:tgtEl>
                                        <p:attrNameLst>
                                          <p:attrName>style.visibility</p:attrName>
                                        </p:attrNameLst>
                                      </p:cBhvr>
                                      <p:to>
                                        <p:strVal val="visible"/>
                                      </p:to>
                                    </p:set>
                                    <p:anim calcmode="lin" valueType="num">
                                      <p:cBhvr additive="base">
                                        <p:cTn id="49" dur="500" fill="hold"/>
                                        <p:tgtEl>
                                          <p:spTgt spid="16392"/>
                                        </p:tgtEl>
                                        <p:attrNameLst>
                                          <p:attrName>ppt_x</p:attrName>
                                        </p:attrNameLst>
                                      </p:cBhvr>
                                      <p:tavLst>
                                        <p:tav tm="0">
                                          <p:val>
                                            <p:strVal val="1+#ppt_w/2"/>
                                          </p:val>
                                        </p:tav>
                                        <p:tav tm="100000">
                                          <p:val>
                                            <p:strVal val="#ppt_x"/>
                                          </p:val>
                                        </p:tav>
                                      </p:tavLst>
                                    </p:anim>
                                    <p:anim calcmode="lin" valueType="num">
                                      <p:cBhvr additive="base">
                                        <p:cTn id="50"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0" grpId="0"/>
      <p:bldP spid="16391" grpId="0"/>
      <p:bldP spid="163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p:nvPr/>
        </p:nvSpPr>
        <p:spPr>
          <a:xfrm>
            <a:off x="1006475" y="1562100"/>
            <a:ext cx="7312025"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rPr>
              <a:t>（四）操作系统的资源管理功能</a:t>
            </a:r>
            <a:endParaRPr kumimoji="0" lang="zh-CN" sz="4000" b="1" i="0" u="none" strike="noStrike" kern="1200" cap="none" spc="0" normalizeH="0" baseline="0" noProof="1" dirty="0">
              <a:solidFill>
                <a:srgbClr val="6633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90114"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9" name="" r:id="rId1" imgW="838200" imgH="647700" progId="Paint.Picture">
                  <p:embed/>
                </p:oleObj>
              </mc:Choice>
              <mc:Fallback>
                <p:oleObj name="" r:id="rId1" imgW="838200" imgH="647700" progId="Paint.Picture">
                  <p:embed/>
                  <p:pic>
                    <p:nvPicPr>
                      <p:cNvPr id="0" name="图片 3098"/>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90115"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绪论——操作系统的资源管理功能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8">
                                            <p:txEl>
                                              <p:charRg st="1" end="16"/>
                                            </p:txEl>
                                          </p:spTgt>
                                        </p:tgtEl>
                                        <p:attrNameLst>
                                          <p:attrName>style.visibility</p:attrName>
                                        </p:attrNameLst>
                                      </p:cBhvr>
                                      <p:to>
                                        <p:strVal val="visible"/>
                                      </p:to>
                                    </p:set>
                                    <p:anim calcmode="lin" valueType="num">
                                      <p:cBhvr additive="base">
                                        <p:cTn id="7" dur="1000" fill="hold"/>
                                        <p:tgtEl>
                                          <p:spTgt spid="86018">
                                            <p:txEl>
                                              <p:charRg st="1"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66</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91138" name="Rectangle 3"/>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（四）绪论——操作系统的资源管理功能</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7044" name="Rectangle 4"/>
          <p:cNvSpPr/>
          <p:nvPr/>
        </p:nvSpPr>
        <p:spPr>
          <a:xfrm>
            <a:off x="1090613" y="1755775"/>
            <a:ext cx="8053387" cy="1041400"/>
          </a:xfrm>
          <a:prstGeom prst="rect">
            <a:avLst/>
          </a:prstGeom>
          <a:noFill/>
          <a:ln w="9525">
            <a:noFill/>
          </a:ln>
        </p:spPr>
        <p:txBody>
          <a:bodyPr anchor="t" anchorCtr="0">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确定将CPU先分给哪个用户程序，它占用多长时间，下一</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个又该轮到哪个程序运行等问题。</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87045" name="Rectangle 5"/>
          <p:cNvSpPr/>
          <p:nvPr/>
        </p:nvSpPr>
        <p:spPr>
          <a:xfrm>
            <a:off x="157163" y="501650"/>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处理机管理</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7046" name="Rectangle 6"/>
          <p:cNvSpPr/>
          <p:nvPr/>
        </p:nvSpPr>
        <p:spPr>
          <a:xfrm>
            <a:off x="665163" y="1120775"/>
            <a:ext cx="41402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提出进程调度策略</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7047" name="Rectangle 7"/>
          <p:cNvSpPr/>
          <p:nvPr/>
        </p:nvSpPr>
        <p:spPr>
          <a:xfrm>
            <a:off x="1106488" y="4314825"/>
            <a:ext cx="6188075" cy="566738"/>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在调度时机到来时，进行处理机分派。</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87048" name="Rectangle 8"/>
          <p:cNvSpPr/>
          <p:nvPr/>
        </p:nvSpPr>
        <p:spPr>
          <a:xfrm>
            <a:off x="681038" y="2922588"/>
            <a:ext cx="41402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给出进程调度算法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7049" name="Rectangle 9"/>
          <p:cNvSpPr/>
          <p:nvPr/>
        </p:nvSpPr>
        <p:spPr>
          <a:xfrm>
            <a:off x="682625" y="3652838"/>
            <a:ext cx="41402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进行处理机的分派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6"/>
                                        </p:tgtEl>
                                        <p:attrNameLst>
                                          <p:attrName>style.visibility</p:attrName>
                                        </p:attrNameLst>
                                      </p:cBhvr>
                                      <p:to>
                                        <p:strVal val="visible"/>
                                      </p:to>
                                    </p:set>
                                    <p:anim calcmode="lin" valueType="num">
                                      <p:cBhvr additive="base">
                                        <p:cTn id="13" dur="500" fill="hold"/>
                                        <p:tgtEl>
                                          <p:spTgt spid="87046"/>
                                        </p:tgtEl>
                                        <p:attrNameLst>
                                          <p:attrName>ppt_x</p:attrName>
                                        </p:attrNameLst>
                                      </p:cBhvr>
                                      <p:tavLst>
                                        <p:tav tm="0">
                                          <p:val>
                                            <p:strVal val="0-#ppt_w/2"/>
                                          </p:val>
                                        </p:tav>
                                        <p:tav tm="100000">
                                          <p:val>
                                            <p:strVal val="#ppt_x"/>
                                          </p:val>
                                        </p:tav>
                                      </p:tavLst>
                                    </p:anim>
                                    <p:anim calcmode="lin" valueType="num">
                                      <p:cBhvr additive="base">
                                        <p:cTn id="14" dur="500" fill="hold"/>
                                        <p:tgtEl>
                                          <p:spTgt spid="870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gtEl>
                                        <p:attrNameLst>
                                          <p:attrName>style.visibility</p:attrName>
                                        </p:attrNameLst>
                                      </p:cBhvr>
                                      <p:to>
                                        <p:strVal val="visible"/>
                                      </p:to>
                                    </p:set>
                                    <p:anim calcmode="lin" valueType="num">
                                      <p:cBhvr additive="base">
                                        <p:cTn id="19" dur="500" fill="hold"/>
                                        <p:tgtEl>
                                          <p:spTgt spid="87044"/>
                                        </p:tgtEl>
                                        <p:attrNameLst>
                                          <p:attrName>ppt_x</p:attrName>
                                        </p:attrNameLst>
                                      </p:cBhvr>
                                      <p:tavLst>
                                        <p:tav tm="0">
                                          <p:val>
                                            <p:strVal val="#ppt_x"/>
                                          </p:val>
                                        </p:tav>
                                        <p:tav tm="100000">
                                          <p:val>
                                            <p:strVal val="#ppt_x"/>
                                          </p:val>
                                        </p:tav>
                                      </p:tavLst>
                                    </p:anim>
                                    <p:anim calcmode="lin" valueType="num">
                                      <p:cBhvr additive="base">
                                        <p:cTn id="20" dur="500" fill="hold"/>
                                        <p:tgtEl>
                                          <p:spTgt spid="870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048"/>
                                        </p:tgtEl>
                                        <p:attrNameLst>
                                          <p:attrName>style.visibility</p:attrName>
                                        </p:attrNameLst>
                                      </p:cBhvr>
                                      <p:to>
                                        <p:strVal val="visible"/>
                                      </p:to>
                                    </p:set>
                                    <p:anim calcmode="lin" valueType="num">
                                      <p:cBhvr additive="base">
                                        <p:cTn id="25" dur="500" fill="hold"/>
                                        <p:tgtEl>
                                          <p:spTgt spid="87048"/>
                                        </p:tgtEl>
                                        <p:attrNameLst>
                                          <p:attrName>ppt_x</p:attrName>
                                        </p:attrNameLst>
                                      </p:cBhvr>
                                      <p:tavLst>
                                        <p:tav tm="0">
                                          <p:val>
                                            <p:strVal val="0-#ppt_w/2"/>
                                          </p:val>
                                        </p:tav>
                                        <p:tav tm="100000">
                                          <p:val>
                                            <p:strVal val="#ppt_x"/>
                                          </p:val>
                                        </p:tav>
                                      </p:tavLst>
                                    </p:anim>
                                    <p:anim calcmode="lin" valueType="num">
                                      <p:cBhvr additive="base">
                                        <p:cTn id="26" dur="500" fill="hold"/>
                                        <p:tgtEl>
                                          <p:spTgt spid="870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49"/>
                                        </p:tgtEl>
                                        <p:attrNameLst>
                                          <p:attrName>style.visibility</p:attrName>
                                        </p:attrNameLst>
                                      </p:cBhvr>
                                      <p:to>
                                        <p:strVal val="visible"/>
                                      </p:to>
                                    </p:set>
                                    <p:anim calcmode="lin" valueType="num">
                                      <p:cBhvr additive="base">
                                        <p:cTn id="31" dur="500" fill="hold"/>
                                        <p:tgtEl>
                                          <p:spTgt spid="87049"/>
                                        </p:tgtEl>
                                        <p:attrNameLst>
                                          <p:attrName>ppt_x</p:attrName>
                                        </p:attrNameLst>
                                      </p:cBhvr>
                                      <p:tavLst>
                                        <p:tav tm="0">
                                          <p:val>
                                            <p:strVal val="0-#ppt_w/2"/>
                                          </p:val>
                                        </p:tav>
                                        <p:tav tm="100000">
                                          <p:val>
                                            <p:strVal val="#ppt_x"/>
                                          </p:val>
                                        </p:tav>
                                      </p:tavLst>
                                    </p:anim>
                                    <p:anim calcmode="lin" valueType="num">
                                      <p:cBhvr additive="base">
                                        <p:cTn id="32" dur="500" fill="hold"/>
                                        <p:tgtEl>
                                          <p:spTgt spid="870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7047"/>
                                        </p:tgtEl>
                                        <p:attrNameLst>
                                          <p:attrName>style.visibility</p:attrName>
                                        </p:attrNameLst>
                                      </p:cBhvr>
                                      <p:to>
                                        <p:strVal val="visible"/>
                                      </p:to>
                                    </p:set>
                                    <p:anim calcmode="lin" valueType="num">
                                      <p:cBhvr additive="base">
                                        <p:cTn id="37" dur="500" fill="hold"/>
                                        <p:tgtEl>
                                          <p:spTgt spid="87047"/>
                                        </p:tgtEl>
                                        <p:attrNameLst>
                                          <p:attrName>ppt_x</p:attrName>
                                        </p:attrNameLst>
                                      </p:cBhvr>
                                      <p:tavLst>
                                        <p:tav tm="0">
                                          <p:val>
                                            <p:strVal val="#ppt_x"/>
                                          </p:val>
                                        </p:tav>
                                        <p:tav tm="100000">
                                          <p:val>
                                            <p:strVal val="#ppt_x"/>
                                          </p:val>
                                        </p:tav>
                                      </p:tavLst>
                                    </p:anim>
                                    <p:anim calcmode="lin" valueType="num">
                                      <p:cBhvr additive="base">
                                        <p:cTn id="38" dur="500" fill="hold"/>
                                        <p:tgtEl>
                                          <p:spTgt spid="870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45" grpId="0"/>
      <p:bldP spid="87046" grpId="0"/>
      <p:bldP spid="87047" grpId="0"/>
      <p:bldP spid="87048" grpId="0"/>
      <p:bldP spid="8704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67</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88067" name="Rectangle 3"/>
          <p:cNvSpPr/>
          <p:nvPr/>
        </p:nvSpPr>
        <p:spPr>
          <a:xfrm>
            <a:off x="1119188" y="1727200"/>
            <a:ext cx="8024812" cy="1552575"/>
          </a:xfrm>
          <a:prstGeom prst="rect">
            <a:avLst/>
          </a:prstGeom>
          <a:noFill/>
          <a:ln w="9525">
            <a:noFill/>
          </a:ln>
        </p:spPr>
        <p:txBody>
          <a:bodyPr anchor="t" anchorCtr="0">
            <a:spAutoFit/>
          </a:bodyPr>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确定各应用程序在主存中的位置及所占区域的大小；应用</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程序无需关心存储细节，由存储管理模块提供地址重定位</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能力。</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88068" name="Rectangle 4"/>
          <p:cNvSpPr/>
          <p:nvPr/>
        </p:nvSpPr>
        <p:spPr>
          <a:xfrm>
            <a:off x="157163" y="501650"/>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存储器管理</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8069" name="Rectangle 5"/>
          <p:cNvSpPr/>
          <p:nvPr/>
        </p:nvSpPr>
        <p:spPr>
          <a:xfrm>
            <a:off x="665163" y="1120775"/>
            <a:ext cx="4400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存储分配和存储无关性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8070" name="Rectangle 6"/>
          <p:cNvSpPr/>
          <p:nvPr/>
        </p:nvSpPr>
        <p:spPr>
          <a:xfrm>
            <a:off x="1106488" y="3914775"/>
            <a:ext cx="8024812" cy="1150938"/>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系统提供基址、界限寄存器等存储保护方法，使各应用程</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序相互隔离。</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88071" name="Rectangle 7"/>
          <p:cNvSpPr/>
          <p:nvPr/>
        </p:nvSpPr>
        <p:spPr>
          <a:xfrm>
            <a:off x="681038" y="3279775"/>
            <a:ext cx="4400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存储保护</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8072" name="Rectangle 8"/>
          <p:cNvSpPr/>
          <p:nvPr/>
        </p:nvSpPr>
        <p:spPr>
          <a:xfrm>
            <a:off x="1136650" y="5859463"/>
            <a:ext cx="6791325" cy="5667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系统提供虚拟存储技术，扩大逻辑主存。</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88073" name="Rectangle 9"/>
          <p:cNvSpPr/>
          <p:nvPr/>
        </p:nvSpPr>
        <p:spPr>
          <a:xfrm>
            <a:off x="696913" y="5195888"/>
            <a:ext cx="4400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存储扩充</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92169" name="Rectangle 10"/>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（四）绪论——操作系统的资源管理功能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additive="base">
                                        <p:cTn id="7" dur="500" fill="hold"/>
                                        <p:tgtEl>
                                          <p:spTgt spid="88068"/>
                                        </p:tgtEl>
                                        <p:attrNameLst>
                                          <p:attrName>ppt_x</p:attrName>
                                        </p:attrNameLst>
                                      </p:cBhvr>
                                      <p:tavLst>
                                        <p:tav tm="0">
                                          <p:val>
                                            <p:strVal val="0-#ppt_w/2"/>
                                          </p:val>
                                        </p:tav>
                                        <p:tav tm="100000">
                                          <p:val>
                                            <p:strVal val="#ppt_x"/>
                                          </p:val>
                                        </p:tav>
                                      </p:tavLst>
                                    </p:anim>
                                    <p:anim calcmode="lin" valueType="num">
                                      <p:cBhvr additive="base">
                                        <p:cTn id="8" dur="500" fill="hold"/>
                                        <p:tgtEl>
                                          <p:spTgt spid="880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9"/>
                                        </p:tgtEl>
                                        <p:attrNameLst>
                                          <p:attrName>style.visibility</p:attrName>
                                        </p:attrNameLst>
                                      </p:cBhvr>
                                      <p:to>
                                        <p:strVal val="visible"/>
                                      </p:to>
                                    </p:set>
                                    <p:anim calcmode="lin" valueType="num">
                                      <p:cBhvr additive="base">
                                        <p:cTn id="13" dur="500" fill="hold"/>
                                        <p:tgtEl>
                                          <p:spTgt spid="88069"/>
                                        </p:tgtEl>
                                        <p:attrNameLst>
                                          <p:attrName>ppt_x</p:attrName>
                                        </p:attrNameLst>
                                      </p:cBhvr>
                                      <p:tavLst>
                                        <p:tav tm="0">
                                          <p:val>
                                            <p:strVal val="0-#ppt_w/2"/>
                                          </p:val>
                                        </p:tav>
                                        <p:tav tm="100000">
                                          <p:val>
                                            <p:strVal val="#ppt_x"/>
                                          </p:val>
                                        </p:tav>
                                      </p:tavLst>
                                    </p:anim>
                                    <p:anim calcmode="lin" valueType="num">
                                      <p:cBhvr additive="base">
                                        <p:cTn id="14" dur="500" fill="hold"/>
                                        <p:tgtEl>
                                          <p:spTgt spid="880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7"/>
                                        </p:tgtEl>
                                        <p:attrNameLst>
                                          <p:attrName>style.visibility</p:attrName>
                                        </p:attrNameLst>
                                      </p:cBhvr>
                                      <p:to>
                                        <p:strVal val="visible"/>
                                      </p:to>
                                    </p:set>
                                    <p:anim calcmode="lin" valueType="num">
                                      <p:cBhvr additive="base">
                                        <p:cTn id="19" dur="500" fill="hold"/>
                                        <p:tgtEl>
                                          <p:spTgt spid="88067"/>
                                        </p:tgtEl>
                                        <p:attrNameLst>
                                          <p:attrName>ppt_x</p:attrName>
                                        </p:attrNameLst>
                                      </p:cBhvr>
                                      <p:tavLst>
                                        <p:tav tm="0">
                                          <p:val>
                                            <p:strVal val="#ppt_x"/>
                                          </p:val>
                                        </p:tav>
                                        <p:tav tm="100000">
                                          <p:val>
                                            <p:strVal val="#ppt_x"/>
                                          </p:val>
                                        </p:tav>
                                      </p:tavLst>
                                    </p:anim>
                                    <p:anim calcmode="lin" valueType="num">
                                      <p:cBhvr additive="base">
                                        <p:cTn id="20" dur="500" fill="hold"/>
                                        <p:tgtEl>
                                          <p:spTgt spid="880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71"/>
                                        </p:tgtEl>
                                        <p:attrNameLst>
                                          <p:attrName>style.visibility</p:attrName>
                                        </p:attrNameLst>
                                      </p:cBhvr>
                                      <p:to>
                                        <p:strVal val="visible"/>
                                      </p:to>
                                    </p:set>
                                    <p:anim calcmode="lin" valueType="num">
                                      <p:cBhvr additive="base">
                                        <p:cTn id="25" dur="500" fill="hold"/>
                                        <p:tgtEl>
                                          <p:spTgt spid="88071"/>
                                        </p:tgtEl>
                                        <p:attrNameLst>
                                          <p:attrName>ppt_x</p:attrName>
                                        </p:attrNameLst>
                                      </p:cBhvr>
                                      <p:tavLst>
                                        <p:tav tm="0">
                                          <p:val>
                                            <p:strVal val="0-#ppt_w/2"/>
                                          </p:val>
                                        </p:tav>
                                        <p:tav tm="100000">
                                          <p:val>
                                            <p:strVal val="#ppt_x"/>
                                          </p:val>
                                        </p:tav>
                                      </p:tavLst>
                                    </p:anim>
                                    <p:anim calcmode="lin" valueType="num">
                                      <p:cBhvr additive="base">
                                        <p:cTn id="26" dur="500" fill="hold"/>
                                        <p:tgtEl>
                                          <p:spTgt spid="880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070"/>
                                        </p:tgtEl>
                                        <p:attrNameLst>
                                          <p:attrName>style.visibility</p:attrName>
                                        </p:attrNameLst>
                                      </p:cBhvr>
                                      <p:to>
                                        <p:strVal val="visible"/>
                                      </p:to>
                                    </p:set>
                                    <p:anim calcmode="lin" valueType="num">
                                      <p:cBhvr additive="base">
                                        <p:cTn id="31" dur="500" fill="hold"/>
                                        <p:tgtEl>
                                          <p:spTgt spid="88070"/>
                                        </p:tgtEl>
                                        <p:attrNameLst>
                                          <p:attrName>ppt_x</p:attrName>
                                        </p:attrNameLst>
                                      </p:cBhvr>
                                      <p:tavLst>
                                        <p:tav tm="0">
                                          <p:val>
                                            <p:strVal val="#ppt_x"/>
                                          </p:val>
                                        </p:tav>
                                        <p:tav tm="100000">
                                          <p:val>
                                            <p:strVal val="#ppt_x"/>
                                          </p:val>
                                        </p:tav>
                                      </p:tavLst>
                                    </p:anim>
                                    <p:anim calcmode="lin" valueType="num">
                                      <p:cBhvr additive="base">
                                        <p:cTn id="32" dur="500" fill="hold"/>
                                        <p:tgtEl>
                                          <p:spTgt spid="88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8073"/>
                                        </p:tgtEl>
                                        <p:attrNameLst>
                                          <p:attrName>style.visibility</p:attrName>
                                        </p:attrNameLst>
                                      </p:cBhvr>
                                      <p:to>
                                        <p:strVal val="visible"/>
                                      </p:to>
                                    </p:set>
                                    <p:anim calcmode="lin" valueType="num">
                                      <p:cBhvr additive="base">
                                        <p:cTn id="37" dur="500" fill="hold"/>
                                        <p:tgtEl>
                                          <p:spTgt spid="88073"/>
                                        </p:tgtEl>
                                        <p:attrNameLst>
                                          <p:attrName>ppt_x</p:attrName>
                                        </p:attrNameLst>
                                      </p:cBhvr>
                                      <p:tavLst>
                                        <p:tav tm="0">
                                          <p:val>
                                            <p:strVal val="0-#ppt_w/2"/>
                                          </p:val>
                                        </p:tav>
                                        <p:tav tm="100000">
                                          <p:val>
                                            <p:strVal val="#ppt_x"/>
                                          </p:val>
                                        </p:tav>
                                      </p:tavLst>
                                    </p:anim>
                                    <p:anim calcmode="lin" valueType="num">
                                      <p:cBhvr additive="base">
                                        <p:cTn id="38" dur="500" fill="hold"/>
                                        <p:tgtEl>
                                          <p:spTgt spid="8807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8072"/>
                                        </p:tgtEl>
                                        <p:attrNameLst>
                                          <p:attrName>style.visibility</p:attrName>
                                        </p:attrNameLst>
                                      </p:cBhvr>
                                      <p:to>
                                        <p:strVal val="visible"/>
                                      </p:to>
                                    </p:set>
                                    <p:anim calcmode="lin" valueType="num">
                                      <p:cBhvr additive="base">
                                        <p:cTn id="43" dur="500" fill="hold"/>
                                        <p:tgtEl>
                                          <p:spTgt spid="88072"/>
                                        </p:tgtEl>
                                        <p:attrNameLst>
                                          <p:attrName>ppt_x</p:attrName>
                                        </p:attrNameLst>
                                      </p:cBhvr>
                                      <p:tavLst>
                                        <p:tav tm="0">
                                          <p:val>
                                            <p:strVal val="#ppt_x"/>
                                          </p:val>
                                        </p:tav>
                                        <p:tav tm="100000">
                                          <p:val>
                                            <p:strVal val="#ppt_x"/>
                                          </p:val>
                                        </p:tav>
                                      </p:tavLst>
                                    </p:anim>
                                    <p:anim calcmode="lin" valueType="num">
                                      <p:cBhvr additive="base">
                                        <p:cTn id="44" dur="500" fill="hold"/>
                                        <p:tgtEl>
                                          <p:spTgt spid="88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88068" grpId="0"/>
      <p:bldP spid="88069" grpId="0"/>
      <p:bldP spid="88070" grpId="0"/>
      <p:bldP spid="88071" grpId="0"/>
      <p:bldP spid="88072" grpId="0"/>
      <p:bldP spid="8807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68</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89091" name="Rectangle 3"/>
          <p:cNvSpPr/>
          <p:nvPr/>
        </p:nvSpPr>
        <p:spPr>
          <a:xfrm>
            <a:off x="1147763" y="1684338"/>
            <a:ext cx="7996237" cy="1041400"/>
          </a:xfrm>
          <a:prstGeom prst="rect">
            <a:avLst/>
          </a:prstGeom>
          <a:noFill/>
          <a:ln w="9525">
            <a:noFill/>
          </a:ln>
        </p:spPr>
        <p:txBody>
          <a:bodyPr anchor="t" anchorCtr="0">
            <a:spAutoFit/>
          </a:bodyPr>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设备无关性是指用户向系统申请和使用的设备与实际操作</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的设备无关，以达到方便用户、提高设备利用率的目的。</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89092" name="Rectangle 4"/>
          <p:cNvSpPr/>
          <p:nvPr/>
        </p:nvSpPr>
        <p:spPr>
          <a:xfrm>
            <a:off x="157163" y="501650"/>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设备管理</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9093" name="Rectangle 5"/>
          <p:cNvSpPr/>
          <p:nvPr/>
        </p:nvSpPr>
        <p:spPr>
          <a:xfrm>
            <a:off x="665163" y="1120775"/>
            <a:ext cx="4400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设备无关性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9094" name="Rectangle 6"/>
          <p:cNvSpPr/>
          <p:nvPr/>
        </p:nvSpPr>
        <p:spPr>
          <a:xfrm>
            <a:off x="1177925" y="3414713"/>
            <a:ext cx="7996238" cy="1041400"/>
          </a:xfrm>
          <a:prstGeom prst="rect">
            <a:avLst/>
          </a:prstGeom>
          <a:noFill/>
          <a:ln w="9525">
            <a:noFill/>
          </a:ln>
        </p:spPr>
        <p:txBody>
          <a:bodyPr anchor="t" anchorCtr="0">
            <a:spAutoFit/>
          </a:bodyPr>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操作系统为各应用程序和运行实体分配各种设备。设备分</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配通常采用三种基本技术：独享、共享及虚拟技术。</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89095" name="Rectangle 7"/>
          <p:cNvSpPr/>
          <p:nvPr/>
        </p:nvSpPr>
        <p:spPr>
          <a:xfrm>
            <a:off x="681038" y="2736850"/>
            <a:ext cx="4400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设备分配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89096" name="Rectangle 8"/>
          <p:cNvSpPr/>
          <p:nvPr/>
        </p:nvSpPr>
        <p:spPr>
          <a:xfrm>
            <a:off x="1193800" y="5173663"/>
            <a:ext cx="7720013" cy="1150937"/>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设备的传输控制包括：启动设备、中断处理、结束处理</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en-US" sz="2400" b="0">
                <a:solidFill>
                  <a:schemeClr val="tx1"/>
                </a:solidFill>
                <a:latin typeface="Times New Roman" panose="02020603050405020304" pitchFamily="2" charset="0"/>
                <a:ea typeface="宋体" panose="02010600030101010101" pitchFamily="2" charset="-122"/>
              </a:rPr>
              <a:t>三个方面</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89097" name="Rectangle 9"/>
          <p:cNvSpPr/>
          <p:nvPr/>
        </p:nvSpPr>
        <p:spPr>
          <a:xfrm>
            <a:off x="696913" y="4567238"/>
            <a:ext cx="4400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rPr>
              <a:t>设备的传输控制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93193" name="Rectangle 10"/>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（四）绪论——操作系统的资源管理功能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additive="base">
                                        <p:cTn id="7" dur="500" fill="hold"/>
                                        <p:tgtEl>
                                          <p:spTgt spid="89092"/>
                                        </p:tgtEl>
                                        <p:attrNameLst>
                                          <p:attrName>ppt_x</p:attrName>
                                        </p:attrNameLst>
                                      </p:cBhvr>
                                      <p:tavLst>
                                        <p:tav tm="0">
                                          <p:val>
                                            <p:strVal val="0-#ppt_w/2"/>
                                          </p:val>
                                        </p:tav>
                                        <p:tav tm="100000">
                                          <p:val>
                                            <p:strVal val="#ppt_x"/>
                                          </p:val>
                                        </p:tav>
                                      </p:tavLst>
                                    </p:anim>
                                    <p:anim calcmode="lin" valueType="num">
                                      <p:cBhvr additive="base">
                                        <p:cTn id="8" dur="500" fill="hold"/>
                                        <p:tgtEl>
                                          <p:spTgt spid="890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3"/>
                                        </p:tgtEl>
                                        <p:attrNameLst>
                                          <p:attrName>style.visibility</p:attrName>
                                        </p:attrNameLst>
                                      </p:cBhvr>
                                      <p:to>
                                        <p:strVal val="visible"/>
                                      </p:to>
                                    </p:set>
                                    <p:anim calcmode="lin" valueType="num">
                                      <p:cBhvr additive="base">
                                        <p:cTn id="13" dur="500" fill="hold"/>
                                        <p:tgtEl>
                                          <p:spTgt spid="89093"/>
                                        </p:tgtEl>
                                        <p:attrNameLst>
                                          <p:attrName>ppt_x</p:attrName>
                                        </p:attrNameLst>
                                      </p:cBhvr>
                                      <p:tavLst>
                                        <p:tav tm="0">
                                          <p:val>
                                            <p:strVal val="0-#ppt_w/2"/>
                                          </p:val>
                                        </p:tav>
                                        <p:tav tm="100000">
                                          <p:val>
                                            <p:strVal val="#ppt_x"/>
                                          </p:val>
                                        </p:tav>
                                      </p:tavLst>
                                    </p:anim>
                                    <p:anim calcmode="lin" valueType="num">
                                      <p:cBhvr additive="base">
                                        <p:cTn id="14"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1"/>
                                        </p:tgtEl>
                                        <p:attrNameLst>
                                          <p:attrName>style.visibility</p:attrName>
                                        </p:attrNameLst>
                                      </p:cBhvr>
                                      <p:to>
                                        <p:strVal val="visible"/>
                                      </p:to>
                                    </p:set>
                                    <p:anim calcmode="lin" valueType="num">
                                      <p:cBhvr additive="base">
                                        <p:cTn id="19" dur="500" fill="hold"/>
                                        <p:tgtEl>
                                          <p:spTgt spid="89091"/>
                                        </p:tgtEl>
                                        <p:attrNameLst>
                                          <p:attrName>ppt_x</p:attrName>
                                        </p:attrNameLst>
                                      </p:cBhvr>
                                      <p:tavLst>
                                        <p:tav tm="0">
                                          <p:val>
                                            <p:strVal val="#ppt_x"/>
                                          </p:val>
                                        </p:tav>
                                        <p:tav tm="100000">
                                          <p:val>
                                            <p:strVal val="#ppt_x"/>
                                          </p:val>
                                        </p:tav>
                                      </p:tavLst>
                                    </p:anim>
                                    <p:anim calcmode="lin" valueType="num">
                                      <p:cBhvr additive="base">
                                        <p:cTn id="20" dur="500" fill="hold"/>
                                        <p:tgtEl>
                                          <p:spTgt spid="890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5"/>
                                        </p:tgtEl>
                                        <p:attrNameLst>
                                          <p:attrName>style.visibility</p:attrName>
                                        </p:attrNameLst>
                                      </p:cBhvr>
                                      <p:to>
                                        <p:strVal val="visible"/>
                                      </p:to>
                                    </p:set>
                                    <p:anim calcmode="lin" valueType="num">
                                      <p:cBhvr additive="base">
                                        <p:cTn id="25" dur="500" fill="hold"/>
                                        <p:tgtEl>
                                          <p:spTgt spid="89095"/>
                                        </p:tgtEl>
                                        <p:attrNameLst>
                                          <p:attrName>ppt_x</p:attrName>
                                        </p:attrNameLst>
                                      </p:cBhvr>
                                      <p:tavLst>
                                        <p:tav tm="0">
                                          <p:val>
                                            <p:strVal val="0-#ppt_w/2"/>
                                          </p:val>
                                        </p:tav>
                                        <p:tav tm="100000">
                                          <p:val>
                                            <p:strVal val="#ppt_x"/>
                                          </p:val>
                                        </p:tav>
                                      </p:tavLst>
                                    </p:anim>
                                    <p:anim calcmode="lin" valueType="num">
                                      <p:cBhvr additive="base">
                                        <p:cTn id="26"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9094"/>
                                        </p:tgtEl>
                                        <p:attrNameLst>
                                          <p:attrName>style.visibility</p:attrName>
                                        </p:attrNameLst>
                                      </p:cBhvr>
                                      <p:to>
                                        <p:strVal val="visible"/>
                                      </p:to>
                                    </p:set>
                                    <p:anim calcmode="lin" valueType="num">
                                      <p:cBhvr additive="base">
                                        <p:cTn id="31" dur="500" fill="hold"/>
                                        <p:tgtEl>
                                          <p:spTgt spid="89094"/>
                                        </p:tgtEl>
                                        <p:attrNameLst>
                                          <p:attrName>ppt_x</p:attrName>
                                        </p:attrNameLst>
                                      </p:cBhvr>
                                      <p:tavLst>
                                        <p:tav tm="0">
                                          <p:val>
                                            <p:strVal val="#ppt_x"/>
                                          </p:val>
                                        </p:tav>
                                        <p:tav tm="100000">
                                          <p:val>
                                            <p:strVal val="#ppt_x"/>
                                          </p:val>
                                        </p:tav>
                                      </p:tavLst>
                                    </p:anim>
                                    <p:anim calcmode="lin" valueType="num">
                                      <p:cBhvr additive="base">
                                        <p:cTn id="32"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7"/>
                                        </p:tgtEl>
                                        <p:attrNameLst>
                                          <p:attrName>style.visibility</p:attrName>
                                        </p:attrNameLst>
                                      </p:cBhvr>
                                      <p:to>
                                        <p:strVal val="visible"/>
                                      </p:to>
                                    </p:set>
                                    <p:anim calcmode="lin" valueType="num">
                                      <p:cBhvr additive="base">
                                        <p:cTn id="37" dur="500" fill="hold"/>
                                        <p:tgtEl>
                                          <p:spTgt spid="89097"/>
                                        </p:tgtEl>
                                        <p:attrNameLst>
                                          <p:attrName>ppt_x</p:attrName>
                                        </p:attrNameLst>
                                      </p:cBhvr>
                                      <p:tavLst>
                                        <p:tav tm="0">
                                          <p:val>
                                            <p:strVal val="0-#ppt_w/2"/>
                                          </p:val>
                                        </p:tav>
                                        <p:tav tm="100000">
                                          <p:val>
                                            <p:strVal val="#ppt_x"/>
                                          </p:val>
                                        </p:tav>
                                      </p:tavLst>
                                    </p:anim>
                                    <p:anim calcmode="lin" valueType="num">
                                      <p:cBhvr additive="base">
                                        <p:cTn id="38" dur="500" fill="hold"/>
                                        <p:tgtEl>
                                          <p:spTgt spid="8909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9096"/>
                                        </p:tgtEl>
                                        <p:attrNameLst>
                                          <p:attrName>style.visibility</p:attrName>
                                        </p:attrNameLst>
                                      </p:cBhvr>
                                      <p:to>
                                        <p:strVal val="visible"/>
                                      </p:to>
                                    </p:set>
                                    <p:anim calcmode="lin" valueType="num">
                                      <p:cBhvr additive="base">
                                        <p:cTn id="43" dur="500" fill="hold"/>
                                        <p:tgtEl>
                                          <p:spTgt spid="89096"/>
                                        </p:tgtEl>
                                        <p:attrNameLst>
                                          <p:attrName>ppt_x</p:attrName>
                                        </p:attrNameLst>
                                      </p:cBhvr>
                                      <p:tavLst>
                                        <p:tav tm="0">
                                          <p:val>
                                            <p:strVal val="#ppt_x"/>
                                          </p:val>
                                        </p:tav>
                                        <p:tav tm="100000">
                                          <p:val>
                                            <p:strVal val="#ppt_x"/>
                                          </p:val>
                                        </p:tav>
                                      </p:tavLst>
                                    </p:anim>
                                    <p:anim calcmode="lin" valueType="num">
                                      <p:cBhvr additive="base">
                                        <p:cTn id="44"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p:bldP spid="89093" grpId="0"/>
      <p:bldP spid="89094" grpId="0"/>
      <p:bldP spid="89095" grpId="0"/>
      <p:bldP spid="89096" grpId="0"/>
      <p:bldP spid="8909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69</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90115" name="Rectangle 3"/>
          <p:cNvSpPr/>
          <p:nvPr/>
        </p:nvSpPr>
        <p:spPr>
          <a:xfrm>
            <a:off x="646113" y="1284288"/>
            <a:ext cx="8321675" cy="454660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文件系统为用户提供一种简便的、统一的存取和管理信息的</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rPr>
              <a:t>方法，并解决信息的共享、数据的存取控制和保密等问题。</a:t>
            </a:r>
            <a:endPar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信息组织</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存取方法</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文件共享</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文件安全</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文件完整性</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磁盘空间分配</a:t>
            </a:r>
            <a:endParaRPr kumimoji="0" lang="zh-CN" altLang="en-US" sz="2400" b="1" i="0" u="none" strike="noStrike" kern="1200" cap="none" spc="0" normalizeH="0" baseline="0" noProof="1">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90116" name="Rectangle 4"/>
          <p:cNvSpPr/>
          <p:nvPr/>
        </p:nvSpPr>
        <p:spPr>
          <a:xfrm>
            <a:off x="157163" y="544513"/>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信息管理</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(文件系统)</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94212" name="Rectangle 5"/>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（四）绪论——操作系统的资源管理功能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additive="base">
                                        <p:cTn id="7" dur="500" fill="hold"/>
                                        <p:tgtEl>
                                          <p:spTgt spid="90116"/>
                                        </p:tgtEl>
                                        <p:attrNameLst>
                                          <p:attrName>ppt_x</p:attrName>
                                        </p:attrNameLst>
                                      </p:cBhvr>
                                      <p:tavLst>
                                        <p:tav tm="0">
                                          <p:val>
                                            <p:strVal val="0-#ppt_w/2"/>
                                          </p:val>
                                        </p:tav>
                                        <p:tav tm="100000">
                                          <p:val>
                                            <p:strVal val="#ppt_x"/>
                                          </p:val>
                                        </p:tav>
                                      </p:tavLst>
                                    </p:anim>
                                    <p:anim calcmode="lin" valueType="num">
                                      <p:cBhvr additive="base">
                                        <p:cTn id="8" dur="500" fill="hold"/>
                                        <p:tgtEl>
                                          <p:spTgt spid="90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5"/>
                                        </p:tgtEl>
                                        <p:attrNameLst>
                                          <p:attrName>style.visibility</p:attrName>
                                        </p:attrNameLst>
                                      </p:cBhvr>
                                      <p:to>
                                        <p:strVal val="visible"/>
                                      </p:to>
                                    </p:set>
                                    <p:anim calcmode="lin" valueType="num">
                                      <p:cBhvr additive="base">
                                        <p:cTn id="13" dur="500" fill="hold"/>
                                        <p:tgtEl>
                                          <p:spTgt spid="90115"/>
                                        </p:tgtEl>
                                        <p:attrNameLst>
                                          <p:attrName>ppt_x</p:attrName>
                                        </p:attrNameLst>
                                      </p:cBhvr>
                                      <p:tavLst>
                                        <p:tav tm="0">
                                          <p:val>
                                            <p:strVal val="#ppt_x"/>
                                          </p:val>
                                        </p:tav>
                                        <p:tav tm="100000">
                                          <p:val>
                                            <p:strVal val="#ppt_x"/>
                                          </p:val>
                                        </p:tav>
                                      </p:tavLst>
                                    </p:anim>
                                    <p:anim calcmode="lin" valueType="num">
                                      <p:cBhvr additive="base">
                                        <p:cTn id="14"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70</a:t>
            </a:r>
            <a:endParaRPr lang="zh-CN" altLang="zh-CN" sz="1400" b="0" dirty="0">
              <a:solidFill>
                <a:schemeClr val="tx2"/>
              </a:solidFill>
              <a:latin typeface="Times New Roman" panose="02020603050405020304" pitchFamily="2" charset="0"/>
              <a:ea typeface="宋体" panose="02010600030101010101" pitchFamily="2" charset="-122"/>
            </a:endParaRPr>
          </a:p>
        </p:txBody>
      </p:sp>
      <p:grpSp>
        <p:nvGrpSpPr>
          <p:cNvPr id="91139" name="组合 91138"/>
          <p:cNvGrpSpPr/>
          <p:nvPr/>
        </p:nvGrpSpPr>
        <p:grpSpPr>
          <a:xfrm>
            <a:off x="442913" y="3695700"/>
            <a:ext cx="7154862" cy="750888"/>
            <a:chOff x="0" y="0"/>
            <a:chExt cx="4059" cy="473"/>
          </a:xfrm>
        </p:grpSpPr>
        <p:sp>
          <p:nvSpPr>
            <p:cNvPr id="95235" name="Text Box 4"/>
            <p:cNvSpPr txBox="1"/>
            <p:nvPr/>
          </p:nvSpPr>
          <p:spPr>
            <a:xfrm>
              <a:off x="0" y="0"/>
              <a:ext cx="743" cy="439"/>
            </a:xfrm>
            <a:prstGeom prst="rect">
              <a:avLst/>
            </a:prstGeom>
            <a:noFill/>
            <a:ln w="9525">
              <a:noFill/>
            </a:ln>
          </p:spPr>
          <p:txBody>
            <a:bodyPr anchor="t" anchorCtr="0">
              <a:spAutoFit/>
            </a:bodyPr>
            <a:p>
              <a:pPr>
                <a:spcBef>
                  <a:spcPct val="20000"/>
                </a:spcBef>
              </a:pPr>
              <a:r>
                <a:rPr lang="zh-CN" altLang="en-US" sz="1800">
                  <a:solidFill>
                    <a:schemeClr val="tx1"/>
                  </a:solidFill>
                  <a:latin typeface="Times New Roman" panose="02020603050405020304" pitchFamily="2" charset="0"/>
                  <a:ea typeface="宋体" panose="02010600030101010101" pitchFamily="2" charset="-122"/>
                </a:rPr>
                <a:t>操作系统</a:t>
              </a:r>
              <a:endParaRPr lang="zh-CN" altLang="en-US" sz="1800">
                <a:solidFill>
                  <a:schemeClr val="tx1"/>
                </a:solidFill>
                <a:latin typeface="Times New Roman" panose="02020603050405020304" pitchFamily="2" charset="0"/>
                <a:ea typeface="宋体" panose="02010600030101010101" pitchFamily="2" charset="-122"/>
              </a:endParaRPr>
            </a:p>
            <a:p>
              <a:pPr>
                <a:spcBef>
                  <a:spcPct val="20000"/>
                </a:spcBef>
              </a:pPr>
              <a:r>
                <a:rPr lang="zh-CN" altLang="en-US" sz="1800">
                  <a:solidFill>
                    <a:schemeClr val="tx1"/>
                  </a:solidFill>
                  <a:latin typeface="Times New Roman" panose="02020603050405020304" pitchFamily="2" charset="0"/>
                  <a:ea typeface="宋体" panose="02010600030101010101" pitchFamily="2" charset="-122"/>
                </a:rPr>
                <a:t>功能模块</a:t>
              </a:r>
              <a:endParaRPr lang="zh-CN" altLang="en-US" sz="1800">
                <a:solidFill>
                  <a:schemeClr val="tx1"/>
                </a:solidFill>
                <a:latin typeface="Times New Roman" panose="02020603050405020304" pitchFamily="2" charset="0"/>
                <a:ea typeface="宋体" panose="02010600030101010101" pitchFamily="2" charset="-122"/>
              </a:endParaRPr>
            </a:p>
          </p:txBody>
        </p:sp>
        <p:sp>
          <p:nvSpPr>
            <p:cNvPr id="95236" name="Text Box 5"/>
            <p:cNvSpPr txBox="1"/>
            <p:nvPr/>
          </p:nvSpPr>
          <p:spPr>
            <a:xfrm>
              <a:off x="863" y="11"/>
              <a:ext cx="527" cy="462"/>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处理机</a:t>
              </a:r>
              <a:endParaRPr lang="zh-CN" altLang="en-US" sz="1800">
                <a:solidFill>
                  <a:schemeClr val="tx1"/>
                </a:solidFill>
                <a:latin typeface="Times New Roman" panose="02020603050405020304" pitchFamily="2" charset="0"/>
                <a:ea typeface="宋体" panose="02010600030101010101" pitchFamily="2" charset="-122"/>
              </a:endParaRPr>
            </a:p>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管    理</a:t>
              </a:r>
              <a:endParaRPr lang="zh-CN" altLang="en-US" sz="1800">
                <a:solidFill>
                  <a:schemeClr val="tx1"/>
                </a:solidFill>
                <a:latin typeface="Times New Roman" panose="02020603050405020304" pitchFamily="2" charset="0"/>
                <a:ea typeface="宋体" panose="02010600030101010101" pitchFamily="2" charset="-122"/>
              </a:endParaRPr>
            </a:p>
          </p:txBody>
        </p:sp>
        <p:sp>
          <p:nvSpPr>
            <p:cNvPr id="95237" name="Text Box 6"/>
            <p:cNvSpPr txBox="1"/>
            <p:nvPr/>
          </p:nvSpPr>
          <p:spPr>
            <a:xfrm>
              <a:off x="1738" y="11"/>
              <a:ext cx="518" cy="462"/>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存储器</a:t>
              </a:r>
              <a:endParaRPr lang="zh-CN" altLang="en-US" sz="1800">
                <a:solidFill>
                  <a:schemeClr val="tx1"/>
                </a:solidFill>
                <a:latin typeface="Times New Roman" panose="02020603050405020304" pitchFamily="2" charset="0"/>
                <a:ea typeface="宋体" panose="02010600030101010101" pitchFamily="2" charset="-122"/>
              </a:endParaRPr>
            </a:p>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管    理</a:t>
              </a:r>
              <a:endParaRPr lang="zh-CN" altLang="en-US" sz="1800">
                <a:solidFill>
                  <a:schemeClr val="tx1"/>
                </a:solidFill>
                <a:latin typeface="Times New Roman" panose="02020603050405020304" pitchFamily="2" charset="0"/>
                <a:ea typeface="宋体" panose="02010600030101010101" pitchFamily="2" charset="-122"/>
              </a:endParaRPr>
            </a:p>
          </p:txBody>
        </p:sp>
        <p:sp>
          <p:nvSpPr>
            <p:cNvPr id="95238" name="Text Box 7"/>
            <p:cNvSpPr txBox="1"/>
            <p:nvPr/>
          </p:nvSpPr>
          <p:spPr>
            <a:xfrm>
              <a:off x="2687" y="11"/>
              <a:ext cx="498" cy="462"/>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设   备</a:t>
              </a:r>
              <a:endParaRPr lang="zh-CN" altLang="en-US" sz="1800">
                <a:solidFill>
                  <a:schemeClr val="tx1"/>
                </a:solidFill>
                <a:latin typeface="Times New Roman" panose="02020603050405020304" pitchFamily="2" charset="0"/>
                <a:ea typeface="宋体" panose="02010600030101010101" pitchFamily="2" charset="-122"/>
              </a:endParaRPr>
            </a:p>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管   理</a:t>
              </a:r>
              <a:endParaRPr lang="zh-CN" altLang="en-US" sz="1800">
                <a:solidFill>
                  <a:schemeClr val="tx1"/>
                </a:solidFill>
                <a:latin typeface="Times New Roman" panose="02020603050405020304" pitchFamily="2" charset="0"/>
                <a:ea typeface="宋体" panose="02010600030101010101" pitchFamily="2" charset="-122"/>
              </a:endParaRPr>
            </a:p>
          </p:txBody>
        </p:sp>
        <p:sp>
          <p:nvSpPr>
            <p:cNvPr id="95239" name="Text Box 8"/>
            <p:cNvSpPr txBox="1"/>
            <p:nvPr/>
          </p:nvSpPr>
          <p:spPr>
            <a:xfrm>
              <a:off x="3602" y="11"/>
              <a:ext cx="457" cy="462"/>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文  件</a:t>
              </a:r>
              <a:endParaRPr lang="zh-CN" altLang="en-US" sz="1800">
                <a:solidFill>
                  <a:schemeClr val="tx1"/>
                </a:solidFill>
                <a:latin typeface="Times New Roman" panose="02020603050405020304" pitchFamily="2" charset="0"/>
                <a:ea typeface="宋体" panose="02010600030101010101" pitchFamily="2" charset="-122"/>
              </a:endParaRPr>
            </a:p>
            <a:p>
              <a:pPr>
                <a:spcBef>
                  <a:spcPct val="2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系  统</a:t>
              </a:r>
              <a:endParaRPr lang="zh-CN" altLang="en-US" sz="1800">
                <a:solidFill>
                  <a:schemeClr val="tx1"/>
                </a:solidFill>
                <a:latin typeface="Times New Roman" panose="02020603050405020304" pitchFamily="2" charset="0"/>
                <a:ea typeface="宋体" panose="02010600030101010101" pitchFamily="2" charset="-122"/>
              </a:endParaRPr>
            </a:p>
          </p:txBody>
        </p:sp>
      </p:grpSp>
      <p:grpSp>
        <p:nvGrpSpPr>
          <p:cNvPr id="91145" name="组合 91144"/>
          <p:cNvGrpSpPr/>
          <p:nvPr/>
        </p:nvGrpSpPr>
        <p:grpSpPr>
          <a:xfrm>
            <a:off x="2463800" y="2841625"/>
            <a:ext cx="4670425" cy="685800"/>
            <a:chOff x="0" y="0"/>
            <a:chExt cx="2942" cy="432"/>
          </a:xfrm>
        </p:grpSpPr>
        <p:sp>
          <p:nvSpPr>
            <p:cNvPr id="95241" name="Line 10"/>
            <p:cNvSpPr/>
            <p:nvPr/>
          </p:nvSpPr>
          <p:spPr>
            <a:xfrm flipV="1">
              <a:off x="0" y="0"/>
              <a:ext cx="0" cy="432"/>
            </a:xfrm>
            <a:prstGeom prst="line">
              <a:avLst/>
            </a:prstGeom>
            <a:ln w="25400" cap="flat" cmpd="sng">
              <a:solidFill>
                <a:schemeClr val="tx1"/>
              </a:solidFill>
              <a:prstDash val="solid"/>
              <a:round/>
              <a:headEnd type="none" w="med" len="med"/>
              <a:tailEnd type="triangle" w="sm" len="med"/>
            </a:ln>
          </p:spPr>
        </p:sp>
        <p:sp>
          <p:nvSpPr>
            <p:cNvPr id="95242" name="Line 11"/>
            <p:cNvSpPr/>
            <p:nvPr/>
          </p:nvSpPr>
          <p:spPr>
            <a:xfrm flipV="1">
              <a:off x="933" y="0"/>
              <a:ext cx="0" cy="432"/>
            </a:xfrm>
            <a:prstGeom prst="line">
              <a:avLst/>
            </a:prstGeom>
            <a:ln w="25400" cap="flat" cmpd="sng">
              <a:solidFill>
                <a:schemeClr val="tx1"/>
              </a:solidFill>
              <a:prstDash val="solid"/>
              <a:round/>
              <a:headEnd type="none" w="med" len="med"/>
              <a:tailEnd type="triangle" w="sm" len="med"/>
            </a:ln>
          </p:spPr>
        </p:sp>
        <p:sp>
          <p:nvSpPr>
            <p:cNvPr id="95243" name="Line 12"/>
            <p:cNvSpPr/>
            <p:nvPr/>
          </p:nvSpPr>
          <p:spPr>
            <a:xfrm flipV="1">
              <a:off x="1958" y="0"/>
              <a:ext cx="0" cy="432"/>
            </a:xfrm>
            <a:prstGeom prst="line">
              <a:avLst/>
            </a:prstGeom>
            <a:ln w="25400" cap="flat" cmpd="sng">
              <a:solidFill>
                <a:schemeClr val="tx1"/>
              </a:solidFill>
              <a:prstDash val="solid"/>
              <a:round/>
              <a:headEnd type="none" w="med" len="med"/>
              <a:tailEnd type="triangle" w="sm" len="med"/>
            </a:ln>
          </p:spPr>
        </p:sp>
        <p:sp>
          <p:nvSpPr>
            <p:cNvPr id="95244" name="Line 13"/>
            <p:cNvSpPr/>
            <p:nvPr/>
          </p:nvSpPr>
          <p:spPr>
            <a:xfrm flipV="1">
              <a:off x="2942" y="0"/>
              <a:ext cx="0" cy="432"/>
            </a:xfrm>
            <a:prstGeom prst="line">
              <a:avLst/>
            </a:prstGeom>
            <a:ln w="25400" cap="flat" cmpd="sng">
              <a:solidFill>
                <a:schemeClr val="tx1"/>
              </a:solidFill>
              <a:prstDash val="solid"/>
              <a:round/>
              <a:headEnd type="none" w="med" len="med"/>
              <a:tailEnd type="triangle" w="sm" len="med"/>
            </a:ln>
          </p:spPr>
        </p:sp>
      </p:grpSp>
      <p:grpSp>
        <p:nvGrpSpPr>
          <p:cNvPr id="91150" name="组合 91149"/>
          <p:cNvGrpSpPr/>
          <p:nvPr/>
        </p:nvGrpSpPr>
        <p:grpSpPr>
          <a:xfrm>
            <a:off x="742950" y="2001838"/>
            <a:ext cx="6769100" cy="733425"/>
            <a:chOff x="0" y="0"/>
            <a:chExt cx="4264" cy="462"/>
          </a:xfrm>
        </p:grpSpPr>
        <p:sp>
          <p:nvSpPr>
            <p:cNvPr id="95246" name="Text Box 15"/>
            <p:cNvSpPr txBox="1"/>
            <p:nvPr/>
          </p:nvSpPr>
          <p:spPr>
            <a:xfrm>
              <a:off x="0" y="0"/>
              <a:ext cx="613" cy="439"/>
            </a:xfrm>
            <a:prstGeom prst="rect">
              <a:avLst/>
            </a:prstGeom>
            <a:noFill/>
            <a:ln w="9525">
              <a:noFill/>
            </a:ln>
          </p:spPr>
          <p:txBody>
            <a:bodyPr anchor="t" anchorCtr="0">
              <a:spAutoFit/>
            </a:bodyPr>
            <a:p>
              <a:pPr>
                <a:spcBef>
                  <a:spcPct val="20000"/>
                </a:spcBef>
              </a:pPr>
              <a:r>
                <a:rPr lang="zh-CN" altLang="en-US" sz="1800">
                  <a:solidFill>
                    <a:schemeClr val="tx1"/>
                  </a:solidFill>
                  <a:latin typeface="Times New Roman" panose="02020603050405020304" pitchFamily="2" charset="0"/>
                  <a:ea typeface="宋体" panose="02010600030101010101" pitchFamily="2" charset="-122"/>
                </a:rPr>
                <a:t>系  统</a:t>
              </a:r>
              <a:endParaRPr lang="zh-CN" altLang="en-US" sz="1800">
                <a:solidFill>
                  <a:schemeClr val="tx1"/>
                </a:solidFill>
                <a:latin typeface="Times New Roman" panose="02020603050405020304" pitchFamily="2" charset="0"/>
                <a:ea typeface="宋体" panose="02010600030101010101" pitchFamily="2" charset="-122"/>
              </a:endParaRPr>
            </a:p>
            <a:p>
              <a:pPr>
                <a:spcBef>
                  <a:spcPct val="20000"/>
                </a:spcBef>
              </a:pPr>
              <a:r>
                <a:rPr lang="zh-CN" altLang="en-US" sz="1800">
                  <a:solidFill>
                    <a:schemeClr val="tx1"/>
                  </a:solidFill>
                  <a:latin typeface="Times New Roman" panose="02020603050405020304" pitchFamily="2" charset="0"/>
                  <a:ea typeface="宋体" panose="02010600030101010101" pitchFamily="2" charset="-122"/>
                </a:rPr>
                <a:t>资  源</a:t>
              </a:r>
              <a:endParaRPr lang="zh-CN" altLang="en-US" sz="1800" b="0">
                <a:solidFill>
                  <a:schemeClr val="tx1"/>
                </a:solidFill>
                <a:latin typeface="Times New Roman" panose="02020603050405020304" pitchFamily="2" charset="0"/>
                <a:ea typeface="宋体" panose="02010600030101010101" pitchFamily="2" charset="-122"/>
              </a:endParaRPr>
            </a:p>
          </p:txBody>
        </p:sp>
        <p:sp>
          <p:nvSpPr>
            <p:cNvPr id="95247" name="Text Box 16"/>
            <p:cNvSpPr txBox="1"/>
            <p:nvPr/>
          </p:nvSpPr>
          <p:spPr>
            <a:xfrm>
              <a:off x="773" y="94"/>
              <a:ext cx="582" cy="272"/>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0"/>
                </a:spcBef>
                <a:spcAft>
                  <a:spcPct val="100000"/>
                </a:spcAft>
              </a:pPr>
              <a:r>
                <a:rPr lang="zh-CN" altLang="en-US" sz="1800">
                  <a:solidFill>
                    <a:schemeClr val="tx1"/>
                  </a:solidFill>
                  <a:latin typeface="Times New Roman" panose="02020603050405020304" pitchFamily="2" charset="0"/>
                  <a:ea typeface="宋体" panose="02010600030101010101" pitchFamily="2" charset="-122"/>
                </a:rPr>
                <a:t>处理机</a:t>
              </a:r>
              <a:endParaRPr lang="zh-CN" altLang="en-US" sz="1800">
                <a:solidFill>
                  <a:schemeClr val="tx1"/>
                </a:solidFill>
                <a:latin typeface="Times New Roman" panose="02020603050405020304" pitchFamily="2" charset="0"/>
                <a:ea typeface="宋体" panose="02010600030101010101" pitchFamily="2" charset="-122"/>
              </a:endParaRPr>
            </a:p>
          </p:txBody>
        </p:sp>
        <p:sp>
          <p:nvSpPr>
            <p:cNvPr id="95248" name="Text Box 17"/>
            <p:cNvSpPr txBox="1"/>
            <p:nvPr/>
          </p:nvSpPr>
          <p:spPr>
            <a:xfrm>
              <a:off x="2832" y="18"/>
              <a:ext cx="451" cy="444"/>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40000"/>
                </a:spcBef>
                <a:spcAft>
                  <a:spcPct val="10000"/>
                </a:spcAft>
              </a:pPr>
              <a:r>
                <a:rPr lang="zh-CN" altLang="zh-CN" sz="1800" dirty="0">
                  <a:solidFill>
                    <a:schemeClr val="tx1"/>
                  </a:solidFill>
                  <a:latin typeface="Times New Roman" panose="02020603050405020304" pitchFamily="2" charset="0"/>
                  <a:ea typeface="宋体" panose="02010600030101010101" pitchFamily="2" charset="-122"/>
                </a:rPr>
                <a:t>I/O</a:t>
              </a:r>
              <a:endParaRPr lang="zh-CN" altLang="zh-CN" sz="1800" dirty="0">
                <a:solidFill>
                  <a:schemeClr val="tx1"/>
                </a:solidFill>
                <a:latin typeface="Times New Roman" panose="02020603050405020304" pitchFamily="2" charset="0"/>
                <a:ea typeface="宋体" panose="02010600030101010101" pitchFamily="2" charset="-122"/>
              </a:endParaRPr>
            </a:p>
            <a:p>
              <a:pPr algn="ctr">
                <a:spcBef>
                  <a:spcPct val="10000"/>
                </a:spcBef>
                <a:spcAft>
                  <a:spcPct val="10000"/>
                </a:spcAft>
              </a:pPr>
              <a:r>
                <a:rPr lang="zh-CN" altLang="zh-CN" sz="1800" dirty="0">
                  <a:solidFill>
                    <a:schemeClr val="tx1"/>
                  </a:solidFill>
                  <a:latin typeface="Times New Roman" panose="02020603050405020304" pitchFamily="2" charset="0"/>
                  <a:ea typeface="宋体" panose="02010600030101010101" pitchFamily="2" charset="-122"/>
                </a:rPr>
                <a:t>设备</a:t>
              </a:r>
              <a:endParaRPr lang="zh-CN" altLang="zh-CN" sz="1800" dirty="0">
                <a:solidFill>
                  <a:schemeClr val="tx1"/>
                </a:solidFill>
                <a:latin typeface="Times New Roman" panose="02020603050405020304" pitchFamily="2" charset="0"/>
                <a:ea typeface="宋体" panose="02010600030101010101" pitchFamily="2" charset="-122"/>
              </a:endParaRPr>
            </a:p>
          </p:txBody>
        </p:sp>
        <p:sp>
          <p:nvSpPr>
            <p:cNvPr id="95249" name="Text Box 18"/>
            <p:cNvSpPr txBox="1"/>
            <p:nvPr/>
          </p:nvSpPr>
          <p:spPr>
            <a:xfrm>
              <a:off x="3843" y="18"/>
              <a:ext cx="421" cy="44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4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软件</a:t>
              </a:r>
              <a:endParaRPr lang="zh-CN" altLang="en-US" sz="1800">
                <a:solidFill>
                  <a:schemeClr val="tx1"/>
                </a:solidFill>
                <a:latin typeface="Times New Roman" panose="02020603050405020304" pitchFamily="2" charset="0"/>
                <a:ea typeface="宋体" panose="02010600030101010101" pitchFamily="2" charset="-122"/>
              </a:endParaRPr>
            </a:p>
            <a:p>
              <a:pPr>
                <a:spcBef>
                  <a:spcPct val="10000"/>
                </a:spcBef>
                <a:spcAft>
                  <a:spcPct val="10000"/>
                </a:spcAft>
              </a:pPr>
              <a:r>
                <a:rPr lang="zh-CN" altLang="en-US" sz="1800">
                  <a:solidFill>
                    <a:schemeClr val="tx1"/>
                  </a:solidFill>
                  <a:latin typeface="Times New Roman" panose="02020603050405020304" pitchFamily="2" charset="0"/>
                  <a:ea typeface="宋体" panose="02010600030101010101" pitchFamily="2" charset="-122"/>
                </a:rPr>
                <a:t>资源</a:t>
              </a:r>
              <a:endParaRPr lang="zh-CN" altLang="en-US" sz="1800">
                <a:solidFill>
                  <a:schemeClr val="tx1"/>
                </a:solidFill>
                <a:latin typeface="Times New Roman" panose="02020603050405020304" pitchFamily="2" charset="0"/>
                <a:ea typeface="宋体" panose="02010600030101010101" pitchFamily="2" charset="-122"/>
              </a:endParaRPr>
            </a:p>
          </p:txBody>
        </p:sp>
        <p:sp>
          <p:nvSpPr>
            <p:cNvPr id="95250" name="Text Box 19"/>
            <p:cNvSpPr txBox="1"/>
            <p:nvPr/>
          </p:nvSpPr>
          <p:spPr>
            <a:xfrm>
              <a:off x="1725" y="94"/>
              <a:ext cx="582" cy="272"/>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lnSpc>
                  <a:spcPct val="120000"/>
                </a:lnSpc>
                <a:spcBef>
                  <a:spcPct val="100000"/>
                </a:spcBef>
                <a:spcAft>
                  <a:spcPct val="100000"/>
                </a:spcAft>
              </a:pPr>
              <a:r>
                <a:rPr lang="zh-CN" altLang="en-US" sz="1800">
                  <a:solidFill>
                    <a:schemeClr val="tx1"/>
                  </a:solidFill>
                  <a:latin typeface="Times New Roman" panose="02020603050405020304" pitchFamily="2" charset="0"/>
                  <a:ea typeface="宋体" panose="02010600030101010101" pitchFamily="2" charset="-122"/>
                </a:rPr>
                <a:t>存储器</a:t>
              </a:r>
              <a:endParaRPr lang="zh-CN" altLang="en-US" sz="1800">
                <a:solidFill>
                  <a:schemeClr val="tx1"/>
                </a:solidFill>
                <a:latin typeface="Times New Roman" panose="02020603050405020304" pitchFamily="2" charset="0"/>
                <a:ea typeface="宋体" panose="02010600030101010101" pitchFamily="2" charset="-122"/>
              </a:endParaRPr>
            </a:p>
          </p:txBody>
        </p:sp>
      </p:grpSp>
      <p:sp>
        <p:nvSpPr>
          <p:cNvPr id="91156" name="Text Box 20"/>
          <p:cNvSpPr txBox="1"/>
          <p:nvPr/>
        </p:nvSpPr>
        <p:spPr>
          <a:xfrm>
            <a:off x="2547938" y="4983163"/>
            <a:ext cx="3502025" cy="336550"/>
          </a:xfrm>
          <a:prstGeom prst="rect">
            <a:avLst/>
          </a:prstGeom>
          <a:noFill/>
          <a:ln w="9525">
            <a:noFill/>
          </a:ln>
        </p:spPr>
        <p:txBody>
          <a:bodyPr anchor="t" anchorCtr="0">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系统资源与操作系统的资源管理模块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91157" name="Rectangle 21"/>
          <p:cNvSpPr/>
          <p:nvPr/>
        </p:nvSpPr>
        <p:spPr>
          <a:xfrm>
            <a:off x="242888" y="701675"/>
            <a:ext cx="6475413"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操作系统的资源管理观点</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
        <p:nvSpPr>
          <p:cNvPr id="95253" name="Rectangle 22"/>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（四）绪论——操作系统的资源管理功能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57"/>
                                        </p:tgtEl>
                                        <p:attrNameLst>
                                          <p:attrName>style.visibility</p:attrName>
                                        </p:attrNameLst>
                                      </p:cBhvr>
                                      <p:to>
                                        <p:strVal val="visible"/>
                                      </p:to>
                                    </p:set>
                                    <p:anim calcmode="lin" valueType="num">
                                      <p:cBhvr additive="base">
                                        <p:cTn id="7" dur="500" fill="hold"/>
                                        <p:tgtEl>
                                          <p:spTgt spid="91157"/>
                                        </p:tgtEl>
                                        <p:attrNameLst>
                                          <p:attrName>ppt_x</p:attrName>
                                        </p:attrNameLst>
                                      </p:cBhvr>
                                      <p:tavLst>
                                        <p:tav tm="0">
                                          <p:val>
                                            <p:strVal val="0-#ppt_w/2"/>
                                          </p:val>
                                        </p:tav>
                                        <p:tav tm="100000">
                                          <p:val>
                                            <p:strVal val="#ppt_x"/>
                                          </p:val>
                                        </p:tav>
                                      </p:tavLst>
                                    </p:anim>
                                    <p:anim calcmode="lin" valueType="num">
                                      <p:cBhvr additive="base">
                                        <p:cTn id="8" dur="500" fill="hold"/>
                                        <p:tgtEl>
                                          <p:spTgt spid="911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1150"/>
                                        </p:tgtEl>
                                        <p:attrNameLst>
                                          <p:attrName>style.visibility</p:attrName>
                                        </p:attrNameLst>
                                      </p:cBhvr>
                                      <p:to>
                                        <p:strVal val="visible"/>
                                      </p:to>
                                    </p:set>
                                    <p:anim calcmode="lin" valueType="num">
                                      <p:cBhvr additive="base">
                                        <p:cTn id="13" dur="500" fill="hold"/>
                                        <p:tgtEl>
                                          <p:spTgt spid="91150"/>
                                        </p:tgtEl>
                                        <p:attrNameLst>
                                          <p:attrName>ppt_x</p:attrName>
                                        </p:attrNameLst>
                                      </p:cBhvr>
                                      <p:tavLst>
                                        <p:tav tm="0">
                                          <p:val>
                                            <p:strVal val="0-#ppt_w/2"/>
                                          </p:val>
                                        </p:tav>
                                        <p:tav tm="100000">
                                          <p:val>
                                            <p:strVal val="#ppt_x"/>
                                          </p:val>
                                        </p:tav>
                                      </p:tavLst>
                                    </p:anim>
                                    <p:anim calcmode="lin" valueType="num">
                                      <p:cBhvr additive="base">
                                        <p:cTn id="14" dur="500" fill="hold"/>
                                        <p:tgtEl>
                                          <p:spTgt spid="911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1139"/>
                                        </p:tgtEl>
                                        <p:attrNameLst>
                                          <p:attrName>style.visibility</p:attrName>
                                        </p:attrNameLst>
                                      </p:cBhvr>
                                      <p:to>
                                        <p:strVal val="visible"/>
                                      </p:to>
                                    </p:set>
                                    <p:anim calcmode="lin" valueType="num">
                                      <p:cBhvr additive="base">
                                        <p:cTn id="19" dur="500" fill="hold"/>
                                        <p:tgtEl>
                                          <p:spTgt spid="91139"/>
                                        </p:tgtEl>
                                        <p:attrNameLst>
                                          <p:attrName>ppt_x</p:attrName>
                                        </p:attrNameLst>
                                      </p:cBhvr>
                                      <p:tavLst>
                                        <p:tav tm="0">
                                          <p:val>
                                            <p:strVal val="0-#ppt_w/2"/>
                                          </p:val>
                                        </p:tav>
                                        <p:tav tm="100000">
                                          <p:val>
                                            <p:strVal val="#ppt_x"/>
                                          </p:val>
                                        </p:tav>
                                      </p:tavLst>
                                    </p:anim>
                                    <p:anim calcmode="lin" valueType="num">
                                      <p:cBhvr additive="base">
                                        <p:cTn id="20"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1145"/>
                                        </p:tgtEl>
                                        <p:attrNameLst>
                                          <p:attrName>style.visibility</p:attrName>
                                        </p:attrNameLst>
                                      </p:cBhvr>
                                      <p:to>
                                        <p:strVal val="visible"/>
                                      </p:to>
                                    </p:set>
                                    <p:anim calcmode="lin" valueType="num">
                                      <p:cBhvr additive="base">
                                        <p:cTn id="25" dur="500" fill="hold"/>
                                        <p:tgtEl>
                                          <p:spTgt spid="91145"/>
                                        </p:tgtEl>
                                        <p:attrNameLst>
                                          <p:attrName>ppt_x</p:attrName>
                                        </p:attrNameLst>
                                      </p:cBhvr>
                                      <p:tavLst>
                                        <p:tav tm="0">
                                          <p:val>
                                            <p:strVal val="0-#ppt_w/2"/>
                                          </p:val>
                                        </p:tav>
                                        <p:tav tm="100000">
                                          <p:val>
                                            <p:strVal val="#ppt_x"/>
                                          </p:val>
                                        </p:tav>
                                      </p:tavLst>
                                    </p:anim>
                                    <p:anim calcmode="lin" valueType="num">
                                      <p:cBhvr additive="base">
                                        <p:cTn id="26" dur="500" fill="hold"/>
                                        <p:tgtEl>
                                          <p:spTgt spid="9114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6" grpId="0"/>
      <p:bldP spid="9115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p:nvPr/>
        </p:nvSpPr>
        <p:spPr>
          <a:xfrm>
            <a:off x="1006475" y="1562100"/>
            <a:ext cx="7129463" cy="3014663"/>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第</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章  绪论</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小结</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96258"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8" name="" r:id="rId1" imgW="838200" imgH="647700" progId="Paint.Picture">
                  <p:embed/>
                </p:oleObj>
              </mc:Choice>
              <mc:Fallback>
                <p:oleObj name="" r:id="rId1" imgW="838200" imgH="647700" progId="Paint.Picture">
                  <p:embed/>
                  <p:pic>
                    <p:nvPicPr>
                      <p:cNvPr id="0" name="图片 309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96259" name="Rectangle 4"/>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62">
                                            <p:txEl>
                                              <p:charRg st="1" end="9"/>
                                            </p:txEl>
                                          </p:spTgt>
                                        </p:tgtEl>
                                        <p:attrNameLst>
                                          <p:attrName>style.visibility</p:attrName>
                                        </p:attrNameLst>
                                      </p:cBhvr>
                                      <p:to>
                                        <p:strVal val="visible"/>
                                      </p:to>
                                    </p:set>
                                    <p:anim calcmode="lin" valueType="num">
                                      <p:cBhvr additive="base">
                                        <p:cTn id="7" dur="500" fill="hold"/>
                                        <p:tgtEl>
                                          <p:spTgt spid="92162">
                                            <p:txEl>
                                              <p:charRg st="1"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2">
                                            <p:txEl>
                                              <p:charRg st="1" end="9"/>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2162">
                                            <p:txEl>
                                              <p:charRg st="9" end="12"/>
                                            </p:txEl>
                                          </p:spTgt>
                                        </p:tgtEl>
                                        <p:attrNameLst>
                                          <p:attrName>style.visibility</p:attrName>
                                        </p:attrNameLst>
                                      </p:cBhvr>
                                      <p:to>
                                        <p:strVal val="visible"/>
                                      </p:to>
                                    </p:set>
                                    <p:anim calcmode="lin" valueType="num">
                                      <p:cBhvr additive="base">
                                        <p:cTn id="11" dur="500" fill="hold"/>
                                        <p:tgtEl>
                                          <p:spTgt spid="92162">
                                            <p:txEl>
                                              <p:charRg st="9" end="1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62">
                                            <p:txEl>
                                              <p:charRg st="9"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Text Box 2"/>
          <p:cNvSpPr txBox="1"/>
          <p:nvPr/>
        </p:nvSpPr>
        <p:spPr>
          <a:xfrm>
            <a:off x="8420100" y="6510338"/>
            <a:ext cx="723900"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en-US" altLang="zh-CN" sz="1400" b="0" dirty="0">
                <a:solidFill>
                  <a:schemeClr val="tx2"/>
                </a:solidFill>
                <a:latin typeface="Times New Roman" panose="02020603050405020304" pitchFamily="2" charset="0"/>
                <a:ea typeface="宋体" panose="02010600030101010101" pitchFamily="2" charset="-122"/>
              </a:rPr>
              <a:t>71</a:t>
            </a:r>
            <a:endParaRPr lang="en-US" altLang="zh-CN" sz="1400" b="0" dirty="0">
              <a:solidFill>
                <a:schemeClr val="tx2"/>
              </a:solidFill>
              <a:latin typeface="Times New Roman" panose="02020603050405020304" pitchFamily="2" charset="0"/>
              <a:ea typeface="宋体" panose="02010600030101010101" pitchFamily="2" charset="-122"/>
            </a:endParaRPr>
          </a:p>
        </p:txBody>
      </p:sp>
      <p:sp>
        <p:nvSpPr>
          <p:cNvPr id="97282" name="Rectangle 3"/>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绪论——小结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3188" name="Rectangle 4"/>
          <p:cNvSpPr/>
          <p:nvPr/>
        </p:nvSpPr>
        <p:spPr>
          <a:xfrm>
            <a:off x="533400" y="955675"/>
            <a:ext cx="8262938" cy="3487738"/>
          </a:xfrm>
          <a:prstGeom prst="rect">
            <a:avLst/>
          </a:prstGeom>
          <a:noFill/>
          <a:ln w="9525">
            <a:noFill/>
          </a:ln>
        </p:spPr>
        <p:txBody>
          <a:bodyPr anchor="t" anchorCtr="0">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2" charset="0"/>
                <a:ea typeface="宋体" panose="02010600030101010101" pitchFamily="2" charset="-122"/>
              </a:rPr>
              <a:t>操作系统在计算机系统中的位置及作用</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2" charset="0"/>
                <a:ea typeface="宋体" panose="02010600030101010101" pitchFamily="2" charset="-122"/>
              </a:rPr>
              <a:t>存储程序式计算机的结构与特点</a:t>
            </a:r>
            <a:endParaRPr lang="zh-CN" altLang="en-US" sz="2400">
              <a:solidFill>
                <a:schemeClr val="tx1"/>
              </a:solidFill>
              <a:latin typeface="Arial" panose="020B0604020202020204" pitchFamily="34"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2" charset="0"/>
                <a:ea typeface="宋体" panose="02010600030101010101" pitchFamily="2" charset="-122"/>
              </a:rPr>
              <a:t>操作系统的定义与特征</a:t>
            </a:r>
            <a:endParaRPr lang="zh-CN" altLang="en-US" sz="240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2" charset="0"/>
                <a:ea typeface="宋体" panose="02010600030101010101" pitchFamily="2" charset="-122"/>
              </a:rPr>
              <a:t>操作系统的基本功能</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2" charset="0"/>
                <a:ea typeface="宋体" panose="02010600030101010101" pitchFamily="2" charset="-122"/>
              </a:rPr>
              <a:t>操作系统的基本技术：多道程序设计技术、分时技术</a:t>
            </a:r>
            <a:endParaRPr lang="zh-CN" altLang="en-US" sz="2400" b="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2" charset="0"/>
                <a:ea typeface="宋体" panose="02010600030101010101" pitchFamily="2" charset="-122"/>
              </a:rPr>
              <a:t>操作系统的基本类型</a:t>
            </a:r>
            <a:endParaRPr lang="zh-CN" altLang="en-US" sz="24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1000" fill="hold"/>
                                        <p:tgtEl>
                                          <p:spTgt spid="93188"/>
                                        </p:tgtEl>
                                        <p:attrNameLst>
                                          <p:attrName>ppt_x</p:attrName>
                                        </p:attrNameLst>
                                      </p:cBhvr>
                                      <p:tavLst>
                                        <p:tav tm="0">
                                          <p:val>
                                            <p:strVal val="0-#ppt_w/2"/>
                                          </p:val>
                                        </p:tav>
                                        <p:tav tm="100000">
                                          <p:val>
                                            <p:strVal val="#ppt_x"/>
                                          </p:val>
                                        </p:tav>
                                      </p:tavLst>
                                    </p:anim>
                                    <p:anim calcmode="lin" valueType="num">
                                      <p:cBhvr additive="base">
                                        <p:cTn id="8" dur="1000" fill="hold"/>
                                        <p:tgtEl>
                                          <p:spTgt spid="93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nvSpPr>
        <p:spPr>
          <a:xfrm>
            <a:off x="534988" y="757238"/>
            <a:ext cx="3757613" cy="51387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000099"/>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ⅲ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系统资源共享</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处理机如何共享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8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存储器如何共享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6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设备如何共享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60000"/>
              </a:spcBef>
              <a:spcAft>
                <a:spcPct val="0"/>
              </a:spcAft>
              <a:buClr>
                <a:schemeClr val="tx2"/>
              </a:buClr>
              <a:buSzPct val="95000"/>
              <a:buFont typeface="Wingdings" panose="05000000000000000000" pitchFamily="2" charset="2"/>
              <a:buBlip>
                <a:blip r:embed="rId1"/>
              </a:buBlip>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信息如何共享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aphicFrame>
        <p:nvGraphicFramePr>
          <p:cNvPr id="2048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6" name="" r:id="rId2" imgW="838200" imgH="647700" progId="Paint.Picture">
                  <p:embed/>
                </p:oleObj>
              </mc:Choice>
              <mc:Fallback>
                <p:oleObj name="" r:id="rId2" imgW="838200" imgH="647700" progId="Paint.Picture">
                  <p:embed/>
                  <p:pic>
                    <p:nvPicPr>
                      <p:cNvPr id="0" name="图片 308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0483" name="Text Box 4"/>
          <p:cNvSpPr txBox="1"/>
          <p:nvPr/>
        </p:nvSpPr>
        <p:spPr>
          <a:xfrm>
            <a:off x="8521700" y="6510338"/>
            <a:ext cx="376238" cy="347662"/>
          </a:xfrm>
          <a:prstGeom prst="rect">
            <a:avLst/>
          </a:prstGeom>
          <a:noFill/>
          <a:ln w="9525">
            <a:noFill/>
          </a:ln>
        </p:spPr>
        <p:txBody>
          <a:bodyPr anchor="t" anchorCtr="0">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sz="1400" b="0" dirty="0">
                <a:solidFill>
                  <a:schemeClr val="tx2"/>
                </a:solidFill>
                <a:latin typeface="Times New Roman" panose="02020603050405020304" pitchFamily="2" charset="0"/>
                <a:ea typeface="宋体" panose="02010600030101010101" pitchFamily="2" charset="-122"/>
              </a:rPr>
              <a:t>4</a:t>
            </a:r>
            <a:endParaRPr lang="zh-CN" altLang="zh-CN" sz="1400" b="0" dirty="0">
              <a:solidFill>
                <a:schemeClr val="tx2"/>
              </a:solidFill>
              <a:latin typeface="Times New Roman" panose="02020603050405020304" pitchFamily="2" charset="0"/>
              <a:ea typeface="宋体" panose="02010600030101010101" pitchFamily="2" charset="-122"/>
            </a:endParaRPr>
          </a:p>
        </p:txBody>
      </p:sp>
      <p:sp>
        <p:nvSpPr>
          <p:cNvPr id="17413" name="Text Box 5"/>
          <p:cNvSpPr txBox="1"/>
          <p:nvPr/>
        </p:nvSpPr>
        <p:spPr>
          <a:xfrm>
            <a:off x="3962400" y="2220913"/>
            <a:ext cx="4324350" cy="1041400"/>
          </a:xfrm>
          <a:prstGeom prst="rect">
            <a:avLst/>
          </a:prstGeom>
          <a:noFill/>
          <a:ln w="9525">
            <a:noFill/>
          </a:ln>
        </p:spPr>
        <p:txBody>
          <a:bodyPr anchor="t" anchorCtr="0">
            <a:spAutoFit/>
          </a:bodyPr>
          <a:p>
            <a:pPr marL="914400" indent="-340995">
              <a:lnSpc>
                <a:spcPct val="120000"/>
              </a:lnSpc>
              <a:spcBef>
                <a:spcPct val="8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存储分配、地址映射、</a:t>
            </a:r>
            <a:endParaRPr lang="zh-CN" altLang="en-US" sz="2400">
              <a:solidFill>
                <a:srgbClr val="000099"/>
              </a:solidFill>
              <a:latin typeface="Arial" panose="020B0604020202020204" pitchFamily="34" charset="0"/>
              <a:ea typeface="宋体" panose="02010600030101010101" pitchFamily="2" charset="-122"/>
            </a:endParaRPr>
          </a:p>
          <a:p>
            <a:pPr marL="914400" indent="-340995">
              <a:lnSpc>
                <a:spcPct val="120000"/>
              </a:lnSpc>
              <a:spcBef>
                <a:spcPct val="2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虚存、存储保护</a:t>
            </a:r>
            <a:endParaRPr lang="zh-CN" altLang="en-US" sz="2400">
              <a:solidFill>
                <a:srgbClr val="000099"/>
              </a:solidFill>
              <a:latin typeface="Arial" panose="020B0604020202020204" pitchFamily="34" charset="0"/>
              <a:ea typeface="宋体" panose="02010600030101010101" pitchFamily="2" charset="-122"/>
            </a:endParaRPr>
          </a:p>
        </p:txBody>
      </p:sp>
      <p:sp>
        <p:nvSpPr>
          <p:cNvPr id="17414" name="Text Box 6"/>
          <p:cNvSpPr txBox="1"/>
          <p:nvPr/>
        </p:nvSpPr>
        <p:spPr>
          <a:xfrm>
            <a:off x="3946525" y="1395413"/>
            <a:ext cx="4543425" cy="530225"/>
          </a:xfrm>
          <a:prstGeom prst="rect">
            <a:avLst/>
          </a:prstGeom>
          <a:noFill/>
          <a:ln w="9525">
            <a:noFill/>
          </a:ln>
        </p:spPr>
        <p:txBody>
          <a:bodyPr anchor="t" anchorCtr="0">
            <a:spAutoFit/>
          </a:bodyPr>
          <a:p>
            <a:pPr marL="914400" indent="-340995">
              <a:lnSpc>
                <a:spcPct val="120000"/>
              </a:lnSpc>
              <a:spcBef>
                <a:spcPct val="5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策略、调度、处理机分派</a:t>
            </a:r>
            <a:endParaRPr lang="zh-CN" altLang="en-US" sz="2400">
              <a:solidFill>
                <a:srgbClr val="000099"/>
              </a:solidFill>
              <a:latin typeface="Arial" panose="020B0604020202020204" pitchFamily="34" charset="0"/>
              <a:ea typeface="宋体" panose="02010600030101010101" pitchFamily="2" charset="-122"/>
            </a:endParaRPr>
          </a:p>
        </p:txBody>
      </p:sp>
      <p:sp>
        <p:nvSpPr>
          <p:cNvPr id="17415" name="Text Box 7"/>
          <p:cNvSpPr txBox="1"/>
          <p:nvPr/>
        </p:nvSpPr>
        <p:spPr>
          <a:xfrm>
            <a:off x="4062413" y="4756150"/>
            <a:ext cx="4627562" cy="1552575"/>
          </a:xfrm>
          <a:prstGeom prst="rect">
            <a:avLst/>
          </a:prstGeom>
          <a:noFill/>
          <a:ln w="9525">
            <a:noFill/>
          </a:ln>
        </p:spPr>
        <p:txBody>
          <a:bodyPr anchor="t" anchorCtr="0">
            <a:spAutoFit/>
          </a:bodyPr>
          <a:p>
            <a:pPr lvl="1" indent="0"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dirty="0">
                <a:solidFill>
                  <a:srgbClr val="000099"/>
                </a:solidFill>
                <a:latin typeface="Arial" panose="020B0604020202020204" pitchFamily="34" charset="0"/>
                <a:ea typeface="宋体" panose="02010600030101010101" pitchFamily="2" charset="-122"/>
              </a:rPr>
              <a:t> 文件结构、存取方法、</a:t>
            </a:r>
            <a:endParaRPr lang="zh-CN" altLang="zh-CN" sz="2400" dirty="0">
              <a:solidFill>
                <a:srgbClr val="000099"/>
              </a:solidFill>
              <a:latin typeface="Arial" panose="020B0604020202020204" pitchFamily="34" charset="0"/>
              <a:ea typeface="宋体" panose="02010600030101010101" pitchFamily="2" charset="-122"/>
            </a:endParaRPr>
          </a:p>
          <a:p>
            <a:pPr lvl="1" indent="0"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dirty="0">
                <a:solidFill>
                  <a:srgbClr val="000099"/>
                </a:solidFill>
                <a:latin typeface="Arial" panose="020B0604020202020204" pitchFamily="34" charset="0"/>
                <a:ea typeface="宋体" panose="02010600030101010101" pitchFamily="2" charset="-122"/>
              </a:rPr>
              <a:t> 磁盘空间分配、文件共享、</a:t>
            </a:r>
            <a:endParaRPr lang="zh-CN" altLang="zh-CN" sz="2400" dirty="0">
              <a:solidFill>
                <a:srgbClr val="000099"/>
              </a:solidFill>
              <a:latin typeface="Arial" panose="020B0604020202020204" pitchFamily="34" charset="0"/>
              <a:ea typeface="宋体" panose="02010600030101010101" pitchFamily="2" charset="-122"/>
            </a:endParaRPr>
          </a:p>
          <a:p>
            <a:pPr lvl="1" indent="0"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dirty="0">
                <a:solidFill>
                  <a:srgbClr val="000099"/>
                </a:solidFill>
                <a:latin typeface="Arial" panose="020B0604020202020204" pitchFamily="34" charset="0"/>
                <a:ea typeface="宋体" panose="02010600030101010101" pitchFamily="2" charset="-122"/>
              </a:rPr>
              <a:t> 文件保护、文件完整性</a:t>
            </a:r>
            <a:endParaRPr lang="zh-CN" altLang="zh-CN" sz="2400" dirty="0">
              <a:solidFill>
                <a:srgbClr val="000099"/>
              </a:solidFill>
              <a:latin typeface="Arial" panose="020B0604020202020204" pitchFamily="34" charset="0"/>
              <a:ea typeface="宋体" panose="02010600030101010101" pitchFamily="2" charset="-122"/>
            </a:endParaRPr>
          </a:p>
        </p:txBody>
      </p:sp>
      <p:sp>
        <p:nvSpPr>
          <p:cNvPr id="17416" name="Text Box 8"/>
          <p:cNvSpPr txBox="1"/>
          <p:nvPr/>
        </p:nvSpPr>
        <p:spPr>
          <a:xfrm>
            <a:off x="3959225" y="3494088"/>
            <a:ext cx="4167188" cy="1041400"/>
          </a:xfrm>
          <a:prstGeom prst="rect">
            <a:avLst/>
          </a:prstGeom>
          <a:noFill/>
          <a:ln w="9525">
            <a:noFill/>
          </a:ln>
        </p:spPr>
        <p:txBody>
          <a:bodyPr anchor="t" anchorCtr="0">
            <a:spAutoFit/>
          </a:bodyPr>
          <a:p>
            <a:pPr marL="914400" indent="-340995">
              <a:lnSpc>
                <a:spcPct val="120000"/>
              </a:lnSpc>
              <a:spcBef>
                <a:spcPct val="2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设备分配、虚拟设备、</a:t>
            </a:r>
            <a:endParaRPr lang="zh-CN" altLang="en-US" sz="2400">
              <a:solidFill>
                <a:srgbClr val="000099"/>
              </a:solidFill>
              <a:latin typeface="Arial" panose="020B0604020202020204" pitchFamily="34" charset="0"/>
              <a:ea typeface="宋体" panose="02010600030101010101" pitchFamily="2" charset="-122"/>
            </a:endParaRPr>
          </a:p>
          <a:p>
            <a:pPr marL="914400" indent="-340995">
              <a:lnSpc>
                <a:spcPct val="120000"/>
              </a:lnSpc>
              <a:spcBef>
                <a:spcPct val="20000"/>
              </a:spcBef>
              <a:buClr>
                <a:schemeClr val="tx2"/>
              </a:buClr>
              <a:buSzPct val="95000"/>
              <a:buFont typeface="Wingdings" panose="05000000000000000000" pitchFamily="2" charset="2"/>
              <a:buBlip>
                <a:blip r:embed="rId1"/>
              </a:buBlip>
            </a:pPr>
            <a:r>
              <a:rPr lang="zh-CN" altLang="en-US" sz="2400">
                <a:solidFill>
                  <a:srgbClr val="000099"/>
                </a:solidFill>
                <a:latin typeface="Arial" panose="020B0604020202020204" pitchFamily="34" charset="0"/>
                <a:ea typeface="宋体" panose="02010600030101010101" pitchFamily="2" charset="-122"/>
              </a:rPr>
              <a:t>设备驱动</a:t>
            </a:r>
            <a:endParaRPr lang="zh-CN" altLang="en-US" sz="2400">
              <a:solidFill>
                <a:srgbClr val="000099"/>
              </a:solidFill>
              <a:latin typeface="Arial" panose="020B0604020202020204" pitchFamily="34" charset="0"/>
              <a:ea typeface="宋体" panose="02010600030101010101" pitchFamily="2" charset="-122"/>
            </a:endParaRPr>
          </a:p>
        </p:txBody>
      </p:sp>
      <p:sp>
        <p:nvSpPr>
          <p:cNvPr id="20488" name="Rectangle 9"/>
          <p:cNvSpPr/>
          <p:nvPr/>
        </p:nvSpPr>
        <p:spPr>
          <a:xfrm>
            <a:off x="381000" y="42863"/>
            <a:ext cx="8393113" cy="420687"/>
          </a:xfrm>
          <a:prstGeom prst="rect">
            <a:avLst/>
          </a:prstGeom>
          <a:noFill/>
          <a:ln w="9525">
            <a:noFill/>
          </a:ln>
        </p:spPr>
        <p:txBody>
          <a:bodyPr anchor="t" anchorCtr="0">
            <a:spAutoFit/>
          </a:bodyPr>
          <a:p>
            <a:pPr algn="r">
              <a:lnSpc>
                <a:spcPct val="90000"/>
              </a:lnSpc>
            </a:pPr>
            <a:r>
              <a:rPr lang="zh-CN" altLang="en-US" sz="2400">
                <a:solidFill>
                  <a:srgbClr val="CC0000"/>
                </a:solidFill>
                <a:latin typeface="Arial" panose="020B0604020202020204" pitchFamily="34" charset="0"/>
                <a:ea typeface="宋体" panose="02010600030101010101" pitchFamily="2" charset="-122"/>
              </a:rPr>
              <a:t>前言</a:t>
            </a:r>
            <a:endParaRPr lang="zh-CN" altLang="en-US" sz="2400">
              <a:solidFill>
                <a:srgbClr val="CC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xEl>
                                              <p:charRg st="0" end="12"/>
                                            </p:txEl>
                                          </p:spTgt>
                                        </p:tgtEl>
                                        <p:attrNameLst>
                                          <p:attrName>style.visibility</p:attrName>
                                        </p:attrNameLst>
                                      </p:cBhvr>
                                      <p:to>
                                        <p:strVal val="visible"/>
                                      </p:to>
                                    </p:set>
                                    <p:anim calcmode="lin" valueType="num">
                                      <p:cBhvr additive="base">
                                        <p:cTn id="7" dur="1000" fill="hold"/>
                                        <p:tgtEl>
                                          <p:spTgt spid="17410">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0">
                                            <p:txEl>
                                              <p:charRg st="12" end="25"/>
                                            </p:txEl>
                                          </p:spTgt>
                                        </p:tgtEl>
                                        <p:attrNameLst>
                                          <p:attrName>style.visibility</p:attrName>
                                        </p:attrNameLst>
                                      </p:cBhvr>
                                      <p:to>
                                        <p:strVal val="visible"/>
                                      </p:to>
                                    </p:set>
                                    <p:anim calcmode="lin" valueType="num">
                                      <p:cBhvr additive="base">
                                        <p:cTn id="13" dur="500" fill="hold"/>
                                        <p:tgtEl>
                                          <p:spTgt spid="17410">
                                            <p:txEl>
                                              <p:charRg st="12"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charRg st="12" end="2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7410">
                                            <p:txEl>
                                              <p:charRg st="25" end="35"/>
                                            </p:txEl>
                                          </p:spTgt>
                                        </p:tgtEl>
                                        <p:attrNameLst>
                                          <p:attrName>style.visibility</p:attrName>
                                        </p:attrNameLst>
                                      </p:cBhvr>
                                      <p:to>
                                        <p:strVal val="visible"/>
                                      </p:to>
                                    </p:set>
                                    <p:anim calcmode="lin" valueType="num">
                                      <p:cBhvr additive="base">
                                        <p:cTn id="17" dur="500" fill="hold"/>
                                        <p:tgtEl>
                                          <p:spTgt spid="17410">
                                            <p:txEl>
                                              <p:charRg st="25" end="3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0">
                                            <p:txEl>
                                              <p:charRg st="25" end="35"/>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7410">
                                            <p:txEl>
                                              <p:charRg st="35" end="63"/>
                                            </p:txEl>
                                          </p:spTgt>
                                        </p:tgtEl>
                                        <p:attrNameLst>
                                          <p:attrName>style.visibility</p:attrName>
                                        </p:attrNameLst>
                                      </p:cBhvr>
                                      <p:to>
                                        <p:strVal val="visible"/>
                                      </p:to>
                                    </p:set>
                                    <p:anim calcmode="lin" valueType="num">
                                      <p:cBhvr additive="base">
                                        <p:cTn id="21" dur="500" fill="hold"/>
                                        <p:tgtEl>
                                          <p:spTgt spid="17410">
                                            <p:txEl>
                                              <p:charRg st="35" end="6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0">
                                            <p:txEl>
                                              <p:charRg st="35" end="6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7410">
                                            <p:txEl>
                                              <p:charRg st="63" end="76"/>
                                            </p:txEl>
                                          </p:spTgt>
                                        </p:tgtEl>
                                        <p:attrNameLst>
                                          <p:attrName>style.visibility</p:attrName>
                                        </p:attrNameLst>
                                      </p:cBhvr>
                                      <p:to>
                                        <p:strVal val="visible"/>
                                      </p:to>
                                    </p:set>
                                    <p:anim calcmode="lin" valueType="num">
                                      <p:cBhvr additive="base">
                                        <p:cTn id="25" dur="500" fill="hold"/>
                                        <p:tgtEl>
                                          <p:spTgt spid="17410">
                                            <p:txEl>
                                              <p:charRg st="63" end="7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charRg st="63" end="76"/>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7410">
                                            <p:txEl>
                                              <p:charRg st="76" end="116"/>
                                            </p:txEl>
                                          </p:spTgt>
                                        </p:tgtEl>
                                        <p:attrNameLst>
                                          <p:attrName>style.visibility</p:attrName>
                                        </p:attrNameLst>
                                      </p:cBhvr>
                                      <p:to>
                                        <p:strVal val="visible"/>
                                      </p:to>
                                    </p:set>
                                    <p:anim calcmode="lin" valueType="num">
                                      <p:cBhvr additive="base">
                                        <p:cTn id="29" dur="500" fill="hold"/>
                                        <p:tgtEl>
                                          <p:spTgt spid="17410">
                                            <p:txEl>
                                              <p:charRg st="76" end="1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410">
                                            <p:txEl>
                                              <p:charRg st="76" end="11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7410">
                                            <p:txEl>
                                              <p:charRg st="116" end="126"/>
                                            </p:txEl>
                                          </p:spTgt>
                                        </p:tgtEl>
                                        <p:attrNameLst>
                                          <p:attrName>style.visibility</p:attrName>
                                        </p:attrNameLst>
                                      </p:cBhvr>
                                      <p:to>
                                        <p:strVal val="visible"/>
                                      </p:to>
                                    </p:set>
                                    <p:anim calcmode="lin" valueType="num">
                                      <p:cBhvr additive="base">
                                        <p:cTn id="33" dur="500" fill="hold"/>
                                        <p:tgtEl>
                                          <p:spTgt spid="17410">
                                            <p:txEl>
                                              <p:charRg st="116" end="12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410">
                                            <p:txEl>
                                              <p:charRg st="116" end="12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7414"/>
                                        </p:tgtEl>
                                        <p:attrNameLst>
                                          <p:attrName>style.visibility</p:attrName>
                                        </p:attrNameLst>
                                      </p:cBhvr>
                                      <p:to>
                                        <p:strVal val="visible"/>
                                      </p:to>
                                    </p:set>
                                    <p:anim calcmode="lin" valueType="num">
                                      <p:cBhvr additive="base">
                                        <p:cTn id="39" dur="500" fill="hold"/>
                                        <p:tgtEl>
                                          <p:spTgt spid="17414"/>
                                        </p:tgtEl>
                                        <p:attrNameLst>
                                          <p:attrName>ppt_x</p:attrName>
                                        </p:attrNameLst>
                                      </p:cBhvr>
                                      <p:tavLst>
                                        <p:tav tm="0">
                                          <p:val>
                                            <p:strVal val="1+#ppt_w/2"/>
                                          </p:val>
                                        </p:tav>
                                        <p:tav tm="100000">
                                          <p:val>
                                            <p:strVal val="#ppt_x"/>
                                          </p:val>
                                        </p:tav>
                                      </p:tavLst>
                                    </p:anim>
                                    <p:anim calcmode="lin" valueType="num">
                                      <p:cBhvr additive="base">
                                        <p:cTn id="40"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7413"/>
                                        </p:tgtEl>
                                        <p:attrNameLst>
                                          <p:attrName>style.visibility</p:attrName>
                                        </p:attrNameLst>
                                      </p:cBhvr>
                                      <p:to>
                                        <p:strVal val="visible"/>
                                      </p:to>
                                    </p:set>
                                    <p:anim calcmode="lin" valueType="num">
                                      <p:cBhvr additive="base">
                                        <p:cTn id="45" dur="500" fill="hold"/>
                                        <p:tgtEl>
                                          <p:spTgt spid="17413"/>
                                        </p:tgtEl>
                                        <p:attrNameLst>
                                          <p:attrName>ppt_x</p:attrName>
                                        </p:attrNameLst>
                                      </p:cBhvr>
                                      <p:tavLst>
                                        <p:tav tm="0">
                                          <p:val>
                                            <p:strVal val="1+#ppt_w/2"/>
                                          </p:val>
                                        </p:tav>
                                        <p:tav tm="100000">
                                          <p:val>
                                            <p:strVal val="#ppt_x"/>
                                          </p:val>
                                        </p:tav>
                                      </p:tavLst>
                                    </p:anim>
                                    <p:anim calcmode="lin" valueType="num">
                                      <p:cBhvr additive="base">
                                        <p:cTn id="46"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416"/>
                                        </p:tgtEl>
                                        <p:attrNameLst>
                                          <p:attrName>style.visibility</p:attrName>
                                        </p:attrNameLst>
                                      </p:cBhvr>
                                      <p:to>
                                        <p:strVal val="visible"/>
                                      </p:to>
                                    </p:set>
                                    <p:anim calcmode="lin" valueType="num">
                                      <p:cBhvr additive="base">
                                        <p:cTn id="51" dur="500" fill="hold"/>
                                        <p:tgtEl>
                                          <p:spTgt spid="17416"/>
                                        </p:tgtEl>
                                        <p:attrNameLst>
                                          <p:attrName>ppt_x</p:attrName>
                                        </p:attrNameLst>
                                      </p:cBhvr>
                                      <p:tavLst>
                                        <p:tav tm="0">
                                          <p:val>
                                            <p:strVal val="1+#ppt_w/2"/>
                                          </p:val>
                                        </p:tav>
                                        <p:tav tm="100000">
                                          <p:val>
                                            <p:strVal val="#ppt_x"/>
                                          </p:val>
                                        </p:tav>
                                      </p:tavLst>
                                    </p:anim>
                                    <p:anim calcmode="lin" valueType="num">
                                      <p:cBhvr additive="base">
                                        <p:cTn id="5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415"/>
                                        </p:tgtEl>
                                        <p:attrNameLst>
                                          <p:attrName>style.visibility</p:attrName>
                                        </p:attrNameLst>
                                      </p:cBhvr>
                                      <p:to>
                                        <p:strVal val="visible"/>
                                      </p:to>
                                    </p:set>
                                    <p:anim calcmode="lin" valueType="num">
                                      <p:cBhvr additive="base">
                                        <p:cTn id="57" dur="500" fill="hold"/>
                                        <p:tgtEl>
                                          <p:spTgt spid="17415"/>
                                        </p:tgtEl>
                                        <p:attrNameLst>
                                          <p:attrName>ppt_x</p:attrName>
                                        </p:attrNameLst>
                                      </p:cBhvr>
                                      <p:tavLst>
                                        <p:tav tm="0">
                                          <p:val>
                                            <p:strVal val="1+#ppt_w/2"/>
                                          </p:val>
                                        </p:tav>
                                        <p:tav tm="100000">
                                          <p:val>
                                            <p:strVal val="#ppt_x"/>
                                          </p:val>
                                        </p:tav>
                                      </p:tavLst>
                                    </p:anim>
                                    <p:anim calcmode="lin" valueType="num">
                                      <p:cBhvr additive="base">
                                        <p:cTn id="58"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3" grpId="0"/>
      <p:bldP spid="17414" grpId="0"/>
      <p:bldP spid="17415" grpId="0"/>
      <p:bldP spid="17416" grpId="0"/>
    </p:bldLst>
  </p:timing>
</p:sld>
</file>

<file path=ppt/tags/tag1.xml><?xml version="1.0" encoding="utf-8"?>
<p:tagLst xmlns:p="http://schemas.openxmlformats.org/presentationml/2006/main">
  <p:tag name="KSO_WM_UNIT_PLACING_PICTURE_USER_VIEWPORT" val="{&quot;height&quot;:3480,&quot;width&quot;:2712}"/>
</p:tagLst>
</file>

<file path=ppt/tags/tag2.xml><?xml version="1.0" encoding="utf-8"?>
<p:tagLst xmlns:p="http://schemas.openxmlformats.org/presentationml/2006/main">
  <p:tag name="COMMONDATA" val="eyJoZGlkIjoiMTY0NWJjNGI3MTg4NTIxOTc1ZTlmYzZmNWFlYzgzOTAifQ=="/>
</p:tagLst>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AF_2004_Template_7">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14312</Words>
  <Application>WPS 演示</Application>
  <PresentationFormat>全屏显示(4:3)</PresentationFormat>
  <Paragraphs>1517</Paragraphs>
  <Slides>87</Slides>
  <Notes>0</Notes>
  <HiddenSlides>0</HiddenSlides>
  <MMClips>0</MMClips>
  <ScaleCrop>false</ScaleCrop>
  <HeadingPairs>
    <vt:vector size="8" baseType="variant">
      <vt:variant>
        <vt:lpstr>已用的字体</vt:lpstr>
      </vt:variant>
      <vt:variant>
        <vt:i4>12</vt:i4>
      </vt:variant>
      <vt:variant>
        <vt:lpstr>主题</vt:lpstr>
      </vt:variant>
      <vt:variant>
        <vt:i4>11</vt:i4>
      </vt:variant>
      <vt:variant>
        <vt:lpstr>嵌入 OLE 服务器</vt:lpstr>
      </vt:variant>
      <vt:variant>
        <vt:i4>42</vt:i4>
      </vt:variant>
      <vt:variant>
        <vt:lpstr>幻灯片标题</vt:lpstr>
      </vt:variant>
      <vt:variant>
        <vt:i4>87</vt:i4>
      </vt:variant>
    </vt:vector>
  </HeadingPairs>
  <TitlesOfParts>
    <vt:vector size="152" baseType="lpstr">
      <vt:lpstr>Arial</vt:lpstr>
      <vt:lpstr>宋体</vt:lpstr>
      <vt:lpstr>Wingdings</vt:lpstr>
      <vt:lpstr>Times New Roman</vt:lpstr>
      <vt:lpstr>MT Extra</vt:lpstr>
      <vt:lpstr>微软雅黑</vt:lpstr>
      <vt:lpstr>Arial Unicode MS</vt:lpstr>
      <vt:lpstr>楷体_GB2312</vt:lpstr>
      <vt:lpstr>新宋体</vt:lpstr>
      <vt:lpstr>黑体</vt:lpstr>
      <vt:lpstr>Symbol</vt:lpstr>
      <vt:lpstr>Wingdings</vt:lpstr>
      <vt:lpstr>SAF_2004_Template</vt:lpstr>
      <vt:lpstr>SAF_2004_Template_2</vt:lpstr>
      <vt:lpstr>SAF_2004_Template_3</vt:lpstr>
      <vt:lpstr>SAF_2004_Template_4</vt:lpstr>
      <vt:lpstr>SAF_2004_Template_5</vt:lpstr>
      <vt:lpstr>SAF_2004_Template_6</vt:lpstr>
      <vt:lpstr>SAF_2004_Template_7</vt:lpstr>
      <vt:lpstr>1_SAF_2004_Template</vt:lpstr>
      <vt:lpstr>SAF_2004_Template_2</vt:lpstr>
      <vt:lpstr>1_SAF_2004_Template_2</vt:lpstr>
      <vt:lpstr>2_SAF_2004_Template_2</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Visio.Drawing.6</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操作系统做什么</vt:lpstr>
      <vt:lpstr>PowerPoint 演示文稿</vt:lpstr>
      <vt:lpstr>PowerPoint 演示文稿</vt:lpstr>
      <vt:lpstr>PowerPoint 演示文稿</vt:lpstr>
      <vt:lpstr>PowerPoint 演示文稿</vt:lpstr>
      <vt:lpstr>PowerPoint 演示文稿</vt:lpstr>
      <vt:lpstr>课程目标对毕业要求的支撑关系</vt:lpstr>
      <vt:lpstr>学习环节</vt:lpstr>
      <vt:lpstr>实验</vt:lpstr>
      <vt:lpstr>实验要求及评分标准</vt:lpstr>
      <vt:lpstr>实验提交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小型计算机UNIX的成功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施乐Palo Alto研究中心-70年代的计算机研究思想库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Administrator</cp:lastModifiedBy>
  <cp:revision>496</cp:revision>
  <dcterms:created xsi:type="dcterms:W3CDTF">2005-06-23T01:50:00Z</dcterms:created>
  <dcterms:modified xsi:type="dcterms:W3CDTF">2022-09-20T01:30:12Z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920E9D4ACF76419D8F9464A57990E0A5</vt:lpwstr>
  </property>
</Properties>
</file>