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6" r:id="rId5"/>
    <p:sldMasterId id="2147483699" r:id="rId6"/>
    <p:sldMasterId id="2147483711" r:id="rId7"/>
  </p:sldMasterIdLst>
  <p:notesMasterIdLst>
    <p:notesMasterId r:id="rId69"/>
  </p:notesMasterIdLst>
  <p:sldIdLst>
    <p:sldId id="624" r:id="rId8"/>
    <p:sldId id="625" r:id="rId9"/>
    <p:sldId id="647" r:id="rId10"/>
    <p:sldId id="613" r:id="rId11"/>
    <p:sldId id="675" r:id="rId12"/>
    <p:sldId id="614" r:id="rId13"/>
    <p:sldId id="626" r:id="rId14"/>
    <p:sldId id="676" r:id="rId15"/>
    <p:sldId id="627" r:id="rId16"/>
    <p:sldId id="677" r:id="rId17"/>
    <p:sldId id="678" r:id="rId18"/>
    <p:sldId id="679" r:id="rId19"/>
    <p:sldId id="629" r:id="rId20"/>
    <p:sldId id="630" r:id="rId21"/>
    <p:sldId id="631" r:id="rId22"/>
    <p:sldId id="648" r:id="rId23"/>
    <p:sldId id="632" r:id="rId24"/>
    <p:sldId id="680" r:id="rId25"/>
    <p:sldId id="646" r:id="rId26"/>
    <p:sldId id="634" r:id="rId27"/>
    <p:sldId id="635" r:id="rId28"/>
    <p:sldId id="636" r:id="rId29"/>
    <p:sldId id="649" r:id="rId30"/>
    <p:sldId id="601" r:id="rId31"/>
    <p:sldId id="616" r:id="rId32"/>
    <p:sldId id="617" r:id="rId33"/>
    <p:sldId id="645" r:id="rId34"/>
    <p:sldId id="650" r:id="rId35"/>
    <p:sldId id="618" r:id="rId36"/>
    <p:sldId id="619" r:id="rId37"/>
    <p:sldId id="620" r:id="rId38"/>
    <p:sldId id="621" r:id="rId39"/>
    <p:sldId id="705" r:id="rId40"/>
    <p:sldId id="707" r:id="rId41"/>
    <p:sldId id="708" r:id="rId42"/>
    <p:sldId id="709" r:id="rId43"/>
    <p:sldId id="710" r:id="rId44"/>
    <p:sldId id="711" r:id="rId45"/>
    <p:sldId id="712" r:id="rId46"/>
    <p:sldId id="722" r:id="rId47"/>
    <p:sldId id="727" r:id="rId48"/>
    <p:sldId id="725" r:id="rId49"/>
    <p:sldId id="728" r:id="rId50"/>
    <p:sldId id="729" r:id="rId51"/>
    <p:sldId id="713" r:id="rId52"/>
    <p:sldId id="714" r:id="rId53"/>
    <p:sldId id="715" r:id="rId54"/>
    <p:sldId id="716" r:id="rId55"/>
    <p:sldId id="717" r:id="rId56"/>
    <p:sldId id="718" r:id="rId57"/>
    <p:sldId id="719" r:id="rId58"/>
    <p:sldId id="720" r:id="rId59"/>
    <p:sldId id="721" r:id="rId60"/>
    <p:sldId id="651" r:id="rId61"/>
    <p:sldId id="612" r:id="rId62"/>
    <p:sldId id="742" r:id="rId63"/>
    <p:sldId id="743" r:id="rId64"/>
    <p:sldId id="744" r:id="rId65"/>
    <p:sldId id="745" r:id="rId66"/>
    <p:sldId id="746" r:id="rId67"/>
    <p:sldId id="747" r:id="rId68"/>
  </p:sldIdLst>
  <p:sldSz cx="9144000" cy="6858000" type="screen4x3"/>
  <p:notesSz cx="6858000" cy="9144000"/>
  <p:defaultTextStyle>
    <a:defPPr>
      <a:defRPr lang="zh-CN"/>
    </a:defPPr>
    <a:lvl1pPr marL="0" lvl="0"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CC3300"/>
    <a:srgbClr val="99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75"/>
        <p:guide pos="28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Master" Target="slideMasters/slideMaster6.xml"/><Relationship Id="rId69" Type="http://schemas.openxmlformats.org/officeDocument/2006/relationships/notesMaster" Target="notesMasters/notesMaster1.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3314" name="页眉占位符 13313"/>
          <p:cNvSpPr>
            <a:spLocks noGrp="1"/>
          </p:cNvSpPr>
          <p:nvPr>
            <p:ph type="hdr" sz="quarter"/>
          </p:nvPr>
        </p:nvSpPr>
        <p:spPr>
          <a:xfrm>
            <a:off x="0" y="0"/>
            <a:ext cx="2970213" cy="457200"/>
          </a:xfrm>
          <a:prstGeom prst="rect">
            <a:avLst/>
          </a:prstGeom>
          <a:noFill/>
          <a:ln w="9525">
            <a:noFill/>
          </a:ln>
        </p:spPr>
        <p:txBody>
          <a:bodyPr lIns="91613" tIns="45807" rIns="91613" bIns="45807"/>
          <a:p>
            <a:pPr lvl="0" defTabSz="916305"/>
            <a:endParaRPr lang="zh-CN" altLang="en-US" sz="1200" b="0"/>
          </a:p>
        </p:txBody>
      </p:sp>
      <p:sp>
        <p:nvSpPr>
          <p:cNvPr id="13315" name="日期占位符 13314"/>
          <p:cNvSpPr>
            <a:spLocks noGrp="1"/>
          </p:cNvSpPr>
          <p:nvPr>
            <p:ph type="dt" idx="1"/>
          </p:nvPr>
        </p:nvSpPr>
        <p:spPr>
          <a:xfrm>
            <a:off x="3884613" y="0"/>
            <a:ext cx="2970212" cy="457200"/>
          </a:xfrm>
          <a:prstGeom prst="rect">
            <a:avLst/>
          </a:prstGeom>
          <a:noFill/>
          <a:ln w="9525">
            <a:noFill/>
          </a:ln>
        </p:spPr>
        <p:txBody>
          <a:bodyPr lIns="91613" tIns="45807" rIns="91613" bIns="45807"/>
          <a:p>
            <a:pPr lvl="0" algn="r" defTabSz="916305"/>
            <a:endParaRPr lang="zh-CN" altLang="en-US" sz="1200" b="0"/>
          </a:p>
        </p:txBody>
      </p:sp>
      <p:sp>
        <p:nvSpPr>
          <p:cNvPr id="13316" name="幻灯片图像占位符 13315"/>
          <p:cNvSpPr>
            <a:spLocks noGrp="1" noRot="1"/>
          </p:cNvSpPr>
          <p:nvPr>
            <p:ph type="sldImg" idx="2"/>
          </p:nvPr>
        </p:nvSpPr>
        <p:spPr>
          <a:xfrm>
            <a:off x="927100" y="685800"/>
            <a:ext cx="5002213" cy="3427413"/>
          </a:xfrm>
          <a:prstGeom prst="rect">
            <a:avLst/>
          </a:prstGeom>
          <a:noFill/>
          <a:ln w="9525">
            <a:noFill/>
          </a:ln>
        </p:spPr>
      </p:sp>
      <p:sp>
        <p:nvSpPr>
          <p:cNvPr id="13317" name="文本占位符 13316"/>
          <p:cNvSpPr>
            <a:spLocks noGrp="1" noRot="1"/>
          </p:cNvSpPr>
          <p:nvPr>
            <p:ph type="body" sz="quarter" idx="3"/>
          </p:nvPr>
        </p:nvSpPr>
        <p:spPr>
          <a:xfrm>
            <a:off x="685800" y="4343400"/>
            <a:ext cx="5486400" cy="4114800"/>
          </a:xfrm>
          <a:prstGeom prst="rect">
            <a:avLst/>
          </a:prstGeom>
          <a:noFill/>
          <a:ln w="9525">
            <a:noFill/>
          </a:ln>
        </p:spPr>
        <p:txBody>
          <a:bodyPr lIns="91613" tIns="45807" rIns="91613" bIns="45807"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318" name="页脚占位符 13317"/>
          <p:cNvSpPr>
            <a:spLocks noGrp="1"/>
          </p:cNvSpPr>
          <p:nvPr>
            <p:ph type="ftr" sz="quarter" idx="4"/>
          </p:nvPr>
        </p:nvSpPr>
        <p:spPr>
          <a:xfrm>
            <a:off x="0" y="8683625"/>
            <a:ext cx="2970213" cy="457200"/>
          </a:xfrm>
          <a:prstGeom prst="rect">
            <a:avLst/>
          </a:prstGeom>
          <a:noFill/>
          <a:ln w="9525">
            <a:noFill/>
          </a:ln>
        </p:spPr>
        <p:txBody>
          <a:bodyPr lIns="91613" tIns="45807" rIns="91613" bIns="45807" anchor="b"/>
          <a:p>
            <a:pPr lvl="0" defTabSz="916305"/>
            <a:endParaRPr lang="zh-CN" altLang="en-US" sz="1200" b="0"/>
          </a:p>
        </p:txBody>
      </p:sp>
      <p:sp>
        <p:nvSpPr>
          <p:cNvPr id="13319" name="灯片编号占位符 13318"/>
          <p:cNvSpPr>
            <a:spLocks noGrp="1"/>
          </p:cNvSpPr>
          <p:nvPr>
            <p:ph type="sldNum" sz="quarter" idx="5"/>
          </p:nvPr>
        </p:nvSpPr>
        <p:spPr>
          <a:xfrm>
            <a:off x="3884613" y="8683625"/>
            <a:ext cx="2970212" cy="457200"/>
          </a:xfrm>
          <a:prstGeom prst="rect">
            <a:avLst/>
          </a:prstGeom>
          <a:noFill/>
          <a:ln w="9525">
            <a:noFill/>
          </a:ln>
        </p:spPr>
        <p:txBody>
          <a:bodyPr lIns="91613" tIns="45807" rIns="91613" bIns="45807" anchor="b"/>
          <a:p>
            <a:pPr lvl="0" algn="r" defTabSz="916305"/>
            <a:fld id="{9A0DB2DC-4C9A-4742-B13C-FB6460FD3503}" type="slidenum">
              <a:rPr lang="zh-CN" altLang="en-US" sz="1200" b="0"/>
            </a:fld>
            <a:endParaRPr lang="zh-CN" altLang="en-US" sz="1200" b="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4099" name="副标题 4098"/>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6147" name="副标题 6146"/>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8194" name="标题 8193"/>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8195" name="副标题 8194"/>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10242" name="标题 10241"/>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10243" name="副标题 10242"/>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12290" name="标题 1228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12291" name="副标题 1229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7" Type="http://schemas.openxmlformats.org/officeDocument/2006/relationships/theme" Target="../theme/theme3.xml"/><Relationship Id="rId16" Type="http://schemas.openxmlformats.org/officeDocument/2006/relationships/vmlDrawing" Target="../drawings/vmlDrawing3.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3.bin"/><Relationship Id="rId12" Type="http://schemas.openxmlformats.org/officeDocument/2006/relationships/image" Target="../media/image2.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7" Type="http://schemas.openxmlformats.org/officeDocument/2006/relationships/theme" Target="../theme/theme5.xml"/><Relationship Id="rId16" Type="http://schemas.openxmlformats.org/officeDocument/2006/relationships/vmlDrawing" Target="../drawings/vmlDrawing5.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5.bin"/><Relationship Id="rId12" Type="http://schemas.openxmlformats.org/officeDocument/2006/relationships/image" Target="../media/image2.jpeg"/><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8" Type="http://schemas.openxmlformats.org/officeDocument/2006/relationships/theme" Target="../theme/theme6.xml"/><Relationship Id="rId17" Type="http://schemas.openxmlformats.org/officeDocument/2006/relationships/vmlDrawing" Target="../drawings/vmlDrawing6.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6.bin"/><Relationship Id="rId13" Type="http://schemas.openxmlformats.org/officeDocument/2006/relationships/image" Target="../media/image2.jpeg"/><Relationship Id="rId12" Type="http://schemas.openxmlformats.org/officeDocument/2006/relationships/slideLayout" Target="../slideLayouts/slideLayout70.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文本框 1027"/>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3075" name="文本占位符 3074"/>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文本框 3075"/>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3077"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2" name="" r:id="rId14" imgW="838200" imgH="647700" progId="Paint.Picture">
                  <p:embed/>
                </p:oleObj>
              </mc:Choice>
              <mc:Fallback>
                <p:oleObj name="" r:id="rId14" imgW="838200" imgH="647700" progId="Paint.Picture">
                  <p:embed/>
                  <p:pic>
                    <p:nvPicPr>
                      <p:cNvPr id="0" name="图片 1"/>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5123" name="文本占位符 5122"/>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5124" name="文本框 5123"/>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5125" name="对象 5124"/>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3" imgW="838200" imgH="647700" progId="Paint.Picture">
                  <p:embed/>
                </p:oleObj>
              </mc:Choice>
              <mc:Fallback>
                <p:oleObj name="" r:id="rId13" imgW="838200" imgH="647700" progId="Paint.Picture">
                  <p:embed/>
                  <p:pic>
                    <p:nvPicPr>
                      <p:cNvPr id="0" name="图片 3077"/>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7170" name="标题 7169"/>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7171" name="文本占位符 7170"/>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7172" name="文本框 7171"/>
          <p:cNvSpPr txBox="1"/>
          <p:nvPr userDrawn="1"/>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7173" name="对象 7172"/>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4" imgW="838200" imgH="647700" progId="Paint.Picture">
                  <p:embed/>
                </p:oleObj>
              </mc:Choice>
              <mc:Fallback>
                <p:oleObj name="" r:id="rId14" imgW="838200" imgH="647700" progId="Paint.Picture">
                  <p:embed/>
                  <p:pic>
                    <p:nvPicPr>
                      <p:cNvPr id="0" name="图片 3078"/>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标题 9217"/>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9219" name="文本占位符 9218"/>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9220" name="文本框 9219"/>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9221" name="对象 9220"/>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3" imgW="838200" imgH="647700" progId="Paint.Picture">
                  <p:embed/>
                </p:oleObj>
              </mc:Choice>
              <mc:Fallback>
                <p:oleObj name="" r:id="rId13" imgW="838200" imgH="647700" progId="Paint.Picture">
                  <p:embed/>
                  <p:pic>
                    <p:nvPicPr>
                      <p:cNvPr id="0" name="图片 3079"/>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1266" name="标题 11265"/>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11267" name="文本占位符 11266"/>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1268" name="文本框 11267"/>
          <p:cNvSpPr txBox="1"/>
          <p:nvPr userDrawn="1"/>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11269" name="对象 1126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4" imgW="838200" imgH="647700" progId="Paint.Picture">
                  <p:embed/>
                </p:oleObj>
              </mc:Choice>
              <mc:Fallback>
                <p:oleObj name="" r:id="rId14" imgW="838200" imgH="647700" progId="Paint.Picture">
                  <p:embed/>
                  <p:pic>
                    <p:nvPicPr>
                      <p:cNvPr id="0" name="图片 3080"/>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GIF"/><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13.bin"/><Relationship Id="rId3" Type="http://schemas.openxmlformats.org/officeDocument/2006/relationships/image" Target="../media/image6.wmf"/><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15.bin"/><Relationship Id="rId3" Type="http://schemas.openxmlformats.org/officeDocument/2006/relationships/image" Target="../media/image6.wmf"/><Relationship Id="rId2" Type="http://schemas.openxmlformats.org/officeDocument/2006/relationships/oleObject" Target="../embeddings/oleObject14.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GI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GIF"/></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37.xml"/><Relationship Id="rId3" Type="http://schemas.openxmlformats.org/officeDocument/2006/relationships/image" Target="../media/image3.png"/><Relationship Id="rId2" Type="http://schemas.openxmlformats.org/officeDocument/2006/relationships/oleObject" Target="../embeddings/oleObject17.bin"/><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GI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8.bin"/><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49.xml"/><Relationship Id="rId3" Type="http://schemas.openxmlformats.org/officeDocument/2006/relationships/image" Target="../media/image3.png"/><Relationship Id="rId2" Type="http://schemas.openxmlformats.org/officeDocument/2006/relationships/oleObject" Target="../embeddings/oleObject19.bin"/><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GIF"/><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4337"/>
          <p:cNvSpPr/>
          <p:nvPr/>
        </p:nvSpPr>
        <p:spPr>
          <a:xfrm>
            <a:off x="977900" y="1562100"/>
            <a:ext cx="7129463" cy="1408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400" b="1">
                <a:solidFill>
                  <a:srgbClr val="990000"/>
                </a:solidFill>
                <a:latin typeface="Times New Roman" panose="02020603050405020304" pitchFamily="2" charset="0"/>
                <a:ea typeface="宋体" panose="02010600030101010101" pitchFamily="2" charset="-122"/>
              </a:rPr>
              <a:t>第</a:t>
            </a:r>
            <a:r>
              <a:rPr lang="en-US" altLang="zh-CN" sz="4400" b="1">
                <a:solidFill>
                  <a:srgbClr val="990000"/>
                </a:solidFill>
                <a:latin typeface="Times New Roman" panose="02020603050405020304" pitchFamily="2" charset="0"/>
                <a:ea typeface="宋体" panose="02010600030101010101" pitchFamily="2" charset="-122"/>
              </a:rPr>
              <a:t>3</a:t>
            </a:r>
            <a:r>
              <a:rPr lang="zh-CN" altLang="en-US" sz="4400" b="1">
                <a:solidFill>
                  <a:srgbClr val="990000"/>
                </a:solidFill>
                <a:latin typeface="Times New Roman" panose="02020603050405020304" pitchFamily="2" charset="0"/>
                <a:ea typeface="宋体" panose="02010600030101010101" pitchFamily="2" charset="-122"/>
              </a:rPr>
              <a:t>章  </a:t>
            </a:r>
            <a:r>
              <a:rPr lang="zh-CN" altLang="en-US" sz="4400" b="1">
                <a:solidFill>
                  <a:srgbClr val="990000"/>
                </a:solidFill>
                <a:ea typeface="宋体" panose="02010600030101010101" pitchFamily="2" charset="-122"/>
              </a:rPr>
              <a:t>操作系统的用户接口</a:t>
            </a:r>
            <a:endParaRPr lang="zh-CN" altLang="en-US" sz="4400" b="1">
              <a:solidFill>
                <a:srgbClr val="990000"/>
              </a:solidFill>
              <a:ea typeface="宋体" panose="02010600030101010101" pitchFamily="2" charset="-122"/>
            </a:endParaRPr>
          </a:p>
        </p:txBody>
      </p:sp>
      <p:graphicFrame>
        <p:nvGraphicFramePr>
          <p:cNvPr id="14339" name="内容占位符 143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340" name="矩形 1433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1" end="16"/>
                                            </p:txEl>
                                          </p:spTgt>
                                        </p:tgtEl>
                                        <p:attrNameLst>
                                          <p:attrName>style.visibility</p:attrName>
                                        </p:attrNameLst>
                                      </p:cBhvr>
                                      <p:to>
                                        <p:strVal val="visible"/>
                                      </p:to>
                                    </p:set>
                                    <p:anim calcmode="lin" valueType="num">
                                      <p:cBhvr additive="base">
                                        <p:cTn id="7" dur="1000" fill="hold"/>
                                        <p:tgtEl>
                                          <p:spTgt spid="14338">
                                            <p:txEl>
                                              <p:charRg st="1"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2355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6</a:t>
            </a:r>
            <a:endParaRPr lang="en-US" altLang="zh-CN" sz="1400" b="0">
              <a:solidFill>
                <a:schemeClr val="tx2"/>
              </a:solidFill>
              <a:latin typeface="Times New Roman" panose="02020603050405020304" pitchFamily="2" charset="0"/>
            </a:endParaRPr>
          </a:p>
        </p:txBody>
      </p:sp>
      <p:sp>
        <p:nvSpPr>
          <p:cNvPr id="23555" name="矩形 23554"/>
          <p:cNvSpPr/>
          <p:nvPr/>
        </p:nvSpPr>
        <p:spPr>
          <a:xfrm>
            <a:off x="687388" y="1417638"/>
            <a:ext cx="8318500" cy="28305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ROM  BIOS自检</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运行装入系统盘中的主引导块</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装入活动OS引导块</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装入OS</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OS初始化</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eaLnBrk="0" hangingPunct="0">
              <a:spcBef>
                <a:spcPct val="50000"/>
              </a:spcBef>
              <a:buClrTx/>
              <a:buFontTx/>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形成用户界面</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3556" name="矩形 23555"/>
          <p:cNvSpPr/>
          <p:nvPr/>
        </p:nvSpPr>
        <p:spPr>
          <a:xfrm>
            <a:off x="663575" y="642938"/>
            <a:ext cx="6043613"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(4) PC初启</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3557" name="矩形 23556"/>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ppt_x"/>
                                          </p:val>
                                        </p:tav>
                                        <p:tav tm="100000">
                                          <p:val>
                                            <p:strVal val="#ppt_x"/>
                                          </p:val>
                                        </p:tav>
                                      </p:tavLst>
                                    </p:anim>
                                    <p:anim calcmode="lin" valueType="num">
                                      <p:cBhvr additive="base">
                                        <p:cTn id="14"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框 2457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6</a:t>
            </a:r>
            <a:endParaRPr lang="en-US" altLang="zh-CN" sz="1400" b="0">
              <a:solidFill>
                <a:schemeClr val="tx2"/>
              </a:solidFill>
              <a:latin typeface="Times New Roman" panose="02020603050405020304" pitchFamily="2" charset="0"/>
            </a:endParaRPr>
          </a:p>
        </p:txBody>
      </p:sp>
      <p:sp>
        <p:nvSpPr>
          <p:cNvPr id="24579" name="矩形 24578"/>
          <p:cNvSpPr/>
          <p:nvPr/>
        </p:nvSpPr>
        <p:spPr>
          <a:xfrm>
            <a:off x="601663" y="1411288"/>
            <a:ext cx="8318500" cy="2173287"/>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BIOS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引导程序</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IO.SYS(I/O</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初始化）</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DOS.SYS(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文件系统，简单内存初始化</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COMMAND.COM(</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简单任务管理</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C:\&gt;</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4580" name="矩形 24579"/>
          <p:cNvSpPr/>
          <p:nvPr/>
        </p:nvSpPr>
        <p:spPr>
          <a:xfrm>
            <a:off x="663575" y="642938"/>
            <a:ext cx="6043613"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（5）DOS启动</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4581" name="矩形 24580"/>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框 2560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6</a:t>
            </a:r>
            <a:endParaRPr lang="en-US" altLang="zh-CN" sz="1400" b="0">
              <a:solidFill>
                <a:schemeClr val="tx2"/>
              </a:solidFill>
              <a:latin typeface="Times New Roman" panose="02020603050405020304" pitchFamily="2" charset="0"/>
            </a:endParaRPr>
          </a:p>
        </p:txBody>
      </p:sp>
      <p:sp>
        <p:nvSpPr>
          <p:cNvPr id="25603" name="矩形 25602"/>
          <p:cNvSpPr/>
          <p:nvPr/>
        </p:nvSpPr>
        <p:spPr>
          <a:xfrm>
            <a:off x="687388" y="1417638"/>
            <a:ext cx="8318500" cy="55492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Linux</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系统是以滚雪球的方式启动</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加电或复位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BIOS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的启动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Boot  Loader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OS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初始化</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 </a:t>
            </a:r>
            <a:r>
              <a:rPr lang="zh-CN" altLang="en-US" sz="2400" b="1">
                <a:solidFill>
                  <a:srgbClr val="000099"/>
                </a:solidFill>
                <a:effectLst/>
                <a:latin typeface="Times New Roman" panose="02020603050405020304" pitchFamily="2" charset="0"/>
                <a:ea typeface="宋体" panose="02010600030101010101" pitchFamily="2" charset="-122"/>
              </a:rPr>
              <a:t>系统加电或复位</a:t>
            </a:r>
            <a:endParaRPr lang="zh-CN" altLang="en-US" sz="2400" b="1">
              <a:solidFill>
                <a:srgbClr val="000099"/>
              </a:solidFill>
              <a:effectLst/>
              <a:latin typeface="Times New Roman" panose="02020603050405020304" pitchFamily="2" charset="0"/>
              <a:ea typeface="宋体" panose="02010600030101010101" pitchFamily="2" charset="-122"/>
            </a:endParaRPr>
          </a:p>
          <a:p>
            <a:pPr marL="0" lvl="1" indent="-533400">
              <a:lnSpc>
                <a:spcPct val="130000"/>
              </a:lnSpc>
              <a:buNone/>
            </a:pPr>
            <a:r>
              <a:rPr lang="zh-CN" altLang="en-US" sz="2400">
                <a:solidFill>
                  <a:schemeClr val="tx1"/>
                </a:solidFill>
                <a:effectLst/>
                <a:latin typeface="Times New Roman" panose="02020603050405020304" pitchFamily="2" charset="0"/>
                <a:sym typeface="Symbol" panose="05050102010706020507" pitchFamily="2" charset="2"/>
              </a:rPr>
              <a:t>     </a:t>
            </a:r>
            <a:r>
              <a:rPr lang="en-US" altLang="zh-CN" sz="2400">
                <a:solidFill>
                  <a:schemeClr val="tx1"/>
                </a:solidFill>
                <a:effectLst/>
                <a:latin typeface="Times New Roman" panose="02020603050405020304" pitchFamily="2" charset="0"/>
                <a:sym typeface="Symbol" panose="05050102010706020507" pitchFamily="2" charset="2"/>
              </a:rPr>
              <a:t>BIOS</a:t>
            </a:r>
            <a:r>
              <a:rPr lang="zh-CN" altLang="en-US" sz="2400">
                <a:solidFill>
                  <a:schemeClr val="tx1"/>
                </a:solidFill>
                <a:effectLst/>
                <a:latin typeface="Times New Roman" panose="02020603050405020304" pitchFamily="2" charset="0"/>
                <a:sym typeface="Symbol" panose="05050102010706020507" pitchFamily="2" charset="2"/>
              </a:rPr>
              <a:t>入口</a:t>
            </a:r>
            <a:r>
              <a:rPr lang="en-US" altLang="zh-CN" sz="2400">
                <a:solidFill>
                  <a:schemeClr val="tx1"/>
                </a:solidFill>
                <a:effectLst/>
                <a:latin typeface="Times New Roman" panose="02020603050405020304" pitchFamily="2" charset="0"/>
                <a:sym typeface="Symbol" panose="05050102010706020507" pitchFamily="2" charset="2"/>
              </a:rPr>
              <a:t>→  CS</a:t>
            </a:r>
            <a:r>
              <a:rPr lang="zh-CN" altLang="en-US" sz="2400">
                <a:solidFill>
                  <a:schemeClr val="tx1"/>
                </a:solidFill>
                <a:effectLst/>
                <a:latin typeface="Times New Roman" panose="02020603050405020304" pitchFamily="2" charset="0"/>
                <a:sym typeface="Symbol" panose="05050102010706020507" pitchFamily="2" charset="2"/>
              </a:rPr>
              <a:t>：</a:t>
            </a:r>
            <a:r>
              <a:rPr lang="en-US" altLang="zh-CN" sz="2400">
                <a:solidFill>
                  <a:schemeClr val="tx1"/>
                </a:solidFill>
                <a:effectLst/>
                <a:latin typeface="Times New Roman" panose="02020603050405020304" pitchFamily="2" charset="0"/>
                <a:sym typeface="Symbol" panose="05050102010706020507" pitchFamily="2" charset="2"/>
              </a:rPr>
              <a:t>IP</a:t>
            </a:r>
            <a:r>
              <a:rPr lang="zh-CN" altLang="en-US" sz="2400">
                <a:solidFill>
                  <a:schemeClr val="tx1"/>
                </a:solidFill>
                <a:effectLst/>
                <a:latin typeface="Times New Roman" panose="02020603050405020304" pitchFamily="2" charset="0"/>
                <a:sym typeface="Symbol" panose="05050102010706020507" pitchFamily="2" charset="2"/>
              </a:rPr>
              <a:t>。  在</a:t>
            </a:r>
            <a:r>
              <a:rPr lang="en-US" altLang="zh-CN" sz="2400">
                <a:solidFill>
                  <a:schemeClr val="tx1"/>
                </a:solidFill>
                <a:effectLst/>
                <a:latin typeface="Times New Roman" panose="02020603050405020304" pitchFamily="2" charset="0"/>
                <a:sym typeface="Symbol" panose="05050102010706020507" pitchFamily="2" charset="2"/>
              </a:rPr>
              <a:t>ROM</a:t>
            </a:r>
            <a:r>
              <a:rPr lang="zh-CN" altLang="en-US" sz="2400">
                <a:solidFill>
                  <a:schemeClr val="tx1"/>
                </a:solidFill>
                <a:effectLst/>
                <a:latin typeface="Times New Roman" panose="02020603050405020304" pitchFamily="2" charset="0"/>
                <a:sym typeface="Symbol" panose="05050102010706020507" pitchFamily="2" charset="2"/>
              </a:rPr>
              <a:t>中的引导程序放在固定位置：</a:t>
            </a:r>
            <a:r>
              <a:rPr lang="en-US" altLang="zh-CN" sz="2400">
                <a:solidFill>
                  <a:schemeClr val="tx1"/>
                </a:solidFill>
                <a:effectLst/>
                <a:latin typeface="Times New Roman" panose="02020603050405020304" pitchFamily="2" charset="0"/>
                <a:sym typeface="Symbol" panose="05050102010706020507" pitchFamily="2" charset="2"/>
              </a:rPr>
              <a:t>FFFF</a:t>
            </a:r>
            <a:r>
              <a:rPr lang="zh-CN" altLang="en-US" sz="2400">
                <a:solidFill>
                  <a:schemeClr val="tx1"/>
                </a:solidFill>
                <a:effectLst/>
                <a:latin typeface="Times New Roman" panose="02020603050405020304" pitchFamily="2" charset="0"/>
                <a:sym typeface="Symbol" panose="05050102010706020507" pitchFamily="2" charset="2"/>
              </a:rPr>
              <a:t>：</a:t>
            </a:r>
            <a:r>
              <a:rPr lang="en-US" altLang="zh-CN" sz="2400">
                <a:solidFill>
                  <a:schemeClr val="tx1"/>
                </a:solidFill>
                <a:effectLst/>
                <a:latin typeface="Times New Roman" panose="02020603050405020304" pitchFamily="2" charset="0"/>
                <a:sym typeface="Symbol" panose="05050102010706020507" pitchFamily="2" charset="2"/>
              </a:rPr>
              <a:t>0000   CPU</a:t>
            </a:r>
            <a:r>
              <a:rPr lang="zh-CN" altLang="en-US" sz="2400">
                <a:solidFill>
                  <a:schemeClr val="tx1"/>
                </a:solidFill>
                <a:effectLst/>
                <a:latin typeface="Times New Roman" panose="02020603050405020304" pitchFamily="2" charset="0"/>
                <a:sym typeface="Symbol" panose="05050102010706020507" pitchFamily="2" charset="2"/>
              </a:rPr>
              <a:t>从这里开始执行</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上电自检；</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对硬件设备进行检测和连接，并将测得的数据送入</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BIOS</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数据区；对主存中所有的数据清零，对内存进行校验，若无错，</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5604" name="矩形 25603"/>
          <p:cNvSpPr/>
          <p:nvPr/>
        </p:nvSpPr>
        <p:spPr>
          <a:xfrm>
            <a:off x="663575" y="642938"/>
            <a:ext cx="6043613"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（6）Linux系统初启</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5605" name="矩形 2560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0-#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ppt_x"/>
                                          </p:val>
                                        </p:tav>
                                        <p:tav tm="100000">
                                          <p:val>
                                            <p:strVal val="#ppt_x"/>
                                          </p:val>
                                        </p:tav>
                                      </p:tavLst>
                                    </p:anim>
                                    <p:anim calcmode="lin" valueType="num">
                                      <p:cBhvr additive="base">
                                        <p:cTn id="14"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662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7</a:t>
            </a:r>
            <a:endParaRPr lang="en-US" altLang="zh-CN" sz="1400" b="0">
              <a:solidFill>
                <a:schemeClr val="tx2"/>
              </a:solidFill>
              <a:latin typeface="Times New Roman" panose="02020603050405020304" pitchFamily="2" charset="0"/>
            </a:endParaRPr>
          </a:p>
        </p:txBody>
      </p:sp>
      <p:sp>
        <p:nvSpPr>
          <p:cNvPr id="26627" name="矩形 26626"/>
          <p:cNvSpPr/>
          <p:nvPr/>
        </p:nvSpPr>
        <p:spPr>
          <a:xfrm>
            <a:off x="673100" y="546100"/>
            <a:ext cx="8296275" cy="2340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en-US" altLang="zh-CN" sz="2400" b="1">
                <a:solidFill>
                  <a:srgbClr val="000099"/>
                </a:solidFill>
                <a:effectLst/>
                <a:latin typeface="Times New Roman" panose="02020603050405020304" pitchFamily="2" charset="0"/>
                <a:ea typeface="宋体" panose="02010600030101010101" pitchFamily="2" charset="-122"/>
              </a:rPr>
              <a:t>BIOS</a:t>
            </a:r>
            <a:r>
              <a:rPr lang="zh-CN" altLang="en-US" sz="2400" b="1">
                <a:solidFill>
                  <a:srgbClr val="000099"/>
                </a:solidFill>
                <a:effectLst/>
                <a:latin typeface="Times New Roman" panose="02020603050405020304" pitchFamily="2" charset="0"/>
                <a:ea typeface="宋体" panose="02010600030101010101" pitchFamily="2" charset="-122"/>
              </a:rPr>
              <a:t>启动</a:t>
            </a:r>
            <a:endParaRPr lang="zh-CN" altLang="en-US" sz="2400" b="1">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0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从盘中读入</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Boot  Loader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引导程序</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从硬盘启动时，读入零柱面零磁道</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1</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扇区</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MBR (Master</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Boot Record)</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，将控制权交</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Boot  Loader</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6628" name="矩形 26627"/>
          <p:cNvSpPr/>
          <p:nvPr/>
        </p:nvSpPr>
        <p:spPr>
          <a:xfrm>
            <a:off x="536575" y="4287838"/>
            <a:ext cx="8318500" cy="19923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sym typeface="Symbol" panose="05050102010706020507" pitchFamily="2" charset="2"/>
              </a:rPr>
              <a:t>③ </a:t>
            </a:r>
            <a:r>
              <a:rPr lang="zh-CN" altLang="en-US" sz="2400" b="1" dirty="0">
                <a:solidFill>
                  <a:srgbClr val="000099"/>
                </a:solidFill>
                <a:effectLst/>
                <a:latin typeface="Times New Roman" panose="02020603050405020304" pitchFamily="2" charset="0"/>
                <a:ea typeface="宋体" panose="02010600030101010101" pitchFamily="2" charset="-122"/>
                <a:sym typeface="Symbol" panose="05050102010706020507" pitchFamily="2" charset="2"/>
              </a:rPr>
              <a:t>Loader(引导程序)</a:t>
            </a:r>
            <a:endParaRPr lang="zh-CN" altLang="en-US" sz="2400" b="1" dirty="0">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spcBef>
                <a:spcPct val="0"/>
              </a:spcBef>
              <a:buNone/>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功能：将OS读入内存，并将控制权交给OS的初始化程序。</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spcBef>
                <a:spcPct val="0"/>
              </a:spcBef>
              <a:buNone/>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grub/lilo等</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spcBef>
                <a:spcPct val="0"/>
              </a:spcBef>
              <a:buNone/>
            </a:pP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6629" name="矩形 26628"/>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xEl>
                                              <p:charRg st="0" end="9"/>
                                            </p:txEl>
                                          </p:spTgt>
                                        </p:tgtEl>
                                        <p:attrNameLst>
                                          <p:attrName>style.visibility</p:attrName>
                                        </p:attrNameLst>
                                      </p:cBhvr>
                                      <p:to>
                                        <p:strVal val="visible"/>
                                      </p:to>
                                    </p:set>
                                    <p:anim calcmode="lin" valueType="num">
                                      <p:cBhvr additive="base">
                                        <p:cTn id="7" dur="500" fill="hold"/>
                                        <p:tgtEl>
                                          <p:spTgt spid="2662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7">
                                            <p:txEl>
                                              <p:charRg st="9" end="58"/>
                                            </p:txEl>
                                          </p:spTgt>
                                        </p:tgtEl>
                                        <p:attrNameLst>
                                          <p:attrName>style.visibility</p:attrName>
                                        </p:attrNameLst>
                                      </p:cBhvr>
                                      <p:to>
                                        <p:strVal val="visible"/>
                                      </p:to>
                                    </p:set>
                                    <p:anim calcmode="lin" valueType="num">
                                      <p:cBhvr additive="base">
                                        <p:cTn id="13" dur="500" fill="hold"/>
                                        <p:tgtEl>
                                          <p:spTgt spid="26627">
                                            <p:txEl>
                                              <p:charRg st="9" end="5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charRg st="9" end="58"/>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627">
                                            <p:txEl>
                                              <p:charRg st="84" end="122"/>
                                            </p:txEl>
                                          </p:spTgt>
                                        </p:tgtEl>
                                        <p:attrNameLst>
                                          <p:attrName>style.visibility</p:attrName>
                                        </p:attrNameLst>
                                      </p:cBhvr>
                                      <p:to>
                                        <p:strVal val="visible"/>
                                      </p:to>
                                    </p:set>
                                    <p:anim calcmode="lin" valueType="num">
                                      <p:cBhvr additive="base">
                                        <p:cTn id="17" dur="500" fill="hold"/>
                                        <p:tgtEl>
                                          <p:spTgt spid="26627">
                                            <p:txEl>
                                              <p:charRg st="84" end="12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charRg st="84" end="12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7">
                                            <p:txEl>
                                              <p:charRg st="122" end="166"/>
                                            </p:txEl>
                                          </p:spTgt>
                                        </p:tgtEl>
                                        <p:attrNameLst>
                                          <p:attrName>style.visibility</p:attrName>
                                        </p:attrNameLst>
                                      </p:cBhvr>
                                      <p:to>
                                        <p:strVal val="visible"/>
                                      </p:to>
                                    </p:set>
                                    <p:anim calcmode="lin" valueType="num">
                                      <p:cBhvr additive="base">
                                        <p:cTn id="21" dur="500" fill="hold"/>
                                        <p:tgtEl>
                                          <p:spTgt spid="26627">
                                            <p:txEl>
                                              <p:charRg st="122" end="16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charRg st="122" end="16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628">
                                            <p:txEl>
                                              <p:charRg st="0" end="15"/>
                                            </p:txEl>
                                          </p:spTgt>
                                        </p:tgtEl>
                                        <p:attrNameLst>
                                          <p:attrName>style.visibility</p:attrName>
                                        </p:attrNameLst>
                                      </p:cBhvr>
                                      <p:to>
                                        <p:strVal val="visible"/>
                                      </p:to>
                                    </p:set>
                                    <p:anim calcmode="lin" valueType="num">
                                      <p:cBhvr additive="base">
                                        <p:cTn id="27" dur="500" fill="hold"/>
                                        <p:tgtEl>
                                          <p:spTgt spid="26628">
                                            <p:txEl>
                                              <p:charRg st="0" end="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8">
                                            <p:txEl>
                                              <p:charRg st="0" end="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8">
                                            <p:txEl>
                                              <p:charRg st="15" end="51"/>
                                            </p:txEl>
                                          </p:spTgt>
                                        </p:tgtEl>
                                        <p:attrNameLst>
                                          <p:attrName>style.visibility</p:attrName>
                                        </p:attrNameLst>
                                      </p:cBhvr>
                                      <p:to>
                                        <p:strVal val="visible"/>
                                      </p:to>
                                    </p:set>
                                    <p:anim calcmode="lin" valueType="num">
                                      <p:cBhvr additive="base">
                                        <p:cTn id="31" dur="500" fill="hold"/>
                                        <p:tgtEl>
                                          <p:spTgt spid="26628">
                                            <p:txEl>
                                              <p:charRg st="15" end="5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charRg st="15" end="5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8">
                                            <p:txEl>
                                              <p:charRg st="51" end="71"/>
                                            </p:txEl>
                                          </p:spTgt>
                                        </p:tgtEl>
                                        <p:attrNameLst>
                                          <p:attrName>style.visibility</p:attrName>
                                        </p:attrNameLst>
                                      </p:cBhvr>
                                      <p:to>
                                        <p:strVal val="visible"/>
                                      </p:to>
                                    </p:set>
                                    <p:anim calcmode="lin" valueType="num">
                                      <p:cBhvr additive="base">
                                        <p:cTn id="35" dur="500" fill="hold"/>
                                        <p:tgtEl>
                                          <p:spTgt spid="26628">
                                            <p:txEl>
                                              <p:charRg st="51" end="7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8">
                                            <p:txEl>
                                              <p:charRg st="51"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8</a:t>
            </a:r>
            <a:endParaRPr lang="en-US" altLang="zh-CN" sz="1400" b="0">
              <a:solidFill>
                <a:schemeClr val="tx2"/>
              </a:solidFill>
              <a:latin typeface="Times New Roman" panose="02020603050405020304" pitchFamily="2" charset="0"/>
            </a:endParaRPr>
          </a:p>
        </p:txBody>
      </p:sp>
      <p:sp>
        <p:nvSpPr>
          <p:cNvPr id="27651" name="矩形 27650"/>
          <p:cNvSpPr/>
          <p:nvPr/>
        </p:nvSpPr>
        <p:spPr>
          <a:xfrm>
            <a:off x="644525" y="717550"/>
            <a:ext cx="8318500" cy="564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sym typeface="Symbol" panose="05050102010706020507" pitchFamily="2" charset="2"/>
              </a:rPr>
              <a:t>④ </a:t>
            </a:r>
            <a:r>
              <a:rPr lang="zh-CN" altLang="en-US" sz="2400" b="1">
                <a:solidFill>
                  <a:srgbClr val="000099"/>
                </a:solidFill>
                <a:effectLst/>
                <a:latin typeface="Times New Roman" panose="02020603050405020304" pitchFamily="2" charset="0"/>
                <a:ea typeface="宋体" panose="02010600030101010101" pitchFamily="2" charset="-122"/>
                <a:sym typeface="Symbol" panose="05050102010706020507" pitchFamily="2" charset="2"/>
              </a:rPr>
              <a:t>系统核心初始化</a:t>
            </a:r>
            <a:r>
              <a:rPr lang="en-US" altLang="zh-CN" sz="2400" b="1">
                <a:solidFill>
                  <a:srgbClr val="000099"/>
                </a:solidFill>
                <a:effectLst/>
                <a:latin typeface="Times New Roman" panose="02020603050405020304" pitchFamily="2" charset="0"/>
                <a:ea typeface="宋体" panose="02010600030101010101" pitchFamily="2" charset="-122"/>
                <a:sym typeface="Symbol" panose="05050102010706020507" pitchFamily="2" charset="2"/>
              </a:rPr>
              <a:t>( Setup.s)</a:t>
            </a:r>
            <a:r>
              <a:rPr lang="en-US" altLang="zh-CN" sz="2400" b="1">
                <a:effectLst/>
                <a:latin typeface="Times New Roman" panose="02020603050405020304" pitchFamily="2" charset="0"/>
                <a:ea typeface="宋体" panose="02010600030101010101" pitchFamily="2" charset="-122"/>
                <a:sym typeface="Symbol" panose="05050102010706020507" pitchFamily="2" charset="2"/>
              </a:rPr>
              <a:t> </a:t>
            </a:r>
            <a:endParaRPr lang="en-US" altLang="zh-CN" sz="2400" b="1">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en-US" altLang="zh-CN" sz="20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Setup</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的工作</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检查调入内存中的代码 ；</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获取内存容量信息，设置设备模式；</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屏蔽中断，准备进入保护模式；</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设置中断描述符表 </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(idt)</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，全局描述符表 </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(gdt)</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；控制权交给 </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Heads</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Heads</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的工作</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对中断向量表作准备工作；</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检查</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CPU</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类型；</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调用</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Setup_paging</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进行页面初始化；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调用</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main.c</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中的</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Start_kernel()</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7652" name="矩形 2765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1">
                                            <p:txEl>
                                              <p:charRg st="0" end="21"/>
                                            </p:txEl>
                                          </p:spTgt>
                                        </p:tgtEl>
                                        <p:attrNameLst>
                                          <p:attrName>style.visibility</p:attrName>
                                        </p:attrNameLst>
                                      </p:cBhvr>
                                      <p:to>
                                        <p:strVal val="visible"/>
                                      </p:to>
                                    </p:set>
                                    <p:anim calcmode="lin" valueType="num">
                                      <p:cBhvr additive="base">
                                        <p:cTn id="7" dur="500" fill="hold"/>
                                        <p:tgtEl>
                                          <p:spTgt spid="27651">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1">
                                            <p:txEl>
                                              <p:charRg st="21" end="38"/>
                                            </p:txEl>
                                          </p:spTgt>
                                        </p:tgtEl>
                                        <p:attrNameLst>
                                          <p:attrName>style.visibility</p:attrName>
                                        </p:attrNameLst>
                                      </p:cBhvr>
                                      <p:to>
                                        <p:strVal val="visible"/>
                                      </p:to>
                                    </p:set>
                                    <p:anim calcmode="lin" valueType="num">
                                      <p:cBhvr additive="base">
                                        <p:cTn id="13" dur="500" fill="hold"/>
                                        <p:tgtEl>
                                          <p:spTgt spid="27651">
                                            <p:txEl>
                                              <p:charRg st="21" end="3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charRg st="21"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38" end="51"/>
                                            </p:txEl>
                                          </p:spTgt>
                                        </p:tgtEl>
                                        <p:attrNameLst>
                                          <p:attrName>style.visibility</p:attrName>
                                        </p:attrNameLst>
                                      </p:cBhvr>
                                      <p:to>
                                        <p:strVal val="visible"/>
                                      </p:to>
                                    </p:set>
                                    <p:anim calcmode="lin" valueType="num">
                                      <p:cBhvr additive="base">
                                        <p:cTn id="19" dur="500" fill="hold"/>
                                        <p:tgtEl>
                                          <p:spTgt spid="27651">
                                            <p:txEl>
                                              <p:charRg st="38" end="5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38" end="5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charRg st="51" end="68"/>
                                            </p:txEl>
                                          </p:spTgt>
                                        </p:tgtEl>
                                        <p:attrNameLst>
                                          <p:attrName>style.visibility</p:attrName>
                                        </p:attrNameLst>
                                      </p:cBhvr>
                                      <p:to>
                                        <p:strVal val="visible"/>
                                      </p:to>
                                    </p:set>
                                    <p:anim calcmode="lin" valueType="num">
                                      <p:cBhvr additive="base">
                                        <p:cTn id="23" dur="500" fill="hold"/>
                                        <p:tgtEl>
                                          <p:spTgt spid="27651">
                                            <p:txEl>
                                              <p:charRg st="51" end="6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charRg st="51" end="6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charRg st="68" end="83"/>
                                            </p:txEl>
                                          </p:spTgt>
                                        </p:tgtEl>
                                        <p:attrNameLst>
                                          <p:attrName>style.visibility</p:attrName>
                                        </p:attrNameLst>
                                      </p:cBhvr>
                                      <p:to>
                                        <p:strVal val="visible"/>
                                      </p:to>
                                    </p:set>
                                    <p:anim calcmode="lin" valueType="num">
                                      <p:cBhvr additive="base">
                                        <p:cTn id="27" dur="500" fill="hold"/>
                                        <p:tgtEl>
                                          <p:spTgt spid="27651">
                                            <p:txEl>
                                              <p:charRg st="68" end="8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68" end="8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charRg st="83" end="124"/>
                                            </p:txEl>
                                          </p:spTgt>
                                        </p:tgtEl>
                                        <p:attrNameLst>
                                          <p:attrName>style.visibility</p:attrName>
                                        </p:attrNameLst>
                                      </p:cBhvr>
                                      <p:to>
                                        <p:strVal val="visible"/>
                                      </p:to>
                                    </p:set>
                                    <p:anim calcmode="lin" valueType="num">
                                      <p:cBhvr additive="base">
                                        <p:cTn id="31" dur="500" fill="hold"/>
                                        <p:tgtEl>
                                          <p:spTgt spid="27651">
                                            <p:txEl>
                                              <p:charRg st="83" end="1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charRg st="83" end="12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651">
                                            <p:txEl>
                                              <p:charRg st="124" end="141"/>
                                            </p:txEl>
                                          </p:spTgt>
                                        </p:tgtEl>
                                        <p:attrNameLst>
                                          <p:attrName>style.visibility</p:attrName>
                                        </p:attrNameLst>
                                      </p:cBhvr>
                                      <p:to>
                                        <p:strVal val="visible"/>
                                      </p:to>
                                    </p:set>
                                    <p:anim calcmode="lin" valueType="num">
                                      <p:cBhvr additive="base">
                                        <p:cTn id="37" dur="500" fill="hold"/>
                                        <p:tgtEl>
                                          <p:spTgt spid="27651">
                                            <p:txEl>
                                              <p:charRg st="124" end="14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1">
                                            <p:txEl>
                                              <p:charRg st="124" end="14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651">
                                            <p:txEl>
                                              <p:charRg st="141" end="154"/>
                                            </p:txEl>
                                          </p:spTgt>
                                        </p:tgtEl>
                                        <p:attrNameLst>
                                          <p:attrName>style.visibility</p:attrName>
                                        </p:attrNameLst>
                                      </p:cBhvr>
                                      <p:to>
                                        <p:strVal val="visible"/>
                                      </p:to>
                                    </p:set>
                                    <p:anim calcmode="lin" valueType="num">
                                      <p:cBhvr additive="base">
                                        <p:cTn id="43" dur="500" fill="hold"/>
                                        <p:tgtEl>
                                          <p:spTgt spid="27651">
                                            <p:txEl>
                                              <p:charRg st="141" end="15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charRg st="141" end="15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651">
                                            <p:txEl>
                                              <p:charRg st="154" end="163"/>
                                            </p:txEl>
                                          </p:spTgt>
                                        </p:tgtEl>
                                        <p:attrNameLst>
                                          <p:attrName>style.visibility</p:attrName>
                                        </p:attrNameLst>
                                      </p:cBhvr>
                                      <p:to>
                                        <p:strVal val="visible"/>
                                      </p:to>
                                    </p:set>
                                    <p:anim calcmode="lin" valueType="num">
                                      <p:cBhvr additive="base">
                                        <p:cTn id="47" dur="500" fill="hold"/>
                                        <p:tgtEl>
                                          <p:spTgt spid="27651">
                                            <p:txEl>
                                              <p:charRg st="154" end="16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charRg st="154" end="16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charRg st="163" end="186"/>
                                            </p:txEl>
                                          </p:spTgt>
                                        </p:tgtEl>
                                        <p:attrNameLst>
                                          <p:attrName>style.visibility</p:attrName>
                                        </p:attrNameLst>
                                      </p:cBhvr>
                                      <p:to>
                                        <p:strVal val="visible"/>
                                      </p:to>
                                    </p:set>
                                    <p:anim calcmode="lin" valueType="num">
                                      <p:cBhvr additive="base">
                                        <p:cTn id="51" dur="500" fill="hold"/>
                                        <p:tgtEl>
                                          <p:spTgt spid="27651">
                                            <p:txEl>
                                              <p:charRg st="163" end="18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charRg st="163" end="18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651">
                                            <p:txEl>
                                              <p:charRg st="186" end="212"/>
                                            </p:txEl>
                                          </p:spTgt>
                                        </p:tgtEl>
                                        <p:attrNameLst>
                                          <p:attrName>style.visibility</p:attrName>
                                        </p:attrNameLst>
                                      </p:cBhvr>
                                      <p:to>
                                        <p:strVal val="visible"/>
                                      </p:to>
                                    </p:set>
                                    <p:anim calcmode="lin" valueType="num">
                                      <p:cBhvr additive="base">
                                        <p:cTn id="55" dur="500" fill="hold"/>
                                        <p:tgtEl>
                                          <p:spTgt spid="27651">
                                            <p:txEl>
                                              <p:charRg st="186" end="2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651">
                                            <p:txEl>
                                              <p:charRg st="186" end="2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9</a:t>
            </a:r>
            <a:endParaRPr lang="en-US" altLang="zh-CN" sz="1400" b="0">
              <a:solidFill>
                <a:schemeClr val="tx2"/>
              </a:solidFill>
              <a:latin typeface="Times New Roman" panose="02020603050405020304" pitchFamily="2" charset="0"/>
            </a:endParaRPr>
          </a:p>
        </p:txBody>
      </p:sp>
      <p:sp>
        <p:nvSpPr>
          <p:cNvPr id="28675" name="矩形 28674"/>
          <p:cNvSpPr/>
          <p:nvPr/>
        </p:nvSpPr>
        <p:spPr>
          <a:xfrm>
            <a:off x="673100" y="774700"/>
            <a:ext cx="8318500" cy="51577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Start_kernel()</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的工作</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对与</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CPU</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、内存等最基本硬件相关部分进行初始化；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对中断向量表进行初始化；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为进程调度程序作准备；</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设置基准时钟；</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内核的内存分配；</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对文件系统进行初始化；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建立</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init</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进程。</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init</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进程对每一个联机终端建立“</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getty”</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进程，</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getty</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在终端</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上显示“</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login”</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，等待用户登录。</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8676" name="矩形 2867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charRg st="0" end="25"/>
                                            </p:txEl>
                                          </p:spTgt>
                                        </p:tgtEl>
                                        <p:attrNameLst>
                                          <p:attrName>style.visibility</p:attrName>
                                        </p:attrNameLst>
                                      </p:cBhvr>
                                      <p:to>
                                        <p:strVal val="visible"/>
                                      </p:to>
                                    </p:set>
                                    <p:anim calcmode="lin" valueType="num">
                                      <p:cBhvr additive="base">
                                        <p:cTn id="7" dur="500" fill="hold"/>
                                        <p:tgtEl>
                                          <p:spTgt spid="2867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charRg st="25" end="50"/>
                                            </p:txEl>
                                          </p:spTgt>
                                        </p:tgtEl>
                                        <p:attrNameLst>
                                          <p:attrName>style.visibility</p:attrName>
                                        </p:attrNameLst>
                                      </p:cBhvr>
                                      <p:to>
                                        <p:strVal val="visible"/>
                                      </p:to>
                                    </p:set>
                                    <p:anim calcmode="lin" valueType="num">
                                      <p:cBhvr additive="base">
                                        <p:cTn id="13" dur="500" fill="hold"/>
                                        <p:tgtEl>
                                          <p:spTgt spid="28675">
                                            <p:txEl>
                                              <p:charRg st="25"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charRg st="25" end="5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75">
                                            <p:txEl>
                                              <p:charRg st="50" end="63"/>
                                            </p:txEl>
                                          </p:spTgt>
                                        </p:tgtEl>
                                        <p:attrNameLst>
                                          <p:attrName>style.visibility</p:attrName>
                                        </p:attrNameLst>
                                      </p:cBhvr>
                                      <p:to>
                                        <p:strVal val="visible"/>
                                      </p:to>
                                    </p:set>
                                    <p:anim calcmode="lin" valueType="num">
                                      <p:cBhvr additive="base">
                                        <p:cTn id="17" dur="500" fill="hold"/>
                                        <p:tgtEl>
                                          <p:spTgt spid="28675">
                                            <p:txEl>
                                              <p:charRg st="50" end="6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charRg st="50" end="6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5">
                                            <p:txEl>
                                              <p:charRg st="63" end="75"/>
                                            </p:txEl>
                                          </p:spTgt>
                                        </p:tgtEl>
                                        <p:attrNameLst>
                                          <p:attrName>style.visibility</p:attrName>
                                        </p:attrNameLst>
                                      </p:cBhvr>
                                      <p:to>
                                        <p:strVal val="visible"/>
                                      </p:to>
                                    </p:set>
                                    <p:anim calcmode="lin" valueType="num">
                                      <p:cBhvr additive="base">
                                        <p:cTn id="21" dur="500" fill="hold"/>
                                        <p:tgtEl>
                                          <p:spTgt spid="28675">
                                            <p:txEl>
                                              <p:charRg st="63"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5">
                                            <p:txEl>
                                              <p:charRg st="63"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75">
                                            <p:txEl>
                                              <p:charRg st="75" end="83"/>
                                            </p:txEl>
                                          </p:spTgt>
                                        </p:tgtEl>
                                        <p:attrNameLst>
                                          <p:attrName>style.visibility</p:attrName>
                                        </p:attrNameLst>
                                      </p:cBhvr>
                                      <p:to>
                                        <p:strVal val="visible"/>
                                      </p:to>
                                    </p:set>
                                    <p:anim calcmode="lin" valueType="num">
                                      <p:cBhvr additive="base">
                                        <p:cTn id="25" dur="500" fill="hold"/>
                                        <p:tgtEl>
                                          <p:spTgt spid="28675">
                                            <p:txEl>
                                              <p:charRg st="75" end="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charRg st="75" end="8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75">
                                            <p:txEl>
                                              <p:charRg st="83" end="92"/>
                                            </p:txEl>
                                          </p:spTgt>
                                        </p:tgtEl>
                                        <p:attrNameLst>
                                          <p:attrName>style.visibility</p:attrName>
                                        </p:attrNameLst>
                                      </p:cBhvr>
                                      <p:to>
                                        <p:strVal val="visible"/>
                                      </p:to>
                                    </p:set>
                                    <p:anim calcmode="lin" valueType="num">
                                      <p:cBhvr additive="base">
                                        <p:cTn id="29" dur="500" fill="hold"/>
                                        <p:tgtEl>
                                          <p:spTgt spid="28675">
                                            <p:txEl>
                                              <p:charRg st="83" end="9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charRg st="83" end="9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75">
                                            <p:txEl>
                                              <p:charRg st="92" end="104"/>
                                            </p:txEl>
                                          </p:spTgt>
                                        </p:tgtEl>
                                        <p:attrNameLst>
                                          <p:attrName>style.visibility</p:attrName>
                                        </p:attrNameLst>
                                      </p:cBhvr>
                                      <p:to>
                                        <p:strVal val="visible"/>
                                      </p:to>
                                    </p:set>
                                    <p:anim calcmode="lin" valueType="num">
                                      <p:cBhvr additive="base">
                                        <p:cTn id="33" dur="500" fill="hold"/>
                                        <p:tgtEl>
                                          <p:spTgt spid="28675">
                                            <p:txEl>
                                              <p:charRg st="92" end="10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charRg st="92" end="10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675">
                                            <p:txEl>
                                              <p:charRg st="104" end="114"/>
                                            </p:txEl>
                                          </p:spTgt>
                                        </p:tgtEl>
                                        <p:attrNameLst>
                                          <p:attrName>style.visibility</p:attrName>
                                        </p:attrNameLst>
                                      </p:cBhvr>
                                      <p:to>
                                        <p:strVal val="visible"/>
                                      </p:to>
                                    </p:set>
                                    <p:anim calcmode="lin" valueType="num">
                                      <p:cBhvr additive="base">
                                        <p:cTn id="37" dur="500" fill="hold"/>
                                        <p:tgtEl>
                                          <p:spTgt spid="28675">
                                            <p:txEl>
                                              <p:charRg st="104" end="1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charRg st="104" end="1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8675">
                                            <p:txEl>
                                              <p:charRg st="114" end="150"/>
                                            </p:txEl>
                                          </p:spTgt>
                                        </p:tgtEl>
                                        <p:attrNameLst>
                                          <p:attrName>style.visibility</p:attrName>
                                        </p:attrNameLst>
                                      </p:cBhvr>
                                      <p:to>
                                        <p:strVal val="visible"/>
                                      </p:to>
                                    </p:set>
                                    <p:anim calcmode="lin" valueType="num">
                                      <p:cBhvr additive="base">
                                        <p:cTn id="41" dur="500" fill="hold"/>
                                        <p:tgtEl>
                                          <p:spTgt spid="28675">
                                            <p:txEl>
                                              <p:charRg st="114" end="15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675">
                                            <p:txEl>
                                              <p:charRg st="114" end="15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8675">
                                            <p:txEl>
                                              <p:charRg st="150" end="169"/>
                                            </p:txEl>
                                          </p:spTgt>
                                        </p:tgtEl>
                                        <p:attrNameLst>
                                          <p:attrName>style.visibility</p:attrName>
                                        </p:attrNameLst>
                                      </p:cBhvr>
                                      <p:to>
                                        <p:strVal val="visible"/>
                                      </p:to>
                                    </p:set>
                                    <p:anim calcmode="lin" valueType="num">
                                      <p:cBhvr additive="base">
                                        <p:cTn id="45" dur="500" fill="hold"/>
                                        <p:tgtEl>
                                          <p:spTgt spid="28675">
                                            <p:txEl>
                                              <p:charRg st="150" end="16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8675">
                                            <p:txEl>
                                              <p:charRg st="150"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应用程序的处理</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29699" name="内容占位符 296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9700" name="矩形 2969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9"/>
                                            </p:txEl>
                                          </p:spTgt>
                                        </p:tgtEl>
                                        <p:attrNameLst>
                                          <p:attrName>style.visibility</p:attrName>
                                        </p:attrNameLst>
                                      </p:cBhvr>
                                      <p:to>
                                        <p:strVal val="visible"/>
                                      </p:to>
                                    </p:set>
                                    <p:anim calcmode="lin" valueType="num">
                                      <p:cBhvr additive="base">
                                        <p:cTn id="7" dur="1000" fill="hold"/>
                                        <p:tgtEl>
                                          <p:spTgt spid="2969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框 3072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11</a:t>
            </a:r>
            <a:endParaRPr lang="en-US" altLang="zh-CN" sz="1400" b="0">
              <a:solidFill>
                <a:schemeClr val="tx2"/>
              </a:solidFill>
              <a:latin typeface="Times New Roman" panose="02020603050405020304" pitchFamily="2" charset="0"/>
            </a:endParaRPr>
          </a:p>
        </p:txBody>
      </p:sp>
      <p:sp>
        <p:nvSpPr>
          <p:cNvPr id="30723" name="矩形 30722"/>
          <p:cNvSpPr/>
          <p:nvPr/>
        </p:nvSpPr>
        <p:spPr>
          <a:xfrm>
            <a:off x="142875" y="573088"/>
            <a:ext cx="8797925" cy="3455987"/>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5000"/>
              </a:lnSpc>
              <a:spcBef>
                <a:spcPct val="20000"/>
              </a:spcBef>
              <a:buNone/>
            </a:pPr>
            <a:r>
              <a:rPr lang="zh-CN" altLang="en-US" b="1" dirty="0">
                <a:solidFill>
                  <a:srgbClr val="990000"/>
                </a:solidFill>
                <a:latin typeface="Times New Roman" panose="02020603050405020304" pitchFamily="2" charset="0"/>
                <a:ea typeface="宋体" panose="02010600030101010101" pitchFamily="2" charset="-122"/>
              </a:rPr>
              <a:t>1.  作业、作业步</a:t>
            </a:r>
            <a:endParaRPr lang="zh-CN" altLang="en-US" b="1" dirty="0">
              <a:solidFill>
                <a:srgbClr val="990000"/>
              </a:solidFill>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(1) 作业</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Font typeface="Wingdings" panose="05000000000000000000" pitchFamily="2" charset="2"/>
              <a:buNone/>
            </a:pPr>
            <a:r>
              <a:rPr lang="zh-CN" altLang="en-US" sz="2400" b="0" dirty="0">
                <a:solidFill>
                  <a:schemeClr val="tx1"/>
                </a:solidFill>
                <a:effectLst/>
                <a:latin typeface="Times New Roman" panose="02020603050405020304" pitchFamily="2" charset="0"/>
                <a:ea typeface="宋体" panose="02010600030101010101" pitchFamily="2" charset="-122"/>
              </a:rPr>
              <a:t>     计算机系统按指定步骤对初始数据进行处理并得到计算结果的加工工作。</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(2) 作业步</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None/>
            </a:pPr>
            <a:r>
              <a:rPr lang="zh-CN" altLang="en-US" sz="2400" dirty="0">
                <a:solidFill>
                  <a:schemeClr val="tx1"/>
                </a:solidFill>
                <a:effectLst/>
                <a:latin typeface="Times New Roman" panose="02020603050405020304" pitchFamily="2" charset="0"/>
                <a:ea typeface="宋体" panose="02010600030101010101" pitchFamily="2" charset="-122"/>
              </a:rPr>
              <a:t>      加工工作中的一个步骤称为作业步。 </a:t>
            </a:r>
            <a:endParaRPr lang="zh-CN" altLang="en-US" sz="2000" dirty="0">
              <a:solidFill>
                <a:schemeClr val="tx1"/>
              </a:solidFill>
              <a:effectLst/>
              <a:latin typeface="Times New Roman" panose="02020603050405020304" pitchFamily="2" charset="0"/>
              <a:ea typeface="宋体" panose="02010600030101010101" pitchFamily="2" charset="-122"/>
            </a:endParaRPr>
          </a:p>
        </p:txBody>
      </p:sp>
      <p:sp>
        <p:nvSpPr>
          <p:cNvPr id="30724" name="矩形 3072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additive="base">
                                        <p:cTn id="7" dur="10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3">
                                            <p:txEl>
                                              <p:charRg st="11" end="25"/>
                                            </p:txEl>
                                          </p:spTgt>
                                        </p:tgtEl>
                                        <p:attrNameLst>
                                          <p:attrName>style.visibility</p:attrName>
                                        </p:attrNameLst>
                                      </p:cBhvr>
                                      <p:to>
                                        <p:strVal val="visible"/>
                                      </p:to>
                                    </p:set>
                                    <p:anim calcmode="lin" valueType="num">
                                      <p:cBhvr additive="base">
                                        <p:cTn id="13" dur="500" fill="hold"/>
                                        <p:tgtEl>
                                          <p:spTgt spid="30723">
                                            <p:txEl>
                                              <p:charRg st="11"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charRg st="11" end="2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0723">
                                            <p:txEl>
                                              <p:charRg st="25" end="63"/>
                                            </p:txEl>
                                          </p:spTgt>
                                        </p:tgtEl>
                                        <p:attrNameLst>
                                          <p:attrName>style.visibility</p:attrName>
                                        </p:attrNameLst>
                                      </p:cBhvr>
                                      <p:to>
                                        <p:strVal val="visible"/>
                                      </p:to>
                                    </p:set>
                                    <p:anim calcmode="lin" valueType="num">
                                      <p:cBhvr additive="base">
                                        <p:cTn id="17" dur="500" fill="hold"/>
                                        <p:tgtEl>
                                          <p:spTgt spid="30723">
                                            <p:txEl>
                                              <p:charRg st="25" end="6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723">
                                            <p:txEl>
                                              <p:charRg st="25" end="6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0723">
                                            <p:txEl>
                                              <p:charRg st="63" end="78"/>
                                            </p:txEl>
                                          </p:spTgt>
                                        </p:tgtEl>
                                        <p:attrNameLst>
                                          <p:attrName>style.visibility</p:attrName>
                                        </p:attrNameLst>
                                      </p:cBhvr>
                                      <p:to>
                                        <p:strVal val="visible"/>
                                      </p:to>
                                    </p:set>
                                    <p:anim calcmode="lin" valueType="num">
                                      <p:cBhvr additive="base">
                                        <p:cTn id="23" dur="500" fill="hold"/>
                                        <p:tgtEl>
                                          <p:spTgt spid="30723">
                                            <p:txEl>
                                              <p:charRg st="63" end="7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0723">
                                            <p:txEl>
                                              <p:charRg st="63" end="78"/>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0723">
                                            <p:txEl>
                                              <p:charRg st="78" end="102"/>
                                            </p:txEl>
                                          </p:spTgt>
                                        </p:tgtEl>
                                        <p:attrNameLst>
                                          <p:attrName>style.visibility</p:attrName>
                                        </p:attrNameLst>
                                      </p:cBhvr>
                                      <p:to>
                                        <p:strVal val="visible"/>
                                      </p:to>
                                    </p:set>
                                    <p:anim calcmode="lin" valueType="num">
                                      <p:cBhvr additive="base">
                                        <p:cTn id="27" dur="500" fill="hold"/>
                                        <p:tgtEl>
                                          <p:spTgt spid="30723">
                                            <p:txEl>
                                              <p:charRg st="78" end="10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0723">
                                            <p:txEl>
                                              <p:charRg st="78" end="1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11</a:t>
            </a:r>
            <a:endParaRPr lang="en-US" altLang="zh-CN" sz="1400" b="0">
              <a:solidFill>
                <a:schemeClr val="tx2"/>
              </a:solidFill>
              <a:latin typeface="Times New Roman" panose="02020603050405020304" pitchFamily="2" charset="0"/>
            </a:endParaRPr>
          </a:p>
        </p:txBody>
      </p:sp>
      <p:sp>
        <p:nvSpPr>
          <p:cNvPr id="31747" name="矩形 31746"/>
          <p:cNvSpPr/>
          <p:nvPr/>
        </p:nvSpPr>
        <p:spPr>
          <a:xfrm>
            <a:off x="142875" y="573088"/>
            <a:ext cx="8797925" cy="29987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5000"/>
              </a:lnSpc>
              <a:spcBef>
                <a:spcPct val="20000"/>
              </a:spcBef>
              <a:buNone/>
            </a:pPr>
            <a:r>
              <a:rPr lang="zh-CN" altLang="en-US" b="1" dirty="0">
                <a:solidFill>
                  <a:srgbClr val="990000"/>
                </a:solidFill>
                <a:latin typeface="Times New Roman" panose="02020603050405020304" pitchFamily="2" charset="0"/>
                <a:ea typeface="宋体" panose="02010600030101010101" pitchFamily="2" charset="-122"/>
              </a:rPr>
              <a:t>2.  处理应用程序的步骤</a:t>
            </a:r>
            <a:endParaRPr lang="zh-CN" altLang="en-US" b="1" dirty="0">
              <a:solidFill>
                <a:srgbClr val="990000"/>
              </a:solidFill>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(1) 编辑</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Font typeface="Wingdings" panose="05000000000000000000" pitchFamily="2" charset="2"/>
              <a:buNone/>
            </a:pPr>
            <a:r>
              <a:rPr lang="zh-CN" altLang="en-US" sz="2400" b="0" dirty="0">
                <a:solidFill>
                  <a:schemeClr val="tx1"/>
                </a:solidFill>
                <a:effectLst/>
                <a:latin typeface="Times New Roman" panose="02020603050405020304" pitchFamily="2" charset="0"/>
                <a:ea typeface="宋体" panose="02010600030101010101" pitchFamily="2" charset="-122"/>
              </a:rPr>
              <a:t>      建立一个新文件，或对已有的文件中的错误进行修改。</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(2) 编译</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None/>
            </a:pPr>
            <a:r>
              <a:rPr lang="zh-CN" altLang="en-US" sz="2400" dirty="0">
                <a:solidFill>
                  <a:schemeClr val="tx1"/>
                </a:solidFill>
                <a:effectLst/>
                <a:latin typeface="Times New Roman" panose="02020603050405020304" pitchFamily="2" charset="0"/>
                <a:ea typeface="宋体" panose="02010600030101010101" pitchFamily="2" charset="-122"/>
              </a:rPr>
              <a:t>      将源程序翻译成浮动的目标代码。 </a:t>
            </a:r>
            <a:endParaRPr lang="zh-CN" altLang="en-US" sz="2000" dirty="0">
              <a:solidFill>
                <a:schemeClr val="tx1"/>
              </a:solidFill>
              <a:effectLst/>
              <a:latin typeface="Times New Roman" panose="02020603050405020304" pitchFamily="2" charset="0"/>
              <a:ea typeface="宋体" panose="02010600030101010101" pitchFamily="2" charset="-122"/>
            </a:endParaRPr>
          </a:p>
        </p:txBody>
      </p:sp>
      <p:sp>
        <p:nvSpPr>
          <p:cNvPr id="31748" name="矩形 3174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
        <p:nvSpPr>
          <p:cNvPr id="31749" name="矩形 31748"/>
          <p:cNvSpPr/>
          <p:nvPr/>
        </p:nvSpPr>
        <p:spPr>
          <a:xfrm>
            <a:off x="500063" y="3716338"/>
            <a:ext cx="8758237" cy="27368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spcBef>
                <a:spcPct val="20000"/>
              </a:spcBef>
              <a:buNone/>
            </a:pPr>
            <a:r>
              <a:rPr lang="en-US" altLang="zh-CN" sz="2800" b="1">
                <a:solidFill>
                  <a:srgbClr val="A50021"/>
                </a:solidFill>
                <a:latin typeface="Times New Roman" panose="02020603050405020304" pitchFamily="2" charset="0"/>
                <a:ea typeface="宋体" panose="02010600030101010101" pitchFamily="2" charset="-122"/>
              </a:rPr>
              <a:t>  (3) </a:t>
            </a:r>
            <a:r>
              <a:rPr lang="zh-CN" altLang="en-US" sz="2800" b="1">
                <a:solidFill>
                  <a:srgbClr val="A50021"/>
                </a:solidFill>
                <a:latin typeface="Times New Roman" panose="02020603050405020304" pitchFamily="2" charset="0"/>
                <a:ea typeface="宋体" panose="02010600030101010101" pitchFamily="2" charset="-122"/>
              </a:rPr>
              <a:t>连接</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20000"/>
              </a:lnSpc>
              <a:spcBef>
                <a:spcPct val="20000"/>
              </a:spcBef>
              <a:buFont typeface="Wingdings" panose="05000000000000000000" pitchFamily="2" charset="2"/>
              <a:buNone/>
            </a:pPr>
            <a:r>
              <a:rPr lang="zh-CN" altLang="en-US" sz="2400" b="0">
                <a:solidFill>
                  <a:schemeClr val="tx1"/>
                </a:solidFill>
                <a:effectLst/>
                <a:latin typeface="Times New Roman" panose="02020603050405020304" pitchFamily="2" charset="0"/>
                <a:ea typeface="宋体" panose="02010600030101010101" pitchFamily="2" charset="-122"/>
              </a:rPr>
              <a:t>  主程序和其他所需要的子程序和例行程序连接装配在一</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Font typeface="Wingdings" panose="05000000000000000000" pitchFamily="2" charset="2"/>
              <a:buNone/>
            </a:pPr>
            <a:r>
              <a:rPr lang="zh-CN" altLang="en-US" sz="2400" b="0">
                <a:solidFill>
                  <a:schemeClr val="tx1"/>
                </a:solidFill>
                <a:effectLst/>
                <a:latin typeface="Times New Roman" panose="02020603050405020304" pitchFamily="2" charset="0"/>
                <a:ea typeface="宋体" panose="02010600030101010101" pitchFamily="2" charset="-122"/>
              </a:rPr>
              <a:t>  起，使之成为一个可执行的、完整的主存映像文件。</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(4) </a:t>
            </a:r>
            <a:r>
              <a:rPr lang="zh-CN" altLang="en-US" sz="2800" b="1">
                <a:solidFill>
                  <a:srgbClr val="A50021"/>
                </a:solidFill>
                <a:latin typeface="Times New Roman" panose="02020603050405020304" pitchFamily="2" charset="0"/>
                <a:ea typeface="宋体" panose="02010600030101010101" pitchFamily="2" charset="-122"/>
              </a:rPr>
              <a:t>运行</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a:solidFill>
                  <a:schemeClr val="tx1"/>
                </a:solidFill>
                <a:effectLst/>
                <a:latin typeface="Times New Roman" panose="02020603050405020304" pitchFamily="2" charset="0"/>
                <a:ea typeface="宋体" panose="02010600030101010101" pitchFamily="2" charset="-122"/>
              </a:rPr>
              <a:t>  将主存映像文件调入主存，启动运行，得出计算结果。 </a:t>
            </a:r>
            <a:endParaRPr lang="zh-CN" altLang="en-US" sz="2400">
              <a:solidFill>
                <a:schemeClr val="tx1"/>
              </a:solidFill>
              <a:effectLst/>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4"/>
                                            </p:txEl>
                                          </p:spTgt>
                                        </p:tgtEl>
                                        <p:attrNameLst>
                                          <p:attrName>style.visibility</p:attrName>
                                        </p:attrNameLst>
                                      </p:cBhvr>
                                      <p:to>
                                        <p:strVal val="visible"/>
                                      </p:to>
                                    </p:set>
                                    <p:anim calcmode="lin" valueType="num">
                                      <p:cBhvr additive="base">
                                        <p:cTn id="7" dur="1000" fill="hold"/>
                                        <p:tgtEl>
                                          <p:spTgt spid="3174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747">
                                            <p:txEl>
                                              <p:charRg st="14" end="28"/>
                                            </p:txEl>
                                          </p:spTgt>
                                        </p:tgtEl>
                                        <p:attrNameLst>
                                          <p:attrName>style.visibility</p:attrName>
                                        </p:attrNameLst>
                                      </p:cBhvr>
                                      <p:to>
                                        <p:strVal val="visible"/>
                                      </p:to>
                                    </p:set>
                                    <p:anim calcmode="lin" valueType="num">
                                      <p:cBhvr additive="base">
                                        <p:cTn id="13" dur="500" fill="hold"/>
                                        <p:tgtEl>
                                          <p:spTgt spid="31747">
                                            <p:txEl>
                                              <p:charRg st="14"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charRg st="14" end="28"/>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1747">
                                            <p:txEl>
                                              <p:charRg st="28" end="59"/>
                                            </p:txEl>
                                          </p:spTgt>
                                        </p:tgtEl>
                                        <p:attrNameLst>
                                          <p:attrName>style.visibility</p:attrName>
                                        </p:attrNameLst>
                                      </p:cBhvr>
                                      <p:to>
                                        <p:strVal val="visible"/>
                                      </p:to>
                                    </p:set>
                                    <p:anim calcmode="lin" valueType="num">
                                      <p:cBhvr additive="base">
                                        <p:cTn id="17" dur="500" fill="hold"/>
                                        <p:tgtEl>
                                          <p:spTgt spid="31747">
                                            <p:txEl>
                                              <p:charRg st="28"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7">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1747">
                                            <p:txEl>
                                              <p:charRg st="59" end="73"/>
                                            </p:txEl>
                                          </p:spTgt>
                                        </p:tgtEl>
                                        <p:attrNameLst>
                                          <p:attrName>style.visibility</p:attrName>
                                        </p:attrNameLst>
                                      </p:cBhvr>
                                      <p:to>
                                        <p:strVal val="visible"/>
                                      </p:to>
                                    </p:set>
                                    <p:anim calcmode="lin" valueType="num">
                                      <p:cBhvr additive="base">
                                        <p:cTn id="23" dur="500" fill="hold"/>
                                        <p:tgtEl>
                                          <p:spTgt spid="31747">
                                            <p:txEl>
                                              <p:charRg st="59" end="7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charRg st="59" end="7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747">
                                            <p:txEl>
                                              <p:charRg st="73" end="96"/>
                                            </p:txEl>
                                          </p:spTgt>
                                        </p:tgtEl>
                                        <p:attrNameLst>
                                          <p:attrName>style.visibility</p:attrName>
                                        </p:attrNameLst>
                                      </p:cBhvr>
                                      <p:to>
                                        <p:strVal val="visible"/>
                                      </p:to>
                                    </p:set>
                                    <p:anim calcmode="lin" valueType="num">
                                      <p:cBhvr additive="base">
                                        <p:cTn id="27" dur="500" fill="hold"/>
                                        <p:tgtEl>
                                          <p:spTgt spid="31747">
                                            <p:txEl>
                                              <p:charRg st="73" end="9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747">
                                            <p:txEl>
                                              <p:charRg st="73" end="9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1749">
                                            <p:txEl>
                                              <p:charRg st="0" end="9"/>
                                            </p:txEl>
                                          </p:spTgt>
                                        </p:tgtEl>
                                        <p:attrNameLst>
                                          <p:attrName>style.visibility</p:attrName>
                                        </p:attrNameLst>
                                      </p:cBhvr>
                                      <p:to>
                                        <p:strVal val="visible"/>
                                      </p:to>
                                    </p:set>
                                    <p:anim calcmode="lin" valueType="num">
                                      <p:cBhvr additive="base">
                                        <p:cTn id="33" dur="500" fill="hold"/>
                                        <p:tgtEl>
                                          <p:spTgt spid="31749">
                                            <p:txEl>
                                              <p:charRg st="0"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1749">
                                            <p:txEl>
                                              <p:charRg st="0" end="9"/>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1749">
                                            <p:txEl>
                                              <p:charRg st="9" end="36"/>
                                            </p:txEl>
                                          </p:spTgt>
                                        </p:tgtEl>
                                        <p:attrNameLst>
                                          <p:attrName>style.visibility</p:attrName>
                                        </p:attrNameLst>
                                      </p:cBhvr>
                                      <p:to>
                                        <p:strVal val="visible"/>
                                      </p:to>
                                    </p:set>
                                    <p:anim calcmode="lin" valueType="num">
                                      <p:cBhvr additive="base">
                                        <p:cTn id="37" dur="500" fill="hold"/>
                                        <p:tgtEl>
                                          <p:spTgt spid="31749">
                                            <p:txEl>
                                              <p:charRg st="9" end="3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9">
                                            <p:txEl>
                                              <p:charRg st="9" end="3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1749">
                                            <p:txEl>
                                              <p:charRg st="36" end="62"/>
                                            </p:txEl>
                                          </p:spTgt>
                                        </p:tgtEl>
                                        <p:attrNameLst>
                                          <p:attrName>style.visibility</p:attrName>
                                        </p:attrNameLst>
                                      </p:cBhvr>
                                      <p:to>
                                        <p:strVal val="visible"/>
                                      </p:to>
                                    </p:set>
                                    <p:anim calcmode="lin" valueType="num">
                                      <p:cBhvr additive="base">
                                        <p:cTn id="41" dur="500" fill="hold"/>
                                        <p:tgtEl>
                                          <p:spTgt spid="31749">
                                            <p:txEl>
                                              <p:charRg st="36" end="6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1749">
                                            <p:txEl>
                                              <p:charRg st="36" end="6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1749">
                                            <p:txEl>
                                              <p:charRg st="62" end="71"/>
                                            </p:txEl>
                                          </p:spTgt>
                                        </p:tgtEl>
                                        <p:attrNameLst>
                                          <p:attrName>style.visibility</p:attrName>
                                        </p:attrNameLst>
                                      </p:cBhvr>
                                      <p:to>
                                        <p:strVal val="visible"/>
                                      </p:to>
                                    </p:set>
                                    <p:anim calcmode="lin" valueType="num">
                                      <p:cBhvr additive="base">
                                        <p:cTn id="47" dur="500" fill="hold"/>
                                        <p:tgtEl>
                                          <p:spTgt spid="31749">
                                            <p:txEl>
                                              <p:charRg st="62" end="7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1749">
                                            <p:txEl>
                                              <p:charRg st="62" end="71"/>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1749">
                                            <p:txEl>
                                              <p:charRg st="71" end="99"/>
                                            </p:txEl>
                                          </p:spTgt>
                                        </p:tgtEl>
                                        <p:attrNameLst>
                                          <p:attrName>style.visibility</p:attrName>
                                        </p:attrNameLst>
                                      </p:cBhvr>
                                      <p:to>
                                        <p:strVal val="visible"/>
                                      </p:to>
                                    </p:set>
                                    <p:anim calcmode="lin" valueType="num">
                                      <p:cBhvr additive="base">
                                        <p:cTn id="51" dur="500" fill="hold"/>
                                        <p:tgtEl>
                                          <p:spTgt spid="31749">
                                            <p:txEl>
                                              <p:charRg st="71" end="9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1749">
                                            <p:txEl>
                                              <p:charRg st="71"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3276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12</a:t>
            </a:r>
            <a:endParaRPr lang="en-US" altLang="zh-CN" sz="1400" b="0">
              <a:solidFill>
                <a:schemeClr val="tx2"/>
              </a:solidFill>
              <a:latin typeface="Times New Roman" panose="02020603050405020304" pitchFamily="2" charset="0"/>
            </a:endParaRPr>
          </a:p>
        </p:txBody>
      </p:sp>
      <p:grpSp>
        <p:nvGrpSpPr>
          <p:cNvPr id="32771" name="组合 32770"/>
          <p:cNvGrpSpPr/>
          <p:nvPr/>
        </p:nvGrpSpPr>
        <p:grpSpPr>
          <a:xfrm>
            <a:off x="314325" y="1541463"/>
            <a:ext cx="8234363" cy="2919412"/>
            <a:chOff x="0" y="0"/>
            <a:chExt cx="5187" cy="1839"/>
          </a:xfrm>
        </p:grpSpPr>
        <p:sp>
          <p:nvSpPr>
            <p:cNvPr id="32772" name="椭圆 32771"/>
            <p:cNvSpPr/>
            <p:nvPr/>
          </p:nvSpPr>
          <p:spPr>
            <a:xfrm>
              <a:off x="3480"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73" name="文本框 32772"/>
            <p:cNvSpPr txBox="1"/>
            <p:nvPr/>
          </p:nvSpPr>
          <p:spPr>
            <a:xfrm>
              <a:off x="462" y="747"/>
              <a:ext cx="1299" cy="430"/>
            </a:xfrm>
            <a:prstGeom prst="rect">
              <a:avLst/>
            </a:prstGeom>
            <a:solidFill>
              <a:srgbClr val="FFFFFF"/>
            </a:solid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编译器或</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汇编器</a:t>
              </a:r>
              <a:endParaRPr lang="zh-CN" altLang="en-US" sz="1600">
                <a:solidFill>
                  <a:schemeClr val="tx1"/>
                </a:solidFill>
                <a:effectLst>
                  <a:outerShdw blurRad="38100" dist="38100" dir="2700000">
                    <a:srgbClr val="FFFFFF"/>
                  </a:outerShdw>
                </a:effectLst>
                <a:latin typeface="Arial" panose="020B0604020202020204" pitchFamily="34" charset="0"/>
              </a:endParaRPr>
            </a:p>
          </p:txBody>
        </p:sp>
        <p:sp>
          <p:nvSpPr>
            <p:cNvPr id="32774" name="椭圆 32773"/>
            <p:cNvSpPr/>
            <p:nvPr/>
          </p:nvSpPr>
          <p:spPr>
            <a:xfrm>
              <a:off x="1816"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75" name="文本框 32774"/>
            <p:cNvSpPr txBox="1"/>
            <p:nvPr/>
          </p:nvSpPr>
          <p:spPr>
            <a:xfrm>
              <a:off x="1512" y="731"/>
              <a:ext cx="747" cy="430"/>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目标</a:t>
              </a:r>
              <a:endParaRPr lang="zh-CN" altLang="en-US" sz="1600" b="0">
                <a:solidFill>
                  <a:schemeClr val="tx1"/>
                </a:solidFill>
                <a:latin typeface="Times New Roman" panose="02020603050405020304" pitchFamily="2" charset="0"/>
              </a:endParaRPr>
            </a:p>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模块</a:t>
              </a:r>
              <a:endParaRPr lang="zh-CN" altLang="en-US" sz="1600" b="0">
                <a:solidFill>
                  <a:schemeClr val="tx1"/>
                </a:solidFill>
                <a:latin typeface="Times New Roman" panose="02020603050405020304" pitchFamily="2" charset="0"/>
              </a:endParaRPr>
            </a:p>
          </p:txBody>
        </p:sp>
        <p:sp>
          <p:nvSpPr>
            <p:cNvPr id="32776" name="椭圆 32775"/>
            <p:cNvSpPr/>
            <p:nvPr/>
          </p:nvSpPr>
          <p:spPr>
            <a:xfrm>
              <a:off x="321" y="713"/>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77" name="文本框 32776"/>
            <p:cNvSpPr txBox="1"/>
            <p:nvPr/>
          </p:nvSpPr>
          <p:spPr>
            <a:xfrm>
              <a:off x="0" y="853"/>
              <a:ext cx="853" cy="308"/>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400" b="0">
                  <a:solidFill>
                    <a:schemeClr val="tx1"/>
                  </a:solidFill>
                  <a:latin typeface="Times New Roman" panose="02020603050405020304" pitchFamily="2" charset="0"/>
                </a:rPr>
                <a:t>源程序</a:t>
              </a:r>
              <a:endParaRPr lang="zh-CN" altLang="en-US" sz="1400" b="0">
                <a:solidFill>
                  <a:schemeClr val="tx1"/>
                </a:solidFill>
                <a:latin typeface="Times New Roman" panose="02020603050405020304" pitchFamily="2" charset="0"/>
              </a:endParaRPr>
            </a:p>
          </p:txBody>
        </p:sp>
        <p:sp>
          <p:nvSpPr>
            <p:cNvPr id="32778" name="直接连接符 32777"/>
            <p:cNvSpPr/>
            <p:nvPr/>
          </p:nvSpPr>
          <p:spPr>
            <a:xfrm>
              <a:off x="1593" y="972"/>
              <a:ext cx="220" cy="0"/>
            </a:xfrm>
            <a:prstGeom prst="line">
              <a:avLst/>
            </a:prstGeom>
            <a:ln w="9525" cap="flat" cmpd="sng">
              <a:solidFill>
                <a:srgbClr val="000000"/>
              </a:solidFill>
              <a:prstDash val="solid"/>
              <a:headEnd type="none" w="med" len="med"/>
              <a:tailEnd type="triangle" w="sm" len="med"/>
            </a:ln>
          </p:spPr>
        </p:sp>
        <p:sp>
          <p:nvSpPr>
            <p:cNvPr id="32779" name="直接连接符 32778"/>
            <p:cNvSpPr/>
            <p:nvPr/>
          </p:nvSpPr>
          <p:spPr>
            <a:xfrm>
              <a:off x="2360" y="972"/>
              <a:ext cx="220" cy="0"/>
            </a:xfrm>
            <a:prstGeom prst="line">
              <a:avLst/>
            </a:prstGeom>
            <a:ln w="9525" cap="flat" cmpd="sng">
              <a:solidFill>
                <a:srgbClr val="000000"/>
              </a:solidFill>
              <a:prstDash val="solid"/>
              <a:headEnd type="none" w="med" len="med"/>
              <a:tailEnd type="triangle" w="sm" len="med"/>
            </a:ln>
          </p:spPr>
        </p:sp>
        <p:sp>
          <p:nvSpPr>
            <p:cNvPr id="32780" name="椭圆 32779"/>
            <p:cNvSpPr/>
            <p:nvPr/>
          </p:nvSpPr>
          <p:spPr>
            <a:xfrm>
              <a:off x="2692" y="4"/>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81" name="文本框 32780"/>
            <p:cNvSpPr txBox="1"/>
            <p:nvPr/>
          </p:nvSpPr>
          <p:spPr>
            <a:xfrm>
              <a:off x="2192" y="41"/>
              <a:ext cx="1172" cy="465"/>
            </a:xfrm>
            <a:prstGeom prst="rect">
              <a:avLst/>
            </a:prstGeom>
            <a:no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其他目</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标模块</a:t>
              </a:r>
              <a:endParaRPr lang="zh-CN" altLang="en-US" sz="1600" b="0">
                <a:solidFill>
                  <a:schemeClr val="tx1"/>
                </a:solidFill>
                <a:latin typeface="Times New Roman" panose="02020603050405020304" pitchFamily="2" charset="0"/>
              </a:endParaRPr>
            </a:p>
          </p:txBody>
        </p:sp>
        <p:sp>
          <p:nvSpPr>
            <p:cNvPr id="32782" name="直接连接符 32781"/>
            <p:cNvSpPr/>
            <p:nvPr/>
          </p:nvSpPr>
          <p:spPr>
            <a:xfrm>
              <a:off x="2946" y="533"/>
              <a:ext cx="0" cy="226"/>
            </a:xfrm>
            <a:prstGeom prst="line">
              <a:avLst/>
            </a:prstGeom>
            <a:ln w="9525" cap="flat" cmpd="sng">
              <a:solidFill>
                <a:srgbClr val="000000"/>
              </a:solidFill>
              <a:prstDash val="solid"/>
              <a:headEnd type="none" w="med" len="med"/>
              <a:tailEnd type="triangle" w="sm" len="med"/>
            </a:ln>
          </p:spPr>
        </p:sp>
        <p:sp>
          <p:nvSpPr>
            <p:cNvPr id="32783" name="文本框 32782"/>
            <p:cNvSpPr txBox="1"/>
            <p:nvPr/>
          </p:nvSpPr>
          <p:spPr>
            <a:xfrm>
              <a:off x="4087" y="739"/>
              <a:ext cx="969" cy="430"/>
            </a:xfrm>
            <a:prstGeom prst="rect">
              <a:avLst/>
            </a:prstGeom>
            <a:solidFill>
              <a:srgbClr val="FFFFFF"/>
            </a:solid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主存中</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运行</a:t>
              </a:r>
              <a:endParaRPr lang="zh-CN" altLang="en-US" sz="1600">
                <a:solidFill>
                  <a:schemeClr val="tx1"/>
                </a:solidFill>
                <a:effectLst>
                  <a:outerShdw blurRad="38100" dist="38100" dir="2700000">
                    <a:srgbClr val="FFFFFF"/>
                  </a:outerShdw>
                </a:effectLst>
                <a:latin typeface="Arial" panose="020B0604020202020204" pitchFamily="34" charset="0"/>
              </a:endParaRPr>
            </a:p>
          </p:txBody>
        </p:sp>
        <p:sp>
          <p:nvSpPr>
            <p:cNvPr id="32784" name="直接连接符 32783"/>
            <p:cNvSpPr/>
            <p:nvPr/>
          </p:nvSpPr>
          <p:spPr>
            <a:xfrm>
              <a:off x="3928" y="968"/>
              <a:ext cx="520" cy="0"/>
            </a:xfrm>
            <a:prstGeom prst="line">
              <a:avLst/>
            </a:prstGeom>
            <a:ln w="9525" cap="flat" cmpd="sng">
              <a:solidFill>
                <a:srgbClr val="000000"/>
              </a:solidFill>
              <a:prstDash val="solid"/>
              <a:headEnd type="none" w="med" len="med"/>
              <a:tailEnd type="triangle" w="sm" len="med"/>
            </a:ln>
          </p:spPr>
        </p:sp>
        <p:sp>
          <p:nvSpPr>
            <p:cNvPr id="32785" name="椭圆 32784"/>
            <p:cNvSpPr/>
            <p:nvPr/>
          </p:nvSpPr>
          <p:spPr>
            <a:xfrm>
              <a:off x="4507" y="0"/>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86" name="文本框 32785"/>
            <p:cNvSpPr txBox="1"/>
            <p:nvPr/>
          </p:nvSpPr>
          <p:spPr>
            <a:xfrm>
              <a:off x="4099" y="57"/>
              <a:ext cx="997" cy="430"/>
            </a:xfrm>
            <a:prstGeom prst="rect">
              <a:avLst/>
            </a:prstGeom>
            <a:noFill/>
            <a:ln w="9525">
              <a:noFill/>
            </a:ln>
          </p:spPr>
          <p:txBody>
            <a:bodyPr/>
            <a:p>
              <a:pPr marL="914400" indent="-340995">
                <a:lnSpc>
                  <a:spcPct val="120000"/>
                </a:lnSpc>
                <a:buClr>
                  <a:schemeClr val="tx2"/>
                </a:buClr>
                <a:buSzPct val="95000"/>
                <a:buFont typeface="Wingdings" panose="05000000000000000000" pitchFamily="2" charset="2"/>
              </a:pPr>
              <a:r>
                <a:rPr lang="zh-CN" altLang="en-US" sz="1400" b="0">
                  <a:solidFill>
                    <a:schemeClr val="tx1"/>
                  </a:solidFill>
                  <a:latin typeface="Times New Roman" panose="02020603050405020304" pitchFamily="2" charset="0"/>
                </a:rPr>
                <a:t>动态装入</a:t>
              </a:r>
              <a:endParaRPr lang="zh-CN" altLang="en-US" sz="14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400" b="0">
                  <a:solidFill>
                    <a:schemeClr val="tx1"/>
                  </a:solidFill>
                  <a:latin typeface="Times New Roman" panose="02020603050405020304" pitchFamily="2" charset="0"/>
                </a:rPr>
                <a:t>的系统库</a:t>
              </a:r>
              <a:endParaRPr lang="zh-CN" altLang="en-US" sz="1400" b="0">
                <a:solidFill>
                  <a:schemeClr val="tx1"/>
                </a:solidFill>
                <a:latin typeface="Times New Roman" panose="02020603050405020304" pitchFamily="2" charset="0"/>
              </a:endParaRPr>
            </a:p>
          </p:txBody>
        </p:sp>
        <p:sp>
          <p:nvSpPr>
            <p:cNvPr id="32787" name="左大括号 32786"/>
            <p:cNvSpPr/>
            <p:nvPr/>
          </p:nvSpPr>
          <p:spPr>
            <a:xfrm rot="16200000">
              <a:off x="1563" y="819"/>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88" name="文本框 32787"/>
            <p:cNvSpPr txBox="1"/>
            <p:nvPr/>
          </p:nvSpPr>
          <p:spPr>
            <a:xfrm>
              <a:off x="954" y="1551"/>
              <a:ext cx="1245"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a:solidFill>
                    <a:srgbClr val="3366CC"/>
                  </a:solidFill>
                  <a:latin typeface="Times New Roman" panose="02020603050405020304" pitchFamily="2" charset="0"/>
                </a:rPr>
                <a:t>编译时间</a:t>
              </a:r>
              <a:endParaRPr lang="zh-CN" altLang="en-US" sz="1600">
                <a:solidFill>
                  <a:srgbClr val="3366CC"/>
                </a:solidFill>
                <a:latin typeface="Times New Roman" panose="02020603050405020304" pitchFamily="2" charset="0"/>
              </a:endParaRPr>
            </a:p>
          </p:txBody>
        </p:sp>
        <p:sp>
          <p:nvSpPr>
            <p:cNvPr id="32789" name="文本框 32788"/>
            <p:cNvSpPr txBox="1"/>
            <p:nvPr/>
          </p:nvSpPr>
          <p:spPr>
            <a:xfrm>
              <a:off x="2310" y="1550"/>
              <a:ext cx="1322"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a:solidFill>
                    <a:srgbClr val="3366CC"/>
                  </a:solidFill>
                  <a:latin typeface="Times New Roman" panose="02020603050405020304" pitchFamily="2" charset="0"/>
                </a:rPr>
                <a:t>连接装配时间</a:t>
              </a:r>
              <a:endParaRPr lang="zh-CN" altLang="en-US" sz="1600">
                <a:solidFill>
                  <a:srgbClr val="3366CC"/>
                </a:solidFill>
                <a:latin typeface="Times New Roman" panose="02020603050405020304" pitchFamily="2" charset="0"/>
              </a:endParaRPr>
            </a:p>
          </p:txBody>
        </p:sp>
        <p:sp>
          <p:nvSpPr>
            <p:cNvPr id="32790" name="文本框 32789"/>
            <p:cNvSpPr txBox="1"/>
            <p:nvPr/>
          </p:nvSpPr>
          <p:spPr>
            <a:xfrm>
              <a:off x="3538" y="530"/>
              <a:ext cx="1227"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rgbClr val="990000"/>
                  </a:solidFill>
                  <a:latin typeface="Times New Roman" panose="02020603050405020304" pitchFamily="2" charset="0"/>
                </a:rPr>
                <a:t>动态链接</a:t>
              </a:r>
              <a:endParaRPr lang="zh-CN" altLang="en-US" sz="1600">
                <a:solidFill>
                  <a:srgbClr val="990000"/>
                </a:solidFill>
                <a:effectLst>
                  <a:outerShdw blurRad="38100" dist="38100" dir="2700000">
                    <a:srgbClr val="000000"/>
                  </a:outerShdw>
                </a:effectLst>
                <a:latin typeface="Arial" panose="020B0604020202020204" pitchFamily="34" charset="0"/>
              </a:endParaRPr>
            </a:p>
          </p:txBody>
        </p:sp>
        <p:sp>
          <p:nvSpPr>
            <p:cNvPr id="32791" name="文本框 32790"/>
            <p:cNvSpPr txBox="1"/>
            <p:nvPr/>
          </p:nvSpPr>
          <p:spPr>
            <a:xfrm>
              <a:off x="3666" y="962"/>
              <a:ext cx="829"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rgbClr val="990000"/>
                  </a:solidFill>
                  <a:latin typeface="Times New Roman" panose="02020603050405020304" pitchFamily="2" charset="0"/>
                </a:rPr>
                <a:t>加载</a:t>
              </a:r>
              <a:endParaRPr lang="zh-CN" altLang="en-US" sz="1600" b="0">
                <a:solidFill>
                  <a:srgbClr val="990000"/>
                </a:solidFill>
                <a:latin typeface="Times New Roman" panose="02020603050405020304" pitchFamily="2" charset="0"/>
              </a:endParaRPr>
            </a:p>
          </p:txBody>
        </p:sp>
        <p:sp>
          <p:nvSpPr>
            <p:cNvPr id="32792" name="左大括号 32791"/>
            <p:cNvSpPr/>
            <p:nvPr/>
          </p:nvSpPr>
          <p:spPr>
            <a:xfrm rot="16200000">
              <a:off x="3127" y="818"/>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93" name="右大括号 32792"/>
            <p:cNvSpPr/>
            <p:nvPr/>
          </p:nvSpPr>
          <p:spPr>
            <a:xfrm rot="5400000">
              <a:off x="4698" y="1103"/>
              <a:ext cx="110" cy="609"/>
            </a:xfrm>
            <a:prstGeom prst="rightBrace">
              <a:avLst>
                <a:gd name="adj1" fmla="val 46136"/>
                <a:gd name="adj2" fmla="val 50000"/>
              </a:avLst>
            </a:prstGeom>
            <a:noFill/>
            <a:ln w="9525" cap="flat" cmpd="sng">
              <a:solidFill>
                <a:srgbClr val="000000"/>
              </a:solidFill>
              <a:prstDash val="solid"/>
              <a:headEnd type="none" w="med" len="med"/>
              <a:tailEnd type="none" w="med" len="med"/>
            </a:ln>
          </p:spPr>
          <p:txBody>
            <a:bodyPr rot="10800000" vert="eaVert"/>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94" name="文本框 32793"/>
            <p:cNvSpPr txBox="1"/>
            <p:nvPr/>
          </p:nvSpPr>
          <p:spPr>
            <a:xfrm>
              <a:off x="4099" y="1547"/>
              <a:ext cx="1088" cy="292"/>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a:solidFill>
                    <a:srgbClr val="3366CC"/>
                  </a:solidFill>
                  <a:latin typeface="Times New Roman" panose="02020603050405020304" pitchFamily="2" charset="0"/>
                </a:rPr>
                <a:t>运行时间</a:t>
              </a:r>
              <a:endParaRPr lang="zh-CN" altLang="en-US" sz="1600">
                <a:solidFill>
                  <a:srgbClr val="3366CC"/>
                </a:solidFill>
                <a:latin typeface="Times New Roman" panose="02020603050405020304" pitchFamily="2" charset="0"/>
              </a:endParaRPr>
            </a:p>
          </p:txBody>
        </p:sp>
        <p:sp>
          <p:nvSpPr>
            <p:cNvPr id="32795" name="直接连接符 32794"/>
            <p:cNvSpPr/>
            <p:nvPr/>
          </p:nvSpPr>
          <p:spPr>
            <a:xfrm>
              <a:off x="4756" y="534"/>
              <a:ext cx="0" cy="215"/>
            </a:xfrm>
            <a:prstGeom prst="line">
              <a:avLst/>
            </a:prstGeom>
            <a:ln w="9525" cap="flat" cmpd="sng">
              <a:solidFill>
                <a:srgbClr val="000000"/>
              </a:solidFill>
              <a:prstDash val="solid"/>
              <a:headEnd type="none" w="med" len="med"/>
              <a:tailEnd type="triangle" w="sm" len="med"/>
            </a:ln>
          </p:spPr>
        </p:sp>
        <p:sp>
          <p:nvSpPr>
            <p:cNvPr id="32796" name="直接连接符 32795"/>
            <p:cNvSpPr/>
            <p:nvPr/>
          </p:nvSpPr>
          <p:spPr>
            <a:xfrm>
              <a:off x="785" y="972"/>
              <a:ext cx="197" cy="0"/>
            </a:xfrm>
            <a:prstGeom prst="line">
              <a:avLst/>
            </a:prstGeom>
            <a:ln w="9525" cap="flat" cmpd="sng">
              <a:solidFill>
                <a:srgbClr val="000000"/>
              </a:solidFill>
              <a:prstDash val="solid"/>
              <a:headEnd type="none" w="med" len="med"/>
              <a:tailEnd type="triangle" w="sm" len="med"/>
            </a:ln>
          </p:spPr>
        </p:sp>
        <p:sp>
          <p:nvSpPr>
            <p:cNvPr id="32797" name="矩形 32796"/>
            <p:cNvSpPr/>
            <p:nvPr/>
          </p:nvSpPr>
          <p:spPr>
            <a:xfrm>
              <a:off x="976" y="751"/>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98" name="文本框 32797"/>
            <p:cNvSpPr txBox="1"/>
            <p:nvPr/>
          </p:nvSpPr>
          <p:spPr>
            <a:xfrm>
              <a:off x="2284" y="747"/>
              <a:ext cx="1034" cy="430"/>
            </a:xfrm>
            <a:prstGeom prst="rect">
              <a:avLst/>
            </a:prstGeom>
            <a:solidFill>
              <a:srgbClr val="FFFFFF"/>
            </a:solid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连接</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装配程序</a:t>
              </a:r>
              <a:endParaRPr lang="zh-CN" altLang="en-US" sz="1600">
                <a:solidFill>
                  <a:schemeClr val="tx1"/>
                </a:solidFill>
                <a:effectLst>
                  <a:outerShdw blurRad="38100" dist="38100" dir="2700000">
                    <a:srgbClr val="FFFFFF"/>
                  </a:outerShdw>
                </a:effectLst>
                <a:latin typeface="Arial" panose="020B0604020202020204" pitchFamily="34" charset="0"/>
              </a:endParaRPr>
            </a:p>
          </p:txBody>
        </p:sp>
        <p:sp>
          <p:nvSpPr>
            <p:cNvPr id="32799" name="矩形 32798"/>
            <p:cNvSpPr/>
            <p:nvPr/>
          </p:nvSpPr>
          <p:spPr>
            <a:xfrm>
              <a:off x="2679" y="760"/>
              <a:ext cx="575"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indent="-340995">
                <a:lnSpc>
                  <a:spcPct val="120000"/>
                </a:lnSpc>
                <a:buClr>
                  <a:schemeClr val="tx2"/>
                </a:buClr>
                <a:buSzPct val="95000"/>
                <a:buFont typeface="Wingdings" panose="05000000000000000000" pitchFamily="2" charset="2"/>
              </a:pPr>
              <a:endParaRPr>
                <a:effectLst>
                  <a:outerShdw blurRad="38100" dist="38100" dir="2700000">
                    <a:srgbClr val="000000"/>
                  </a:outerShdw>
                </a:effectLst>
                <a:latin typeface="Arial" panose="020B0604020202020204" pitchFamily="34" charset="0"/>
              </a:endParaRPr>
            </a:p>
          </p:txBody>
        </p:sp>
        <p:sp>
          <p:nvSpPr>
            <p:cNvPr id="32800" name="直接连接符 32799"/>
            <p:cNvSpPr/>
            <p:nvPr/>
          </p:nvSpPr>
          <p:spPr>
            <a:xfrm>
              <a:off x="2288" y="972"/>
              <a:ext cx="392" cy="0"/>
            </a:xfrm>
            <a:prstGeom prst="line">
              <a:avLst/>
            </a:prstGeom>
            <a:ln w="9525" cap="flat" cmpd="sng">
              <a:solidFill>
                <a:srgbClr val="000000"/>
              </a:solidFill>
              <a:prstDash val="solid"/>
              <a:headEnd type="none" w="med" len="med"/>
              <a:tailEnd type="triangle" w="sm" len="med"/>
            </a:ln>
          </p:spPr>
        </p:sp>
        <p:sp>
          <p:nvSpPr>
            <p:cNvPr id="32801" name="文本框 32800"/>
            <p:cNvSpPr txBox="1"/>
            <p:nvPr/>
          </p:nvSpPr>
          <p:spPr>
            <a:xfrm>
              <a:off x="3114" y="746"/>
              <a:ext cx="883" cy="430"/>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主存映</a:t>
              </a:r>
              <a:endParaRPr lang="zh-CN" altLang="en-US" sz="1600" b="0">
                <a:solidFill>
                  <a:schemeClr val="tx1"/>
                </a:solidFill>
                <a:latin typeface="Times New Roman" panose="02020603050405020304" pitchFamily="2" charset="0"/>
              </a:endParaRPr>
            </a:p>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像文件</a:t>
              </a:r>
              <a:endParaRPr lang="zh-CN" altLang="en-US" sz="1600" b="0">
                <a:solidFill>
                  <a:schemeClr val="tx1"/>
                </a:solidFill>
                <a:latin typeface="Times New Roman" panose="02020603050405020304" pitchFamily="2" charset="0"/>
              </a:endParaRPr>
            </a:p>
          </p:txBody>
        </p:sp>
        <p:sp>
          <p:nvSpPr>
            <p:cNvPr id="32802" name="矩形 32801"/>
            <p:cNvSpPr/>
            <p:nvPr/>
          </p:nvSpPr>
          <p:spPr>
            <a:xfrm>
              <a:off x="4470" y="750"/>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803" name="直接连接符 32802"/>
            <p:cNvSpPr/>
            <p:nvPr/>
          </p:nvSpPr>
          <p:spPr>
            <a:xfrm>
              <a:off x="3242" y="972"/>
              <a:ext cx="243" cy="0"/>
            </a:xfrm>
            <a:prstGeom prst="line">
              <a:avLst/>
            </a:prstGeom>
            <a:ln w="9525" cap="flat" cmpd="sng">
              <a:solidFill>
                <a:srgbClr val="000000"/>
              </a:solidFill>
              <a:prstDash val="solid"/>
              <a:headEnd type="none" w="med" len="med"/>
              <a:tailEnd type="triangle" w="sm" len="med"/>
            </a:ln>
          </p:spPr>
        </p:sp>
      </p:grpSp>
      <p:sp>
        <p:nvSpPr>
          <p:cNvPr id="32804" name="文本框 32803"/>
          <p:cNvSpPr txBox="1"/>
          <p:nvPr/>
        </p:nvSpPr>
        <p:spPr>
          <a:xfrm>
            <a:off x="3324225" y="4527550"/>
            <a:ext cx="2679700" cy="409575"/>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应用程序处理步骤示意图</a:t>
            </a:r>
            <a:endParaRPr lang="zh-CN" altLang="en-US" sz="1600" b="0">
              <a:solidFill>
                <a:schemeClr val="tx1"/>
              </a:solidFill>
              <a:latin typeface="Arial" panose="020B0604020202020204" pitchFamily="34" charset="0"/>
            </a:endParaRPr>
          </a:p>
        </p:txBody>
      </p:sp>
      <p:sp>
        <p:nvSpPr>
          <p:cNvPr id="32805" name="文本框 32804"/>
          <p:cNvSpPr txBox="1"/>
          <p:nvPr/>
        </p:nvSpPr>
        <p:spPr>
          <a:xfrm>
            <a:off x="701675" y="755650"/>
            <a:ext cx="2767013" cy="566738"/>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rPr>
              <a:t>应用程序处理步骤</a:t>
            </a:r>
            <a:endParaRPr lang="zh-CN" altLang="en-US" sz="2400">
              <a:solidFill>
                <a:schemeClr val="tx1"/>
              </a:solidFill>
              <a:latin typeface="Arial" panose="020B0604020202020204" pitchFamily="34" charset="0"/>
            </a:endParaRPr>
          </a:p>
        </p:txBody>
      </p:sp>
      <p:sp>
        <p:nvSpPr>
          <p:cNvPr id="32806" name="矩形 3280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805"/>
                                        </p:tgtEl>
                                        <p:attrNameLst>
                                          <p:attrName>style.visibility</p:attrName>
                                        </p:attrNameLst>
                                      </p:cBhvr>
                                      <p:to>
                                        <p:strVal val="visible"/>
                                      </p:to>
                                    </p:set>
                                    <p:anim calcmode="lin" valueType="num">
                                      <p:cBhvr additive="base">
                                        <p:cTn id="7" dur="500" fill="hold"/>
                                        <p:tgtEl>
                                          <p:spTgt spid="32805"/>
                                        </p:tgtEl>
                                        <p:attrNameLst>
                                          <p:attrName>ppt_x</p:attrName>
                                        </p:attrNameLst>
                                      </p:cBhvr>
                                      <p:tavLst>
                                        <p:tav tm="0">
                                          <p:val>
                                            <p:strVal val="#ppt_x"/>
                                          </p:val>
                                        </p:tav>
                                        <p:tav tm="100000">
                                          <p:val>
                                            <p:strVal val="#ppt_x"/>
                                          </p:val>
                                        </p:tav>
                                      </p:tavLst>
                                    </p:anim>
                                    <p:anim calcmode="lin" valueType="num">
                                      <p:cBhvr additive="base">
                                        <p:cTn id="8" dur="500" fill="hold"/>
                                        <p:tgtEl>
                                          <p:spTgt spid="328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0-#ppt_w/2"/>
                                          </p:val>
                                        </p:tav>
                                        <p:tav tm="100000">
                                          <p:val>
                                            <p:strVal val="#ppt_x"/>
                                          </p:val>
                                        </p:tav>
                                      </p:tavLst>
                                    </p:anim>
                                    <p:anim calcmode="lin" valueType="num">
                                      <p:cBhvr additive="base">
                                        <p:cTn id="14"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804"/>
                                        </p:tgtEl>
                                        <p:attrNameLst>
                                          <p:attrName>style.visibility</p:attrName>
                                        </p:attrNameLst>
                                      </p:cBhvr>
                                      <p:to>
                                        <p:strVal val="visible"/>
                                      </p:to>
                                    </p:set>
                                    <p:anim calcmode="lin" valueType="num">
                                      <p:cBhvr additive="base">
                                        <p:cTn id="19" dur="500" fill="hold"/>
                                        <p:tgtEl>
                                          <p:spTgt spid="32804"/>
                                        </p:tgtEl>
                                        <p:attrNameLst>
                                          <p:attrName>ppt_x</p:attrName>
                                        </p:attrNameLst>
                                      </p:cBhvr>
                                      <p:tavLst>
                                        <p:tav tm="0">
                                          <p:val>
                                            <p:strVal val="#ppt_x"/>
                                          </p:val>
                                        </p:tav>
                                        <p:tav tm="100000">
                                          <p:val>
                                            <p:strVal val="#ppt_x"/>
                                          </p:val>
                                        </p:tav>
                                      </p:tavLst>
                                    </p:anim>
                                    <p:anim calcmode="lin" valueType="num">
                                      <p:cBhvr additive="base">
                                        <p:cTn id="20" dur="500" fill="hold"/>
                                        <p:tgtEl>
                                          <p:spTgt spid="3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4" grpId="0"/>
      <p:bldP spid="328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5361"/>
          <p:cNvSpPr/>
          <p:nvPr/>
        </p:nvSpPr>
        <p:spPr>
          <a:xfrm>
            <a:off x="820738" y="1062038"/>
            <a:ext cx="7129462" cy="27003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pPr>
            <a:r>
              <a:rPr lang="zh-CN" altLang="en-US" sz="2800" b="1">
                <a:solidFill>
                  <a:schemeClr val="tx1"/>
                </a:solidFill>
                <a:ea typeface="宋体" panose="02010600030101010101" pitchFamily="2" charset="-122"/>
              </a:rPr>
              <a:t>用户工作环境</a:t>
            </a:r>
            <a:endParaRPr lang="zh-CN" altLang="en-US" sz="2800" b="1">
              <a:solidFill>
                <a:schemeClr val="tx1"/>
              </a:solidFill>
              <a:ea typeface="宋体" panose="02010600030101010101" pitchFamily="2" charset="-122"/>
            </a:endParaRPr>
          </a:p>
          <a:p>
            <a:pPr marL="533400" lvl="0" indent="-533400">
              <a:lnSpc>
                <a:spcPct val="130000"/>
              </a:lnSpc>
            </a:pPr>
            <a:r>
              <a:rPr lang="zh-CN" altLang="en-US" sz="2800" b="1">
                <a:solidFill>
                  <a:schemeClr val="tx1"/>
                </a:solidFill>
                <a:ea typeface="宋体" panose="02010600030101010101" pitchFamily="2" charset="-122"/>
              </a:rPr>
              <a:t>运行一个应用程序的过程</a:t>
            </a:r>
            <a:endParaRPr lang="zh-CN" altLang="en-US" sz="2800" b="1">
              <a:solidFill>
                <a:schemeClr val="tx1"/>
              </a:solidFill>
              <a:ea typeface="宋体" panose="02010600030101010101" pitchFamily="2" charset="-122"/>
            </a:endParaRPr>
          </a:p>
          <a:p>
            <a:pPr marL="533400" lvl="0" indent="-533400">
              <a:lnSpc>
                <a:spcPct val="130000"/>
              </a:lnSpc>
            </a:pPr>
            <a:r>
              <a:rPr lang="zh-CN" altLang="en-US" sz="2800" b="1">
                <a:solidFill>
                  <a:schemeClr val="tx1"/>
                </a:solidFill>
                <a:ea typeface="宋体" panose="02010600030101010101" pitchFamily="2" charset="-122"/>
              </a:rPr>
              <a:t>操作系统用户界面</a:t>
            </a:r>
            <a:endParaRPr lang="zh-CN" altLang="en-US" sz="2800" b="1">
              <a:solidFill>
                <a:schemeClr val="tx1"/>
              </a:solidFill>
              <a:ea typeface="宋体" panose="02010600030101010101" pitchFamily="2" charset="-122"/>
            </a:endParaRPr>
          </a:p>
          <a:p>
            <a:pPr marL="533400" lvl="0" indent="-533400">
              <a:lnSpc>
                <a:spcPct val="130000"/>
              </a:lnSpc>
            </a:pPr>
            <a:r>
              <a:rPr lang="zh-CN" altLang="en-US" sz="2800" b="1">
                <a:solidFill>
                  <a:schemeClr val="tx1"/>
                </a:solidFill>
                <a:ea typeface="宋体" panose="02010600030101010101" pitchFamily="2" charset="-122"/>
              </a:rPr>
              <a:t>系统功能调用</a:t>
            </a:r>
            <a:endParaRPr lang="zh-CN" altLang="en-US" sz="2800" b="1">
              <a:solidFill>
                <a:schemeClr val="tx1"/>
              </a:solidFill>
              <a:ea typeface="宋体" panose="02010600030101010101" pitchFamily="2" charset="-122"/>
            </a:endParaRPr>
          </a:p>
        </p:txBody>
      </p:sp>
      <p:graphicFrame>
        <p:nvGraphicFramePr>
          <p:cNvPr id="15363" name="内容占位符 1536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5364" name="文本框 15363"/>
          <p:cNvSpPr txBox="1"/>
          <p:nvPr/>
        </p:nvSpPr>
        <p:spPr>
          <a:xfrm>
            <a:off x="8521700"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a:t>
            </a:r>
            <a:endParaRPr lang="en-US" altLang="zh-CN" sz="1400" b="0">
              <a:solidFill>
                <a:schemeClr val="tx2"/>
              </a:solidFill>
              <a:latin typeface="Times New Roman" panose="02020603050405020304" pitchFamily="2" charset="0"/>
            </a:endParaRPr>
          </a:p>
        </p:txBody>
      </p:sp>
      <p:sp>
        <p:nvSpPr>
          <p:cNvPr id="15365" name="矩形 1536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主要内容</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xEl>
                                              <p:charRg st="0" end="7"/>
                                            </p:txEl>
                                          </p:spTgt>
                                        </p:tgtEl>
                                        <p:attrNameLst>
                                          <p:attrName>style.visibility</p:attrName>
                                        </p:attrNameLst>
                                      </p:cBhvr>
                                      <p:to>
                                        <p:strVal val="visible"/>
                                      </p:to>
                                    </p:set>
                                    <p:anim calcmode="lin" valueType="num">
                                      <p:cBhvr additive="base">
                                        <p:cTn id="7" dur="500" fill="hold"/>
                                        <p:tgtEl>
                                          <p:spTgt spid="1536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362">
                                            <p:txEl>
                                              <p:charRg st="7" end="19"/>
                                            </p:txEl>
                                          </p:spTgt>
                                        </p:tgtEl>
                                        <p:attrNameLst>
                                          <p:attrName>style.visibility</p:attrName>
                                        </p:attrNameLst>
                                      </p:cBhvr>
                                      <p:to>
                                        <p:strVal val="visible"/>
                                      </p:to>
                                    </p:set>
                                    <p:anim calcmode="lin" valueType="num">
                                      <p:cBhvr additive="base">
                                        <p:cTn id="11" dur="500" fill="hold"/>
                                        <p:tgtEl>
                                          <p:spTgt spid="15362">
                                            <p:txEl>
                                              <p:charRg st="7"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362">
                                            <p:txEl>
                                              <p:charRg st="7" end="1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362">
                                            <p:txEl>
                                              <p:charRg st="19" end="28"/>
                                            </p:txEl>
                                          </p:spTgt>
                                        </p:tgtEl>
                                        <p:attrNameLst>
                                          <p:attrName>style.visibility</p:attrName>
                                        </p:attrNameLst>
                                      </p:cBhvr>
                                      <p:to>
                                        <p:strVal val="visible"/>
                                      </p:to>
                                    </p:set>
                                    <p:anim calcmode="lin" valueType="num">
                                      <p:cBhvr additive="base">
                                        <p:cTn id="15" dur="500" fill="hold"/>
                                        <p:tgtEl>
                                          <p:spTgt spid="15362">
                                            <p:txEl>
                                              <p:charRg st="19" end="2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362">
                                            <p:txEl>
                                              <p:charRg st="19" end="28"/>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5362">
                                            <p:txEl>
                                              <p:charRg st="28" end="35"/>
                                            </p:txEl>
                                          </p:spTgt>
                                        </p:tgtEl>
                                        <p:attrNameLst>
                                          <p:attrName>style.visibility</p:attrName>
                                        </p:attrNameLst>
                                      </p:cBhvr>
                                      <p:to>
                                        <p:strVal val="visible"/>
                                      </p:to>
                                    </p:set>
                                    <p:anim calcmode="lin" valueType="num">
                                      <p:cBhvr additive="base">
                                        <p:cTn id="19" dur="500" fill="hold"/>
                                        <p:tgtEl>
                                          <p:spTgt spid="15362">
                                            <p:txEl>
                                              <p:charRg st="28" end="3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2">
                                            <p:txEl>
                                              <p:charRg st="28" end="3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13</a:t>
            </a:r>
            <a:endParaRPr lang="en-US" altLang="zh-CN" sz="1400" b="0">
              <a:solidFill>
                <a:schemeClr val="tx2"/>
              </a:solidFill>
              <a:latin typeface="Times New Roman" panose="02020603050405020304" pitchFamily="2" charset="0"/>
            </a:endParaRPr>
          </a:p>
        </p:txBody>
      </p:sp>
      <p:sp>
        <p:nvSpPr>
          <p:cNvPr id="33795" name="矩形 33794"/>
          <p:cNvSpPr/>
          <p:nvPr/>
        </p:nvSpPr>
        <p:spPr>
          <a:xfrm>
            <a:off x="157163" y="658813"/>
            <a:ext cx="8986837" cy="49149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2.  </a:t>
            </a:r>
            <a:r>
              <a:rPr lang="zh-CN" altLang="en-US" b="1">
                <a:solidFill>
                  <a:srgbClr val="990000"/>
                </a:solidFill>
                <a:latin typeface="Times New Roman" panose="02020603050405020304" pitchFamily="2" charset="0"/>
                <a:ea typeface="宋体" panose="02010600030101010101" pitchFamily="2" charset="-122"/>
              </a:rPr>
              <a:t>连接类型</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800" b="1">
                <a:solidFill>
                  <a:srgbClr val="A50021"/>
                </a:solidFill>
                <a:latin typeface="Times New Roman" panose="02020603050405020304" pitchFamily="2" charset="0"/>
                <a:ea typeface="宋体" panose="02010600030101010101" pitchFamily="2" charset="-122"/>
                <a:sym typeface="Symbol" panose="05050102010706020507" pitchFamily="2" charset="2"/>
              </a:rPr>
              <a:t>      </a:t>
            </a:r>
            <a:r>
              <a:rPr lang="en-US" altLang="zh-CN" sz="2800" b="1">
                <a:solidFill>
                  <a:srgbClr val="A50021"/>
                </a:solidFill>
                <a:latin typeface="Times New Roman" panose="02020603050405020304" pitchFamily="2" charset="0"/>
                <a:ea typeface="宋体" panose="02010600030101010101" pitchFamily="2" charset="-122"/>
                <a:sym typeface="Symbol" panose="05050102010706020507" pitchFamily="2" charset="2"/>
              </a:rPr>
              <a:t>(1) </a:t>
            </a:r>
            <a:r>
              <a:rPr lang="zh-CN" altLang="en-US" sz="2800" b="1">
                <a:solidFill>
                  <a:srgbClr val="A50021"/>
                </a:solidFill>
                <a:latin typeface="Times New Roman" panose="02020603050405020304" pitchFamily="2" charset="0"/>
                <a:ea typeface="宋体" panose="02010600030101010101" pitchFamily="2" charset="-122"/>
                <a:sym typeface="Symbol" panose="05050102010706020507" pitchFamily="2" charset="2"/>
              </a:rPr>
              <a:t>静态连接 </a:t>
            </a:r>
            <a:endParaRPr lang="zh-CN" altLang="en-US" sz="2800" b="1">
              <a:solidFill>
                <a:srgbClr val="A50021"/>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一个源程序经编译后，生成一个可重定位的目标模块，并</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产生内部符号表和外部符号表，供连接程序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(Link)</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使用。</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Times New Roman" panose="02020603050405020304" pitchFamily="2" charset="0"/>
                <a:ea typeface="宋体" panose="02010600030101010101" pitchFamily="2" charset="-122"/>
              </a:rPr>
              <a:t>① </a:t>
            </a:r>
            <a:r>
              <a:rPr lang="zh-CN" altLang="en-US" sz="2400" b="1">
                <a:solidFill>
                  <a:srgbClr val="000099"/>
                </a:solidFill>
                <a:effectLst/>
                <a:latin typeface="Times New Roman" panose="02020603050405020304" pitchFamily="2" charset="0"/>
                <a:ea typeface="宋体" panose="02010600030101010101" pitchFamily="2" charset="-122"/>
              </a:rPr>
              <a:t>内部符号表</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本模块可以被其他程序调用的入口点。</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Times New Roman" panose="02020603050405020304" pitchFamily="2" charset="0"/>
                <a:ea typeface="宋体" panose="02010600030101010101" pitchFamily="2" charset="-122"/>
              </a:rPr>
              <a:t>外部调用表</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本模块要调用的外部的程序模块名。</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33796" name="矩形 3379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9"/>
                                            </p:txEl>
                                          </p:spTgt>
                                        </p:tgtEl>
                                        <p:attrNameLst>
                                          <p:attrName>style.visibility</p:attrName>
                                        </p:attrNameLst>
                                      </p:cBhvr>
                                      <p:to>
                                        <p:strVal val="visible"/>
                                      </p:to>
                                    </p:set>
                                    <p:anim calcmode="lin" valueType="num">
                                      <p:cBhvr additive="base">
                                        <p:cTn id="7" dur="1000" fill="hold"/>
                                        <p:tgtEl>
                                          <p:spTgt spid="337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9" end="25"/>
                                            </p:txEl>
                                          </p:spTgt>
                                        </p:tgtEl>
                                        <p:attrNameLst>
                                          <p:attrName>style.visibility</p:attrName>
                                        </p:attrNameLst>
                                      </p:cBhvr>
                                      <p:to>
                                        <p:strVal val="visible"/>
                                      </p:to>
                                    </p:set>
                                    <p:anim calcmode="lin" valueType="num">
                                      <p:cBhvr additive="base">
                                        <p:cTn id="13" dur="1000" fill="hold"/>
                                        <p:tgtEl>
                                          <p:spTgt spid="33795">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5" end="65"/>
                                            </p:txEl>
                                          </p:spTgt>
                                        </p:tgtEl>
                                        <p:attrNameLst>
                                          <p:attrName>style.visibility</p:attrName>
                                        </p:attrNameLst>
                                      </p:cBhvr>
                                      <p:to>
                                        <p:strVal val="visible"/>
                                      </p:to>
                                    </p:set>
                                    <p:anim calcmode="lin" valueType="num">
                                      <p:cBhvr additive="base">
                                        <p:cTn id="19" dur="500" fill="hold"/>
                                        <p:tgtEl>
                                          <p:spTgt spid="33795">
                                            <p:txEl>
                                              <p:charRg st="25" end="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5" end="6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65" end="109"/>
                                            </p:txEl>
                                          </p:spTgt>
                                        </p:tgtEl>
                                        <p:attrNameLst>
                                          <p:attrName>style.visibility</p:attrName>
                                        </p:attrNameLst>
                                      </p:cBhvr>
                                      <p:to>
                                        <p:strVal val="visible"/>
                                      </p:to>
                                    </p:set>
                                    <p:anim calcmode="lin" valueType="num">
                                      <p:cBhvr additive="base">
                                        <p:cTn id="23" dur="500" fill="hold"/>
                                        <p:tgtEl>
                                          <p:spTgt spid="33795">
                                            <p:txEl>
                                              <p:charRg st="65" end="10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65" end="10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5">
                                            <p:txEl>
                                              <p:charRg st="109" end="117"/>
                                            </p:txEl>
                                          </p:spTgt>
                                        </p:tgtEl>
                                        <p:attrNameLst>
                                          <p:attrName>style.visibility</p:attrName>
                                        </p:attrNameLst>
                                      </p:cBhvr>
                                      <p:to>
                                        <p:strVal val="visible"/>
                                      </p:to>
                                    </p:set>
                                    <p:anim calcmode="lin" valueType="num">
                                      <p:cBhvr additive="base">
                                        <p:cTn id="29" dur="500" fill="hold"/>
                                        <p:tgtEl>
                                          <p:spTgt spid="33795">
                                            <p:txEl>
                                              <p:charRg st="109" end="1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charRg st="109" end="11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5">
                                            <p:txEl>
                                              <p:charRg st="117" end="135"/>
                                            </p:txEl>
                                          </p:spTgt>
                                        </p:tgtEl>
                                        <p:attrNameLst>
                                          <p:attrName>style.visibility</p:attrName>
                                        </p:attrNameLst>
                                      </p:cBhvr>
                                      <p:to>
                                        <p:strVal val="visible"/>
                                      </p:to>
                                    </p:set>
                                    <p:anim calcmode="lin" valueType="num">
                                      <p:cBhvr additive="base">
                                        <p:cTn id="33" dur="500" fill="hold"/>
                                        <p:tgtEl>
                                          <p:spTgt spid="33795">
                                            <p:txEl>
                                              <p:charRg st="117" end="13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117" end="13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charRg st="135" end="143"/>
                                            </p:txEl>
                                          </p:spTgt>
                                        </p:tgtEl>
                                        <p:attrNameLst>
                                          <p:attrName>style.visibility</p:attrName>
                                        </p:attrNameLst>
                                      </p:cBhvr>
                                      <p:to>
                                        <p:strVal val="visible"/>
                                      </p:to>
                                    </p:set>
                                    <p:anim calcmode="lin" valueType="num">
                                      <p:cBhvr additive="base">
                                        <p:cTn id="37" dur="500" fill="hold"/>
                                        <p:tgtEl>
                                          <p:spTgt spid="33795">
                                            <p:txEl>
                                              <p:charRg st="135" end="14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35" end="14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charRg st="143" end="160"/>
                                            </p:txEl>
                                          </p:spTgt>
                                        </p:tgtEl>
                                        <p:attrNameLst>
                                          <p:attrName>style.visibility</p:attrName>
                                        </p:attrNameLst>
                                      </p:cBhvr>
                                      <p:to>
                                        <p:strVal val="visible"/>
                                      </p:to>
                                    </p:set>
                                    <p:anim calcmode="lin" valueType="num">
                                      <p:cBhvr additive="base">
                                        <p:cTn id="41" dur="500" fill="hold"/>
                                        <p:tgtEl>
                                          <p:spTgt spid="33795">
                                            <p:txEl>
                                              <p:charRg st="143" end="16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charRg st="143" end="1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3481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14</a:t>
            </a:r>
            <a:endParaRPr lang="en-US" altLang="zh-CN" sz="1400" b="0">
              <a:solidFill>
                <a:schemeClr val="tx2"/>
              </a:solidFill>
              <a:latin typeface="Times New Roman" panose="02020603050405020304" pitchFamily="2" charset="0"/>
            </a:endParaRPr>
          </a:p>
        </p:txBody>
      </p:sp>
      <p:sp>
        <p:nvSpPr>
          <p:cNvPr id="34819" name="矩形 34818"/>
          <p:cNvSpPr/>
          <p:nvPr/>
        </p:nvSpPr>
        <p:spPr>
          <a:xfrm>
            <a:off x="114300" y="673100"/>
            <a:ext cx="9029700" cy="5240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Times New Roman" panose="02020603050405020304" pitchFamily="2" charset="0"/>
                <a:ea typeface="宋体" panose="02010600030101010101" pitchFamily="2" charset="-122"/>
              </a:rPr>
              <a:t>连接需要做的工作</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将各模块连接成为一个整体；</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构造全程符号表，在其中填写模块的逻辑地址；</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查找各程序段的外部调用表，填入对应调用函数的地址。</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sym typeface="Symbol" panose="05050102010706020507" pitchFamily="2" charset="2"/>
              </a:rPr>
              <a:t>④ </a:t>
            </a:r>
            <a:r>
              <a:rPr lang="zh-CN" altLang="en-US" sz="2400" b="1">
                <a:solidFill>
                  <a:srgbClr val="000099"/>
                </a:solidFill>
                <a:effectLst/>
                <a:latin typeface="Times New Roman" panose="02020603050405020304" pitchFamily="2" charset="0"/>
                <a:ea typeface="宋体" panose="02010600030101010101" pitchFamily="2" charset="-122"/>
                <a:sym typeface="Symbol" panose="05050102010706020507" pitchFamily="2" charset="2"/>
              </a:rPr>
              <a:t>静态连接的缺点</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静态连接将所需的外部函数链接到目标文件中形成为一个</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可执行文件。若多个应用程序都调用了同一个库中的外部</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函数，那么，多个应用程序的目标文件中都会包含这个外</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部函数对应的代码。</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34820" name="矩形 3481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11"/>
                                            </p:txEl>
                                          </p:spTgt>
                                        </p:tgtEl>
                                        <p:attrNameLst>
                                          <p:attrName>style.visibility</p:attrName>
                                        </p:attrNameLst>
                                      </p:cBhvr>
                                      <p:to>
                                        <p:strVal val="visible"/>
                                      </p:to>
                                    </p:set>
                                    <p:anim calcmode="lin" valueType="num">
                                      <p:cBhvr additive="base">
                                        <p:cTn id="7" dur="1000" fill="hold"/>
                                        <p:tgtEl>
                                          <p:spTgt spid="3481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1" end="25"/>
                                            </p:txEl>
                                          </p:spTgt>
                                        </p:tgtEl>
                                        <p:attrNameLst>
                                          <p:attrName>style.visibility</p:attrName>
                                        </p:attrNameLst>
                                      </p:cBhvr>
                                      <p:to>
                                        <p:strVal val="visible"/>
                                      </p:to>
                                    </p:set>
                                    <p:anim calcmode="lin" valueType="num">
                                      <p:cBhvr additive="base">
                                        <p:cTn id="13" dur="500" fill="hold"/>
                                        <p:tgtEl>
                                          <p:spTgt spid="34819">
                                            <p:txEl>
                                              <p:charRg st="11" end="2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1" end="2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819">
                                            <p:txEl>
                                              <p:charRg st="25" end="47"/>
                                            </p:txEl>
                                          </p:spTgt>
                                        </p:tgtEl>
                                        <p:attrNameLst>
                                          <p:attrName>style.visibility</p:attrName>
                                        </p:attrNameLst>
                                      </p:cBhvr>
                                      <p:to>
                                        <p:strVal val="visible"/>
                                      </p:to>
                                    </p:set>
                                    <p:anim calcmode="lin" valueType="num">
                                      <p:cBhvr additive="base">
                                        <p:cTn id="17" dur="500" fill="hold"/>
                                        <p:tgtEl>
                                          <p:spTgt spid="34819">
                                            <p:txEl>
                                              <p:charRg st="25" end="4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9">
                                            <p:txEl>
                                              <p:charRg st="25" end="4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819">
                                            <p:txEl>
                                              <p:charRg st="47" end="73"/>
                                            </p:txEl>
                                          </p:spTgt>
                                        </p:tgtEl>
                                        <p:attrNameLst>
                                          <p:attrName>style.visibility</p:attrName>
                                        </p:attrNameLst>
                                      </p:cBhvr>
                                      <p:to>
                                        <p:strVal val="visible"/>
                                      </p:to>
                                    </p:set>
                                    <p:anim calcmode="lin" valueType="num">
                                      <p:cBhvr additive="base">
                                        <p:cTn id="21" dur="500" fill="hold"/>
                                        <p:tgtEl>
                                          <p:spTgt spid="34819">
                                            <p:txEl>
                                              <p:charRg st="47" end="7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9">
                                            <p:txEl>
                                              <p:charRg st="47" end="7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4819">
                                            <p:txEl>
                                              <p:charRg st="73" end="83"/>
                                            </p:txEl>
                                          </p:spTgt>
                                        </p:tgtEl>
                                        <p:attrNameLst>
                                          <p:attrName>style.visibility</p:attrName>
                                        </p:attrNameLst>
                                      </p:cBhvr>
                                      <p:to>
                                        <p:strVal val="visible"/>
                                      </p:to>
                                    </p:set>
                                    <p:anim calcmode="lin" valueType="num">
                                      <p:cBhvr additive="base">
                                        <p:cTn id="27" dur="500" fill="hold"/>
                                        <p:tgtEl>
                                          <p:spTgt spid="34819">
                                            <p:txEl>
                                              <p:charRg st="73" end="8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819">
                                            <p:txEl>
                                              <p:charRg st="73" end="8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4819">
                                            <p:txEl>
                                              <p:charRg st="83" end="109"/>
                                            </p:txEl>
                                          </p:spTgt>
                                        </p:tgtEl>
                                        <p:attrNameLst>
                                          <p:attrName>style.visibility</p:attrName>
                                        </p:attrNameLst>
                                      </p:cBhvr>
                                      <p:to>
                                        <p:strVal val="visible"/>
                                      </p:to>
                                    </p:set>
                                    <p:anim calcmode="lin" valueType="num">
                                      <p:cBhvr additive="base">
                                        <p:cTn id="33" dur="500" fill="hold"/>
                                        <p:tgtEl>
                                          <p:spTgt spid="34819">
                                            <p:txEl>
                                              <p:charRg st="83" end="10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819">
                                            <p:txEl>
                                              <p:charRg st="83" end="10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819">
                                            <p:txEl>
                                              <p:charRg st="109" end="135"/>
                                            </p:txEl>
                                          </p:spTgt>
                                        </p:tgtEl>
                                        <p:attrNameLst>
                                          <p:attrName>style.visibility</p:attrName>
                                        </p:attrNameLst>
                                      </p:cBhvr>
                                      <p:to>
                                        <p:strVal val="visible"/>
                                      </p:to>
                                    </p:set>
                                    <p:anim calcmode="lin" valueType="num">
                                      <p:cBhvr additive="base">
                                        <p:cTn id="37" dur="500" fill="hold"/>
                                        <p:tgtEl>
                                          <p:spTgt spid="34819">
                                            <p:txEl>
                                              <p:charRg st="109" end="13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109" end="13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4819">
                                            <p:txEl>
                                              <p:charRg st="135" end="161"/>
                                            </p:txEl>
                                          </p:spTgt>
                                        </p:tgtEl>
                                        <p:attrNameLst>
                                          <p:attrName>style.visibility</p:attrName>
                                        </p:attrNameLst>
                                      </p:cBhvr>
                                      <p:to>
                                        <p:strVal val="visible"/>
                                      </p:to>
                                    </p:set>
                                    <p:anim calcmode="lin" valueType="num">
                                      <p:cBhvr additive="base">
                                        <p:cTn id="41" dur="500" fill="hold"/>
                                        <p:tgtEl>
                                          <p:spTgt spid="34819">
                                            <p:txEl>
                                              <p:charRg st="135" end="16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4819">
                                            <p:txEl>
                                              <p:charRg st="135" end="16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819">
                                            <p:txEl>
                                              <p:charRg st="161" end="171"/>
                                            </p:txEl>
                                          </p:spTgt>
                                        </p:tgtEl>
                                        <p:attrNameLst>
                                          <p:attrName>style.visibility</p:attrName>
                                        </p:attrNameLst>
                                      </p:cBhvr>
                                      <p:to>
                                        <p:strVal val="visible"/>
                                      </p:to>
                                    </p:set>
                                    <p:anim calcmode="lin" valueType="num">
                                      <p:cBhvr additive="base">
                                        <p:cTn id="45" dur="500" fill="hold"/>
                                        <p:tgtEl>
                                          <p:spTgt spid="34819">
                                            <p:txEl>
                                              <p:charRg st="161" end="17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819">
                                            <p:txEl>
                                              <p:charRg st="161" end="1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3584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15</a:t>
            </a:r>
            <a:endParaRPr lang="en-US" altLang="zh-CN" sz="1400" b="0">
              <a:solidFill>
                <a:schemeClr val="tx2"/>
              </a:solidFill>
              <a:latin typeface="Times New Roman" panose="02020603050405020304" pitchFamily="2" charset="0"/>
            </a:endParaRPr>
          </a:p>
        </p:txBody>
      </p:sp>
      <p:sp>
        <p:nvSpPr>
          <p:cNvPr id="35843" name="矩形 35842"/>
          <p:cNvSpPr/>
          <p:nvPr/>
        </p:nvSpPr>
        <p:spPr>
          <a:xfrm>
            <a:off x="671513" y="758825"/>
            <a:ext cx="8462962" cy="5321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sym typeface="Symbol" panose="05050102010706020507" pitchFamily="2" charset="2"/>
              </a:rPr>
              <a:t>(2) </a:t>
            </a:r>
            <a:r>
              <a:rPr lang="zh-CN" altLang="en-US" sz="2800" b="1">
                <a:solidFill>
                  <a:srgbClr val="A50021"/>
                </a:solidFill>
                <a:latin typeface="Times New Roman" panose="02020603050405020304" pitchFamily="2" charset="0"/>
                <a:ea typeface="宋体" panose="02010600030101010101" pitchFamily="2" charset="-122"/>
                <a:sym typeface="Symbol" panose="05050102010706020507" pitchFamily="2" charset="2"/>
              </a:rPr>
              <a:t>动态连接 </a:t>
            </a:r>
            <a:endParaRPr lang="zh-CN" altLang="en-US" sz="2800" b="1">
              <a:solidFill>
                <a:srgbClr val="A50021"/>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0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动态连接不需要将外部函数链接到目标文件中。而是在应</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用程序中需要调用外部函数的地方作记录，并说明要使用</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的外部函数名和引用入口号。</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形成函数调用链表</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所需支持</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DLL (</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动态链接库</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当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Windows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的装载程序将应用程序和</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DLL</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装入主存后，装</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载程序会遍历函数调用链表，将</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DLL</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中函数在主存的入口</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段：偏移</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填入链表中的每个结点。</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35844" name="矩形 3584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charRg st="0" end="10"/>
                                            </p:txEl>
                                          </p:spTgt>
                                        </p:tgtEl>
                                        <p:attrNameLst>
                                          <p:attrName>style.visibility</p:attrName>
                                        </p:attrNameLst>
                                      </p:cBhvr>
                                      <p:to>
                                        <p:strVal val="visible"/>
                                      </p:to>
                                    </p:set>
                                    <p:anim calcmode="lin" valueType="num">
                                      <p:cBhvr additive="base">
                                        <p:cTn id="7" dur="1000" fill="hold"/>
                                        <p:tgtEl>
                                          <p:spTgt spid="358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charRg st="10" end="44"/>
                                            </p:txEl>
                                          </p:spTgt>
                                        </p:tgtEl>
                                        <p:attrNameLst>
                                          <p:attrName>style.visibility</p:attrName>
                                        </p:attrNameLst>
                                      </p:cBhvr>
                                      <p:to>
                                        <p:strVal val="visible"/>
                                      </p:to>
                                    </p:set>
                                    <p:anim calcmode="lin" valueType="num">
                                      <p:cBhvr additive="base">
                                        <p:cTn id="13" dur="500" fill="hold"/>
                                        <p:tgtEl>
                                          <p:spTgt spid="35843">
                                            <p:txEl>
                                              <p:charRg st="1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charRg st="10" end="4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3">
                                            <p:txEl>
                                              <p:charRg st="44" end="77"/>
                                            </p:txEl>
                                          </p:spTgt>
                                        </p:tgtEl>
                                        <p:attrNameLst>
                                          <p:attrName>style.visibility</p:attrName>
                                        </p:attrNameLst>
                                      </p:cBhvr>
                                      <p:to>
                                        <p:strVal val="visible"/>
                                      </p:to>
                                    </p:set>
                                    <p:anim calcmode="lin" valueType="num">
                                      <p:cBhvr additive="base">
                                        <p:cTn id="17" dur="500" fill="hold"/>
                                        <p:tgtEl>
                                          <p:spTgt spid="35843">
                                            <p:txEl>
                                              <p:charRg st="44"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charRg st="44" end="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3">
                                            <p:txEl>
                                              <p:charRg st="77" end="98"/>
                                            </p:txEl>
                                          </p:spTgt>
                                        </p:tgtEl>
                                        <p:attrNameLst>
                                          <p:attrName>style.visibility</p:attrName>
                                        </p:attrNameLst>
                                      </p:cBhvr>
                                      <p:to>
                                        <p:strVal val="visible"/>
                                      </p:to>
                                    </p:set>
                                    <p:anim calcmode="lin" valueType="num">
                                      <p:cBhvr additive="base">
                                        <p:cTn id="21" dur="500" fill="hold"/>
                                        <p:tgtEl>
                                          <p:spTgt spid="35843">
                                            <p:txEl>
                                              <p:charRg st="77"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charRg st="77"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charRg st="98" end="120"/>
                                            </p:txEl>
                                          </p:spTgt>
                                        </p:tgtEl>
                                        <p:attrNameLst>
                                          <p:attrName>style.visibility</p:attrName>
                                        </p:attrNameLst>
                                      </p:cBhvr>
                                      <p:to>
                                        <p:strVal val="visible"/>
                                      </p:to>
                                    </p:set>
                                    <p:anim calcmode="lin" valueType="num">
                                      <p:cBhvr additive="base">
                                        <p:cTn id="25" dur="500" fill="hold"/>
                                        <p:tgtEl>
                                          <p:spTgt spid="35843">
                                            <p:txEl>
                                              <p:charRg st="98" end="12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charRg st="98" end="12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843">
                                            <p:txEl>
                                              <p:charRg st="120" end="151"/>
                                            </p:txEl>
                                          </p:spTgt>
                                        </p:tgtEl>
                                        <p:attrNameLst>
                                          <p:attrName>style.visibility</p:attrName>
                                        </p:attrNameLst>
                                      </p:cBhvr>
                                      <p:to>
                                        <p:strVal val="visible"/>
                                      </p:to>
                                    </p:set>
                                    <p:anim calcmode="lin" valueType="num">
                                      <p:cBhvr additive="base">
                                        <p:cTn id="31" dur="500" fill="hold"/>
                                        <p:tgtEl>
                                          <p:spTgt spid="35843">
                                            <p:txEl>
                                              <p:charRg st="120" end="15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3">
                                            <p:txEl>
                                              <p:charRg st="120" end="15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43">
                                            <p:txEl>
                                              <p:charRg st="151" end="190"/>
                                            </p:txEl>
                                          </p:spTgt>
                                        </p:tgtEl>
                                        <p:attrNameLst>
                                          <p:attrName>style.visibility</p:attrName>
                                        </p:attrNameLst>
                                      </p:cBhvr>
                                      <p:to>
                                        <p:strVal val="visible"/>
                                      </p:to>
                                    </p:set>
                                    <p:anim calcmode="lin" valueType="num">
                                      <p:cBhvr additive="base">
                                        <p:cTn id="37" dur="500" fill="hold"/>
                                        <p:tgtEl>
                                          <p:spTgt spid="35843">
                                            <p:txEl>
                                              <p:charRg st="151" end="1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charRg st="151" end="19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43">
                                            <p:txEl>
                                              <p:charRg st="190" end="225"/>
                                            </p:txEl>
                                          </p:spTgt>
                                        </p:tgtEl>
                                        <p:attrNameLst>
                                          <p:attrName>style.visibility</p:attrName>
                                        </p:attrNameLst>
                                      </p:cBhvr>
                                      <p:to>
                                        <p:strVal val="visible"/>
                                      </p:to>
                                    </p:set>
                                    <p:anim calcmode="lin" valueType="num">
                                      <p:cBhvr additive="base">
                                        <p:cTn id="41" dur="500" fill="hold"/>
                                        <p:tgtEl>
                                          <p:spTgt spid="35843">
                                            <p:txEl>
                                              <p:charRg st="190" end="22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charRg st="190" end="22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843">
                                            <p:txEl>
                                              <p:charRg st="225" end="251"/>
                                            </p:txEl>
                                          </p:spTgt>
                                        </p:tgtEl>
                                        <p:attrNameLst>
                                          <p:attrName>style.visibility</p:attrName>
                                        </p:attrNameLst>
                                      </p:cBhvr>
                                      <p:to>
                                        <p:strVal val="visible"/>
                                      </p:to>
                                    </p:set>
                                    <p:anim calcmode="lin" valueType="num">
                                      <p:cBhvr additive="base">
                                        <p:cTn id="45" dur="500" fill="hold"/>
                                        <p:tgtEl>
                                          <p:spTgt spid="35843">
                                            <p:txEl>
                                              <p:charRg st="225" end="25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charRg st="225"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用户接口</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36867" name="内容占位符 3686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6868" name="矩形 3686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1" end="6"/>
                                            </p:txEl>
                                          </p:spTgt>
                                        </p:tgtEl>
                                        <p:attrNameLst>
                                          <p:attrName>style.visibility</p:attrName>
                                        </p:attrNameLst>
                                      </p:cBhvr>
                                      <p:to>
                                        <p:strVal val="visible"/>
                                      </p:to>
                                    </p:set>
                                    <p:anim calcmode="lin" valueType="num">
                                      <p:cBhvr additive="base">
                                        <p:cTn id="7" dur="1000" fill="hold"/>
                                        <p:tgtEl>
                                          <p:spTgt spid="3686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框 3788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16</a:t>
            </a:r>
            <a:endParaRPr lang="en-US" altLang="zh-CN" sz="1400" b="0">
              <a:solidFill>
                <a:schemeClr val="tx2"/>
              </a:solidFill>
              <a:latin typeface="Times New Roman" panose="02020603050405020304" pitchFamily="2" charset="0"/>
            </a:endParaRPr>
          </a:p>
        </p:txBody>
      </p:sp>
      <p:sp>
        <p:nvSpPr>
          <p:cNvPr id="37891" name="矩形 37890"/>
          <p:cNvSpPr/>
          <p:nvPr/>
        </p:nvSpPr>
        <p:spPr>
          <a:xfrm>
            <a:off x="169863" y="3948113"/>
            <a:ext cx="8797925" cy="24780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1.  </a:t>
            </a:r>
            <a:r>
              <a:rPr lang="zh-CN" altLang="en-US" b="1">
                <a:solidFill>
                  <a:srgbClr val="990000"/>
                </a:solidFill>
                <a:ea typeface="宋体" panose="02010600030101010101" pitchFamily="2" charset="-122"/>
              </a:rPr>
              <a:t>什么是操作系统的用户界面</a:t>
            </a:r>
            <a:endParaRPr lang="zh-CN" altLang="en-US" b="1">
              <a:solidFill>
                <a:srgbClr val="990000"/>
              </a:solidFill>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操作系统的用户界面 </a:t>
            </a:r>
            <a:r>
              <a:rPr lang="en-US" altLang="zh-CN" sz="2400" b="0">
                <a:solidFill>
                  <a:schemeClr val="tx1"/>
                </a:solidFill>
                <a:effectLst/>
                <a:latin typeface="Times New Roman" panose="02020603050405020304" pitchFamily="2" charset="0"/>
                <a:ea typeface="宋体" panose="02010600030101010101" pitchFamily="2" charset="-122"/>
              </a:rPr>
              <a:t>(</a:t>
            </a:r>
            <a:r>
              <a:rPr lang="zh-CN" altLang="en-US" sz="2400" b="0">
                <a:solidFill>
                  <a:schemeClr val="tx1"/>
                </a:solidFill>
                <a:effectLst/>
                <a:latin typeface="Times New Roman" panose="02020603050405020304" pitchFamily="2" charset="0"/>
                <a:ea typeface="宋体" panose="02010600030101010101" pitchFamily="2" charset="-122"/>
              </a:rPr>
              <a:t>或称接口</a:t>
            </a: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是操作系统提供给用户与计</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算机打交道的外部机制。用户能够借助这种机制和系统提供</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的手段来控制用户所在的系统。</a:t>
            </a:r>
            <a:r>
              <a:rPr lang="zh-CN" altLang="en-US" sz="2000" b="0">
                <a:solidFill>
                  <a:schemeClr val="tx1"/>
                </a:solidFill>
                <a:effectLst/>
                <a:latin typeface="Times New Roman" panose="02020603050405020304" pitchFamily="2" charset="0"/>
                <a:ea typeface="宋体" panose="02010600030101010101" pitchFamily="2" charset="-122"/>
              </a:rPr>
              <a:t>        </a:t>
            </a:r>
            <a:endParaRPr lang="zh-CN" altLang="en-US" sz="2000" b="0">
              <a:solidFill>
                <a:schemeClr val="tx1"/>
              </a:solidFill>
              <a:effectLst/>
              <a:latin typeface="Times New Roman" panose="02020603050405020304" pitchFamily="2" charset="0"/>
              <a:ea typeface="宋体" panose="02010600030101010101" pitchFamily="2" charset="-122"/>
            </a:endParaRPr>
          </a:p>
        </p:txBody>
      </p:sp>
      <p:sp>
        <p:nvSpPr>
          <p:cNvPr id="37892" name="矩形 3789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grpSp>
        <p:nvGrpSpPr>
          <p:cNvPr id="37893" name="组合 37892"/>
          <p:cNvGrpSpPr/>
          <p:nvPr/>
        </p:nvGrpSpPr>
        <p:grpSpPr>
          <a:xfrm>
            <a:off x="990600" y="885825"/>
            <a:ext cx="7302500" cy="2968625"/>
            <a:chOff x="0" y="0"/>
            <a:chExt cx="4600" cy="1870"/>
          </a:xfrm>
        </p:grpSpPr>
        <p:grpSp>
          <p:nvGrpSpPr>
            <p:cNvPr id="37894" name="组合 37893"/>
            <p:cNvGrpSpPr/>
            <p:nvPr/>
          </p:nvGrpSpPr>
          <p:grpSpPr>
            <a:xfrm>
              <a:off x="0" y="0"/>
              <a:ext cx="4600" cy="1641"/>
              <a:chOff x="0" y="0"/>
              <a:chExt cx="4600" cy="1641"/>
            </a:xfrm>
          </p:grpSpPr>
          <p:sp>
            <p:nvSpPr>
              <p:cNvPr id="37895" name="椭圆 37894"/>
              <p:cNvSpPr/>
              <p:nvPr/>
            </p:nvSpPr>
            <p:spPr>
              <a:xfrm>
                <a:off x="2016" y="45"/>
                <a:ext cx="816" cy="1415"/>
              </a:xfrm>
              <a:prstGeom prst="ellipse">
                <a:avLst/>
              </a:prstGeom>
              <a:solidFill>
                <a:srgbClr val="CCFFFF"/>
              </a:solidFill>
              <a:ln w="9525" cap="flat" cmpd="sng">
                <a:solidFill>
                  <a:srgbClr val="000000"/>
                </a:solidFill>
                <a:prstDash val="solid"/>
                <a:headEnd type="none" w="med" len="med"/>
                <a:tailEnd type="none" w="med" len="med"/>
              </a:ln>
            </p:spPr>
            <p:txBody>
              <a:bodyPr/>
              <a:p>
                <a:pPr algn="just"/>
                <a:r>
                  <a:rPr lang="en-US" altLang="zh-CN" sz="2400" b="0">
                    <a:solidFill>
                      <a:schemeClr val="tx1"/>
                    </a:solidFill>
                    <a:latin typeface="Times New Roman" panose="02020603050405020304" pitchFamily="2" charset="0"/>
                  </a:rPr>
                  <a:t>   </a:t>
                </a:r>
                <a:r>
                  <a:rPr lang="zh-CN" altLang="en-US" sz="1800">
                    <a:solidFill>
                      <a:schemeClr val="tx1"/>
                    </a:solidFill>
                    <a:latin typeface="Times New Roman" panose="02020603050405020304" pitchFamily="2" charset="0"/>
                  </a:rPr>
                  <a:t>操</a:t>
                </a:r>
                <a:endParaRPr lang="zh-CN" altLang="en-US" sz="1800">
                  <a:solidFill>
                    <a:schemeClr val="tx1"/>
                  </a:solidFill>
                  <a:latin typeface="Times New Roman" panose="02020603050405020304" pitchFamily="2" charset="0"/>
                </a:endParaRPr>
              </a:p>
              <a:p>
                <a:pPr algn="just"/>
                <a:r>
                  <a:rPr lang="zh-CN" altLang="en-US" sz="1800">
                    <a:solidFill>
                      <a:schemeClr val="tx1"/>
                    </a:solidFill>
                    <a:latin typeface="Times New Roman" panose="02020603050405020304" pitchFamily="2" charset="0"/>
                  </a:rPr>
                  <a:t>    作</a:t>
                </a:r>
                <a:endParaRPr lang="zh-CN" altLang="en-US" sz="1800">
                  <a:solidFill>
                    <a:schemeClr val="tx1"/>
                  </a:solidFill>
                  <a:latin typeface="Times New Roman" panose="02020603050405020304" pitchFamily="2" charset="0"/>
                </a:endParaRPr>
              </a:p>
              <a:p>
                <a:pPr algn="just"/>
                <a:r>
                  <a:rPr lang="zh-CN" altLang="en-US" sz="1800">
                    <a:solidFill>
                      <a:schemeClr val="tx1"/>
                    </a:solidFill>
                    <a:latin typeface="Times New Roman" panose="02020603050405020304" pitchFamily="2" charset="0"/>
                  </a:rPr>
                  <a:t>    系</a:t>
                </a:r>
                <a:endParaRPr lang="zh-CN" altLang="en-US" sz="1800">
                  <a:solidFill>
                    <a:schemeClr val="tx1"/>
                  </a:solidFill>
                  <a:latin typeface="Times New Roman" panose="02020603050405020304" pitchFamily="2" charset="0"/>
                </a:endParaRPr>
              </a:p>
              <a:p>
                <a:pPr algn="just"/>
                <a:r>
                  <a:rPr lang="zh-CN" altLang="en-US" sz="1800">
                    <a:solidFill>
                      <a:schemeClr val="tx1"/>
                    </a:solidFill>
                    <a:latin typeface="Times New Roman" panose="02020603050405020304" pitchFamily="2" charset="0"/>
                  </a:rPr>
                  <a:t>    统</a:t>
                </a:r>
                <a:endParaRPr lang="zh-CN" altLang="en-US" sz="1800">
                  <a:solidFill>
                    <a:schemeClr val="tx1"/>
                  </a:solidFill>
                  <a:latin typeface="Times New Roman" panose="02020603050405020304" pitchFamily="2" charset="0"/>
                </a:endParaRPr>
              </a:p>
            </p:txBody>
          </p:sp>
          <p:sp>
            <p:nvSpPr>
              <p:cNvPr id="37896" name="右箭头 37895"/>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endParaRPr lang="zh-CN" altLang="en-US"/>
              </a:p>
            </p:txBody>
          </p:sp>
          <p:sp>
            <p:nvSpPr>
              <p:cNvPr id="37897" name="右箭头 37896"/>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endParaRPr lang="zh-CN" altLang="en-US"/>
              </a:p>
            </p:txBody>
          </p:sp>
          <p:graphicFrame>
            <p:nvGraphicFramePr>
              <p:cNvPr id="37898" name="对象 37897"/>
              <p:cNvGraphicFramePr>
                <a:graphicFrameLocks noChangeAspect="1"/>
              </p:cNvGraphicFramePr>
              <p:nvPr/>
            </p:nvGraphicFramePr>
            <p:xfrm>
              <a:off x="0" y="369"/>
              <a:ext cx="358" cy="1272"/>
            </p:xfrm>
            <a:graphic>
              <a:graphicData uri="http://schemas.openxmlformats.org/presentationml/2006/ole">
                <mc:AlternateContent xmlns:mc="http://schemas.openxmlformats.org/markup-compatibility/2006">
                  <mc:Choice xmlns:v="urn:schemas-microsoft-com:vml" Requires="v">
                    <p:oleObj spid="_x0000_s3078" name="" r:id="rId2" imgW="568960" imgH="1710690" progId="MS_ClipArt_Gallery.2">
                      <p:embed/>
                    </p:oleObj>
                  </mc:Choice>
                  <mc:Fallback>
                    <p:oleObj name="" r:id="rId2" imgW="568960" imgH="1710690" progId="MS_ClipArt_Gallery.2">
                      <p:embed/>
                      <p:pic>
                        <p:nvPicPr>
                          <p:cNvPr id="0" name="图片 3077"/>
                          <p:cNvPicPr/>
                          <p:nvPr/>
                        </p:nvPicPr>
                        <p:blipFill>
                          <a:blip r:embed="rId3"/>
                          <a:stretch>
                            <a:fillRect/>
                          </a:stretch>
                        </p:blipFill>
                        <p:spPr>
                          <a:xfrm>
                            <a:off x="0" y="369"/>
                            <a:ext cx="358" cy="1272"/>
                          </a:xfrm>
                          <a:prstGeom prst="rect">
                            <a:avLst/>
                          </a:prstGeom>
                          <a:noFill/>
                          <a:ln w="38100">
                            <a:noFill/>
                            <a:miter/>
                          </a:ln>
                        </p:spPr>
                      </p:pic>
                    </p:oleObj>
                  </mc:Fallback>
                </mc:AlternateContent>
              </a:graphicData>
            </a:graphic>
          </p:graphicFrame>
          <p:graphicFrame>
            <p:nvGraphicFramePr>
              <p:cNvPr id="37899" name="对象 37898"/>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9" name="" r:id="rId4" imgW="2501900" imgH="2616200" progId="MS_ClipArt_Gallery.2">
                      <p:embed/>
                    </p:oleObj>
                  </mc:Choice>
                  <mc:Fallback>
                    <p:oleObj name="" r:id="rId4" imgW="2501900" imgH="2616200" progId="MS_ClipArt_Gallery.2">
                      <p:embed/>
                      <p:pic>
                        <p:nvPicPr>
                          <p:cNvPr id="0" name="图片 3078"/>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37900" name="文本框 37899"/>
            <p:cNvSpPr txBox="1"/>
            <p:nvPr/>
          </p:nvSpPr>
          <p:spPr>
            <a:xfrm>
              <a:off x="1026" y="1658"/>
              <a:ext cx="2681" cy="212"/>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用户通过操作系统使用计算机示意图</a:t>
              </a:r>
              <a:endParaRPr lang="zh-CN" altLang="en-US" sz="1600" b="0">
                <a:solidFill>
                  <a:schemeClr val="tx1"/>
                </a:solidFill>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0-#ppt_w/2"/>
                                          </p:val>
                                        </p:tav>
                                        <p:tav tm="100000">
                                          <p:val>
                                            <p:strVal val="#ppt_x"/>
                                          </p:val>
                                        </p:tav>
                                      </p:tavLst>
                                    </p:anim>
                                    <p:anim calcmode="lin" valueType="num">
                                      <p:cBhvr additive="base">
                                        <p:cTn id="8"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0" end="17"/>
                                            </p:txEl>
                                          </p:spTgt>
                                        </p:tgtEl>
                                        <p:attrNameLst>
                                          <p:attrName>style.visibility</p:attrName>
                                        </p:attrNameLst>
                                      </p:cBhvr>
                                      <p:to>
                                        <p:strVal val="visible"/>
                                      </p:to>
                                    </p:set>
                                    <p:anim calcmode="lin" valueType="num">
                                      <p:cBhvr additive="base">
                                        <p:cTn id="13" dur="1000" fill="hold"/>
                                        <p:tgtEl>
                                          <p:spTgt spid="37891">
                                            <p:txEl>
                                              <p:charRg st="0"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charRg st="17" end="54"/>
                                            </p:txEl>
                                          </p:spTgt>
                                        </p:tgtEl>
                                        <p:attrNameLst>
                                          <p:attrName>style.visibility</p:attrName>
                                        </p:attrNameLst>
                                      </p:cBhvr>
                                      <p:to>
                                        <p:strVal val="visible"/>
                                      </p:to>
                                    </p:set>
                                    <p:anim calcmode="lin" valueType="num">
                                      <p:cBhvr additive="base">
                                        <p:cTn id="19" dur="500" fill="hold"/>
                                        <p:tgtEl>
                                          <p:spTgt spid="37891">
                                            <p:txEl>
                                              <p:charRg st="17"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17" end="5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charRg st="54" end="88"/>
                                            </p:txEl>
                                          </p:spTgt>
                                        </p:tgtEl>
                                        <p:attrNameLst>
                                          <p:attrName>style.visibility</p:attrName>
                                        </p:attrNameLst>
                                      </p:cBhvr>
                                      <p:to>
                                        <p:strVal val="visible"/>
                                      </p:to>
                                    </p:set>
                                    <p:anim calcmode="lin" valueType="num">
                                      <p:cBhvr additive="base">
                                        <p:cTn id="23" dur="500" fill="hold"/>
                                        <p:tgtEl>
                                          <p:spTgt spid="37891">
                                            <p:txEl>
                                              <p:charRg st="54"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charRg st="54" end="8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charRg st="88" end="118"/>
                                            </p:txEl>
                                          </p:spTgt>
                                        </p:tgtEl>
                                        <p:attrNameLst>
                                          <p:attrName>style.visibility</p:attrName>
                                        </p:attrNameLst>
                                      </p:cBhvr>
                                      <p:to>
                                        <p:strVal val="visible"/>
                                      </p:to>
                                    </p:set>
                                    <p:anim calcmode="lin" valueType="num">
                                      <p:cBhvr additive="base">
                                        <p:cTn id="27" dur="500" fill="hold"/>
                                        <p:tgtEl>
                                          <p:spTgt spid="37891">
                                            <p:txEl>
                                              <p:charRg st="88" end="1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charRg st="8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3891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17</a:t>
            </a:r>
            <a:endParaRPr lang="en-US" altLang="zh-CN" sz="1400" b="0">
              <a:solidFill>
                <a:schemeClr val="tx2"/>
              </a:solidFill>
              <a:latin typeface="Times New Roman" panose="02020603050405020304" pitchFamily="2" charset="0"/>
            </a:endParaRPr>
          </a:p>
        </p:txBody>
      </p:sp>
      <p:sp>
        <p:nvSpPr>
          <p:cNvPr id="38915" name="矩形 38914"/>
          <p:cNvSpPr/>
          <p:nvPr/>
        </p:nvSpPr>
        <p:spPr>
          <a:xfrm>
            <a:off x="168275" y="3430588"/>
            <a:ext cx="8975725" cy="30416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5000"/>
              </a:lnSpc>
              <a:spcBef>
                <a:spcPct val="20000"/>
              </a:spcBef>
              <a:buNone/>
            </a:pPr>
            <a:r>
              <a:rPr lang="en-US" altLang="zh-CN" b="1">
                <a:solidFill>
                  <a:srgbClr val="990000"/>
                </a:solidFill>
                <a:latin typeface="Times New Roman" panose="02020603050405020304" pitchFamily="2" charset="0"/>
                <a:ea typeface="宋体" panose="02010600030101010101" pitchFamily="2" charset="-122"/>
              </a:rPr>
              <a:t>2.  </a:t>
            </a:r>
            <a:r>
              <a:rPr lang="zh-CN" altLang="en-US" b="1">
                <a:solidFill>
                  <a:srgbClr val="990000"/>
                </a:solidFill>
                <a:ea typeface="宋体" panose="02010600030101010101" pitchFamily="2" charset="-122"/>
              </a:rPr>
              <a:t>操作系统提供的用户界面</a:t>
            </a:r>
            <a:endParaRPr lang="zh-CN" altLang="en-US" b="1">
              <a:solidFill>
                <a:srgbClr val="990000"/>
              </a:solidFill>
              <a:ea typeface="宋体" panose="02010600030101010101" pitchFamily="2" charset="-122"/>
            </a:endParaRPr>
          </a:p>
          <a:p>
            <a:pPr marL="533400" lvl="0" indent="-533400">
              <a:lnSpc>
                <a:spcPct val="110000"/>
              </a:lnSpc>
              <a:spcBef>
                <a:spcPct val="10000"/>
              </a:spcBef>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操作界面 </a:t>
            </a:r>
            <a:r>
              <a:rPr lang="en-US" altLang="zh-CN" sz="2800" b="1">
                <a:solidFill>
                  <a:srgbClr val="A50021"/>
                </a:solidFill>
                <a:latin typeface="Times New Roman" panose="02020603050405020304" pitchFamily="2" charset="0"/>
                <a:ea typeface="宋体" panose="02010600030101010101" pitchFamily="2" charset="-122"/>
              </a:rPr>
              <a:t>(</a:t>
            </a:r>
            <a:r>
              <a:rPr lang="zh-CN" altLang="en-US" sz="2800" b="1">
                <a:solidFill>
                  <a:srgbClr val="A50021"/>
                </a:solidFill>
                <a:latin typeface="Times New Roman" panose="02020603050405020304" pitchFamily="2" charset="0"/>
                <a:ea typeface="宋体" panose="02010600030101010101" pitchFamily="2" charset="-122"/>
              </a:rPr>
              <a:t>命令接口</a:t>
            </a:r>
            <a:r>
              <a:rPr lang="en-US" altLang="zh-CN" sz="2800" b="1">
                <a:solidFill>
                  <a:srgbClr val="A50021"/>
                </a:solidFill>
                <a:latin typeface="Times New Roman" panose="02020603050405020304" pitchFamily="2" charset="0"/>
                <a:ea typeface="宋体" panose="02010600030101010101" pitchFamily="2" charset="-122"/>
              </a:rPr>
              <a:t>) </a:t>
            </a:r>
            <a:endParaRPr lang="en-US" altLang="zh-CN" sz="2800" b="1">
              <a:solidFill>
                <a:srgbClr val="A50021"/>
              </a:solidFill>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用户使用操作界面来组织工作流程和控制程序的运行。</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zh-CN" altLang="en-US" sz="2400" b="0">
                <a:solidFill>
                  <a:schemeClr val="tx1"/>
                </a:solidFill>
                <a:effectLst/>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(2)</a:t>
            </a: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800" b="1">
                <a:solidFill>
                  <a:srgbClr val="A50021"/>
                </a:solidFill>
                <a:latin typeface="Times New Roman" panose="02020603050405020304" pitchFamily="2" charset="0"/>
                <a:ea typeface="宋体" panose="02010600030101010101" pitchFamily="2" charset="-122"/>
              </a:rPr>
              <a:t>系统功能服务界面 </a:t>
            </a:r>
            <a:r>
              <a:rPr lang="en-US" altLang="zh-CN" sz="2800" b="1">
                <a:solidFill>
                  <a:srgbClr val="A50021"/>
                </a:solidFill>
                <a:latin typeface="Times New Roman" panose="02020603050405020304" pitchFamily="2" charset="0"/>
                <a:ea typeface="宋体" panose="02010600030101010101" pitchFamily="2" charset="-122"/>
              </a:rPr>
              <a:t>(</a:t>
            </a:r>
            <a:r>
              <a:rPr lang="zh-CN" altLang="en-US" sz="2800" b="1">
                <a:solidFill>
                  <a:srgbClr val="A50021"/>
                </a:solidFill>
                <a:latin typeface="Times New Roman" panose="02020603050405020304" pitchFamily="2" charset="0"/>
                <a:ea typeface="宋体" panose="02010600030101010101" pitchFamily="2" charset="-122"/>
              </a:rPr>
              <a:t>程序接口</a:t>
            </a:r>
            <a:r>
              <a:rPr lang="en-US" altLang="zh-CN" sz="2800" b="1">
                <a:solidFill>
                  <a:srgbClr val="A50021"/>
                </a:solidFill>
                <a:latin typeface="Times New Roman" panose="02020603050405020304" pitchFamily="2" charset="0"/>
                <a:ea typeface="宋体" panose="02010600030101010101" pitchFamily="2" charset="-122"/>
              </a:rPr>
              <a:t>)        </a:t>
            </a:r>
            <a:endParaRPr lang="en-US" altLang="zh-CN" sz="2800" b="1">
              <a:solidFill>
                <a:srgbClr val="A50021"/>
              </a:solidFill>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用户程序在其运行过程中，使用系统功能调用来请求操作</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zh-CN" altLang="en-US" sz="2400" b="0">
                <a:solidFill>
                  <a:schemeClr val="tx1"/>
                </a:solidFill>
                <a:effectLst/>
                <a:latin typeface="Times New Roman" panose="02020603050405020304" pitchFamily="2" charset="0"/>
                <a:ea typeface="宋体" panose="02010600030101010101" pitchFamily="2" charset="-122"/>
              </a:rPr>
              <a:t>             系统的服务。</a:t>
            </a:r>
            <a:endParaRPr lang="zh-CN" altLang="en-US" sz="2400" b="0">
              <a:solidFill>
                <a:schemeClr val="tx1"/>
              </a:solidFill>
              <a:effectLst/>
              <a:latin typeface="Times New Roman" panose="02020603050405020304" pitchFamily="2" charset="0"/>
              <a:ea typeface="宋体" panose="02010600030101010101" pitchFamily="2" charset="-122"/>
            </a:endParaRPr>
          </a:p>
        </p:txBody>
      </p:sp>
      <p:sp>
        <p:nvSpPr>
          <p:cNvPr id="38916" name="文本框 38915"/>
          <p:cNvSpPr txBox="1"/>
          <p:nvPr/>
        </p:nvSpPr>
        <p:spPr>
          <a:xfrm>
            <a:off x="1430338" y="615950"/>
            <a:ext cx="2047875" cy="1217613"/>
          </a:xfrm>
          <a:prstGeom prst="rect">
            <a:avLst/>
          </a:prstGeom>
          <a:noFill/>
          <a:ln w="9525">
            <a:noFill/>
          </a:ln>
        </p:spPr>
        <p:txBody>
          <a:bodyPr>
            <a:spAutoFit/>
          </a:bodyPr>
          <a:p>
            <a:pPr algn="l">
              <a:spcBef>
                <a:spcPct val="20000"/>
              </a:spcBef>
            </a:pPr>
            <a:r>
              <a:rPr lang="en-US" altLang="zh-CN" sz="1400" b="0">
                <a:solidFill>
                  <a:schemeClr val="tx1"/>
                </a:solidFill>
                <a:latin typeface="Times New Roman" panose="02020603050405020304" pitchFamily="2" charset="0"/>
              </a:rPr>
              <a:t>  </a:t>
            </a:r>
            <a:r>
              <a:rPr lang="zh-CN" altLang="en-US" sz="1600">
                <a:solidFill>
                  <a:schemeClr val="tx1"/>
                </a:solidFill>
                <a:latin typeface="Times New Roman" panose="02020603050405020304" pitchFamily="2" charset="0"/>
              </a:rPr>
              <a:t>操作命令：</a:t>
            </a:r>
            <a:endParaRPr lang="zh-CN" altLang="en-US" sz="1600">
              <a:solidFill>
                <a:schemeClr val="tx1"/>
              </a:solidFill>
              <a:latin typeface="Times New Roman" panose="02020603050405020304" pitchFamily="2" charset="0"/>
            </a:endParaRPr>
          </a:p>
          <a:p>
            <a:pPr algn="l">
              <a:spcBef>
                <a:spcPct val="20000"/>
              </a:spcBef>
            </a:pPr>
            <a:r>
              <a:rPr lang="zh-CN" altLang="en-US" sz="1600">
                <a:solidFill>
                  <a:schemeClr val="tx1"/>
                </a:solidFill>
                <a:latin typeface="Times New Roman" panose="02020603050405020304" pitchFamily="2" charset="0"/>
              </a:rPr>
              <a:t>           </a:t>
            </a:r>
            <a:r>
              <a:rPr lang="zh-CN" altLang="en-US" sz="1600" b="0">
                <a:solidFill>
                  <a:schemeClr val="tx1"/>
                </a:solidFill>
                <a:latin typeface="Times New Roman" panose="02020603050405020304" pitchFamily="2" charset="0"/>
              </a:rPr>
              <a:t>作业控制语言</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           键盘命令</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           图形界面</a:t>
            </a:r>
            <a:endParaRPr lang="zh-CN" altLang="en-US" sz="1600" b="0">
              <a:solidFill>
                <a:schemeClr val="tx1"/>
              </a:solidFill>
              <a:latin typeface="Times New Roman" panose="02020603050405020304" pitchFamily="2" charset="0"/>
            </a:endParaRPr>
          </a:p>
        </p:txBody>
      </p:sp>
      <p:grpSp>
        <p:nvGrpSpPr>
          <p:cNvPr id="38917" name="组合 38916"/>
          <p:cNvGrpSpPr/>
          <p:nvPr/>
        </p:nvGrpSpPr>
        <p:grpSpPr>
          <a:xfrm>
            <a:off x="787400" y="649288"/>
            <a:ext cx="7302500" cy="2351087"/>
            <a:chOff x="0" y="0"/>
            <a:chExt cx="4600" cy="1481"/>
          </a:xfrm>
        </p:grpSpPr>
        <p:sp>
          <p:nvSpPr>
            <p:cNvPr id="38918" name="椭圆 38917"/>
            <p:cNvSpPr/>
            <p:nvPr/>
          </p:nvSpPr>
          <p:spPr>
            <a:xfrm>
              <a:off x="2016" y="45"/>
              <a:ext cx="816" cy="1415"/>
            </a:xfrm>
            <a:prstGeom prst="ellipse">
              <a:avLst/>
            </a:prstGeom>
            <a:solidFill>
              <a:srgbClr val="CCFFFF"/>
            </a:solidFill>
            <a:ln w="9525" cap="flat" cmpd="sng">
              <a:solidFill>
                <a:srgbClr val="000000"/>
              </a:solidFill>
              <a:prstDash val="solid"/>
              <a:headEnd type="none" w="med" len="med"/>
              <a:tailEnd type="none" w="med" len="med"/>
            </a:ln>
          </p:spPr>
          <p:txBody>
            <a:bodyPr/>
            <a:p>
              <a:pPr algn="just"/>
              <a:r>
                <a:rPr lang="en-US" altLang="zh-CN" sz="2400" b="0">
                  <a:solidFill>
                    <a:schemeClr val="tx1"/>
                  </a:solidFill>
                  <a:latin typeface="Times New Roman" panose="02020603050405020304" pitchFamily="2" charset="0"/>
                </a:rPr>
                <a:t>   </a:t>
              </a:r>
              <a:r>
                <a:rPr lang="zh-CN" altLang="en-US" sz="2400">
                  <a:solidFill>
                    <a:schemeClr val="tx1"/>
                  </a:solidFill>
                  <a:latin typeface="Times New Roman" panose="02020603050405020304" pitchFamily="2" charset="0"/>
                </a:rPr>
                <a:t>操</a:t>
              </a:r>
              <a:endParaRPr lang="zh-CN" altLang="en-US" sz="2400">
                <a:solidFill>
                  <a:schemeClr val="tx1"/>
                </a:solidFill>
                <a:latin typeface="Times New Roman" panose="02020603050405020304" pitchFamily="2" charset="0"/>
              </a:endParaRPr>
            </a:p>
            <a:p>
              <a:pPr algn="just"/>
              <a:r>
                <a:rPr lang="zh-CN" altLang="en-US" sz="2400">
                  <a:solidFill>
                    <a:schemeClr val="tx1"/>
                  </a:solidFill>
                  <a:latin typeface="Times New Roman" panose="02020603050405020304" pitchFamily="2" charset="0"/>
                </a:rPr>
                <a:t>   作</a:t>
              </a:r>
              <a:endParaRPr lang="zh-CN" altLang="en-US" sz="2400">
                <a:solidFill>
                  <a:schemeClr val="tx1"/>
                </a:solidFill>
                <a:latin typeface="Times New Roman" panose="02020603050405020304" pitchFamily="2" charset="0"/>
              </a:endParaRPr>
            </a:p>
            <a:p>
              <a:pPr algn="just"/>
              <a:r>
                <a:rPr lang="zh-CN" altLang="en-US" sz="2400">
                  <a:solidFill>
                    <a:schemeClr val="tx1"/>
                  </a:solidFill>
                  <a:latin typeface="Times New Roman" panose="02020603050405020304" pitchFamily="2" charset="0"/>
                </a:rPr>
                <a:t>   系</a:t>
              </a:r>
              <a:endParaRPr lang="zh-CN" altLang="en-US" sz="2400">
                <a:solidFill>
                  <a:schemeClr val="tx1"/>
                </a:solidFill>
                <a:latin typeface="Times New Roman" panose="02020603050405020304" pitchFamily="2" charset="0"/>
              </a:endParaRPr>
            </a:p>
            <a:p>
              <a:pPr algn="just"/>
              <a:r>
                <a:rPr lang="zh-CN" altLang="en-US" sz="2400">
                  <a:solidFill>
                    <a:schemeClr val="tx1"/>
                  </a:solidFill>
                  <a:latin typeface="Times New Roman" panose="02020603050405020304" pitchFamily="2" charset="0"/>
                </a:rPr>
                <a:t>   统</a:t>
              </a:r>
              <a:endParaRPr lang="zh-CN" altLang="en-US" sz="900">
                <a:solidFill>
                  <a:schemeClr val="tx1"/>
                </a:solidFill>
                <a:latin typeface="Times New Roman" panose="02020603050405020304" pitchFamily="2" charset="0"/>
              </a:endParaRPr>
            </a:p>
          </p:txBody>
        </p:sp>
        <p:sp>
          <p:nvSpPr>
            <p:cNvPr id="38919" name="右箭头 3891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8920" name="右箭头 3891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graphicFrame>
          <p:nvGraphicFramePr>
            <p:cNvPr id="38921" name="对象 3892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80" name="" r:id="rId2" imgW="568960" imgH="1710690" progId="MS_ClipArt_Gallery.2">
                    <p:embed/>
                  </p:oleObj>
                </mc:Choice>
                <mc:Fallback>
                  <p:oleObj name="" r:id="rId2" imgW="568960" imgH="1710690" progId="MS_ClipArt_Gallery.2">
                    <p:embed/>
                    <p:pic>
                      <p:nvPicPr>
                        <p:cNvPr id="0" name="图片 3079"/>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38922" name="对象 3892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81" name="" r:id="rId4" imgW="2501900" imgH="2616200" progId="MS_ClipArt_Gallery.2">
                    <p:embed/>
                  </p:oleObj>
                </mc:Choice>
                <mc:Fallback>
                  <p:oleObj name="" r:id="rId4" imgW="2501900" imgH="2616200" progId="MS_ClipArt_Gallery.2">
                    <p:embed/>
                    <p:pic>
                      <p:nvPicPr>
                        <p:cNvPr id="0" name="图片 3080"/>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38923" name="文本框 38922"/>
          <p:cNvSpPr txBox="1"/>
          <p:nvPr/>
        </p:nvSpPr>
        <p:spPr>
          <a:xfrm>
            <a:off x="1609725" y="2324100"/>
            <a:ext cx="1444625" cy="336550"/>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系统功能调用</a:t>
            </a:r>
            <a:endParaRPr lang="zh-CN" altLang="en-US" sz="1600">
              <a:solidFill>
                <a:schemeClr val="tx1"/>
              </a:solidFill>
              <a:latin typeface="Times New Roman" panose="02020603050405020304" pitchFamily="2" charset="0"/>
            </a:endParaRPr>
          </a:p>
        </p:txBody>
      </p:sp>
      <p:sp>
        <p:nvSpPr>
          <p:cNvPr id="38924" name="文本框 38923"/>
          <p:cNvSpPr txBox="1"/>
          <p:nvPr/>
        </p:nvSpPr>
        <p:spPr>
          <a:xfrm>
            <a:off x="2933700" y="3111500"/>
            <a:ext cx="3703638"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操作系统提供的用户接口示意图</a:t>
            </a:r>
            <a:endParaRPr lang="zh-CN" altLang="en-US" sz="1600" b="0">
              <a:solidFill>
                <a:schemeClr val="tx1"/>
              </a:solidFill>
              <a:latin typeface="Times New Roman" panose="02020603050405020304" pitchFamily="2" charset="0"/>
            </a:endParaRPr>
          </a:p>
        </p:txBody>
      </p:sp>
      <p:sp>
        <p:nvSpPr>
          <p:cNvPr id="38925" name="矩形 3892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0-#ppt_w/2"/>
                                          </p:val>
                                        </p:tav>
                                        <p:tav tm="100000">
                                          <p:val>
                                            <p:strVal val="#ppt_x"/>
                                          </p:val>
                                        </p:tav>
                                      </p:tavLst>
                                    </p:anim>
                                    <p:anim calcmode="lin" valueType="num">
                                      <p:cBhvr additive="base">
                                        <p:cTn id="8"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24"/>
                                        </p:tgtEl>
                                        <p:attrNameLst>
                                          <p:attrName>style.visibility</p:attrName>
                                        </p:attrNameLst>
                                      </p:cBhvr>
                                      <p:to>
                                        <p:strVal val="visible"/>
                                      </p:to>
                                    </p:set>
                                    <p:anim calcmode="lin" valueType="num">
                                      <p:cBhvr additive="base">
                                        <p:cTn id="13" dur="500" fill="hold"/>
                                        <p:tgtEl>
                                          <p:spTgt spid="38924"/>
                                        </p:tgtEl>
                                        <p:attrNameLst>
                                          <p:attrName>ppt_x</p:attrName>
                                        </p:attrNameLst>
                                      </p:cBhvr>
                                      <p:tavLst>
                                        <p:tav tm="0">
                                          <p:val>
                                            <p:strVal val="#ppt_x"/>
                                          </p:val>
                                        </p:tav>
                                        <p:tav tm="100000">
                                          <p:val>
                                            <p:strVal val="#ppt_x"/>
                                          </p:val>
                                        </p:tav>
                                      </p:tavLst>
                                    </p:anim>
                                    <p:anim calcmode="lin" valueType="num">
                                      <p:cBhvr additive="base">
                                        <p:cTn id="14" dur="500" fill="hold"/>
                                        <p:tgtEl>
                                          <p:spTgt spid="389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additive="base">
                                        <p:cTn id="19" dur="500" fill="hold"/>
                                        <p:tgtEl>
                                          <p:spTgt spid="38916"/>
                                        </p:tgtEl>
                                        <p:attrNameLst>
                                          <p:attrName>ppt_x</p:attrName>
                                        </p:attrNameLst>
                                      </p:cBhvr>
                                      <p:tavLst>
                                        <p:tav tm="0">
                                          <p:val>
                                            <p:strVal val="#ppt_x"/>
                                          </p:val>
                                        </p:tav>
                                        <p:tav tm="100000">
                                          <p:val>
                                            <p:strVal val="#ppt_x"/>
                                          </p:val>
                                        </p:tav>
                                      </p:tavLst>
                                    </p:anim>
                                    <p:anim calcmode="lin" valueType="num">
                                      <p:cBhvr additive="base">
                                        <p:cTn id="20" dur="5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23"/>
                                        </p:tgtEl>
                                        <p:attrNameLst>
                                          <p:attrName>style.visibility</p:attrName>
                                        </p:attrNameLst>
                                      </p:cBhvr>
                                      <p:to>
                                        <p:strVal val="visible"/>
                                      </p:to>
                                    </p:set>
                                    <p:anim calcmode="lin" valueType="num">
                                      <p:cBhvr additive="base">
                                        <p:cTn id="25" dur="500" fill="hold"/>
                                        <p:tgtEl>
                                          <p:spTgt spid="38923"/>
                                        </p:tgtEl>
                                        <p:attrNameLst>
                                          <p:attrName>ppt_x</p:attrName>
                                        </p:attrNameLst>
                                      </p:cBhvr>
                                      <p:tavLst>
                                        <p:tav tm="0">
                                          <p:val>
                                            <p:strVal val="#ppt_x"/>
                                          </p:val>
                                        </p:tav>
                                        <p:tav tm="100000">
                                          <p:val>
                                            <p:strVal val="#ppt_x"/>
                                          </p:val>
                                        </p:tav>
                                      </p:tavLst>
                                    </p:anim>
                                    <p:anim calcmode="lin" valueType="num">
                                      <p:cBhvr additive="base">
                                        <p:cTn id="26"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8915">
                                            <p:txEl>
                                              <p:charRg st="0" end="16"/>
                                            </p:txEl>
                                          </p:spTgt>
                                        </p:tgtEl>
                                        <p:attrNameLst>
                                          <p:attrName>style.visibility</p:attrName>
                                        </p:attrNameLst>
                                      </p:cBhvr>
                                      <p:to>
                                        <p:strVal val="visible"/>
                                      </p:to>
                                    </p:set>
                                    <p:anim calcmode="lin" valueType="num">
                                      <p:cBhvr additive="base">
                                        <p:cTn id="31" dur="500" fill="hold"/>
                                        <p:tgtEl>
                                          <p:spTgt spid="3891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8915">
                                            <p:txEl>
                                              <p:charRg st="16" end="39"/>
                                            </p:txEl>
                                          </p:spTgt>
                                        </p:tgtEl>
                                        <p:attrNameLst>
                                          <p:attrName>style.visibility</p:attrName>
                                        </p:attrNameLst>
                                      </p:cBhvr>
                                      <p:to>
                                        <p:strVal val="visible"/>
                                      </p:to>
                                    </p:set>
                                    <p:anim calcmode="lin" valueType="num">
                                      <p:cBhvr additive="base">
                                        <p:cTn id="37" dur="500" fill="hold"/>
                                        <p:tgtEl>
                                          <p:spTgt spid="38915">
                                            <p:txEl>
                                              <p:charRg st="16" end="3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5">
                                            <p:txEl>
                                              <p:charRg st="16" end="3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8915">
                                            <p:txEl>
                                              <p:charRg st="39" end="77"/>
                                            </p:txEl>
                                          </p:spTgt>
                                        </p:tgtEl>
                                        <p:attrNameLst>
                                          <p:attrName>style.visibility</p:attrName>
                                        </p:attrNameLst>
                                      </p:cBhvr>
                                      <p:to>
                                        <p:strVal val="visible"/>
                                      </p:to>
                                    </p:set>
                                    <p:anim calcmode="lin" valueType="num">
                                      <p:cBhvr additive="base">
                                        <p:cTn id="41" dur="500" fill="hold"/>
                                        <p:tgtEl>
                                          <p:spTgt spid="38915">
                                            <p:txEl>
                                              <p:charRg st="39" end="7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8915">
                                            <p:txEl>
                                              <p:charRg st="39" end="7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8915">
                                            <p:txEl>
                                              <p:charRg st="77" end="112"/>
                                            </p:txEl>
                                          </p:spTgt>
                                        </p:tgtEl>
                                        <p:attrNameLst>
                                          <p:attrName>style.visibility</p:attrName>
                                        </p:attrNameLst>
                                      </p:cBhvr>
                                      <p:to>
                                        <p:strVal val="visible"/>
                                      </p:to>
                                    </p:set>
                                    <p:anim calcmode="lin" valueType="num">
                                      <p:cBhvr additive="base">
                                        <p:cTn id="47" dur="500" fill="hold"/>
                                        <p:tgtEl>
                                          <p:spTgt spid="38915">
                                            <p:txEl>
                                              <p:charRg st="77" end="1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8915">
                                            <p:txEl>
                                              <p:charRg st="77" end="11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8915">
                                            <p:txEl>
                                              <p:charRg st="112" end="151"/>
                                            </p:txEl>
                                          </p:spTgt>
                                        </p:tgtEl>
                                        <p:attrNameLst>
                                          <p:attrName>style.visibility</p:attrName>
                                        </p:attrNameLst>
                                      </p:cBhvr>
                                      <p:to>
                                        <p:strVal val="visible"/>
                                      </p:to>
                                    </p:set>
                                    <p:anim calcmode="lin" valueType="num">
                                      <p:cBhvr additive="base">
                                        <p:cTn id="51" dur="500" fill="hold"/>
                                        <p:tgtEl>
                                          <p:spTgt spid="38915">
                                            <p:txEl>
                                              <p:charRg st="112" end="15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8915">
                                            <p:txEl>
                                              <p:charRg st="112" end="151"/>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38915">
                                            <p:txEl>
                                              <p:charRg st="151" end="171"/>
                                            </p:txEl>
                                          </p:spTgt>
                                        </p:tgtEl>
                                        <p:attrNameLst>
                                          <p:attrName>style.visibility</p:attrName>
                                        </p:attrNameLst>
                                      </p:cBhvr>
                                      <p:to>
                                        <p:strVal val="visible"/>
                                      </p:to>
                                    </p:set>
                                    <p:anim calcmode="lin" valueType="num">
                                      <p:cBhvr additive="base">
                                        <p:cTn id="55" dur="500" fill="hold"/>
                                        <p:tgtEl>
                                          <p:spTgt spid="38915">
                                            <p:txEl>
                                              <p:charRg st="151" end="17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8915">
                                            <p:txEl>
                                              <p:charRg st="15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23" grpId="0"/>
      <p:bldP spid="389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3993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18</a:t>
            </a:r>
            <a:endParaRPr lang="en-US" altLang="zh-CN" sz="1400" b="0">
              <a:solidFill>
                <a:schemeClr val="tx2"/>
              </a:solidFill>
              <a:latin typeface="Times New Roman" panose="02020603050405020304" pitchFamily="2" charset="0"/>
            </a:endParaRPr>
          </a:p>
        </p:txBody>
      </p:sp>
      <p:sp>
        <p:nvSpPr>
          <p:cNvPr id="39939" name="矩形 39938"/>
          <p:cNvSpPr/>
          <p:nvPr/>
        </p:nvSpPr>
        <p:spPr>
          <a:xfrm>
            <a:off x="155575" y="615950"/>
            <a:ext cx="8509000" cy="3543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3.  </a:t>
            </a:r>
            <a:r>
              <a:rPr lang="zh-CN" altLang="en-US" b="1">
                <a:solidFill>
                  <a:srgbClr val="990000"/>
                </a:solidFill>
                <a:ea typeface="宋体" panose="02010600030101010101" pitchFamily="2" charset="-122"/>
              </a:rPr>
              <a:t>操作命令与操作系统类型的关系</a:t>
            </a:r>
            <a:endParaRPr lang="zh-CN" altLang="en-US" b="1">
              <a:solidFill>
                <a:srgbClr val="990000"/>
              </a:solidFill>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(1) </a:t>
            </a:r>
            <a:r>
              <a:rPr lang="zh-CN" altLang="en-US" sz="2800" b="1">
                <a:solidFill>
                  <a:srgbClr val="A50021"/>
                </a:solidFill>
                <a:effectLst/>
                <a:latin typeface="Times New Roman" panose="02020603050405020304" pitchFamily="2" charset="0"/>
                <a:ea typeface="宋体" panose="02010600030101010101" pitchFamily="2" charset="-122"/>
              </a:rPr>
              <a:t>作业控制语言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批处理操作系统</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(2) </a:t>
            </a:r>
            <a:r>
              <a:rPr lang="zh-CN" altLang="en-US" sz="2800" b="1">
                <a:solidFill>
                  <a:srgbClr val="A50021"/>
                </a:solidFill>
                <a:effectLst/>
                <a:latin typeface="Times New Roman" panose="02020603050405020304" pitchFamily="2" charset="0"/>
                <a:ea typeface="宋体" panose="02010600030101010101" pitchFamily="2" charset="-122"/>
              </a:rPr>
              <a:t>键盘命令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分时操作系统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个人计算机操作系统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(3) </a:t>
            </a:r>
            <a:r>
              <a:rPr lang="zh-CN" altLang="en-US" sz="2800" b="1">
                <a:solidFill>
                  <a:srgbClr val="A50021"/>
                </a:solidFill>
                <a:effectLst/>
                <a:latin typeface="Times New Roman" panose="02020603050405020304" pitchFamily="2" charset="0"/>
                <a:ea typeface="宋体" panose="02010600030101010101" pitchFamily="2" charset="-122"/>
              </a:rPr>
              <a:t>图形用户界面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分时操作系统</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个人计算机操作系统</a:t>
            </a:r>
            <a:r>
              <a:rPr lang="zh-CN" altLang="en-US" sz="2400" b="1">
                <a:solidFill>
                  <a:srgbClr val="000099"/>
                </a:solidFill>
                <a:effectLst/>
                <a:latin typeface="Times New Roman" panose="02020603050405020304" pitchFamily="2" charset="0"/>
                <a:ea typeface="宋体" panose="02010600030101010101" pitchFamily="2" charset="-122"/>
              </a:rPr>
              <a:t> </a:t>
            </a:r>
            <a:endParaRPr lang="zh-CN" altLang="en-US" sz="2400" b="1">
              <a:solidFill>
                <a:srgbClr val="000099"/>
              </a:solidFill>
              <a:effectLst/>
              <a:latin typeface="Times New Roman" panose="02020603050405020304" pitchFamily="2" charset="0"/>
              <a:ea typeface="宋体" panose="02010600030101010101" pitchFamily="2" charset="-122"/>
            </a:endParaRPr>
          </a:p>
        </p:txBody>
      </p:sp>
      <p:sp>
        <p:nvSpPr>
          <p:cNvPr id="39940" name="文本框 39939"/>
          <p:cNvSpPr txBox="1"/>
          <p:nvPr/>
        </p:nvSpPr>
        <p:spPr>
          <a:xfrm>
            <a:off x="895350" y="4413250"/>
            <a:ext cx="6554788" cy="1735138"/>
          </a:xfrm>
          <a:prstGeom prst="rect">
            <a:avLst/>
          </a:prstGeom>
          <a:noFill/>
          <a:ln w="9525">
            <a:noFill/>
          </a:ln>
        </p:spPr>
        <p:txBody>
          <a:bodyPr>
            <a:spAutoFit/>
          </a:bodyPr>
          <a:p>
            <a:pPr algn="l">
              <a:lnSpc>
                <a:spcPct val="130000"/>
              </a:lnSpc>
              <a:spcBef>
                <a:spcPct val="30000"/>
              </a:spcBef>
            </a:pPr>
            <a:r>
              <a:rPr lang="zh-CN" altLang="en-US" sz="2400">
                <a:solidFill>
                  <a:srgbClr val="000099"/>
                </a:solidFill>
                <a:latin typeface="Times New Roman" panose="02020603050405020304" pitchFamily="2" charset="0"/>
              </a:rPr>
              <a:t>实际操作系统</a:t>
            </a:r>
            <a:r>
              <a:rPr lang="en-US" altLang="zh-CN" sz="2400">
                <a:solidFill>
                  <a:srgbClr val="000099"/>
                </a:solidFill>
                <a:latin typeface="Times New Roman" panose="02020603050405020304" pitchFamily="2" charset="0"/>
              </a:rPr>
              <a:t>:</a:t>
            </a:r>
            <a:endParaRPr lang="en-US" altLang="zh-CN" sz="2400">
              <a:solidFill>
                <a:srgbClr val="000099"/>
              </a:solidFill>
              <a:latin typeface="Times New Roman" panose="02020603050405020304" pitchFamily="2" charset="0"/>
            </a:endParaRPr>
          </a:p>
          <a:p>
            <a:pPr algn="l">
              <a:lnSpc>
                <a:spcPct val="130000"/>
              </a:lnSpc>
              <a:spcBef>
                <a:spcPct val="30000"/>
              </a:spcBef>
            </a:pPr>
            <a:r>
              <a:rPr lang="en-US" altLang="zh-CN" sz="2400">
                <a:solidFill>
                  <a:srgbClr val="000099"/>
                </a:solidFill>
                <a:latin typeface="Times New Roman" panose="02020603050405020304" pitchFamily="2" charset="0"/>
              </a:rPr>
              <a:t>    MS-DOS   Windows   Linux (UNIX)</a:t>
            </a:r>
            <a:endParaRPr lang="en-US" altLang="zh-CN" sz="2400">
              <a:solidFill>
                <a:srgbClr val="000099"/>
              </a:solidFill>
              <a:latin typeface="Times New Roman" panose="02020603050405020304" pitchFamily="2" charset="0"/>
            </a:endParaRPr>
          </a:p>
          <a:p>
            <a:pPr algn="l">
              <a:lnSpc>
                <a:spcPct val="130000"/>
              </a:lnSpc>
              <a:spcBef>
                <a:spcPct val="30000"/>
              </a:spcBef>
            </a:pPr>
            <a:r>
              <a:rPr lang="zh-CN" altLang="en-US" sz="2400">
                <a:solidFill>
                  <a:srgbClr val="FF3300"/>
                </a:solidFill>
                <a:latin typeface="Times New Roman" panose="02020603050405020304" pitchFamily="2" charset="0"/>
              </a:rPr>
              <a:t>提供什么样的用户界面</a:t>
            </a:r>
            <a:r>
              <a:rPr lang="en-US" altLang="zh-CN" sz="2400">
                <a:solidFill>
                  <a:srgbClr val="FF3300"/>
                </a:solidFill>
                <a:latin typeface="Times New Roman" panose="02020603050405020304" pitchFamily="2" charset="0"/>
              </a:rPr>
              <a:t>?</a:t>
            </a:r>
            <a:endParaRPr lang="en-US" altLang="zh-CN" sz="2400">
              <a:solidFill>
                <a:srgbClr val="FF3300"/>
              </a:solidFill>
              <a:latin typeface="Times New Roman" panose="02020603050405020304" pitchFamily="2" charset="0"/>
            </a:endParaRPr>
          </a:p>
        </p:txBody>
      </p:sp>
      <p:sp>
        <p:nvSpPr>
          <p:cNvPr id="39941" name="矩形 39940"/>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19"/>
                                            </p:txEl>
                                          </p:spTgt>
                                        </p:tgtEl>
                                        <p:attrNameLst>
                                          <p:attrName>style.visibility</p:attrName>
                                        </p:attrNameLst>
                                      </p:cBhvr>
                                      <p:to>
                                        <p:strVal val="visible"/>
                                      </p:to>
                                    </p:set>
                                    <p:anim calcmode="lin" valueType="num">
                                      <p:cBhvr additive="base">
                                        <p:cTn id="7" dur="1000" fill="hold"/>
                                        <p:tgtEl>
                                          <p:spTgt spid="3993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charRg st="19" end="48"/>
                                            </p:txEl>
                                          </p:spTgt>
                                        </p:tgtEl>
                                        <p:attrNameLst>
                                          <p:attrName>style.visibility</p:attrName>
                                        </p:attrNameLst>
                                      </p:cBhvr>
                                      <p:to>
                                        <p:strVal val="visible"/>
                                      </p:to>
                                    </p:set>
                                    <p:anim calcmode="lin" valueType="num">
                                      <p:cBhvr additive="base">
                                        <p:cTn id="13" dur="1000" fill="hold"/>
                                        <p:tgtEl>
                                          <p:spTgt spid="39939">
                                            <p:txEl>
                                              <p:charRg st="19"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9939">
                                            <p:txEl>
                                              <p:charRg st="19"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939">
                                            <p:txEl>
                                              <p:charRg st="48" end="83"/>
                                            </p:txEl>
                                          </p:spTgt>
                                        </p:tgtEl>
                                        <p:attrNameLst>
                                          <p:attrName>style.visibility</p:attrName>
                                        </p:attrNameLst>
                                      </p:cBhvr>
                                      <p:to>
                                        <p:strVal val="visible"/>
                                      </p:to>
                                    </p:set>
                                    <p:anim calcmode="lin" valueType="num">
                                      <p:cBhvr additive="base">
                                        <p:cTn id="19" dur="500" fill="hold"/>
                                        <p:tgtEl>
                                          <p:spTgt spid="39939">
                                            <p:txEl>
                                              <p:charRg st="48" end="8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9">
                                            <p:txEl>
                                              <p:charRg st="48" end="8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9939">
                                            <p:txEl>
                                              <p:charRg st="83" end="149"/>
                                            </p:txEl>
                                          </p:spTgt>
                                        </p:tgtEl>
                                        <p:attrNameLst>
                                          <p:attrName>style.visibility</p:attrName>
                                        </p:attrNameLst>
                                      </p:cBhvr>
                                      <p:to>
                                        <p:strVal val="visible"/>
                                      </p:to>
                                    </p:set>
                                    <p:anim calcmode="lin" valueType="num">
                                      <p:cBhvr additive="base">
                                        <p:cTn id="23" dur="500" fill="hold"/>
                                        <p:tgtEl>
                                          <p:spTgt spid="39939">
                                            <p:txEl>
                                              <p:charRg st="83" end="14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939">
                                            <p:txEl>
                                              <p:charRg st="83" end="14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9939">
                                            <p:txEl>
                                              <p:charRg st="149" end="177"/>
                                            </p:txEl>
                                          </p:spTgt>
                                        </p:tgtEl>
                                        <p:attrNameLst>
                                          <p:attrName>style.visibility</p:attrName>
                                        </p:attrNameLst>
                                      </p:cBhvr>
                                      <p:to>
                                        <p:strVal val="visible"/>
                                      </p:to>
                                    </p:set>
                                    <p:anim calcmode="lin" valueType="num">
                                      <p:cBhvr additive="base">
                                        <p:cTn id="29" dur="500" fill="hold"/>
                                        <p:tgtEl>
                                          <p:spTgt spid="39939">
                                            <p:txEl>
                                              <p:charRg st="149" end="17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9939">
                                            <p:txEl>
                                              <p:charRg st="149" end="17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9939">
                                            <p:txEl>
                                              <p:charRg st="177" end="243"/>
                                            </p:txEl>
                                          </p:spTgt>
                                        </p:tgtEl>
                                        <p:attrNameLst>
                                          <p:attrName>style.visibility</p:attrName>
                                        </p:attrNameLst>
                                      </p:cBhvr>
                                      <p:to>
                                        <p:strVal val="visible"/>
                                      </p:to>
                                    </p:set>
                                    <p:anim calcmode="lin" valueType="num">
                                      <p:cBhvr additive="base">
                                        <p:cTn id="33" dur="500" fill="hold"/>
                                        <p:tgtEl>
                                          <p:spTgt spid="39939">
                                            <p:txEl>
                                              <p:charRg st="177" end="24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9939">
                                            <p:txEl>
                                              <p:charRg st="177" end="24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9940">
                                            <p:txEl>
                                              <p:charRg st="0" end="8"/>
                                            </p:txEl>
                                          </p:spTgt>
                                        </p:tgtEl>
                                        <p:attrNameLst>
                                          <p:attrName>style.visibility</p:attrName>
                                        </p:attrNameLst>
                                      </p:cBhvr>
                                      <p:to>
                                        <p:strVal val="visible"/>
                                      </p:to>
                                    </p:set>
                                    <p:anim calcmode="lin" valueType="num">
                                      <p:cBhvr additive="base">
                                        <p:cTn id="39" dur="500" fill="hold"/>
                                        <p:tgtEl>
                                          <p:spTgt spid="39940">
                                            <p:txEl>
                                              <p:charRg st="0"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9940">
                                            <p:txEl>
                                              <p:charRg st="0"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9940">
                                            <p:txEl>
                                              <p:charRg st="8" end="44"/>
                                            </p:txEl>
                                          </p:spTgt>
                                        </p:tgtEl>
                                        <p:attrNameLst>
                                          <p:attrName>style.visibility</p:attrName>
                                        </p:attrNameLst>
                                      </p:cBhvr>
                                      <p:to>
                                        <p:strVal val="visible"/>
                                      </p:to>
                                    </p:set>
                                    <p:anim calcmode="lin" valueType="num">
                                      <p:cBhvr additive="base">
                                        <p:cTn id="43" dur="500" fill="hold"/>
                                        <p:tgtEl>
                                          <p:spTgt spid="39940">
                                            <p:txEl>
                                              <p:charRg st="8" end="4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940">
                                            <p:txEl>
                                              <p:charRg st="8" end="4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940">
                                            <p:txEl>
                                              <p:charRg st="44" end="56"/>
                                            </p:txEl>
                                          </p:spTgt>
                                        </p:tgtEl>
                                        <p:attrNameLst>
                                          <p:attrName>style.visibility</p:attrName>
                                        </p:attrNameLst>
                                      </p:cBhvr>
                                      <p:to>
                                        <p:strVal val="visible"/>
                                      </p:to>
                                    </p:set>
                                    <p:anim calcmode="lin" valueType="num">
                                      <p:cBhvr additive="base">
                                        <p:cTn id="47" dur="500" fill="hold"/>
                                        <p:tgtEl>
                                          <p:spTgt spid="39940">
                                            <p:txEl>
                                              <p:charRg st="44" end="5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40">
                                            <p:txEl>
                                              <p:charRg st="44" end="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19</a:t>
            </a:r>
            <a:endParaRPr lang="en-US" altLang="zh-CN" sz="1400" b="0">
              <a:solidFill>
                <a:schemeClr val="tx2"/>
              </a:solidFill>
              <a:latin typeface="Times New Roman" panose="02020603050405020304" pitchFamily="2" charset="0"/>
            </a:endParaRPr>
          </a:p>
        </p:txBody>
      </p:sp>
      <p:sp>
        <p:nvSpPr>
          <p:cNvPr id="40963" name="矩形 40962"/>
          <p:cNvSpPr/>
          <p:nvPr/>
        </p:nvSpPr>
        <p:spPr>
          <a:xfrm>
            <a:off x="169863" y="730250"/>
            <a:ext cx="7972425" cy="45307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4.  </a:t>
            </a:r>
            <a:r>
              <a:rPr lang="zh-CN" altLang="en-US" b="1">
                <a:solidFill>
                  <a:srgbClr val="990000"/>
                </a:solidFill>
                <a:ea typeface="宋体" panose="02010600030101010101" pitchFamily="2" charset="-122"/>
              </a:rPr>
              <a:t>实例操作系统提供的用户界面</a:t>
            </a:r>
            <a:endParaRPr lang="zh-CN" altLang="en-US" b="1">
              <a:solidFill>
                <a:srgbClr val="990000"/>
              </a:solidFill>
              <a:ea typeface="宋体" panose="02010600030101010101" pitchFamily="2" charset="-122"/>
            </a:endParaRPr>
          </a:p>
          <a:p>
            <a:pPr marL="533400" lvl="0" indent="-5334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(1) MS-DOS  ─ ─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键盘命令</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rPr>
              <a:t>                                                 系统功能调用</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(2) Windows</a:t>
            </a:r>
            <a:r>
              <a:rPr lang="en-US" altLang="zh-CN"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图形用户界面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rPr>
              <a:t>                                                 系统功能调用</a:t>
            </a:r>
            <a:r>
              <a:rPr lang="zh-CN" altLang="en-US" sz="2400" b="1">
                <a:solidFill>
                  <a:srgbClr val="000099"/>
                </a:solidFill>
                <a:effectLst/>
                <a:latin typeface="Times New Roman" panose="02020603050405020304" pitchFamily="2" charset="0"/>
                <a:ea typeface="宋体" panose="02010600030101010101" pitchFamily="2" charset="-122"/>
              </a:rPr>
              <a:t> </a:t>
            </a:r>
            <a:endParaRPr lang="zh-CN" altLang="en-US" sz="2400" b="1">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(3) Linux (UNIX)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键盘命令 </a:t>
            </a:r>
            <a:r>
              <a:rPr lang="en-US" altLang="zh-CN" sz="2400" b="1">
                <a:solidFill>
                  <a:schemeClr val="tx1"/>
                </a:solidFill>
                <a:effectLst/>
                <a:latin typeface="Times New Roman" panose="02020603050405020304" pitchFamily="2" charset="0"/>
                <a:ea typeface="宋体" panose="02010600030101010101" pitchFamily="2" charset="-122"/>
              </a:rPr>
              <a:t>(XWindow)</a:t>
            </a:r>
            <a:endParaRPr lang="en-US" altLang="zh-CN"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en-US" altLang="zh-CN" sz="2400" b="1">
                <a:solidFill>
                  <a:schemeClr val="tx1"/>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系统功能调用</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40964" name="矩形 4096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8"/>
                                            </p:txEl>
                                          </p:spTgt>
                                        </p:tgtEl>
                                        <p:attrNameLst>
                                          <p:attrName>style.visibility</p:attrName>
                                        </p:attrNameLst>
                                      </p:cBhvr>
                                      <p:to>
                                        <p:strVal val="visible"/>
                                      </p:to>
                                    </p:set>
                                    <p:anim calcmode="lin" valueType="num">
                                      <p:cBhvr additive="base">
                                        <p:cTn id="7" dur="1000" fill="hold"/>
                                        <p:tgtEl>
                                          <p:spTgt spid="40963">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963">
                                            <p:txEl>
                                              <p:charRg st="18" end="49"/>
                                            </p:txEl>
                                          </p:spTgt>
                                        </p:tgtEl>
                                        <p:attrNameLst>
                                          <p:attrName>style.visibility</p:attrName>
                                        </p:attrNameLst>
                                      </p:cBhvr>
                                      <p:to>
                                        <p:strVal val="visible"/>
                                      </p:to>
                                    </p:set>
                                    <p:anim calcmode="lin" valueType="num">
                                      <p:cBhvr additive="base">
                                        <p:cTn id="13" dur="500" fill="hold"/>
                                        <p:tgtEl>
                                          <p:spTgt spid="40963">
                                            <p:txEl>
                                              <p:charRg st="18" end="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charRg st="18" end="49"/>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0963">
                                            <p:txEl>
                                              <p:charRg st="49" end="105"/>
                                            </p:txEl>
                                          </p:spTgt>
                                        </p:tgtEl>
                                        <p:attrNameLst>
                                          <p:attrName>style.visibility</p:attrName>
                                        </p:attrNameLst>
                                      </p:cBhvr>
                                      <p:to>
                                        <p:strVal val="visible"/>
                                      </p:to>
                                    </p:set>
                                    <p:anim calcmode="lin" valueType="num">
                                      <p:cBhvr additive="base">
                                        <p:cTn id="17" dur="500" fill="hold"/>
                                        <p:tgtEl>
                                          <p:spTgt spid="40963">
                                            <p:txEl>
                                              <p:charRg st="49" end="10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63">
                                            <p:txEl>
                                              <p:charRg st="49" end="105"/>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0963">
                                            <p:txEl>
                                              <p:charRg st="105" end="140"/>
                                            </p:txEl>
                                          </p:spTgt>
                                        </p:tgtEl>
                                        <p:attrNameLst>
                                          <p:attrName>style.visibility</p:attrName>
                                        </p:attrNameLst>
                                      </p:cBhvr>
                                      <p:to>
                                        <p:strVal val="visible"/>
                                      </p:to>
                                    </p:set>
                                    <p:anim calcmode="lin" valueType="num">
                                      <p:cBhvr additive="base">
                                        <p:cTn id="23" dur="500" fill="hold"/>
                                        <p:tgtEl>
                                          <p:spTgt spid="40963">
                                            <p:txEl>
                                              <p:charRg st="105" end="1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963">
                                            <p:txEl>
                                              <p:charRg st="105" end="140"/>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0963">
                                            <p:txEl>
                                              <p:charRg st="140" end="197"/>
                                            </p:txEl>
                                          </p:spTgt>
                                        </p:tgtEl>
                                        <p:attrNameLst>
                                          <p:attrName>style.visibility</p:attrName>
                                        </p:attrNameLst>
                                      </p:cBhvr>
                                      <p:to>
                                        <p:strVal val="visible"/>
                                      </p:to>
                                    </p:set>
                                    <p:anim calcmode="lin" valueType="num">
                                      <p:cBhvr additive="base">
                                        <p:cTn id="27" dur="500" fill="hold"/>
                                        <p:tgtEl>
                                          <p:spTgt spid="40963">
                                            <p:txEl>
                                              <p:charRg st="140" end="19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0963">
                                            <p:txEl>
                                              <p:charRg st="140" end="197"/>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0963">
                                            <p:txEl>
                                              <p:charRg st="197" end="238"/>
                                            </p:txEl>
                                          </p:spTgt>
                                        </p:tgtEl>
                                        <p:attrNameLst>
                                          <p:attrName>style.visibility</p:attrName>
                                        </p:attrNameLst>
                                      </p:cBhvr>
                                      <p:to>
                                        <p:strVal val="visible"/>
                                      </p:to>
                                    </p:set>
                                    <p:anim calcmode="lin" valueType="num">
                                      <p:cBhvr additive="base">
                                        <p:cTn id="33" dur="500" fill="hold"/>
                                        <p:tgtEl>
                                          <p:spTgt spid="40963">
                                            <p:txEl>
                                              <p:charRg st="197" end="23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963">
                                            <p:txEl>
                                              <p:charRg st="197" end="238"/>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0963">
                                            <p:txEl>
                                              <p:charRg st="238" end="294"/>
                                            </p:txEl>
                                          </p:spTgt>
                                        </p:tgtEl>
                                        <p:attrNameLst>
                                          <p:attrName>style.visibility</p:attrName>
                                        </p:attrNameLst>
                                      </p:cBhvr>
                                      <p:to>
                                        <p:strVal val="visible"/>
                                      </p:to>
                                    </p:set>
                                    <p:anim calcmode="lin" valueType="num">
                                      <p:cBhvr additive="base">
                                        <p:cTn id="37" dur="500" fill="hold"/>
                                        <p:tgtEl>
                                          <p:spTgt spid="40963">
                                            <p:txEl>
                                              <p:charRg st="238" end="29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963">
                                            <p:txEl>
                                              <p:charRg st="238" end="2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矩形 41985"/>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系统功能调用</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41987" name="内容占位符 419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1988" name="矩形 4198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xEl>
                                              <p:charRg st="1" end="8"/>
                                            </p:txEl>
                                          </p:spTgt>
                                        </p:tgtEl>
                                        <p:attrNameLst>
                                          <p:attrName>style.visibility</p:attrName>
                                        </p:attrNameLst>
                                      </p:cBhvr>
                                      <p:to>
                                        <p:strVal val="visible"/>
                                      </p:to>
                                    </p:set>
                                    <p:anim calcmode="lin" valueType="num">
                                      <p:cBhvr additive="base">
                                        <p:cTn id="7" dur="1000" fill="hold"/>
                                        <p:tgtEl>
                                          <p:spTgt spid="4198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98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4300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20</a:t>
            </a:r>
            <a:endParaRPr lang="en-US" altLang="zh-CN" sz="1400" b="0">
              <a:solidFill>
                <a:schemeClr val="tx2"/>
              </a:solidFill>
              <a:latin typeface="Times New Roman" panose="02020603050405020304" pitchFamily="2" charset="0"/>
            </a:endParaRPr>
          </a:p>
        </p:txBody>
      </p:sp>
      <p:sp>
        <p:nvSpPr>
          <p:cNvPr id="43011" name="矩形 43010"/>
          <p:cNvSpPr/>
          <p:nvPr/>
        </p:nvSpPr>
        <p:spPr>
          <a:xfrm>
            <a:off x="141288" y="658813"/>
            <a:ext cx="8509000" cy="7254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1.  </a:t>
            </a:r>
            <a:r>
              <a:rPr lang="zh-CN" altLang="en-US" b="1">
                <a:solidFill>
                  <a:srgbClr val="990000"/>
                </a:solidFill>
                <a:latin typeface="Times New Roman" panose="02020603050405020304" pitchFamily="2" charset="0"/>
                <a:ea typeface="宋体" panose="02010600030101010101" pitchFamily="2" charset="-122"/>
              </a:rPr>
              <a:t>什么是系统功能调用</a:t>
            </a:r>
            <a:endParaRPr lang="zh-CN" altLang="en-US" b="1">
              <a:solidFill>
                <a:srgbClr val="990000"/>
              </a:solidFill>
              <a:latin typeface="Times New Roman" panose="02020603050405020304" pitchFamily="2" charset="0"/>
              <a:ea typeface="宋体" panose="02010600030101010101" pitchFamily="2" charset="-122"/>
            </a:endParaRPr>
          </a:p>
        </p:txBody>
      </p:sp>
      <p:sp>
        <p:nvSpPr>
          <p:cNvPr id="43012" name="文本框 43011"/>
          <p:cNvSpPr txBox="1"/>
          <p:nvPr/>
        </p:nvSpPr>
        <p:spPr>
          <a:xfrm>
            <a:off x="652463" y="5113338"/>
            <a:ext cx="6975475" cy="1231900"/>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800">
                <a:solidFill>
                  <a:srgbClr val="A50021"/>
                </a:solidFill>
                <a:effectLst>
                  <a:outerShdw blurRad="38100" dist="38100" dir="2700000">
                    <a:srgbClr val="000000"/>
                  </a:outerShdw>
                </a:effectLst>
                <a:latin typeface="Times New Roman" panose="02020603050405020304" pitchFamily="2" charset="0"/>
              </a:rPr>
              <a:t>(1) </a:t>
            </a:r>
            <a:r>
              <a:rPr lang="zh-CN" altLang="en-US" sz="2800">
                <a:solidFill>
                  <a:srgbClr val="A50021"/>
                </a:solidFill>
                <a:effectLst>
                  <a:outerShdw blurRad="38100" dist="38100" dir="2700000">
                    <a:srgbClr val="000000"/>
                  </a:outerShdw>
                </a:effectLst>
                <a:latin typeface="Times New Roman" panose="02020603050405020304" pitchFamily="2" charset="0"/>
              </a:rPr>
              <a:t>操作如何为用户提供服务 </a:t>
            </a:r>
            <a:endParaRPr lang="zh-CN" altLang="en-US" sz="2800">
              <a:solidFill>
                <a:srgbClr val="A50021"/>
              </a:solidFill>
              <a:effectLst>
                <a:outerShdw blurRad="38100" dist="38100" dir="2700000">
                  <a:srgbClr val="000000"/>
                </a:outerShdw>
              </a:effectLst>
              <a:latin typeface="Times New Roman" panose="02020603050405020304" pitchFamily="2" charset="0"/>
            </a:endParaRPr>
          </a:p>
          <a:p>
            <a:pPr algn="l">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rPr>
              <a:t>        </a:t>
            </a:r>
            <a:r>
              <a:rPr lang="zh-CN" altLang="en-US" sz="2400">
                <a:solidFill>
                  <a:schemeClr val="tx1"/>
                </a:solidFill>
                <a:latin typeface="Times New Roman" panose="02020603050405020304" pitchFamily="2" charset="0"/>
              </a:rPr>
              <a:t>操作系统提供实现各种功能的例行子程序。</a:t>
            </a:r>
            <a:endParaRPr lang="zh-CN" altLang="en-US" sz="2400">
              <a:solidFill>
                <a:schemeClr val="tx1"/>
              </a:solidFill>
              <a:latin typeface="Arial" panose="020B0604020202020204" pitchFamily="34" charset="0"/>
            </a:endParaRPr>
          </a:p>
        </p:txBody>
      </p:sp>
      <p:grpSp>
        <p:nvGrpSpPr>
          <p:cNvPr id="43013" name="组合 43012"/>
          <p:cNvGrpSpPr/>
          <p:nvPr/>
        </p:nvGrpSpPr>
        <p:grpSpPr>
          <a:xfrm>
            <a:off x="1492250" y="1539875"/>
            <a:ext cx="4683125" cy="2665413"/>
            <a:chOff x="0" y="0"/>
            <a:chExt cx="2950" cy="1679"/>
          </a:xfrm>
        </p:grpSpPr>
        <p:sp>
          <p:nvSpPr>
            <p:cNvPr id="43014" name="文本框 43013"/>
            <p:cNvSpPr txBox="1"/>
            <p:nvPr/>
          </p:nvSpPr>
          <p:spPr>
            <a:xfrm>
              <a:off x="0" y="414"/>
              <a:ext cx="292" cy="828"/>
            </a:xfrm>
            <a:prstGeom prst="rect">
              <a:avLst/>
            </a:prstGeom>
            <a:noFill/>
            <a:ln w="9525">
              <a:noFill/>
            </a:ln>
          </p:spPr>
          <p:txBody>
            <a:bodyPr>
              <a:spAutoFit/>
            </a:bodyPr>
            <a:p>
              <a:pPr algn="l"/>
              <a:r>
                <a:rPr lang="zh-CN" altLang="en-US" sz="1600">
                  <a:solidFill>
                    <a:schemeClr val="tx1"/>
                  </a:solidFill>
                  <a:latin typeface="Times New Roman" panose="02020603050405020304" pitchFamily="2" charset="0"/>
                </a:rPr>
                <a:t>应</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用</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程</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序</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 </a:t>
              </a:r>
              <a:r>
                <a:rPr lang="en-US" altLang="zh-CN" sz="1600">
                  <a:solidFill>
                    <a:schemeClr val="tx1"/>
                  </a:solidFill>
                  <a:latin typeface="Times New Roman" panose="02020603050405020304" pitchFamily="2" charset="0"/>
                </a:rPr>
                <a:t>i</a:t>
              </a:r>
              <a:endParaRPr lang="en-US" altLang="zh-CN" sz="1600">
                <a:solidFill>
                  <a:schemeClr val="tx1"/>
                </a:solidFill>
                <a:latin typeface="Times New Roman" panose="02020603050405020304" pitchFamily="2" charset="0"/>
              </a:endParaRPr>
            </a:p>
          </p:txBody>
        </p:sp>
        <p:sp>
          <p:nvSpPr>
            <p:cNvPr id="43015" name="直接连接符 43014"/>
            <p:cNvSpPr/>
            <p:nvPr/>
          </p:nvSpPr>
          <p:spPr>
            <a:xfrm>
              <a:off x="248" y="743"/>
              <a:ext cx="908" cy="0"/>
            </a:xfrm>
            <a:prstGeom prst="line">
              <a:avLst/>
            </a:prstGeom>
            <a:ln w="31750" cap="flat" cmpd="sng">
              <a:solidFill>
                <a:schemeClr val="tx1"/>
              </a:solidFill>
              <a:prstDash val="solid"/>
              <a:headEnd type="none" w="med" len="med"/>
              <a:tailEnd type="triangle" w="sm" len="med"/>
            </a:ln>
          </p:spPr>
        </p:sp>
        <p:sp>
          <p:nvSpPr>
            <p:cNvPr id="43016" name="文本框 43015"/>
            <p:cNvSpPr txBox="1"/>
            <p:nvPr/>
          </p:nvSpPr>
          <p:spPr>
            <a:xfrm>
              <a:off x="383" y="497"/>
              <a:ext cx="671" cy="212"/>
            </a:xfrm>
            <a:prstGeom prst="rect">
              <a:avLst/>
            </a:prstGeom>
            <a:noFill/>
            <a:ln w="9525">
              <a:noFill/>
            </a:ln>
          </p:spPr>
          <p:txBody>
            <a:bodyPr>
              <a:spAutoFit/>
            </a:bodyPr>
            <a:p>
              <a:pPr algn="l"/>
              <a:r>
                <a:rPr lang="en-US" altLang="zh-CN" sz="1600" b="0">
                  <a:solidFill>
                    <a:schemeClr val="tx1"/>
                  </a:solidFill>
                  <a:latin typeface="Times New Roman" panose="02020603050405020304" pitchFamily="2" charset="0"/>
                </a:rPr>
                <a:t> </a:t>
              </a:r>
              <a:r>
                <a:rPr lang="zh-CN" altLang="en-US" sz="1600">
                  <a:solidFill>
                    <a:schemeClr val="tx1"/>
                  </a:solidFill>
                  <a:latin typeface="Times New Roman" panose="02020603050405020304" pitchFamily="2" charset="0"/>
                </a:rPr>
                <a:t>系统调用</a:t>
              </a:r>
              <a:r>
                <a:rPr lang="zh-CN" altLang="en-US" sz="1600" b="0">
                  <a:solidFill>
                    <a:schemeClr val="tx1"/>
                  </a:solidFill>
                  <a:latin typeface="Times New Roman" panose="02020603050405020304" pitchFamily="2" charset="0"/>
                </a:rPr>
                <a:t> </a:t>
              </a:r>
              <a:endParaRPr lang="zh-CN" altLang="en-US" sz="1600" b="0">
                <a:solidFill>
                  <a:schemeClr val="tx1"/>
                </a:solidFill>
                <a:latin typeface="Times New Roman" panose="02020603050405020304" pitchFamily="2" charset="0"/>
              </a:endParaRPr>
            </a:p>
          </p:txBody>
        </p:sp>
        <p:sp>
          <p:nvSpPr>
            <p:cNvPr id="43017" name="直接连接符 43016"/>
            <p:cNvSpPr/>
            <p:nvPr/>
          </p:nvSpPr>
          <p:spPr>
            <a:xfrm>
              <a:off x="1244" y="0"/>
              <a:ext cx="0" cy="1603"/>
            </a:xfrm>
            <a:prstGeom prst="line">
              <a:avLst/>
            </a:prstGeom>
            <a:ln w="38100" cap="flat" cmpd="sng">
              <a:solidFill>
                <a:schemeClr val="tx1"/>
              </a:solidFill>
              <a:prstDash val="solid"/>
              <a:headEnd type="none" w="med" len="med"/>
              <a:tailEnd type="none" w="med" len="med"/>
            </a:ln>
          </p:spPr>
        </p:sp>
        <p:grpSp>
          <p:nvGrpSpPr>
            <p:cNvPr id="43018" name="组合 43017"/>
            <p:cNvGrpSpPr/>
            <p:nvPr/>
          </p:nvGrpSpPr>
          <p:grpSpPr>
            <a:xfrm>
              <a:off x="1565" y="225"/>
              <a:ext cx="1385" cy="1002"/>
              <a:chOff x="0" y="0"/>
              <a:chExt cx="1385" cy="1002"/>
            </a:xfrm>
          </p:grpSpPr>
          <p:sp>
            <p:nvSpPr>
              <p:cNvPr id="43019" name="文本框 43018"/>
              <p:cNvSpPr txBox="1"/>
              <p:nvPr/>
            </p:nvSpPr>
            <p:spPr>
              <a:xfrm>
                <a:off x="0" y="1"/>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90000"/>
                  </a:lnSpc>
                </a:pPr>
                <a:r>
                  <a:rPr lang="zh-CN" altLang="en-US" sz="1600">
                    <a:solidFill>
                      <a:schemeClr val="tx1"/>
                    </a:solidFill>
                    <a:latin typeface="Times New Roman" panose="02020603050405020304" pitchFamily="2" charset="0"/>
                  </a:rPr>
                  <a:t>中  央</a:t>
                </a:r>
                <a:endParaRPr lang="zh-CN" altLang="en-US" sz="1600">
                  <a:solidFill>
                    <a:schemeClr val="tx1"/>
                  </a:solidFill>
                  <a:latin typeface="Times New Roman" panose="02020603050405020304" pitchFamily="2" charset="0"/>
                </a:endParaRPr>
              </a:p>
              <a:p>
                <a:pPr>
                  <a:lnSpc>
                    <a:spcPct val="90000"/>
                  </a:lnSpc>
                </a:pPr>
                <a:r>
                  <a:rPr lang="zh-CN" altLang="en-US" sz="1600">
                    <a:solidFill>
                      <a:schemeClr val="tx1"/>
                    </a:solidFill>
                    <a:latin typeface="Times New Roman" panose="02020603050405020304" pitchFamily="2" charset="0"/>
                  </a:rPr>
                  <a:t>处理机</a:t>
                </a:r>
                <a:endParaRPr lang="zh-CN" altLang="en-US" sz="1600">
                  <a:solidFill>
                    <a:schemeClr val="tx1"/>
                  </a:solidFill>
                  <a:latin typeface="Times New Roman" panose="02020603050405020304" pitchFamily="2" charset="0"/>
                </a:endParaRPr>
              </a:p>
            </p:txBody>
          </p:sp>
          <p:sp>
            <p:nvSpPr>
              <p:cNvPr id="43020" name="文本框 43019"/>
              <p:cNvSpPr txBox="1"/>
              <p:nvPr/>
            </p:nvSpPr>
            <p:spPr>
              <a:xfrm>
                <a:off x="851" y="0"/>
                <a:ext cx="525" cy="418"/>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150000"/>
                  </a:lnSpc>
                </a:pPr>
                <a:r>
                  <a:rPr lang="zh-CN" altLang="en-US" sz="1600">
                    <a:solidFill>
                      <a:schemeClr val="tx1"/>
                    </a:solidFill>
                    <a:latin typeface="Times New Roman" panose="02020603050405020304" pitchFamily="2" charset="0"/>
                  </a:rPr>
                  <a:t>存储器</a:t>
                </a:r>
                <a:endParaRPr lang="zh-CN" altLang="en-US" sz="1600">
                  <a:solidFill>
                    <a:schemeClr val="tx1"/>
                  </a:solidFill>
                  <a:latin typeface="Times New Roman" panose="02020603050405020304" pitchFamily="2" charset="0"/>
                </a:endParaRPr>
              </a:p>
              <a:p>
                <a:pPr algn="l">
                  <a:lnSpc>
                    <a:spcPct val="80000"/>
                  </a:lnSpc>
                </a:pPr>
                <a:endParaRPr lang="zh-CN" altLang="en-US" sz="1600">
                  <a:solidFill>
                    <a:schemeClr val="tx1"/>
                  </a:solidFill>
                  <a:latin typeface="Times New Roman" panose="02020603050405020304" pitchFamily="2" charset="0"/>
                </a:endParaRPr>
              </a:p>
            </p:txBody>
          </p:sp>
          <p:sp>
            <p:nvSpPr>
              <p:cNvPr id="43021" name="文本框 43020"/>
              <p:cNvSpPr txBox="1"/>
              <p:nvPr/>
            </p:nvSpPr>
            <p:spPr>
              <a:xfrm>
                <a:off x="0" y="659"/>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90000"/>
                  </a:lnSpc>
                </a:pPr>
                <a:r>
                  <a:rPr lang="zh-CN" altLang="en-US" sz="1600">
                    <a:solidFill>
                      <a:schemeClr val="tx1"/>
                    </a:solidFill>
                    <a:latin typeface="Times New Roman" panose="02020603050405020304" pitchFamily="2" charset="0"/>
                  </a:rPr>
                  <a:t>外  部</a:t>
                </a:r>
                <a:endParaRPr lang="zh-CN" altLang="en-US" sz="1600">
                  <a:solidFill>
                    <a:schemeClr val="tx1"/>
                  </a:solidFill>
                  <a:latin typeface="Times New Roman" panose="02020603050405020304" pitchFamily="2" charset="0"/>
                </a:endParaRPr>
              </a:p>
              <a:p>
                <a:pPr>
                  <a:lnSpc>
                    <a:spcPct val="90000"/>
                  </a:lnSpc>
                </a:pPr>
                <a:r>
                  <a:rPr lang="zh-CN" altLang="en-US" sz="1600">
                    <a:solidFill>
                      <a:schemeClr val="tx1"/>
                    </a:solidFill>
                    <a:latin typeface="Times New Roman" panose="02020603050405020304" pitchFamily="2" charset="0"/>
                  </a:rPr>
                  <a:t>设  备</a:t>
                </a:r>
                <a:endParaRPr lang="zh-CN" altLang="en-US" sz="1600">
                  <a:solidFill>
                    <a:schemeClr val="tx1"/>
                  </a:solidFill>
                  <a:latin typeface="Times New Roman" panose="02020603050405020304" pitchFamily="2" charset="0"/>
                </a:endParaRPr>
              </a:p>
            </p:txBody>
          </p:sp>
          <p:sp>
            <p:nvSpPr>
              <p:cNvPr id="43022" name="文本框 43021"/>
              <p:cNvSpPr txBox="1"/>
              <p:nvPr/>
            </p:nvSpPr>
            <p:spPr>
              <a:xfrm>
                <a:off x="842" y="660"/>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90000"/>
                  </a:lnSpc>
                </a:pPr>
                <a:r>
                  <a:rPr lang="zh-CN" altLang="en-US" sz="1600">
                    <a:solidFill>
                      <a:schemeClr val="tx1"/>
                    </a:solidFill>
                    <a:latin typeface="Times New Roman" panose="02020603050405020304" pitchFamily="2" charset="0"/>
                  </a:rPr>
                  <a:t>应  用</a:t>
                </a:r>
                <a:endParaRPr lang="zh-CN" altLang="en-US" sz="1600">
                  <a:solidFill>
                    <a:schemeClr val="tx1"/>
                  </a:solidFill>
                  <a:latin typeface="Times New Roman" panose="02020603050405020304" pitchFamily="2" charset="0"/>
                </a:endParaRPr>
              </a:p>
              <a:p>
                <a:pPr>
                  <a:lnSpc>
                    <a:spcPct val="90000"/>
                  </a:lnSpc>
                </a:pPr>
                <a:r>
                  <a:rPr lang="zh-CN" altLang="en-US" sz="1600">
                    <a:solidFill>
                      <a:schemeClr val="tx1"/>
                    </a:solidFill>
                    <a:latin typeface="Times New Roman" panose="02020603050405020304" pitchFamily="2" charset="0"/>
                  </a:rPr>
                  <a:t>程  序</a:t>
                </a:r>
                <a:endParaRPr lang="zh-CN" altLang="en-US" sz="1600">
                  <a:solidFill>
                    <a:schemeClr val="tx1"/>
                  </a:solidFill>
                  <a:latin typeface="Times New Roman" panose="02020603050405020304" pitchFamily="2" charset="0"/>
                </a:endParaRPr>
              </a:p>
            </p:txBody>
          </p:sp>
        </p:grpSp>
        <p:sp>
          <p:nvSpPr>
            <p:cNvPr id="43023" name="文本框 43022"/>
            <p:cNvSpPr txBox="1"/>
            <p:nvPr/>
          </p:nvSpPr>
          <p:spPr>
            <a:xfrm>
              <a:off x="1386" y="1436"/>
              <a:ext cx="1526" cy="243"/>
            </a:xfrm>
            <a:prstGeom prst="rect">
              <a:avLst/>
            </a:prstGeom>
            <a:noFill/>
            <a:ln w="9525">
              <a:noFill/>
            </a:ln>
          </p:spPr>
          <p:txBody>
            <a:bodyPr>
              <a:spAutoFit/>
            </a:bodyPr>
            <a:p>
              <a:pPr marL="914400" indent="-340995" algn="just">
                <a:lnSpc>
                  <a:spcPct val="120000"/>
                </a:lnSpc>
                <a:spcBef>
                  <a:spcPct val="50000"/>
                </a:spcBef>
                <a:buClr>
                  <a:schemeClr val="tx2"/>
                </a:buClr>
                <a:buSzPct val="95000"/>
                <a:buFont typeface="Wingdings" panose="05000000000000000000" pitchFamily="2" charset="2"/>
              </a:pPr>
              <a:r>
                <a:rPr lang="zh-CN" altLang="en-US" sz="1600">
                  <a:solidFill>
                    <a:schemeClr val="tx1"/>
                  </a:solidFill>
                  <a:latin typeface="Arial" panose="020B0604020202020204" pitchFamily="34" charset="0"/>
                </a:rPr>
                <a:t>计算机系统部件</a:t>
              </a:r>
              <a:endParaRPr lang="zh-CN" altLang="en-US" sz="1600">
                <a:solidFill>
                  <a:schemeClr val="tx1"/>
                </a:solidFill>
                <a:latin typeface="Arial" panose="020B0604020202020204" pitchFamily="34" charset="0"/>
              </a:endParaRPr>
            </a:p>
          </p:txBody>
        </p:sp>
      </p:grpSp>
      <p:sp>
        <p:nvSpPr>
          <p:cNvPr id="43024" name="文本框 43023"/>
          <p:cNvSpPr txBox="1"/>
          <p:nvPr/>
        </p:nvSpPr>
        <p:spPr>
          <a:xfrm>
            <a:off x="2762250" y="4397375"/>
            <a:ext cx="2136775"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系统功能调用示意图</a:t>
            </a:r>
            <a:endParaRPr lang="zh-CN" altLang="en-US" sz="1600" b="0">
              <a:solidFill>
                <a:schemeClr val="tx1"/>
              </a:solidFill>
              <a:latin typeface="Times New Roman" panose="02020603050405020304" pitchFamily="2" charset="0"/>
            </a:endParaRPr>
          </a:p>
        </p:txBody>
      </p:sp>
      <p:sp>
        <p:nvSpPr>
          <p:cNvPr id="43025" name="矩形 4302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14"/>
                                            </p:txEl>
                                          </p:spTgt>
                                        </p:tgtEl>
                                        <p:attrNameLst>
                                          <p:attrName>style.visibility</p:attrName>
                                        </p:attrNameLst>
                                      </p:cBhvr>
                                      <p:to>
                                        <p:strVal val="visible"/>
                                      </p:to>
                                    </p:set>
                                    <p:anim calcmode="lin" valueType="num">
                                      <p:cBhvr additive="base">
                                        <p:cTn id="7" dur="1000" fill="hold"/>
                                        <p:tgtEl>
                                          <p:spTgt spid="4301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013"/>
                                        </p:tgtEl>
                                        <p:attrNameLst>
                                          <p:attrName>style.visibility</p:attrName>
                                        </p:attrNameLst>
                                      </p:cBhvr>
                                      <p:to>
                                        <p:strVal val="visible"/>
                                      </p:to>
                                    </p:set>
                                    <p:anim calcmode="lin" valueType="num">
                                      <p:cBhvr additive="base">
                                        <p:cTn id="13" dur="500" fill="hold"/>
                                        <p:tgtEl>
                                          <p:spTgt spid="43013"/>
                                        </p:tgtEl>
                                        <p:attrNameLst>
                                          <p:attrName>ppt_x</p:attrName>
                                        </p:attrNameLst>
                                      </p:cBhvr>
                                      <p:tavLst>
                                        <p:tav tm="0">
                                          <p:val>
                                            <p:strVal val="0-#ppt_w/2"/>
                                          </p:val>
                                        </p:tav>
                                        <p:tav tm="100000">
                                          <p:val>
                                            <p:strVal val="#ppt_x"/>
                                          </p:val>
                                        </p:tav>
                                      </p:tavLst>
                                    </p:anim>
                                    <p:anim calcmode="lin" valueType="num">
                                      <p:cBhvr additive="base">
                                        <p:cTn id="1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012"/>
                                        </p:tgtEl>
                                        <p:attrNameLst>
                                          <p:attrName>style.visibility</p:attrName>
                                        </p:attrNameLst>
                                      </p:cBhvr>
                                      <p:to>
                                        <p:strVal val="visible"/>
                                      </p:to>
                                    </p:set>
                                    <p:anim calcmode="lin" valueType="num">
                                      <p:cBhvr additive="base">
                                        <p:cTn id="23" dur="500" fill="hold"/>
                                        <p:tgtEl>
                                          <p:spTgt spid="43012"/>
                                        </p:tgtEl>
                                        <p:attrNameLst>
                                          <p:attrName>ppt_x</p:attrName>
                                        </p:attrNameLst>
                                      </p:cBhvr>
                                      <p:tavLst>
                                        <p:tav tm="0">
                                          <p:val>
                                            <p:strVal val="#ppt_x"/>
                                          </p:val>
                                        </p:tav>
                                        <p:tav tm="100000">
                                          <p:val>
                                            <p:strVal val="#ppt_x"/>
                                          </p:val>
                                        </p:tav>
                                      </p:tavLst>
                                    </p:anim>
                                    <p:anim calcmode="lin" valueType="num">
                                      <p:cBhvr additive="base">
                                        <p:cTn id="24"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p:bldP spid="430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用户工作环境</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16387" name="内容占位符 163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6388" name="矩形 1638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8"/>
                                            </p:txEl>
                                          </p:spTgt>
                                        </p:tgtEl>
                                        <p:attrNameLst>
                                          <p:attrName>style.visibility</p:attrName>
                                        </p:attrNameLst>
                                      </p:cBhvr>
                                      <p:to>
                                        <p:strVal val="visible"/>
                                      </p:to>
                                    </p:set>
                                    <p:anim calcmode="lin" valueType="num">
                                      <p:cBhvr additive="base">
                                        <p:cTn id="7" dur="1000" fill="hold"/>
                                        <p:tgtEl>
                                          <p:spTgt spid="1638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21</a:t>
            </a:r>
            <a:endParaRPr lang="en-US" altLang="zh-CN" sz="1400" b="0">
              <a:solidFill>
                <a:schemeClr val="tx2"/>
              </a:solidFill>
              <a:latin typeface="Times New Roman" panose="02020603050405020304" pitchFamily="2" charset="0"/>
            </a:endParaRPr>
          </a:p>
        </p:txBody>
      </p:sp>
      <p:sp>
        <p:nvSpPr>
          <p:cNvPr id="44035" name="文本框 44034"/>
          <p:cNvSpPr txBox="1"/>
          <p:nvPr/>
        </p:nvSpPr>
        <p:spPr>
          <a:xfrm>
            <a:off x="641350" y="512763"/>
            <a:ext cx="5073650" cy="604837"/>
          </a:xfrm>
          <a:prstGeom prst="rect">
            <a:avLst/>
          </a:prstGeom>
          <a:noFill/>
          <a:ln w="9525">
            <a:noFill/>
          </a:ln>
        </p:spPr>
        <p:txBody>
          <a:bodyPr>
            <a:spAutoFit/>
          </a:bodyPr>
          <a:p>
            <a:pPr algn="l">
              <a:lnSpc>
                <a:spcPct val="120000"/>
              </a:lnSpc>
              <a:buClr>
                <a:schemeClr val="tx2"/>
              </a:buClr>
              <a:buSzPct val="95000"/>
              <a:buFont typeface="Wingdings" panose="05000000000000000000" pitchFamily="2" charset="2"/>
            </a:pPr>
            <a:r>
              <a:rPr lang="en-US" altLang="zh-CN" sz="2800">
                <a:solidFill>
                  <a:srgbClr val="A50021"/>
                </a:solidFill>
                <a:effectLst>
                  <a:outerShdw blurRad="38100" dist="38100" dir="2700000">
                    <a:srgbClr val="000000"/>
                  </a:outerShdw>
                </a:effectLst>
                <a:latin typeface="Times New Roman" panose="02020603050405020304" pitchFamily="2" charset="0"/>
              </a:rPr>
              <a:t>(2) </a:t>
            </a:r>
            <a:r>
              <a:rPr lang="zh-CN" altLang="en-US" sz="2800">
                <a:solidFill>
                  <a:srgbClr val="A50021"/>
                </a:solidFill>
                <a:effectLst>
                  <a:outerShdw blurRad="38100" dist="38100" dir="2700000">
                    <a:srgbClr val="000000"/>
                  </a:outerShdw>
                </a:effectLst>
                <a:latin typeface="Times New Roman" panose="02020603050405020304" pitchFamily="2" charset="0"/>
              </a:rPr>
              <a:t>如何调用操作服务功能 </a:t>
            </a:r>
            <a:r>
              <a:rPr lang="zh-CN" altLang="en-US" sz="2400">
                <a:solidFill>
                  <a:srgbClr val="000099"/>
                </a:solidFill>
                <a:effectLst>
                  <a:outerShdw blurRad="38100" dist="38100" dir="2700000">
                    <a:srgbClr val="000000"/>
                  </a:outerShdw>
                </a:effectLst>
                <a:latin typeface="Arial" panose="020B0604020202020204" pitchFamily="34" charset="0"/>
              </a:rPr>
              <a:t> </a:t>
            </a:r>
            <a:r>
              <a:rPr lang="zh-CN" altLang="en-US" sz="2400">
                <a:solidFill>
                  <a:schemeClr val="tx1"/>
                </a:solidFill>
                <a:effectLst>
                  <a:outerShdw blurRad="38100" dist="38100" dir="2700000">
                    <a:srgbClr val="FFFFFF"/>
                  </a:outerShdw>
                </a:effectLst>
                <a:latin typeface="Times New Roman" panose="02020603050405020304" pitchFamily="2" charset="0"/>
              </a:rPr>
              <a:t>      </a:t>
            </a:r>
            <a:endParaRPr lang="zh-CN" altLang="en-US" sz="2400">
              <a:solidFill>
                <a:schemeClr val="tx1"/>
              </a:solidFill>
              <a:effectLst>
                <a:outerShdw blurRad="38100" dist="38100" dir="2700000">
                  <a:srgbClr val="FFFFFF"/>
                </a:outerShdw>
              </a:effectLst>
              <a:latin typeface="Times New Roman" panose="02020603050405020304" pitchFamily="2" charset="0"/>
            </a:endParaRPr>
          </a:p>
        </p:txBody>
      </p:sp>
      <p:sp>
        <p:nvSpPr>
          <p:cNvPr id="44036" name="文本框 44035"/>
          <p:cNvSpPr txBox="1"/>
          <p:nvPr/>
        </p:nvSpPr>
        <p:spPr>
          <a:xfrm>
            <a:off x="671513" y="4387850"/>
            <a:ext cx="8701087" cy="566738"/>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400">
                <a:solidFill>
                  <a:srgbClr val="000099"/>
                </a:solidFill>
                <a:latin typeface="宋体" panose="02010600030101010101" pitchFamily="2" charset="-122"/>
              </a:rPr>
              <a:t>① </a:t>
            </a:r>
            <a:r>
              <a:rPr lang="zh-CN" altLang="en-US" sz="2400">
                <a:solidFill>
                  <a:srgbClr val="000099"/>
                </a:solidFill>
                <a:latin typeface="Times New Roman" panose="02020603050405020304" pitchFamily="2" charset="0"/>
              </a:rPr>
              <a:t>采用统一进管方式</a:t>
            </a:r>
            <a:r>
              <a:rPr lang="zh-CN" altLang="en-US" sz="2400">
                <a:solidFill>
                  <a:srgbClr val="000099"/>
                </a:solidFill>
                <a:effectLst>
                  <a:outerShdw blurRad="38100" dist="38100" dir="2700000">
                    <a:srgbClr val="000000"/>
                  </a:outerShdw>
                </a:effectLst>
                <a:latin typeface="Times New Roman" panose="02020603050405020304" pitchFamily="2" charset="0"/>
              </a:rPr>
              <a:t>   </a:t>
            </a:r>
            <a:r>
              <a:rPr lang="en-US" altLang="zh-CN" sz="2400">
                <a:solidFill>
                  <a:srgbClr val="000099"/>
                </a:solidFill>
                <a:effectLst>
                  <a:outerShdw blurRad="38100" dist="38100" dir="2700000">
                    <a:srgbClr val="000000"/>
                  </a:outerShdw>
                </a:effectLst>
                <a:latin typeface="Times New Roman" panose="02020603050405020304" pitchFamily="2" charset="0"/>
              </a:rPr>
              <a:t>——</a:t>
            </a:r>
            <a:r>
              <a:rPr lang="en-US" altLang="zh-CN" sz="2000">
                <a:solidFill>
                  <a:srgbClr val="000099"/>
                </a:solidFill>
                <a:latin typeface="Times New Roman" panose="02020603050405020304" pitchFamily="2" charset="0"/>
              </a:rPr>
              <a:t>    </a:t>
            </a:r>
            <a:r>
              <a:rPr lang="zh-CN" altLang="en-US" sz="2400">
                <a:solidFill>
                  <a:schemeClr val="tx1"/>
                </a:solidFill>
                <a:latin typeface="Times New Roman" panose="02020603050405020304" pitchFamily="2" charset="0"/>
              </a:rPr>
              <a:t>系统提供 </a:t>
            </a:r>
            <a:r>
              <a:rPr lang="zh-CN" altLang="en-US" sz="2400">
                <a:solidFill>
                  <a:srgbClr val="FF0000"/>
                </a:solidFill>
                <a:latin typeface="Times New Roman" panose="02020603050405020304" pitchFamily="2" charset="0"/>
              </a:rPr>
              <a:t>访管指令、访管中断</a:t>
            </a:r>
            <a:endParaRPr lang="zh-CN" altLang="en-US" sz="2400">
              <a:solidFill>
                <a:srgbClr val="FF0000"/>
              </a:solidFill>
              <a:latin typeface="Times New Roman" panose="02020603050405020304" pitchFamily="2" charset="0"/>
            </a:endParaRPr>
          </a:p>
        </p:txBody>
      </p:sp>
      <p:grpSp>
        <p:nvGrpSpPr>
          <p:cNvPr id="44037" name="组合 44036"/>
          <p:cNvGrpSpPr/>
          <p:nvPr/>
        </p:nvGrpSpPr>
        <p:grpSpPr>
          <a:xfrm>
            <a:off x="1636713" y="1154113"/>
            <a:ext cx="5129212" cy="2908300"/>
            <a:chOff x="0" y="0"/>
            <a:chExt cx="3231" cy="1832"/>
          </a:xfrm>
        </p:grpSpPr>
        <p:sp>
          <p:nvSpPr>
            <p:cNvPr id="44038" name="直接连接符 44037"/>
            <p:cNvSpPr/>
            <p:nvPr/>
          </p:nvSpPr>
          <p:spPr>
            <a:xfrm>
              <a:off x="1642" y="0"/>
              <a:ext cx="0" cy="1694"/>
            </a:xfrm>
            <a:prstGeom prst="line">
              <a:avLst/>
            </a:prstGeom>
            <a:ln w="57150" cap="flat" cmpd="sng">
              <a:solidFill>
                <a:schemeClr val="tx1"/>
              </a:solidFill>
              <a:prstDash val="solid"/>
              <a:headEnd type="none" w="med" len="med"/>
              <a:tailEnd type="none" w="med" len="med"/>
            </a:ln>
          </p:spPr>
        </p:sp>
        <p:sp>
          <p:nvSpPr>
            <p:cNvPr id="44039" name="文本框 44038"/>
            <p:cNvSpPr txBox="1"/>
            <p:nvPr/>
          </p:nvSpPr>
          <p:spPr>
            <a:xfrm>
              <a:off x="1930" y="95"/>
              <a:ext cx="533" cy="208"/>
            </a:xfrm>
            <a:prstGeom prst="rect">
              <a:avLst/>
            </a:prstGeom>
            <a:solidFill>
              <a:srgbClr val="CCCCFF"/>
            </a:solidFill>
            <a:ln w="9525" cap="flat" cmpd="sng">
              <a:solidFill>
                <a:schemeClr val="tx1"/>
              </a:solidFill>
              <a:prstDash val="solid"/>
              <a:miter/>
              <a:headEnd type="none" w="med" len="med"/>
              <a:tailEnd type="none" w="med" len="med"/>
            </a:ln>
          </p:spPr>
          <p:txBody>
            <a:bodyPr/>
            <a:p>
              <a:pPr algn="l">
                <a:lnSpc>
                  <a:spcPct val="150000"/>
                </a:lnSpc>
                <a:spcBef>
                  <a:spcPct val="30000"/>
                </a:spcBef>
                <a:spcAft>
                  <a:spcPct val="30000"/>
                </a:spcAft>
              </a:pPr>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4040" name="文本框 44039"/>
            <p:cNvSpPr txBox="1"/>
            <p:nvPr/>
          </p:nvSpPr>
          <p:spPr>
            <a:xfrm>
              <a:off x="2095" y="862"/>
              <a:ext cx="276" cy="212"/>
            </a:xfrm>
            <a:prstGeom prst="rect">
              <a:avLst/>
            </a:prstGeom>
            <a:noFill/>
            <a:ln w="9525">
              <a:noFill/>
            </a:ln>
          </p:spPr>
          <p:txBody>
            <a:bodyPr>
              <a:spAutoFit/>
            </a:bodyPr>
            <a:p>
              <a:pPr algn="l">
                <a:spcBef>
                  <a:spcPct val="50000"/>
                </a:spcBef>
              </a:pP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sym typeface="MT Extra" panose="05050102010205020202" pitchFamily="2" charset="2"/>
              </a:endParaRPr>
            </a:p>
          </p:txBody>
        </p:sp>
        <p:sp>
          <p:nvSpPr>
            <p:cNvPr id="44041" name="文本框 44040"/>
            <p:cNvSpPr txBox="1"/>
            <p:nvPr/>
          </p:nvSpPr>
          <p:spPr>
            <a:xfrm>
              <a:off x="2519" y="16"/>
              <a:ext cx="680" cy="366"/>
            </a:xfrm>
            <a:prstGeom prst="rect">
              <a:avLst/>
            </a:prstGeom>
            <a:noFill/>
            <a:ln w="9525">
              <a:noFill/>
            </a:ln>
          </p:spPr>
          <p:txBody>
            <a:bodyPr>
              <a:spAutoFit/>
            </a:bodyPr>
            <a:p>
              <a:pPr algn="l"/>
              <a:r>
                <a:rPr lang="zh-CN" altLang="en-US" sz="1600">
                  <a:solidFill>
                    <a:schemeClr val="tx1"/>
                  </a:solidFill>
                  <a:latin typeface="Times New Roman" panose="02020603050405020304" pitchFamily="2" charset="0"/>
                </a:rPr>
                <a:t>显示一个</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字符串</a:t>
              </a:r>
              <a:endParaRPr lang="zh-CN" altLang="en-US" sz="1600">
                <a:solidFill>
                  <a:schemeClr val="tx1"/>
                </a:solidFill>
                <a:latin typeface="Times New Roman" panose="02020603050405020304" pitchFamily="2" charset="0"/>
              </a:endParaRPr>
            </a:p>
          </p:txBody>
        </p:sp>
        <p:sp>
          <p:nvSpPr>
            <p:cNvPr id="44042" name="文本框 44041"/>
            <p:cNvSpPr txBox="1"/>
            <p:nvPr/>
          </p:nvSpPr>
          <p:spPr>
            <a:xfrm>
              <a:off x="2566" y="518"/>
              <a:ext cx="627" cy="212"/>
            </a:xfrm>
            <a:prstGeom prst="rect">
              <a:avLst/>
            </a:prstGeom>
            <a:noFill/>
            <a:ln w="9525">
              <a:noFill/>
            </a:ln>
          </p:spPr>
          <p:txBody>
            <a:bodyPr>
              <a:spAutoFit/>
            </a:bodyPr>
            <a:p>
              <a:pPr algn="l"/>
              <a:r>
                <a:rPr lang="zh-CN" altLang="en-US" sz="1600">
                  <a:solidFill>
                    <a:schemeClr val="tx1"/>
                  </a:solidFill>
                  <a:latin typeface="Times New Roman" panose="02020603050405020304" pitchFamily="2" charset="0"/>
                </a:rPr>
                <a:t>读文件</a:t>
              </a:r>
              <a:endParaRPr lang="zh-CN" altLang="en-US" sz="1600">
                <a:solidFill>
                  <a:schemeClr val="tx1"/>
                </a:solidFill>
                <a:latin typeface="Times New Roman" panose="02020603050405020304" pitchFamily="2" charset="0"/>
              </a:endParaRPr>
            </a:p>
          </p:txBody>
        </p:sp>
        <p:sp>
          <p:nvSpPr>
            <p:cNvPr id="44043" name="文本框 44042"/>
            <p:cNvSpPr txBox="1"/>
            <p:nvPr/>
          </p:nvSpPr>
          <p:spPr>
            <a:xfrm>
              <a:off x="0" y="125"/>
              <a:ext cx="871" cy="212"/>
            </a:xfrm>
            <a:prstGeom prst="rect">
              <a:avLst/>
            </a:prstGeom>
            <a:noFill/>
            <a:ln w="9525">
              <a:noFill/>
            </a:ln>
          </p:spPr>
          <p:txBody>
            <a:bodyPr>
              <a:spAutoFit/>
            </a:bodyPr>
            <a:p>
              <a:pPr algn="l"/>
              <a:r>
                <a:rPr lang="en-US" altLang="zh-CN" sz="1600" b="0">
                  <a:solidFill>
                    <a:schemeClr val="tx1"/>
                  </a:solidFill>
                  <a:latin typeface="Times New Roman" panose="02020603050405020304" pitchFamily="2" charset="0"/>
                </a:rPr>
                <a:t> </a:t>
              </a:r>
              <a:r>
                <a:rPr lang="zh-CN" altLang="en-US" sz="1600">
                  <a:solidFill>
                    <a:schemeClr val="tx1"/>
                  </a:solidFill>
                  <a:latin typeface="Times New Roman" panose="02020603050405020304" pitchFamily="2" charset="0"/>
                </a:rPr>
                <a:t>应用程序 </a:t>
              </a:r>
              <a:r>
                <a:rPr lang="en-US" altLang="zh-CN" sz="1600">
                  <a:solidFill>
                    <a:schemeClr val="tx1"/>
                  </a:solidFill>
                  <a:latin typeface="Times New Roman" panose="02020603050405020304" pitchFamily="2" charset="0"/>
                </a:rPr>
                <a:t>j</a:t>
              </a:r>
              <a:endParaRPr lang="en-US" altLang="zh-CN" sz="1600">
                <a:solidFill>
                  <a:schemeClr val="tx1"/>
                </a:solidFill>
                <a:latin typeface="Times New Roman" panose="02020603050405020304" pitchFamily="2" charset="0"/>
              </a:endParaRPr>
            </a:p>
          </p:txBody>
        </p:sp>
        <p:sp>
          <p:nvSpPr>
            <p:cNvPr id="44044" name="文本框 44043"/>
            <p:cNvSpPr txBox="1"/>
            <p:nvPr/>
          </p:nvSpPr>
          <p:spPr>
            <a:xfrm>
              <a:off x="54" y="356"/>
              <a:ext cx="651" cy="911"/>
            </a:xfrm>
            <a:prstGeom prst="rect">
              <a:avLst/>
            </a:prstGeom>
            <a:noFill/>
            <a:ln w="9525" cap="flat" cmpd="sng">
              <a:solidFill>
                <a:schemeClr val="tx1"/>
              </a:solidFill>
              <a:prstDash val="solid"/>
              <a:miter/>
              <a:headEnd type="none" w="med" len="med"/>
              <a:tailEnd type="none" w="med" len="med"/>
            </a:ln>
          </p:spPr>
          <p:txBody>
            <a:bodyPr>
              <a:spAutoFit/>
            </a:bodyPr>
            <a:p>
              <a:pPr algn="l">
                <a:spcBef>
                  <a:spcPct val="50000"/>
                </a:spcBef>
              </a:pPr>
              <a:r>
                <a:rPr lang="en-US" altLang="zh-CN" sz="1600" b="0">
                  <a:solidFill>
                    <a:schemeClr val="tx1"/>
                  </a:solidFill>
                  <a:latin typeface="Times New Roman" panose="02020603050405020304" pitchFamily="2" charset="0"/>
                </a:rPr>
                <a:t>       </a:t>
              </a: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50000"/>
                </a:spcBef>
              </a:pPr>
              <a:r>
                <a:rPr lang="en-US" altLang="zh-CN" sz="1600">
                  <a:solidFill>
                    <a:schemeClr val="tx1"/>
                  </a:solidFill>
                  <a:latin typeface="Times New Roman" panose="02020603050405020304" pitchFamily="2" charset="0"/>
                </a:rPr>
                <a:t>   read( );</a:t>
              </a:r>
              <a:endParaRPr lang="en-US" altLang="zh-CN" sz="1600">
                <a:solidFill>
                  <a:schemeClr val="tx1"/>
                </a:solidFill>
                <a:latin typeface="Times New Roman" panose="02020603050405020304" pitchFamily="2" charset="0"/>
              </a:endParaRPr>
            </a:p>
            <a:p>
              <a:pPr algn="l">
                <a:spcBef>
                  <a:spcPct val="50000"/>
                </a:spcBef>
              </a:pPr>
              <a:r>
                <a:rPr lang="en-US" altLang="zh-CN" sz="1600">
                  <a:solidFill>
                    <a:schemeClr val="tx1"/>
                  </a:solidFill>
                  <a:latin typeface="Times New Roman" panose="02020603050405020304" pitchFamily="2" charset="0"/>
                </a:rPr>
                <a:t>       </a:t>
              </a: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sym typeface="MT Extra" panose="05050102010205020202" pitchFamily="2" charset="2"/>
              </a:endParaRPr>
            </a:p>
            <a:p>
              <a:pPr algn="l">
                <a:spcBef>
                  <a:spcPct val="50000"/>
                </a:spcBef>
              </a:pPr>
              <a:r>
                <a:rPr lang="en-US" altLang="zh-CN" sz="1600">
                  <a:solidFill>
                    <a:schemeClr val="tx1"/>
                  </a:solidFill>
                  <a:latin typeface="宋体" panose="02010600030101010101" pitchFamily="2" charset="-122"/>
                </a:rPr>
                <a:t>    </a:t>
              </a: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sym typeface="MT Extra" panose="05050102010205020202" pitchFamily="2" charset="2"/>
              </a:endParaRPr>
            </a:p>
          </p:txBody>
        </p:sp>
        <p:sp>
          <p:nvSpPr>
            <p:cNvPr id="44045" name="直接连接符 44044"/>
            <p:cNvSpPr/>
            <p:nvPr/>
          </p:nvSpPr>
          <p:spPr>
            <a:xfrm>
              <a:off x="706" y="744"/>
              <a:ext cx="864" cy="0"/>
            </a:xfrm>
            <a:prstGeom prst="line">
              <a:avLst/>
            </a:prstGeom>
            <a:ln w="38100" cap="flat" cmpd="sng">
              <a:solidFill>
                <a:srgbClr val="800000"/>
              </a:solidFill>
              <a:prstDash val="solid"/>
              <a:headEnd type="none" w="med" len="med"/>
              <a:tailEnd type="triangle" w="sm" len="med"/>
            </a:ln>
          </p:spPr>
        </p:sp>
        <p:sp>
          <p:nvSpPr>
            <p:cNvPr id="44046" name="文本框 44045"/>
            <p:cNvSpPr txBox="1"/>
            <p:nvPr/>
          </p:nvSpPr>
          <p:spPr>
            <a:xfrm>
              <a:off x="1930" y="525"/>
              <a:ext cx="533" cy="208"/>
            </a:xfrm>
            <a:prstGeom prst="rect">
              <a:avLst/>
            </a:prstGeom>
            <a:solidFill>
              <a:srgbClr val="CCCCFF"/>
            </a:solidFill>
            <a:ln w="9525" cap="flat" cmpd="sng">
              <a:solidFill>
                <a:schemeClr val="tx1"/>
              </a:solidFill>
              <a:prstDash val="solid"/>
              <a:miter/>
              <a:headEnd type="none" w="med" len="med"/>
              <a:tailEnd type="none" w="med" len="med"/>
            </a:ln>
          </p:spPr>
          <p:txBody>
            <a:bodyPr/>
            <a:p>
              <a:pPr algn="l">
                <a:lnSpc>
                  <a:spcPct val="150000"/>
                </a:lnSpc>
                <a:spcBef>
                  <a:spcPct val="30000"/>
                </a:spcBef>
                <a:spcAft>
                  <a:spcPct val="30000"/>
                </a:spcAft>
              </a:pPr>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4047" name="文本框 44046"/>
            <p:cNvSpPr txBox="1"/>
            <p:nvPr/>
          </p:nvSpPr>
          <p:spPr>
            <a:xfrm>
              <a:off x="1931" y="1234"/>
              <a:ext cx="533" cy="208"/>
            </a:xfrm>
            <a:prstGeom prst="rect">
              <a:avLst/>
            </a:prstGeom>
            <a:solidFill>
              <a:srgbClr val="CCCCFF"/>
            </a:solidFill>
            <a:ln w="9525" cap="flat" cmpd="sng">
              <a:solidFill>
                <a:schemeClr val="tx1"/>
              </a:solidFill>
              <a:prstDash val="solid"/>
              <a:miter/>
              <a:headEnd type="none" w="med" len="med"/>
              <a:tailEnd type="none" w="med" len="med"/>
            </a:ln>
          </p:spPr>
          <p:txBody>
            <a:bodyPr/>
            <a:p>
              <a:pPr algn="l">
                <a:lnSpc>
                  <a:spcPct val="150000"/>
                </a:lnSpc>
                <a:spcBef>
                  <a:spcPct val="30000"/>
                </a:spcBef>
                <a:spcAft>
                  <a:spcPct val="30000"/>
                </a:spcAft>
              </a:pPr>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4048" name="文本框 44047"/>
            <p:cNvSpPr txBox="1"/>
            <p:nvPr/>
          </p:nvSpPr>
          <p:spPr>
            <a:xfrm>
              <a:off x="1421" y="1589"/>
              <a:ext cx="1810" cy="243"/>
            </a:xfrm>
            <a:prstGeom prst="rect">
              <a:avLst/>
            </a:prstGeom>
            <a:noFill/>
            <a:ln w="9525">
              <a:noFill/>
            </a:ln>
          </p:spPr>
          <p:txBody>
            <a:bodyPr>
              <a:spAutoFit/>
            </a:bodyPr>
            <a:p>
              <a:pPr marL="914400" indent="-340995" algn="just">
                <a:lnSpc>
                  <a:spcPct val="120000"/>
                </a:lnSpc>
                <a:spcBef>
                  <a:spcPct val="50000"/>
                </a:spcBef>
                <a:buClr>
                  <a:schemeClr val="tx2"/>
                </a:buClr>
                <a:buSzPct val="95000"/>
                <a:buFont typeface="Wingdings" panose="05000000000000000000" pitchFamily="2" charset="2"/>
              </a:pPr>
              <a:r>
                <a:rPr lang="zh-CN" altLang="en-US" sz="1600">
                  <a:solidFill>
                    <a:schemeClr val="tx1"/>
                  </a:solidFill>
                  <a:latin typeface="Arial" panose="020B0604020202020204" pitchFamily="34" charset="0"/>
                </a:rPr>
                <a:t>操作系统统功能模块</a:t>
              </a:r>
              <a:endParaRPr lang="zh-CN" altLang="en-US" sz="1600">
                <a:solidFill>
                  <a:schemeClr val="tx1"/>
                </a:solidFill>
                <a:latin typeface="Arial" panose="020B0604020202020204" pitchFamily="34" charset="0"/>
              </a:endParaRPr>
            </a:p>
          </p:txBody>
        </p:sp>
      </p:grpSp>
      <p:sp>
        <p:nvSpPr>
          <p:cNvPr id="44049" name="文本框 44048"/>
          <p:cNvSpPr txBox="1"/>
          <p:nvPr/>
        </p:nvSpPr>
        <p:spPr>
          <a:xfrm>
            <a:off x="684213" y="5027613"/>
            <a:ext cx="8078787" cy="1417637"/>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400">
                <a:solidFill>
                  <a:srgbClr val="000099"/>
                </a:solidFill>
                <a:latin typeface="宋体" panose="02010600030101010101" pitchFamily="2" charset="-122"/>
              </a:rPr>
              <a:t>② </a:t>
            </a:r>
            <a:r>
              <a:rPr lang="zh-CN" altLang="en-US" sz="2400">
                <a:solidFill>
                  <a:srgbClr val="000099"/>
                </a:solidFill>
                <a:latin typeface="Times New Roman" panose="02020603050405020304" pitchFamily="2" charset="0"/>
              </a:rPr>
              <a:t>访管指令 </a:t>
            </a:r>
            <a:r>
              <a:rPr lang="en-US" altLang="zh-CN" sz="2400">
                <a:solidFill>
                  <a:srgbClr val="000099"/>
                </a:solidFill>
                <a:latin typeface="Times New Roman" panose="02020603050405020304" pitchFamily="2" charset="0"/>
              </a:rPr>
              <a:t>(</a:t>
            </a:r>
            <a:r>
              <a:rPr lang="zh-CN" altLang="en-US" sz="2400">
                <a:solidFill>
                  <a:srgbClr val="000099"/>
                </a:solidFill>
                <a:latin typeface="Times New Roman" panose="02020603050405020304" pitchFamily="2" charset="0"/>
              </a:rPr>
              <a:t>自愿进管指令</a:t>
            </a:r>
            <a:r>
              <a:rPr lang="en-US" altLang="zh-CN" sz="2400">
                <a:solidFill>
                  <a:srgbClr val="000099"/>
                </a:solidFill>
                <a:latin typeface="Times New Roman" panose="02020603050405020304" pitchFamily="2" charset="0"/>
              </a:rPr>
              <a:t>)</a:t>
            </a:r>
            <a:endParaRPr lang="en-US" altLang="zh-CN" sz="2400">
              <a:solidFill>
                <a:srgbClr val="000099"/>
              </a:solidFill>
              <a:latin typeface="Times New Roman" panose="02020603050405020304" pitchFamily="2" charset="0"/>
            </a:endParaRPr>
          </a:p>
          <a:p>
            <a:pPr algn="l">
              <a:lnSpc>
                <a:spcPct val="120000"/>
              </a:lnSpc>
              <a:spcBef>
                <a:spcPct val="20000"/>
              </a:spcBef>
              <a:buClr>
                <a:schemeClr val="tx2"/>
              </a:buClr>
              <a:buSzPct val="95000"/>
              <a:buFont typeface="Wingdings" panose="05000000000000000000" pitchFamily="2" charset="2"/>
            </a:pPr>
            <a:r>
              <a:rPr lang="en-US" altLang="zh-CN" sz="2000" b="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n   </a:t>
            </a:r>
            <a:endParaRPr lang="en-US" altLang="zh-CN" sz="2000">
              <a:solidFill>
                <a:schemeClr val="tx1"/>
              </a:solidFill>
              <a:latin typeface="Times New Roman" panose="02020603050405020304" pitchFamily="2" charset="0"/>
            </a:endParaRPr>
          </a:p>
          <a:p>
            <a:pPr algn="l">
              <a:lnSpc>
                <a:spcPct val="120000"/>
              </a:lnSpc>
              <a:spcBef>
                <a:spcPct val="20000"/>
              </a:spcBef>
              <a:buClr>
                <a:schemeClr val="tx2"/>
              </a:buClr>
              <a:buSzPct val="95000"/>
              <a:buFont typeface="Wingdings" panose="05000000000000000000" pitchFamily="2" charset="2"/>
            </a:pPr>
            <a:r>
              <a:rPr lang="en-US" altLang="zh-CN" sz="2000" b="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a:t>
            </a:r>
            <a:r>
              <a:rPr lang="zh-CN" altLang="en-US" sz="2000">
                <a:solidFill>
                  <a:schemeClr val="tx1"/>
                </a:solidFill>
                <a:latin typeface="Times New Roman" panose="02020603050405020304" pitchFamily="2" charset="0"/>
              </a:rPr>
              <a:t>表示机器访管指令的操作码记忆符，</a:t>
            </a:r>
            <a:r>
              <a:rPr lang="en-US" altLang="zh-CN" sz="2000">
                <a:solidFill>
                  <a:schemeClr val="tx1"/>
                </a:solidFill>
                <a:latin typeface="Times New Roman" panose="02020603050405020304" pitchFamily="2" charset="0"/>
              </a:rPr>
              <a:t>n</a:t>
            </a:r>
            <a:r>
              <a:rPr lang="zh-CN" altLang="en-US" sz="2000">
                <a:solidFill>
                  <a:schemeClr val="tx1"/>
                </a:solidFill>
                <a:latin typeface="Times New Roman" panose="02020603050405020304" pitchFamily="2" charset="0"/>
              </a:rPr>
              <a:t>为地址码 </a:t>
            </a:r>
            <a:r>
              <a:rPr lang="en-US" altLang="zh-CN" sz="2000">
                <a:solidFill>
                  <a:schemeClr val="tx1"/>
                </a:solidFill>
                <a:latin typeface="Times New Roman" panose="02020603050405020304" pitchFamily="2" charset="0"/>
              </a:rPr>
              <a:t>(</a:t>
            </a:r>
            <a:r>
              <a:rPr lang="zh-CN" altLang="en-US" sz="2000">
                <a:solidFill>
                  <a:schemeClr val="tx1"/>
                </a:solidFill>
                <a:latin typeface="Times New Roman" panose="02020603050405020304" pitchFamily="2" charset="0"/>
              </a:rPr>
              <a:t>功能号</a:t>
            </a:r>
            <a:r>
              <a:rPr lang="en-US" altLang="zh-CN" sz="2000">
                <a:solidFill>
                  <a:schemeClr val="tx1"/>
                </a:solidFill>
                <a:latin typeface="Times New Roman" panose="02020603050405020304" pitchFamily="2" charset="0"/>
              </a:rPr>
              <a:t>)</a:t>
            </a:r>
            <a:endParaRPr lang="en-US" altLang="zh-CN" sz="2000">
              <a:solidFill>
                <a:schemeClr val="tx1"/>
              </a:solidFill>
              <a:latin typeface="Times New Roman" panose="02020603050405020304" pitchFamily="2" charset="0"/>
            </a:endParaRPr>
          </a:p>
        </p:txBody>
      </p:sp>
      <p:sp>
        <p:nvSpPr>
          <p:cNvPr id="44050" name="文本框 44049"/>
          <p:cNvSpPr txBox="1"/>
          <p:nvPr/>
        </p:nvSpPr>
        <p:spPr>
          <a:xfrm>
            <a:off x="3262313" y="4040188"/>
            <a:ext cx="2193925"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系统功能调用示意图</a:t>
            </a:r>
            <a:endParaRPr lang="zh-CN" altLang="en-US" sz="1600" b="0">
              <a:solidFill>
                <a:schemeClr val="tx1"/>
              </a:solidFill>
              <a:latin typeface="Times New Roman" panose="02020603050405020304" pitchFamily="2" charset="0"/>
            </a:endParaRPr>
          </a:p>
        </p:txBody>
      </p:sp>
      <p:sp>
        <p:nvSpPr>
          <p:cNvPr id="44051" name="矩形 44050"/>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ppt_x"/>
                                          </p:val>
                                        </p:tav>
                                        <p:tav tm="100000">
                                          <p:val>
                                            <p:strVal val="#ppt_x"/>
                                          </p:val>
                                        </p:tav>
                                      </p:tavLst>
                                    </p:anim>
                                    <p:anim calcmode="lin" valueType="num">
                                      <p:cBhvr additive="base">
                                        <p:cTn id="8"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1+#ppt_w/2"/>
                                          </p:val>
                                        </p:tav>
                                        <p:tav tm="100000">
                                          <p:val>
                                            <p:strVal val="#ppt_x"/>
                                          </p:val>
                                        </p:tav>
                                      </p:tavLst>
                                    </p:anim>
                                    <p:anim calcmode="lin" valueType="num">
                                      <p:cBhvr additive="base">
                                        <p:cTn id="14"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4036">
                                            <p:txEl>
                                              <p:charRg st="0" end="34"/>
                                            </p:txEl>
                                          </p:spTgt>
                                        </p:tgtEl>
                                        <p:attrNameLst>
                                          <p:attrName>style.visibility</p:attrName>
                                        </p:attrNameLst>
                                      </p:cBhvr>
                                      <p:to>
                                        <p:strVal val="visible"/>
                                      </p:to>
                                    </p:set>
                                    <p:anim calcmode="lin" valueType="num">
                                      <p:cBhvr additive="base">
                                        <p:cTn id="23" dur="500" fill="hold"/>
                                        <p:tgtEl>
                                          <p:spTgt spid="44036">
                                            <p:txEl>
                                              <p:charRg st="0" end="3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4036">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4049">
                                            <p:txEl>
                                              <p:charRg st="0" end="16"/>
                                            </p:txEl>
                                          </p:spTgt>
                                        </p:tgtEl>
                                        <p:attrNameLst>
                                          <p:attrName>style.visibility</p:attrName>
                                        </p:attrNameLst>
                                      </p:cBhvr>
                                      <p:to>
                                        <p:strVal val="visible"/>
                                      </p:to>
                                    </p:set>
                                    <p:anim calcmode="lin" valueType="num">
                                      <p:cBhvr additive="base">
                                        <p:cTn id="29" dur="500" fill="hold"/>
                                        <p:tgtEl>
                                          <p:spTgt spid="44049">
                                            <p:txEl>
                                              <p:charRg st="0" end="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404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4049">
                                            <p:txEl>
                                              <p:charRg st="16" end="33"/>
                                            </p:txEl>
                                          </p:spTgt>
                                        </p:tgtEl>
                                        <p:attrNameLst>
                                          <p:attrName>style.visibility</p:attrName>
                                        </p:attrNameLst>
                                      </p:cBhvr>
                                      <p:to>
                                        <p:strVal val="visible"/>
                                      </p:to>
                                    </p:set>
                                    <p:anim calcmode="lin" valueType="num">
                                      <p:cBhvr additive="base">
                                        <p:cTn id="35" dur="500" fill="hold"/>
                                        <p:tgtEl>
                                          <p:spTgt spid="44049">
                                            <p:txEl>
                                              <p:charRg st="16" end="3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49">
                                            <p:txEl>
                                              <p:charRg st="16" end="3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049">
                                            <p:txEl>
                                              <p:charRg st="33" end="74"/>
                                            </p:txEl>
                                          </p:spTgt>
                                        </p:tgtEl>
                                        <p:attrNameLst>
                                          <p:attrName>style.visibility</p:attrName>
                                        </p:attrNameLst>
                                      </p:cBhvr>
                                      <p:to>
                                        <p:strVal val="visible"/>
                                      </p:to>
                                    </p:set>
                                    <p:anim calcmode="lin" valueType="num">
                                      <p:cBhvr additive="base">
                                        <p:cTn id="39" dur="500" fill="hold"/>
                                        <p:tgtEl>
                                          <p:spTgt spid="44049">
                                            <p:txEl>
                                              <p:charRg st="33" end="7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49">
                                            <p:txEl>
                                              <p:charRg st="33" end="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505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22</a:t>
            </a:r>
            <a:endParaRPr lang="en-US" altLang="zh-CN" sz="1400" b="0">
              <a:solidFill>
                <a:schemeClr val="tx2"/>
              </a:solidFill>
              <a:latin typeface="Times New Roman" panose="02020603050405020304" pitchFamily="2" charset="0"/>
            </a:endParaRPr>
          </a:p>
        </p:txBody>
      </p:sp>
      <p:sp>
        <p:nvSpPr>
          <p:cNvPr id="45059" name="文本框 45058"/>
          <p:cNvSpPr txBox="1"/>
          <p:nvPr/>
        </p:nvSpPr>
        <p:spPr>
          <a:xfrm>
            <a:off x="657225" y="528638"/>
            <a:ext cx="8628063" cy="1589087"/>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400">
                <a:solidFill>
                  <a:srgbClr val="000099"/>
                </a:solidFill>
                <a:latin typeface="宋体" panose="02010600030101010101" pitchFamily="2" charset="-122"/>
              </a:rPr>
              <a:t>③ </a:t>
            </a:r>
            <a:r>
              <a:rPr lang="zh-CN" altLang="en-US" sz="2400">
                <a:solidFill>
                  <a:srgbClr val="000099"/>
                </a:solidFill>
                <a:latin typeface="Times New Roman" panose="02020603050405020304" pitchFamily="2" charset="0"/>
              </a:rPr>
              <a:t>访管中断</a:t>
            </a:r>
            <a:endParaRPr lang="zh-CN" altLang="en-US" sz="2400">
              <a:solidFill>
                <a:srgbClr val="000099"/>
              </a:solidFill>
              <a:latin typeface="Times New Roman" panose="02020603050405020304" pitchFamily="2" charset="0"/>
            </a:endParaRPr>
          </a:p>
          <a:p>
            <a:pPr algn="l">
              <a:lnSpc>
                <a:spcPct val="120000"/>
              </a:lnSpc>
              <a:spcBef>
                <a:spcPct val="20000"/>
              </a:spcBef>
            </a:pPr>
            <a:r>
              <a:rPr lang="zh-CN" altLang="en-US" sz="2000" b="0">
                <a:solidFill>
                  <a:schemeClr val="tx1"/>
                </a:solidFill>
                <a:latin typeface="Times New Roman" panose="02020603050405020304" pitchFamily="2" charset="0"/>
              </a:rPr>
              <a:t>       </a:t>
            </a:r>
            <a:r>
              <a:rPr lang="zh-CN" altLang="en-US" sz="2400">
                <a:solidFill>
                  <a:schemeClr val="tx1"/>
                </a:solidFill>
                <a:latin typeface="Times New Roman" panose="02020603050405020304" pitchFamily="2" charset="0"/>
              </a:rPr>
              <a:t>当处理机执行到访管指令时发生中断，该中断称为访管中</a:t>
            </a:r>
            <a:endParaRPr lang="zh-CN" altLang="en-US" sz="2400">
              <a:solidFill>
                <a:schemeClr val="tx1"/>
              </a:solidFill>
              <a:latin typeface="Times New Roman" panose="02020603050405020304" pitchFamily="2" charset="0"/>
            </a:endParaRPr>
          </a:p>
          <a:p>
            <a:pPr algn="l">
              <a:lnSpc>
                <a:spcPct val="120000"/>
              </a:lnSpc>
              <a:spcBef>
                <a:spcPct val="20000"/>
              </a:spcBef>
            </a:pPr>
            <a:r>
              <a:rPr lang="zh-CN" altLang="en-US" sz="2400">
                <a:solidFill>
                  <a:schemeClr val="tx1"/>
                </a:solidFill>
                <a:latin typeface="Times New Roman" panose="02020603050405020304" pitchFamily="2" charset="0"/>
              </a:rPr>
              <a:t>      断，它表示正在运行的程序对操作系统的某种需求。</a:t>
            </a:r>
            <a:r>
              <a:rPr lang="zh-CN" altLang="en-US" sz="2400" b="0">
                <a:solidFill>
                  <a:schemeClr val="tx1"/>
                </a:solidFill>
                <a:latin typeface="Times New Roman" panose="02020603050405020304" pitchFamily="2" charset="0"/>
              </a:rPr>
              <a:t>     </a:t>
            </a:r>
            <a:endParaRPr lang="zh-CN" altLang="en-US" sz="2400" b="0">
              <a:solidFill>
                <a:schemeClr val="tx1"/>
              </a:solidFill>
              <a:latin typeface="Times New Roman" panose="02020603050405020304" pitchFamily="2" charset="0"/>
            </a:endParaRPr>
          </a:p>
        </p:txBody>
      </p:sp>
      <p:sp>
        <p:nvSpPr>
          <p:cNvPr id="45060" name="文本框 45059"/>
          <p:cNvSpPr txBox="1"/>
          <p:nvPr/>
        </p:nvSpPr>
        <p:spPr>
          <a:xfrm>
            <a:off x="630238" y="2130425"/>
            <a:ext cx="8550275" cy="2301875"/>
          </a:xfrm>
          <a:prstGeom prst="rect">
            <a:avLst/>
          </a:prstGeom>
          <a:noFill/>
          <a:ln w="9525">
            <a:noFill/>
          </a:ln>
        </p:spPr>
        <p:txBody>
          <a:bodyPr>
            <a:spAutoFit/>
          </a:bodyPr>
          <a:p>
            <a:pPr algn="l">
              <a:lnSpc>
                <a:spcPct val="120000"/>
              </a:lnSpc>
              <a:spcBef>
                <a:spcPct val="20000"/>
              </a:spcBef>
              <a:buClr>
                <a:schemeClr val="tx2"/>
              </a:buClr>
              <a:buSzPct val="95000"/>
              <a:buFont typeface="Wingdings" panose="05000000000000000000" pitchFamily="2" charset="2"/>
            </a:pPr>
            <a:r>
              <a:rPr lang="en-US" altLang="zh-CN" sz="2400" b="0">
                <a:solidFill>
                  <a:schemeClr val="tx1"/>
                </a:solidFill>
                <a:latin typeface="Times New Roman" panose="02020603050405020304" pitchFamily="2" charset="0"/>
              </a:rPr>
              <a:t>      </a:t>
            </a:r>
            <a:r>
              <a:rPr lang="zh-CN" altLang="en-US" sz="2000" b="0">
                <a:solidFill>
                  <a:schemeClr val="tx1"/>
                </a:solidFill>
                <a:latin typeface="Times New Roman" panose="02020603050405020304" pitchFamily="2" charset="0"/>
              </a:rPr>
              <a:t>操作系统提供实现各种功能的例行子程序，其中的每一个功能对应访管</a:t>
            </a:r>
            <a:endParaRPr lang="zh-CN" altLang="en-US" sz="2000" b="0">
              <a:solidFill>
                <a:schemeClr val="tx1"/>
              </a:solidFill>
              <a:latin typeface="Times New Roman" panose="02020603050405020304" pitchFamily="2" charset="0"/>
            </a:endParaRPr>
          </a:p>
          <a:p>
            <a:pPr algn="l">
              <a:lnSpc>
                <a:spcPct val="120000"/>
              </a:lnSpc>
              <a:spcBef>
                <a:spcPct val="2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rPr>
              <a:t>       指令的一个功能号。例如：</a:t>
            </a:r>
            <a:endParaRPr lang="zh-CN" altLang="en-US" sz="2000" b="0">
              <a:solidFill>
                <a:schemeClr val="tx1"/>
              </a:solidFill>
              <a:latin typeface="Times New Roman" panose="02020603050405020304" pitchFamily="2" charset="0"/>
            </a:endParaRPr>
          </a:p>
          <a:p>
            <a:pPr algn="l">
              <a:lnSpc>
                <a:spcPct val="130000"/>
              </a:lnSpc>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0       </a:t>
            </a:r>
            <a:r>
              <a:rPr lang="zh-CN" altLang="en-US" sz="2000">
                <a:solidFill>
                  <a:schemeClr val="tx1"/>
                </a:solidFill>
                <a:latin typeface="Times New Roman" panose="02020603050405020304" pitchFamily="2" charset="0"/>
              </a:rPr>
              <a:t>显示一个字符      </a:t>
            </a:r>
            <a:endParaRPr lang="zh-CN" altLang="en-US" sz="2000">
              <a:solidFill>
                <a:schemeClr val="tx1"/>
              </a:solidFill>
              <a:latin typeface="Times New Roman" panose="02020603050405020304" pitchFamily="2" charset="0"/>
            </a:endParaRPr>
          </a:p>
          <a:p>
            <a:pPr algn="l">
              <a:lnSpc>
                <a:spcPct val="130000"/>
              </a:lnSpc>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1       </a:t>
            </a:r>
            <a:r>
              <a:rPr lang="zh-CN" altLang="en-US" sz="2000">
                <a:solidFill>
                  <a:schemeClr val="tx1"/>
                </a:solidFill>
                <a:latin typeface="Times New Roman" panose="02020603050405020304" pitchFamily="2" charset="0"/>
              </a:rPr>
              <a:t>打印一个字符串</a:t>
            </a:r>
            <a:endParaRPr lang="zh-CN" altLang="en-US" sz="2000">
              <a:solidFill>
                <a:schemeClr val="tx1"/>
              </a:solidFill>
              <a:latin typeface="Times New Roman" panose="02020603050405020304" pitchFamily="2" charset="0"/>
            </a:endParaRPr>
          </a:p>
          <a:p>
            <a:pPr algn="l">
              <a:lnSpc>
                <a:spcPct val="130000"/>
              </a:lnSpc>
              <a:buClr>
                <a:schemeClr val="tx2"/>
              </a:buClr>
              <a:buSzPct val="95000"/>
              <a:buFont typeface="Wingdings" panose="05000000000000000000" pitchFamily="2" charset="2"/>
            </a:pPr>
            <a:r>
              <a:rPr lang="zh-CN" altLang="en-US" sz="200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sym typeface="MT Extra" panose="05050102010205020202" pitchFamily="2" charset="2"/>
              </a:rPr>
              <a:t></a:t>
            </a:r>
            <a:r>
              <a:rPr lang="en-US" altLang="zh-CN" sz="200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sym typeface="MT Extra" panose="05050102010205020202" pitchFamily="2" charset="2"/>
              </a:rPr>
              <a:t>   </a:t>
            </a:r>
            <a:endParaRPr lang="en-US" altLang="zh-CN" sz="2000">
              <a:solidFill>
                <a:schemeClr val="tx1"/>
              </a:solidFill>
              <a:latin typeface="Times New Roman" panose="02020603050405020304" pitchFamily="2" charset="0"/>
              <a:sym typeface="MT Extra" panose="05050102010205020202" pitchFamily="2" charset="2"/>
            </a:endParaRPr>
          </a:p>
        </p:txBody>
      </p:sp>
      <p:sp>
        <p:nvSpPr>
          <p:cNvPr id="45061" name="文本框 45060"/>
          <p:cNvSpPr txBox="1"/>
          <p:nvPr/>
        </p:nvSpPr>
        <p:spPr>
          <a:xfrm>
            <a:off x="658813" y="4410075"/>
            <a:ext cx="8682037" cy="2181225"/>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800">
                <a:solidFill>
                  <a:srgbClr val="A50021"/>
                </a:solidFill>
                <a:effectLst>
                  <a:outerShdw blurRad="38100" dist="38100" dir="2700000">
                    <a:srgbClr val="000000"/>
                  </a:outerShdw>
                </a:effectLst>
                <a:latin typeface="Times New Roman" panose="02020603050405020304" pitchFamily="2" charset="0"/>
              </a:rPr>
              <a:t>(3) </a:t>
            </a:r>
            <a:r>
              <a:rPr lang="zh-CN" altLang="en-US" sz="2800">
                <a:solidFill>
                  <a:srgbClr val="A50021"/>
                </a:solidFill>
                <a:effectLst>
                  <a:outerShdw blurRad="38100" dist="38100" dir="2700000">
                    <a:srgbClr val="000000"/>
                  </a:outerShdw>
                </a:effectLst>
                <a:latin typeface="Times New Roman" panose="02020603050405020304" pitchFamily="2" charset="0"/>
              </a:rPr>
              <a:t>什么是系统调用</a:t>
            </a:r>
            <a:endParaRPr lang="zh-CN" altLang="en-US" sz="2800">
              <a:solidFill>
                <a:srgbClr val="A50021"/>
              </a:solidFill>
              <a:effectLst>
                <a:outerShdw blurRad="38100" dist="38100" dir="2700000">
                  <a:srgbClr val="000000"/>
                </a:outerShdw>
              </a:effectLst>
              <a:latin typeface="Times New Roman" panose="02020603050405020304" pitchFamily="2" charset="0"/>
            </a:endParaRPr>
          </a:p>
          <a:p>
            <a:pPr lvl="1" algn="l">
              <a:lnSpc>
                <a:spcPct val="120000"/>
              </a:lnSpc>
              <a:spcBef>
                <a:spcPct val="20000"/>
              </a:spcBef>
              <a:buClr>
                <a:schemeClr val="tx2"/>
              </a:buClr>
              <a:buSzPct val="95000"/>
              <a:buFont typeface="Wingdings" panose="05000000000000000000" pitchFamily="2" charset="2"/>
            </a:pPr>
            <a:r>
              <a:rPr lang="zh-CN" altLang="en-US" sz="2400" b="1">
                <a:solidFill>
                  <a:schemeClr val="tx1"/>
                </a:solidFill>
                <a:effectLst/>
                <a:latin typeface="Times New Roman" panose="02020603050405020304" pitchFamily="2" charset="0"/>
              </a:rPr>
              <a:t>系统功能调用是用户在程序一级请求操作系统服务的一种</a:t>
            </a:r>
            <a:endParaRPr lang="zh-CN" altLang="en-US" sz="2400" b="1">
              <a:solidFill>
                <a:schemeClr val="tx1"/>
              </a:solidFill>
              <a:effectLst/>
              <a:latin typeface="Times New Roman" panose="02020603050405020304" pitchFamily="2" charset="0"/>
            </a:endParaRPr>
          </a:p>
          <a:p>
            <a:pPr lvl="1" algn="l">
              <a:lnSpc>
                <a:spcPct val="120000"/>
              </a:lnSpc>
              <a:spcBef>
                <a:spcPct val="20000"/>
              </a:spcBef>
              <a:buClr>
                <a:schemeClr val="tx2"/>
              </a:buClr>
              <a:buSzPct val="95000"/>
              <a:buFont typeface="Wingdings" panose="05000000000000000000" pitchFamily="2" charset="2"/>
            </a:pPr>
            <a:r>
              <a:rPr lang="zh-CN" altLang="en-US" sz="2400" b="1">
                <a:solidFill>
                  <a:schemeClr val="tx1"/>
                </a:solidFill>
                <a:effectLst/>
                <a:latin typeface="Times New Roman" panose="02020603050405020304" pitchFamily="2" charset="0"/>
              </a:rPr>
              <a:t>手段，它是带有一定功能号的“访管指令”。其功能是由操</a:t>
            </a:r>
            <a:endParaRPr lang="zh-CN" altLang="en-US" sz="2400" b="1">
              <a:solidFill>
                <a:schemeClr val="tx1"/>
              </a:solidFill>
              <a:effectLst/>
              <a:latin typeface="Times New Roman" panose="02020603050405020304" pitchFamily="2" charset="0"/>
            </a:endParaRPr>
          </a:p>
          <a:p>
            <a:pPr lvl="1" algn="l">
              <a:lnSpc>
                <a:spcPct val="120000"/>
              </a:lnSpc>
              <a:spcBef>
                <a:spcPct val="20000"/>
              </a:spcBef>
              <a:buClr>
                <a:schemeClr val="tx2"/>
              </a:buClr>
              <a:buSzPct val="95000"/>
              <a:buFont typeface="Wingdings" panose="05000000000000000000" pitchFamily="2" charset="2"/>
            </a:pPr>
            <a:r>
              <a:rPr lang="zh-CN" altLang="en-US" sz="2400" b="1">
                <a:solidFill>
                  <a:schemeClr val="tx1"/>
                </a:solidFill>
                <a:effectLst/>
                <a:latin typeface="Times New Roman" panose="02020603050405020304" pitchFamily="2" charset="0"/>
              </a:rPr>
              <a:t>作系统中的程序完成的，即由软件方法实现的。</a:t>
            </a:r>
            <a:endParaRPr lang="zh-CN" altLang="en-US" sz="2400" b="1">
              <a:solidFill>
                <a:schemeClr val="tx1"/>
              </a:solidFill>
              <a:effectLst/>
              <a:latin typeface="Times New Roman" panose="02020603050405020304" pitchFamily="2" charset="0"/>
            </a:endParaRPr>
          </a:p>
        </p:txBody>
      </p:sp>
      <p:sp>
        <p:nvSpPr>
          <p:cNvPr id="45062" name="矩形 4506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7"/>
                                            </p:txEl>
                                          </p:spTgt>
                                        </p:tgtEl>
                                        <p:attrNameLst>
                                          <p:attrName>style.visibility</p:attrName>
                                        </p:attrNameLst>
                                      </p:cBhvr>
                                      <p:to>
                                        <p:strVal val="visible"/>
                                      </p:to>
                                    </p:set>
                                    <p:anim calcmode="lin" valueType="num">
                                      <p:cBhvr additive="base">
                                        <p:cTn id="7" dur="500" fill="hold"/>
                                        <p:tgtEl>
                                          <p:spTgt spid="45059">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charRg st="7" end="40"/>
                                            </p:txEl>
                                          </p:spTgt>
                                        </p:tgtEl>
                                        <p:attrNameLst>
                                          <p:attrName>style.visibility</p:attrName>
                                        </p:attrNameLst>
                                      </p:cBhvr>
                                      <p:to>
                                        <p:strVal val="visible"/>
                                      </p:to>
                                    </p:set>
                                    <p:anim calcmode="lin" valueType="num">
                                      <p:cBhvr additive="base">
                                        <p:cTn id="13" dur="500" fill="hold"/>
                                        <p:tgtEl>
                                          <p:spTgt spid="45059">
                                            <p:txEl>
                                              <p:charRg st="7"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7" end="4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charRg st="40" end="75"/>
                                            </p:txEl>
                                          </p:spTgt>
                                        </p:tgtEl>
                                        <p:attrNameLst>
                                          <p:attrName>style.visibility</p:attrName>
                                        </p:attrNameLst>
                                      </p:cBhvr>
                                      <p:to>
                                        <p:strVal val="visible"/>
                                      </p:to>
                                    </p:set>
                                    <p:anim calcmode="lin" valueType="num">
                                      <p:cBhvr additive="base">
                                        <p:cTn id="17" dur="500" fill="hold"/>
                                        <p:tgtEl>
                                          <p:spTgt spid="45059">
                                            <p:txEl>
                                              <p:charRg st="40" end="7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charRg st="40" end="7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060">
                                            <p:txEl>
                                              <p:charRg st="0" end="38"/>
                                            </p:txEl>
                                          </p:spTgt>
                                        </p:tgtEl>
                                        <p:attrNameLst>
                                          <p:attrName>style.visibility</p:attrName>
                                        </p:attrNameLst>
                                      </p:cBhvr>
                                      <p:to>
                                        <p:strVal val="visible"/>
                                      </p:to>
                                    </p:set>
                                    <p:anim calcmode="lin" valueType="num">
                                      <p:cBhvr additive="base">
                                        <p:cTn id="23" dur="500" fill="hold"/>
                                        <p:tgtEl>
                                          <p:spTgt spid="45060">
                                            <p:txEl>
                                              <p:charRg st="0" end="3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5060">
                                            <p:txEl>
                                              <p:charRg st="0" end="38"/>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5060">
                                            <p:txEl>
                                              <p:charRg st="38" end="58"/>
                                            </p:txEl>
                                          </p:spTgt>
                                        </p:tgtEl>
                                        <p:attrNameLst>
                                          <p:attrName>style.visibility</p:attrName>
                                        </p:attrNameLst>
                                      </p:cBhvr>
                                      <p:to>
                                        <p:strVal val="visible"/>
                                      </p:to>
                                    </p:set>
                                    <p:anim calcmode="lin" valueType="num">
                                      <p:cBhvr additive="base">
                                        <p:cTn id="27" dur="500" fill="hold"/>
                                        <p:tgtEl>
                                          <p:spTgt spid="45060">
                                            <p:txEl>
                                              <p:charRg st="38" end="5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5060">
                                            <p:txEl>
                                              <p:charRg st="38" end="58"/>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5060">
                                            <p:txEl>
                                              <p:charRg st="58" end="97"/>
                                            </p:txEl>
                                          </p:spTgt>
                                        </p:tgtEl>
                                        <p:attrNameLst>
                                          <p:attrName>style.visibility</p:attrName>
                                        </p:attrNameLst>
                                      </p:cBhvr>
                                      <p:to>
                                        <p:strVal val="visible"/>
                                      </p:to>
                                    </p:set>
                                    <p:anim calcmode="lin" valueType="num">
                                      <p:cBhvr additive="base">
                                        <p:cTn id="31" dur="500" fill="hold"/>
                                        <p:tgtEl>
                                          <p:spTgt spid="45060">
                                            <p:txEl>
                                              <p:charRg st="58" end="9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60">
                                            <p:txEl>
                                              <p:charRg st="58" end="97"/>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5060">
                                            <p:txEl>
                                              <p:charRg st="97" end="131"/>
                                            </p:txEl>
                                          </p:spTgt>
                                        </p:tgtEl>
                                        <p:attrNameLst>
                                          <p:attrName>style.visibility</p:attrName>
                                        </p:attrNameLst>
                                      </p:cBhvr>
                                      <p:to>
                                        <p:strVal val="visible"/>
                                      </p:to>
                                    </p:set>
                                    <p:anim calcmode="lin" valueType="num">
                                      <p:cBhvr additive="base">
                                        <p:cTn id="35" dur="500" fill="hold"/>
                                        <p:tgtEl>
                                          <p:spTgt spid="45060">
                                            <p:txEl>
                                              <p:charRg st="97" end="13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0">
                                            <p:txEl>
                                              <p:charRg st="97" end="131"/>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5060">
                                            <p:txEl>
                                              <p:charRg st="131" end="178"/>
                                            </p:txEl>
                                          </p:spTgt>
                                        </p:tgtEl>
                                        <p:attrNameLst>
                                          <p:attrName>style.visibility</p:attrName>
                                        </p:attrNameLst>
                                      </p:cBhvr>
                                      <p:to>
                                        <p:strVal val="visible"/>
                                      </p:to>
                                    </p:set>
                                    <p:anim calcmode="lin" valueType="num">
                                      <p:cBhvr additive="base">
                                        <p:cTn id="39" dur="500" fill="hold"/>
                                        <p:tgtEl>
                                          <p:spTgt spid="45060">
                                            <p:txEl>
                                              <p:charRg st="131" end="17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5060">
                                            <p:txEl>
                                              <p:charRg st="131" end="17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5061">
                                            <p:txEl>
                                              <p:charRg st="0" end="12"/>
                                            </p:txEl>
                                          </p:spTgt>
                                        </p:tgtEl>
                                        <p:attrNameLst>
                                          <p:attrName>style.visibility</p:attrName>
                                        </p:attrNameLst>
                                      </p:cBhvr>
                                      <p:to>
                                        <p:strVal val="visible"/>
                                      </p:to>
                                    </p:set>
                                    <p:anim calcmode="lin" valueType="num">
                                      <p:cBhvr additive="base">
                                        <p:cTn id="45" dur="500" fill="hold"/>
                                        <p:tgtEl>
                                          <p:spTgt spid="45061">
                                            <p:txEl>
                                              <p:charRg st="0" end="12"/>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506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5061">
                                            <p:txEl>
                                              <p:charRg st="12" end="38"/>
                                            </p:txEl>
                                          </p:spTgt>
                                        </p:tgtEl>
                                        <p:attrNameLst>
                                          <p:attrName>style.visibility</p:attrName>
                                        </p:attrNameLst>
                                      </p:cBhvr>
                                      <p:to>
                                        <p:strVal val="visible"/>
                                      </p:to>
                                    </p:set>
                                    <p:anim calcmode="lin" valueType="num">
                                      <p:cBhvr additive="base">
                                        <p:cTn id="51" dur="500" fill="hold"/>
                                        <p:tgtEl>
                                          <p:spTgt spid="45061">
                                            <p:txEl>
                                              <p:charRg st="12" end="3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5061">
                                            <p:txEl>
                                              <p:charRg st="12" end="3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5061">
                                            <p:txEl>
                                              <p:charRg st="38" end="65"/>
                                            </p:txEl>
                                          </p:spTgt>
                                        </p:tgtEl>
                                        <p:attrNameLst>
                                          <p:attrName>style.visibility</p:attrName>
                                        </p:attrNameLst>
                                      </p:cBhvr>
                                      <p:to>
                                        <p:strVal val="visible"/>
                                      </p:to>
                                    </p:set>
                                    <p:anim calcmode="lin" valueType="num">
                                      <p:cBhvr additive="base">
                                        <p:cTn id="55" dur="500" fill="hold"/>
                                        <p:tgtEl>
                                          <p:spTgt spid="45061">
                                            <p:txEl>
                                              <p:charRg st="38" end="6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61">
                                            <p:txEl>
                                              <p:charRg st="38" end="6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5061">
                                            <p:txEl>
                                              <p:charRg st="65" end="87"/>
                                            </p:txEl>
                                          </p:spTgt>
                                        </p:tgtEl>
                                        <p:attrNameLst>
                                          <p:attrName>style.visibility</p:attrName>
                                        </p:attrNameLst>
                                      </p:cBhvr>
                                      <p:to>
                                        <p:strVal val="visible"/>
                                      </p:to>
                                    </p:set>
                                    <p:anim calcmode="lin" valueType="num">
                                      <p:cBhvr additive="base">
                                        <p:cTn id="59" dur="500" fill="hold"/>
                                        <p:tgtEl>
                                          <p:spTgt spid="45061">
                                            <p:txEl>
                                              <p:charRg st="65" end="8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5061">
                                            <p:txEl>
                                              <p:charRg st="65"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4608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23</a:t>
            </a:r>
            <a:endParaRPr lang="en-US" altLang="zh-CN" sz="1400" b="0">
              <a:solidFill>
                <a:schemeClr val="tx2"/>
              </a:solidFill>
              <a:latin typeface="Times New Roman" panose="02020603050405020304" pitchFamily="2" charset="0"/>
            </a:endParaRPr>
          </a:p>
        </p:txBody>
      </p:sp>
      <p:sp>
        <p:nvSpPr>
          <p:cNvPr id="46083" name="文本框 46082"/>
          <p:cNvSpPr txBox="1"/>
          <p:nvPr/>
        </p:nvSpPr>
        <p:spPr>
          <a:xfrm>
            <a:off x="160338" y="582613"/>
            <a:ext cx="7075487" cy="725487"/>
          </a:xfrm>
          <a:prstGeom prst="rect">
            <a:avLst/>
          </a:prstGeom>
          <a:noFill/>
          <a:ln w="9525">
            <a:noFill/>
          </a:ln>
        </p:spPr>
        <p:txBody>
          <a:bodyPr>
            <a:spAutoFit/>
          </a:bodyPr>
          <a:p>
            <a:pPr marL="533400" indent="-533400" algn="l">
              <a:lnSpc>
                <a:spcPct val="130000"/>
              </a:lnSpc>
              <a:spcBef>
                <a:spcPct val="30000"/>
              </a:spcBef>
              <a:buClr>
                <a:schemeClr val="tx2"/>
              </a:buClr>
              <a:buSzPct val="95000"/>
              <a:buFont typeface="Wingdings" panose="05000000000000000000" pitchFamily="2" charset="2"/>
            </a:pPr>
            <a:r>
              <a:rPr lang="en-US" altLang="zh-CN">
                <a:solidFill>
                  <a:srgbClr val="990000"/>
                </a:solidFill>
                <a:effectLst>
                  <a:outerShdw blurRad="38100" dist="38100" dir="2700000">
                    <a:srgbClr val="000000"/>
                  </a:outerShdw>
                </a:effectLst>
                <a:latin typeface="Times New Roman" panose="02020603050405020304" pitchFamily="2" charset="0"/>
              </a:rPr>
              <a:t>4 </a:t>
            </a:r>
            <a:r>
              <a:rPr lang="en-US" altLang="zh-CN">
                <a:solidFill>
                  <a:srgbClr val="990000"/>
                </a:solidFill>
                <a:effectLst>
                  <a:outerShdw blurRad="38100" dist="38100" dir="2700000">
                    <a:srgbClr val="000000"/>
                  </a:outerShdw>
                </a:effectLst>
                <a:latin typeface="Arial" panose="020B0604020202020204" pitchFamily="34" charset="0"/>
              </a:rPr>
              <a:t>.</a:t>
            </a:r>
            <a:r>
              <a:rPr lang="en-US" altLang="zh-CN">
                <a:solidFill>
                  <a:srgbClr val="990000"/>
                </a:solidFill>
                <a:effectLst>
                  <a:outerShdw blurRad="38100" dist="38100" dir="2700000">
                    <a:srgbClr val="000000"/>
                  </a:outerShdw>
                </a:effectLst>
                <a:latin typeface="Times New Roman" panose="02020603050405020304" pitchFamily="2" charset="0"/>
              </a:rPr>
              <a:t> </a:t>
            </a:r>
            <a:r>
              <a:rPr lang="zh-CN" altLang="en-US">
                <a:solidFill>
                  <a:srgbClr val="990000"/>
                </a:solidFill>
                <a:effectLst>
                  <a:outerShdw blurRad="38100" dist="38100" dir="2700000">
                    <a:srgbClr val="000000"/>
                  </a:outerShdw>
                </a:effectLst>
                <a:latin typeface="Times New Roman" panose="02020603050405020304" pitchFamily="2" charset="0"/>
              </a:rPr>
              <a:t>系统调用的实现</a:t>
            </a:r>
            <a:endParaRPr lang="zh-CN" altLang="en-US">
              <a:solidFill>
                <a:srgbClr val="990000"/>
              </a:solidFill>
              <a:effectLst>
                <a:outerShdw blurRad="38100" dist="38100" dir="2700000">
                  <a:srgbClr val="000000"/>
                </a:outerShdw>
              </a:effectLst>
              <a:latin typeface="Times New Roman" panose="02020603050405020304" pitchFamily="2" charset="0"/>
            </a:endParaRPr>
          </a:p>
        </p:txBody>
      </p:sp>
      <p:grpSp>
        <p:nvGrpSpPr>
          <p:cNvPr id="46084" name="组合 46083"/>
          <p:cNvGrpSpPr/>
          <p:nvPr/>
        </p:nvGrpSpPr>
        <p:grpSpPr>
          <a:xfrm>
            <a:off x="4837113" y="1620838"/>
            <a:ext cx="1841500" cy="3602037"/>
            <a:chOff x="0" y="0"/>
            <a:chExt cx="1160" cy="2269"/>
          </a:xfrm>
        </p:grpSpPr>
        <p:sp>
          <p:nvSpPr>
            <p:cNvPr id="46085" name="文本框 46084"/>
            <p:cNvSpPr txBox="1"/>
            <p:nvPr/>
          </p:nvSpPr>
          <p:spPr>
            <a:xfrm>
              <a:off x="417" y="2057"/>
              <a:ext cx="365" cy="212"/>
            </a:xfrm>
            <a:prstGeom prst="rect">
              <a:avLst/>
            </a:prstGeom>
            <a:noFill/>
            <a:ln w="9525">
              <a:noFill/>
            </a:ln>
          </p:spPr>
          <p:txBody>
            <a:bodyPr>
              <a:spAutoFit/>
            </a:bodyPr>
            <a:p>
              <a:pPr algn="l">
                <a:spcBef>
                  <a:spcPct val="50000"/>
                </a:spcBef>
              </a:pPr>
              <a:endParaRPr sz="1600" b="0">
                <a:solidFill>
                  <a:schemeClr val="tx1"/>
                </a:solidFill>
                <a:latin typeface="Times New Roman" panose="02020603050405020304" pitchFamily="2" charset="0"/>
              </a:endParaRPr>
            </a:p>
          </p:txBody>
        </p:sp>
        <p:sp>
          <p:nvSpPr>
            <p:cNvPr id="46086" name="文本框 46085"/>
            <p:cNvSpPr txBox="1"/>
            <p:nvPr/>
          </p:nvSpPr>
          <p:spPr>
            <a:xfrm>
              <a:off x="306" y="526"/>
              <a:ext cx="706" cy="1674"/>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6087" name="直接连接符 46086"/>
            <p:cNvSpPr/>
            <p:nvPr/>
          </p:nvSpPr>
          <p:spPr>
            <a:xfrm>
              <a:off x="299" y="813"/>
              <a:ext cx="705" cy="0"/>
            </a:xfrm>
            <a:prstGeom prst="line">
              <a:avLst/>
            </a:prstGeom>
            <a:ln w="9525" cap="flat" cmpd="sng">
              <a:solidFill>
                <a:schemeClr val="tx1"/>
              </a:solidFill>
              <a:prstDash val="solid"/>
              <a:headEnd type="none" w="med" len="med"/>
              <a:tailEnd type="none" w="med" len="med"/>
            </a:ln>
          </p:spPr>
        </p:sp>
        <p:sp>
          <p:nvSpPr>
            <p:cNvPr id="46088" name="直接连接符 46087"/>
            <p:cNvSpPr/>
            <p:nvPr/>
          </p:nvSpPr>
          <p:spPr>
            <a:xfrm>
              <a:off x="305" y="1100"/>
              <a:ext cx="705" cy="0"/>
            </a:xfrm>
            <a:prstGeom prst="line">
              <a:avLst/>
            </a:prstGeom>
            <a:ln w="9525" cap="flat" cmpd="sng">
              <a:solidFill>
                <a:schemeClr val="tx1"/>
              </a:solidFill>
              <a:prstDash val="solid"/>
              <a:headEnd type="none" w="med" len="med"/>
              <a:tailEnd type="none" w="med" len="med"/>
            </a:ln>
          </p:spPr>
        </p:sp>
        <p:sp>
          <p:nvSpPr>
            <p:cNvPr id="46089" name="文本框 46088"/>
            <p:cNvSpPr txBox="1"/>
            <p:nvPr/>
          </p:nvSpPr>
          <p:spPr>
            <a:xfrm>
              <a:off x="509" y="765"/>
              <a:ext cx="273"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1</a:t>
              </a:r>
              <a:endParaRPr lang="en-US" altLang="zh-CN" sz="1600" baseline="-25000">
                <a:solidFill>
                  <a:schemeClr val="tx1"/>
                </a:solidFill>
                <a:latin typeface="Times New Roman" panose="02020603050405020304" pitchFamily="2" charset="0"/>
              </a:endParaRPr>
            </a:p>
          </p:txBody>
        </p:sp>
        <p:sp>
          <p:nvSpPr>
            <p:cNvPr id="46090" name="文本框 46089"/>
            <p:cNvSpPr txBox="1"/>
            <p:nvPr/>
          </p:nvSpPr>
          <p:spPr>
            <a:xfrm>
              <a:off x="509" y="478"/>
              <a:ext cx="273"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0</a:t>
              </a:r>
              <a:endParaRPr lang="en-US" altLang="zh-CN" sz="1600" baseline="-25000">
                <a:solidFill>
                  <a:schemeClr val="tx1"/>
                </a:solidFill>
                <a:latin typeface="Times New Roman" panose="02020603050405020304" pitchFamily="2" charset="0"/>
              </a:endParaRPr>
            </a:p>
          </p:txBody>
        </p:sp>
        <p:sp>
          <p:nvSpPr>
            <p:cNvPr id="46091" name="直接连接符 46090"/>
            <p:cNvSpPr/>
            <p:nvPr/>
          </p:nvSpPr>
          <p:spPr>
            <a:xfrm>
              <a:off x="305" y="1387"/>
              <a:ext cx="705" cy="0"/>
            </a:xfrm>
            <a:prstGeom prst="line">
              <a:avLst/>
            </a:prstGeom>
            <a:ln w="9525" cap="flat" cmpd="sng">
              <a:solidFill>
                <a:schemeClr val="tx1"/>
              </a:solidFill>
              <a:prstDash val="solid"/>
              <a:headEnd type="none" w="med" len="med"/>
              <a:tailEnd type="none" w="med" len="med"/>
            </a:ln>
          </p:spPr>
        </p:sp>
        <p:sp>
          <p:nvSpPr>
            <p:cNvPr id="46092" name="文本框 46091"/>
            <p:cNvSpPr txBox="1"/>
            <p:nvPr/>
          </p:nvSpPr>
          <p:spPr>
            <a:xfrm>
              <a:off x="485" y="1100"/>
              <a:ext cx="184" cy="212"/>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sp>
          <p:nvSpPr>
            <p:cNvPr id="46093" name="文本框 46092"/>
            <p:cNvSpPr txBox="1"/>
            <p:nvPr/>
          </p:nvSpPr>
          <p:spPr>
            <a:xfrm>
              <a:off x="509" y="1341"/>
              <a:ext cx="273" cy="211"/>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i</a:t>
              </a:r>
              <a:endParaRPr lang="en-US" altLang="zh-CN" sz="1600" baseline="-25000">
                <a:solidFill>
                  <a:schemeClr val="tx1"/>
                </a:solidFill>
                <a:latin typeface="Times New Roman" panose="02020603050405020304" pitchFamily="2" charset="0"/>
              </a:endParaRPr>
            </a:p>
          </p:txBody>
        </p:sp>
        <p:sp>
          <p:nvSpPr>
            <p:cNvPr id="46094" name="文本框 46093"/>
            <p:cNvSpPr txBox="1"/>
            <p:nvPr/>
          </p:nvSpPr>
          <p:spPr>
            <a:xfrm>
              <a:off x="284" y="0"/>
              <a:ext cx="876" cy="383"/>
            </a:xfrm>
            <a:prstGeom prst="rect">
              <a:avLst/>
            </a:prstGeom>
            <a:noFill/>
            <a:ln w="9525">
              <a:noFill/>
            </a:ln>
          </p:spPr>
          <p:txBody>
            <a:bodyPr/>
            <a:p>
              <a:pPr algn="just"/>
              <a:r>
                <a:rPr lang="zh-CN" altLang="en-US" sz="1600">
                  <a:solidFill>
                    <a:schemeClr val="tx1"/>
                  </a:solidFill>
                  <a:latin typeface="Times New Roman" panose="02020603050405020304" pitchFamily="2" charset="0"/>
                </a:rPr>
                <a:t>例行子程序</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入口地址表</a:t>
              </a:r>
              <a:endParaRPr lang="zh-CN" altLang="en-US" sz="1600">
                <a:solidFill>
                  <a:schemeClr val="tx1"/>
                </a:solidFill>
                <a:latin typeface="Times New Roman" panose="02020603050405020304" pitchFamily="2" charset="0"/>
              </a:endParaRPr>
            </a:p>
          </p:txBody>
        </p:sp>
        <p:sp>
          <p:nvSpPr>
            <p:cNvPr id="46095" name="文本框 46094"/>
            <p:cNvSpPr txBox="1"/>
            <p:nvPr/>
          </p:nvSpPr>
          <p:spPr>
            <a:xfrm>
              <a:off x="8" y="383"/>
              <a:ext cx="412"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A+0</a:t>
              </a:r>
              <a:endParaRPr lang="en-US" altLang="zh-CN" sz="1600" baseline="-25000">
                <a:solidFill>
                  <a:schemeClr val="tx1"/>
                </a:solidFill>
                <a:latin typeface="Times New Roman" panose="02020603050405020304" pitchFamily="2" charset="0"/>
              </a:endParaRPr>
            </a:p>
          </p:txBody>
        </p:sp>
        <p:sp>
          <p:nvSpPr>
            <p:cNvPr id="46096" name="文本框 46095"/>
            <p:cNvSpPr txBox="1"/>
            <p:nvPr/>
          </p:nvSpPr>
          <p:spPr>
            <a:xfrm>
              <a:off x="0" y="686"/>
              <a:ext cx="412"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A+1</a:t>
              </a:r>
              <a:endParaRPr lang="en-US" altLang="zh-CN" sz="1600" baseline="-25000">
                <a:solidFill>
                  <a:schemeClr val="tx1"/>
                </a:solidFill>
                <a:latin typeface="Times New Roman" panose="02020603050405020304" pitchFamily="2" charset="0"/>
              </a:endParaRPr>
            </a:p>
          </p:txBody>
        </p:sp>
        <p:sp>
          <p:nvSpPr>
            <p:cNvPr id="46097" name="直接连接符 46096"/>
            <p:cNvSpPr/>
            <p:nvPr/>
          </p:nvSpPr>
          <p:spPr>
            <a:xfrm>
              <a:off x="300" y="1674"/>
              <a:ext cx="705" cy="0"/>
            </a:xfrm>
            <a:prstGeom prst="line">
              <a:avLst/>
            </a:prstGeom>
            <a:ln w="9525" cap="flat" cmpd="sng">
              <a:solidFill>
                <a:schemeClr val="tx1"/>
              </a:solidFill>
              <a:prstDash val="solid"/>
              <a:headEnd type="none" w="med" len="med"/>
              <a:tailEnd type="none" w="med" len="med"/>
            </a:ln>
          </p:spPr>
        </p:sp>
        <p:sp>
          <p:nvSpPr>
            <p:cNvPr id="46098" name="文本框 46097"/>
            <p:cNvSpPr txBox="1"/>
            <p:nvPr/>
          </p:nvSpPr>
          <p:spPr>
            <a:xfrm>
              <a:off x="497" y="1770"/>
              <a:ext cx="224" cy="212"/>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sp>
          <p:nvSpPr>
            <p:cNvPr id="46099" name="文本框 46098"/>
            <p:cNvSpPr txBox="1"/>
            <p:nvPr/>
          </p:nvSpPr>
          <p:spPr>
            <a:xfrm>
              <a:off x="11" y="1259"/>
              <a:ext cx="357"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A+i</a:t>
              </a:r>
              <a:endParaRPr lang="en-US" altLang="zh-CN" sz="1600" baseline="-25000">
                <a:solidFill>
                  <a:schemeClr val="tx1"/>
                </a:solidFill>
                <a:latin typeface="Times New Roman" panose="02020603050405020304" pitchFamily="2" charset="0"/>
              </a:endParaRPr>
            </a:p>
          </p:txBody>
        </p:sp>
      </p:grpSp>
      <p:grpSp>
        <p:nvGrpSpPr>
          <p:cNvPr id="46100" name="组合 46099"/>
          <p:cNvGrpSpPr/>
          <p:nvPr/>
        </p:nvGrpSpPr>
        <p:grpSpPr>
          <a:xfrm>
            <a:off x="2700338" y="1819275"/>
            <a:ext cx="1357312" cy="3192463"/>
            <a:chOff x="0" y="0"/>
            <a:chExt cx="769" cy="1654"/>
          </a:xfrm>
        </p:grpSpPr>
        <p:sp>
          <p:nvSpPr>
            <p:cNvPr id="46101" name="文本框 46100"/>
            <p:cNvSpPr txBox="1"/>
            <p:nvPr/>
          </p:nvSpPr>
          <p:spPr>
            <a:xfrm>
              <a:off x="0" y="393"/>
              <a:ext cx="769" cy="1261"/>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zh-CN" altLang="en-US" sz="1600">
                  <a:solidFill>
                    <a:schemeClr val="tx1"/>
                  </a:solidFill>
                  <a:latin typeface="Times New Roman" panose="02020603050405020304" pitchFamily="2" charset="0"/>
                </a:rPr>
                <a:t>保护现场；</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取 </a:t>
              </a:r>
              <a:r>
                <a:rPr lang="en-US" altLang="zh-CN" sz="1600">
                  <a:solidFill>
                    <a:schemeClr val="tx1"/>
                  </a:solidFill>
                  <a:latin typeface="Times New Roman" panose="02020603050405020304" pitchFamily="2" charset="0"/>
                </a:rPr>
                <a:t>i </a:t>
              </a:r>
              <a:r>
                <a:rPr lang="zh-CN" altLang="en-US" sz="1600">
                  <a:solidFill>
                    <a:schemeClr val="tx1"/>
                  </a:solidFill>
                  <a:latin typeface="Times New Roman" panose="02020603050405020304" pitchFamily="2" charset="0"/>
                </a:rPr>
                <a:t>值；</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按</a:t>
              </a:r>
              <a:r>
                <a:rPr lang="en-US" altLang="zh-CN" sz="1600">
                  <a:solidFill>
                    <a:schemeClr val="tx1"/>
                  </a:solidFill>
                  <a:latin typeface="Times New Roman" panose="02020603050405020304" pitchFamily="2" charset="0"/>
                </a:rPr>
                <a:t>i </a:t>
              </a:r>
              <a:r>
                <a:rPr lang="zh-CN" altLang="en-US" sz="1600">
                  <a:solidFill>
                    <a:schemeClr val="tx1"/>
                  </a:solidFill>
                  <a:latin typeface="Times New Roman" panose="02020603050405020304" pitchFamily="2" charset="0"/>
                </a:rPr>
                <a:t>值转移；</a:t>
              </a:r>
              <a:endParaRPr lang="zh-CN" altLang="en-US" sz="1600">
                <a:solidFill>
                  <a:schemeClr val="tx1"/>
                </a:solidFill>
                <a:latin typeface="Times New Roman" panose="02020603050405020304" pitchFamily="2" charset="0"/>
              </a:endParaRPr>
            </a:p>
            <a:p>
              <a:pPr algn="just"/>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r>
                <a:rPr lang="en-US" altLang="zh-CN" sz="1600">
                  <a:solidFill>
                    <a:schemeClr val="tx1"/>
                  </a:solidFill>
                  <a:latin typeface="Times New Roman" panose="02020603050405020304" pitchFamily="2" charset="0"/>
                  <a:sym typeface="Symbol" panose="05050102010706020507" pitchFamily="2" charset="2"/>
                </a:rPr>
                <a:t>     </a:t>
              </a:r>
              <a:endParaRPr lang="en-US" altLang="zh-CN"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恢复现场；</a:t>
              </a:r>
              <a:endParaRPr lang="zh-CN" altLang="en-US" sz="1600">
                <a:solidFill>
                  <a:schemeClr val="tx1"/>
                </a:solidFill>
                <a:latin typeface="Times New Roman" panose="02020603050405020304" pitchFamily="2" charset="0"/>
              </a:endParaRPr>
            </a:p>
          </p:txBody>
        </p:sp>
        <p:sp>
          <p:nvSpPr>
            <p:cNvPr id="46102" name="文本框 46101"/>
            <p:cNvSpPr txBox="1"/>
            <p:nvPr/>
          </p:nvSpPr>
          <p:spPr>
            <a:xfrm>
              <a:off x="70" y="0"/>
              <a:ext cx="577" cy="315"/>
            </a:xfrm>
            <a:prstGeom prst="rect">
              <a:avLst/>
            </a:prstGeom>
            <a:noFill/>
            <a:ln w="9525">
              <a:noFill/>
            </a:ln>
          </p:spPr>
          <p:txBody>
            <a:bodyPr/>
            <a:p>
              <a:pPr algn="just"/>
              <a:r>
                <a:rPr lang="zh-CN" altLang="en-US" sz="1600">
                  <a:solidFill>
                    <a:schemeClr val="tx1"/>
                  </a:solidFill>
                  <a:latin typeface="Times New Roman" panose="02020603050405020304" pitchFamily="2" charset="0"/>
                </a:rPr>
                <a:t>访管中断</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处理程序</a:t>
              </a:r>
              <a:endParaRPr lang="zh-CN" altLang="en-US" sz="1600">
                <a:solidFill>
                  <a:schemeClr val="tx1"/>
                </a:solidFill>
                <a:latin typeface="Times New Roman" panose="02020603050405020304" pitchFamily="2" charset="0"/>
              </a:endParaRPr>
            </a:p>
          </p:txBody>
        </p:sp>
      </p:grpSp>
      <p:grpSp>
        <p:nvGrpSpPr>
          <p:cNvPr id="46103" name="组合 46102"/>
          <p:cNvGrpSpPr/>
          <p:nvPr/>
        </p:nvGrpSpPr>
        <p:grpSpPr>
          <a:xfrm>
            <a:off x="930275" y="2006600"/>
            <a:ext cx="1112838" cy="2773363"/>
            <a:chOff x="0" y="0"/>
            <a:chExt cx="660" cy="1437"/>
          </a:xfrm>
        </p:grpSpPr>
        <p:sp>
          <p:nvSpPr>
            <p:cNvPr id="46104" name="文本框 46103"/>
            <p:cNvSpPr txBox="1"/>
            <p:nvPr/>
          </p:nvSpPr>
          <p:spPr>
            <a:xfrm>
              <a:off x="0" y="296"/>
              <a:ext cx="647" cy="1141"/>
            </a:xfrm>
            <a:prstGeom prst="rect">
              <a:avLst/>
            </a:prstGeom>
            <a:solidFill>
              <a:srgbClr val="CCECFF"/>
            </a:solidFill>
            <a:ln w="9525" cap="flat" cmpd="sng">
              <a:solidFill>
                <a:srgbClr val="000000"/>
              </a:solidFill>
              <a:prstDash val="solid"/>
              <a:miter/>
              <a:headEnd type="none" w="med" len="med"/>
              <a:tailEnd type="none" w="med" len="med"/>
            </a:ln>
          </p:spPr>
          <p:txBody>
            <a:bodyPr/>
            <a:p>
              <a:pPr algn="just"/>
              <a:endParaRPr lang="en-US" altLang="zh-CN" sz="1600" b="0">
                <a:solidFill>
                  <a:schemeClr val="tx1"/>
                </a:solidFill>
                <a:latin typeface="Times New Roman" panose="02020603050405020304" pitchFamily="2" charset="0"/>
              </a:endParaRPr>
            </a:p>
            <a:p>
              <a:pPr algn="just"/>
              <a:r>
                <a:rPr lang="en-US" altLang="zh-CN" sz="1600" b="0">
                  <a:solidFill>
                    <a:schemeClr val="tx1"/>
                  </a:solidFill>
                  <a:latin typeface="Times New Roman" panose="02020603050405020304" pitchFamily="2" charset="0"/>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just"/>
              <a:r>
                <a:rPr lang="en-US" altLang="zh-CN" sz="1600">
                  <a:solidFill>
                    <a:schemeClr val="tx1"/>
                  </a:solidFill>
                  <a:latin typeface="Times New Roman" panose="02020603050405020304" pitchFamily="2" charset="0"/>
                </a:rPr>
                <a:t>    svc i</a:t>
              </a:r>
              <a:endParaRPr lang="en-US" altLang="zh-CN" sz="1600">
                <a:solidFill>
                  <a:schemeClr val="tx1"/>
                </a:solidFill>
                <a:latin typeface="Times New Roman" panose="02020603050405020304" pitchFamily="2" charset="0"/>
              </a:endParaRPr>
            </a:p>
            <a:p>
              <a:pPr algn="just"/>
              <a:r>
                <a:rPr lang="en-US" altLang="zh-CN" sz="1600">
                  <a:solidFill>
                    <a:schemeClr val="tx1"/>
                  </a:solidFill>
                  <a:latin typeface="Times New Roman" panose="02020603050405020304" pitchFamily="2" charset="0"/>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just"/>
              <a:endParaRPr lang="en-US" altLang="zh-CN" sz="1600" b="0">
                <a:solidFill>
                  <a:schemeClr val="tx1"/>
                </a:solidFill>
                <a:latin typeface="Times New Roman" panose="02020603050405020304" pitchFamily="2" charset="0"/>
              </a:endParaRPr>
            </a:p>
            <a:p>
              <a:pPr algn="just"/>
              <a:endParaRPr lang="en-US" altLang="zh-CN" sz="1600" b="0">
                <a:solidFill>
                  <a:schemeClr val="tx1"/>
                </a:solidFill>
                <a:latin typeface="Times New Roman" panose="02020603050405020304" pitchFamily="2" charset="0"/>
              </a:endParaRPr>
            </a:p>
            <a:p>
              <a:pPr algn="just"/>
              <a:endParaRPr lang="en-US" altLang="zh-CN" sz="1600" b="0">
                <a:solidFill>
                  <a:schemeClr val="tx1"/>
                </a:solidFill>
                <a:latin typeface="Times New Roman" panose="02020603050405020304" pitchFamily="2" charset="0"/>
              </a:endParaRPr>
            </a:p>
          </p:txBody>
        </p:sp>
        <p:sp>
          <p:nvSpPr>
            <p:cNvPr id="46105" name="文本框 46104"/>
            <p:cNvSpPr txBox="1"/>
            <p:nvPr/>
          </p:nvSpPr>
          <p:spPr>
            <a:xfrm>
              <a:off x="65" y="0"/>
              <a:ext cx="595" cy="174"/>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用户程序</a:t>
              </a:r>
              <a:endParaRPr lang="zh-CN" altLang="en-US" sz="1600">
                <a:solidFill>
                  <a:schemeClr val="tx1"/>
                </a:solidFill>
                <a:latin typeface="Times New Roman" panose="02020603050405020304" pitchFamily="2" charset="0"/>
              </a:endParaRPr>
            </a:p>
          </p:txBody>
        </p:sp>
      </p:grpSp>
      <p:sp>
        <p:nvSpPr>
          <p:cNvPr id="46106" name="直接连接符 46105"/>
          <p:cNvSpPr/>
          <p:nvPr/>
        </p:nvSpPr>
        <p:spPr>
          <a:xfrm>
            <a:off x="2409825" y="1590675"/>
            <a:ext cx="0" cy="4479925"/>
          </a:xfrm>
          <a:prstGeom prst="line">
            <a:avLst/>
          </a:prstGeom>
          <a:ln w="76200" cap="flat" cmpd="sng">
            <a:solidFill>
              <a:srgbClr val="660033"/>
            </a:solidFill>
            <a:prstDash val="solid"/>
            <a:headEnd type="none" w="med" len="med"/>
            <a:tailEnd type="none" w="med" len="med"/>
          </a:ln>
        </p:spPr>
      </p:sp>
      <p:sp>
        <p:nvSpPr>
          <p:cNvPr id="46107" name="直接连接符 46106"/>
          <p:cNvSpPr/>
          <p:nvPr/>
        </p:nvSpPr>
        <p:spPr>
          <a:xfrm flipV="1">
            <a:off x="2003425" y="2578100"/>
            <a:ext cx="696913" cy="685800"/>
          </a:xfrm>
          <a:prstGeom prst="line">
            <a:avLst/>
          </a:prstGeom>
          <a:ln w="38100" cap="flat" cmpd="sng">
            <a:solidFill>
              <a:srgbClr val="000066"/>
            </a:solidFill>
            <a:prstDash val="solid"/>
            <a:headEnd type="none" w="med" len="med"/>
            <a:tailEnd type="triangle" w="sm" len="med"/>
          </a:ln>
        </p:spPr>
      </p:sp>
      <p:grpSp>
        <p:nvGrpSpPr>
          <p:cNvPr id="46108" name="组合 46107"/>
          <p:cNvGrpSpPr/>
          <p:nvPr/>
        </p:nvGrpSpPr>
        <p:grpSpPr>
          <a:xfrm>
            <a:off x="4060825" y="2178050"/>
            <a:ext cx="879475" cy="1649413"/>
            <a:chOff x="0" y="0"/>
            <a:chExt cx="522" cy="854"/>
          </a:xfrm>
        </p:grpSpPr>
        <p:sp>
          <p:nvSpPr>
            <p:cNvPr id="46109" name="直接连接符 46108"/>
            <p:cNvSpPr/>
            <p:nvPr/>
          </p:nvSpPr>
          <p:spPr>
            <a:xfrm>
              <a:off x="354" y="177"/>
              <a:ext cx="0" cy="303"/>
            </a:xfrm>
            <a:prstGeom prst="line">
              <a:avLst/>
            </a:prstGeom>
            <a:ln w="19050" cap="flat" cmpd="sng">
              <a:solidFill>
                <a:srgbClr val="000000"/>
              </a:solidFill>
              <a:prstDash val="solid"/>
              <a:headEnd type="none" w="med" len="med"/>
              <a:tailEnd type="triangle" w="sm" len="med"/>
            </a:ln>
          </p:spPr>
        </p:sp>
        <p:grpSp>
          <p:nvGrpSpPr>
            <p:cNvPr id="46110" name="组合 46109"/>
            <p:cNvGrpSpPr/>
            <p:nvPr/>
          </p:nvGrpSpPr>
          <p:grpSpPr>
            <a:xfrm>
              <a:off x="245" y="480"/>
              <a:ext cx="259" cy="268"/>
              <a:chOff x="0" y="0"/>
              <a:chExt cx="530" cy="456"/>
            </a:xfrm>
          </p:grpSpPr>
          <p:sp>
            <p:nvSpPr>
              <p:cNvPr id="46111" name="椭圆 46110"/>
              <p:cNvSpPr/>
              <p:nvPr/>
            </p:nvSpPr>
            <p:spPr>
              <a:xfrm>
                <a:off x="0" y="0"/>
                <a:ext cx="424" cy="304"/>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46112" name="文本框 46111"/>
              <p:cNvSpPr txBox="1"/>
              <p:nvPr/>
            </p:nvSpPr>
            <p:spPr>
              <a:xfrm>
                <a:off x="0" y="0"/>
                <a:ext cx="530" cy="456"/>
              </a:xfrm>
              <a:prstGeom prst="rect">
                <a:avLst/>
              </a:prstGeom>
              <a:noFill/>
              <a:ln w="9525">
                <a:noFill/>
              </a:ln>
            </p:spPr>
            <p:txBody>
              <a:bodyPr/>
              <a:p>
                <a:pPr algn="just"/>
                <a:r>
                  <a:rPr lang="en-US" altLang="zh-CN" sz="1600" b="0">
                    <a:solidFill>
                      <a:schemeClr val="tx1"/>
                    </a:solidFill>
                    <a:latin typeface="Times New Roman" panose="02020603050405020304" pitchFamily="2" charset="0"/>
                  </a:rPr>
                  <a:t>+</a:t>
                </a:r>
                <a:endParaRPr lang="en-US" altLang="zh-CN" sz="1600" b="0">
                  <a:solidFill>
                    <a:schemeClr val="tx1"/>
                  </a:solidFill>
                  <a:latin typeface="Times New Roman" panose="02020603050405020304" pitchFamily="2" charset="0"/>
                </a:endParaRPr>
              </a:p>
            </p:txBody>
          </p:sp>
        </p:grpSp>
        <p:sp>
          <p:nvSpPr>
            <p:cNvPr id="46113" name="直接连接符 46112"/>
            <p:cNvSpPr/>
            <p:nvPr/>
          </p:nvSpPr>
          <p:spPr>
            <a:xfrm>
              <a:off x="0" y="577"/>
              <a:ext cx="245" cy="0"/>
            </a:xfrm>
            <a:prstGeom prst="line">
              <a:avLst/>
            </a:prstGeom>
            <a:ln w="19050" cap="flat" cmpd="sng">
              <a:solidFill>
                <a:schemeClr val="tx1"/>
              </a:solidFill>
              <a:prstDash val="solid"/>
              <a:headEnd type="none" w="med" len="med"/>
              <a:tailEnd type="triangle" w="sm" len="med"/>
            </a:ln>
          </p:spPr>
        </p:sp>
        <p:sp>
          <p:nvSpPr>
            <p:cNvPr id="46114" name="文本框 46113"/>
            <p:cNvSpPr txBox="1"/>
            <p:nvPr/>
          </p:nvSpPr>
          <p:spPr>
            <a:xfrm>
              <a:off x="245" y="0"/>
              <a:ext cx="216" cy="174"/>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endParaRPr lang="en-US" altLang="zh-CN" sz="1600">
                <a:solidFill>
                  <a:schemeClr val="tx1"/>
                </a:solidFill>
                <a:latin typeface="Times New Roman" panose="02020603050405020304" pitchFamily="2" charset="0"/>
              </a:endParaRPr>
            </a:p>
          </p:txBody>
        </p:sp>
        <p:sp>
          <p:nvSpPr>
            <p:cNvPr id="46115" name="直接连接符 46114"/>
            <p:cNvSpPr/>
            <p:nvPr/>
          </p:nvSpPr>
          <p:spPr>
            <a:xfrm>
              <a:off x="350" y="854"/>
              <a:ext cx="172" cy="0"/>
            </a:xfrm>
            <a:prstGeom prst="line">
              <a:avLst/>
            </a:prstGeom>
            <a:ln w="19050" cap="flat" cmpd="sng">
              <a:solidFill>
                <a:schemeClr val="tx1"/>
              </a:solidFill>
              <a:prstDash val="solid"/>
              <a:headEnd type="none" w="med" len="med"/>
              <a:tailEnd type="triangle" w="sm" len="med"/>
            </a:ln>
          </p:spPr>
        </p:sp>
        <p:sp>
          <p:nvSpPr>
            <p:cNvPr id="46116" name="直接连接符 46115"/>
            <p:cNvSpPr/>
            <p:nvPr/>
          </p:nvSpPr>
          <p:spPr>
            <a:xfrm>
              <a:off x="350" y="668"/>
              <a:ext cx="0" cy="186"/>
            </a:xfrm>
            <a:prstGeom prst="line">
              <a:avLst/>
            </a:prstGeom>
            <a:ln w="19050" cap="flat" cmpd="sng">
              <a:solidFill>
                <a:schemeClr val="tx1"/>
              </a:solidFill>
              <a:prstDash val="solid"/>
              <a:headEnd type="none" w="med" len="med"/>
              <a:tailEnd type="none" w="med" len="med"/>
            </a:ln>
          </p:spPr>
        </p:sp>
      </p:grpSp>
      <p:sp>
        <p:nvSpPr>
          <p:cNvPr id="46117" name="直接连接符 46116"/>
          <p:cNvSpPr/>
          <p:nvPr/>
        </p:nvSpPr>
        <p:spPr>
          <a:xfrm>
            <a:off x="6472238" y="4005263"/>
            <a:ext cx="792162" cy="0"/>
          </a:xfrm>
          <a:prstGeom prst="line">
            <a:avLst/>
          </a:prstGeom>
          <a:ln w="38100" cap="flat" cmpd="sng">
            <a:solidFill>
              <a:srgbClr val="000066"/>
            </a:solidFill>
            <a:prstDash val="solid"/>
            <a:headEnd type="none" w="med" len="med"/>
            <a:tailEnd type="triangle" w="sm" len="med"/>
          </a:ln>
        </p:spPr>
      </p:sp>
      <p:grpSp>
        <p:nvGrpSpPr>
          <p:cNvPr id="46118" name="组合 46117"/>
          <p:cNvGrpSpPr/>
          <p:nvPr/>
        </p:nvGrpSpPr>
        <p:grpSpPr>
          <a:xfrm>
            <a:off x="4032250" y="4262438"/>
            <a:ext cx="3216275" cy="1576387"/>
            <a:chOff x="0" y="0"/>
            <a:chExt cx="2026" cy="993"/>
          </a:xfrm>
        </p:grpSpPr>
        <p:grpSp>
          <p:nvGrpSpPr>
            <p:cNvPr id="46119" name="组合 46118"/>
            <p:cNvGrpSpPr/>
            <p:nvPr/>
          </p:nvGrpSpPr>
          <p:grpSpPr>
            <a:xfrm>
              <a:off x="709" y="5"/>
              <a:ext cx="1317" cy="980"/>
              <a:chOff x="0" y="0"/>
              <a:chExt cx="1317" cy="980"/>
            </a:xfrm>
          </p:grpSpPr>
          <p:sp>
            <p:nvSpPr>
              <p:cNvPr id="46120" name="直接连接符 46119"/>
              <p:cNvSpPr/>
              <p:nvPr/>
            </p:nvSpPr>
            <p:spPr>
              <a:xfrm flipH="1">
                <a:off x="733" y="0"/>
                <a:ext cx="584" cy="980"/>
              </a:xfrm>
              <a:prstGeom prst="line">
                <a:avLst/>
              </a:prstGeom>
              <a:ln w="38100" cap="flat" cmpd="sng">
                <a:solidFill>
                  <a:srgbClr val="663300"/>
                </a:solidFill>
                <a:prstDash val="solid"/>
                <a:headEnd type="none" w="med" len="med"/>
                <a:tailEnd type="none" w="med" len="med"/>
              </a:ln>
            </p:spPr>
          </p:sp>
          <p:sp>
            <p:nvSpPr>
              <p:cNvPr id="46121" name="直接连接符 46120"/>
              <p:cNvSpPr/>
              <p:nvPr/>
            </p:nvSpPr>
            <p:spPr>
              <a:xfrm flipH="1">
                <a:off x="0" y="980"/>
                <a:ext cx="725" cy="0"/>
              </a:xfrm>
              <a:prstGeom prst="line">
                <a:avLst/>
              </a:prstGeom>
              <a:ln w="38100" cap="flat" cmpd="sng">
                <a:solidFill>
                  <a:srgbClr val="663300"/>
                </a:solidFill>
                <a:prstDash val="solid"/>
                <a:headEnd type="none" w="med" len="med"/>
                <a:tailEnd type="none" w="med" len="med"/>
              </a:ln>
            </p:spPr>
          </p:sp>
        </p:grpSp>
        <p:sp>
          <p:nvSpPr>
            <p:cNvPr id="46122" name="直接连接符 46121"/>
            <p:cNvSpPr/>
            <p:nvPr/>
          </p:nvSpPr>
          <p:spPr>
            <a:xfrm flipH="1" flipV="1">
              <a:off x="0" y="0"/>
              <a:ext cx="708" cy="993"/>
            </a:xfrm>
            <a:prstGeom prst="line">
              <a:avLst/>
            </a:prstGeom>
            <a:ln w="38100" cap="flat" cmpd="sng">
              <a:solidFill>
                <a:srgbClr val="663300"/>
              </a:solidFill>
              <a:prstDash val="solid"/>
              <a:headEnd type="none" w="med" len="med"/>
              <a:tailEnd type="triangle" w="sm" len="med"/>
            </a:ln>
          </p:spPr>
        </p:sp>
      </p:grpSp>
      <p:sp>
        <p:nvSpPr>
          <p:cNvPr id="46123" name="直接连接符 46122"/>
          <p:cNvSpPr/>
          <p:nvPr/>
        </p:nvSpPr>
        <p:spPr>
          <a:xfrm flipH="1" flipV="1">
            <a:off x="2032000" y="3416300"/>
            <a:ext cx="668338" cy="855663"/>
          </a:xfrm>
          <a:prstGeom prst="line">
            <a:avLst/>
          </a:prstGeom>
          <a:ln w="38100" cap="flat" cmpd="sng">
            <a:solidFill>
              <a:srgbClr val="663300"/>
            </a:solidFill>
            <a:prstDash val="solid"/>
            <a:headEnd type="none" w="med" len="med"/>
            <a:tailEnd type="triangle" w="sm" len="med"/>
          </a:ln>
        </p:spPr>
      </p:sp>
      <p:grpSp>
        <p:nvGrpSpPr>
          <p:cNvPr id="46124" name="组合 46123"/>
          <p:cNvGrpSpPr/>
          <p:nvPr/>
        </p:nvGrpSpPr>
        <p:grpSpPr>
          <a:xfrm>
            <a:off x="6927850" y="1662113"/>
            <a:ext cx="1501775" cy="3670300"/>
            <a:chOff x="0" y="0"/>
            <a:chExt cx="946" cy="2312"/>
          </a:xfrm>
        </p:grpSpPr>
        <p:sp>
          <p:nvSpPr>
            <p:cNvPr id="46125" name="文本框 46124"/>
            <p:cNvSpPr txBox="1"/>
            <p:nvPr/>
          </p:nvSpPr>
          <p:spPr>
            <a:xfrm>
              <a:off x="214" y="2025"/>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m</a:t>
              </a:r>
              <a:endParaRPr lang="en-US" altLang="zh-CN" sz="1600">
                <a:solidFill>
                  <a:schemeClr val="tx1"/>
                </a:solidFill>
                <a:latin typeface="Times New Roman" panose="02020603050405020304" pitchFamily="2" charset="0"/>
              </a:endParaRPr>
            </a:p>
          </p:txBody>
        </p:sp>
        <p:sp>
          <p:nvSpPr>
            <p:cNvPr id="46126" name="文本框 46125"/>
            <p:cNvSpPr txBox="1"/>
            <p:nvPr/>
          </p:nvSpPr>
          <p:spPr>
            <a:xfrm>
              <a:off x="0" y="1884"/>
              <a:ext cx="297" cy="211"/>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m</a:t>
              </a:r>
              <a:endParaRPr lang="en-US" altLang="zh-CN" sz="1600" baseline="-25000">
                <a:solidFill>
                  <a:schemeClr val="tx1"/>
                </a:solidFill>
                <a:latin typeface="Times New Roman" panose="02020603050405020304" pitchFamily="2" charset="0"/>
              </a:endParaRPr>
            </a:p>
          </p:txBody>
        </p:sp>
        <p:sp>
          <p:nvSpPr>
            <p:cNvPr id="46127" name="文本框 46126"/>
            <p:cNvSpPr txBox="1"/>
            <p:nvPr/>
          </p:nvSpPr>
          <p:spPr>
            <a:xfrm>
              <a:off x="31" y="0"/>
              <a:ext cx="915" cy="287"/>
            </a:xfrm>
            <a:prstGeom prst="rect">
              <a:avLst/>
            </a:prstGeom>
            <a:noFill/>
            <a:ln w="9525">
              <a:noFill/>
            </a:ln>
          </p:spPr>
          <p:txBody>
            <a:bodyPr/>
            <a:p>
              <a:pPr algn="just"/>
              <a:r>
                <a:rPr lang="zh-CN" altLang="en-US" sz="1600">
                  <a:solidFill>
                    <a:schemeClr val="tx1"/>
                  </a:solidFill>
                  <a:latin typeface="Times New Roman" panose="02020603050405020304" pitchFamily="2" charset="0"/>
                </a:rPr>
                <a:t>例行子程序</a:t>
              </a:r>
              <a:endParaRPr lang="zh-CN" altLang="en-US" sz="1600">
                <a:solidFill>
                  <a:schemeClr val="tx1"/>
                </a:solidFill>
                <a:latin typeface="Times New Roman" panose="02020603050405020304" pitchFamily="2" charset="0"/>
              </a:endParaRPr>
            </a:p>
          </p:txBody>
        </p:sp>
        <p:sp>
          <p:nvSpPr>
            <p:cNvPr id="46128" name="文本框 46127"/>
            <p:cNvSpPr txBox="1"/>
            <p:nvPr/>
          </p:nvSpPr>
          <p:spPr>
            <a:xfrm>
              <a:off x="214" y="31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0</a:t>
              </a:r>
              <a:endParaRPr lang="en-US" altLang="zh-CN" sz="1600">
                <a:solidFill>
                  <a:schemeClr val="tx1"/>
                </a:solidFill>
                <a:latin typeface="Times New Roman" panose="02020603050405020304" pitchFamily="2" charset="0"/>
              </a:endParaRPr>
            </a:p>
          </p:txBody>
        </p:sp>
        <p:sp>
          <p:nvSpPr>
            <p:cNvPr id="46129" name="文本框 46128"/>
            <p:cNvSpPr txBox="1"/>
            <p:nvPr/>
          </p:nvSpPr>
          <p:spPr>
            <a:xfrm>
              <a:off x="214" y="799"/>
              <a:ext cx="457" cy="288"/>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1</a:t>
              </a:r>
              <a:endParaRPr lang="en-US" altLang="zh-CN" sz="1600">
                <a:solidFill>
                  <a:schemeClr val="tx1"/>
                </a:solidFill>
                <a:latin typeface="Times New Roman" panose="02020603050405020304" pitchFamily="2" charset="0"/>
              </a:endParaRPr>
            </a:p>
          </p:txBody>
        </p:sp>
        <p:sp>
          <p:nvSpPr>
            <p:cNvPr id="46130" name="文本框 46129"/>
            <p:cNvSpPr txBox="1"/>
            <p:nvPr/>
          </p:nvSpPr>
          <p:spPr>
            <a:xfrm>
              <a:off x="214" y="136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i</a:t>
              </a:r>
              <a:endParaRPr lang="en-US" altLang="zh-CN" sz="1600">
                <a:solidFill>
                  <a:schemeClr val="tx1"/>
                </a:solidFill>
                <a:latin typeface="Times New Roman" panose="02020603050405020304" pitchFamily="2" charset="0"/>
              </a:endParaRPr>
            </a:p>
          </p:txBody>
        </p:sp>
        <p:sp>
          <p:nvSpPr>
            <p:cNvPr id="46131" name="文本框 46130"/>
            <p:cNvSpPr txBox="1"/>
            <p:nvPr/>
          </p:nvSpPr>
          <p:spPr>
            <a:xfrm>
              <a:off x="323" y="1719"/>
              <a:ext cx="238" cy="212"/>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sp>
          <p:nvSpPr>
            <p:cNvPr id="46132" name="文本框 46131"/>
            <p:cNvSpPr txBox="1"/>
            <p:nvPr/>
          </p:nvSpPr>
          <p:spPr>
            <a:xfrm>
              <a:off x="11" y="169"/>
              <a:ext cx="275"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0</a:t>
              </a:r>
              <a:endParaRPr lang="en-US" altLang="zh-CN" sz="1600" baseline="-25000">
                <a:solidFill>
                  <a:schemeClr val="tx1"/>
                </a:solidFill>
                <a:latin typeface="Times New Roman" panose="02020603050405020304" pitchFamily="2" charset="0"/>
              </a:endParaRPr>
            </a:p>
          </p:txBody>
        </p:sp>
        <p:sp>
          <p:nvSpPr>
            <p:cNvPr id="46133" name="文本框 46132"/>
            <p:cNvSpPr txBox="1"/>
            <p:nvPr/>
          </p:nvSpPr>
          <p:spPr>
            <a:xfrm>
              <a:off x="11" y="667"/>
              <a:ext cx="275"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1</a:t>
              </a:r>
              <a:endParaRPr lang="en-US" altLang="zh-CN" sz="1600" baseline="-25000">
                <a:solidFill>
                  <a:schemeClr val="tx1"/>
                </a:solidFill>
                <a:latin typeface="Times New Roman" panose="02020603050405020304" pitchFamily="2" charset="0"/>
              </a:endParaRPr>
            </a:p>
          </p:txBody>
        </p:sp>
        <p:sp>
          <p:nvSpPr>
            <p:cNvPr id="46134" name="文本框 46133"/>
            <p:cNvSpPr txBox="1"/>
            <p:nvPr/>
          </p:nvSpPr>
          <p:spPr>
            <a:xfrm>
              <a:off x="23" y="1213"/>
              <a:ext cx="275"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i</a:t>
              </a:r>
              <a:endParaRPr lang="en-US" altLang="zh-CN" sz="1600" baseline="-25000">
                <a:solidFill>
                  <a:schemeClr val="tx1"/>
                </a:solidFill>
                <a:latin typeface="Times New Roman" panose="02020603050405020304" pitchFamily="2" charset="0"/>
              </a:endParaRPr>
            </a:p>
          </p:txBody>
        </p:sp>
        <p:sp>
          <p:nvSpPr>
            <p:cNvPr id="46135" name="文本框 46134"/>
            <p:cNvSpPr txBox="1"/>
            <p:nvPr/>
          </p:nvSpPr>
          <p:spPr>
            <a:xfrm>
              <a:off x="323" y="1098"/>
              <a:ext cx="238" cy="211"/>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grpSp>
      <p:sp>
        <p:nvSpPr>
          <p:cNvPr id="46136" name="文本框 46135"/>
          <p:cNvSpPr txBox="1"/>
          <p:nvPr/>
        </p:nvSpPr>
        <p:spPr>
          <a:xfrm>
            <a:off x="3654425" y="6048375"/>
            <a:ext cx="2528888"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系统调用的执行过程</a:t>
            </a:r>
            <a:endParaRPr lang="zh-CN" altLang="en-US" sz="1600" b="0">
              <a:solidFill>
                <a:schemeClr val="tx1"/>
              </a:solidFill>
              <a:latin typeface="Times New Roman" panose="02020603050405020304" pitchFamily="2" charset="0"/>
            </a:endParaRPr>
          </a:p>
        </p:txBody>
      </p:sp>
      <p:sp>
        <p:nvSpPr>
          <p:cNvPr id="46137" name="矩形 46136"/>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103"/>
                                        </p:tgtEl>
                                        <p:attrNameLst>
                                          <p:attrName>style.visibility</p:attrName>
                                        </p:attrNameLst>
                                      </p:cBhvr>
                                      <p:to>
                                        <p:strVal val="visible"/>
                                      </p:to>
                                    </p:set>
                                    <p:anim calcmode="lin" valueType="num">
                                      <p:cBhvr additive="base">
                                        <p:cTn id="13" dur="500" fill="hold"/>
                                        <p:tgtEl>
                                          <p:spTgt spid="46103"/>
                                        </p:tgtEl>
                                        <p:attrNameLst>
                                          <p:attrName>ppt_x</p:attrName>
                                        </p:attrNameLst>
                                      </p:cBhvr>
                                      <p:tavLst>
                                        <p:tav tm="0">
                                          <p:val>
                                            <p:strVal val="0-#ppt_w/2"/>
                                          </p:val>
                                        </p:tav>
                                        <p:tav tm="100000">
                                          <p:val>
                                            <p:strVal val="#ppt_x"/>
                                          </p:val>
                                        </p:tav>
                                      </p:tavLst>
                                    </p:anim>
                                    <p:anim calcmode="lin" valueType="num">
                                      <p:cBhvr additive="base">
                                        <p:cTn id="14" dur="500" fill="hold"/>
                                        <p:tgtEl>
                                          <p:spTgt spid="461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6100"/>
                                        </p:tgtEl>
                                        <p:attrNameLst>
                                          <p:attrName>style.visibility</p:attrName>
                                        </p:attrNameLst>
                                      </p:cBhvr>
                                      <p:to>
                                        <p:strVal val="visible"/>
                                      </p:to>
                                    </p:set>
                                    <p:anim calcmode="lin" valueType="num">
                                      <p:cBhvr additive="base">
                                        <p:cTn id="19" dur="500" fill="hold"/>
                                        <p:tgtEl>
                                          <p:spTgt spid="46100"/>
                                        </p:tgtEl>
                                        <p:attrNameLst>
                                          <p:attrName>ppt_x</p:attrName>
                                        </p:attrNameLst>
                                      </p:cBhvr>
                                      <p:tavLst>
                                        <p:tav tm="0">
                                          <p:val>
                                            <p:strVal val="#ppt_x"/>
                                          </p:val>
                                        </p:tav>
                                        <p:tav tm="100000">
                                          <p:val>
                                            <p:strVal val="#ppt_x"/>
                                          </p:val>
                                        </p:tav>
                                      </p:tavLst>
                                    </p:anim>
                                    <p:anim calcmode="lin" valueType="num">
                                      <p:cBhvr additive="base">
                                        <p:cTn id="20" dur="500" fill="hold"/>
                                        <p:tgtEl>
                                          <p:spTgt spid="4610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6124"/>
                                        </p:tgtEl>
                                        <p:attrNameLst>
                                          <p:attrName>style.visibility</p:attrName>
                                        </p:attrNameLst>
                                      </p:cBhvr>
                                      <p:to>
                                        <p:strVal val="visible"/>
                                      </p:to>
                                    </p:set>
                                    <p:anim calcmode="lin" valueType="num">
                                      <p:cBhvr additive="base">
                                        <p:cTn id="25" dur="500" fill="hold"/>
                                        <p:tgtEl>
                                          <p:spTgt spid="46124"/>
                                        </p:tgtEl>
                                        <p:attrNameLst>
                                          <p:attrName>ppt_x</p:attrName>
                                        </p:attrNameLst>
                                      </p:cBhvr>
                                      <p:tavLst>
                                        <p:tav tm="0">
                                          <p:val>
                                            <p:strVal val="1+#ppt_w/2"/>
                                          </p:val>
                                        </p:tav>
                                        <p:tav tm="100000">
                                          <p:val>
                                            <p:strVal val="#ppt_x"/>
                                          </p:val>
                                        </p:tav>
                                      </p:tavLst>
                                    </p:anim>
                                    <p:anim calcmode="lin" valueType="num">
                                      <p:cBhvr additive="base">
                                        <p:cTn id="26" dur="500" fill="hold"/>
                                        <p:tgtEl>
                                          <p:spTgt spid="461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6084"/>
                                        </p:tgtEl>
                                        <p:attrNameLst>
                                          <p:attrName>style.visibility</p:attrName>
                                        </p:attrNameLst>
                                      </p:cBhvr>
                                      <p:to>
                                        <p:strVal val="visible"/>
                                      </p:to>
                                    </p:set>
                                    <p:anim calcmode="lin" valueType="num">
                                      <p:cBhvr additive="base">
                                        <p:cTn id="31" dur="500" fill="hold"/>
                                        <p:tgtEl>
                                          <p:spTgt spid="46084"/>
                                        </p:tgtEl>
                                        <p:attrNameLst>
                                          <p:attrName>ppt_x</p:attrName>
                                        </p:attrNameLst>
                                      </p:cBhvr>
                                      <p:tavLst>
                                        <p:tav tm="0">
                                          <p:val>
                                            <p:strVal val="#ppt_x"/>
                                          </p:val>
                                        </p:tav>
                                        <p:tav tm="100000">
                                          <p:val>
                                            <p:strVal val="#ppt_x"/>
                                          </p:val>
                                        </p:tav>
                                      </p:tavLst>
                                    </p:anim>
                                    <p:anim calcmode="lin" valueType="num">
                                      <p:cBhvr additive="base">
                                        <p:cTn id="32" dur="500" fill="hold"/>
                                        <p:tgtEl>
                                          <p:spTgt spid="4608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6106"/>
                                        </p:tgtEl>
                                        <p:attrNameLst>
                                          <p:attrName>style.visibility</p:attrName>
                                        </p:attrNameLst>
                                      </p:cBhvr>
                                      <p:to>
                                        <p:strVal val="visible"/>
                                      </p:to>
                                    </p:set>
                                    <p:anim calcmode="lin" valueType="num">
                                      <p:cBhvr additive="base">
                                        <p:cTn id="37" dur="500" fill="hold"/>
                                        <p:tgtEl>
                                          <p:spTgt spid="46106"/>
                                        </p:tgtEl>
                                        <p:attrNameLst>
                                          <p:attrName>ppt_x</p:attrName>
                                        </p:attrNameLst>
                                      </p:cBhvr>
                                      <p:tavLst>
                                        <p:tav tm="0">
                                          <p:val>
                                            <p:strVal val="#ppt_x"/>
                                          </p:val>
                                        </p:tav>
                                        <p:tav tm="100000">
                                          <p:val>
                                            <p:strVal val="#ppt_x"/>
                                          </p:val>
                                        </p:tav>
                                      </p:tavLst>
                                    </p:anim>
                                    <p:anim calcmode="lin" valueType="num">
                                      <p:cBhvr additive="base">
                                        <p:cTn id="38" dur="500" fill="hold"/>
                                        <p:tgtEl>
                                          <p:spTgt spid="4610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107"/>
                                        </p:tgtEl>
                                        <p:attrNameLst>
                                          <p:attrName>style.visibility</p:attrName>
                                        </p:attrNameLst>
                                      </p:cBhvr>
                                      <p:to>
                                        <p:strVal val="visible"/>
                                      </p:to>
                                    </p:set>
                                    <p:anim calcmode="lin" valueType="num">
                                      <p:cBhvr additive="base">
                                        <p:cTn id="43" dur="500" fill="hold"/>
                                        <p:tgtEl>
                                          <p:spTgt spid="46107"/>
                                        </p:tgtEl>
                                        <p:attrNameLst>
                                          <p:attrName>ppt_x</p:attrName>
                                        </p:attrNameLst>
                                      </p:cBhvr>
                                      <p:tavLst>
                                        <p:tav tm="0">
                                          <p:val>
                                            <p:strVal val="#ppt_x"/>
                                          </p:val>
                                        </p:tav>
                                        <p:tav tm="100000">
                                          <p:val>
                                            <p:strVal val="#ppt_x"/>
                                          </p:val>
                                        </p:tav>
                                      </p:tavLst>
                                    </p:anim>
                                    <p:anim calcmode="lin" valueType="num">
                                      <p:cBhvr additive="base">
                                        <p:cTn id="44" dur="500" fill="hold"/>
                                        <p:tgtEl>
                                          <p:spTgt spid="4610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6108"/>
                                        </p:tgtEl>
                                        <p:attrNameLst>
                                          <p:attrName>style.visibility</p:attrName>
                                        </p:attrNameLst>
                                      </p:cBhvr>
                                      <p:to>
                                        <p:strVal val="visible"/>
                                      </p:to>
                                    </p:set>
                                    <p:anim calcmode="lin" valueType="num">
                                      <p:cBhvr additive="base">
                                        <p:cTn id="49" dur="500" fill="hold"/>
                                        <p:tgtEl>
                                          <p:spTgt spid="46108"/>
                                        </p:tgtEl>
                                        <p:attrNameLst>
                                          <p:attrName>ppt_x</p:attrName>
                                        </p:attrNameLst>
                                      </p:cBhvr>
                                      <p:tavLst>
                                        <p:tav tm="0">
                                          <p:val>
                                            <p:strVal val="#ppt_x"/>
                                          </p:val>
                                        </p:tav>
                                        <p:tav tm="100000">
                                          <p:val>
                                            <p:strVal val="#ppt_x"/>
                                          </p:val>
                                        </p:tav>
                                      </p:tavLst>
                                    </p:anim>
                                    <p:anim calcmode="lin" valueType="num">
                                      <p:cBhvr additive="base">
                                        <p:cTn id="50" dur="500" fill="hold"/>
                                        <p:tgtEl>
                                          <p:spTgt spid="4610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6117"/>
                                        </p:tgtEl>
                                        <p:attrNameLst>
                                          <p:attrName>style.visibility</p:attrName>
                                        </p:attrNameLst>
                                      </p:cBhvr>
                                      <p:to>
                                        <p:strVal val="visible"/>
                                      </p:to>
                                    </p:set>
                                    <p:anim calcmode="lin" valueType="num">
                                      <p:cBhvr additive="base">
                                        <p:cTn id="55" dur="500" fill="hold"/>
                                        <p:tgtEl>
                                          <p:spTgt spid="46117"/>
                                        </p:tgtEl>
                                        <p:attrNameLst>
                                          <p:attrName>ppt_x</p:attrName>
                                        </p:attrNameLst>
                                      </p:cBhvr>
                                      <p:tavLst>
                                        <p:tav tm="0">
                                          <p:val>
                                            <p:strVal val="#ppt_x"/>
                                          </p:val>
                                        </p:tav>
                                        <p:tav tm="100000">
                                          <p:val>
                                            <p:strVal val="#ppt_x"/>
                                          </p:val>
                                        </p:tav>
                                      </p:tavLst>
                                    </p:anim>
                                    <p:anim calcmode="lin" valueType="num">
                                      <p:cBhvr additive="base">
                                        <p:cTn id="56" dur="500" fill="hold"/>
                                        <p:tgtEl>
                                          <p:spTgt spid="461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118"/>
                                        </p:tgtEl>
                                        <p:attrNameLst>
                                          <p:attrName>style.visibility</p:attrName>
                                        </p:attrNameLst>
                                      </p:cBhvr>
                                      <p:to>
                                        <p:strVal val="visible"/>
                                      </p:to>
                                    </p:set>
                                    <p:anim calcmode="lin" valueType="num">
                                      <p:cBhvr additive="base">
                                        <p:cTn id="61" dur="500" fill="hold"/>
                                        <p:tgtEl>
                                          <p:spTgt spid="46118"/>
                                        </p:tgtEl>
                                        <p:attrNameLst>
                                          <p:attrName>ppt_x</p:attrName>
                                        </p:attrNameLst>
                                      </p:cBhvr>
                                      <p:tavLst>
                                        <p:tav tm="0">
                                          <p:val>
                                            <p:strVal val="#ppt_x"/>
                                          </p:val>
                                        </p:tav>
                                        <p:tav tm="100000">
                                          <p:val>
                                            <p:strVal val="#ppt_x"/>
                                          </p:val>
                                        </p:tav>
                                      </p:tavLst>
                                    </p:anim>
                                    <p:anim calcmode="lin" valueType="num">
                                      <p:cBhvr additive="base">
                                        <p:cTn id="62" dur="500" fill="hold"/>
                                        <p:tgtEl>
                                          <p:spTgt spid="461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123"/>
                                        </p:tgtEl>
                                        <p:attrNameLst>
                                          <p:attrName>style.visibility</p:attrName>
                                        </p:attrNameLst>
                                      </p:cBhvr>
                                      <p:to>
                                        <p:strVal val="visible"/>
                                      </p:to>
                                    </p:set>
                                    <p:anim calcmode="lin" valueType="num">
                                      <p:cBhvr additive="base">
                                        <p:cTn id="67" dur="500" fill="hold"/>
                                        <p:tgtEl>
                                          <p:spTgt spid="46123"/>
                                        </p:tgtEl>
                                        <p:attrNameLst>
                                          <p:attrName>ppt_x</p:attrName>
                                        </p:attrNameLst>
                                      </p:cBhvr>
                                      <p:tavLst>
                                        <p:tav tm="0">
                                          <p:val>
                                            <p:strVal val="#ppt_x"/>
                                          </p:val>
                                        </p:tav>
                                        <p:tav tm="100000">
                                          <p:val>
                                            <p:strVal val="#ppt_x"/>
                                          </p:val>
                                        </p:tav>
                                      </p:tavLst>
                                    </p:anim>
                                    <p:anim calcmode="lin" valueType="num">
                                      <p:cBhvr additive="base">
                                        <p:cTn id="68" dur="500" fill="hold"/>
                                        <p:tgtEl>
                                          <p:spTgt spid="461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1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47105"/>
          <p:cNvSpPr/>
          <p:nvPr/>
        </p:nvSpPr>
        <p:spPr>
          <a:xfrm>
            <a:off x="381000" y="42863"/>
            <a:ext cx="8393113" cy="420687"/>
          </a:xfrm>
          <a:prstGeom prst="rect">
            <a:avLst/>
          </a:prstGeom>
          <a:noFill/>
          <a:ln w="9525">
            <a:noFill/>
          </a:ln>
        </p:spPr>
        <p:txBody>
          <a:bodyPr vert="horz" wrap="square" anchor="t">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
        <p:nvSpPr>
          <p:cNvPr id="47107" name="文本框 47106"/>
          <p:cNvSpPr txBox="1"/>
          <p:nvPr/>
        </p:nvSpPr>
        <p:spPr>
          <a:xfrm>
            <a:off x="641350" y="512763"/>
            <a:ext cx="8339138" cy="5722937"/>
          </a:xfrm>
          <a:prstGeom prst="rect">
            <a:avLst/>
          </a:prstGeom>
          <a:noFill/>
          <a:ln w="9525">
            <a:noFill/>
          </a:ln>
        </p:spPr>
        <p:txBody>
          <a:bodyPr vert="horz" wrap="square" anchor="t">
            <a:spAutoFit/>
          </a:bodyPr>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rPr>
              <a:t>(</a:t>
            </a:r>
            <a:r>
              <a:rPr lang="en-US" altLang="zh-CN" sz="2800" dirty="0">
                <a:solidFill>
                  <a:srgbClr val="A50021"/>
                </a:solidFill>
                <a:effectLst>
                  <a:outerShdw blurRad="38100" dist="38100" dir="2700000">
                    <a:srgbClr val="000000"/>
                  </a:outerShdw>
                </a:effectLst>
                <a:latin typeface="Times New Roman" panose="02020603050405020304" pitchFamily="2" charset="0"/>
              </a:rPr>
              <a:t>1</a:t>
            </a:r>
            <a:r>
              <a:rPr lang="zh-CN" altLang="en-US" sz="2800" dirty="0">
                <a:solidFill>
                  <a:srgbClr val="A50021"/>
                </a:solidFill>
                <a:effectLst>
                  <a:outerShdw blurRad="38100" dist="38100" dir="2700000">
                    <a:srgbClr val="000000"/>
                  </a:outerShdw>
                </a:effectLst>
                <a:latin typeface="Times New Roman" panose="02020603050405020304" pitchFamily="2" charset="0"/>
              </a:rPr>
              <a:t>) 实现系统调用必须完成的工作</a:t>
            </a:r>
            <a:r>
              <a:rPr lang="zh-CN" altLang="en-US" sz="2400" dirty="0">
                <a:solidFill>
                  <a:srgbClr val="000099"/>
                </a:solidFill>
                <a:effectLst>
                  <a:outerShdw blurRad="38100" dist="38100" dir="2700000">
                    <a:srgbClr val="000000"/>
                  </a:outerShdw>
                </a:effectLst>
                <a:latin typeface="Arial" panose="020B0604020202020204" pitchFamily="34" charset="0"/>
              </a:rPr>
              <a:t> </a:t>
            </a:r>
            <a:endParaRPr lang="zh-CN" altLang="en-US" sz="2400" dirty="0">
              <a:solidFill>
                <a:srgbClr val="000099"/>
              </a:solidFill>
              <a:effectLst>
                <a:outerShdw blurRad="38100" dist="38100" dir="2700000">
                  <a:srgbClr val="000000"/>
                </a:outerShdw>
              </a:effectLst>
              <a:latin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编写各服务功能的例行子程序</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访管中断处理程序：保护现场、调用例行子程序、恢复现场</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构造例行子程序的入口地址表</a:t>
            </a:r>
            <a:r>
              <a:rPr lang="zh-CN" altLang="en-US" sz="1800" dirty="0">
                <a:solidFill>
                  <a:schemeClr val="tx1"/>
                </a:solidFill>
                <a:effectLst>
                  <a:outerShdw blurRad="38100" dist="38100" dir="2700000">
                    <a:srgbClr val="FFFFFF"/>
                  </a:outerShdw>
                </a:effectLst>
                <a:latin typeface="Arial" panose="020B0604020202020204" pitchFamily="34" charset="0"/>
              </a:rPr>
              <a:t> ：</a:t>
            </a:r>
            <a:r>
              <a:rPr lang="zh-CN" altLang="en-US" sz="2400" b="0" dirty="0">
                <a:solidFill>
                  <a:schemeClr val="tx1"/>
                </a:solidFill>
                <a:latin typeface="Times New Roman" panose="02020603050405020304" pitchFamily="2" charset="0"/>
                <a:sym typeface="Arial" panose="020B0604020202020204" pitchFamily="34" charset="0"/>
              </a:rPr>
              <a:t>功能号与例行服务子程序一一对应。</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用户程序中安排访管指令</a:t>
            </a:r>
            <a:r>
              <a:rPr lang="zh-CN" altLang="en-US" sz="2400" dirty="0">
                <a:solidFill>
                  <a:schemeClr val="tx1"/>
                </a:solidFill>
                <a:effectLst>
                  <a:outerShdw blurRad="38100" dist="38100" dir="2700000">
                    <a:srgbClr val="FFFFFF"/>
                  </a:outerShdw>
                </a:effectLst>
                <a:latin typeface="Times New Roman" panose="02020603050405020304" pitchFamily="2" charset="0"/>
              </a:rPr>
              <a:t> ：int  n    </a:t>
            </a:r>
            <a:endParaRPr lang="zh-CN" altLang="en-US" sz="2400" dirty="0">
              <a:solidFill>
                <a:schemeClr val="tx1"/>
              </a:solidFill>
              <a:effectLst>
                <a:outerShdw blurRad="38100" dist="38100" dir="2700000">
                  <a:srgbClr val="FFFFFF"/>
                </a:outerShdw>
              </a:effectLst>
              <a:latin typeface="Times New Roman" panose="02020603050405020304" pitchFamily="2" charset="0"/>
            </a:endParaRPr>
          </a:p>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rPr>
              <a:t>(2) 参数传递问题</a:t>
            </a: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由陷入指令自带参数：陷入指令的长度有限，且还要携带系统调用功能号，只能自带有限的参数</a:t>
            </a:r>
            <a:endParaRPr lang="zh-CN" altLang="en-US" sz="2400" b="0" dirty="0">
              <a:solidFill>
                <a:schemeClr val="tx1"/>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通过有关通用寄存器来传递参数：这些寄存器应是系统程序和用户程序都能访问的，由于寄存器个数限制，无法传递较多的参数</a:t>
            </a:r>
            <a:endParaRPr lang="zh-CN" altLang="en-US" sz="2400" b="0" dirty="0">
              <a:solidFill>
                <a:schemeClr val="tx1"/>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在内存中开辟专用堆栈区来传递参数</a:t>
            </a: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ppt_x"/>
                                          </p:val>
                                        </p:tav>
                                        <p:tav tm="100000">
                                          <p:val>
                                            <p:strVal val="#ppt_x"/>
                                          </p:val>
                                        </p:tav>
                                      </p:tavLst>
                                    </p:anim>
                                    <p:anim calcmode="lin" valueType="num">
                                      <p:cBhvr additive="base">
                                        <p:cTn id="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矩形 48129"/>
          <p:cNvSpPr/>
          <p:nvPr/>
        </p:nvSpPr>
        <p:spPr>
          <a:xfrm>
            <a:off x="381000" y="42863"/>
            <a:ext cx="8393113" cy="420687"/>
          </a:xfrm>
          <a:prstGeom prst="rect">
            <a:avLst/>
          </a:prstGeom>
          <a:noFill/>
          <a:ln w="9525">
            <a:noFill/>
          </a:ln>
        </p:spPr>
        <p:txBody>
          <a:bodyPr vert="horz" wrap="square" anchor="t">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
        <p:nvSpPr>
          <p:cNvPr id="48131" name="文本框 48130"/>
          <p:cNvSpPr txBox="1"/>
          <p:nvPr/>
        </p:nvSpPr>
        <p:spPr>
          <a:xfrm>
            <a:off x="669925" y="369888"/>
            <a:ext cx="8339138" cy="6307137"/>
          </a:xfrm>
          <a:prstGeom prst="rect">
            <a:avLst/>
          </a:prstGeom>
          <a:noFill/>
          <a:ln w="9525">
            <a:noFill/>
          </a:ln>
        </p:spPr>
        <p:txBody>
          <a:bodyPr vert="horz" wrap="square" anchor="t">
            <a:spAutoFit/>
          </a:bodyPr>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rPr>
              <a:t>(3) 系统调用与一般过程调用的区别</a:t>
            </a:r>
            <a:r>
              <a:rPr lang="zh-CN" altLang="en-US" sz="2400" dirty="0">
                <a:solidFill>
                  <a:srgbClr val="000099"/>
                </a:solidFill>
                <a:effectLst>
                  <a:outerShdw blurRad="38100" dist="38100" dir="2700000">
                    <a:srgbClr val="000000"/>
                  </a:outerShdw>
                </a:effectLst>
                <a:latin typeface="Arial" panose="020B0604020202020204" pitchFamily="34" charset="0"/>
              </a:rPr>
              <a:t> </a:t>
            </a:r>
            <a:endParaRPr lang="zh-CN" altLang="en-US" sz="2400" dirty="0">
              <a:solidFill>
                <a:srgbClr val="000099"/>
              </a:solidFill>
              <a:effectLst>
                <a:outerShdw blurRad="38100" dist="38100" dir="2700000">
                  <a:srgbClr val="000000"/>
                </a:outerShdw>
              </a:effectLst>
              <a:latin typeface="Arial" panose="020B0604020202020204" pitchFamily="34" charset="0"/>
            </a:endParaRPr>
          </a:p>
          <a:p>
            <a:pPr algn="l">
              <a:spcBef>
                <a:spcPct val="20000"/>
              </a:spcBef>
            </a:pPr>
            <a:r>
              <a:rPr lang="zh-CN" altLang="en-US" sz="2400" dirty="0">
                <a:solidFill>
                  <a:srgbClr val="000099"/>
                </a:solidFill>
                <a:latin typeface="Times New Roman" panose="02020603050405020304" pitchFamily="2" charset="0"/>
                <a:sym typeface="Arial" panose="020B0604020202020204" pitchFamily="34" charset="0"/>
              </a:rPr>
              <a:t>i 系统调用方式（INT）与程序中一般的调用方式的相同点</a:t>
            </a:r>
            <a:endParaRPr lang="zh-CN" altLang="en-US" sz="2400" dirty="0">
              <a:solidFill>
                <a:srgbClr val="000099"/>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改变指令流程</a:t>
            </a:r>
            <a:endParaRPr lang="zh-CN" altLang="en-US" sz="2400" b="0" dirty="0">
              <a:solidFill>
                <a:schemeClr val="tx1"/>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重复执行和公用</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100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改变指令流程后需要返回原处  </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100000"/>
              <a:buFont typeface="Wingdings" panose="05000000000000000000" pitchFamily="2" charset="2"/>
              <a:buNone/>
            </a:pPr>
            <a:r>
              <a:rPr lang="zh-CN" altLang="en-US" sz="2400" dirty="0">
                <a:solidFill>
                  <a:srgbClr val="000099"/>
                </a:solidFill>
                <a:latin typeface="Times New Roman" panose="02020603050405020304" pitchFamily="2" charset="0"/>
                <a:sym typeface="Arial" panose="020B0604020202020204" pitchFamily="34" charset="0"/>
              </a:rPr>
              <a:t>ii 系统调用方式（INT）与程序中一般的调用方式的不同点 </a:t>
            </a:r>
            <a:endParaRPr lang="zh-CN" altLang="en-US" sz="2400" dirty="0">
              <a:solidFill>
                <a:srgbClr val="000099"/>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运行在不同的系统状态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2" charset="0"/>
                <a:sym typeface="Arial" panose="020B0604020202020204" pitchFamily="34" charset="0"/>
              </a:rPr>
              <a:t>	过程调用：调用前后状态相同，用户态或核态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2" charset="0"/>
                <a:sym typeface="Arial" panose="020B0604020202020204" pitchFamily="34" charset="0"/>
              </a:rPr>
              <a:t>	系统调用：INT指令，用户态</a:t>
            </a:r>
            <a:r>
              <a:rPr lang="zh-CN" altLang="en-US" sz="2400" b="0" dirty="0">
                <a:solidFill>
                  <a:schemeClr val="tx1"/>
                </a:solidFill>
                <a:latin typeface="Times New Roman" panose="02020603050405020304" pitchFamily="2" charset="0"/>
                <a:sym typeface="宋体" panose="02010600030101010101" pitchFamily="2" charset="-122"/>
              </a:rPr>
              <a:t>→</a:t>
            </a:r>
            <a:r>
              <a:rPr lang="zh-CN" altLang="en-US" sz="2400" b="0" dirty="0">
                <a:solidFill>
                  <a:schemeClr val="tx1"/>
                </a:solidFill>
                <a:latin typeface="Times New Roman" panose="02020603050405020304" pitchFamily="2" charset="0"/>
                <a:sym typeface="Arial" panose="020B0604020202020204" pitchFamily="34" charset="0"/>
              </a:rPr>
              <a:t>核态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Char char="Ø"/>
            </a:pPr>
            <a:r>
              <a:rPr lang="zh-CN" altLang="en-US" sz="2400" b="0" dirty="0">
                <a:solidFill>
                  <a:schemeClr val="tx1"/>
                </a:solidFill>
                <a:latin typeface="Times New Roman" panose="02020603050405020304" pitchFamily="2" charset="0"/>
                <a:sym typeface="Arial" panose="020B0604020202020204" pitchFamily="34" charset="0"/>
              </a:rPr>
              <a:t>返回问题</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1800" b="0" dirty="0">
                <a:solidFill>
                  <a:schemeClr val="tx1"/>
                </a:solidFill>
                <a:latin typeface="Arial" panose="020B0604020202020204" pitchFamily="34" charset="0"/>
                <a:sym typeface="Arial" panose="020B0604020202020204" pitchFamily="34" charset="0"/>
              </a:rPr>
              <a:t>	</a:t>
            </a:r>
            <a:r>
              <a:rPr lang="zh-CN" altLang="en-US" sz="2400" b="0" dirty="0">
                <a:solidFill>
                  <a:schemeClr val="tx1"/>
                </a:solidFill>
                <a:latin typeface="Times New Roman" panose="02020603050405020304" pitchFamily="2" charset="0"/>
                <a:sym typeface="Arial" panose="020B0604020202020204" pitchFamily="34" charset="0"/>
              </a:rPr>
              <a:t>过程调用：正常返回调用过程</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2" charset="0"/>
                <a:sym typeface="Arial" panose="020B0604020202020204" pitchFamily="34" charset="0"/>
              </a:rPr>
              <a:t>	系统调用：可能引起进程调度</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系统调用命令中，同一程序中不包含被调用代码：好处？</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系统调用涉及到PSW：状态管理、标志寄存器</a:t>
            </a:r>
            <a:endParaRPr lang="zh-CN" altLang="en-US" sz="2400" b="0" dirty="0">
              <a:solidFill>
                <a:schemeClr val="tx1"/>
              </a:solidFill>
              <a:latin typeface="Times New Roman" panose="02020603050405020304" pitchFamily="2"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ppt_x"/>
                                          </p:val>
                                        </p:tav>
                                        <p:tav tm="100000">
                                          <p:val>
                                            <p:strVal val="#ppt_x"/>
                                          </p:val>
                                        </p:tav>
                                      </p:tavLst>
                                    </p:anim>
                                    <p:anim calcmode="lin" valueType="num">
                                      <p:cBhvr additive="base">
                                        <p:cTn id="8"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49153"/>
          <p:cNvSpPr/>
          <p:nvPr/>
        </p:nvSpPr>
        <p:spPr>
          <a:xfrm>
            <a:off x="381000" y="42863"/>
            <a:ext cx="8393113" cy="420687"/>
          </a:xfrm>
          <a:prstGeom prst="rect">
            <a:avLst/>
          </a:prstGeom>
          <a:noFill/>
          <a:ln w="9525">
            <a:noFill/>
          </a:ln>
        </p:spPr>
        <p:txBody>
          <a:bodyPr vert="horz" wrap="square" anchor="t">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
        <p:nvSpPr>
          <p:cNvPr id="49155" name="文本框 49154"/>
          <p:cNvSpPr txBox="1"/>
          <p:nvPr/>
        </p:nvSpPr>
        <p:spPr>
          <a:xfrm>
            <a:off x="554038" y="704850"/>
            <a:ext cx="8339137" cy="4436110"/>
          </a:xfrm>
          <a:prstGeom prst="rect">
            <a:avLst/>
          </a:prstGeom>
          <a:noFill/>
          <a:ln w="9525">
            <a:noFill/>
          </a:ln>
        </p:spPr>
        <p:txBody>
          <a:bodyPr vert="horz" wrap="square" anchor="t">
            <a:spAutoFit/>
          </a:bodyPr>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rPr>
              <a:t>(4) 系统调用</a:t>
            </a:r>
            <a:r>
              <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rPr>
              <a:t>与库函数 </a:t>
            </a: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a:p>
            <a:pPr algn="l">
              <a:lnSpc>
                <a:spcPct val="120000"/>
              </a:lnSpc>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系统调用代码属于OS，库函数由软件开发商提供，由编译工具链入用户程序。</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Tx/>
              <a:buSzPct val="100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系统调用代码的执行引起CPU状态的变化：用户态</a:t>
            </a:r>
            <a:r>
              <a:rPr lang="en-US" altLang="zh-CN" sz="2400" b="0" dirty="0">
                <a:solidFill>
                  <a:schemeClr val="tx1"/>
                </a:solidFill>
                <a:latin typeface="Times New Roman" panose="02020603050405020304" pitchFamily="2" charset="0"/>
                <a:sym typeface="Arial" panose="020B0604020202020204" pitchFamily="34" charset="0"/>
              </a:rPr>
              <a:t>--</a:t>
            </a:r>
            <a:r>
              <a:rPr lang="zh-CN" altLang="en-US" sz="2400" b="0" dirty="0">
                <a:solidFill>
                  <a:schemeClr val="tx1"/>
                </a:solidFill>
                <a:latin typeface="Times New Roman" panose="02020603050405020304" pitchFamily="2" charset="0"/>
                <a:sym typeface="Arial" panose="020B0604020202020204" pitchFamily="34" charset="0"/>
              </a:rPr>
              <a:t>〉</a:t>
            </a:r>
            <a:r>
              <a:rPr lang="zh-CN" altLang="en-US" sz="2400" b="0" dirty="0">
                <a:solidFill>
                  <a:schemeClr val="tx1"/>
                </a:solidFill>
                <a:latin typeface="Times New Roman" panose="02020603050405020304" pitchFamily="2" charset="0"/>
                <a:sym typeface="Arial" panose="020B0604020202020204" pitchFamily="34" charset="0"/>
              </a:rPr>
              <a:t>核心态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Tx/>
              <a:buSzPct val="100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库函数的执行不会引起CPU状态的变化：用户态</a:t>
            </a:r>
            <a:endParaRPr lang="zh-CN" altLang="en-US" sz="2400" b="0" dirty="0">
              <a:solidFill>
                <a:schemeClr val="tx1"/>
              </a:solidFill>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400" b="0" dirty="0">
              <a:solidFill>
                <a:schemeClr val="tx1"/>
              </a:solidFill>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400" b="0" dirty="0">
              <a:solidFill>
                <a:schemeClr val="tx1"/>
              </a:solidFill>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400" b="0" dirty="0">
              <a:solidFill>
                <a:schemeClr val="tx1"/>
              </a:solidFill>
              <a:latin typeface="Times New Roman" panose="02020603050405020304" pitchFamily="2"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en-US" altLang="zh-CN" sz="4000" b="1">
                <a:solidFill>
                  <a:srgbClr val="663300"/>
                </a:solidFill>
                <a:effectLst/>
                <a:latin typeface="Times New Roman" panose="02020603050405020304" pitchFamily="2" charset="0"/>
                <a:ea typeface="宋体" panose="02010600030101010101" pitchFamily="2" charset="-122"/>
              </a:rPr>
              <a:t>Linux</a:t>
            </a:r>
            <a:r>
              <a:rPr lang="zh-CN" altLang="en-US" sz="4000" b="1">
                <a:solidFill>
                  <a:srgbClr val="663300"/>
                </a:solidFill>
                <a:effectLst/>
                <a:latin typeface="Times New Roman" panose="02020603050405020304" pitchFamily="2" charset="0"/>
                <a:ea typeface="宋体" panose="02010600030101010101" pitchFamily="2" charset="-122"/>
              </a:rPr>
              <a:t>的系统</a:t>
            </a:r>
            <a:r>
              <a:rPr lang="zh-CN" altLang="en-US" sz="4000" b="1">
                <a:solidFill>
                  <a:srgbClr val="663300"/>
                </a:solidFill>
                <a:effectLst/>
                <a:ea typeface="宋体" panose="02010600030101010101" pitchFamily="2" charset="-122"/>
              </a:rPr>
              <a:t>功能调用</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50179" name="内容占位符 501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50180" name="矩形 5017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8">
                                            <p:txEl>
                                              <p:charRg st="1" end="14"/>
                                            </p:txEl>
                                          </p:spTgt>
                                        </p:tgtEl>
                                        <p:attrNameLst>
                                          <p:attrName>style.visibility</p:attrName>
                                        </p:attrNameLst>
                                      </p:cBhvr>
                                      <p:to>
                                        <p:strVal val="visible"/>
                                      </p:to>
                                    </p:set>
                                    <p:anim calcmode="lin" valueType="num">
                                      <p:cBhvr additive="base">
                                        <p:cTn id="7" dur="1000" fill="hold"/>
                                        <p:tgtEl>
                                          <p:spTgt spid="50178">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14</a:t>
            </a:r>
            <a:endParaRPr lang="en-US" altLang="zh-CN" sz="1400" b="0">
              <a:solidFill>
                <a:schemeClr val="tx2"/>
              </a:solidFill>
              <a:latin typeface="Times New Roman" panose="02020603050405020304" pitchFamily="2" charset="0"/>
            </a:endParaRPr>
          </a:p>
        </p:txBody>
      </p:sp>
      <p:sp>
        <p:nvSpPr>
          <p:cNvPr id="51203" name="矩形 51202"/>
          <p:cNvSpPr/>
          <p:nvPr/>
        </p:nvSpPr>
        <p:spPr>
          <a:xfrm>
            <a:off x="185738" y="687388"/>
            <a:ext cx="8318500" cy="2952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1.  Linux</a:t>
            </a:r>
            <a:r>
              <a:rPr lang="zh-CN" altLang="en-US" b="1">
                <a:solidFill>
                  <a:srgbClr val="990000"/>
                </a:solidFill>
                <a:latin typeface="Times New Roman" panose="02020603050405020304" pitchFamily="2" charset="0"/>
                <a:ea typeface="宋体" panose="02010600030101010101" pitchFamily="2" charset="-122"/>
              </a:rPr>
              <a:t>系统功能调用的过程</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pPr>
            <a:r>
              <a:rPr lang="zh-CN" altLang="en-US" sz="2400" b="0">
                <a:solidFill>
                  <a:schemeClr val="tx1"/>
                </a:solidFill>
                <a:effectLst/>
                <a:latin typeface="Times New Roman" panose="02020603050405020304" pitchFamily="2" charset="0"/>
                <a:ea typeface="宋体" panose="02010600030101010101" pitchFamily="2" charset="-122"/>
              </a:rPr>
              <a:t>在</a:t>
            </a:r>
            <a:r>
              <a:rPr lang="en-US" altLang="zh-CN" sz="2400" b="0">
                <a:solidFill>
                  <a:schemeClr val="tx1"/>
                </a:solidFill>
                <a:effectLst/>
                <a:latin typeface="Times New Roman" panose="02020603050405020304" pitchFamily="2" charset="0"/>
                <a:ea typeface="宋体" panose="02010600030101010101" pitchFamily="2" charset="-122"/>
              </a:rPr>
              <a:t>Linux</a:t>
            </a:r>
            <a:r>
              <a:rPr lang="zh-CN" altLang="en-US" sz="2400" b="0">
                <a:solidFill>
                  <a:schemeClr val="tx1"/>
                </a:solidFill>
                <a:effectLst/>
                <a:latin typeface="Times New Roman" panose="02020603050405020304" pitchFamily="2" charset="0"/>
                <a:ea typeface="宋体" panose="02010600030101010101" pitchFamily="2" charset="-122"/>
              </a:rPr>
              <a:t>系统中，</a:t>
            </a:r>
            <a:r>
              <a:rPr lang="zh-CN" altLang="en-US" sz="2400" b="0">
                <a:solidFill>
                  <a:schemeClr val="tx1"/>
                </a:solidFill>
                <a:effectLst/>
                <a:ea typeface="宋体" panose="02010600030101010101" pitchFamily="2" charset="-122"/>
              </a:rPr>
              <a:t>系统调用通过异常类型实现；</a:t>
            </a:r>
            <a:endParaRPr lang="zh-CN" altLang="en-US" sz="2400" b="0">
              <a:solidFill>
                <a:schemeClr val="tx1"/>
              </a:solidFill>
              <a:effectLst/>
              <a:ea typeface="宋体" panose="02010600030101010101" pitchFamily="2" charset="-122"/>
            </a:endParaRPr>
          </a:p>
          <a:p>
            <a:pPr marL="533400" lvl="0" indent="-533400">
              <a:lnSpc>
                <a:spcPct val="130000"/>
              </a:lnSpc>
            </a:pPr>
            <a:r>
              <a:rPr lang="zh-CN" altLang="en-US" sz="2400" b="0">
                <a:solidFill>
                  <a:schemeClr val="tx1"/>
                </a:solidFill>
                <a:effectLst/>
                <a:latin typeface="Times New Roman" panose="02020603050405020304" pitchFamily="2" charset="0"/>
                <a:ea typeface="宋体" panose="02010600030101010101" pitchFamily="2" charset="-122"/>
              </a:rPr>
              <a:t>当执行了</a:t>
            </a:r>
            <a:r>
              <a:rPr lang="en-US" altLang="zh-CN" sz="2400" b="0">
                <a:solidFill>
                  <a:schemeClr val="tx1"/>
                </a:solidFill>
                <a:effectLst/>
                <a:latin typeface="Times New Roman" panose="02020603050405020304" pitchFamily="2" charset="0"/>
                <a:ea typeface="宋体" panose="02010600030101010101" pitchFamily="2" charset="-122"/>
              </a:rPr>
              <a:t>int 0x80</a:t>
            </a:r>
            <a:r>
              <a:rPr lang="zh-CN" altLang="en-US" sz="2400" b="0">
                <a:solidFill>
                  <a:schemeClr val="tx1"/>
                </a:solidFill>
                <a:effectLst/>
                <a:latin typeface="Times New Roman" panose="02020603050405020304" pitchFamily="2" charset="0"/>
                <a:ea typeface="宋体" panose="02010600030101010101" pitchFamily="2" charset="-122"/>
              </a:rPr>
              <a:t>指令而发生的软件中断；</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a:solidFill>
                  <a:schemeClr val="tx1"/>
                </a:solidFill>
                <a:effectLst/>
                <a:latin typeface="Times New Roman" panose="02020603050405020304" pitchFamily="2" charset="0"/>
                <a:ea typeface="宋体" panose="02010600030101010101" pitchFamily="2" charset="-122"/>
              </a:rPr>
              <a:t>系统自动将用户态切换为核心态来处理该事件，执行自陷处理程序 </a:t>
            </a:r>
            <a:r>
              <a:rPr lang="en-US" altLang="zh-CN" sz="2400" b="0">
                <a:solidFill>
                  <a:schemeClr val="tx1"/>
                </a:solidFill>
                <a:effectLst/>
                <a:latin typeface="Times New Roman" panose="02020603050405020304" pitchFamily="2" charset="0"/>
                <a:ea typeface="宋体" panose="02010600030101010101" pitchFamily="2" charset="-122"/>
              </a:rPr>
              <a:t>(</a:t>
            </a:r>
            <a:r>
              <a:rPr lang="zh-CN" altLang="en-US" sz="2400" b="0">
                <a:solidFill>
                  <a:schemeClr val="tx1"/>
                </a:solidFill>
                <a:effectLst/>
                <a:latin typeface="Times New Roman" panose="02020603050405020304" pitchFamily="2" charset="0"/>
                <a:ea typeface="宋体" panose="02010600030101010101" pitchFamily="2" charset="-122"/>
              </a:rPr>
              <a:t>系统调用处理程序</a:t>
            </a:r>
            <a:r>
              <a:rPr lang="en-US" altLang="zh-CN" sz="2400" b="0">
                <a:solidFill>
                  <a:schemeClr val="tx1"/>
                </a:solidFill>
                <a:effectLst/>
                <a:latin typeface="Times New Roman" panose="02020603050405020304" pitchFamily="2" charset="0"/>
                <a:ea typeface="宋体" panose="02010600030101010101" pitchFamily="2" charset="-122"/>
              </a:rPr>
              <a:t>)</a:t>
            </a:r>
            <a:r>
              <a:rPr lang="zh-CN" altLang="en-US" sz="2400" b="0">
                <a:solidFill>
                  <a:schemeClr val="tx1"/>
                </a:solidFill>
                <a:effectLst/>
                <a:latin typeface="Times New Roman" panose="02020603050405020304" pitchFamily="2" charset="0"/>
                <a:ea typeface="宋体" panose="02010600030101010101" pitchFamily="2" charset="-122"/>
              </a:rPr>
              <a:t>。 </a:t>
            </a:r>
            <a:endParaRPr lang="zh-CN" altLang="en-US" sz="2400" b="0">
              <a:solidFill>
                <a:schemeClr val="tx1"/>
              </a:solidFill>
              <a:effectLst/>
              <a:latin typeface="Times New Roman" panose="02020603050405020304" pitchFamily="2" charset="0"/>
              <a:ea typeface="宋体" panose="02010600030101010101" pitchFamily="2" charset="-122"/>
            </a:endParaRPr>
          </a:p>
        </p:txBody>
      </p:sp>
      <p:sp>
        <p:nvSpPr>
          <p:cNvPr id="51204" name="矩形 5120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19"/>
                                            </p:txEl>
                                          </p:spTgt>
                                        </p:tgtEl>
                                        <p:attrNameLst>
                                          <p:attrName>style.visibility</p:attrName>
                                        </p:attrNameLst>
                                      </p:cBhvr>
                                      <p:to>
                                        <p:strVal val="visible"/>
                                      </p:to>
                                    </p:set>
                                    <p:anim calcmode="lin" valueType="num">
                                      <p:cBhvr additive="base">
                                        <p:cTn id="7" dur="1000" fill="hold"/>
                                        <p:tgtEl>
                                          <p:spTgt spid="51203">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charRg st="19" end="43"/>
                                            </p:txEl>
                                          </p:spTgt>
                                        </p:tgtEl>
                                        <p:attrNameLst>
                                          <p:attrName>style.visibility</p:attrName>
                                        </p:attrNameLst>
                                      </p:cBhvr>
                                      <p:to>
                                        <p:strVal val="visible"/>
                                      </p:to>
                                    </p:set>
                                    <p:anim calcmode="lin" valueType="num">
                                      <p:cBhvr additive="base">
                                        <p:cTn id="13" dur="500" fill="hold"/>
                                        <p:tgtEl>
                                          <p:spTgt spid="51203">
                                            <p:txEl>
                                              <p:charRg st="19"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charRg st="19" end="4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3">
                                            <p:txEl>
                                              <p:charRg st="43" end="67"/>
                                            </p:txEl>
                                          </p:spTgt>
                                        </p:tgtEl>
                                        <p:attrNameLst>
                                          <p:attrName>style.visibility</p:attrName>
                                        </p:attrNameLst>
                                      </p:cBhvr>
                                      <p:to>
                                        <p:strVal val="visible"/>
                                      </p:to>
                                    </p:set>
                                    <p:anim calcmode="lin" valueType="num">
                                      <p:cBhvr additive="base">
                                        <p:cTn id="17" dur="500" fill="hold"/>
                                        <p:tgtEl>
                                          <p:spTgt spid="51203">
                                            <p:txEl>
                                              <p:charRg st="43" end="6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43" end="6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67" end="110"/>
                                            </p:txEl>
                                          </p:spTgt>
                                        </p:tgtEl>
                                        <p:attrNameLst>
                                          <p:attrName>style.visibility</p:attrName>
                                        </p:attrNameLst>
                                      </p:cBhvr>
                                      <p:to>
                                        <p:strVal val="visible"/>
                                      </p:to>
                                    </p:set>
                                    <p:anim calcmode="lin" valueType="num">
                                      <p:cBhvr additive="base">
                                        <p:cTn id="21" dur="500" fill="hold"/>
                                        <p:tgtEl>
                                          <p:spTgt spid="51203">
                                            <p:txEl>
                                              <p:charRg st="67" end="1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67"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15</a:t>
            </a:r>
            <a:endParaRPr lang="en-US" altLang="zh-CN" sz="1400" b="0">
              <a:solidFill>
                <a:schemeClr val="tx2"/>
              </a:solidFill>
              <a:latin typeface="Times New Roman" panose="02020603050405020304" pitchFamily="2" charset="0"/>
            </a:endParaRPr>
          </a:p>
        </p:txBody>
      </p:sp>
      <p:sp>
        <p:nvSpPr>
          <p:cNvPr id="52227" name="矩形 52226"/>
          <p:cNvSpPr/>
          <p:nvPr/>
        </p:nvSpPr>
        <p:spPr>
          <a:xfrm>
            <a:off x="685800" y="687388"/>
            <a:ext cx="4065588" cy="6048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系统功能调用过程</a:t>
            </a:r>
            <a:endParaRPr lang="zh-CN" altLang="en-US" sz="2800" b="1">
              <a:solidFill>
                <a:srgbClr val="A50021"/>
              </a:solidFill>
              <a:latin typeface="Times New Roman" panose="02020603050405020304" pitchFamily="2" charset="0"/>
              <a:ea typeface="宋体" panose="02010600030101010101" pitchFamily="2" charset="-122"/>
            </a:endParaRPr>
          </a:p>
        </p:txBody>
      </p:sp>
      <p:grpSp>
        <p:nvGrpSpPr>
          <p:cNvPr id="52228" name="组合 52227"/>
          <p:cNvGrpSpPr/>
          <p:nvPr/>
        </p:nvGrpSpPr>
        <p:grpSpPr>
          <a:xfrm>
            <a:off x="1177925" y="1504950"/>
            <a:ext cx="6361113" cy="3486150"/>
            <a:chOff x="0" y="0"/>
            <a:chExt cx="4007" cy="2196"/>
          </a:xfrm>
        </p:grpSpPr>
        <p:sp>
          <p:nvSpPr>
            <p:cNvPr id="52229" name="矩形 52228"/>
            <p:cNvSpPr/>
            <p:nvPr/>
          </p:nvSpPr>
          <p:spPr>
            <a:xfrm>
              <a:off x="2000" y="0"/>
              <a:ext cx="2007" cy="1654"/>
            </a:xfrm>
            <a:prstGeom prst="rect">
              <a:avLst/>
            </a:prstGeom>
            <a:solidFill>
              <a:srgbClr val="FFFFFF"/>
            </a:solidFill>
            <a:ln w="9525" cap="flat" cmpd="sng">
              <a:solidFill>
                <a:srgbClr val="000000"/>
              </a:solidFill>
              <a:prstDash val="dash"/>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sz="1600">
                <a:effectLst>
                  <a:outerShdw blurRad="38100" dist="38100" dir="2700000">
                    <a:srgbClr val="000000"/>
                  </a:outerShdw>
                </a:effectLst>
                <a:latin typeface="Arial" panose="020B0604020202020204" pitchFamily="34" charset="0"/>
              </a:endParaRPr>
            </a:p>
          </p:txBody>
        </p:sp>
        <p:sp>
          <p:nvSpPr>
            <p:cNvPr id="52230" name="矩形 52229"/>
            <p:cNvSpPr/>
            <p:nvPr/>
          </p:nvSpPr>
          <p:spPr>
            <a:xfrm>
              <a:off x="0" y="3"/>
              <a:ext cx="1819" cy="1655"/>
            </a:xfrm>
            <a:prstGeom prst="rect">
              <a:avLst/>
            </a:prstGeom>
            <a:solidFill>
              <a:srgbClr val="FFFFFF"/>
            </a:solidFill>
            <a:ln w="9525" cap="flat" cmpd="sng">
              <a:solidFill>
                <a:srgbClr val="000000"/>
              </a:solidFill>
              <a:prstDash val="dash"/>
              <a:miter/>
              <a:headEnd type="none" w="med" len="med"/>
              <a:tailEnd type="none" w="med" len="med"/>
            </a:ln>
          </p:spPr>
          <p:txBody>
            <a:bodyPr/>
            <a:p>
              <a:pPr marL="914400" indent="-340995" algn="l">
                <a:lnSpc>
                  <a:spcPct val="120000"/>
                </a:lnSpc>
                <a:buClr>
                  <a:schemeClr val="tx2"/>
                </a:buClr>
                <a:buSzPct val="95000"/>
                <a:buFont typeface="Wingdings" panose="05000000000000000000" pitchFamily="2" charset="2"/>
              </a:pPr>
              <a:endParaRPr sz="1600" b="0">
                <a:latin typeface="Arial" panose="020B0604020202020204" pitchFamily="34" charset="0"/>
              </a:endParaRPr>
            </a:p>
          </p:txBody>
        </p:sp>
        <p:sp>
          <p:nvSpPr>
            <p:cNvPr id="52231" name="直接连接符 52230"/>
            <p:cNvSpPr/>
            <p:nvPr/>
          </p:nvSpPr>
          <p:spPr>
            <a:xfrm flipV="1">
              <a:off x="2983" y="295"/>
              <a:ext cx="173" cy="471"/>
            </a:xfrm>
            <a:prstGeom prst="line">
              <a:avLst/>
            </a:prstGeom>
            <a:ln w="9525" cap="flat" cmpd="sng">
              <a:solidFill>
                <a:srgbClr val="000000"/>
              </a:solidFill>
              <a:prstDash val="solid"/>
              <a:headEnd type="none" w="med" len="med"/>
              <a:tailEnd type="triangle" w="sm" len="med"/>
            </a:ln>
          </p:spPr>
        </p:sp>
        <p:sp>
          <p:nvSpPr>
            <p:cNvPr id="52232" name="直接连接符 52231"/>
            <p:cNvSpPr/>
            <p:nvPr/>
          </p:nvSpPr>
          <p:spPr>
            <a:xfrm flipV="1">
              <a:off x="1693" y="294"/>
              <a:ext cx="439" cy="656"/>
            </a:xfrm>
            <a:prstGeom prst="line">
              <a:avLst/>
            </a:prstGeom>
            <a:ln w="9525" cap="flat" cmpd="sng">
              <a:solidFill>
                <a:srgbClr val="000000"/>
              </a:solidFill>
              <a:prstDash val="solid"/>
              <a:headEnd type="none" w="med" len="med"/>
              <a:tailEnd type="triangle" w="sm" len="med"/>
            </a:ln>
          </p:spPr>
        </p:sp>
        <p:sp>
          <p:nvSpPr>
            <p:cNvPr id="52233" name="直接连接符 52232"/>
            <p:cNvSpPr/>
            <p:nvPr/>
          </p:nvSpPr>
          <p:spPr>
            <a:xfrm flipH="1" flipV="1">
              <a:off x="835" y="735"/>
              <a:ext cx="238" cy="340"/>
            </a:xfrm>
            <a:prstGeom prst="line">
              <a:avLst/>
            </a:prstGeom>
            <a:ln w="9525" cap="flat" cmpd="sng">
              <a:solidFill>
                <a:srgbClr val="000000"/>
              </a:solidFill>
              <a:prstDash val="solid"/>
              <a:headEnd type="none" w="med" len="med"/>
              <a:tailEnd type="triangle" w="sm" len="med"/>
            </a:ln>
          </p:spPr>
        </p:sp>
        <p:sp>
          <p:nvSpPr>
            <p:cNvPr id="52234" name="直接连接符 52233"/>
            <p:cNvSpPr/>
            <p:nvPr/>
          </p:nvSpPr>
          <p:spPr>
            <a:xfrm flipH="1" flipV="1">
              <a:off x="2968" y="910"/>
              <a:ext cx="181" cy="79"/>
            </a:xfrm>
            <a:prstGeom prst="line">
              <a:avLst/>
            </a:prstGeom>
            <a:ln w="9525" cap="flat" cmpd="sng">
              <a:solidFill>
                <a:srgbClr val="000000"/>
              </a:solidFill>
              <a:prstDash val="solid"/>
              <a:headEnd type="none" w="med" len="med"/>
              <a:tailEnd type="triangle" w="sm" len="med"/>
            </a:ln>
          </p:spPr>
        </p:sp>
        <p:sp>
          <p:nvSpPr>
            <p:cNvPr id="52235" name="文本框 52234"/>
            <p:cNvSpPr txBox="1"/>
            <p:nvPr/>
          </p:nvSpPr>
          <p:spPr>
            <a:xfrm>
              <a:off x="217" y="300"/>
              <a:ext cx="612" cy="703"/>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abc();</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6" name="文本框 52235"/>
            <p:cNvSpPr txBox="1"/>
            <p:nvPr/>
          </p:nvSpPr>
          <p:spPr>
            <a:xfrm>
              <a:off x="1078" y="300"/>
              <a:ext cx="612" cy="1150"/>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rPr>
                <a:t>abc();</a:t>
              </a: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syscall;</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7" name="文本框 52236"/>
            <p:cNvSpPr txBox="1"/>
            <p:nvPr/>
          </p:nvSpPr>
          <p:spPr>
            <a:xfrm>
              <a:off x="2136" y="300"/>
              <a:ext cx="849" cy="1123"/>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system_call: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sys_abc</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SYSEXIT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8" name="文本框 52237"/>
            <p:cNvSpPr txBox="1"/>
            <p:nvPr/>
          </p:nvSpPr>
          <p:spPr>
            <a:xfrm>
              <a:off x="3156" y="300"/>
              <a:ext cx="630" cy="1123"/>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sysabc()</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a:t>
              </a: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9" name="文本框 52238"/>
            <p:cNvSpPr txBox="1"/>
            <p:nvPr/>
          </p:nvSpPr>
          <p:spPr>
            <a:xfrm>
              <a:off x="673" y="26"/>
              <a:ext cx="547"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用户态</a:t>
              </a:r>
              <a:endParaRPr lang="zh-CN" altLang="en-US" sz="1600" baseline="-25000">
                <a:solidFill>
                  <a:schemeClr val="tx1"/>
                </a:solidFill>
                <a:latin typeface="Times New Roman" panose="02020603050405020304" pitchFamily="2" charset="0"/>
              </a:endParaRPr>
            </a:p>
          </p:txBody>
        </p:sp>
        <p:sp>
          <p:nvSpPr>
            <p:cNvPr id="52240" name="文本框 52239"/>
            <p:cNvSpPr txBox="1"/>
            <p:nvPr/>
          </p:nvSpPr>
          <p:spPr>
            <a:xfrm>
              <a:off x="2789" y="18"/>
              <a:ext cx="547"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核心态</a:t>
              </a:r>
              <a:endParaRPr lang="zh-CN" altLang="en-US" sz="1600" baseline="-25000">
                <a:solidFill>
                  <a:schemeClr val="tx1"/>
                </a:solidFill>
                <a:latin typeface="Times New Roman" panose="02020603050405020304" pitchFamily="2" charset="0"/>
              </a:endParaRPr>
            </a:p>
          </p:txBody>
        </p:sp>
        <p:sp>
          <p:nvSpPr>
            <p:cNvPr id="52241" name="文本框 52240"/>
            <p:cNvSpPr txBox="1"/>
            <p:nvPr/>
          </p:nvSpPr>
          <p:spPr>
            <a:xfrm>
              <a:off x="159" y="1799"/>
              <a:ext cx="675" cy="397"/>
            </a:xfrm>
            <a:prstGeom prst="rect">
              <a:avLst/>
            </a:prstGeom>
            <a:noFill/>
            <a:ln w="9525">
              <a:noFill/>
            </a:ln>
          </p:spPr>
          <p:txBody>
            <a:bodyPr>
              <a:spAutoFit/>
            </a:bodyPr>
            <a:p>
              <a:pPr algn="l">
                <a:spcBef>
                  <a:spcPct val="20000"/>
                </a:spcBef>
              </a:pPr>
              <a:r>
                <a:rPr lang="zh-CN" altLang="en-US" sz="1600" b="0">
                  <a:solidFill>
                    <a:schemeClr val="tx1"/>
                  </a:solidFill>
                  <a:latin typeface="Times New Roman" panose="02020603050405020304" pitchFamily="2" charset="0"/>
                </a:rPr>
                <a:t>用户程序</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系统调用</a:t>
              </a:r>
              <a:endParaRPr lang="zh-CN" altLang="en-US" sz="1600" b="0" baseline="-25000">
                <a:solidFill>
                  <a:schemeClr val="tx1"/>
                </a:solidFill>
                <a:latin typeface="Times New Roman" panose="02020603050405020304" pitchFamily="2" charset="0"/>
              </a:endParaRPr>
            </a:p>
          </p:txBody>
        </p:sp>
        <p:sp>
          <p:nvSpPr>
            <p:cNvPr id="52242" name="文本框 52241"/>
            <p:cNvSpPr txBox="1"/>
            <p:nvPr/>
          </p:nvSpPr>
          <p:spPr>
            <a:xfrm>
              <a:off x="928" y="1799"/>
              <a:ext cx="931" cy="397"/>
            </a:xfrm>
            <a:prstGeom prst="rect">
              <a:avLst/>
            </a:prstGeom>
            <a:noFill/>
            <a:ln w="9525">
              <a:noFill/>
            </a:ln>
          </p:spPr>
          <p:txBody>
            <a:bodyPr>
              <a:spAutoFit/>
            </a:bodyPr>
            <a:p>
              <a:pPr algn="l">
                <a:spcBef>
                  <a:spcPct val="20000"/>
                </a:spcBef>
              </a:pPr>
              <a:r>
                <a:rPr lang="en-US" altLang="zh-CN" sz="1600">
                  <a:solidFill>
                    <a:schemeClr val="tx1"/>
                  </a:solidFill>
                  <a:latin typeface="Times New Roman" panose="02020603050405020304" pitchFamily="2" charset="0"/>
                </a:rPr>
                <a:t> </a:t>
              </a:r>
              <a:r>
                <a:rPr lang="zh-CN" altLang="en-US" sz="1600" b="0">
                  <a:solidFill>
                    <a:schemeClr val="tx1"/>
                  </a:solidFill>
                  <a:latin typeface="Times New Roman" panose="02020603050405020304" pitchFamily="2" charset="0"/>
                </a:rPr>
                <a:t>在</a:t>
              </a:r>
              <a:r>
                <a:rPr lang="en-US" altLang="zh-CN" sz="1600" b="0">
                  <a:solidFill>
                    <a:schemeClr val="tx1"/>
                  </a:solidFill>
                  <a:latin typeface="Times New Roman" panose="02020603050405020304" pitchFamily="2" charset="0"/>
                </a:rPr>
                <a:t>libc</a:t>
              </a:r>
              <a:r>
                <a:rPr lang="zh-CN" altLang="en-US" sz="1600" b="0">
                  <a:solidFill>
                    <a:schemeClr val="tx1"/>
                  </a:solidFill>
                  <a:latin typeface="Times New Roman" panose="02020603050405020304" pitchFamily="2" charset="0"/>
                </a:rPr>
                <a:t>标准库</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中的封装例程</a:t>
              </a:r>
              <a:endParaRPr lang="zh-CN" altLang="en-US" sz="1600" b="0" baseline="-25000">
                <a:solidFill>
                  <a:schemeClr val="tx1"/>
                </a:solidFill>
                <a:latin typeface="Times New Roman" panose="02020603050405020304" pitchFamily="2" charset="0"/>
              </a:endParaRPr>
            </a:p>
          </p:txBody>
        </p:sp>
        <p:sp>
          <p:nvSpPr>
            <p:cNvPr id="52243" name="文本框 52242"/>
            <p:cNvSpPr txBox="1"/>
            <p:nvPr/>
          </p:nvSpPr>
          <p:spPr>
            <a:xfrm>
              <a:off x="2215" y="1799"/>
              <a:ext cx="675" cy="397"/>
            </a:xfrm>
            <a:prstGeom prst="rect">
              <a:avLst/>
            </a:prstGeom>
            <a:noFill/>
            <a:ln w="9525">
              <a:noFill/>
            </a:ln>
          </p:spPr>
          <p:txBody>
            <a:bodyPr>
              <a:spAutoFit/>
            </a:bodyPr>
            <a:p>
              <a:pPr algn="l">
                <a:spcBef>
                  <a:spcPct val="20000"/>
                </a:spcBef>
              </a:pPr>
              <a:r>
                <a:rPr lang="zh-CN" altLang="en-US" sz="1600" b="0">
                  <a:solidFill>
                    <a:schemeClr val="tx1"/>
                  </a:solidFill>
                  <a:latin typeface="Times New Roman" panose="02020603050405020304" pitchFamily="2" charset="0"/>
                </a:rPr>
                <a:t>系统调用</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处理程序</a:t>
              </a:r>
              <a:endParaRPr lang="zh-CN" altLang="en-US" sz="1600" b="0" baseline="-25000">
                <a:solidFill>
                  <a:schemeClr val="tx1"/>
                </a:solidFill>
                <a:latin typeface="Times New Roman" panose="02020603050405020304" pitchFamily="2" charset="0"/>
              </a:endParaRPr>
            </a:p>
          </p:txBody>
        </p:sp>
        <p:sp>
          <p:nvSpPr>
            <p:cNvPr id="52244" name="文本框 52243"/>
            <p:cNvSpPr txBox="1"/>
            <p:nvPr/>
          </p:nvSpPr>
          <p:spPr>
            <a:xfrm>
              <a:off x="3204" y="1799"/>
              <a:ext cx="675" cy="397"/>
            </a:xfrm>
            <a:prstGeom prst="rect">
              <a:avLst/>
            </a:prstGeom>
            <a:noFill/>
            <a:ln w="9525">
              <a:noFill/>
            </a:ln>
          </p:spPr>
          <p:txBody>
            <a:bodyPr>
              <a:spAutoFit/>
            </a:bodyPr>
            <a:p>
              <a:pPr algn="l">
                <a:spcBef>
                  <a:spcPct val="20000"/>
                </a:spcBef>
              </a:pPr>
              <a:r>
                <a:rPr lang="zh-CN" altLang="en-US" sz="1600" b="0">
                  <a:solidFill>
                    <a:schemeClr val="tx1"/>
                  </a:solidFill>
                  <a:latin typeface="Times New Roman" panose="02020603050405020304" pitchFamily="2" charset="0"/>
                </a:rPr>
                <a:t>系统调用</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服务例程</a:t>
              </a:r>
              <a:endParaRPr lang="zh-CN" altLang="en-US" sz="1600" b="0" baseline="-25000">
                <a:solidFill>
                  <a:schemeClr val="tx1"/>
                </a:solidFill>
                <a:latin typeface="Times New Roman" panose="02020603050405020304" pitchFamily="2" charset="0"/>
              </a:endParaRPr>
            </a:p>
          </p:txBody>
        </p:sp>
      </p:grpSp>
      <p:sp>
        <p:nvSpPr>
          <p:cNvPr id="52245" name="文本框 52244"/>
          <p:cNvSpPr txBox="1"/>
          <p:nvPr/>
        </p:nvSpPr>
        <p:spPr>
          <a:xfrm>
            <a:off x="3222625" y="5424488"/>
            <a:ext cx="2043113" cy="336550"/>
          </a:xfrm>
          <a:prstGeom prst="rect">
            <a:avLst/>
          </a:prstGeom>
          <a:noFill/>
          <a:ln w="9525">
            <a:noFill/>
          </a:ln>
        </p:spPr>
        <p:txBody>
          <a:bodyPr>
            <a:spAutoFit/>
          </a:bodyPr>
          <a:p>
            <a:pPr algn="l">
              <a:spcBef>
                <a:spcPct val="30000"/>
              </a:spcBef>
            </a:pPr>
            <a:r>
              <a:rPr lang="en-US" altLang="zh-CN" sz="1600" b="0">
                <a:solidFill>
                  <a:schemeClr val="tx1"/>
                </a:solidFill>
                <a:latin typeface="Times New Roman" panose="02020603050405020304" pitchFamily="2" charset="0"/>
              </a:rPr>
              <a:t>Linux</a:t>
            </a:r>
            <a:r>
              <a:rPr lang="zh-CN" altLang="en-US" sz="1600" b="0">
                <a:solidFill>
                  <a:schemeClr val="tx1"/>
                </a:solidFill>
                <a:latin typeface="Times New Roman" panose="02020603050405020304" pitchFamily="2" charset="0"/>
              </a:rPr>
              <a:t>系统调用过程</a:t>
            </a:r>
            <a:endParaRPr lang="zh-CN" altLang="en-US" sz="1600" b="0">
              <a:solidFill>
                <a:schemeClr val="tx1"/>
              </a:solidFill>
              <a:latin typeface="Times New Roman" panose="02020603050405020304" pitchFamily="2" charset="0"/>
            </a:endParaRPr>
          </a:p>
        </p:txBody>
      </p:sp>
      <p:sp>
        <p:nvSpPr>
          <p:cNvPr id="52246" name="矩形 5224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3"/>
                                            </p:txEl>
                                          </p:spTgt>
                                        </p:tgtEl>
                                        <p:attrNameLst>
                                          <p:attrName>style.visibility</p:attrName>
                                        </p:attrNameLst>
                                      </p:cBhvr>
                                      <p:to>
                                        <p:strVal val="visible"/>
                                      </p:to>
                                    </p:set>
                                    <p:anim calcmode="lin" valueType="num">
                                      <p:cBhvr additive="base">
                                        <p:cTn id="7" dur="1000" fill="hold"/>
                                        <p:tgtEl>
                                          <p:spTgt spid="5222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ppt_x"/>
                                          </p:val>
                                        </p:tav>
                                        <p:tav tm="100000">
                                          <p:val>
                                            <p:strVal val="#ppt_x"/>
                                          </p:val>
                                        </p:tav>
                                      </p:tavLst>
                                    </p:anim>
                                    <p:anim calcmode="lin" valueType="num">
                                      <p:cBhvr additive="base">
                                        <p:cTn id="14"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16</a:t>
            </a:r>
            <a:endParaRPr lang="en-US" altLang="zh-CN" sz="1400" b="0">
              <a:solidFill>
                <a:schemeClr val="tx2"/>
              </a:solidFill>
              <a:latin typeface="Times New Roman" panose="02020603050405020304" pitchFamily="2" charset="0"/>
            </a:endParaRPr>
          </a:p>
        </p:txBody>
      </p:sp>
      <p:sp>
        <p:nvSpPr>
          <p:cNvPr id="53251" name="矩形 53250"/>
          <p:cNvSpPr/>
          <p:nvPr/>
        </p:nvSpPr>
        <p:spPr>
          <a:xfrm>
            <a:off x="685800" y="687388"/>
            <a:ext cx="5051425" cy="6048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en-US" altLang="zh-CN" sz="2800" b="1">
                <a:solidFill>
                  <a:srgbClr val="A50021"/>
                </a:solidFill>
                <a:latin typeface="Times New Roman" panose="02020603050405020304" pitchFamily="2" charset="0"/>
                <a:ea typeface="宋体" panose="02010600030101010101" pitchFamily="2" charset="-122"/>
              </a:rPr>
              <a:t>(2) </a:t>
            </a:r>
            <a:r>
              <a:rPr lang="zh-CN" altLang="en-US" sz="2800" b="1">
                <a:solidFill>
                  <a:srgbClr val="A50021"/>
                </a:solidFill>
                <a:latin typeface="Times New Roman" panose="02020603050405020304" pitchFamily="2" charset="0"/>
                <a:ea typeface="宋体" panose="02010600030101010101" pitchFamily="2" charset="-122"/>
              </a:rPr>
              <a:t>例：</a:t>
            </a:r>
            <a:r>
              <a:rPr lang="en-US" altLang="zh-CN" sz="2800" b="1">
                <a:solidFill>
                  <a:srgbClr val="A50021"/>
                </a:solidFill>
                <a:latin typeface="Times New Roman" panose="02020603050405020304" pitchFamily="2" charset="0"/>
                <a:ea typeface="宋体" panose="02010600030101010101" pitchFamily="2" charset="-122"/>
              </a:rPr>
              <a:t>getuid</a:t>
            </a:r>
            <a:r>
              <a:rPr lang="zh-CN" altLang="en-US" sz="2800" b="1">
                <a:solidFill>
                  <a:srgbClr val="A50021"/>
                </a:solidFill>
                <a:latin typeface="Times New Roman" panose="02020603050405020304" pitchFamily="2" charset="0"/>
                <a:ea typeface="宋体" panose="02010600030101010101" pitchFamily="2" charset="-122"/>
              </a:rPr>
              <a:t>系统调用过程 </a:t>
            </a:r>
            <a:endParaRPr lang="zh-CN" altLang="en-US" sz="2800" b="1">
              <a:solidFill>
                <a:srgbClr val="A50021"/>
              </a:solidFill>
              <a:latin typeface="Times New Roman" panose="02020603050405020304" pitchFamily="2" charset="0"/>
              <a:ea typeface="宋体" panose="02010600030101010101" pitchFamily="2" charset="-122"/>
            </a:endParaRPr>
          </a:p>
        </p:txBody>
      </p:sp>
      <p:grpSp>
        <p:nvGrpSpPr>
          <p:cNvPr id="53252" name="组合 53251"/>
          <p:cNvGrpSpPr/>
          <p:nvPr/>
        </p:nvGrpSpPr>
        <p:grpSpPr>
          <a:xfrm>
            <a:off x="663575" y="1493838"/>
            <a:ext cx="8270875" cy="3516312"/>
            <a:chOff x="0" y="0"/>
            <a:chExt cx="5210" cy="2215"/>
          </a:xfrm>
        </p:grpSpPr>
        <p:sp>
          <p:nvSpPr>
            <p:cNvPr id="53253" name="直接连接符 53252"/>
            <p:cNvSpPr/>
            <p:nvPr/>
          </p:nvSpPr>
          <p:spPr>
            <a:xfrm flipV="1">
              <a:off x="1860" y="317"/>
              <a:ext cx="192" cy="948"/>
            </a:xfrm>
            <a:prstGeom prst="line">
              <a:avLst/>
            </a:prstGeom>
            <a:ln w="9525" cap="flat" cmpd="sng">
              <a:solidFill>
                <a:srgbClr val="000000"/>
              </a:solidFill>
              <a:prstDash val="solid"/>
              <a:headEnd type="none" w="med" len="med"/>
              <a:tailEnd type="triangle" w="sm" len="med"/>
            </a:ln>
          </p:spPr>
        </p:sp>
        <p:sp>
          <p:nvSpPr>
            <p:cNvPr id="53254" name="直接连接符 53253"/>
            <p:cNvSpPr/>
            <p:nvPr/>
          </p:nvSpPr>
          <p:spPr>
            <a:xfrm flipV="1">
              <a:off x="3670" y="336"/>
              <a:ext cx="165" cy="1155"/>
            </a:xfrm>
            <a:prstGeom prst="line">
              <a:avLst/>
            </a:prstGeom>
            <a:ln w="9525" cap="flat" cmpd="sng">
              <a:solidFill>
                <a:srgbClr val="000000"/>
              </a:solidFill>
              <a:prstDash val="solid"/>
              <a:headEnd type="none" w="med" len="med"/>
              <a:tailEnd type="triangle" w="sm" len="med"/>
            </a:ln>
          </p:spPr>
        </p:sp>
        <p:sp>
          <p:nvSpPr>
            <p:cNvPr id="53255" name="直接连接符 53254"/>
            <p:cNvSpPr/>
            <p:nvPr/>
          </p:nvSpPr>
          <p:spPr>
            <a:xfrm flipH="1" flipV="1">
              <a:off x="700" y="1190"/>
              <a:ext cx="201" cy="309"/>
            </a:xfrm>
            <a:prstGeom prst="line">
              <a:avLst/>
            </a:prstGeom>
            <a:ln w="9525" cap="flat" cmpd="sng">
              <a:solidFill>
                <a:srgbClr val="000000"/>
              </a:solidFill>
              <a:prstDash val="solid"/>
              <a:headEnd type="none" w="med" len="med"/>
              <a:tailEnd type="triangle" w="sm" len="med"/>
            </a:ln>
          </p:spPr>
        </p:sp>
        <p:sp>
          <p:nvSpPr>
            <p:cNvPr id="53256" name="文本框 53255"/>
            <p:cNvSpPr txBox="1"/>
            <p:nvPr/>
          </p:nvSpPr>
          <p:spPr>
            <a:xfrm>
              <a:off x="0" y="344"/>
              <a:ext cx="703" cy="1291"/>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int main()</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getuid();</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57" name="文本框 53256"/>
            <p:cNvSpPr txBox="1"/>
            <p:nvPr/>
          </p:nvSpPr>
          <p:spPr>
            <a:xfrm>
              <a:off x="898" y="344"/>
              <a:ext cx="969" cy="1524"/>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rPr>
                <a:t>int getuid(void)</a:t>
              </a: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long_res;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int $0x80;</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58" name="文本框 53257"/>
            <p:cNvSpPr txBox="1"/>
            <p:nvPr/>
          </p:nvSpPr>
          <p:spPr>
            <a:xfrm>
              <a:off x="2052" y="343"/>
              <a:ext cx="1626" cy="1872"/>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ENTRY(system_call)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pushl % esx</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SAVE_ALL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GET_CURRENT(%ebx)</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a:t>
              </a: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call sys_getuid16</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RESTORE_ALL</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59" name="文本框 53258"/>
            <p:cNvSpPr txBox="1"/>
            <p:nvPr/>
          </p:nvSpPr>
          <p:spPr>
            <a:xfrm>
              <a:off x="3839" y="344"/>
              <a:ext cx="1371" cy="1535"/>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asmlinkage long</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sys_getuid16(void)</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return high2lowuid</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(current_uid);</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60" name="文本框 53259"/>
            <p:cNvSpPr txBox="1"/>
            <p:nvPr/>
          </p:nvSpPr>
          <p:spPr>
            <a:xfrm>
              <a:off x="62" y="1"/>
              <a:ext cx="656"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用户程序</a:t>
              </a:r>
              <a:endParaRPr lang="zh-CN" altLang="en-US" sz="1600" baseline="-25000">
                <a:solidFill>
                  <a:schemeClr val="tx1"/>
                </a:solidFill>
                <a:latin typeface="Times New Roman" panose="02020603050405020304" pitchFamily="2" charset="0"/>
              </a:endParaRPr>
            </a:p>
          </p:txBody>
        </p:sp>
        <p:sp>
          <p:nvSpPr>
            <p:cNvPr id="53261" name="文本框 53260"/>
            <p:cNvSpPr txBox="1"/>
            <p:nvPr/>
          </p:nvSpPr>
          <p:spPr>
            <a:xfrm>
              <a:off x="2248" y="0"/>
              <a:ext cx="1205" cy="212"/>
            </a:xfrm>
            <a:prstGeom prst="rect">
              <a:avLst/>
            </a:prstGeom>
            <a:noFill/>
            <a:ln w="9525">
              <a:noFill/>
            </a:ln>
          </p:spPr>
          <p:txBody>
            <a:bodyPr>
              <a:spAutoFit/>
            </a:bodyPr>
            <a:p>
              <a:pPr algn="l">
                <a:spcBef>
                  <a:spcPct val="20000"/>
                </a:spcBef>
              </a:pPr>
              <a:r>
                <a:rPr lang="zh-CN" altLang="en-US" sz="1600">
                  <a:solidFill>
                    <a:schemeClr val="tx1"/>
                  </a:solidFill>
                  <a:latin typeface="Times New Roman" panose="02020603050405020304" pitchFamily="2" charset="0"/>
                </a:rPr>
                <a:t>系统调用处理程序</a:t>
              </a:r>
              <a:endParaRPr lang="zh-CN" altLang="en-US" sz="1600" baseline="-25000">
                <a:solidFill>
                  <a:schemeClr val="tx1"/>
                </a:solidFill>
                <a:latin typeface="Times New Roman" panose="02020603050405020304" pitchFamily="2" charset="0"/>
              </a:endParaRPr>
            </a:p>
          </p:txBody>
        </p:sp>
        <p:sp>
          <p:nvSpPr>
            <p:cNvPr id="53262" name="文本框 53261"/>
            <p:cNvSpPr txBox="1"/>
            <p:nvPr/>
          </p:nvSpPr>
          <p:spPr>
            <a:xfrm>
              <a:off x="1068" y="1"/>
              <a:ext cx="656"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标准</a:t>
              </a:r>
              <a:r>
                <a:rPr lang="en-US" altLang="zh-CN" sz="1600">
                  <a:solidFill>
                    <a:schemeClr val="tx1"/>
                  </a:solidFill>
                  <a:latin typeface="Times New Roman" panose="02020603050405020304" pitchFamily="2" charset="0"/>
                </a:rPr>
                <a:t>C</a:t>
              </a:r>
              <a:r>
                <a:rPr lang="zh-CN" altLang="en-US" sz="1600">
                  <a:solidFill>
                    <a:schemeClr val="tx1"/>
                  </a:solidFill>
                  <a:latin typeface="Times New Roman" panose="02020603050405020304" pitchFamily="2" charset="0"/>
                </a:rPr>
                <a:t>库</a:t>
              </a:r>
              <a:endParaRPr lang="zh-CN" altLang="en-US" sz="1600" baseline="-25000">
                <a:solidFill>
                  <a:schemeClr val="tx1"/>
                </a:solidFill>
                <a:latin typeface="Times New Roman" panose="02020603050405020304" pitchFamily="2" charset="0"/>
              </a:endParaRPr>
            </a:p>
          </p:txBody>
        </p:sp>
        <p:sp>
          <p:nvSpPr>
            <p:cNvPr id="53263" name="文本框 53262"/>
            <p:cNvSpPr txBox="1"/>
            <p:nvPr/>
          </p:nvSpPr>
          <p:spPr>
            <a:xfrm>
              <a:off x="4003" y="0"/>
              <a:ext cx="656"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内核例程</a:t>
              </a:r>
              <a:endParaRPr lang="zh-CN" altLang="en-US" sz="1600" baseline="-25000">
                <a:solidFill>
                  <a:schemeClr val="tx1"/>
                </a:solidFill>
                <a:latin typeface="Times New Roman" panose="02020603050405020304" pitchFamily="2" charset="0"/>
              </a:endParaRPr>
            </a:p>
          </p:txBody>
        </p:sp>
        <p:sp>
          <p:nvSpPr>
            <p:cNvPr id="53264" name="直接连接符 53263"/>
            <p:cNvSpPr/>
            <p:nvPr/>
          </p:nvSpPr>
          <p:spPr>
            <a:xfrm flipH="1" flipV="1">
              <a:off x="1869" y="1323"/>
              <a:ext cx="185" cy="606"/>
            </a:xfrm>
            <a:prstGeom prst="line">
              <a:avLst/>
            </a:prstGeom>
            <a:ln w="9525" cap="flat" cmpd="sng">
              <a:solidFill>
                <a:srgbClr val="000000"/>
              </a:solidFill>
              <a:prstDash val="solid"/>
              <a:headEnd type="none" w="med" len="med"/>
              <a:tailEnd type="triangle" w="sm" len="med"/>
            </a:ln>
          </p:spPr>
        </p:sp>
        <p:sp>
          <p:nvSpPr>
            <p:cNvPr id="53265" name="直接连接符 53264"/>
            <p:cNvSpPr/>
            <p:nvPr/>
          </p:nvSpPr>
          <p:spPr>
            <a:xfrm flipV="1">
              <a:off x="699" y="328"/>
              <a:ext cx="193" cy="763"/>
            </a:xfrm>
            <a:prstGeom prst="line">
              <a:avLst/>
            </a:prstGeom>
            <a:ln w="9525" cap="flat" cmpd="sng">
              <a:solidFill>
                <a:srgbClr val="000000"/>
              </a:solidFill>
              <a:prstDash val="solid"/>
              <a:headEnd type="none" w="med" len="med"/>
              <a:tailEnd type="triangle" w="sm" len="med"/>
            </a:ln>
          </p:spPr>
        </p:sp>
        <p:sp>
          <p:nvSpPr>
            <p:cNvPr id="53266" name="直接连接符 53265"/>
            <p:cNvSpPr/>
            <p:nvPr/>
          </p:nvSpPr>
          <p:spPr>
            <a:xfrm flipH="1" flipV="1">
              <a:off x="3662" y="1547"/>
              <a:ext cx="164" cy="95"/>
            </a:xfrm>
            <a:prstGeom prst="line">
              <a:avLst/>
            </a:prstGeom>
            <a:ln w="9525" cap="flat" cmpd="sng">
              <a:solidFill>
                <a:srgbClr val="000000"/>
              </a:solidFill>
              <a:prstDash val="solid"/>
              <a:headEnd type="none" w="med" len="med"/>
              <a:tailEnd type="triangle" w="sm" len="med"/>
            </a:ln>
          </p:spPr>
        </p:sp>
      </p:grpSp>
      <p:sp>
        <p:nvSpPr>
          <p:cNvPr id="53267" name="文本框 53266"/>
          <p:cNvSpPr txBox="1"/>
          <p:nvPr/>
        </p:nvSpPr>
        <p:spPr>
          <a:xfrm>
            <a:off x="3451225" y="5424488"/>
            <a:ext cx="2071688" cy="336550"/>
          </a:xfrm>
          <a:prstGeom prst="rect">
            <a:avLst/>
          </a:prstGeom>
          <a:noFill/>
          <a:ln w="9525">
            <a:noFill/>
          </a:ln>
        </p:spPr>
        <p:txBody>
          <a:bodyPr>
            <a:spAutoFit/>
          </a:bodyPr>
          <a:p>
            <a:pPr algn="l">
              <a:spcBef>
                <a:spcPct val="30000"/>
              </a:spcBef>
            </a:pPr>
            <a:r>
              <a:rPr lang="en-US" altLang="zh-CN" sz="1600" b="0">
                <a:solidFill>
                  <a:schemeClr val="tx1"/>
                </a:solidFill>
                <a:latin typeface="Times New Roman" panose="02020603050405020304" pitchFamily="2" charset="0"/>
              </a:rPr>
              <a:t>getuid</a:t>
            </a:r>
            <a:r>
              <a:rPr lang="zh-CN" altLang="en-US" sz="1600" b="0">
                <a:solidFill>
                  <a:schemeClr val="tx1"/>
                </a:solidFill>
                <a:latin typeface="Times New Roman" panose="02020603050405020304" pitchFamily="2" charset="0"/>
              </a:rPr>
              <a:t>系统调用过程</a:t>
            </a:r>
            <a:endParaRPr lang="zh-CN" altLang="en-US" sz="1600" b="0">
              <a:solidFill>
                <a:schemeClr val="tx1"/>
              </a:solidFill>
              <a:latin typeface="Times New Roman" panose="02020603050405020304" pitchFamily="2" charset="0"/>
            </a:endParaRPr>
          </a:p>
        </p:txBody>
      </p:sp>
      <p:sp>
        <p:nvSpPr>
          <p:cNvPr id="53268" name="矩形 5326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20"/>
                                            </p:txEl>
                                          </p:spTgt>
                                        </p:tgtEl>
                                        <p:attrNameLst>
                                          <p:attrName>style.visibility</p:attrName>
                                        </p:attrNameLst>
                                      </p:cBhvr>
                                      <p:to>
                                        <p:strVal val="visible"/>
                                      </p:to>
                                    </p:set>
                                    <p:anim calcmode="lin" valueType="num">
                                      <p:cBhvr additive="base">
                                        <p:cTn id="7" dur="1000" fill="hold"/>
                                        <p:tgtEl>
                                          <p:spTgt spid="5325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a:t>
            </a:r>
            <a:endParaRPr lang="en-US" altLang="zh-CN" sz="1400" b="0">
              <a:solidFill>
                <a:schemeClr val="tx2"/>
              </a:solidFill>
              <a:latin typeface="Times New Roman" panose="02020603050405020304" pitchFamily="2" charset="0"/>
            </a:endParaRPr>
          </a:p>
        </p:txBody>
      </p:sp>
      <p:sp>
        <p:nvSpPr>
          <p:cNvPr id="17411" name="矩形 17410"/>
          <p:cNvSpPr/>
          <p:nvPr/>
        </p:nvSpPr>
        <p:spPr>
          <a:xfrm>
            <a:off x="1143000" y="4430713"/>
            <a:ext cx="3679825" cy="1296987"/>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r>
              <a:rPr lang="zh-CN" altLang="en-US" sz="2400" b="0">
                <a:solidFill>
                  <a:schemeClr val="tx1"/>
                </a:solidFill>
                <a:effectLst/>
                <a:latin typeface="Times New Roman" panose="02020603050405020304" pitchFamily="2" charset="0"/>
                <a:ea typeface="宋体" panose="02010600030101010101" pitchFamily="2" charset="-122"/>
              </a:rPr>
              <a:t>用户身份合法性检查</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r>
              <a:rPr lang="zh-CN" altLang="en-US" sz="2400" b="0">
                <a:solidFill>
                  <a:schemeClr val="tx1"/>
                </a:solidFill>
                <a:effectLst/>
                <a:latin typeface="Times New Roman" panose="02020603050405020304" pitchFamily="2" charset="0"/>
                <a:ea typeface="宋体" panose="02010600030101010101" pitchFamily="2" charset="-122"/>
              </a:rPr>
              <a:t>用户工作区：</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r>
              <a:rPr lang="zh-CN" altLang="en-US" sz="2400" b="0">
                <a:solidFill>
                  <a:schemeClr val="tx1"/>
                </a:solidFill>
                <a:effectLst/>
                <a:latin typeface="Times New Roman" panose="02020603050405020304" pitchFamily="2" charset="0"/>
                <a:ea typeface="宋体" panose="02010600030101010101" pitchFamily="2" charset="-122"/>
              </a:rPr>
              <a:t>操作命令语言</a:t>
            </a:r>
            <a:endParaRPr lang="zh-CN" altLang="en-US" sz="2400" b="0">
              <a:solidFill>
                <a:schemeClr val="tx1"/>
              </a:solidFill>
              <a:effectLst/>
              <a:latin typeface="Times New Roman" panose="02020603050405020304" pitchFamily="2" charset="0"/>
              <a:ea typeface="宋体" panose="02010600030101010101" pitchFamily="2" charset="-122"/>
            </a:endParaRPr>
          </a:p>
        </p:txBody>
      </p:sp>
      <p:sp>
        <p:nvSpPr>
          <p:cNvPr id="17412" name="矩形 1741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
        <p:nvSpPr>
          <p:cNvPr id="17413" name="矩形 17412"/>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1. 如何</a:t>
            </a:r>
            <a:r>
              <a:rPr lang="zh-CN" altLang="en-US" b="1" dirty="0">
                <a:solidFill>
                  <a:srgbClr val="990000"/>
                </a:solidFill>
                <a:ea typeface="宋体" panose="02010600030101010101" pitchFamily="2" charset="-122"/>
              </a:rPr>
              <a:t>形成用户工作环境</a:t>
            </a:r>
            <a:endParaRPr lang="zh-CN" altLang="en-US" b="1" dirty="0">
              <a:solidFill>
                <a:srgbClr val="990000"/>
              </a:solidFill>
              <a:ea typeface="宋体" panose="02010600030101010101" pitchFamily="2" charset="-122"/>
            </a:endParaRPr>
          </a:p>
        </p:txBody>
      </p:sp>
      <p:sp>
        <p:nvSpPr>
          <p:cNvPr id="17414" name="矩形 17413"/>
          <p:cNvSpPr/>
          <p:nvPr/>
        </p:nvSpPr>
        <p:spPr>
          <a:xfrm>
            <a:off x="679450" y="1287463"/>
            <a:ext cx="8262938"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609600" lvl="0" indent="-609600">
              <a:lnSpc>
                <a:spcPct val="120000"/>
              </a:lnSpc>
              <a:spcBef>
                <a:spcPct val="20000"/>
              </a:spcBef>
              <a:buNone/>
            </a:pPr>
            <a:r>
              <a:rPr lang="en-US" altLang="zh-CN" sz="2400" b="1">
                <a:solidFill>
                  <a:srgbClr val="A50021"/>
                </a:solidFill>
                <a:effectLst/>
                <a:latin typeface="Times New Roman" panose="02020603050405020304" pitchFamily="2" charset="0"/>
                <a:ea typeface="宋体" panose="02010600030101010101" pitchFamily="2" charset="-122"/>
              </a:rPr>
              <a:t>(1) </a:t>
            </a:r>
            <a:r>
              <a:rPr lang="zh-CN" altLang="en-US" sz="2400" b="1">
                <a:solidFill>
                  <a:schemeClr val="tx1"/>
                </a:solidFill>
                <a:effectLst/>
                <a:latin typeface="Times New Roman" panose="02020603050405020304" pitchFamily="2" charset="0"/>
                <a:ea typeface="宋体" panose="02010600030101010101" pitchFamily="2" charset="-122"/>
              </a:rPr>
              <a:t>系统提供各种硬件、软件资源</a:t>
            </a:r>
            <a:endParaRPr lang="zh-CN" altLang="en-US" sz="2400" b="1">
              <a:solidFill>
                <a:schemeClr val="tx1"/>
              </a:solidFill>
              <a:effectLst/>
              <a:latin typeface="Times New Roman" panose="02020603050405020304" pitchFamily="2" charset="0"/>
              <a:ea typeface="宋体" panose="02010600030101010101" pitchFamily="2" charset="-122"/>
            </a:endParaRPr>
          </a:p>
          <a:p>
            <a:pPr marL="609600" lvl="0" indent="-609600">
              <a:lnSpc>
                <a:spcPct val="120000"/>
              </a:lnSpc>
              <a:spcBef>
                <a:spcPct val="20000"/>
              </a:spcBef>
              <a:buNone/>
            </a:pPr>
            <a:r>
              <a:rPr lang="en-US" altLang="zh-CN" sz="2400" b="1">
                <a:solidFill>
                  <a:srgbClr val="A50021"/>
                </a:solidFill>
                <a:effectLst/>
                <a:latin typeface="Times New Roman" panose="02020603050405020304" pitchFamily="2" charset="0"/>
                <a:ea typeface="宋体" panose="02010600030101010101" pitchFamily="2" charset="-122"/>
              </a:rPr>
              <a:t>(2) </a:t>
            </a:r>
            <a:r>
              <a:rPr lang="zh-CN" altLang="en-US" sz="2400" b="1">
                <a:solidFill>
                  <a:schemeClr val="tx1"/>
                </a:solidFill>
                <a:effectLst/>
                <a:latin typeface="Times New Roman" panose="02020603050405020304" pitchFamily="2" charset="0"/>
                <a:ea typeface="宋体" panose="02010600030101010101" pitchFamily="2" charset="-122"/>
              </a:rPr>
              <a:t>设计并提供使用方便的命令集合</a:t>
            </a:r>
            <a:endParaRPr lang="zh-CN" altLang="en-US" sz="2400" b="1">
              <a:solidFill>
                <a:schemeClr val="tx1"/>
              </a:solidFill>
              <a:effectLst/>
              <a:latin typeface="Times New Roman" panose="02020603050405020304" pitchFamily="2" charset="0"/>
              <a:ea typeface="宋体" panose="02010600030101010101" pitchFamily="2" charset="-122"/>
            </a:endParaRPr>
          </a:p>
          <a:p>
            <a:pPr marL="609600" lvl="0" indent="-609600">
              <a:lnSpc>
                <a:spcPct val="120000"/>
              </a:lnSpc>
              <a:spcBef>
                <a:spcPct val="20000"/>
              </a:spcBef>
              <a:buNone/>
            </a:pPr>
            <a:r>
              <a:rPr lang="en-US" altLang="zh-CN" sz="2400" b="1">
                <a:solidFill>
                  <a:srgbClr val="A50021"/>
                </a:solidFill>
                <a:effectLst/>
                <a:latin typeface="Times New Roman" panose="02020603050405020304" pitchFamily="2" charset="0"/>
                <a:ea typeface="宋体" panose="02010600030101010101" pitchFamily="2" charset="-122"/>
              </a:rPr>
              <a:t>(3) </a:t>
            </a:r>
            <a:r>
              <a:rPr lang="zh-CN" altLang="en-US" sz="2400" b="1">
                <a:solidFill>
                  <a:schemeClr val="tx1"/>
                </a:solidFill>
                <a:effectLst/>
                <a:latin typeface="Times New Roman" panose="02020603050405020304" pitchFamily="2" charset="0"/>
                <a:ea typeface="宋体" panose="02010600030101010101" pitchFamily="2" charset="-122"/>
              </a:rPr>
              <a:t>将</a:t>
            </a:r>
            <a:r>
              <a:rPr lang="en-US" altLang="zh-CN" sz="2400" b="1">
                <a:solidFill>
                  <a:schemeClr val="tx1"/>
                </a:solidFill>
                <a:effectLst/>
                <a:latin typeface="Times New Roman" panose="02020603050405020304" pitchFamily="2" charset="0"/>
                <a:ea typeface="宋体" panose="02010600030101010101" pitchFamily="2" charset="-122"/>
              </a:rPr>
              <a:t>OS</a:t>
            </a:r>
            <a:r>
              <a:rPr lang="zh-CN" altLang="en-US" sz="2400" b="1">
                <a:solidFill>
                  <a:schemeClr val="tx1"/>
                </a:solidFill>
                <a:effectLst/>
                <a:latin typeface="Times New Roman" panose="02020603050405020304" pitchFamily="2" charset="0"/>
                <a:ea typeface="宋体" panose="02010600030101010101" pitchFamily="2" charset="-122"/>
              </a:rPr>
              <a:t>装入计算机并初始化，形成可供使用的工作环境</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7415" name="矩形 17414"/>
          <p:cNvSpPr/>
          <p:nvPr/>
        </p:nvSpPr>
        <p:spPr>
          <a:xfrm>
            <a:off x="246063" y="3014663"/>
            <a:ext cx="5738812"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2. 两种形式的用户工作环境</a:t>
            </a:r>
            <a:endParaRPr lang="zh-CN" altLang="en-US" b="1" dirty="0">
              <a:solidFill>
                <a:srgbClr val="990000"/>
              </a:solidFill>
              <a:latin typeface="Times New Roman" panose="02020603050405020304" pitchFamily="2" charset="0"/>
              <a:ea typeface="宋体" panose="02010600030101010101" pitchFamily="2" charset="-122"/>
            </a:endParaRPr>
          </a:p>
        </p:txBody>
      </p:sp>
      <p:sp>
        <p:nvSpPr>
          <p:cNvPr id="17416" name="矩形 17415"/>
          <p:cNvSpPr/>
          <p:nvPr/>
        </p:nvSpPr>
        <p:spPr>
          <a:xfrm>
            <a:off x="663575" y="3671888"/>
            <a:ext cx="5418138"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(1) 交互工作环境</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17417" name="矩形 17416"/>
          <p:cNvSpPr/>
          <p:nvPr/>
        </p:nvSpPr>
        <p:spPr>
          <a:xfrm>
            <a:off x="647700" y="5757863"/>
            <a:ext cx="5418138" cy="646112"/>
          </a:xfrm>
          <a:prstGeom prst="rect">
            <a:avLst/>
          </a:prstGeom>
          <a:noFill/>
          <a:ln w="9525">
            <a:noFill/>
          </a:ln>
        </p:spPr>
        <p:txBody>
          <a:bodyPr vert="horz"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(2) 批量工作环境    </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作业控制语言</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3">
                                            <p:txEl>
                                              <p:charRg st="0" end="14"/>
                                            </p:txEl>
                                          </p:spTgt>
                                        </p:tgtEl>
                                        <p:attrNameLst>
                                          <p:attrName>style.visibility</p:attrName>
                                        </p:attrNameLst>
                                      </p:cBhvr>
                                      <p:to>
                                        <p:strVal val="visible"/>
                                      </p:to>
                                    </p:set>
                                    <p:anim calcmode="lin" valueType="num">
                                      <p:cBhvr additive="base">
                                        <p:cTn id="7" dur="1000" fill="hold"/>
                                        <p:tgtEl>
                                          <p:spTgt spid="1741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4"/>
                                        </p:tgtEl>
                                        <p:attrNameLst>
                                          <p:attrName>style.visibility</p:attrName>
                                        </p:attrNameLst>
                                      </p:cBhvr>
                                      <p:to>
                                        <p:strVal val="visible"/>
                                      </p:to>
                                    </p:set>
                                    <p:anim calcmode="lin" valueType="num">
                                      <p:cBhvr additive="base">
                                        <p:cTn id="13" dur="500" fill="hold"/>
                                        <p:tgtEl>
                                          <p:spTgt spid="17414"/>
                                        </p:tgtEl>
                                        <p:attrNameLst>
                                          <p:attrName>ppt_x</p:attrName>
                                        </p:attrNameLst>
                                      </p:cBhvr>
                                      <p:tavLst>
                                        <p:tav tm="0">
                                          <p:val>
                                            <p:strVal val="#ppt_x"/>
                                          </p:val>
                                        </p:tav>
                                        <p:tav tm="100000">
                                          <p:val>
                                            <p:strVal val="#ppt_x"/>
                                          </p:val>
                                        </p:tav>
                                      </p:tavLst>
                                    </p:anim>
                                    <p:anim calcmode="lin" valueType="num">
                                      <p:cBhvr additive="base">
                                        <p:cTn id="14"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0-#ppt_w/2"/>
                                          </p:val>
                                        </p:tav>
                                        <p:tav tm="100000">
                                          <p:val>
                                            <p:strVal val="#ppt_x"/>
                                          </p:val>
                                        </p:tav>
                                      </p:tavLst>
                                    </p:anim>
                                    <p:anim calcmode="lin" valueType="num">
                                      <p:cBhvr additive="base">
                                        <p:cTn id="20"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6"/>
                                        </p:tgtEl>
                                        <p:attrNameLst>
                                          <p:attrName>style.visibility</p:attrName>
                                        </p:attrNameLst>
                                      </p:cBhvr>
                                      <p:to>
                                        <p:strVal val="visible"/>
                                      </p:to>
                                    </p:set>
                                    <p:anim calcmode="lin" valueType="num">
                                      <p:cBhvr additive="base">
                                        <p:cTn id="25" dur="500" fill="hold"/>
                                        <p:tgtEl>
                                          <p:spTgt spid="17416"/>
                                        </p:tgtEl>
                                        <p:attrNameLst>
                                          <p:attrName>ppt_x</p:attrName>
                                        </p:attrNameLst>
                                      </p:cBhvr>
                                      <p:tavLst>
                                        <p:tav tm="0">
                                          <p:val>
                                            <p:strVal val="0-#ppt_w/2"/>
                                          </p:val>
                                        </p:tav>
                                        <p:tav tm="100000">
                                          <p:val>
                                            <p:strVal val="#ppt_x"/>
                                          </p:val>
                                        </p:tav>
                                      </p:tavLst>
                                    </p:anim>
                                    <p:anim calcmode="lin" valueType="num">
                                      <p:cBhvr additive="base">
                                        <p:cTn id="26"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gtEl>
                                        <p:attrNameLst>
                                          <p:attrName>style.visibility</p:attrName>
                                        </p:attrNameLst>
                                      </p:cBhvr>
                                      <p:to>
                                        <p:strVal val="visible"/>
                                      </p:to>
                                    </p:set>
                                    <p:anim calcmode="lin" valueType="num">
                                      <p:cBhvr additive="base">
                                        <p:cTn id="31" dur="500" fill="hold"/>
                                        <p:tgtEl>
                                          <p:spTgt spid="17411"/>
                                        </p:tgtEl>
                                        <p:attrNameLst>
                                          <p:attrName>ppt_x</p:attrName>
                                        </p:attrNameLst>
                                      </p:cBhvr>
                                      <p:tavLst>
                                        <p:tav tm="0">
                                          <p:val>
                                            <p:strVal val="#ppt_x"/>
                                          </p:val>
                                        </p:tav>
                                        <p:tav tm="100000">
                                          <p:val>
                                            <p:strVal val="#ppt_x"/>
                                          </p:val>
                                        </p:tav>
                                      </p:tavLst>
                                    </p:anim>
                                    <p:anim calcmode="lin" valueType="num">
                                      <p:cBhvr additive="base">
                                        <p:cTn id="32"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17"/>
                                        </p:tgtEl>
                                        <p:attrNameLst>
                                          <p:attrName>style.visibility</p:attrName>
                                        </p:attrNameLst>
                                      </p:cBhvr>
                                      <p:to>
                                        <p:strVal val="visible"/>
                                      </p:to>
                                    </p:set>
                                    <p:anim calcmode="lin" valueType="num">
                                      <p:cBhvr additive="base">
                                        <p:cTn id="37" dur="500" fill="hold"/>
                                        <p:tgtEl>
                                          <p:spTgt spid="17417"/>
                                        </p:tgtEl>
                                        <p:attrNameLst>
                                          <p:attrName>ppt_x</p:attrName>
                                        </p:attrNameLst>
                                      </p:cBhvr>
                                      <p:tavLst>
                                        <p:tav tm="0">
                                          <p:val>
                                            <p:strVal val="0-#ppt_w/2"/>
                                          </p:val>
                                        </p:tav>
                                        <p:tav tm="100000">
                                          <p:val>
                                            <p:strVal val="#ppt_x"/>
                                          </p:val>
                                        </p:tav>
                                      </p:tavLst>
                                    </p:anim>
                                    <p:anim calcmode="lin" valueType="num">
                                      <p:cBhvr additive="base">
                                        <p:cTn id="38"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3" grpId="0" build="p"/>
      <p:bldP spid="17414" grpId="0"/>
      <p:bldP spid="17415" grpId="0"/>
      <p:bldP spid="17416" grpId="0"/>
      <p:bldP spid="174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363538" y="595313"/>
            <a:ext cx="8393112" cy="474662"/>
          </a:xfrm>
        </p:spPr>
        <p:txBody>
          <a:bodyPr>
            <a:spAutoFit/>
          </a:bodyPr>
          <a:p>
            <a:r>
              <a:rPr lang="zh-CN" altLang="en-US" sz="2800" dirty="0">
                <a:solidFill>
                  <a:srgbClr val="A50021"/>
                </a:solidFill>
                <a:latin typeface="Times New Roman" panose="02020603050405020304" pitchFamily="2" charset="0"/>
                <a:ea typeface="宋体" panose="02010600030101010101" pitchFamily="2" charset="-122"/>
                <a:sym typeface="Arial" panose="020B0604020202020204" pitchFamily="34" charset="0"/>
              </a:rPr>
              <a:t>例：sethostname </a:t>
            </a:r>
            <a:endParaRPr lang="zh-CN" altLang="en-US" sz="2800" dirty="0">
              <a:solidFill>
                <a:srgbClr val="A5002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54275" name="文本占位符 54274"/>
          <p:cNvSpPr>
            <a:spLocks noGrp="1"/>
          </p:cNvSpPr>
          <p:nvPr>
            <p:ph type="body" idx="1"/>
          </p:nvPr>
        </p:nvSpPr>
        <p:spPr>
          <a:xfrm>
            <a:off x="304800" y="1312863"/>
            <a:ext cx="8388350" cy="5080000"/>
          </a:xfrm>
        </p:spPr>
        <p:txBody>
          <a:bodyPr>
            <a:spAutoFit/>
          </a:bodyPr>
          <a:p>
            <a:pPr marL="533400" indent="-533400">
              <a:lnSpc>
                <a:spcPct val="120000"/>
              </a:lnSpc>
              <a:buClr>
                <a:schemeClr val="tx1"/>
              </a:buClr>
              <a:buBlip>
                <a:blip r:embed="rId1"/>
              </a:buBlip>
            </a:pPr>
            <a:r>
              <a:rPr lang="zh-CN" altLang="en-US" sz="2800" dirty="0">
                <a:solidFill>
                  <a:schemeClr val="tx1"/>
                </a:solidFill>
                <a:effectLst/>
                <a:ea typeface="宋体" panose="02010600030101010101" pitchFamily="2" charset="-122"/>
                <a:sym typeface="Arial" panose="020B0604020202020204" pitchFamily="34" charset="0"/>
              </a:rPr>
              <a:t>函数原型：</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sethostname(const char *name,size_t len);</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Clr>
                <a:schemeClr val="tx1"/>
              </a:buClr>
              <a:buBlip>
                <a:blip r:embed="rId1"/>
              </a:buBlip>
            </a:pPr>
            <a:r>
              <a:rPr lang="zh-CN" altLang="en-US" sz="2800" dirty="0">
                <a:solidFill>
                  <a:schemeClr val="tx1"/>
                </a:solidFill>
                <a:effectLst/>
                <a:ea typeface="宋体" panose="02010600030101010101" pitchFamily="2" charset="-122"/>
                <a:sym typeface="Arial" panose="020B0604020202020204" pitchFamily="34" charset="0"/>
              </a:rPr>
              <a:t>功能：设置计算机的主机名。</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Clr>
                <a:schemeClr val="tx1"/>
              </a:buClr>
              <a:buBlip>
                <a:blip r:embed="rId1"/>
              </a:buBlip>
            </a:pPr>
            <a:r>
              <a:rPr lang="zh-CN" altLang="en-US" sz="2800" dirty="0">
                <a:solidFill>
                  <a:schemeClr val="tx1"/>
                </a:solidFill>
                <a:effectLst/>
                <a:ea typeface="宋体" panose="02010600030101010101" pitchFamily="2" charset="-122"/>
                <a:sym typeface="Arial" panose="020B0604020202020204" pitchFamily="34" charset="0"/>
              </a:rPr>
              <a:t>参数：</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Clr>
                <a:schemeClr val="tx1"/>
              </a:buClr>
              <a:buNone/>
            </a:pPr>
            <a:r>
              <a:rPr lang="zh-CN" altLang="en-US" sz="2800" dirty="0">
                <a:solidFill>
                  <a:schemeClr val="tx1"/>
                </a:solidFill>
                <a:effectLst/>
                <a:ea typeface="宋体" panose="02010600030101010101" pitchFamily="2" charset="-122"/>
                <a:sym typeface="Arial" panose="020B0604020202020204" pitchFamily="34" charset="0"/>
              </a:rPr>
              <a:t>		name：主机名</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len:name字符串的长度</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返回：0，成功； -1，失败。</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副作用</a:t>
            </a:r>
            <a:endParaRPr lang="zh-CN" alt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55297"/>
          <p:cNvSpPr>
            <a:spLocks noGrp="1"/>
          </p:cNvSpPr>
          <p:nvPr>
            <p:ph type="body" idx="1"/>
          </p:nvPr>
        </p:nvSpPr>
        <p:spPr>
          <a:xfrm>
            <a:off x="179388" y="793750"/>
            <a:ext cx="8388350" cy="2479675"/>
          </a:xfrm>
        </p:spPr>
        <p:txBody>
          <a:bodyPr>
            <a:spAutoFit/>
          </a:bodyPr>
          <a:p>
            <a:pPr marL="533400" indent="-533400">
              <a:lnSpc>
                <a:spcPct val="120000"/>
              </a:lnSpc>
              <a:buClr>
                <a:schemeClr val="tx1"/>
              </a:buClr>
              <a:buBlip>
                <a:blip r:embed="rId1"/>
              </a:buBlip>
            </a:pPr>
            <a:r>
              <a:rPr lang="zh-CN" altLang="en-US" dirty="0">
                <a:solidFill>
                  <a:schemeClr val="tx1"/>
                </a:solidFill>
                <a:effectLst/>
                <a:ea typeface="宋体" panose="02010600030101010101" pitchFamily="2" charset="-122"/>
                <a:sym typeface="Arial" panose="020B0604020202020204" pitchFamily="34" charset="0"/>
              </a:rPr>
              <a:t>用户空间调用情况</a:t>
            </a:r>
            <a:endParaRPr lang="zh-CN" altLang="en-US"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dirty="0">
                <a:solidFill>
                  <a:schemeClr val="tx1"/>
                </a:solidFill>
                <a:effectLst/>
                <a:ea typeface="宋体" panose="02010600030101010101" pitchFamily="2" charset="-122"/>
                <a:sym typeface="Arial" panose="020B0604020202020204" pitchFamily="34" charset="0"/>
              </a:rPr>
              <a:t> 	sethostname是libc库中的一个库函数，实际的系统调用在该函数中发出。</a:t>
            </a:r>
            <a:endParaRPr lang="zh-CN" altLang="en-US" dirty="0">
              <a:solidFill>
                <a:schemeClr val="tx1"/>
              </a:solidFill>
              <a:effectLst/>
              <a:ea typeface="宋体" panose="02010600030101010101" pitchFamily="2" charset="-122"/>
              <a:sym typeface="Arial" panose="020B0604020202020204" pitchFamily="34" charset="0"/>
            </a:endParaRPr>
          </a:p>
          <a:p>
            <a:pPr marL="533400" indent="-533400">
              <a:lnSpc>
                <a:spcPct val="70000"/>
              </a:lnSpc>
            </a:pPr>
            <a:r>
              <a:rPr lang="zh-CN" altLang="en-US" dirty="0">
                <a:solidFill>
                  <a:schemeClr val="tx1"/>
                </a:solidFill>
                <a:effectLst/>
                <a:ea typeface="宋体" panose="02010600030101010101" pitchFamily="2" charset="-122"/>
                <a:sym typeface="Arial" panose="020B0604020202020204" pitchFamily="34" charset="0"/>
              </a:rPr>
              <a:t>libc.a反汇编</a:t>
            </a:r>
            <a:endParaRPr lang="zh-CN" altLang="en-US" dirty="0">
              <a:solidFill>
                <a:schemeClr val="tx1"/>
              </a:solidFill>
              <a:effectLst/>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图片 56321" descr="D:\操作系统‘讲义\阳富民\未命名.bmp"/>
          <p:cNvPicPr>
            <a:picLocks noChangeAspect="1"/>
          </p:cNvPicPr>
          <p:nvPr/>
        </p:nvPicPr>
        <p:blipFill>
          <a:blip r:embed="rId1"/>
          <a:stretch>
            <a:fillRect/>
          </a:stretch>
        </p:blipFill>
        <p:spPr>
          <a:xfrm>
            <a:off x="249238" y="95250"/>
            <a:ext cx="8686800" cy="4267200"/>
          </a:xfrm>
          <a:prstGeom prst="rect">
            <a:avLst/>
          </a:prstGeom>
          <a:noFill/>
          <a:ln w="9525">
            <a:noFill/>
          </a:ln>
        </p:spPr>
      </p:pic>
      <p:sp>
        <p:nvSpPr>
          <p:cNvPr id="56323" name="文本框 56322"/>
          <p:cNvSpPr txBox="1"/>
          <p:nvPr/>
        </p:nvSpPr>
        <p:spPr>
          <a:xfrm>
            <a:off x="228600" y="4572000"/>
            <a:ext cx="8534400" cy="1554163"/>
          </a:xfrm>
          <a:prstGeom prst="rect">
            <a:avLst/>
          </a:prstGeom>
          <a:noFill/>
          <a:ln w="9525">
            <a:noFill/>
          </a:ln>
        </p:spPr>
        <p:txBody>
          <a:bodyPr>
            <a:spAutoFit/>
          </a:bodyPr>
          <a:p>
            <a:pPr algn="l">
              <a:spcBef>
                <a:spcPct val="50000"/>
              </a:spcBef>
            </a:pPr>
            <a:r>
              <a:rPr lang="zh-CN" altLang="en-US" sz="2400" b="0">
                <a:solidFill>
                  <a:schemeClr val="tx1"/>
                </a:solidFill>
                <a:latin typeface="Arial" panose="020B0604020202020204" pitchFamily="34" charset="0"/>
              </a:rPr>
              <a:t>进入函数</a:t>
            </a:r>
            <a:r>
              <a:rPr lang="en-US" altLang="zh-CN" sz="2400" b="0">
                <a:solidFill>
                  <a:schemeClr val="tx1"/>
                </a:solidFill>
                <a:latin typeface="Arial" panose="020B0604020202020204" pitchFamily="34" charset="0"/>
              </a:rPr>
              <a:t>sethostname</a:t>
            </a:r>
            <a:r>
              <a:rPr lang="zh-CN" altLang="en-US" sz="2400" b="0">
                <a:solidFill>
                  <a:schemeClr val="tx1"/>
                </a:solidFill>
                <a:latin typeface="Arial" panose="020B0604020202020204" pitchFamily="34" charset="0"/>
              </a:rPr>
              <a:t>后堆栈指针</a:t>
            </a:r>
            <a:r>
              <a:rPr lang="en-US" altLang="zh-CN" sz="2400" b="0">
                <a:solidFill>
                  <a:schemeClr val="tx1"/>
                </a:solidFill>
                <a:latin typeface="Arial" panose="020B0604020202020204" pitchFamily="34" charset="0"/>
              </a:rPr>
              <a:t>%esp</a:t>
            </a:r>
            <a:r>
              <a:rPr lang="zh-CN" altLang="en-US" sz="2400" b="0">
                <a:solidFill>
                  <a:schemeClr val="tx1"/>
                </a:solidFill>
                <a:latin typeface="Arial" panose="020B0604020202020204" pitchFamily="34" charset="0"/>
              </a:rPr>
              <a:t>情况：指向返回地址</a:t>
            </a:r>
            <a:endParaRPr lang="zh-CN" altLang="en-US" sz="2400" b="0">
              <a:solidFill>
                <a:schemeClr val="tx1"/>
              </a:solidFill>
              <a:latin typeface="Arial" panose="020B0604020202020204" pitchFamily="34" charset="0"/>
            </a:endParaRPr>
          </a:p>
          <a:p>
            <a:pPr algn="l">
              <a:spcBef>
                <a:spcPct val="50000"/>
              </a:spcBef>
            </a:pPr>
            <a:r>
              <a:rPr lang="en-US" altLang="zh-CN" sz="2400" b="0">
                <a:solidFill>
                  <a:schemeClr val="tx1"/>
                </a:solidFill>
                <a:latin typeface="Arial" panose="020B0604020202020204" pitchFamily="34" charset="0"/>
              </a:rPr>
              <a:t>%esp+8</a:t>
            </a:r>
            <a:r>
              <a:rPr lang="zh-CN" altLang="en-US" sz="2400" b="0">
                <a:solidFill>
                  <a:schemeClr val="tx1"/>
                </a:solidFill>
                <a:latin typeface="Arial" panose="020B0604020202020204" pitchFamily="34" charset="0"/>
              </a:rPr>
              <a:t>：参数</a:t>
            </a:r>
            <a:r>
              <a:rPr lang="en-US" altLang="zh-CN" sz="2400" b="0">
                <a:solidFill>
                  <a:schemeClr val="tx1"/>
                </a:solidFill>
                <a:latin typeface="Arial" panose="020B0604020202020204" pitchFamily="34" charset="0"/>
              </a:rPr>
              <a:t>name		%esp+4</a:t>
            </a:r>
            <a:r>
              <a:rPr lang="zh-CN" altLang="en-US" sz="2400" b="0">
                <a:solidFill>
                  <a:schemeClr val="tx1"/>
                </a:solidFill>
                <a:latin typeface="Arial" panose="020B0604020202020204" pitchFamily="34" charset="0"/>
              </a:rPr>
              <a:t>：参数</a:t>
            </a:r>
            <a:r>
              <a:rPr lang="en-US" altLang="zh-CN" sz="2400" b="0">
                <a:solidFill>
                  <a:schemeClr val="tx1"/>
                </a:solidFill>
                <a:latin typeface="Arial" panose="020B0604020202020204" pitchFamily="34" charset="0"/>
              </a:rPr>
              <a:t>len</a:t>
            </a:r>
            <a:endParaRPr lang="en-US" altLang="zh-CN" sz="2400" b="0">
              <a:solidFill>
                <a:schemeClr val="tx1"/>
              </a:solidFill>
              <a:latin typeface="Arial" panose="020B0604020202020204" pitchFamily="34" charset="0"/>
            </a:endParaRPr>
          </a:p>
          <a:p>
            <a:pPr algn="l">
              <a:spcBef>
                <a:spcPct val="50000"/>
              </a:spcBef>
            </a:pPr>
            <a:r>
              <a:rPr lang="en-US" altLang="zh-CN" sz="2400" b="0">
                <a:solidFill>
                  <a:schemeClr val="tx1"/>
                </a:solidFill>
                <a:latin typeface="Arial" panose="020B0604020202020204" pitchFamily="34" charset="0"/>
              </a:rPr>
              <a:t>0x4a</a:t>
            </a:r>
            <a:r>
              <a:rPr lang="zh-CN" altLang="en-US" sz="2400" b="0">
                <a:solidFill>
                  <a:schemeClr val="tx1"/>
                </a:solidFill>
                <a:latin typeface="Arial" panose="020B0604020202020204" pitchFamily="34" charset="0"/>
              </a:rPr>
              <a:t>：     </a:t>
            </a:r>
            <a:r>
              <a:rPr lang="en-US" altLang="zh-CN" sz="2400" b="0">
                <a:solidFill>
                  <a:schemeClr val="tx1"/>
                </a:solidFill>
                <a:latin typeface="Arial" panose="020B0604020202020204" pitchFamily="34" charset="0"/>
              </a:rPr>
              <a:t>sethostname</a:t>
            </a:r>
            <a:r>
              <a:rPr lang="zh-CN" altLang="en-US" sz="2400" b="0">
                <a:solidFill>
                  <a:schemeClr val="tx1"/>
                </a:solidFill>
                <a:latin typeface="Arial" panose="020B0604020202020204" pitchFamily="34" charset="0"/>
              </a:rPr>
              <a:t>的系统调用号</a:t>
            </a:r>
            <a:endParaRPr lang="zh-CN" altLang="en-US" sz="2400" b="0">
              <a:solidFill>
                <a:schemeClr val="tx1"/>
              </a:solidFill>
              <a:latin typeface="Arial" panose="020B060402020202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57345"/>
          <p:cNvSpPr>
            <a:spLocks noGrp="1"/>
          </p:cNvSpPr>
          <p:nvPr>
            <p:ph type="body" idx="1"/>
          </p:nvPr>
        </p:nvSpPr>
        <p:spPr>
          <a:xfrm>
            <a:off x="179388" y="793750"/>
            <a:ext cx="8388350" cy="2997200"/>
          </a:xfrm>
        </p:spPr>
        <p:txBody>
          <a:bodyPr>
            <a:spAutoFit/>
          </a:bodyPr>
          <a:p>
            <a:pPr marL="533400" indent="-533400">
              <a:lnSpc>
                <a:spcPct val="120000"/>
              </a:lnSpc>
              <a:buClr>
                <a:schemeClr val="tx1"/>
              </a:buClr>
              <a:buBlip>
                <a:blip r:embed="rId1"/>
              </a:buBlip>
            </a:pPr>
            <a:r>
              <a:rPr lang="zh-CN" altLang="en-US" sz="4400" dirty="0">
                <a:solidFill>
                  <a:schemeClr val="tx1"/>
                </a:solidFill>
                <a:effectLst/>
                <a:ea typeface="宋体" panose="02010600030101010101" pitchFamily="2" charset="-122"/>
                <a:sym typeface="Arial" panose="020B0604020202020204" pitchFamily="34" charset="0"/>
              </a:rPr>
              <a:t>系统内核情况</a:t>
            </a:r>
            <a:endParaRPr lang="zh-CN" altLang="en-US" sz="44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3600" dirty="0">
                <a:solidFill>
                  <a:schemeClr val="tx1"/>
                </a:solidFill>
                <a:effectLst/>
                <a:ea typeface="宋体" panose="02010600030101010101" pitchFamily="2" charset="-122"/>
                <a:sym typeface="Arial" panose="020B0604020202020204" pitchFamily="34" charset="0"/>
              </a:rPr>
              <a:t> 	</a:t>
            </a:r>
            <a:r>
              <a:rPr lang="zh-CN" altLang="en-US" sz="2800" dirty="0">
                <a:solidFill>
                  <a:schemeClr val="tx1"/>
                </a:solidFill>
                <a:effectLst/>
                <a:ea typeface="宋体" panose="02010600030101010101" pitchFamily="2" charset="-122"/>
                <a:sym typeface="Arial" panose="020B0604020202020204" pitchFamily="34" charset="0"/>
              </a:rPr>
              <a:t>通过寄存器传送参数</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INT 80执行时引出中断处理程序system_call();</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代码在arch/i386/kernel/entry.S中</a:t>
            </a:r>
            <a:endParaRPr lang="zh-CN" altLang="en-US" sz="2800" dirty="0">
              <a:solidFill>
                <a:schemeClr val="tx1"/>
              </a:solidFill>
              <a:effectLst/>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内容占位符 58369"/>
          <p:cNvSpPr>
            <a:spLocks noGrp="1"/>
          </p:cNvSpPr>
          <p:nvPr>
            <p:ph idx="1"/>
          </p:nvPr>
        </p:nvSpPr>
        <p:spPr>
          <a:xfrm>
            <a:off x="0" y="0"/>
            <a:ext cx="9144000" cy="6229985"/>
          </a:xfrm>
        </p:spPr>
        <p:txBody>
          <a:bodyPr>
            <a:spAutoFit/>
          </a:bodyPr>
          <a:p>
            <a:pPr>
              <a:buNone/>
            </a:pPr>
            <a:r>
              <a:rPr lang="zh-CN" altLang="en-US" sz="2800" dirty="0">
                <a:ea typeface="宋体" panose="02010600030101010101" pitchFamily="2" charset="-122"/>
              </a:rPr>
              <a:t>	</a:t>
            </a:r>
            <a:r>
              <a:rPr lang="zh-CN" altLang="en-US" sz="2400" dirty="0">
                <a:solidFill>
                  <a:schemeClr val="bg2"/>
                </a:solidFill>
                <a:uFillTx/>
              </a:rPr>
              <a:t>ENTRY(system_call)	</a:t>
            </a:r>
            <a:endParaRPr lang="zh-CN" altLang="en-US" sz="2400" dirty="0">
              <a:solidFill>
                <a:schemeClr val="bg2"/>
              </a:solidFill>
              <a:uFillTx/>
            </a:endParaRPr>
          </a:p>
          <a:p>
            <a:pPr>
              <a:buNone/>
            </a:pPr>
            <a:r>
              <a:rPr lang="zh-CN" altLang="en-US" sz="2400" dirty="0">
                <a:solidFill>
                  <a:schemeClr val="bg2"/>
                </a:solidFill>
                <a:uFillTx/>
              </a:rPr>
              <a:t>		pushl %eax    # save orig_eax系统调用号进堆栈	</a:t>
            </a:r>
            <a:endParaRPr lang="zh-CN" altLang="en-US" sz="2400" dirty="0">
              <a:solidFill>
                <a:schemeClr val="bg2"/>
              </a:solidFill>
              <a:uFillTx/>
            </a:endParaRPr>
          </a:p>
          <a:p>
            <a:pPr>
              <a:buNone/>
            </a:pPr>
            <a:r>
              <a:rPr lang="zh-CN" altLang="en-US" sz="2400" dirty="0">
                <a:solidFill>
                  <a:schemeClr val="bg2"/>
                </a:solidFill>
                <a:uFillTx/>
              </a:rPr>
              <a:t>		SAVE_ALL	#保留现场</a:t>
            </a:r>
            <a:endParaRPr lang="zh-CN" altLang="en-US" sz="2400" dirty="0">
              <a:solidFill>
                <a:schemeClr val="bg2"/>
              </a:solidFill>
              <a:uFillTx/>
            </a:endParaRPr>
          </a:p>
          <a:p>
            <a:pPr>
              <a:buNone/>
            </a:pPr>
            <a:r>
              <a:rPr lang="zh-CN" altLang="en-US" sz="2400" dirty="0">
                <a:solidFill>
                  <a:schemeClr val="bg2"/>
                </a:solidFill>
                <a:uFillTx/>
              </a:rPr>
              <a:t>		GET_CURRENT(%ebx)   #%ebx指向当前PCB</a:t>
            </a:r>
            <a:endParaRPr lang="zh-CN" altLang="en-US" sz="2400" dirty="0">
              <a:solidFill>
                <a:schemeClr val="bg2"/>
              </a:solidFill>
              <a:uFillTx/>
            </a:endParaRPr>
          </a:p>
          <a:p>
            <a:pPr>
              <a:buNone/>
            </a:pPr>
            <a:r>
              <a:rPr lang="zh-CN" altLang="en-US" sz="2400" dirty="0">
                <a:solidFill>
                  <a:schemeClr val="bg2"/>
                </a:solidFill>
                <a:uFillTx/>
              </a:rPr>
              <a:t>		testb $0x02,tsk_ptrace(%ebx) #检查标志位</a:t>
            </a:r>
            <a:endParaRPr lang="zh-CN" altLang="en-US" sz="2400" dirty="0">
              <a:solidFill>
                <a:schemeClr val="bg2"/>
              </a:solidFill>
              <a:uFillTx/>
            </a:endParaRPr>
          </a:p>
          <a:p>
            <a:pPr>
              <a:buNone/>
            </a:pPr>
            <a:r>
              <a:rPr lang="zh-CN" altLang="en-US" sz="2400" dirty="0">
                <a:solidFill>
                  <a:schemeClr val="bg2"/>
                </a:solidFill>
                <a:uFillTx/>
              </a:rPr>
              <a:t>		jne tracesys	</a:t>
            </a:r>
            <a:endParaRPr lang="zh-CN" altLang="en-US" sz="2400" dirty="0">
              <a:solidFill>
                <a:schemeClr val="bg2"/>
              </a:solidFill>
              <a:uFillTx/>
            </a:endParaRPr>
          </a:p>
          <a:p>
            <a:pPr>
              <a:buNone/>
            </a:pPr>
            <a:r>
              <a:rPr lang="zh-CN" altLang="en-US" sz="2400" dirty="0">
                <a:solidFill>
                  <a:schemeClr val="bg2"/>
                </a:solidFill>
                <a:uFillTx/>
              </a:rPr>
              <a:t>		cmpl $(NR_syscalls),%eax	 #功能号是否合法？</a:t>
            </a:r>
            <a:endParaRPr lang="zh-CN" altLang="en-US" sz="2400" dirty="0">
              <a:solidFill>
                <a:schemeClr val="bg2"/>
              </a:solidFill>
              <a:uFillTx/>
            </a:endParaRPr>
          </a:p>
          <a:p>
            <a:pPr>
              <a:buNone/>
            </a:pPr>
            <a:r>
              <a:rPr lang="zh-CN" altLang="en-US" sz="2400" dirty="0">
                <a:solidFill>
                  <a:schemeClr val="bg2"/>
                </a:solidFill>
                <a:uFillTx/>
              </a:rPr>
              <a:t>		jae badsys	</a:t>
            </a:r>
            <a:endParaRPr lang="zh-CN" altLang="en-US" sz="2400" dirty="0">
              <a:solidFill>
                <a:schemeClr val="bg2"/>
              </a:solidFill>
              <a:uFillTx/>
            </a:endParaRPr>
          </a:p>
          <a:p>
            <a:pPr>
              <a:buNone/>
            </a:pPr>
            <a:r>
              <a:rPr lang="zh-CN" altLang="en-US" sz="2400" dirty="0">
                <a:solidFill>
                  <a:schemeClr val="bg2"/>
                </a:solidFill>
                <a:uFillTx/>
              </a:rPr>
              <a:t>	call SYMBOL_NAME(sys_call_table)(,%eax,4)</a:t>
            </a:r>
            <a:endParaRPr lang="zh-CN" altLang="en-US" sz="2400" dirty="0">
              <a:solidFill>
                <a:schemeClr val="bg2"/>
              </a:solidFill>
              <a:uFillTx/>
            </a:endParaRPr>
          </a:p>
          <a:p>
            <a:pPr>
              <a:buNone/>
            </a:pPr>
            <a:r>
              <a:rPr lang="zh-CN" altLang="en-US" sz="2400" dirty="0">
                <a:solidFill>
                  <a:schemeClr val="bg2"/>
                </a:solidFill>
                <a:uFillTx/>
              </a:rPr>
              <a:t>			#调用跳转表中相应函数</a:t>
            </a:r>
            <a:endParaRPr lang="zh-CN" altLang="en-US" sz="2400" dirty="0">
              <a:solidFill>
                <a:schemeClr val="bg2"/>
              </a:solidFill>
              <a:uFillTx/>
            </a:endParaRPr>
          </a:p>
          <a:p>
            <a:pPr>
              <a:buNone/>
            </a:pPr>
            <a:r>
              <a:rPr lang="zh-CN" altLang="en-US" sz="2400" dirty="0">
                <a:solidFill>
                  <a:schemeClr val="bg2"/>
                </a:solidFill>
                <a:uFillTx/>
              </a:rPr>
              <a:t>	movl   %eax,EAX(%esp) # save the return value</a:t>
            </a:r>
            <a:endParaRPr lang="zh-CN" altLang="en-US" sz="2400" dirty="0">
              <a:solidFill>
                <a:schemeClr val="bg2"/>
              </a:solidFill>
              <a:uFillTx/>
            </a:endParaRPr>
          </a:p>
          <a:p>
            <a:pPr>
              <a:buNone/>
            </a:pPr>
            <a:r>
              <a:rPr lang="zh-CN" altLang="en-US" sz="2400" dirty="0">
                <a:solidFill>
                  <a:schemeClr val="bg2"/>
                </a:solidFill>
                <a:uFillTx/>
              </a:rPr>
              <a:t>       。。。。。</a:t>
            </a:r>
            <a:endParaRPr lang="zh-CN" altLang="en-US" sz="2400" dirty="0">
              <a:solidFill>
                <a:schemeClr val="bg2"/>
              </a:solidFill>
              <a:uFillTx/>
            </a:endParaRPr>
          </a:p>
          <a:p>
            <a:pPr>
              <a:buNone/>
            </a:pPr>
            <a:r>
              <a:rPr lang="zh-CN" altLang="en-US" sz="2400" dirty="0">
                <a:solidFill>
                  <a:schemeClr val="bg2"/>
                </a:solidFill>
                <a:uFillTx/>
              </a:rPr>
              <a:t>       </a:t>
            </a:r>
            <a:r>
              <a:rPr lang="en-US" altLang="zh-CN" sz="2400" dirty="0">
                <a:solidFill>
                  <a:schemeClr val="bg2"/>
                </a:solidFill>
                <a:uFillTx/>
              </a:rPr>
              <a:t>RESTORE_ALL</a:t>
            </a:r>
            <a:endParaRPr lang="en-US" altLang="zh-CN" sz="2400" dirty="0">
              <a:solidFill>
                <a:schemeClr val="bg2"/>
              </a:solidFill>
              <a:uFillTx/>
            </a:endParaRPr>
          </a:p>
          <a:p>
            <a:pPr>
              <a:buNone/>
            </a:pPr>
            <a:r>
              <a:rPr lang="en-US" altLang="zh-CN" sz="2400" dirty="0">
                <a:solidFill>
                  <a:schemeClr val="bg2"/>
                </a:solidFill>
                <a:uFillTx/>
              </a:rPr>
              <a:t>       IRET</a:t>
            </a:r>
            <a:endParaRPr lang="en-US" altLang="zh-CN" sz="2400" dirty="0">
              <a:solidFill>
                <a:schemeClr val="bg2"/>
              </a:solidFill>
              <a:uFillTx/>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框 5939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17</a:t>
            </a:r>
            <a:endParaRPr lang="en-US" altLang="zh-CN" sz="1400" b="0">
              <a:solidFill>
                <a:schemeClr val="tx2"/>
              </a:solidFill>
              <a:latin typeface="Times New Roman" panose="02020603050405020304" pitchFamily="2" charset="0"/>
            </a:endParaRPr>
          </a:p>
        </p:txBody>
      </p:sp>
      <p:sp>
        <p:nvSpPr>
          <p:cNvPr id="59395" name="矩形 59394"/>
          <p:cNvSpPr/>
          <p:nvPr/>
        </p:nvSpPr>
        <p:spPr>
          <a:xfrm>
            <a:off x="157163" y="615950"/>
            <a:ext cx="8986837" cy="49149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2.  Linux</a:t>
            </a:r>
            <a:r>
              <a:rPr lang="zh-CN" altLang="en-US" b="1">
                <a:solidFill>
                  <a:srgbClr val="990000"/>
                </a:solidFill>
                <a:latin typeface="Times New Roman" panose="02020603050405020304" pitchFamily="2" charset="0"/>
                <a:ea typeface="宋体" panose="02010600030101010101" pitchFamily="2" charset="-122"/>
              </a:rPr>
              <a:t>系统功能调用的实现机制</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Linux</a:t>
            </a:r>
            <a:r>
              <a:rPr lang="zh-CN" altLang="en-US" sz="2800" b="1">
                <a:solidFill>
                  <a:srgbClr val="A50021"/>
                </a:solidFill>
                <a:latin typeface="Times New Roman" panose="02020603050405020304" pitchFamily="2" charset="0"/>
                <a:ea typeface="宋体" panose="02010600030101010101" pitchFamily="2" charset="-122"/>
              </a:rPr>
              <a:t>系统调用的进入	</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 </a:t>
            </a:r>
            <a:r>
              <a:rPr lang="en-US" altLang="zh-CN" sz="2400" b="1">
                <a:solidFill>
                  <a:srgbClr val="000099"/>
                </a:solidFill>
                <a:effectLst/>
                <a:latin typeface="Times New Roman" panose="02020603050405020304" pitchFamily="2" charset="0"/>
                <a:ea typeface="宋体" panose="02010600030101010101" pitchFamily="2" charset="-122"/>
              </a:rPr>
              <a:t>Linux</a:t>
            </a:r>
            <a:r>
              <a:rPr lang="zh-CN" altLang="en-US" sz="2400" b="1">
                <a:solidFill>
                  <a:srgbClr val="000099"/>
                </a:solidFill>
                <a:effectLst/>
                <a:latin typeface="Times New Roman" panose="02020603050405020304" pitchFamily="2" charset="0"/>
                <a:ea typeface="宋体" panose="02010600030101010101" pitchFamily="2" charset="-122"/>
              </a:rPr>
              <a:t>系统的软中断指令是</a:t>
            </a:r>
            <a:r>
              <a:rPr lang="en-US" altLang="zh-CN" sz="2400" b="1">
                <a:solidFill>
                  <a:srgbClr val="000099"/>
                </a:solidFill>
                <a:effectLst/>
                <a:latin typeface="Times New Roman" panose="02020603050405020304" pitchFamily="2" charset="0"/>
                <a:ea typeface="宋体" panose="02010600030101010101" pitchFamily="2" charset="-122"/>
              </a:rPr>
              <a:t>int 0x80</a:t>
            </a:r>
            <a:r>
              <a:rPr lang="zh-CN" altLang="en-US" sz="2400" b="1">
                <a:solidFill>
                  <a:srgbClr val="000099"/>
                </a:solidFill>
                <a:effectLst/>
                <a:latin typeface="Times New Roman" panose="02020603050405020304" pitchFamily="2" charset="0"/>
                <a:ea typeface="宋体" panose="02010600030101010101" pitchFamily="2" charset="-122"/>
              </a:rPr>
              <a:t>汇编语言指令</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Times New Roman" panose="02020603050405020304" pitchFamily="2" charset="0"/>
                <a:ea typeface="宋体" panose="02010600030101010101" pitchFamily="2" charset="-122"/>
              </a:rPr>
              <a:t>该指令的执行会发生中断</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Times New Roman" panose="02020603050405020304" pitchFamily="2" charset="0"/>
                <a:ea typeface="宋体" panose="02010600030101010101" pitchFamily="2" charset="-122"/>
              </a:rPr>
              <a:t>处理机的状态由用户态自陷到内核态</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④ </a:t>
            </a:r>
            <a:r>
              <a:rPr lang="zh-CN" altLang="en-US" sz="2400" b="1">
                <a:solidFill>
                  <a:srgbClr val="000099"/>
                </a:solidFill>
                <a:effectLst/>
                <a:latin typeface="Times New Roman" panose="02020603050405020304" pitchFamily="2" charset="0"/>
                <a:ea typeface="宋体" panose="02010600030101010101" pitchFamily="2" charset="-122"/>
              </a:rPr>
              <a:t>从</a:t>
            </a:r>
            <a:r>
              <a:rPr lang="en-US" altLang="zh-CN" sz="2400" b="1">
                <a:solidFill>
                  <a:srgbClr val="000099"/>
                </a:solidFill>
                <a:effectLst/>
                <a:latin typeface="Times New Roman" panose="02020603050405020304" pitchFamily="2" charset="0"/>
                <a:ea typeface="宋体" panose="02010600030101010101" pitchFamily="2" charset="-122"/>
              </a:rPr>
              <a:t>system_call()</a:t>
            </a:r>
            <a:r>
              <a:rPr lang="zh-CN" altLang="en-US" sz="2400" b="1">
                <a:solidFill>
                  <a:srgbClr val="000099"/>
                </a:solidFill>
                <a:effectLst/>
                <a:latin typeface="Times New Roman" panose="02020603050405020304" pitchFamily="2" charset="0"/>
                <a:ea typeface="宋体" panose="02010600030101010101" pitchFamily="2" charset="-122"/>
              </a:rPr>
              <a:t>开始执行系统调用处理程序。</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⑤ </a:t>
            </a:r>
            <a:r>
              <a:rPr lang="zh-CN" altLang="en-US" sz="2400" b="1">
                <a:solidFill>
                  <a:srgbClr val="000099"/>
                </a:solidFill>
                <a:effectLst/>
                <a:latin typeface="Times New Roman" panose="02020603050405020304" pitchFamily="2" charset="0"/>
                <a:ea typeface="宋体" panose="02010600030101010101" pitchFamily="2" charset="-122"/>
              </a:rPr>
              <a:t>当系统调用处理完毕后，通过</a:t>
            </a:r>
            <a:r>
              <a:rPr lang="en-US" altLang="zh-CN" sz="2400" b="1">
                <a:solidFill>
                  <a:srgbClr val="000099"/>
                </a:solidFill>
                <a:effectLst/>
                <a:latin typeface="Times New Roman" panose="02020603050405020304" pitchFamily="2" charset="0"/>
                <a:ea typeface="宋体" panose="02010600030101010101" pitchFamily="2" charset="-122"/>
              </a:rPr>
              <a:t>iret</a:t>
            </a:r>
            <a:r>
              <a:rPr lang="zh-CN" altLang="en-US" sz="2400" b="1">
                <a:solidFill>
                  <a:srgbClr val="000099"/>
                </a:solidFill>
                <a:effectLst/>
                <a:latin typeface="Times New Roman" panose="02020603050405020304" pitchFamily="2" charset="0"/>
                <a:ea typeface="宋体" panose="02010600030101010101" pitchFamily="2" charset="-122"/>
              </a:rPr>
              <a:t>汇编语言指令返回到用</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户态。</a:t>
            </a:r>
            <a:endParaRPr lang="zh-CN" altLang="en-US" sz="2400" b="1">
              <a:solidFill>
                <a:srgbClr val="000099"/>
              </a:solidFill>
              <a:effectLst/>
              <a:latin typeface="Times New Roman" panose="02020603050405020304" pitchFamily="2" charset="0"/>
              <a:ea typeface="宋体" panose="02010600030101010101" pitchFamily="2" charset="-122"/>
            </a:endParaRPr>
          </a:p>
        </p:txBody>
      </p:sp>
      <p:sp>
        <p:nvSpPr>
          <p:cNvPr id="59396" name="矩形 5939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charRg st="21" end="45"/>
                                            </p:txEl>
                                          </p:spTgt>
                                        </p:tgtEl>
                                        <p:attrNameLst>
                                          <p:attrName>style.visibility</p:attrName>
                                        </p:attrNameLst>
                                      </p:cBhvr>
                                      <p:to>
                                        <p:strVal val="visible"/>
                                      </p:to>
                                    </p:set>
                                    <p:anim calcmode="lin" valueType="num">
                                      <p:cBhvr additive="base">
                                        <p:cTn id="13" dur="1000" fill="hold"/>
                                        <p:tgtEl>
                                          <p:spTgt spid="59395">
                                            <p:txEl>
                                              <p:charRg st="21" end="4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9395">
                                            <p:txEl>
                                              <p:charRg st="21"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45" end="76"/>
                                            </p:txEl>
                                          </p:spTgt>
                                        </p:tgtEl>
                                        <p:attrNameLst>
                                          <p:attrName>style.visibility</p:attrName>
                                        </p:attrNameLst>
                                      </p:cBhvr>
                                      <p:to>
                                        <p:strVal val="visible"/>
                                      </p:to>
                                    </p:set>
                                    <p:anim calcmode="lin" valueType="num">
                                      <p:cBhvr additive="base">
                                        <p:cTn id="19" dur="500" fill="hold"/>
                                        <p:tgtEl>
                                          <p:spTgt spid="59395">
                                            <p:txEl>
                                              <p:charRg st="45" end="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charRg st="45" end="7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charRg st="76" end="90"/>
                                            </p:txEl>
                                          </p:spTgt>
                                        </p:tgtEl>
                                        <p:attrNameLst>
                                          <p:attrName>style.visibility</p:attrName>
                                        </p:attrNameLst>
                                      </p:cBhvr>
                                      <p:to>
                                        <p:strVal val="visible"/>
                                      </p:to>
                                    </p:set>
                                    <p:anim calcmode="lin" valueType="num">
                                      <p:cBhvr additive="base">
                                        <p:cTn id="23" dur="500" fill="hold"/>
                                        <p:tgtEl>
                                          <p:spTgt spid="59395">
                                            <p:txEl>
                                              <p:charRg st="76"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charRg st="76" end="9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charRg st="90" end="109"/>
                                            </p:txEl>
                                          </p:spTgt>
                                        </p:tgtEl>
                                        <p:attrNameLst>
                                          <p:attrName>style.visibility</p:attrName>
                                        </p:attrNameLst>
                                      </p:cBhvr>
                                      <p:to>
                                        <p:strVal val="visible"/>
                                      </p:to>
                                    </p:set>
                                    <p:anim calcmode="lin" valueType="num">
                                      <p:cBhvr additive="base">
                                        <p:cTn id="27" dur="500" fill="hold"/>
                                        <p:tgtEl>
                                          <p:spTgt spid="59395">
                                            <p:txEl>
                                              <p:charRg st="90" end="10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charRg st="90" end="10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395">
                                            <p:txEl>
                                              <p:charRg st="109" end="139"/>
                                            </p:txEl>
                                          </p:spTgt>
                                        </p:tgtEl>
                                        <p:attrNameLst>
                                          <p:attrName>style.visibility</p:attrName>
                                        </p:attrNameLst>
                                      </p:cBhvr>
                                      <p:to>
                                        <p:strVal val="visible"/>
                                      </p:to>
                                    </p:set>
                                    <p:anim calcmode="lin" valueType="num">
                                      <p:cBhvr additive="base">
                                        <p:cTn id="31" dur="500" fill="hold"/>
                                        <p:tgtEl>
                                          <p:spTgt spid="59395">
                                            <p:txEl>
                                              <p:charRg st="109" end="13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charRg st="109" end="13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395">
                                            <p:txEl>
                                              <p:charRg st="139" end="169"/>
                                            </p:txEl>
                                          </p:spTgt>
                                        </p:tgtEl>
                                        <p:attrNameLst>
                                          <p:attrName>style.visibility</p:attrName>
                                        </p:attrNameLst>
                                      </p:cBhvr>
                                      <p:to>
                                        <p:strVal val="visible"/>
                                      </p:to>
                                    </p:set>
                                    <p:anim calcmode="lin" valueType="num">
                                      <p:cBhvr additive="base">
                                        <p:cTn id="35" dur="500" fill="hold"/>
                                        <p:tgtEl>
                                          <p:spTgt spid="59395">
                                            <p:txEl>
                                              <p:charRg st="139" end="16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charRg st="139" end="16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9395">
                                            <p:txEl>
                                              <p:charRg st="169" end="179"/>
                                            </p:txEl>
                                          </p:spTgt>
                                        </p:tgtEl>
                                        <p:attrNameLst>
                                          <p:attrName>style.visibility</p:attrName>
                                        </p:attrNameLst>
                                      </p:cBhvr>
                                      <p:to>
                                        <p:strVal val="visible"/>
                                      </p:to>
                                    </p:set>
                                    <p:anim calcmode="lin" valueType="num">
                                      <p:cBhvr additive="base">
                                        <p:cTn id="39" dur="500" fill="hold"/>
                                        <p:tgtEl>
                                          <p:spTgt spid="59395">
                                            <p:txEl>
                                              <p:charRg st="169" end="17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9395">
                                            <p:txEl>
                                              <p:charRg st="169" end="1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6041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18</a:t>
            </a:r>
            <a:endParaRPr lang="en-US" altLang="zh-CN" sz="1400" b="0">
              <a:solidFill>
                <a:schemeClr val="tx2"/>
              </a:solidFill>
              <a:latin typeface="Times New Roman" panose="02020603050405020304" pitchFamily="2" charset="0"/>
            </a:endParaRPr>
          </a:p>
        </p:txBody>
      </p:sp>
      <p:sp>
        <p:nvSpPr>
          <p:cNvPr id="60419" name="矩形 60418"/>
          <p:cNvSpPr/>
          <p:nvPr/>
        </p:nvSpPr>
        <p:spPr>
          <a:xfrm>
            <a:off x="114300" y="615950"/>
            <a:ext cx="8629650" cy="59674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spcBef>
                <a:spcPct val="20000"/>
              </a:spcBef>
              <a:buNone/>
            </a:pPr>
            <a:r>
              <a:rPr lang="en-US" altLang="zh-CN" sz="2800" b="1">
                <a:solidFill>
                  <a:srgbClr val="A50021"/>
                </a:solidFill>
                <a:latin typeface="Times New Roman" panose="02020603050405020304" pitchFamily="2" charset="0"/>
                <a:ea typeface="宋体" panose="02010600030101010101" pitchFamily="2" charset="-122"/>
              </a:rPr>
              <a:t>      (2) </a:t>
            </a:r>
            <a:r>
              <a:rPr lang="zh-CN" altLang="en-US" sz="2800" b="1">
                <a:solidFill>
                  <a:srgbClr val="A50021"/>
                </a:solidFill>
                <a:latin typeface="Times New Roman" panose="02020603050405020304" pitchFamily="2" charset="0"/>
                <a:ea typeface="宋体" panose="02010600030101010101" pitchFamily="2" charset="-122"/>
              </a:rPr>
              <a:t>系统调用号	</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400" b="1">
                <a:solidFill>
                  <a:srgbClr val="000099"/>
                </a:solidFill>
                <a:effectLst/>
                <a:latin typeface="宋体" panose="02010600030101010101" pitchFamily="2" charset="-122"/>
                <a:ea typeface="宋体" panose="02010600030101010101" pitchFamily="2" charset="-122"/>
              </a:rPr>
              <a:t>① </a:t>
            </a:r>
            <a:r>
              <a:rPr lang="en-US" altLang="zh-CN" sz="2400">
                <a:solidFill>
                  <a:schemeClr val="tx1"/>
                </a:solidFill>
                <a:effectLst/>
                <a:latin typeface="Times New Roman" panose="02020603050405020304" pitchFamily="2" charset="0"/>
                <a:ea typeface="宋体" panose="02010600030101010101" pitchFamily="2" charset="-122"/>
              </a:rPr>
              <a:t>linux</a:t>
            </a:r>
            <a:r>
              <a:rPr lang="zh-CN" altLang="en-US" sz="2400">
                <a:solidFill>
                  <a:schemeClr val="tx1"/>
                </a:solidFill>
                <a:effectLst/>
                <a:latin typeface="Times New Roman" panose="02020603050405020304" pitchFamily="2" charset="0"/>
                <a:ea typeface="宋体" panose="02010600030101010101" pitchFamily="2" charset="-122"/>
              </a:rPr>
              <a:t>中，每个系统调用被赋予一个唯一的系统调用号</a:t>
            </a:r>
            <a:r>
              <a:rPr lang="zh-CN" altLang="en-US" sz="2400" b="1">
                <a:solidFill>
                  <a:srgbClr val="000099"/>
                </a:solidFill>
                <a:effectLst/>
                <a:latin typeface="Times New Roman" panose="02020603050405020304" pitchFamily="2" charset="0"/>
                <a:ea typeface="宋体" panose="02010600030101010101" pitchFamily="2" charset="-122"/>
              </a:rPr>
              <a:t> </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a:solidFill>
                  <a:schemeClr val="tx1"/>
                </a:solidFill>
                <a:effectLst/>
                <a:latin typeface="Times New Roman" panose="02020603050405020304" pitchFamily="2" charset="0"/>
                <a:ea typeface="宋体" panose="02010600030101010101" pitchFamily="2" charset="-122"/>
              </a:rPr>
              <a:t>系统调用号定义在</a:t>
            </a:r>
            <a:r>
              <a:rPr lang="en-US" altLang="zh-CN" sz="2400">
                <a:solidFill>
                  <a:schemeClr val="tx1"/>
                </a:solidFill>
                <a:effectLst/>
                <a:latin typeface="Times New Roman" panose="02020603050405020304" pitchFamily="2" charset="0"/>
                <a:ea typeface="宋体" panose="02010600030101010101" pitchFamily="2" charset="-122"/>
              </a:rPr>
              <a:t>include/asm-i386/unistd.h</a:t>
            </a:r>
            <a:r>
              <a:rPr lang="zh-CN" altLang="en-US" sz="2400">
                <a:solidFill>
                  <a:schemeClr val="tx1"/>
                </a:solidFill>
                <a:effectLst/>
                <a:latin typeface="Times New Roman" panose="02020603050405020304" pitchFamily="2" charset="0"/>
                <a:ea typeface="宋体" panose="02010600030101010101" pitchFamily="2" charset="-122"/>
              </a:rPr>
              <a:t>头文件中</a:t>
            </a:r>
            <a:r>
              <a:rPr lang="zh-CN" altLang="en-US" sz="2400">
                <a:solidFill>
                  <a:srgbClr val="000099"/>
                </a:solidFill>
                <a:latin typeface="宋体" panose="02010600030101010101" pitchFamily="2" charset="-122"/>
                <a:ea typeface="宋体" panose="02010600030101010101" pitchFamily="2" charset="-122"/>
              </a:rPr>
              <a:t> </a:t>
            </a:r>
            <a:endParaRPr lang="zh-CN" altLang="en-US" sz="2400">
              <a:solidFill>
                <a:srgbClr val="000099"/>
              </a:solidFill>
              <a:effectLst/>
              <a:latin typeface="宋体" panose="02010600030101010101" pitchFamily="2" charset="-122"/>
              <a:ea typeface="宋体" panose="02010600030101010101" pitchFamily="2" charset="-122"/>
            </a:endParaRPr>
          </a:p>
          <a:p>
            <a:pPr marL="914400" lvl="1" indent="-457200">
              <a:lnSpc>
                <a:spcPct val="120000"/>
              </a:lnSpc>
              <a:spcBef>
                <a:spcPct val="20000"/>
              </a:spcBef>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a:solidFill>
                  <a:schemeClr val="tx1"/>
                </a:solidFill>
                <a:effectLst/>
                <a:latin typeface="Times New Roman" panose="02020603050405020304" pitchFamily="2" charset="0"/>
                <a:ea typeface="宋体" panose="02010600030101010101" pitchFamily="2" charset="-122"/>
              </a:rPr>
              <a:t>系统调用号格式如下</a:t>
            </a:r>
            <a:r>
              <a:rPr lang="zh-CN" altLang="en-US" sz="2400">
                <a:solidFill>
                  <a:srgbClr val="000099"/>
                </a:solidFill>
                <a:effectLst/>
                <a:latin typeface="Times New Roman" panose="02020603050405020304" pitchFamily="2" charset="0"/>
                <a:ea typeface="宋体" panose="02010600030101010101" pitchFamily="2" charset="-122"/>
              </a:rPr>
              <a:t> </a:t>
            </a:r>
            <a:endParaRPr lang="zh-CN" altLang="en-US" sz="2400">
              <a:solidFill>
                <a:srgbClr val="000099"/>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000">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#define  __NR_restart_syscall              0</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__NR_exit		       1</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__NR_fork		       2</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__NR_read		       3</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__NR_write		       4</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__NR_open		       5</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__NR_mq_getsetattr              282</a:t>
            </a:r>
            <a:r>
              <a:rPr lang="en-US" altLang="zh-CN" sz="2000">
                <a:effectLst/>
                <a:latin typeface="宋体" panose="02010600030101010101" pitchFamily="2" charset="-122"/>
                <a:ea typeface="宋体" panose="02010600030101010101" pitchFamily="2" charset="-122"/>
              </a:rPr>
              <a:t>  	</a:t>
            </a:r>
            <a:endParaRPr lang="en-US" altLang="zh-CN" sz="2000">
              <a:effectLst/>
              <a:latin typeface="宋体" panose="02010600030101010101" pitchFamily="2" charset="-122"/>
              <a:ea typeface="宋体" panose="02010600030101010101" pitchFamily="2" charset="-122"/>
            </a:endParaRPr>
          </a:p>
        </p:txBody>
      </p:sp>
      <p:sp>
        <p:nvSpPr>
          <p:cNvPr id="60420" name="矩形 6041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17"/>
                                            </p:txEl>
                                          </p:spTgt>
                                        </p:tgtEl>
                                        <p:attrNameLst>
                                          <p:attrName>style.visibility</p:attrName>
                                        </p:attrNameLst>
                                      </p:cBhvr>
                                      <p:to>
                                        <p:strVal val="visible"/>
                                      </p:to>
                                    </p:set>
                                    <p:anim calcmode="lin" valueType="num">
                                      <p:cBhvr additive="base">
                                        <p:cTn id="7" dur="1000" fill="hold"/>
                                        <p:tgtEl>
                                          <p:spTgt spid="60419">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xEl>
                                              <p:charRg st="17" end="47"/>
                                            </p:txEl>
                                          </p:spTgt>
                                        </p:tgtEl>
                                        <p:attrNameLst>
                                          <p:attrName>style.visibility</p:attrName>
                                        </p:attrNameLst>
                                      </p:cBhvr>
                                      <p:to>
                                        <p:strVal val="visible"/>
                                      </p:to>
                                    </p:set>
                                    <p:anim calcmode="lin" valueType="num">
                                      <p:cBhvr additive="base">
                                        <p:cTn id="13" dur="500" fill="hold"/>
                                        <p:tgtEl>
                                          <p:spTgt spid="60419">
                                            <p:txEl>
                                              <p:charRg st="17"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charRg st="17" end="47"/>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0419">
                                            <p:txEl>
                                              <p:charRg st="47" end="88"/>
                                            </p:txEl>
                                          </p:spTgt>
                                        </p:tgtEl>
                                        <p:attrNameLst>
                                          <p:attrName>style.visibility</p:attrName>
                                        </p:attrNameLst>
                                      </p:cBhvr>
                                      <p:to>
                                        <p:strVal val="visible"/>
                                      </p:to>
                                    </p:set>
                                    <p:anim calcmode="lin" valueType="num">
                                      <p:cBhvr additive="base">
                                        <p:cTn id="17" dur="500" fill="hold"/>
                                        <p:tgtEl>
                                          <p:spTgt spid="60419">
                                            <p:txEl>
                                              <p:charRg st="47" end="8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charRg st="47" end="88"/>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0419">
                                            <p:txEl>
                                              <p:charRg st="88" end="101"/>
                                            </p:txEl>
                                          </p:spTgt>
                                        </p:tgtEl>
                                        <p:attrNameLst>
                                          <p:attrName>style.visibility</p:attrName>
                                        </p:attrNameLst>
                                      </p:cBhvr>
                                      <p:to>
                                        <p:strVal val="visible"/>
                                      </p:to>
                                    </p:set>
                                    <p:anim calcmode="lin" valueType="num">
                                      <p:cBhvr additive="base">
                                        <p:cTn id="23" dur="500" fill="hold"/>
                                        <p:tgtEl>
                                          <p:spTgt spid="60419">
                                            <p:txEl>
                                              <p:charRg st="88"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charRg st="88" end="10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charRg st="101" end="153"/>
                                            </p:txEl>
                                          </p:spTgt>
                                        </p:tgtEl>
                                        <p:attrNameLst>
                                          <p:attrName>style.visibility</p:attrName>
                                        </p:attrNameLst>
                                      </p:cBhvr>
                                      <p:to>
                                        <p:strVal val="visible"/>
                                      </p:to>
                                    </p:set>
                                    <p:anim calcmode="lin" valueType="num">
                                      <p:cBhvr additive="base">
                                        <p:cTn id="27" dur="500" fill="hold"/>
                                        <p:tgtEl>
                                          <p:spTgt spid="60419">
                                            <p:txEl>
                                              <p:charRg st="101" end="15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charRg st="101" end="15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charRg st="153" end="189"/>
                                            </p:txEl>
                                          </p:spTgt>
                                        </p:tgtEl>
                                        <p:attrNameLst>
                                          <p:attrName>style.visibility</p:attrName>
                                        </p:attrNameLst>
                                      </p:cBhvr>
                                      <p:to>
                                        <p:strVal val="visible"/>
                                      </p:to>
                                    </p:set>
                                    <p:anim calcmode="lin" valueType="num">
                                      <p:cBhvr additive="base">
                                        <p:cTn id="31" dur="500" fill="hold"/>
                                        <p:tgtEl>
                                          <p:spTgt spid="60419">
                                            <p:txEl>
                                              <p:charRg st="153" end="18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charRg st="153" end="18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charRg st="189" end="225"/>
                                            </p:txEl>
                                          </p:spTgt>
                                        </p:tgtEl>
                                        <p:attrNameLst>
                                          <p:attrName>style.visibility</p:attrName>
                                        </p:attrNameLst>
                                      </p:cBhvr>
                                      <p:to>
                                        <p:strVal val="visible"/>
                                      </p:to>
                                    </p:set>
                                    <p:anim calcmode="lin" valueType="num">
                                      <p:cBhvr additive="base">
                                        <p:cTn id="35" dur="500" fill="hold"/>
                                        <p:tgtEl>
                                          <p:spTgt spid="60419">
                                            <p:txEl>
                                              <p:charRg st="189" end="22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charRg st="189" end="22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0419">
                                            <p:txEl>
                                              <p:charRg st="225" end="261"/>
                                            </p:txEl>
                                          </p:spTgt>
                                        </p:tgtEl>
                                        <p:attrNameLst>
                                          <p:attrName>style.visibility</p:attrName>
                                        </p:attrNameLst>
                                      </p:cBhvr>
                                      <p:to>
                                        <p:strVal val="visible"/>
                                      </p:to>
                                    </p:set>
                                    <p:anim calcmode="lin" valueType="num">
                                      <p:cBhvr additive="base">
                                        <p:cTn id="39" dur="500" fill="hold"/>
                                        <p:tgtEl>
                                          <p:spTgt spid="60419">
                                            <p:txEl>
                                              <p:charRg st="225" end="26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9">
                                            <p:txEl>
                                              <p:charRg st="225" end="26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0419">
                                            <p:txEl>
                                              <p:charRg st="261" end="298"/>
                                            </p:txEl>
                                          </p:spTgt>
                                        </p:tgtEl>
                                        <p:attrNameLst>
                                          <p:attrName>style.visibility</p:attrName>
                                        </p:attrNameLst>
                                      </p:cBhvr>
                                      <p:to>
                                        <p:strVal val="visible"/>
                                      </p:to>
                                    </p:set>
                                    <p:anim calcmode="lin" valueType="num">
                                      <p:cBhvr additive="base">
                                        <p:cTn id="43" dur="500" fill="hold"/>
                                        <p:tgtEl>
                                          <p:spTgt spid="60419">
                                            <p:txEl>
                                              <p:charRg st="261" end="29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9">
                                            <p:txEl>
                                              <p:charRg st="261" end="29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0419">
                                            <p:txEl>
                                              <p:charRg st="298" end="334"/>
                                            </p:txEl>
                                          </p:spTgt>
                                        </p:tgtEl>
                                        <p:attrNameLst>
                                          <p:attrName>style.visibility</p:attrName>
                                        </p:attrNameLst>
                                      </p:cBhvr>
                                      <p:to>
                                        <p:strVal val="visible"/>
                                      </p:to>
                                    </p:set>
                                    <p:anim calcmode="lin" valueType="num">
                                      <p:cBhvr additive="base">
                                        <p:cTn id="47" dur="500" fill="hold"/>
                                        <p:tgtEl>
                                          <p:spTgt spid="60419">
                                            <p:txEl>
                                              <p:charRg st="298" end="33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0419">
                                            <p:txEl>
                                              <p:charRg st="298" end="33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419">
                                            <p:txEl>
                                              <p:charRg st="334" end="346"/>
                                            </p:txEl>
                                          </p:spTgt>
                                        </p:tgtEl>
                                        <p:attrNameLst>
                                          <p:attrName>style.visibility</p:attrName>
                                        </p:attrNameLst>
                                      </p:cBhvr>
                                      <p:to>
                                        <p:strVal val="visible"/>
                                      </p:to>
                                    </p:set>
                                    <p:anim calcmode="lin" valueType="num">
                                      <p:cBhvr additive="base">
                                        <p:cTn id="51" dur="500" fill="hold"/>
                                        <p:tgtEl>
                                          <p:spTgt spid="60419">
                                            <p:txEl>
                                              <p:charRg st="334" end="34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0419">
                                            <p:txEl>
                                              <p:charRg st="334" end="34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0419">
                                            <p:txEl>
                                              <p:charRg st="346" end="358"/>
                                            </p:txEl>
                                          </p:spTgt>
                                        </p:tgtEl>
                                        <p:attrNameLst>
                                          <p:attrName>style.visibility</p:attrName>
                                        </p:attrNameLst>
                                      </p:cBhvr>
                                      <p:to>
                                        <p:strVal val="visible"/>
                                      </p:to>
                                    </p:set>
                                    <p:anim calcmode="lin" valueType="num">
                                      <p:cBhvr additive="base">
                                        <p:cTn id="55" dur="500" fill="hold"/>
                                        <p:tgtEl>
                                          <p:spTgt spid="60419">
                                            <p:txEl>
                                              <p:charRg st="346" end="35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19">
                                            <p:txEl>
                                              <p:charRg st="346" end="35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0419">
                                            <p:txEl>
                                              <p:charRg st="358" end="413"/>
                                            </p:txEl>
                                          </p:spTgt>
                                        </p:tgtEl>
                                        <p:attrNameLst>
                                          <p:attrName>style.visibility</p:attrName>
                                        </p:attrNameLst>
                                      </p:cBhvr>
                                      <p:to>
                                        <p:strVal val="visible"/>
                                      </p:to>
                                    </p:set>
                                    <p:anim calcmode="lin" valueType="num">
                                      <p:cBhvr additive="base">
                                        <p:cTn id="59" dur="500" fill="hold"/>
                                        <p:tgtEl>
                                          <p:spTgt spid="60419">
                                            <p:txEl>
                                              <p:charRg st="358" end="4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0419">
                                            <p:txEl>
                                              <p:charRg st="358" end="4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6144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19</a:t>
            </a:r>
            <a:endParaRPr lang="en-US" altLang="zh-CN" sz="1400" b="0">
              <a:solidFill>
                <a:schemeClr val="tx2"/>
              </a:solidFill>
              <a:latin typeface="Times New Roman" panose="02020603050405020304" pitchFamily="2" charset="0"/>
            </a:endParaRPr>
          </a:p>
        </p:txBody>
      </p:sp>
      <p:sp>
        <p:nvSpPr>
          <p:cNvPr id="61443" name="矩形 61442"/>
          <p:cNvSpPr/>
          <p:nvPr/>
        </p:nvSpPr>
        <p:spPr>
          <a:xfrm>
            <a:off x="142875" y="701675"/>
            <a:ext cx="8643938" cy="41513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(3) 系统调用表	</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a:t>
            </a:r>
            <a:r>
              <a:rPr lang="zh-CN" altLang="en-US" sz="2400" b="1" dirty="0">
                <a:solidFill>
                  <a:schemeClr val="tx1"/>
                </a:solidFill>
                <a:effectLst/>
                <a:latin typeface="宋体" panose="02010600030101010101" pitchFamily="2" charset="-122"/>
                <a:ea typeface="宋体" panose="02010600030101010101" pitchFamily="2" charset="-122"/>
              </a:rPr>
              <a:t> </a:t>
            </a:r>
            <a:r>
              <a:rPr lang="zh-CN" altLang="en-US" sz="2400" dirty="0">
                <a:solidFill>
                  <a:schemeClr val="tx1"/>
                </a:solidFill>
                <a:effectLst/>
                <a:latin typeface="Times New Roman" panose="02020603050405020304" pitchFamily="2" charset="0"/>
                <a:ea typeface="宋体" panose="02010600030101010101" pitchFamily="2" charset="-122"/>
              </a:rPr>
              <a:t>系统调用表记录了内核中所有已注册过的系统调用，</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它是系统调用的跳转表。</a:t>
            </a:r>
            <a:r>
              <a:rPr lang="zh-CN" altLang="en-US" sz="2400" b="1" dirty="0">
                <a:solidFill>
                  <a:schemeClr val="tx1"/>
                </a:solidFill>
                <a:effectLst/>
                <a:latin typeface="Times New Roman" panose="02020603050405020304" pitchFamily="2" charset="0"/>
                <a:ea typeface="宋体" panose="02010600030101010101" pitchFamily="2" charset="-122"/>
              </a:rPr>
              <a:t> </a:t>
            </a:r>
            <a:endParaRPr lang="zh-CN" altLang="en-US" sz="2400" b="1"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②</a:t>
            </a:r>
            <a:r>
              <a:rPr lang="zh-CN" altLang="en-US" sz="2400" b="1" dirty="0">
                <a:effectLst/>
                <a:latin typeface="宋体" panose="02010600030101010101" pitchFamily="2" charset="-122"/>
                <a:ea typeface="宋体" panose="02010600030101010101" pitchFamily="2" charset="-122"/>
              </a:rPr>
              <a:t> </a:t>
            </a:r>
            <a:r>
              <a:rPr lang="zh-CN" altLang="en-US" sz="2400" dirty="0">
                <a:solidFill>
                  <a:schemeClr val="tx1"/>
                </a:solidFill>
                <a:effectLst/>
                <a:latin typeface="宋体" panose="02010600030101010101" pitchFamily="2" charset="-122"/>
                <a:ea typeface="宋体" panose="02010600030101010101" pitchFamily="2" charset="-122"/>
              </a:rPr>
              <a:t>系统调用表</a:t>
            </a:r>
            <a:r>
              <a:rPr lang="zh-CN" altLang="en-US" sz="2400" dirty="0">
                <a:solidFill>
                  <a:schemeClr val="tx1"/>
                </a:solidFill>
                <a:effectLst/>
                <a:latin typeface="Times New Roman" panose="02020603050405020304" pitchFamily="2" charset="0"/>
                <a:ea typeface="宋体" panose="02010600030101010101" pitchFamily="2" charset="-122"/>
              </a:rPr>
              <a:t>是一个函数指针数组，表中依次保存所有</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系统调用的函数指针</a:t>
            </a:r>
            <a:endParaRPr lang="zh-CN" altLang="en-US" sz="2400" dirty="0">
              <a:solidFill>
                <a:schemeClr val="tx1"/>
              </a:solidFill>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③</a:t>
            </a:r>
            <a:r>
              <a:rPr lang="zh-CN" altLang="en-US" sz="2400" b="1" dirty="0">
                <a:solidFill>
                  <a:schemeClr val="tx1"/>
                </a:solidFill>
                <a:effectLst/>
                <a:latin typeface="宋体" panose="02010600030101010101" pitchFamily="2" charset="-122"/>
                <a:ea typeface="宋体" panose="02010600030101010101" pitchFamily="2" charset="-122"/>
              </a:rPr>
              <a:t> </a:t>
            </a:r>
            <a:r>
              <a:rPr lang="zh-CN" altLang="en-US" sz="2400" dirty="0">
                <a:solidFill>
                  <a:schemeClr val="tx1"/>
                </a:solidFill>
                <a:effectLst/>
                <a:latin typeface="Times New Roman" panose="02020603050405020304" pitchFamily="2" charset="0"/>
                <a:ea typeface="宋体" panose="02010600030101010101" pitchFamily="2" charset="-122"/>
              </a:rPr>
              <a:t>Linux系统调用表保存在arch/i386/kernel/下的entry.S中</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rgbClr val="F00A20"/>
                </a:solidFill>
              </a:rPr>
              <a:t>arch/x86/kernel/syscall_table_32.S</a:t>
            </a:r>
            <a:endParaRPr lang="zh-CN" altLang="en-US" sz="2400" dirty="0">
              <a:solidFill>
                <a:srgbClr val="F00A20"/>
              </a:solidFill>
            </a:endParaRPr>
          </a:p>
        </p:txBody>
      </p:sp>
      <p:sp>
        <p:nvSpPr>
          <p:cNvPr id="61444" name="矩形 6144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charRg st="0" end="17"/>
                                            </p:txEl>
                                          </p:spTgt>
                                        </p:tgtEl>
                                        <p:attrNameLst>
                                          <p:attrName>style.visibility</p:attrName>
                                        </p:attrNameLst>
                                      </p:cBhvr>
                                      <p:to>
                                        <p:strVal val="visible"/>
                                      </p:to>
                                    </p:set>
                                    <p:anim calcmode="lin" valueType="num">
                                      <p:cBhvr additive="base">
                                        <p:cTn id="7" dur="1000" fill="hold"/>
                                        <p:tgtEl>
                                          <p:spTgt spid="61443">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charRg st="17" end="43"/>
                                            </p:txEl>
                                          </p:spTgt>
                                        </p:tgtEl>
                                        <p:attrNameLst>
                                          <p:attrName>style.visibility</p:attrName>
                                        </p:attrNameLst>
                                      </p:cBhvr>
                                      <p:to>
                                        <p:strVal val="visible"/>
                                      </p:to>
                                    </p:set>
                                    <p:anim calcmode="lin" valueType="num">
                                      <p:cBhvr additive="base">
                                        <p:cTn id="13" dur="500" fill="hold"/>
                                        <p:tgtEl>
                                          <p:spTgt spid="61443">
                                            <p:txEl>
                                              <p:charRg st="17"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charRg st="17" end="4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43">
                                            <p:txEl>
                                              <p:charRg st="43" end="62"/>
                                            </p:txEl>
                                          </p:spTgt>
                                        </p:tgtEl>
                                        <p:attrNameLst>
                                          <p:attrName>style.visibility</p:attrName>
                                        </p:attrNameLst>
                                      </p:cBhvr>
                                      <p:to>
                                        <p:strVal val="visible"/>
                                      </p:to>
                                    </p:set>
                                    <p:anim calcmode="lin" valueType="num">
                                      <p:cBhvr additive="base">
                                        <p:cTn id="17" dur="500" fill="hold"/>
                                        <p:tgtEl>
                                          <p:spTgt spid="61443">
                                            <p:txEl>
                                              <p:charRg st="43" end="6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43">
                                            <p:txEl>
                                              <p:charRg st="43" end="6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43">
                                            <p:txEl>
                                              <p:charRg st="62" end="88"/>
                                            </p:txEl>
                                          </p:spTgt>
                                        </p:tgtEl>
                                        <p:attrNameLst>
                                          <p:attrName>style.visibility</p:attrName>
                                        </p:attrNameLst>
                                      </p:cBhvr>
                                      <p:to>
                                        <p:strVal val="visible"/>
                                      </p:to>
                                    </p:set>
                                    <p:anim calcmode="lin" valueType="num">
                                      <p:cBhvr additive="base">
                                        <p:cTn id="21" dur="500" fill="hold"/>
                                        <p:tgtEl>
                                          <p:spTgt spid="61443">
                                            <p:txEl>
                                              <p:charRg st="62"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43">
                                            <p:txEl>
                                              <p:charRg st="62"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43">
                                            <p:txEl>
                                              <p:charRg st="88" end="104"/>
                                            </p:txEl>
                                          </p:spTgt>
                                        </p:tgtEl>
                                        <p:attrNameLst>
                                          <p:attrName>style.visibility</p:attrName>
                                        </p:attrNameLst>
                                      </p:cBhvr>
                                      <p:to>
                                        <p:strVal val="visible"/>
                                      </p:to>
                                    </p:set>
                                    <p:anim calcmode="lin" valueType="num">
                                      <p:cBhvr additive="base">
                                        <p:cTn id="25" dur="500" fill="hold"/>
                                        <p:tgtEl>
                                          <p:spTgt spid="61443">
                                            <p:txEl>
                                              <p:charRg st="88"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charRg st="88" end="1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43">
                                            <p:txEl>
                                              <p:charRg st="104" end="147"/>
                                            </p:txEl>
                                          </p:spTgt>
                                        </p:tgtEl>
                                        <p:attrNameLst>
                                          <p:attrName>style.visibility</p:attrName>
                                        </p:attrNameLst>
                                      </p:cBhvr>
                                      <p:to>
                                        <p:strVal val="visible"/>
                                      </p:to>
                                    </p:set>
                                    <p:anim calcmode="lin" valueType="num">
                                      <p:cBhvr additive="base">
                                        <p:cTn id="29" dur="500" fill="hold"/>
                                        <p:tgtEl>
                                          <p:spTgt spid="61443">
                                            <p:txEl>
                                              <p:charRg st="104" end="14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43">
                                            <p:txEl>
                                              <p:charRg st="104" end="14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443">
                                            <p:txEl>
                                              <p:charRg st="147" end="182"/>
                                            </p:txEl>
                                          </p:spTgt>
                                        </p:tgtEl>
                                        <p:attrNameLst>
                                          <p:attrName>style.visibility</p:attrName>
                                        </p:attrNameLst>
                                      </p:cBhvr>
                                      <p:to>
                                        <p:strVal val="visible"/>
                                      </p:to>
                                    </p:set>
                                    <p:anim calcmode="lin" valueType="num">
                                      <p:cBhvr additive="base">
                                        <p:cTn id="33" dur="500" fill="hold"/>
                                        <p:tgtEl>
                                          <p:spTgt spid="61443">
                                            <p:txEl>
                                              <p:charRg st="147" end="18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43">
                                            <p:txEl>
                                              <p:charRg st="147"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框 6246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20</a:t>
            </a:r>
            <a:endParaRPr lang="en-US" altLang="zh-CN" sz="1400" b="0">
              <a:solidFill>
                <a:schemeClr val="tx2"/>
              </a:solidFill>
              <a:latin typeface="Times New Roman" panose="02020603050405020304" pitchFamily="2" charset="0"/>
            </a:endParaRPr>
          </a:p>
        </p:txBody>
      </p:sp>
      <p:sp>
        <p:nvSpPr>
          <p:cNvPr id="62467" name="矩形 62466"/>
          <p:cNvSpPr/>
          <p:nvPr/>
        </p:nvSpPr>
        <p:spPr>
          <a:xfrm>
            <a:off x="114300" y="701675"/>
            <a:ext cx="8318500" cy="54562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④</a:t>
            </a:r>
            <a:r>
              <a:rPr lang="en-US" altLang="zh-CN" sz="2400" b="1">
                <a:solidFill>
                  <a:schemeClr val="tx1"/>
                </a:solidFill>
                <a:effectLst/>
                <a:latin typeface="宋体" panose="02010600030101010101" pitchFamily="2" charset="-122"/>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系统调用表格式如下</a:t>
            </a:r>
            <a:r>
              <a:rPr lang="zh-CN" altLang="en-US" sz="2000" b="1">
                <a:solidFill>
                  <a:srgbClr val="000099"/>
                </a:solidFill>
                <a:latin typeface="Times New Roman" panose="02020603050405020304" pitchFamily="2" charset="0"/>
                <a:ea typeface="宋体" panose="02010600030101010101" pitchFamily="2" charset="-122"/>
              </a:rPr>
              <a:t> </a:t>
            </a:r>
            <a:r>
              <a:rPr lang="zh-CN" altLang="en-US" sz="2000" b="1">
                <a:solidFill>
                  <a:schemeClr val="tx1"/>
                </a:solidFill>
                <a:latin typeface="Times New Roman" panose="02020603050405020304" pitchFamily="2" charset="0"/>
                <a:ea typeface="宋体" panose="02010600030101010101" pitchFamily="2" charset="-122"/>
              </a:rPr>
              <a:t>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ENTRY(sys_call_table)</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sys_restart_syscall           /* 0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sys_exit                            /* 1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sys_fork		       /* 2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sys_read		       /* 3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sys_write		       /* 4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sys_open		       /* 5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sys_mq_getsetattr            /* 282 */ </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2468" name="矩形 6246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charRg st="0" end="14"/>
                                            </p:txEl>
                                          </p:spTgt>
                                        </p:tgtEl>
                                        <p:attrNameLst>
                                          <p:attrName>style.visibility</p:attrName>
                                        </p:attrNameLst>
                                      </p:cBhvr>
                                      <p:to>
                                        <p:strVal val="visible"/>
                                      </p:to>
                                    </p:set>
                                    <p:anim calcmode="lin" valueType="num">
                                      <p:cBhvr additive="base">
                                        <p:cTn id="7" dur="1000" fill="hold"/>
                                        <p:tgtEl>
                                          <p:spTgt spid="6246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charRg st="14" end="43"/>
                                            </p:txEl>
                                          </p:spTgt>
                                        </p:tgtEl>
                                        <p:attrNameLst>
                                          <p:attrName>style.visibility</p:attrName>
                                        </p:attrNameLst>
                                      </p:cBhvr>
                                      <p:to>
                                        <p:strVal val="visible"/>
                                      </p:to>
                                    </p:set>
                                    <p:anim calcmode="lin" valueType="num">
                                      <p:cBhvr additive="base">
                                        <p:cTn id="13" dur="500" fill="hold"/>
                                        <p:tgtEl>
                                          <p:spTgt spid="62467">
                                            <p:txEl>
                                              <p:charRg st="14"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charRg st="14" end="4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467">
                                            <p:txEl>
                                              <p:charRg st="43" end="96"/>
                                            </p:txEl>
                                          </p:spTgt>
                                        </p:tgtEl>
                                        <p:attrNameLst>
                                          <p:attrName>style.visibility</p:attrName>
                                        </p:attrNameLst>
                                      </p:cBhvr>
                                      <p:to>
                                        <p:strVal val="visible"/>
                                      </p:to>
                                    </p:set>
                                    <p:anim calcmode="lin" valueType="num">
                                      <p:cBhvr additive="base">
                                        <p:cTn id="17" dur="500" fill="hold"/>
                                        <p:tgtEl>
                                          <p:spTgt spid="62467">
                                            <p:txEl>
                                              <p:charRg st="43" end="9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467">
                                            <p:txEl>
                                              <p:charRg st="43" end="9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467">
                                            <p:txEl>
                                              <p:charRg st="96" end="155"/>
                                            </p:txEl>
                                          </p:spTgt>
                                        </p:tgtEl>
                                        <p:attrNameLst>
                                          <p:attrName>style.visibility</p:attrName>
                                        </p:attrNameLst>
                                      </p:cBhvr>
                                      <p:to>
                                        <p:strVal val="visible"/>
                                      </p:to>
                                    </p:set>
                                    <p:anim calcmode="lin" valueType="num">
                                      <p:cBhvr additive="base">
                                        <p:cTn id="21" dur="500" fill="hold"/>
                                        <p:tgtEl>
                                          <p:spTgt spid="62467">
                                            <p:txEl>
                                              <p:charRg st="96" end="15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67">
                                            <p:txEl>
                                              <p:charRg st="96" end="15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467">
                                            <p:txEl>
                                              <p:charRg st="155" end="195"/>
                                            </p:txEl>
                                          </p:spTgt>
                                        </p:tgtEl>
                                        <p:attrNameLst>
                                          <p:attrName>style.visibility</p:attrName>
                                        </p:attrNameLst>
                                      </p:cBhvr>
                                      <p:to>
                                        <p:strVal val="visible"/>
                                      </p:to>
                                    </p:set>
                                    <p:anim calcmode="lin" valueType="num">
                                      <p:cBhvr additive="base">
                                        <p:cTn id="25" dur="500" fill="hold"/>
                                        <p:tgtEl>
                                          <p:spTgt spid="62467">
                                            <p:txEl>
                                              <p:charRg st="155" end="19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charRg st="155" end="19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7">
                                            <p:txEl>
                                              <p:charRg st="195" end="235"/>
                                            </p:txEl>
                                          </p:spTgt>
                                        </p:tgtEl>
                                        <p:attrNameLst>
                                          <p:attrName>style.visibility</p:attrName>
                                        </p:attrNameLst>
                                      </p:cBhvr>
                                      <p:to>
                                        <p:strVal val="visible"/>
                                      </p:to>
                                    </p:set>
                                    <p:anim calcmode="lin" valueType="num">
                                      <p:cBhvr additive="base">
                                        <p:cTn id="29" dur="500" fill="hold"/>
                                        <p:tgtEl>
                                          <p:spTgt spid="62467">
                                            <p:txEl>
                                              <p:charRg st="195" end="23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7">
                                            <p:txEl>
                                              <p:charRg st="195" end="23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7">
                                            <p:txEl>
                                              <p:charRg st="235" end="276"/>
                                            </p:txEl>
                                          </p:spTgt>
                                        </p:tgtEl>
                                        <p:attrNameLst>
                                          <p:attrName>style.visibility</p:attrName>
                                        </p:attrNameLst>
                                      </p:cBhvr>
                                      <p:to>
                                        <p:strVal val="visible"/>
                                      </p:to>
                                    </p:set>
                                    <p:anim calcmode="lin" valueType="num">
                                      <p:cBhvr additive="base">
                                        <p:cTn id="33" dur="500" fill="hold"/>
                                        <p:tgtEl>
                                          <p:spTgt spid="62467">
                                            <p:txEl>
                                              <p:charRg st="235" end="27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7">
                                            <p:txEl>
                                              <p:charRg st="235" end="27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2467">
                                            <p:txEl>
                                              <p:charRg st="276" end="316"/>
                                            </p:txEl>
                                          </p:spTgt>
                                        </p:tgtEl>
                                        <p:attrNameLst>
                                          <p:attrName>style.visibility</p:attrName>
                                        </p:attrNameLst>
                                      </p:cBhvr>
                                      <p:to>
                                        <p:strVal val="visible"/>
                                      </p:to>
                                    </p:set>
                                    <p:anim calcmode="lin" valueType="num">
                                      <p:cBhvr additive="base">
                                        <p:cTn id="37" dur="500" fill="hold"/>
                                        <p:tgtEl>
                                          <p:spTgt spid="62467">
                                            <p:txEl>
                                              <p:charRg st="276" end="3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7">
                                            <p:txEl>
                                              <p:charRg st="276" end="31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2467">
                                            <p:txEl>
                                              <p:charRg st="316" end="340"/>
                                            </p:txEl>
                                          </p:spTgt>
                                        </p:tgtEl>
                                        <p:attrNameLst>
                                          <p:attrName>style.visibility</p:attrName>
                                        </p:attrNameLst>
                                      </p:cBhvr>
                                      <p:to>
                                        <p:strVal val="visible"/>
                                      </p:to>
                                    </p:set>
                                    <p:anim calcmode="lin" valueType="num">
                                      <p:cBhvr additive="base">
                                        <p:cTn id="41" dur="500" fill="hold"/>
                                        <p:tgtEl>
                                          <p:spTgt spid="62467">
                                            <p:txEl>
                                              <p:charRg st="316" end="34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67">
                                            <p:txEl>
                                              <p:charRg st="316" end="34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2467">
                                            <p:txEl>
                                              <p:charRg st="340" end="364"/>
                                            </p:txEl>
                                          </p:spTgt>
                                        </p:tgtEl>
                                        <p:attrNameLst>
                                          <p:attrName>style.visibility</p:attrName>
                                        </p:attrNameLst>
                                      </p:cBhvr>
                                      <p:to>
                                        <p:strVal val="visible"/>
                                      </p:to>
                                    </p:set>
                                    <p:anim calcmode="lin" valueType="num">
                                      <p:cBhvr additive="base">
                                        <p:cTn id="45" dur="500" fill="hold"/>
                                        <p:tgtEl>
                                          <p:spTgt spid="62467">
                                            <p:txEl>
                                              <p:charRg st="340" end="36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7">
                                            <p:txEl>
                                              <p:charRg st="340" end="36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2467">
                                            <p:txEl>
                                              <p:charRg st="364" end="419"/>
                                            </p:txEl>
                                          </p:spTgt>
                                        </p:tgtEl>
                                        <p:attrNameLst>
                                          <p:attrName>style.visibility</p:attrName>
                                        </p:attrNameLst>
                                      </p:cBhvr>
                                      <p:to>
                                        <p:strVal val="visible"/>
                                      </p:to>
                                    </p:set>
                                    <p:anim calcmode="lin" valueType="num">
                                      <p:cBhvr additive="base">
                                        <p:cTn id="49" dur="500" fill="hold"/>
                                        <p:tgtEl>
                                          <p:spTgt spid="62467">
                                            <p:txEl>
                                              <p:charRg st="364" end="41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2467">
                                            <p:txEl>
                                              <p:charRg st="364" end="4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6348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21</a:t>
            </a:r>
            <a:endParaRPr lang="en-US" altLang="zh-CN" sz="1400" b="0">
              <a:solidFill>
                <a:schemeClr val="tx2"/>
              </a:solidFill>
              <a:latin typeface="Times New Roman" panose="02020603050405020304" pitchFamily="2" charset="0"/>
            </a:endParaRPr>
          </a:p>
        </p:txBody>
      </p:sp>
      <p:sp>
        <p:nvSpPr>
          <p:cNvPr id="63491" name="矩形 63490"/>
          <p:cNvSpPr/>
          <p:nvPr/>
        </p:nvSpPr>
        <p:spPr>
          <a:xfrm>
            <a:off x="571500" y="701675"/>
            <a:ext cx="8174038" cy="5321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(4) </a:t>
            </a:r>
            <a:r>
              <a:rPr lang="zh-CN" altLang="en-US" sz="2800" b="1">
                <a:solidFill>
                  <a:srgbClr val="A50021"/>
                </a:solidFill>
                <a:latin typeface="Times New Roman" panose="02020603050405020304" pitchFamily="2" charset="0"/>
                <a:ea typeface="宋体" panose="02010600030101010101" pitchFamily="2" charset="-122"/>
              </a:rPr>
              <a:t>系统调用处理程序</a:t>
            </a:r>
            <a:endParaRPr lang="zh-CN" altLang="en-US" sz="2800" b="1">
              <a:solidFill>
                <a:srgbClr val="A50021"/>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系统调用处理程序是</a:t>
            </a:r>
            <a:r>
              <a:rPr lang="en-US" altLang="zh-CN" sz="2400" b="1">
                <a:solidFill>
                  <a:schemeClr val="tx1"/>
                </a:solidFill>
                <a:effectLst/>
                <a:latin typeface="Times New Roman" panose="02020603050405020304" pitchFamily="2" charset="0"/>
                <a:ea typeface="宋体" panose="02010600030101010101" pitchFamily="2" charset="-122"/>
              </a:rPr>
              <a:t>system_call()</a:t>
            </a:r>
            <a:r>
              <a:rPr lang="zh-CN" altLang="en-US" sz="2400" b="1">
                <a:solidFill>
                  <a:schemeClr val="tx1"/>
                </a:solidFill>
                <a:effectLst/>
                <a:latin typeface="Times New Roman" panose="02020603050405020304" pitchFamily="2" charset="0"/>
                <a:ea typeface="宋体" panose="02010600030101010101" pitchFamily="2" charset="-122"/>
              </a:rPr>
              <a:t>，主要工作如下</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宏</a:t>
            </a:r>
            <a:r>
              <a:rPr lang="en-US" altLang="zh-CN" sz="2400">
                <a:solidFill>
                  <a:schemeClr val="tx1"/>
                </a:solidFill>
                <a:effectLst/>
                <a:latin typeface="Times New Roman" panose="02020603050405020304" pitchFamily="2" charset="0"/>
                <a:ea typeface="宋体" panose="02010600030101010101" pitchFamily="2" charset="-122"/>
              </a:rPr>
              <a:t>SAVE_ALL</a:t>
            </a:r>
            <a:r>
              <a:rPr lang="zh-CN" altLang="en-US" sz="2400">
                <a:solidFill>
                  <a:schemeClr val="tx1"/>
                </a:solidFill>
                <a:effectLst/>
                <a:latin typeface="Times New Roman" panose="02020603050405020304" pitchFamily="2" charset="0"/>
                <a:ea typeface="宋体" panose="02010600030101010101" pitchFamily="2" charset="-122"/>
              </a:rPr>
              <a:t>保护现场；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正确性检查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依</a:t>
            </a:r>
            <a:r>
              <a:rPr lang="en-US" altLang="zh-CN" sz="2400">
                <a:solidFill>
                  <a:schemeClr val="tx1"/>
                </a:solidFill>
                <a:effectLst/>
                <a:latin typeface="Times New Roman" panose="02020603050405020304" pitchFamily="2" charset="0"/>
                <a:ea typeface="宋体" panose="02010600030101010101" pitchFamily="2" charset="-122"/>
              </a:rPr>
              <a:t>eax</a:t>
            </a:r>
            <a:r>
              <a:rPr lang="zh-CN" altLang="en-US" sz="2400">
                <a:solidFill>
                  <a:schemeClr val="tx1"/>
                </a:solidFill>
                <a:effectLst/>
                <a:latin typeface="Times New Roman" panose="02020603050405020304" pitchFamily="2" charset="0"/>
                <a:ea typeface="宋体" panose="02010600030101010101" pitchFamily="2" charset="-122"/>
              </a:rPr>
              <a:t>中所包含的系统调用号，调用其对应的服务例</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程；</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系统服务例程结束时，通过宏</a:t>
            </a:r>
            <a:r>
              <a:rPr lang="en-US" altLang="zh-CN" sz="2400">
                <a:solidFill>
                  <a:schemeClr val="tx1"/>
                </a:solidFill>
                <a:effectLst/>
                <a:latin typeface="Times New Roman" panose="02020603050405020304" pitchFamily="2" charset="0"/>
                <a:ea typeface="宋体" panose="02010600030101010101" pitchFamily="2" charset="-122"/>
              </a:rPr>
              <a:t>RESTORE_ALL</a:t>
            </a:r>
            <a:r>
              <a:rPr lang="zh-CN" altLang="en-US" sz="2400">
                <a:solidFill>
                  <a:schemeClr val="tx1"/>
                </a:solidFill>
                <a:effectLst/>
                <a:latin typeface="Times New Roman" panose="02020603050405020304" pitchFamily="2" charset="0"/>
                <a:ea typeface="宋体" panose="02010600030101010101" pitchFamily="2" charset="-122"/>
              </a:rPr>
              <a:t>恢复寄</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存器；</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最后通过</a:t>
            </a:r>
            <a:r>
              <a:rPr lang="en-US" altLang="zh-CN" sz="2400">
                <a:solidFill>
                  <a:schemeClr val="tx1"/>
                </a:solidFill>
                <a:effectLst/>
                <a:latin typeface="Times New Roman" panose="02020603050405020304" pitchFamily="2" charset="0"/>
                <a:ea typeface="宋体" panose="02010600030101010101" pitchFamily="2" charset="-122"/>
              </a:rPr>
              <a:t>iret</a:t>
            </a:r>
            <a:r>
              <a:rPr lang="zh-CN" altLang="en-US" sz="2400">
                <a:solidFill>
                  <a:schemeClr val="tx1"/>
                </a:solidFill>
                <a:effectLst/>
                <a:latin typeface="Times New Roman" panose="02020603050405020304" pitchFamily="2" charset="0"/>
                <a:ea typeface="宋体" panose="02010600030101010101" pitchFamily="2" charset="-122"/>
              </a:rPr>
              <a:t>指令返回。  </a:t>
            </a:r>
            <a:endParaRPr lang="zh-CN" altLang="en-US" sz="2400">
              <a:solidFill>
                <a:schemeClr val="tx1"/>
              </a:solidFill>
              <a:effectLst/>
              <a:latin typeface="Times New Roman" panose="02020603050405020304" pitchFamily="2" charset="0"/>
              <a:ea typeface="宋体" panose="02010600030101010101" pitchFamily="2" charset="-122"/>
            </a:endParaRPr>
          </a:p>
        </p:txBody>
      </p:sp>
      <p:sp>
        <p:nvSpPr>
          <p:cNvPr id="63492" name="矩形 6349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14"/>
                                            </p:txEl>
                                          </p:spTgt>
                                        </p:tgtEl>
                                        <p:attrNameLst>
                                          <p:attrName>style.visibility</p:attrName>
                                        </p:attrNameLst>
                                      </p:cBhvr>
                                      <p:to>
                                        <p:strVal val="visible"/>
                                      </p:to>
                                    </p:set>
                                    <p:anim calcmode="lin" valueType="num">
                                      <p:cBhvr additive="base">
                                        <p:cTn id="7" dur="1000" fill="hold"/>
                                        <p:tgtEl>
                                          <p:spTgt spid="634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charRg st="14" end="51"/>
                                            </p:txEl>
                                          </p:spTgt>
                                        </p:tgtEl>
                                        <p:attrNameLst>
                                          <p:attrName>style.visibility</p:attrName>
                                        </p:attrNameLst>
                                      </p:cBhvr>
                                      <p:to>
                                        <p:strVal val="visible"/>
                                      </p:to>
                                    </p:set>
                                    <p:anim calcmode="lin" valueType="num">
                                      <p:cBhvr additive="base">
                                        <p:cTn id="13" dur="1000" fill="hold"/>
                                        <p:tgtEl>
                                          <p:spTgt spid="63491">
                                            <p:txEl>
                                              <p:charRg st="14" end="5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491">
                                            <p:txEl>
                                              <p:charRg st="14" end="5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1">
                                            <p:txEl>
                                              <p:charRg st="51" end="68"/>
                                            </p:txEl>
                                          </p:spTgt>
                                        </p:tgtEl>
                                        <p:attrNameLst>
                                          <p:attrName>style.visibility</p:attrName>
                                        </p:attrNameLst>
                                      </p:cBhvr>
                                      <p:to>
                                        <p:strVal val="visible"/>
                                      </p:to>
                                    </p:set>
                                    <p:anim calcmode="lin" valueType="num">
                                      <p:cBhvr additive="base">
                                        <p:cTn id="19" dur="500" fill="hold"/>
                                        <p:tgtEl>
                                          <p:spTgt spid="63491">
                                            <p:txEl>
                                              <p:charRg st="51"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charRg st="51" end="6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491">
                                            <p:txEl>
                                              <p:charRg st="68" end="76"/>
                                            </p:txEl>
                                          </p:spTgt>
                                        </p:tgtEl>
                                        <p:attrNameLst>
                                          <p:attrName>style.visibility</p:attrName>
                                        </p:attrNameLst>
                                      </p:cBhvr>
                                      <p:to>
                                        <p:strVal val="visible"/>
                                      </p:to>
                                    </p:set>
                                    <p:anim calcmode="lin" valueType="num">
                                      <p:cBhvr additive="base">
                                        <p:cTn id="23" dur="500" fill="hold"/>
                                        <p:tgtEl>
                                          <p:spTgt spid="63491">
                                            <p:txEl>
                                              <p:charRg st="68" end="7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1">
                                            <p:txEl>
                                              <p:charRg st="68" end="7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491">
                                            <p:txEl>
                                              <p:charRg st="76" end="101"/>
                                            </p:txEl>
                                          </p:spTgt>
                                        </p:tgtEl>
                                        <p:attrNameLst>
                                          <p:attrName>style.visibility</p:attrName>
                                        </p:attrNameLst>
                                      </p:cBhvr>
                                      <p:to>
                                        <p:strVal val="visible"/>
                                      </p:to>
                                    </p:set>
                                    <p:anim calcmode="lin" valueType="num">
                                      <p:cBhvr additive="base">
                                        <p:cTn id="27" dur="500" fill="hold"/>
                                        <p:tgtEl>
                                          <p:spTgt spid="63491">
                                            <p:txEl>
                                              <p:charRg st="76" end="10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491">
                                            <p:txEl>
                                              <p:charRg st="76" end="10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3491">
                                            <p:txEl>
                                              <p:charRg st="101" end="109"/>
                                            </p:txEl>
                                          </p:spTgt>
                                        </p:tgtEl>
                                        <p:attrNameLst>
                                          <p:attrName>style.visibility</p:attrName>
                                        </p:attrNameLst>
                                      </p:cBhvr>
                                      <p:to>
                                        <p:strVal val="visible"/>
                                      </p:to>
                                    </p:set>
                                    <p:anim calcmode="lin" valueType="num">
                                      <p:cBhvr additive="base">
                                        <p:cTn id="31" dur="500" fill="hold"/>
                                        <p:tgtEl>
                                          <p:spTgt spid="63491">
                                            <p:txEl>
                                              <p:charRg st="101" end="10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charRg st="101" end="10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491">
                                            <p:txEl>
                                              <p:charRg st="109" end="137"/>
                                            </p:txEl>
                                          </p:spTgt>
                                        </p:tgtEl>
                                        <p:attrNameLst>
                                          <p:attrName>style.visibility</p:attrName>
                                        </p:attrNameLst>
                                      </p:cBhvr>
                                      <p:to>
                                        <p:strVal val="visible"/>
                                      </p:to>
                                    </p:set>
                                    <p:anim calcmode="lin" valueType="num">
                                      <p:cBhvr additive="base">
                                        <p:cTn id="35" dur="500" fill="hold"/>
                                        <p:tgtEl>
                                          <p:spTgt spid="63491">
                                            <p:txEl>
                                              <p:charRg st="109" end="13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491">
                                            <p:txEl>
                                              <p:charRg st="109" end="13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491">
                                            <p:txEl>
                                              <p:charRg st="137" end="146"/>
                                            </p:txEl>
                                          </p:spTgt>
                                        </p:tgtEl>
                                        <p:attrNameLst>
                                          <p:attrName>style.visibility</p:attrName>
                                        </p:attrNameLst>
                                      </p:cBhvr>
                                      <p:to>
                                        <p:strVal val="visible"/>
                                      </p:to>
                                    </p:set>
                                    <p:anim calcmode="lin" valueType="num">
                                      <p:cBhvr additive="base">
                                        <p:cTn id="39" dur="500" fill="hold"/>
                                        <p:tgtEl>
                                          <p:spTgt spid="63491">
                                            <p:txEl>
                                              <p:charRg st="137" end="14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491">
                                            <p:txEl>
                                              <p:charRg st="137" end="14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491">
                                            <p:txEl>
                                              <p:charRg st="146" end="162"/>
                                            </p:txEl>
                                          </p:spTgt>
                                        </p:tgtEl>
                                        <p:attrNameLst>
                                          <p:attrName>style.visibility</p:attrName>
                                        </p:attrNameLst>
                                      </p:cBhvr>
                                      <p:to>
                                        <p:strVal val="visible"/>
                                      </p:to>
                                    </p:set>
                                    <p:anim calcmode="lin" valueType="num">
                                      <p:cBhvr additive="base">
                                        <p:cTn id="43" dur="500" fill="hold"/>
                                        <p:tgtEl>
                                          <p:spTgt spid="63491">
                                            <p:txEl>
                                              <p:charRg st="146" end="16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491">
                                            <p:txEl>
                                              <p:charRg st="146"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843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a:t>
            </a:r>
            <a:endParaRPr lang="en-US" altLang="zh-CN" sz="1400" b="0">
              <a:solidFill>
                <a:schemeClr val="tx2"/>
              </a:solidFill>
              <a:latin typeface="Times New Roman" panose="02020603050405020304" pitchFamily="2" charset="0"/>
            </a:endParaRPr>
          </a:p>
        </p:txBody>
      </p:sp>
      <p:sp>
        <p:nvSpPr>
          <p:cNvPr id="18435" name="矩形 18434"/>
          <p:cNvSpPr/>
          <p:nvPr/>
        </p:nvSpPr>
        <p:spPr>
          <a:xfrm>
            <a:off x="749300" y="5564188"/>
            <a:ext cx="7723188"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spcBef>
                <a:spcPct val="20000"/>
              </a:spcBef>
              <a:buNone/>
            </a:pPr>
            <a:r>
              <a:rPr lang="zh-CN" altLang="en-US" sz="2400" b="0">
                <a:solidFill>
                  <a:schemeClr val="tx1"/>
                </a:solidFill>
                <a:effectLst/>
                <a:latin typeface="Times New Roman" panose="02020603050405020304" pitchFamily="2" charset="0"/>
                <a:ea typeface="宋体" panose="02010600030101010101" pitchFamily="2" charset="-122"/>
              </a:rPr>
              <a:t>将操作系统的必要部分装入主存并对系统进行初始化工</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400" b="0">
                <a:solidFill>
                  <a:schemeClr val="tx1"/>
                </a:solidFill>
                <a:effectLst/>
                <a:latin typeface="Times New Roman" panose="02020603050405020304" pitchFamily="2" charset="0"/>
                <a:ea typeface="宋体" panose="02010600030101010101" pitchFamily="2" charset="-122"/>
              </a:rPr>
              <a:t>作，最终使系统处于命令接收状态。</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8436" name="矩形 1843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
        <p:nvSpPr>
          <p:cNvPr id="18437" name="矩形 18436"/>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3. 系统生成</a:t>
            </a:r>
            <a:endParaRPr lang="zh-CN" altLang="en-US" b="0" dirty="0"/>
          </a:p>
        </p:txBody>
      </p:sp>
      <p:sp>
        <p:nvSpPr>
          <p:cNvPr id="18438" name="矩形 18437"/>
          <p:cNvSpPr/>
          <p:nvPr/>
        </p:nvSpPr>
        <p:spPr>
          <a:xfrm>
            <a:off x="679450" y="1287463"/>
            <a:ext cx="8262938" cy="305276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609600" lvl="0" indent="-609600">
              <a:lnSpc>
                <a:spcPct val="120000"/>
              </a:lnSpc>
              <a:spcBef>
                <a:spcPct val="20000"/>
              </a:spcBef>
              <a:buNone/>
            </a:pPr>
            <a:r>
              <a:rPr lang="zh-CN" altLang="en-US" sz="2400" b="1" dirty="0">
                <a:solidFill>
                  <a:srgbClr val="A50021"/>
                </a:solidFill>
                <a:effectLst/>
                <a:latin typeface="Times New Roman" panose="02020603050405020304" pitchFamily="2" charset="0"/>
                <a:ea typeface="宋体" panose="02010600030101010101" pitchFamily="2" charset="-122"/>
              </a:rPr>
              <a:t>(1) </a:t>
            </a:r>
            <a:r>
              <a:rPr lang="zh-CN" altLang="en-US" sz="2800" b="0" dirty="0"/>
              <a:t>系</a:t>
            </a:r>
            <a:r>
              <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统生成是指在一台裸机上（或者安装新的操作系统）安装操作系统的过程。</a:t>
            </a: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609600" lvl="0" indent="-609600" eaLnBrk="0" hangingPunct="0">
              <a:spcBef>
                <a:spcPct val="50000"/>
              </a:spcBef>
              <a:buClrTx/>
              <a:buSzPct val="105000"/>
              <a:buFontTx/>
              <a:buNone/>
            </a:pPr>
            <a:r>
              <a:rPr lang="zh-CN" altLang="en-US" sz="2400" b="1" dirty="0">
                <a:solidFill>
                  <a:srgbClr val="A50021"/>
                </a:solidFill>
                <a:effectLst/>
                <a:latin typeface="Times New Roman" panose="02020603050405020304" pitchFamily="2" charset="0"/>
                <a:ea typeface="宋体" panose="02010600030101010101" pitchFamily="2" charset="-122"/>
                <a:sym typeface="Arial" panose="020B0604020202020204" pitchFamily="34" charset="0"/>
              </a:rPr>
              <a:t>(2)  </a:t>
            </a:r>
            <a:r>
              <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一般情况下，系统生成的工作是由系统程序员来完成的，在系统生成的过程中涉及到机器的硬件配置和操作系统核心参数的设置。还涉及软件系统的版权的问题。</a:t>
            </a: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609600" lvl="0" indent="-609600" eaLnBrk="0" hangingPunct="0">
              <a:spcBef>
                <a:spcPct val="50000"/>
              </a:spcBef>
              <a:buClrTx/>
              <a:buSzPct val="105000"/>
              <a:buFontTx/>
              <a:buNone/>
            </a:pPr>
            <a:r>
              <a:rPr lang="zh-CN" altLang="en-US" sz="2400" b="1" dirty="0">
                <a:solidFill>
                  <a:srgbClr val="A50021"/>
                </a:solidFill>
                <a:effectLst/>
                <a:latin typeface="Times New Roman" panose="02020603050405020304" pitchFamily="2" charset="0"/>
                <a:ea typeface="宋体" panose="02010600030101010101" pitchFamily="2" charset="-122"/>
                <a:sym typeface="Arial" panose="020B0604020202020204" pitchFamily="34" charset="0"/>
              </a:rPr>
              <a:t>(3) </a:t>
            </a:r>
            <a:r>
              <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在微机上的系统生成是用户自己完成的，比如安装WINDOWS 98、LINUX、MINIX 、 UNIX。</a:t>
            </a: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p:txBody>
      </p:sp>
      <p:sp>
        <p:nvSpPr>
          <p:cNvPr id="18439" name="矩形 18438"/>
          <p:cNvSpPr/>
          <p:nvPr/>
        </p:nvSpPr>
        <p:spPr>
          <a:xfrm>
            <a:off x="323850" y="4273550"/>
            <a:ext cx="5737225"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4. 操作系统的初启</a:t>
            </a:r>
            <a:endParaRPr lang="zh-CN" altLang="en-US" b="1" dirty="0">
              <a:solidFill>
                <a:srgbClr val="990000"/>
              </a:solidFill>
              <a:latin typeface="Times New Roman" panose="02020603050405020304" pitchFamily="2" charset="0"/>
              <a:ea typeface="宋体" panose="02010600030101010101" pitchFamily="2" charset="-122"/>
            </a:endParaRPr>
          </a:p>
        </p:txBody>
      </p:sp>
      <p:sp>
        <p:nvSpPr>
          <p:cNvPr id="18440" name="矩形 18439"/>
          <p:cNvSpPr/>
          <p:nvPr/>
        </p:nvSpPr>
        <p:spPr>
          <a:xfrm>
            <a:off x="690563" y="4908550"/>
            <a:ext cx="5448300" cy="646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系统引导的任务</a:t>
            </a:r>
            <a:endParaRPr lang="zh-CN" altLang="en-US" sz="2800" b="1">
              <a:solidFill>
                <a:srgbClr val="A5002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7">
                                            <p:txEl>
                                              <p:charRg st="0" end="8"/>
                                            </p:txEl>
                                          </p:spTgt>
                                        </p:tgtEl>
                                        <p:attrNameLst>
                                          <p:attrName>style.visibility</p:attrName>
                                        </p:attrNameLst>
                                      </p:cBhvr>
                                      <p:to>
                                        <p:strVal val="visible"/>
                                      </p:to>
                                    </p:set>
                                    <p:anim calcmode="lin" valueType="num">
                                      <p:cBhvr additive="base">
                                        <p:cTn id="7" dur="1000" fill="hold"/>
                                        <p:tgtEl>
                                          <p:spTgt spid="18437">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7">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 calcmode="lin" valueType="num">
                                      <p:cBhvr additive="base">
                                        <p:cTn id="25" dur="500" fill="hold"/>
                                        <p:tgtEl>
                                          <p:spTgt spid="18440"/>
                                        </p:tgtEl>
                                        <p:attrNameLst>
                                          <p:attrName>ppt_x</p:attrName>
                                        </p:attrNameLst>
                                      </p:cBhvr>
                                      <p:tavLst>
                                        <p:tav tm="0">
                                          <p:val>
                                            <p:strVal val="0-#ppt_w/2"/>
                                          </p:val>
                                        </p:tav>
                                        <p:tav tm="100000">
                                          <p:val>
                                            <p:strVal val="#ppt_x"/>
                                          </p:val>
                                        </p:tav>
                                      </p:tavLst>
                                    </p:anim>
                                    <p:anim calcmode="lin" valueType="num">
                                      <p:cBhvr additive="base">
                                        <p:cTn id="26"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gtEl>
                                        <p:attrNameLst>
                                          <p:attrName>style.visibility</p:attrName>
                                        </p:attrNameLst>
                                      </p:cBhvr>
                                      <p:to>
                                        <p:strVal val="visible"/>
                                      </p:to>
                                    </p:set>
                                    <p:anim calcmode="lin" valueType="num">
                                      <p:cBhvr additive="base">
                                        <p:cTn id="31" dur="500" fill="hold"/>
                                        <p:tgtEl>
                                          <p:spTgt spid="18435"/>
                                        </p:tgtEl>
                                        <p:attrNameLst>
                                          <p:attrName>ppt_x</p:attrName>
                                        </p:attrNameLst>
                                      </p:cBhvr>
                                      <p:tavLst>
                                        <p:tav tm="0">
                                          <p:val>
                                            <p:strVal val="#ppt_x"/>
                                          </p:val>
                                        </p:tav>
                                        <p:tav tm="100000">
                                          <p:val>
                                            <p:strVal val="#ppt_x"/>
                                          </p:val>
                                        </p:tav>
                                      </p:tavLst>
                                    </p:anim>
                                    <p:anim calcmode="lin" valueType="num">
                                      <p:cBhvr additive="base">
                                        <p:cTn id="32"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7" grpId="0" build="p"/>
      <p:bldP spid="18438" grpId="0"/>
      <p:bldP spid="18439" grpId="0"/>
      <p:bldP spid="184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22</a:t>
            </a:r>
            <a:endParaRPr lang="en-US" altLang="zh-CN" sz="1400" b="0">
              <a:solidFill>
                <a:schemeClr val="tx2"/>
              </a:solidFill>
              <a:latin typeface="Times New Roman" panose="02020603050405020304" pitchFamily="2" charset="0"/>
            </a:endParaRPr>
          </a:p>
        </p:txBody>
      </p:sp>
      <p:sp>
        <p:nvSpPr>
          <p:cNvPr id="64515" name="矩形 64514"/>
          <p:cNvSpPr/>
          <p:nvPr/>
        </p:nvSpPr>
        <p:spPr>
          <a:xfrm>
            <a:off x="185738" y="701675"/>
            <a:ext cx="8682037" cy="51181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3.  </a:t>
            </a:r>
            <a:r>
              <a:rPr lang="zh-CN" altLang="en-US" b="1">
                <a:solidFill>
                  <a:srgbClr val="990000"/>
                </a:solidFill>
                <a:latin typeface="Times New Roman" panose="02020603050405020304" pitchFamily="2" charset="0"/>
                <a:ea typeface="宋体" panose="02010600030101010101" pitchFamily="2" charset="-122"/>
              </a:rPr>
              <a:t>增加一个新的</a:t>
            </a:r>
            <a:r>
              <a:rPr lang="zh-CN" altLang="en-US" b="1">
                <a:solidFill>
                  <a:srgbClr val="990000"/>
                </a:solidFill>
                <a:ea typeface="宋体" panose="02010600030101010101" pitchFamily="2" charset="-122"/>
              </a:rPr>
              <a:t>系统功能调用的方法</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添加新的服务例程</a:t>
            </a:r>
            <a:r>
              <a:rPr lang="zh-CN" altLang="en-US" sz="2800" b="0">
                <a:solidFill>
                  <a:srgbClr val="A50021"/>
                </a:solidFill>
                <a:ea typeface="宋体" panose="02010600030101010101" pitchFamily="2" charset="-122"/>
              </a:rPr>
              <a:t> </a:t>
            </a:r>
            <a:r>
              <a:rPr lang="zh-CN" altLang="en-US" sz="2800" b="1">
                <a:solidFill>
                  <a:srgbClr val="A50021"/>
                </a:solidFill>
                <a:latin typeface="Times New Roman" panose="02020603050405020304" pitchFamily="2" charset="0"/>
                <a:ea typeface="宋体" panose="02010600030101010101" pitchFamily="2" charset="-122"/>
              </a:rPr>
              <a:t>	</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a:t>
            </a:r>
            <a:r>
              <a:rPr lang="en-US" altLang="zh-CN" sz="2400">
                <a:solidFill>
                  <a:schemeClr val="tx1"/>
                </a:solidFill>
                <a:effectLst/>
                <a:latin typeface="宋体" panose="02010600030101010101" pitchFamily="2" charset="-122"/>
                <a:ea typeface="宋体" panose="02010600030101010101" pitchFamily="2" charset="-122"/>
              </a:rPr>
              <a:t> </a:t>
            </a:r>
            <a:r>
              <a:rPr lang="zh-CN" altLang="en-US" sz="2400">
                <a:solidFill>
                  <a:schemeClr val="tx1"/>
                </a:solidFill>
                <a:effectLst/>
                <a:latin typeface="Times New Roman" panose="02020603050405020304" pitchFamily="2" charset="0"/>
                <a:ea typeface="宋体" panose="02010600030101010101" pitchFamily="2" charset="-122"/>
              </a:rPr>
              <a:t>在</a:t>
            </a:r>
            <a:r>
              <a:rPr lang="en-US" altLang="zh-CN" sz="2400">
                <a:solidFill>
                  <a:schemeClr val="tx1"/>
                </a:solidFill>
                <a:effectLst/>
                <a:latin typeface="Times New Roman" panose="02020603050405020304" pitchFamily="2" charset="0"/>
                <a:ea typeface="宋体" panose="02010600030101010101" pitchFamily="2" charset="-122"/>
              </a:rPr>
              <a:t>/usr/src/linux/kernel/sys.c</a:t>
            </a:r>
            <a:r>
              <a:rPr lang="zh-CN" altLang="en-US" sz="2400">
                <a:solidFill>
                  <a:schemeClr val="tx1"/>
                </a:solidFill>
                <a:effectLst/>
                <a:latin typeface="Times New Roman" panose="02020603050405020304" pitchFamily="2" charset="0"/>
                <a:ea typeface="宋体" panose="02010600030101010101" pitchFamily="2" charset="-122"/>
              </a:rPr>
              <a:t>文件中增加一个新的函数，</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该函数的名字是</a:t>
            </a:r>
            <a:r>
              <a:rPr lang="en-US" altLang="zh-CN" sz="2400">
                <a:solidFill>
                  <a:schemeClr val="tx1"/>
                </a:solidFill>
                <a:effectLst/>
                <a:latin typeface="Times New Roman" panose="02020603050405020304" pitchFamily="2" charset="0"/>
                <a:ea typeface="宋体" panose="02010600030101010101" pitchFamily="2" charset="-122"/>
              </a:rPr>
              <a:t>sys_mysyscall </a:t>
            </a:r>
            <a:endParaRPr lang="en-US" altLang="zh-CN"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宋体" panose="02010600030101010101" pitchFamily="2" charset="-122"/>
                <a:ea typeface="宋体" panose="02010600030101010101" pitchFamily="2" charset="-122"/>
              </a:rPr>
              <a:t>例：</a:t>
            </a:r>
            <a:r>
              <a:rPr lang="zh-CN" altLang="en-US" sz="2400">
                <a:solidFill>
                  <a:schemeClr val="tx1"/>
                </a:solidFill>
                <a:effectLst/>
                <a:latin typeface="Times New Roman" panose="02020603050405020304" pitchFamily="2" charset="0"/>
                <a:ea typeface="宋体" panose="02010600030101010101" pitchFamily="2" charset="-122"/>
              </a:rPr>
              <a:t>一个简单的系统调用，其功能是返回一个整型值</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asmlinkage int sys_mycall(int number)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return number;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4516" name="矩形 6451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20"/>
                                            </p:txEl>
                                          </p:spTgt>
                                        </p:tgtEl>
                                        <p:attrNameLst>
                                          <p:attrName>style.visibility</p:attrName>
                                        </p:attrNameLst>
                                      </p:cBhvr>
                                      <p:to>
                                        <p:strVal val="visible"/>
                                      </p:to>
                                    </p:set>
                                    <p:anim calcmode="lin" valueType="num">
                                      <p:cBhvr additive="base">
                                        <p:cTn id="7" dur="1000" fill="hold"/>
                                        <p:tgtEl>
                                          <p:spTgt spid="6451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20" end="41"/>
                                            </p:txEl>
                                          </p:spTgt>
                                        </p:tgtEl>
                                        <p:attrNameLst>
                                          <p:attrName>style.visibility</p:attrName>
                                        </p:attrNameLst>
                                      </p:cBhvr>
                                      <p:to>
                                        <p:strVal val="visible"/>
                                      </p:to>
                                    </p:set>
                                    <p:anim calcmode="lin" valueType="num">
                                      <p:cBhvr additive="base">
                                        <p:cTn id="13" dur="1000" fill="hold"/>
                                        <p:tgtEl>
                                          <p:spTgt spid="64515">
                                            <p:txEl>
                                              <p:charRg st="20" end="4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charRg st="20"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15">
                                            <p:txEl>
                                              <p:charRg st="41" end="84"/>
                                            </p:txEl>
                                          </p:spTgt>
                                        </p:tgtEl>
                                        <p:attrNameLst>
                                          <p:attrName>style.visibility</p:attrName>
                                        </p:attrNameLst>
                                      </p:cBhvr>
                                      <p:to>
                                        <p:strVal val="visible"/>
                                      </p:to>
                                    </p:set>
                                    <p:anim calcmode="lin" valueType="num">
                                      <p:cBhvr additive="base">
                                        <p:cTn id="19" dur="500" fill="hold"/>
                                        <p:tgtEl>
                                          <p:spTgt spid="64515">
                                            <p:txEl>
                                              <p:charRg st="41" end="8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charRg st="41" end="8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64515">
                                            <p:txEl>
                                              <p:charRg st="84" end="113"/>
                                            </p:txEl>
                                          </p:spTgt>
                                        </p:tgtEl>
                                        <p:attrNameLst>
                                          <p:attrName>style.visibility</p:attrName>
                                        </p:attrNameLst>
                                      </p:cBhvr>
                                      <p:to>
                                        <p:strVal val="visible"/>
                                      </p:to>
                                    </p:set>
                                    <p:anim calcmode="lin" valueType="num">
                                      <p:cBhvr additive="base">
                                        <p:cTn id="23" dur="500" fill="hold"/>
                                        <p:tgtEl>
                                          <p:spTgt spid="64515">
                                            <p:txEl>
                                              <p:charRg st="84" end="11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4515">
                                            <p:txEl>
                                              <p:charRg st="84" end="11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515">
                                            <p:txEl>
                                              <p:charRg st="113" end="139"/>
                                            </p:txEl>
                                          </p:spTgt>
                                        </p:tgtEl>
                                        <p:attrNameLst>
                                          <p:attrName>style.visibility</p:attrName>
                                        </p:attrNameLst>
                                      </p:cBhvr>
                                      <p:to>
                                        <p:strVal val="visible"/>
                                      </p:to>
                                    </p:set>
                                    <p:anim calcmode="lin" valueType="num">
                                      <p:cBhvr additive="base">
                                        <p:cTn id="29" dur="500" fill="hold"/>
                                        <p:tgtEl>
                                          <p:spTgt spid="64515">
                                            <p:txEl>
                                              <p:charRg st="113" end="13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charRg st="113" end="13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515">
                                            <p:txEl>
                                              <p:charRg st="139" end="186"/>
                                            </p:txEl>
                                          </p:spTgt>
                                        </p:tgtEl>
                                        <p:attrNameLst>
                                          <p:attrName>style.visibility</p:attrName>
                                        </p:attrNameLst>
                                      </p:cBhvr>
                                      <p:to>
                                        <p:strVal val="visible"/>
                                      </p:to>
                                    </p:set>
                                    <p:anim calcmode="lin" valueType="num">
                                      <p:cBhvr additive="base">
                                        <p:cTn id="33" dur="500" fill="hold"/>
                                        <p:tgtEl>
                                          <p:spTgt spid="64515">
                                            <p:txEl>
                                              <p:charRg st="139" end="1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4515">
                                            <p:txEl>
                                              <p:charRg st="139" end="1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4515">
                                            <p:txEl>
                                              <p:charRg st="186" end="195"/>
                                            </p:txEl>
                                          </p:spTgt>
                                        </p:tgtEl>
                                        <p:attrNameLst>
                                          <p:attrName>style.visibility</p:attrName>
                                        </p:attrNameLst>
                                      </p:cBhvr>
                                      <p:to>
                                        <p:strVal val="visible"/>
                                      </p:to>
                                    </p:set>
                                    <p:anim calcmode="lin" valueType="num">
                                      <p:cBhvr additive="base">
                                        <p:cTn id="37" dur="500" fill="hold"/>
                                        <p:tgtEl>
                                          <p:spTgt spid="64515">
                                            <p:txEl>
                                              <p:charRg st="186" end="19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charRg st="186" end="19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515">
                                            <p:txEl>
                                              <p:charRg st="195" end="225"/>
                                            </p:txEl>
                                          </p:spTgt>
                                        </p:tgtEl>
                                        <p:attrNameLst>
                                          <p:attrName>style.visibility</p:attrName>
                                        </p:attrNameLst>
                                      </p:cBhvr>
                                      <p:to>
                                        <p:strVal val="visible"/>
                                      </p:to>
                                    </p:set>
                                    <p:anim calcmode="lin" valueType="num">
                                      <p:cBhvr additive="base">
                                        <p:cTn id="41" dur="500" fill="hold"/>
                                        <p:tgtEl>
                                          <p:spTgt spid="64515">
                                            <p:txEl>
                                              <p:charRg st="195" end="22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charRg st="195" end="22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515">
                                            <p:txEl>
                                              <p:charRg st="225" end="234"/>
                                            </p:txEl>
                                          </p:spTgt>
                                        </p:tgtEl>
                                        <p:attrNameLst>
                                          <p:attrName>style.visibility</p:attrName>
                                        </p:attrNameLst>
                                      </p:cBhvr>
                                      <p:to>
                                        <p:strVal val="visible"/>
                                      </p:to>
                                    </p:set>
                                    <p:anim calcmode="lin" valueType="num">
                                      <p:cBhvr additive="base">
                                        <p:cTn id="45" dur="500" fill="hold"/>
                                        <p:tgtEl>
                                          <p:spTgt spid="64515">
                                            <p:txEl>
                                              <p:charRg st="225" end="23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4515">
                                            <p:txEl>
                                              <p:charRg st="225"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框 6553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23</a:t>
            </a:r>
            <a:endParaRPr lang="en-US" altLang="zh-CN" sz="1400" b="0">
              <a:solidFill>
                <a:schemeClr val="tx2"/>
              </a:solidFill>
              <a:latin typeface="Times New Roman" panose="02020603050405020304" pitchFamily="2" charset="0"/>
            </a:endParaRPr>
          </a:p>
        </p:txBody>
      </p:sp>
      <p:sp>
        <p:nvSpPr>
          <p:cNvPr id="65539" name="矩形 65538"/>
          <p:cNvSpPr/>
          <p:nvPr/>
        </p:nvSpPr>
        <p:spPr>
          <a:xfrm>
            <a:off x="171450" y="501650"/>
            <a:ext cx="8318500" cy="59959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(2) </a:t>
            </a:r>
            <a:r>
              <a:rPr lang="zh-CN" altLang="en-US" sz="2800" b="1">
                <a:solidFill>
                  <a:srgbClr val="A50021"/>
                </a:solidFill>
                <a:latin typeface="Times New Roman" panose="02020603050405020304" pitchFamily="2" charset="0"/>
                <a:ea typeface="宋体" panose="02010600030101010101" pitchFamily="2" charset="-122"/>
              </a:rPr>
              <a:t>增加新的系统功能调用号</a:t>
            </a:r>
            <a:r>
              <a:rPr lang="zh-CN" altLang="en-US" b="0">
                <a:ea typeface="宋体" panose="02010600030101010101" pitchFamily="2" charset="-122"/>
              </a:rPr>
              <a:t> </a:t>
            </a:r>
            <a:r>
              <a:rPr lang="zh-CN" altLang="en-US" sz="2400" b="1">
                <a:solidFill>
                  <a:schemeClr val="tx1"/>
                </a:solidFill>
                <a:latin typeface="Times New Roman" panose="02020603050405020304" pitchFamily="2" charset="0"/>
                <a:ea typeface="宋体" panose="02010600030101010101" pitchFamily="2" charset="-122"/>
              </a:rPr>
              <a:t>	</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 </a:t>
            </a:r>
            <a:r>
              <a:rPr lang="zh-CN" altLang="en-US" sz="2400" b="1">
                <a:solidFill>
                  <a:srgbClr val="000099"/>
                </a:solidFill>
                <a:effectLst/>
                <a:latin typeface="宋体" panose="02010600030101010101" pitchFamily="2" charset="-122"/>
                <a:ea typeface="宋体" panose="02010600030101010101" pitchFamily="2" charset="-122"/>
              </a:rPr>
              <a:t>在文件</a:t>
            </a:r>
            <a:r>
              <a:rPr lang="en-US" altLang="zh-CN" sz="2400" b="1">
                <a:solidFill>
                  <a:srgbClr val="000099"/>
                </a:solidFill>
                <a:effectLst/>
                <a:latin typeface="宋体" panose="02010600030101010101" pitchFamily="2" charset="-122"/>
                <a:ea typeface="宋体" panose="02010600030101010101" pitchFamily="2" charset="-122"/>
              </a:rPr>
              <a:t>include/asm-i386/unistd.h</a:t>
            </a:r>
            <a:r>
              <a:rPr lang="zh-CN" altLang="en-US" sz="2400" b="1">
                <a:solidFill>
                  <a:srgbClr val="000099"/>
                </a:solidFill>
                <a:effectLst/>
                <a:latin typeface="宋体" panose="02010600030101010101" pitchFamily="2" charset="-122"/>
                <a:ea typeface="宋体" panose="02010600030101010101" pitchFamily="2" charset="-122"/>
              </a:rPr>
              <a:t>中添加一项</a:t>
            </a:r>
            <a:endParaRPr lang="zh-CN" altLang="en-US" sz="2400" b="1">
              <a:solidFill>
                <a:srgbClr val="000099"/>
              </a:solidFill>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a:t>
            </a:r>
            <a:r>
              <a:rPr lang="en-US" altLang="zh-CN" sz="2400">
                <a:solidFill>
                  <a:schemeClr val="tx1"/>
                </a:solidFill>
                <a:effectLst/>
                <a:latin typeface="Times New Roman" panose="02020603050405020304" pitchFamily="2" charset="0"/>
                <a:ea typeface="宋体" panose="02010600030101010101" pitchFamily="2" charset="-122"/>
              </a:rPr>
              <a:t>#define __NR_mysyscall  XX</a:t>
            </a:r>
            <a:endParaRPr lang="en-US" altLang="zh-CN"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XX</a:t>
            </a:r>
            <a:r>
              <a:rPr lang="zh-CN" altLang="en-US" sz="2400" b="1">
                <a:solidFill>
                  <a:srgbClr val="000099"/>
                </a:solidFill>
                <a:effectLst/>
                <a:latin typeface="宋体" panose="02010600030101010101" pitchFamily="2" charset="-122"/>
                <a:ea typeface="宋体" panose="02010600030101010101" pitchFamily="2" charset="-122"/>
              </a:rPr>
              <a:t>为新增加的系统调用号，此数字选一未用值</a:t>
            </a:r>
            <a:r>
              <a:rPr lang="zh-CN" altLang="en-US" sz="2400">
                <a:solidFill>
                  <a:schemeClr val="tx1"/>
                </a:solidFill>
                <a:effectLst/>
                <a:latin typeface="Times New Roman" panose="02020603050405020304" pitchFamily="2" charset="0"/>
                <a:ea typeface="宋体" panose="02010600030101010101" pitchFamily="2" charset="-122"/>
              </a:rPr>
              <a:t>。</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宋体" panose="02010600030101010101" pitchFamily="2" charset="-122"/>
                <a:ea typeface="宋体" panose="02010600030101010101" pitchFamily="2" charset="-122"/>
              </a:rPr>
              <a:t>例</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#define  __NR_restart_syscall       0</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#define  __NR_exit		1</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#define  __NR_mq_getsetattr       282</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#define  __NR_mysyscall             283       </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5540" name="矩形 6553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24"/>
                                            </p:txEl>
                                          </p:spTgt>
                                        </p:tgtEl>
                                        <p:attrNameLst>
                                          <p:attrName>style.visibility</p:attrName>
                                        </p:attrNameLst>
                                      </p:cBhvr>
                                      <p:to>
                                        <p:strVal val="visible"/>
                                      </p:to>
                                    </p:set>
                                    <p:anim calcmode="lin" valueType="num">
                                      <p:cBhvr additive="base">
                                        <p:cTn id="7" dur="1000" fill="hold"/>
                                        <p:tgtEl>
                                          <p:spTgt spid="65539">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charRg st="24" end="60"/>
                                            </p:txEl>
                                          </p:spTgt>
                                        </p:tgtEl>
                                        <p:attrNameLst>
                                          <p:attrName>style.visibility</p:attrName>
                                        </p:attrNameLst>
                                      </p:cBhvr>
                                      <p:to>
                                        <p:strVal val="visible"/>
                                      </p:to>
                                    </p:set>
                                    <p:anim calcmode="lin" valueType="num">
                                      <p:cBhvr additive="base">
                                        <p:cTn id="13" dur="500" fill="hold"/>
                                        <p:tgtEl>
                                          <p:spTgt spid="65539">
                                            <p:txEl>
                                              <p:charRg st="24"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charRg st="24" end="6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5539">
                                            <p:txEl>
                                              <p:charRg st="60" end="94"/>
                                            </p:txEl>
                                          </p:spTgt>
                                        </p:tgtEl>
                                        <p:attrNameLst>
                                          <p:attrName>style.visibility</p:attrName>
                                        </p:attrNameLst>
                                      </p:cBhvr>
                                      <p:to>
                                        <p:strVal val="visible"/>
                                      </p:to>
                                    </p:set>
                                    <p:anim calcmode="lin" valueType="num">
                                      <p:cBhvr additive="base">
                                        <p:cTn id="17" dur="500" fill="hold"/>
                                        <p:tgtEl>
                                          <p:spTgt spid="65539">
                                            <p:txEl>
                                              <p:charRg st="60" end="9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charRg st="60" end="9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5539">
                                            <p:txEl>
                                              <p:charRg st="94" end="119"/>
                                            </p:txEl>
                                          </p:spTgt>
                                        </p:tgtEl>
                                        <p:attrNameLst>
                                          <p:attrName>style.visibility</p:attrName>
                                        </p:attrNameLst>
                                      </p:cBhvr>
                                      <p:to>
                                        <p:strVal val="visible"/>
                                      </p:to>
                                    </p:set>
                                    <p:anim calcmode="lin" valueType="num">
                                      <p:cBhvr additive="base">
                                        <p:cTn id="21" dur="500" fill="hold"/>
                                        <p:tgtEl>
                                          <p:spTgt spid="65539">
                                            <p:txEl>
                                              <p:charRg st="94" end="11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539">
                                            <p:txEl>
                                              <p:charRg st="94" end="11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539">
                                            <p:txEl>
                                              <p:charRg st="119" end="123"/>
                                            </p:txEl>
                                          </p:spTgt>
                                        </p:tgtEl>
                                        <p:attrNameLst>
                                          <p:attrName>style.visibility</p:attrName>
                                        </p:attrNameLst>
                                      </p:cBhvr>
                                      <p:to>
                                        <p:strVal val="visible"/>
                                      </p:to>
                                    </p:set>
                                    <p:anim calcmode="lin" valueType="num">
                                      <p:cBhvr additive="base">
                                        <p:cTn id="27" dur="500" fill="hold"/>
                                        <p:tgtEl>
                                          <p:spTgt spid="65539">
                                            <p:txEl>
                                              <p:charRg st="119" end="12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charRg st="119" end="12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123" end="168"/>
                                            </p:txEl>
                                          </p:spTgt>
                                        </p:tgtEl>
                                        <p:attrNameLst>
                                          <p:attrName>style.visibility</p:attrName>
                                        </p:attrNameLst>
                                      </p:cBhvr>
                                      <p:to>
                                        <p:strVal val="visible"/>
                                      </p:to>
                                    </p:set>
                                    <p:anim calcmode="lin" valueType="num">
                                      <p:cBhvr additive="base">
                                        <p:cTn id="31" dur="500" fill="hold"/>
                                        <p:tgtEl>
                                          <p:spTgt spid="65539">
                                            <p:txEl>
                                              <p:charRg st="123" end="16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charRg st="123" end="16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168" end="197"/>
                                            </p:txEl>
                                          </p:spTgt>
                                        </p:tgtEl>
                                        <p:attrNameLst>
                                          <p:attrName>style.visibility</p:attrName>
                                        </p:attrNameLst>
                                      </p:cBhvr>
                                      <p:to>
                                        <p:strVal val="visible"/>
                                      </p:to>
                                    </p:set>
                                    <p:anim calcmode="lin" valueType="num">
                                      <p:cBhvr additive="base">
                                        <p:cTn id="35" dur="500" fill="hold"/>
                                        <p:tgtEl>
                                          <p:spTgt spid="65539">
                                            <p:txEl>
                                              <p:charRg st="168" end="19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charRg st="168" end="19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197" end="209"/>
                                            </p:txEl>
                                          </p:spTgt>
                                        </p:tgtEl>
                                        <p:attrNameLst>
                                          <p:attrName>style.visibility</p:attrName>
                                        </p:attrNameLst>
                                      </p:cBhvr>
                                      <p:to>
                                        <p:strVal val="visible"/>
                                      </p:to>
                                    </p:set>
                                    <p:anim calcmode="lin" valueType="num">
                                      <p:cBhvr additive="base">
                                        <p:cTn id="39" dur="500" fill="hold"/>
                                        <p:tgtEl>
                                          <p:spTgt spid="65539">
                                            <p:txEl>
                                              <p:charRg st="197" end="20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charRg st="197" end="20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209" end="221"/>
                                            </p:txEl>
                                          </p:spTgt>
                                        </p:tgtEl>
                                        <p:attrNameLst>
                                          <p:attrName>style.visibility</p:attrName>
                                        </p:attrNameLst>
                                      </p:cBhvr>
                                      <p:to>
                                        <p:strVal val="visible"/>
                                      </p:to>
                                    </p:set>
                                    <p:anim calcmode="lin" valueType="num">
                                      <p:cBhvr additive="base">
                                        <p:cTn id="43" dur="500" fill="hold"/>
                                        <p:tgtEl>
                                          <p:spTgt spid="65539">
                                            <p:txEl>
                                              <p:charRg st="209" end="22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charRg st="209" end="22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21" end="266"/>
                                            </p:txEl>
                                          </p:spTgt>
                                        </p:tgtEl>
                                        <p:attrNameLst>
                                          <p:attrName>style.visibility</p:attrName>
                                        </p:attrNameLst>
                                      </p:cBhvr>
                                      <p:to>
                                        <p:strVal val="visible"/>
                                      </p:to>
                                    </p:set>
                                    <p:anim calcmode="lin" valueType="num">
                                      <p:cBhvr additive="base">
                                        <p:cTn id="47" dur="500" fill="hold"/>
                                        <p:tgtEl>
                                          <p:spTgt spid="65539">
                                            <p:txEl>
                                              <p:charRg st="221" end="26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charRg st="221" end="26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539">
                                            <p:txEl>
                                              <p:charRg st="266" end="320"/>
                                            </p:txEl>
                                          </p:spTgt>
                                        </p:tgtEl>
                                        <p:attrNameLst>
                                          <p:attrName>style.visibility</p:attrName>
                                        </p:attrNameLst>
                                      </p:cBhvr>
                                      <p:to>
                                        <p:strVal val="visible"/>
                                      </p:to>
                                    </p:set>
                                    <p:anim calcmode="lin" valueType="num">
                                      <p:cBhvr additive="base">
                                        <p:cTn id="51" dur="500" fill="hold"/>
                                        <p:tgtEl>
                                          <p:spTgt spid="65539">
                                            <p:txEl>
                                              <p:charRg st="266" end="32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539">
                                            <p:txEl>
                                              <p:charRg st="266" end="3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框 6656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66563" name="矩形 66562"/>
          <p:cNvSpPr/>
          <p:nvPr/>
        </p:nvSpPr>
        <p:spPr>
          <a:xfrm>
            <a:off x="128588" y="544513"/>
            <a:ext cx="8818562" cy="60404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(3) </a:t>
            </a:r>
            <a:r>
              <a:rPr lang="zh-CN" altLang="en-US" sz="2800" b="1">
                <a:solidFill>
                  <a:srgbClr val="A50021"/>
                </a:solidFill>
                <a:latin typeface="Times New Roman" panose="02020603050405020304" pitchFamily="2" charset="0"/>
                <a:ea typeface="宋体" panose="02010600030101010101" pitchFamily="2" charset="-122"/>
              </a:rPr>
              <a:t>修改系统调用表</a:t>
            </a:r>
            <a:r>
              <a:rPr lang="zh-CN" altLang="en-US" b="0">
                <a:ea typeface="宋体" panose="02010600030101010101" pitchFamily="2" charset="-122"/>
              </a:rPr>
              <a:t> </a:t>
            </a:r>
            <a:r>
              <a:rPr lang="zh-CN" altLang="en-US" sz="2400" b="1">
                <a:solidFill>
                  <a:schemeClr val="tx1"/>
                </a:solidFill>
                <a:latin typeface="Times New Roman" panose="02020603050405020304" pitchFamily="2" charset="0"/>
                <a:ea typeface="宋体" panose="02010600030101010101" pitchFamily="2" charset="-122"/>
              </a:rPr>
              <a:t>	</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a:t>
            </a:r>
            <a:r>
              <a:rPr lang="en-US" altLang="zh-CN" sz="2400">
                <a:solidFill>
                  <a:schemeClr val="tx1"/>
                </a:solidFill>
                <a:effectLst/>
                <a:latin typeface="宋体" panose="02010600030101010101" pitchFamily="2" charset="-122"/>
                <a:ea typeface="宋体" panose="02010600030101010101" pitchFamily="2" charset="-122"/>
              </a:rPr>
              <a:t> </a:t>
            </a:r>
            <a:r>
              <a:rPr lang="zh-CN" altLang="en-US" sz="2400">
                <a:solidFill>
                  <a:schemeClr val="tx1"/>
                </a:solidFill>
                <a:effectLst/>
                <a:latin typeface="Times New Roman" panose="02020603050405020304" pitchFamily="2" charset="0"/>
                <a:ea typeface="宋体" panose="02010600030101010101" pitchFamily="2" charset="-122"/>
              </a:rPr>
              <a:t>在文件</a:t>
            </a:r>
            <a:r>
              <a:rPr lang="en-US" altLang="zh-CN" sz="2400">
                <a:solidFill>
                  <a:schemeClr val="tx1"/>
                </a:solidFill>
                <a:effectLst/>
                <a:latin typeface="Times New Roman" panose="02020603050405020304" pitchFamily="2" charset="0"/>
                <a:ea typeface="宋体" panose="02010600030101010101" pitchFamily="2" charset="-122"/>
              </a:rPr>
              <a:t>/arch/i386/kernel/entry.S</a:t>
            </a:r>
            <a:r>
              <a:rPr lang="zh-CN" altLang="en-US" sz="2400">
                <a:solidFill>
                  <a:schemeClr val="tx1"/>
                </a:solidFill>
                <a:effectLst/>
                <a:latin typeface="Times New Roman" panose="02020603050405020304" pitchFamily="2" charset="0"/>
                <a:ea typeface="宋体" panose="02010600030101010101" pitchFamily="2" charset="-122"/>
              </a:rPr>
              <a:t>中的系统调用表</a:t>
            </a:r>
            <a:endParaRPr lang="zh-CN" altLang="en-US" sz="2400">
              <a:solidFill>
                <a:schemeClr val="tx1"/>
              </a:solidFill>
              <a:effectLst/>
              <a:latin typeface="Times New Roman" panose="02020603050405020304" pitchFamily="2" charset="0"/>
              <a:ea typeface="宋体" panose="02010600030101010101" pitchFamily="2" charset="-122"/>
            </a:endParaRPr>
          </a:p>
          <a:p>
            <a:pPr marL="1295400" lvl="2" indent="-381000">
              <a:lnSpc>
                <a:spcPct val="130000"/>
              </a:lnSpc>
            </a:pPr>
            <a:r>
              <a:rPr lang="en-US" altLang="zh-CN">
                <a:solidFill>
                  <a:schemeClr val="tx1"/>
                </a:solidFill>
                <a:effectLst/>
                <a:latin typeface="Times New Roman" panose="02020603050405020304" pitchFamily="2" charset="0"/>
                <a:ea typeface="宋体" panose="02010600030101010101" pitchFamily="2" charset="-122"/>
              </a:rPr>
              <a:t>sys_call_table</a:t>
            </a:r>
            <a:r>
              <a:rPr lang="zh-CN" altLang="en-US">
                <a:solidFill>
                  <a:schemeClr val="tx1"/>
                </a:solidFill>
                <a:effectLst/>
                <a:latin typeface="Times New Roman" panose="02020603050405020304" pitchFamily="2" charset="0"/>
                <a:ea typeface="宋体" panose="02010600030101010101" pitchFamily="2" charset="-122"/>
              </a:rPr>
              <a:t>中添加新增的系统调用</a:t>
            </a:r>
            <a:endParaRPr lang="zh-CN" altLang="en-US">
              <a:solidFill>
                <a:schemeClr val="tx1"/>
              </a:solidFill>
              <a:effectLst/>
              <a:latin typeface="Times New Roman" panose="02020603050405020304" pitchFamily="2" charset="0"/>
              <a:ea typeface="宋体" panose="02010600030101010101" pitchFamily="2" charset="-122"/>
            </a:endParaRPr>
          </a:p>
          <a:p>
            <a:pPr marL="1295400" lvl="2" indent="-381000">
              <a:lnSpc>
                <a:spcPct val="130000"/>
              </a:lnSpc>
            </a:pPr>
            <a:r>
              <a:rPr lang="en-US" altLang="zh-CN">
                <a:solidFill>
                  <a:schemeClr val="tx1"/>
                </a:solidFill>
                <a:effectLst/>
                <a:latin typeface="Times New Roman" panose="02020603050405020304" pitchFamily="2" charset="0"/>
                <a:ea typeface="宋体" panose="02010600030101010101" pitchFamily="2" charset="-122"/>
              </a:rPr>
              <a:t>sys_call_table</a:t>
            </a:r>
            <a:r>
              <a:rPr lang="zh-CN" altLang="en-US">
                <a:solidFill>
                  <a:schemeClr val="tx1"/>
                </a:solidFill>
                <a:effectLst/>
                <a:latin typeface="Times New Roman" panose="02020603050405020304" pitchFamily="2" charset="0"/>
                <a:ea typeface="宋体" panose="02010600030101010101" pitchFamily="2" charset="-122"/>
              </a:rPr>
              <a:t>数组包含指向内核中每个系统调用的指针</a:t>
            </a:r>
            <a:endParaRPr lang="zh-CN" altLang="en-US">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宋体" panose="02010600030101010101" pitchFamily="2" charset="-122"/>
                <a:ea typeface="宋体" panose="02010600030101010101" pitchFamily="2" charset="-122"/>
              </a:rPr>
              <a:t>例</a:t>
            </a:r>
            <a:r>
              <a:rPr lang="zh-CN" altLang="en-US" sz="2400">
                <a:solidFill>
                  <a:schemeClr val="tx1"/>
                </a:solidFill>
                <a:effectLst/>
                <a:latin typeface="Times New Roman" panose="02020603050405020304" pitchFamily="2" charset="0"/>
                <a:ea typeface="宋体" panose="02010600030101010101" pitchFamily="2" charset="-122"/>
              </a:rPr>
              <a:t>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ENTRY(sys_call_table)</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sys_restart_syscall     /* 0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sys_exit                      /* 1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sys_mq_getsetattr      /* 282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sys_mysyscall            /*283*/</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6564" name="矩形 6656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charRg st="0" end="20"/>
                                            </p:txEl>
                                          </p:spTgt>
                                        </p:tgtEl>
                                        <p:attrNameLst>
                                          <p:attrName>style.visibility</p:attrName>
                                        </p:attrNameLst>
                                      </p:cBhvr>
                                      <p:to>
                                        <p:strVal val="visible"/>
                                      </p:to>
                                    </p:set>
                                    <p:anim calcmode="lin" valueType="num">
                                      <p:cBhvr additive="base">
                                        <p:cTn id="7" dur="1000" fill="hold"/>
                                        <p:tgtEl>
                                          <p:spTgt spid="66563">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charRg st="20" end="58"/>
                                            </p:txEl>
                                          </p:spTgt>
                                        </p:tgtEl>
                                        <p:attrNameLst>
                                          <p:attrName>style.visibility</p:attrName>
                                        </p:attrNameLst>
                                      </p:cBhvr>
                                      <p:to>
                                        <p:strVal val="visible"/>
                                      </p:to>
                                    </p:set>
                                    <p:anim calcmode="lin" valueType="num">
                                      <p:cBhvr additive="base">
                                        <p:cTn id="13" dur="500" fill="hold"/>
                                        <p:tgtEl>
                                          <p:spTgt spid="66563">
                                            <p:txEl>
                                              <p:charRg st="20"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charRg st="20"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3">
                                            <p:txEl>
                                              <p:charRg st="58" end="83"/>
                                            </p:txEl>
                                          </p:spTgt>
                                        </p:tgtEl>
                                        <p:attrNameLst>
                                          <p:attrName>style.visibility</p:attrName>
                                        </p:attrNameLst>
                                      </p:cBhvr>
                                      <p:to>
                                        <p:strVal val="visible"/>
                                      </p:to>
                                    </p:set>
                                    <p:anim calcmode="lin" valueType="num">
                                      <p:cBhvr additive="base">
                                        <p:cTn id="17" dur="500" fill="hold"/>
                                        <p:tgtEl>
                                          <p:spTgt spid="66563">
                                            <p:txEl>
                                              <p:charRg st="58" end="8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charRg st="58" end="8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563">
                                            <p:txEl>
                                              <p:charRg st="83" end="116"/>
                                            </p:txEl>
                                          </p:spTgt>
                                        </p:tgtEl>
                                        <p:attrNameLst>
                                          <p:attrName>style.visibility</p:attrName>
                                        </p:attrNameLst>
                                      </p:cBhvr>
                                      <p:to>
                                        <p:strVal val="visible"/>
                                      </p:to>
                                    </p:set>
                                    <p:anim calcmode="lin" valueType="num">
                                      <p:cBhvr additive="base">
                                        <p:cTn id="21" dur="500" fill="hold"/>
                                        <p:tgtEl>
                                          <p:spTgt spid="66563">
                                            <p:txEl>
                                              <p:charRg st="83" end="11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3">
                                            <p:txEl>
                                              <p:charRg st="83" end="11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6563">
                                            <p:txEl>
                                              <p:charRg st="116" end="121"/>
                                            </p:txEl>
                                          </p:spTgt>
                                        </p:tgtEl>
                                        <p:attrNameLst>
                                          <p:attrName>style.visibility</p:attrName>
                                        </p:attrNameLst>
                                      </p:cBhvr>
                                      <p:to>
                                        <p:strVal val="visible"/>
                                      </p:to>
                                    </p:set>
                                    <p:anim calcmode="lin" valueType="num">
                                      <p:cBhvr additive="base">
                                        <p:cTn id="27" dur="500" fill="hold"/>
                                        <p:tgtEl>
                                          <p:spTgt spid="66563">
                                            <p:txEl>
                                              <p:charRg st="116" end="12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charRg st="116" end="12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3">
                                            <p:txEl>
                                              <p:charRg st="121" end="150"/>
                                            </p:txEl>
                                          </p:spTgt>
                                        </p:tgtEl>
                                        <p:attrNameLst>
                                          <p:attrName>style.visibility</p:attrName>
                                        </p:attrNameLst>
                                      </p:cBhvr>
                                      <p:to>
                                        <p:strVal val="visible"/>
                                      </p:to>
                                    </p:set>
                                    <p:anim calcmode="lin" valueType="num">
                                      <p:cBhvr additive="base">
                                        <p:cTn id="31" dur="500" fill="hold"/>
                                        <p:tgtEl>
                                          <p:spTgt spid="66563">
                                            <p:txEl>
                                              <p:charRg st="121" end="15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charRg st="121" end="15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563">
                                            <p:txEl>
                                              <p:charRg st="150" end="195"/>
                                            </p:txEl>
                                          </p:spTgt>
                                        </p:tgtEl>
                                        <p:attrNameLst>
                                          <p:attrName>style.visibility</p:attrName>
                                        </p:attrNameLst>
                                      </p:cBhvr>
                                      <p:to>
                                        <p:strVal val="visible"/>
                                      </p:to>
                                    </p:set>
                                    <p:anim calcmode="lin" valueType="num">
                                      <p:cBhvr additive="base">
                                        <p:cTn id="35" dur="500" fill="hold"/>
                                        <p:tgtEl>
                                          <p:spTgt spid="66563">
                                            <p:txEl>
                                              <p:charRg st="150" end="19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charRg st="150" end="19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563">
                                            <p:txEl>
                                              <p:charRg st="195" end="246"/>
                                            </p:txEl>
                                          </p:spTgt>
                                        </p:tgtEl>
                                        <p:attrNameLst>
                                          <p:attrName>style.visibility</p:attrName>
                                        </p:attrNameLst>
                                      </p:cBhvr>
                                      <p:to>
                                        <p:strVal val="visible"/>
                                      </p:to>
                                    </p:set>
                                    <p:anim calcmode="lin" valueType="num">
                                      <p:cBhvr additive="base">
                                        <p:cTn id="39" dur="500" fill="hold"/>
                                        <p:tgtEl>
                                          <p:spTgt spid="66563">
                                            <p:txEl>
                                              <p:charRg st="195" end="24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563">
                                            <p:txEl>
                                              <p:charRg st="195" end="24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6563">
                                            <p:txEl>
                                              <p:charRg st="246" end="258"/>
                                            </p:txEl>
                                          </p:spTgt>
                                        </p:tgtEl>
                                        <p:attrNameLst>
                                          <p:attrName>style.visibility</p:attrName>
                                        </p:attrNameLst>
                                      </p:cBhvr>
                                      <p:to>
                                        <p:strVal val="visible"/>
                                      </p:to>
                                    </p:set>
                                    <p:anim calcmode="lin" valueType="num">
                                      <p:cBhvr additive="base">
                                        <p:cTn id="43" dur="500" fill="hold"/>
                                        <p:tgtEl>
                                          <p:spTgt spid="66563">
                                            <p:txEl>
                                              <p:charRg st="246" end="25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563">
                                            <p:txEl>
                                              <p:charRg st="246" end="25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6563">
                                            <p:txEl>
                                              <p:charRg st="258" end="270"/>
                                            </p:txEl>
                                          </p:spTgt>
                                        </p:tgtEl>
                                        <p:attrNameLst>
                                          <p:attrName>style.visibility</p:attrName>
                                        </p:attrNameLst>
                                      </p:cBhvr>
                                      <p:to>
                                        <p:strVal val="visible"/>
                                      </p:to>
                                    </p:set>
                                    <p:anim calcmode="lin" valueType="num">
                                      <p:cBhvr additive="base">
                                        <p:cTn id="47" dur="500" fill="hold"/>
                                        <p:tgtEl>
                                          <p:spTgt spid="66563">
                                            <p:txEl>
                                              <p:charRg st="258" end="27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563">
                                            <p:txEl>
                                              <p:charRg st="258" end="27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563">
                                            <p:txEl>
                                              <p:charRg st="270" end="316"/>
                                            </p:txEl>
                                          </p:spTgt>
                                        </p:tgtEl>
                                        <p:attrNameLst>
                                          <p:attrName>style.visibility</p:attrName>
                                        </p:attrNameLst>
                                      </p:cBhvr>
                                      <p:to>
                                        <p:strVal val="visible"/>
                                      </p:to>
                                    </p:set>
                                    <p:anim calcmode="lin" valueType="num">
                                      <p:cBhvr additive="base">
                                        <p:cTn id="51" dur="500" fill="hold"/>
                                        <p:tgtEl>
                                          <p:spTgt spid="66563">
                                            <p:txEl>
                                              <p:charRg st="270" end="3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6563">
                                            <p:txEl>
                                              <p:charRg st="270" end="31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6563">
                                            <p:txEl>
                                              <p:charRg st="316" end="362"/>
                                            </p:txEl>
                                          </p:spTgt>
                                        </p:tgtEl>
                                        <p:attrNameLst>
                                          <p:attrName>style.visibility</p:attrName>
                                        </p:attrNameLst>
                                      </p:cBhvr>
                                      <p:to>
                                        <p:strVal val="visible"/>
                                      </p:to>
                                    </p:set>
                                    <p:anim calcmode="lin" valueType="num">
                                      <p:cBhvr additive="base">
                                        <p:cTn id="55" dur="500" fill="hold"/>
                                        <p:tgtEl>
                                          <p:spTgt spid="66563">
                                            <p:txEl>
                                              <p:charRg st="316" end="36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6563">
                                            <p:txEl>
                                              <p:charRg st="316" end="3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框 6758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25</a:t>
            </a:r>
            <a:endParaRPr lang="en-US" altLang="zh-CN" sz="1400" b="0">
              <a:solidFill>
                <a:schemeClr val="tx2"/>
              </a:solidFill>
              <a:latin typeface="Times New Roman" panose="02020603050405020304" pitchFamily="2" charset="0"/>
            </a:endParaRPr>
          </a:p>
        </p:txBody>
      </p:sp>
      <p:sp>
        <p:nvSpPr>
          <p:cNvPr id="67587" name="矩形 67586"/>
          <p:cNvSpPr/>
          <p:nvPr/>
        </p:nvSpPr>
        <p:spPr>
          <a:xfrm>
            <a:off x="314325" y="658813"/>
            <a:ext cx="8643938" cy="18938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(4) </a:t>
            </a:r>
            <a:r>
              <a:rPr lang="zh-CN" altLang="en-US" sz="2800" b="1">
                <a:solidFill>
                  <a:srgbClr val="A50021"/>
                </a:solidFill>
                <a:latin typeface="Times New Roman" panose="02020603050405020304" pitchFamily="2" charset="0"/>
                <a:ea typeface="宋体" panose="02010600030101010101" pitchFamily="2" charset="-122"/>
              </a:rPr>
              <a:t>重新编译内核并启动新内核</a:t>
            </a:r>
            <a:r>
              <a:rPr lang="zh-CN" altLang="en-US" b="0">
                <a:ea typeface="宋体" panose="02010600030101010101" pitchFamily="2" charset="-122"/>
              </a:rPr>
              <a:t>  </a:t>
            </a:r>
            <a:r>
              <a:rPr lang="zh-CN" altLang="en-US" sz="2400" b="1">
                <a:solidFill>
                  <a:schemeClr val="tx1"/>
                </a:solidFill>
                <a:latin typeface="Times New Roman" panose="02020603050405020304" pitchFamily="2" charset="0"/>
                <a:ea typeface="宋体" panose="02010600030101010101" pitchFamily="2" charset="-122"/>
              </a:rPr>
              <a:t>	</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为使新的系统调用生效，需要重建</a:t>
            </a:r>
            <a:r>
              <a:rPr lang="en-US" altLang="zh-CN" sz="2400">
                <a:solidFill>
                  <a:schemeClr val="tx1"/>
                </a:solidFill>
                <a:effectLst/>
                <a:latin typeface="Times New Roman" panose="02020603050405020304" pitchFamily="2" charset="0"/>
                <a:ea typeface="宋体" panose="02010600030101010101" pitchFamily="2" charset="-122"/>
              </a:rPr>
              <a:t>Linux</a:t>
            </a:r>
            <a:r>
              <a:rPr lang="zh-CN" altLang="en-US" sz="2400">
                <a:solidFill>
                  <a:schemeClr val="tx1"/>
                </a:solidFill>
                <a:effectLst/>
                <a:latin typeface="Times New Roman" panose="02020603050405020304" pitchFamily="2" charset="0"/>
                <a:ea typeface="宋体" panose="02010600030101010101" pitchFamily="2" charset="-122"/>
              </a:rPr>
              <a:t>的内核。</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这需要以超级用户身份登录后重新编译内核。       </a:t>
            </a:r>
            <a:endParaRPr lang="zh-CN" altLang="en-US" sz="2000">
              <a:solidFill>
                <a:schemeClr val="tx1"/>
              </a:solidFill>
              <a:effectLst/>
              <a:latin typeface="Times New Roman" panose="02020603050405020304" pitchFamily="2" charset="0"/>
              <a:ea typeface="宋体" panose="02010600030101010101" pitchFamily="2" charset="-122"/>
            </a:endParaRPr>
          </a:p>
        </p:txBody>
      </p:sp>
      <p:sp>
        <p:nvSpPr>
          <p:cNvPr id="67588" name="矩形 67587"/>
          <p:cNvSpPr/>
          <p:nvPr/>
        </p:nvSpPr>
        <p:spPr>
          <a:xfrm>
            <a:off x="658813" y="2603500"/>
            <a:ext cx="8266112" cy="12319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(5) </a:t>
            </a:r>
            <a:r>
              <a:rPr lang="zh-CN" altLang="en-US" sz="2800" b="1">
                <a:solidFill>
                  <a:srgbClr val="A50021"/>
                </a:solidFill>
                <a:latin typeface="Times New Roman" panose="02020603050405020304" pitchFamily="2" charset="0"/>
                <a:ea typeface="宋体" panose="02010600030101010101" pitchFamily="2" charset="-122"/>
              </a:rPr>
              <a:t>在用户程序中访问新的系统调用</a:t>
            </a:r>
            <a:r>
              <a:rPr lang="zh-CN" altLang="en-US" sz="2400" b="1">
                <a:solidFill>
                  <a:srgbClr val="000099"/>
                </a:solidFill>
                <a:latin typeface="Times New Roman" panose="02020603050405020304" pitchFamily="2" charset="0"/>
                <a:ea typeface="宋体" panose="02010600030101010101" pitchFamily="2" charset="-122"/>
              </a:rPr>
              <a:t>   	</a:t>
            </a:r>
            <a:endParaRPr lang="zh-CN" altLang="en-US" sz="2400" b="1">
              <a:solidFill>
                <a:srgbClr val="000099"/>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在用户程序中，测试新增加的系统调用是否能正确使用。</a:t>
            </a:r>
            <a:endParaRPr lang="zh-CN" altLang="en-US" sz="2800" b="0">
              <a:solidFill>
                <a:schemeClr val="tx1"/>
              </a:solidFill>
              <a:effectLst/>
              <a:latin typeface="Times New Roman" panose="02020603050405020304" pitchFamily="2" charset="0"/>
              <a:ea typeface="宋体" panose="02010600030101010101" pitchFamily="2" charset="-122"/>
            </a:endParaRPr>
          </a:p>
        </p:txBody>
      </p:sp>
      <p:sp>
        <p:nvSpPr>
          <p:cNvPr id="67589" name="矩形 67588"/>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charRg st="0" end="24"/>
                                            </p:txEl>
                                          </p:spTgt>
                                        </p:tgtEl>
                                        <p:attrNameLst>
                                          <p:attrName>style.visibility</p:attrName>
                                        </p:attrNameLst>
                                      </p:cBhvr>
                                      <p:to>
                                        <p:strVal val="visible"/>
                                      </p:to>
                                    </p:set>
                                    <p:anim calcmode="lin" valueType="num">
                                      <p:cBhvr additive="base">
                                        <p:cTn id="7" dur="1000" fill="hold"/>
                                        <p:tgtEl>
                                          <p:spTgt spid="67587">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7">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charRg st="24" end="53"/>
                                            </p:txEl>
                                          </p:spTgt>
                                        </p:tgtEl>
                                        <p:attrNameLst>
                                          <p:attrName>style.visibility</p:attrName>
                                        </p:attrNameLst>
                                      </p:cBhvr>
                                      <p:to>
                                        <p:strVal val="visible"/>
                                      </p:to>
                                    </p:set>
                                    <p:anim calcmode="lin" valueType="num">
                                      <p:cBhvr additive="base">
                                        <p:cTn id="13" dur="500" fill="hold"/>
                                        <p:tgtEl>
                                          <p:spTgt spid="67587">
                                            <p:txEl>
                                              <p:charRg st="24"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charRg st="24" end="5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7587">
                                            <p:txEl>
                                              <p:charRg st="53" end="86"/>
                                            </p:txEl>
                                          </p:spTgt>
                                        </p:tgtEl>
                                        <p:attrNameLst>
                                          <p:attrName>style.visibility</p:attrName>
                                        </p:attrNameLst>
                                      </p:cBhvr>
                                      <p:to>
                                        <p:strVal val="visible"/>
                                      </p:to>
                                    </p:set>
                                    <p:anim calcmode="lin" valueType="num">
                                      <p:cBhvr additive="base">
                                        <p:cTn id="17" dur="500" fill="hold"/>
                                        <p:tgtEl>
                                          <p:spTgt spid="67587">
                                            <p:txEl>
                                              <p:charRg st="53" end="8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7">
                                            <p:txEl>
                                              <p:charRg st="53" end="8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7588">
                                            <p:txEl>
                                              <p:charRg st="0" end="23"/>
                                            </p:txEl>
                                          </p:spTgt>
                                        </p:tgtEl>
                                        <p:attrNameLst>
                                          <p:attrName>style.visibility</p:attrName>
                                        </p:attrNameLst>
                                      </p:cBhvr>
                                      <p:to>
                                        <p:strVal val="visible"/>
                                      </p:to>
                                    </p:set>
                                    <p:anim calcmode="lin" valueType="num">
                                      <p:cBhvr additive="base">
                                        <p:cTn id="23" dur="500" fill="hold"/>
                                        <p:tgtEl>
                                          <p:spTgt spid="67588">
                                            <p:txEl>
                                              <p:charRg st="0" end="2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7588">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7588">
                                            <p:txEl>
                                              <p:charRg st="23" end="56"/>
                                            </p:txEl>
                                          </p:spTgt>
                                        </p:tgtEl>
                                        <p:attrNameLst>
                                          <p:attrName>style.visibility</p:attrName>
                                        </p:attrNameLst>
                                      </p:cBhvr>
                                      <p:to>
                                        <p:strVal val="visible"/>
                                      </p:to>
                                    </p:set>
                                    <p:anim calcmode="lin" valueType="num">
                                      <p:cBhvr additive="base">
                                        <p:cTn id="29" dur="500" fill="hold"/>
                                        <p:tgtEl>
                                          <p:spTgt spid="67588">
                                            <p:txEl>
                                              <p:charRg st="23" end="5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7588">
                                            <p:txEl>
                                              <p:charRg st="23" end="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p:nvPr/>
        </p:nvSpPr>
        <p:spPr>
          <a:xfrm>
            <a:off x="1006475" y="1562100"/>
            <a:ext cx="7129463" cy="30146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400" b="1">
                <a:solidFill>
                  <a:srgbClr val="990000"/>
                </a:solidFill>
                <a:ea typeface="宋体" panose="02010600030101010101" pitchFamily="2" charset="-122"/>
              </a:rPr>
              <a:t>第</a:t>
            </a:r>
            <a:r>
              <a:rPr lang="en-US" altLang="zh-CN" sz="4400" b="1">
                <a:solidFill>
                  <a:srgbClr val="990000"/>
                </a:solidFill>
                <a:latin typeface="Times New Roman" panose="02020603050405020304" pitchFamily="2" charset="0"/>
                <a:ea typeface="宋体" panose="02010600030101010101" pitchFamily="2" charset="-122"/>
              </a:rPr>
              <a:t>3</a:t>
            </a:r>
            <a:r>
              <a:rPr lang="zh-CN" altLang="en-US" sz="4400" b="1">
                <a:solidFill>
                  <a:srgbClr val="990000"/>
                </a:solidFill>
                <a:ea typeface="宋体" panose="02010600030101010101" pitchFamily="2" charset="-122"/>
              </a:rPr>
              <a:t>章  操作系统的用户接口</a:t>
            </a:r>
            <a:endParaRPr lang="zh-CN" altLang="en-US" sz="4400" b="1">
              <a:solidFill>
                <a:srgbClr val="990000"/>
              </a:solidFill>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400" b="1">
                <a:solidFill>
                  <a:srgbClr val="990000"/>
                </a:solidFill>
                <a:ea typeface="宋体" panose="02010600030101010101" pitchFamily="2" charset="-122"/>
              </a:rPr>
              <a:t>小结</a:t>
            </a:r>
            <a:endParaRPr lang="zh-CN" altLang="en-US" sz="4400" b="1">
              <a:solidFill>
                <a:srgbClr val="990000"/>
              </a:solidFill>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rgbClr val="990000"/>
              </a:solidFill>
              <a:ea typeface="宋体" panose="02010600030101010101" pitchFamily="2" charset="-122"/>
            </a:endParaRPr>
          </a:p>
        </p:txBody>
      </p:sp>
      <p:graphicFrame>
        <p:nvGraphicFramePr>
          <p:cNvPr id="68611" name="内容占位符 6861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68612" name="矩形 6861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小结</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0">
                                            <p:txEl>
                                              <p:charRg st="1" end="16"/>
                                            </p:txEl>
                                          </p:spTgt>
                                        </p:tgtEl>
                                        <p:attrNameLst>
                                          <p:attrName>style.visibility</p:attrName>
                                        </p:attrNameLst>
                                      </p:cBhvr>
                                      <p:to>
                                        <p:strVal val="visible"/>
                                      </p:to>
                                    </p:set>
                                    <p:anim calcmode="lin" valueType="num">
                                      <p:cBhvr additive="base">
                                        <p:cTn id="7" dur="500" fill="hold"/>
                                        <p:tgtEl>
                                          <p:spTgt spid="68610">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0">
                                            <p:txEl>
                                              <p:charRg st="1" end="1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8610">
                                            <p:txEl>
                                              <p:charRg st="16" end="19"/>
                                            </p:txEl>
                                          </p:spTgt>
                                        </p:tgtEl>
                                        <p:attrNameLst>
                                          <p:attrName>style.visibility</p:attrName>
                                        </p:attrNameLst>
                                      </p:cBhvr>
                                      <p:to>
                                        <p:strVal val="visible"/>
                                      </p:to>
                                    </p:set>
                                    <p:anim calcmode="lin" valueType="num">
                                      <p:cBhvr additive="base">
                                        <p:cTn id="11" dur="500" fill="hold"/>
                                        <p:tgtEl>
                                          <p:spTgt spid="68610">
                                            <p:txEl>
                                              <p:charRg st="16"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8610">
                                            <p:txEl>
                                              <p:charRg st="16"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框 69633"/>
          <p:cNvSpPr txBox="1"/>
          <p:nvPr/>
        </p:nvSpPr>
        <p:spPr>
          <a:xfrm>
            <a:off x="8420100" y="6510338"/>
            <a:ext cx="723900"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69635" name="矩形 69634"/>
          <p:cNvSpPr/>
          <p:nvPr/>
        </p:nvSpPr>
        <p:spPr>
          <a:xfrm>
            <a:off x="533400" y="955675"/>
            <a:ext cx="8262938" cy="290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用户程序的步骤以及各步骤之间的关系</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静态连接和动态链接的区别</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操作系统提供哪两个接口，使用场合</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举例说明实际操作系统的用户界面</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系统调用的概念及实现方法</a:t>
            </a:r>
            <a:endParaRPr lang="zh-CN" altLang="en-US" sz="2400" b="0" dirty="0">
              <a:solidFill>
                <a:schemeClr val="tx1"/>
              </a:solidFill>
              <a:effectLst/>
              <a:latin typeface="Times New Roman" panose="02020603050405020304" pitchFamily="2" charset="0"/>
              <a:ea typeface="宋体" panose="02010600030101010101" pitchFamily="2" charset="-122"/>
            </a:endParaRPr>
          </a:p>
        </p:txBody>
      </p:sp>
      <p:sp>
        <p:nvSpPr>
          <p:cNvPr id="69636" name="矩形 6963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小结</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additive="base">
                                        <p:cTn id="7" dur="1000" fill="hold"/>
                                        <p:tgtEl>
                                          <p:spTgt spid="69635"/>
                                        </p:tgtEl>
                                        <p:attrNameLst>
                                          <p:attrName>ppt_x</p:attrName>
                                        </p:attrNameLst>
                                      </p:cBhvr>
                                      <p:tavLst>
                                        <p:tav tm="0">
                                          <p:val>
                                            <p:strVal val="0-#ppt_w/2"/>
                                          </p:val>
                                        </p:tav>
                                        <p:tav tm="100000">
                                          <p:val>
                                            <p:strVal val="#ppt_x"/>
                                          </p:val>
                                        </p:tav>
                                      </p:tavLst>
                                    </p:anim>
                                    <p:anim calcmode="lin" valueType="num">
                                      <p:cBhvr additive="base">
                                        <p:cTn id="8" dur="1000" fill="hold"/>
                                        <p:tgtEl>
                                          <p:spTgt spid="69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70657"/>
          <p:cNvSpPr/>
          <p:nvPr/>
        </p:nvSpPr>
        <p:spPr>
          <a:xfrm>
            <a:off x="1006475" y="1562100"/>
            <a:ext cx="7129463" cy="2212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en-US" altLang="zh-CN" sz="4400" b="1">
                <a:solidFill>
                  <a:srgbClr val="990000"/>
                </a:solidFill>
                <a:ea typeface="宋体" panose="02010600030101010101" pitchFamily="2" charset="-122"/>
              </a:rPr>
              <a:t>	</a:t>
            </a:r>
            <a:r>
              <a:rPr lang="zh-CN" altLang="en-US" sz="4400" b="1">
                <a:solidFill>
                  <a:srgbClr val="990000"/>
                </a:solidFill>
                <a:ea typeface="宋体" panose="02010600030101010101" pitchFamily="2" charset="-122"/>
              </a:rPr>
              <a:t>试验一、</a:t>
            </a:r>
            <a:r>
              <a:rPr lang="en-US" altLang="zh-CN" sz="4400" b="1">
                <a:solidFill>
                  <a:srgbClr val="990000"/>
                </a:solidFill>
                <a:ea typeface="宋体" panose="02010600030101010101" pitchFamily="2" charset="-122"/>
              </a:rPr>
              <a:t>Linux </a:t>
            </a:r>
            <a:r>
              <a:rPr lang="zh-CN" altLang="en-US" sz="4400" b="1">
                <a:solidFill>
                  <a:srgbClr val="990000"/>
                </a:solidFill>
                <a:ea typeface="宋体" panose="02010600030101010101" pitchFamily="2" charset="-122"/>
              </a:rPr>
              <a:t>系统生成</a:t>
            </a:r>
            <a:endParaRPr lang="zh-CN" altLang="en-US" sz="4400" b="1">
              <a:solidFill>
                <a:srgbClr val="990000"/>
              </a:solidFill>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rgbClr val="990000"/>
              </a:solidFill>
              <a:ea typeface="宋体" panose="02010600030101010101" pitchFamily="2" charset="-122"/>
            </a:endParaRPr>
          </a:p>
        </p:txBody>
      </p:sp>
      <p:graphicFrame>
        <p:nvGraphicFramePr>
          <p:cNvPr id="70659" name="内容占位符 706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0660" name="矩形 7065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小结</a:t>
            </a:r>
            <a:endParaRPr lang="zh-CN" altLang="en-US" sz="2400">
              <a:effectLst/>
              <a:ea typeface="宋体" panose="02010600030101010101"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7168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25</a:t>
            </a:r>
            <a:endParaRPr lang="en-US" altLang="zh-CN" sz="1400" b="0">
              <a:solidFill>
                <a:schemeClr val="tx2"/>
              </a:solidFill>
              <a:latin typeface="Times New Roman" panose="02020603050405020304" pitchFamily="2" charset="0"/>
            </a:endParaRPr>
          </a:p>
        </p:txBody>
      </p:sp>
      <p:sp>
        <p:nvSpPr>
          <p:cNvPr id="71683" name="矩形 71682"/>
          <p:cNvSpPr/>
          <p:nvPr/>
        </p:nvSpPr>
        <p:spPr>
          <a:xfrm>
            <a:off x="314325" y="658813"/>
            <a:ext cx="8643938" cy="2952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一、实验内容</a:t>
            </a:r>
            <a:r>
              <a:rPr lang="zh-CN" altLang="en-US" b="0" dirty="0">
                <a:ea typeface="宋体" panose="02010600030101010101" pitchFamily="2" charset="-122"/>
              </a:rPr>
              <a:t>  </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a:t>
            </a:r>
            <a:r>
              <a:rPr lang="en-US" altLang="zh-CN" sz="2400" dirty="0">
                <a:solidFill>
                  <a:schemeClr val="tx1"/>
                </a:solidFill>
                <a:effectLst/>
                <a:latin typeface="Times New Roman" panose="02020603050405020304" pitchFamily="2" charset="0"/>
                <a:ea typeface="宋体" panose="02010600030101010101" pitchFamily="2" charset="-122"/>
              </a:rPr>
              <a:t>1. </a:t>
            </a:r>
            <a:r>
              <a:rPr lang="zh-CN" altLang="en-US" sz="2400" dirty="0">
                <a:solidFill>
                  <a:schemeClr val="tx1"/>
                </a:solidFill>
                <a:effectLst/>
                <a:latin typeface="Times New Roman" panose="02020603050405020304" pitchFamily="2" charset="0"/>
                <a:ea typeface="宋体" panose="02010600030101010101" pitchFamily="2" charset="-122"/>
              </a:rPr>
              <a:t> </a:t>
            </a:r>
            <a:r>
              <a:rPr lang="zh-CN" altLang="en-US" sz="2400" dirty="0">
                <a:solidFill>
                  <a:schemeClr val="tx1"/>
                </a:solidFill>
                <a:effectLst/>
                <a:latin typeface="Times New Roman" panose="02020603050405020304" pitchFamily="2" charset="0"/>
                <a:ea typeface="宋体" panose="02010600030101010101" pitchFamily="2" charset="-122"/>
              </a:rPr>
              <a:t>安装VmWare虚拟机</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dirty="0">
                <a:solidFill>
                  <a:schemeClr val="tx1"/>
                </a:solidFill>
                <a:effectLst/>
                <a:latin typeface="Times New Roman" panose="02020603050405020304" pitchFamily="2" charset="0"/>
                <a:ea typeface="宋体" panose="02010600030101010101" pitchFamily="2" charset="-122"/>
              </a:rPr>
              <a:t>   2. </a:t>
            </a:r>
            <a:r>
              <a:rPr lang="zh-CN" altLang="en-US" sz="2400" dirty="0">
                <a:solidFill>
                  <a:schemeClr val="tx1"/>
                </a:solidFill>
                <a:effectLst/>
                <a:latin typeface="Times New Roman" panose="02020603050405020304" pitchFamily="2" charset="0"/>
                <a:ea typeface="宋体" panose="02010600030101010101" pitchFamily="2" charset="-122"/>
              </a:rPr>
              <a:t>安装Linux(www.ubuntu.com下载映像文件),下载Linux源码(www.kernel.org)，生成Linux,并用新Linux重启系统</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a:t>
            </a:r>
            <a:endParaRPr lang="zh-CN" altLang="en-US" sz="2000" dirty="0">
              <a:solidFill>
                <a:schemeClr val="tx1"/>
              </a:solidFill>
              <a:effectLst/>
              <a:latin typeface="Times New Roman" panose="02020603050405020304" pitchFamily="2" charset="0"/>
              <a:ea typeface="宋体" panose="02010600030101010101" pitchFamily="2" charset="-122"/>
            </a:endParaRPr>
          </a:p>
        </p:txBody>
      </p:sp>
      <p:sp>
        <p:nvSpPr>
          <p:cNvPr id="71684" name="矩形 71683"/>
          <p:cNvSpPr/>
          <p:nvPr/>
        </p:nvSpPr>
        <p:spPr>
          <a:xfrm>
            <a:off x="501650" y="3451225"/>
            <a:ext cx="8266113" cy="12303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二、注意事项</a:t>
            </a:r>
            <a:r>
              <a:rPr lang="zh-CN" altLang="en-US" sz="2400" b="1" dirty="0">
                <a:solidFill>
                  <a:srgbClr val="000099"/>
                </a:solidFill>
                <a:latin typeface="Times New Roman" panose="02020603050405020304" pitchFamily="2" charset="0"/>
                <a:ea typeface="宋体" panose="02010600030101010101" pitchFamily="2" charset="-122"/>
              </a:rPr>
              <a:t>   	</a:t>
            </a:r>
            <a:endParaRPr lang="zh-CN" altLang="en-US" sz="2400" b="1" dirty="0">
              <a:solidFill>
                <a:srgbClr val="000099"/>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dirty="0">
                <a:solidFill>
                  <a:schemeClr val="tx1"/>
                </a:solidFill>
                <a:effectLst/>
                <a:latin typeface="Times New Roman" panose="02020603050405020304" pitchFamily="2" charset="0"/>
                <a:ea typeface="宋体" panose="02010600030101010101" pitchFamily="2" charset="-122"/>
              </a:rPr>
              <a:t>       </a:t>
            </a:r>
            <a:endParaRPr lang="zh-CN" altLang="en-US" sz="2800" b="0" dirty="0">
              <a:solidFill>
                <a:schemeClr val="tx1"/>
              </a:solidFill>
              <a:effectLst/>
              <a:latin typeface="Times New Roman" panose="02020603050405020304" pitchFamily="2" charset="0"/>
              <a:ea typeface="宋体" panose="02010600030101010101" pitchFamily="2" charset="-122"/>
            </a:endParaRPr>
          </a:p>
        </p:txBody>
      </p:sp>
      <p:sp>
        <p:nvSpPr>
          <p:cNvPr id="71685" name="矩形 7168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4"/>
                                            </p:txEl>
                                          </p:spTgt>
                                        </p:tgtEl>
                                        <p:attrNameLst>
                                          <p:attrName>style.visibility</p:attrName>
                                        </p:attrNameLst>
                                      </p:cBhvr>
                                      <p:to>
                                        <p:strVal val="visible"/>
                                      </p:to>
                                    </p:set>
                                    <p:anim calcmode="lin" valueType="num">
                                      <p:cBhvr additive="base">
                                        <p:cTn id="7" dur="1000" fill="hold"/>
                                        <p:tgtEl>
                                          <p:spTgt spid="716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charRg st="14" end="33"/>
                                            </p:txEl>
                                          </p:spTgt>
                                        </p:tgtEl>
                                        <p:attrNameLst>
                                          <p:attrName>style.visibility</p:attrName>
                                        </p:attrNameLst>
                                      </p:cBhvr>
                                      <p:to>
                                        <p:strVal val="visible"/>
                                      </p:to>
                                    </p:set>
                                    <p:anim calcmode="lin" valueType="num">
                                      <p:cBhvr additive="base">
                                        <p:cTn id="13" dur="500" fill="hold"/>
                                        <p:tgtEl>
                                          <p:spTgt spid="71683">
                                            <p:txEl>
                                              <p:charRg st="14"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charRg st="14"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3">
                                            <p:txEl>
                                              <p:charRg st="33" end="116"/>
                                            </p:txEl>
                                          </p:spTgt>
                                        </p:tgtEl>
                                        <p:attrNameLst>
                                          <p:attrName>style.visibility</p:attrName>
                                        </p:attrNameLst>
                                      </p:cBhvr>
                                      <p:to>
                                        <p:strVal val="visible"/>
                                      </p:to>
                                    </p:set>
                                    <p:anim calcmode="lin" valueType="num">
                                      <p:cBhvr additive="base">
                                        <p:cTn id="19" dur="500" fill="hold"/>
                                        <p:tgtEl>
                                          <p:spTgt spid="71683">
                                            <p:txEl>
                                              <p:charRg st="33"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charRg st="33"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3">
                                            <p:txEl>
                                              <p:charRg st="116" end="124"/>
                                            </p:txEl>
                                          </p:spTgt>
                                        </p:tgtEl>
                                        <p:attrNameLst>
                                          <p:attrName>style.visibility</p:attrName>
                                        </p:attrNameLst>
                                      </p:cBhvr>
                                      <p:to>
                                        <p:strVal val="visible"/>
                                      </p:to>
                                    </p:set>
                                    <p:anim calcmode="lin" valueType="num">
                                      <p:cBhvr additive="base">
                                        <p:cTn id="25" dur="500" fill="hold"/>
                                        <p:tgtEl>
                                          <p:spTgt spid="71683">
                                            <p:txEl>
                                              <p:charRg st="116" end="12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3">
                                            <p:txEl>
                                              <p:charRg st="116" end="12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684">
                                            <p:txEl>
                                              <p:charRg st="0" end="11"/>
                                            </p:txEl>
                                          </p:spTgt>
                                        </p:tgtEl>
                                        <p:attrNameLst>
                                          <p:attrName>style.visibility</p:attrName>
                                        </p:attrNameLst>
                                      </p:cBhvr>
                                      <p:to>
                                        <p:strVal val="visible"/>
                                      </p:to>
                                    </p:set>
                                    <p:anim calcmode="lin" valueType="num">
                                      <p:cBhvr additive="base">
                                        <p:cTn id="31" dur="500" fill="hold"/>
                                        <p:tgtEl>
                                          <p:spTgt spid="71684">
                                            <p:txEl>
                                              <p:charRg st="0" end="1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4">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684">
                                            <p:txEl>
                                              <p:charRg st="11" end="19"/>
                                            </p:txEl>
                                          </p:spTgt>
                                        </p:tgtEl>
                                        <p:attrNameLst>
                                          <p:attrName>style.visibility</p:attrName>
                                        </p:attrNameLst>
                                      </p:cBhvr>
                                      <p:to>
                                        <p:strVal val="visible"/>
                                      </p:to>
                                    </p:set>
                                    <p:anim calcmode="lin" valueType="num">
                                      <p:cBhvr additive="base">
                                        <p:cTn id="37" dur="500" fill="hold"/>
                                        <p:tgtEl>
                                          <p:spTgt spid="71684">
                                            <p:txEl>
                                              <p:charRg st="11" end="1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4">
                                            <p:txEl>
                                              <p:charRg st="11"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7270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2707" name="矩形 72706"/>
          <p:cNvSpPr/>
          <p:nvPr/>
        </p:nvSpPr>
        <p:spPr>
          <a:xfrm>
            <a:off x="128588" y="544513"/>
            <a:ext cx="8818562" cy="52101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1.  VmWare中，Linux与Windows文件互访问题</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a:t>
            </a:r>
            <a:r>
              <a:rPr lang="zh-CN" altLang="en-US" sz="2400" dirty="0">
                <a:solidFill>
                  <a:schemeClr val="tx1"/>
                </a:solidFill>
                <a:effectLst/>
                <a:latin typeface="宋体" panose="02010600030101010101" pitchFamily="2" charset="-122"/>
                <a:ea typeface="宋体" panose="02010600030101010101" pitchFamily="2" charset="-122"/>
              </a:rPr>
              <a:t> </a:t>
            </a:r>
            <a:r>
              <a:rPr lang="zh-CN" altLang="en-US" sz="2400" dirty="0">
                <a:solidFill>
                  <a:schemeClr val="tx1"/>
                </a:solidFill>
                <a:effectLst/>
                <a:latin typeface="宋体" panose="02010600030101010101" pitchFamily="2" charset="-122"/>
                <a:ea typeface="宋体" panose="02010600030101010101" pitchFamily="2" charset="-122"/>
              </a:rPr>
              <a:t> vmware 工具链</a:t>
            </a:r>
            <a:endParaRPr lang="zh-CN" altLang="en-US"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② </a:t>
            </a:r>
            <a:r>
              <a:rPr lang="zh-CN" altLang="en-US" sz="2400" dirty="0">
                <a:effectLst/>
                <a:ea typeface="宋体" panose="02010600030101010101" pitchFamily="2" charset="-122"/>
              </a:rPr>
              <a:t>Windows中设置共享文件夹</a:t>
            </a:r>
            <a:endParaRPr lang="zh-CN" altLang="en-US" sz="2400" dirty="0">
              <a:effectLst/>
              <a:ea typeface="宋体" panose="02010600030101010101" pitchFamily="2" charset="-122"/>
            </a:endParaRPr>
          </a:p>
          <a:p>
            <a:pPr marL="914400" lvl="1" indent="-457200">
              <a:lnSpc>
                <a:spcPct val="130000"/>
              </a:lnSpc>
              <a:buNone/>
            </a:pPr>
            <a:r>
              <a:rPr lang="zh-CN" altLang="en-US" sz="2400" dirty="0">
                <a:effectLst/>
                <a:ea typeface="宋体" panose="02010600030101010101" pitchFamily="2" charset="-122"/>
              </a:rPr>
              <a:t>	虚拟机中edit/preference菜单项enable共享</a:t>
            </a:r>
            <a:endParaRPr lang="zh-CN" altLang="en-US" sz="2400" dirty="0">
              <a:effectLst/>
              <a:ea typeface="宋体" panose="02010600030101010101" pitchFamily="2" charset="-122"/>
            </a:endParaRPr>
          </a:p>
          <a:p>
            <a:pPr marL="914400" lvl="1" indent="-457200">
              <a:lnSpc>
                <a:spcPct val="130000"/>
              </a:lnSpc>
              <a:buNone/>
            </a:pPr>
            <a:r>
              <a:rPr lang="zh-CN" altLang="en-US" sz="2400" dirty="0">
                <a:effectLst/>
                <a:ea typeface="宋体" panose="02010600030101010101" pitchFamily="2" charset="-122"/>
              </a:rPr>
              <a:t>     </a:t>
            </a:r>
            <a:r>
              <a:rPr lang="zh-CN" altLang="en-US" sz="2400" dirty="0">
                <a:effectLst/>
                <a:ea typeface="宋体" panose="02010600030101010101" pitchFamily="2" charset="-122"/>
              </a:rPr>
              <a:t>启动Linux后places菜单项/connet to server/windows share</a:t>
            </a:r>
            <a:endParaRPr lang="zh-CN" altLang="en-US" sz="2400" dirty="0">
              <a:effectLst/>
              <a:ea typeface="宋体" panose="02010600030101010101" pitchFamily="2" charset="-122"/>
            </a:endParaRPr>
          </a:p>
          <a:p>
            <a:pPr marL="914400" lvl="1" indent="-457200">
              <a:lnSpc>
                <a:spcPct val="130000"/>
              </a:lnSpc>
              <a:buClr>
                <a:srgbClr val="4138FA"/>
              </a:buClr>
              <a:buAutoNum type="circleNumDbPlain" startAt="3"/>
            </a:pPr>
            <a:r>
              <a:rPr lang="zh-CN" altLang="en-US" sz="2400" dirty="0">
                <a:effectLst/>
                <a:ea typeface="宋体" panose="02010600030101010101" pitchFamily="2" charset="-122"/>
              </a:rPr>
              <a:t>其他方法</a:t>
            </a:r>
            <a:endParaRPr lang="zh-CN" altLang="en-US" sz="2400" dirty="0">
              <a:effectLst/>
              <a:ea typeface="宋体" panose="02010600030101010101" pitchFamily="2" charset="-122"/>
            </a:endParaRPr>
          </a:p>
          <a:p>
            <a:pPr marL="914400" lvl="1" indent="-457200">
              <a:lnSpc>
                <a:spcPct val="130000"/>
              </a:lnSpc>
              <a:buNone/>
            </a:pPr>
            <a:endParaRPr lang="zh-CN" altLang="en-US" sz="2400" dirty="0">
              <a:effectLst/>
              <a:ea typeface="宋体" panose="02010600030101010101" pitchFamily="2" charset="-122"/>
            </a:endParaRPr>
          </a:p>
          <a:p>
            <a:pPr marL="914400" lvl="1" indent="-457200">
              <a:lnSpc>
                <a:spcPct val="130000"/>
              </a:lnSpc>
              <a:buNone/>
            </a:pPr>
            <a:endParaRPr lang="zh-CN" altLang="en-US" sz="2400" dirty="0">
              <a:effectLst/>
              <a:ea typeface="宋体" panose="02010600030101010101" pitchFamily="2" charset="-122"/>
            </a:endParaRPr>
          </a:p>
        </p:txBody>
      </p:sp>
      <p:sp>
        <p:nvSpPr>
          <p:cNvPr id="72708" name="矩形 7270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39"/>
                                            </p:txEl>
                                          </p:spTgt>
                                        </p:tgtEl>
                                        <p:attrNameLst>
                                          <p:attrName>style.visibility</p:attrName>
                                        </p:attrNameLst>
                                      </p:cBhvr>
                                      <p:to>
                                        <p:strVal val="visible"/>
                                      </p:to>
                                    </p:set>
                                    <p:anim calcmode="lin" valueType="num">
                                      <p:cBhvr additive="base">
                                        <p:cTn id="7" dur="1000" fill="hold"/>
                                        <p:tgtEl>
                                          <p:spTgt spid="72707">
                                            <p:txEl>
                                              <p:charRg st="0" end="3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3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charRg st="39" end="53"/>
                                            </p:txEl>
                                          </p:spTgt>
                                        </p:tgtEl>
                                        <p:attrNameLst>
                                          <p:attrName>style.visibility</p:attrName>
                                        </p:attrNameLst>
                                      </p:cBhvr>
                                      <p:to>
                                        <p:strVal val="visible"/>
                                      </p:to>
                                    </p:set>
                                    <p:anim calcmode="lin" valueType="num">
                                      <p:cBhvr additive="base">
                                        <p:cTn id="13" dur="500" fill="hold"/>
                                        <p:tgtEl>
                                          <p:spTgt spid="72707">
                                            <p:txEl>
                                              <p:charRg st="39"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charRg st="39" end="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7">
                                            <p:txEl>
                                              <p:charRg st="53" end="71"/>
                                            </p:txEl>
                                          </p:spTgt>
                                        </p:tgtEl>
                                        <p:attrNameLst>
                                          <p:attrName>style.visibility</p:attrName>
                                        </p:attrNameLst>
                                      </p:cBhvr>
                                      <p:to>
                                        <p:strVal val="visible"/>
                                      </p:to>
                                    </p:set>
                                    <p:anim calcmode="lin" valueType="num">
                                      <p:cBhvr additive="base">
                                        <p:cTn id="19" dur="500" fill="hold"/>
                                        <p:tgtEl>
                                          <p:spTgt spid="72707">
                                            <p:txEl>
                                              <p:charRg st="53"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charRg st="53"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7">
                                            <p:txEl>
                                              <p:charRg st="71" end="103"/>
                                            </p:txEl>
                                          </p:spTgt>
                                        </p:tgtEl>
                                        <p:attrNameLst>
                                          <p:attrName>style.visibility</p:attrName>
                                        </p:attrNameLst>
                                      </p:cBhvr>
                                      <p:to>
                                        <p:strVal val="visible"/>
                                      </p:to>
                                    </p:set>
                                    <p:anim calcmode="lin" valueType="num">
                                      <p:cBhvr additive="base">
                                        <p:cTn id="25" dur="500" fill="hold"/>
                                        <p:tgtEl>
                                          <p:spTgt spid="72707">
                                            <p:txEl>
                                              <p:charRg st="71"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charRg st="71" end="10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07">
                                            <p:txEl>
                                              <p:charRg st="103" end="157"/>
                                            </p:txEl>
                                          </p:spTgt>
                                        </p:tgtEl>
                                        <p:attrNameLst>
                                          <p:attrName>style.visibility</p:attrName>
                                        </p:attrNameLst>
                                      </p:cBhvr>
                                      <p:to>
                                        <p:strVal val="visible"/>
                                      </p:to>
                                    </p:set>
                                    <p:anim calcmode="lin" valueType="num">
                                      <p:cBhvr additive="base">
                                        <p:cTn id="31" dur="500" fill="hold"/>
                                        <p:tgtEl>
                                          <p:spTgt spid="72707">
                                            <p:txEl>
                                              <p:charRg st="103" end="15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charRg st="103" end="15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707">
                                            <p:txEl>
                                              <p:charRg st="157" end="162"/>
                                            </p:txEl>
                                          </p:spTgt>
                                        </p:tgtEl>
                                        <p:attrNameLst>
                                          <p:attrName>style.visibility</p:attrName>
                                        </p:attrNameLst>
                                      </p:cBhvr>
                                      <p:to>
                                        <p:strVal val="visible"/>
                                      </p:to>
                                    </p:set>
                                    <p:anim calcmode="lin" valueType="num">
                                      <p:cBhvr additive="base">
                                        <p:cTn id="37" dur="500" fill="hold"/>
                                        <p:tgtEl>
                                          <p:spTgt spid="72707">
                                            <p:txEl>
                                              <p:charRg st="157" end="16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7">
                                            <p:txEl>
                                              <p:charRg st="157"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框 7372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3731" name="矩形 73730"/>
          <p:cNvSpPr/>
          <p:nvPr/>
        </p:nvSpPr>
        <p:spPr>
          <a:xfrm>
            <a:off x="128588" y="544513"/>
            <a:ext cx="8818562" cy="56848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2.  安装Linux</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版本问题</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超级用户root</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软件包的安装</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Clr>
                <a:schemeClr val="bg2"/>
              </a:buClr>
              <a:buAutoNum type="circleNumDbPlain"/>
            </a:pPr>
            <a:r>
              <a:rPr lang="zh-CN" altLang="en-US" sz="2400" dirty="0">
                <a:effectLst/>
                <a:latin typeface="宋体" panose="02010600030101010101" pitchFamily="2" charset="-122"/>
                <a:ea typeface="宋体" panose="02010600030101010101" pitchFamily="2" charset="-122"/>
              </a:rPr>
              <a:t> </a:t>
            </a:r>
            <a:r>
              <a:rPr lang="zh-CN" altLang="en-US" sz="2400" dirty="0">
                <a:effectLst/>
                <a:latin typeface="宋体" panose="02010600030101010101" pitchFamily="2" charset="-122"/>
                <a:ea typeface="宋体" panose="02010600030101010101" pitchFamily="2" charset="-122"/>
              </a:rPr>
              <a:t>/etc/apt/soruces.lists 修改源  deb http://mirrors.163.com/ubuntu/</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Clr>
                <a:schemeClr val="bg2"/>
              </a:buClr>
              <a:buAutoNum type="circleNumDbPlain"/>
            </a:pPr>
            <a:r>
              <a:rPr lang="zh-CN" altLang="en-US" sz="2400" dirty="0">
                <a:effectLst/>
                <a:latin typeface="宋体" panose="02010600030101010101" pitchFamily="2" charset="-122"/>
                <a:ea typeface="宋体" panose="02010600030101010101" pitchFamily="2" charset="-122"/>
              </a:rPr>
              <a:t> system/administration/language support 中文支持</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Clr>
                <a:schemeClr val="bg2"/>
              </a:buClr>
              <a:buAutoNum type="circleNumDbPlain"/>
            </a:pPr>
            <a:r>
              <a:rPr lang="zh-CN" altLang="en-US" sz="2400" dirty="0">
                <a:effectLst/>
                <a:latin typeface="宋体" panose="02010600030101010101" pitchFamily="2" charset="-122"/>
                <a:ea typeface="宋体" panose="02010600030101010101" pitchFamily="2" charset="-122"/>
              </a:rPr>
              <a:t> system/administration/synaptic package manager 安装 libncursesw5-dev  grub</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endParaRPr lang="zh-CN" altLang="en-US" sz="2400" dirty="0">
              <a:effectLst/>
              <a:ea typeface="宋体" panose="02010600030101010101" pitchFamily="2" charset="-122"/>
            </a:endParaRPr>
          </a:p>
        </p:txBody>
      </p:sp>
      <p:sp>
        <p:nvSpPr>
          <p:cNvPr id="73732" name="矩形 7373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9"/>
                                            </p:txEl>
                                          </p:spTgt>
                                        </p:tgtEl>
                                        <p:attrNameLst>
                                          <p:attrName>style.visibility</p:attrName>
                                        </p:attrNameLst>
                                      </p:cBhvr>
                                      <p:to>
                                        <p:strVal val="visible"/>
                                      </p:to>
                                    </p:set>
                                    <p:anim calcmode="lin" valueType="num">
                                      <p:cBhvr additive="base">
                                        <p:cTn id="7" dur="1000" fill="hold"/>
                                        <p:tgtEl>
                                          <p:spTgt spid="73731">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9"/>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3731">
                                            <p:txEl>
                                              <p:charRg st="19" end="25"/>
                                            </p:txEl>
                                          </p:spTgt>
                                        </p:tgtEl>
                                        <p:attrNameLst>
                                          <p:attrName>style.visibility</p:attrName>
                                        </p:attrNameLst>
                                      </p:cBhvr>
                                      <p:to>
                                        <p:strVal val="visible"/>
                                      </p:to>
                                    </p:set>
                                    <p:anim calcmode="lin" valueType="num">
                                      <p:cBhvr additive="base">
                                        <p:cTn id="11" dur="1000" fill="hold"/>
                                        <p:tgtEl>
                                          <p:spTgt spid="73731">
                                            <p:txEl>
                                              <p:charRg st="19" end="25"/>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3731">
                                            <p:txEl>
                                              <p:charRg st="19" end="25"/>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3731">
                                            <p:txEl>
                                              <p:charRg st="25" end="35"/>
                                            </p:txEl>
                                          </p:spTgt>
                                        </p:tgtEl>
                                        <p:attrNameLst>
                                          <p:attrName>style.visibility</p:attrName>
                                        </p:attrNameLst>
                                      </p:cBhvr>
                                      <p:to>
                                        <p:strVal val="visible"/>
                                      </p:to>
                                    </p:set>
                                    <p:anim calcmode="lin" valueType="num">
                                      <p:cBhvr additive="base">
                                        <p:cTn id="15" dur="1000" fill="hold"/>
                                        <p:tgtEl>
                                          <p:spTgt spid="73731">
                                            <p:txEl>
                                              <p:charRg st="25" end="35"/>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3731">
                                            <p:txEl>
                                              <p:charRg st="25" end="3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3731">
                                            <p:txEl>
                                              <p:charRg st="35" end="43"/>
                                            </p:txEl>
                                          </p:spTgt>
                                        </p:tgtEl>
                                        <p:attrNameLst>
                                          <p:attrName>style.visibility</p:attrName>
                                        </p:attrNameLst>
                                      </p:cBhvr>
                                      <p:to>
                                        <p:strVal val="visible"/>
                                      </p:to>
                                    </p:set>
                                    <p:anim calcmode="lin" valueType="num">
                                      <p:cBhvr additive="base">
                                        <p:cTn id="19" dur="1000" fill="hold"/>
                                        <p:tgtEl>
                                          <p:spTgt spid="73731">
                                            <p:txEl>
                                              <p:charRg st="35" end="4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3731">
                                            <p:txEl>
                                              <p:charRg st="35" end="4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3731">
                                            <p:txEl>
                                              <p:charRg st="43" end="107"/>
                                            </p:txEl>
                                          </p:spTgt>
                                        </p:tgtEl>
                                        <p:attrNameLst>
                                          <p:attrName>style.visibility</p:attrName>
                                        </p:attrNameLst>
                                      </p:cBhvr>
                                      <p:to>
                                        <p:strVal val="visible"/>
                                      </p:to>
                                    </p:set>
                                    <p:anim calcmode="lin" valueType="num">
                                      <p:cBhvr additive="base">
                                        <p:cTn id="23" dur="1000" fill="hold"/>
                                        <p:tgtEl>
                                          <p:spTgt spid="73731">
                                            <p:txEl>
                                              <p:charRg st="43" end="107"/>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3731">
                                            <p:txEl>
                                              <p:charRg st="43" end="107"/>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3731">
                                            <p:txEl>
                                              <p:charRg st="107" end="152"/>
                                            </p:txEl>
                                          </p:spTgt>
                                        </p:tgtEl>
                                        <p:attrNameLst>
                                          <p:attrName>style.visibility</p:attrName>
                                        </p:attrNameLst>
                                      </p:cBhvr>
                                      <p:to>
                                        <p:strVal val="visible"/>
                                      </p:to>
                                    </p:set>
                                    <p:anim calcmode="lin" valueType="num">
                                      <p:cBhvr additive="base">
                                        <p:cTn id="27" dur="1000" fill="hold"/>
                                        <p:tgtEl>
                                          <p:spTgt spid="73731">
                                            <p:txEl>
                                              <p:charRg st="107" end="152"/>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3731">
                                            <p:txEl>
                                              <p:charRg st="107" end="15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3731">
                                            <p:txEl>
                                              <p:charRg st="152" end="226"/>
                                            </p:txEl>
                                          </p:spTgt>
                                        </p:tgtEl>
                                        <p:attrNameLst>
                                          <p:attrName>style.visibility</p:attrName>
                                        </p:attrNameLst>
                                      </p:cBhvr>
                                      <p:to>
                                        <p:strVal val="visible"/>
                                      </p:to>
                                    </p:set>
                                    <p:anim calcmode="lin" valueType="num">
                                      <p:cBhvr additive="base">
                                        <p:cTn id="31" dur="1000" fill="hold"/>
                                        <p:tgtEl>
                                          <p:spTgt spid="73731">
                                            <p:txEl>
                                              <p:charRg st="152" end="22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3731">
                                            <p:txEl>
                                              <p:charRg st="152" end="2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1945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3</a:t>
            </a:r>
            <a:endParaRPr lang="en-US" altLang="zh-CN" sz="1400" b="0">
              <a:solidFill>
                <a:schemeClr val="tx2"/>
              </a:solidFill>
              <a:latin typeface="Times New Roman" panose="02020603050405020304" pitchFamily="2" charset="0"/>
            </a:endParaRPr>
          </a:p>
        </p:txBody>
      </p:sp>
      <p:sp>
        <p:nvSpPr>
          <p:cNvPr id="19459" name="矩形 19458"/>
          <p:cNvSpPr/>
          <p:nvPr/>
        </p:nvSpPr>
        <p:spPr>
          <a:xfrm>
            <a:off x="573088" y="1717675"/>
            <a:ext cx="8642350"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20000"/>
              </a:lnSpc>
              <a:spcBef>
                <a:spcPct val="20000"/>
              </a:spcBef>
              <a:buNone/>
            </a:pP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核心文件存储在系统本身的存储设备中，由系统自己将</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核心程序读入主存并运行，建立一个操作环境。</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b="1">
                <a:solidFill>
                  <a:schemeClr val="tx1"/>
                </a:solidFill>
                <a:effectLst/>
                <a:latin typeface="Times New Roman" panose="02020603050405020304" pitchFamily="2" charset="0"/>
                <a:ea typeface="宋体" panose="02010600030101010101" pitchFamily="2" charset="-122"/>
              </a:rPr>
              <a:t>适用于微机和大多数系统</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9460" name="矩形 19459"/>
          <p:cNvSpPr/>
          <p:nvPr/>
        </p:nvSpPr>
        <p:spPr>
          <a:xfrm>
            <a:off x="588963" y="3962400"/>
            <a:ext cx="8640762" cy="25749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20000"/>
              </a:lnSpc>
              <a:spcBef>
                <a:spcPct val="20000"/>
              </a:spcBef>
              <a:buNone/>
            </a:pP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主要文件不放在系统本身的存储设备中，在系统启动后</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a:solidFill>
                  <a:schemeClr val="tx1"/>
                </a:solidFill>
                <a:effectLst/>
                <a:latin typeface="Times New Roman" panose="02020603050405020304" pitchFamily="2" charset="0"/>
                <a:ea typeface="宋体" panose="02010600030101010101" pitchFamily="2" charset="-122"/>
              </a:rPr>
              <a:t>执行下装操作，从另外的计算机系统中将操作系统常驻部</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a:solidFill>
                  <a:schemeClr val="tx1"/>
                </a:solidFill>
                <a:effectLst/>
                <a:latin typeface="Times New Roman" panose="02020603050405020304" pitchFamily="2" charset="0"/>
                <a:ea typeface="宋体" panose="02010600030101010101" pitchFamily="2" charset="-122"/>
              </a:rPr>
              <a:t>分传送到该计算机中，使它形成一个操作环境。</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b="1">
                <a:solidFill>
                  <a:schemeClr val="tx1"/>
                </a:solidFill>
                <a:effectLst/>
                <a:latin typeface="Times New Roman" panose="02020603050405020304" pitchFamily="2" charset="0"/>
                <a:ea typeface="宋体" panose="02010600030101010101" pitchFamily="2" charset="-122"/>
              </a:rPr>
              <a:t>适用于多计算机系统、由主控机与前端机构成的系统以 </a:t>
            </a:r>
            <a:endParaRPr lang="zh-CN" altLang="en-US" sz="2400" b="1">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b="1">
                <a:solidFill>
                  <a:schemeClr val="tx1"/>
                </a:solidFill>
                <a:effectLst/>
                <a:latin typeface="Times New Roman" panose="02020603050405020304" pitchFamily="2" charset="0"/>
                <a:ea typeface="宋体" panose="02010600030101010101" pitchFamily="2" charset="-122"/>
              </a:rPr>
              <a:t>及分布式系统。</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9461" name="矩形 19460"/>
          <p:cNvSpPr/>
          <p:nvPr/>
        </p:nvSpPr>
        <p:spPr>
          <a:xfrm>
            <a:off x="120650" y="1114425"/>
            <a:ext cx="7548563" cy="5667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 现场独立引导方式(滚雪球方式</a:t>
            </a:r>
            <a:r>
              <a:rPr lang="zh-CN" altLang="en-US" sz="2400" b="1" dirty="0">
                <a:solidFill>
                  <a:srgbClr val="000099"/>
                </a:solidFill>
                <a:effectLst/>
                <a:latin typeface="宋体" panose="02010600030101010101" pitchFamily="2" charset="-122"/>
                <a:ea typeface="宋体" panose="02010600030101010101" pitchFamily="2" charset="-122"/>
              </a:rPr>
              <a:t>、bootup</a:t>
            </a:r>
            <a:r>
              <a:rPr lang="zh-CN" altLang="en-US" sz="2400" b="1" dirty="0">
                <a:solidFill>
                  <a:srgbClr val="000099"/>
                </a:solidFill>
                <a:effectLst/>
                <a:latin typeface="宋体" panose="02010600030101010101" pitchFamily="2" charset="-122"/>
                <a:ea typeface="宋体" panose="02010600030101010101" pitchFamily="2" charset="-122"/>
              </a:rPr>
              <a:t>)</a:t>
            </a:r>
            <a:r>
              <a:rPr lang="zh-CN" altLang="en-US" sz="2400" dirty="0">
                <a:solidFill>
                  <a:schemeClr val="tx1"/>
                </a:solidFill>
                <a:effectLst/>
                <a:latin typeface="Times New Roman" panose="02020603050405020304" pitchFamily="2" charset="0"/>
                <a:ea typeface="宋体" panose="02010600030101010101" pitchFamily="2" charset="-122"/>
              </a:rPr>
              <a:t> </a:t>
            </a:r>
            <a:endParaRPr lang="zh-CN" altLang="en-US" sz="2400" dirty="0">
              <a:solidFill>
                <a:schemeClr val="tx1"/>
              </a:solidFill>
              <a:effectLst/>
              <a:latin typeface="Times New Roman" panose="02020603050405020304" pitchFamily="2" charset="0"/>
              <a:ea typeface="宋体" panose="02010600030101010101" pitchFamily="2" charset="-122"/>
            </a:endParaRPr>
          </a:p>
        </p:txBody>
      </p:sp>
      <p:sp>
        <p:nvSpPr>
          <p:cNvPr id="19462" name="矩形 19461"/>
          <p:cNvSpPr/>
          <p:nvPr/>
        </p:nvSpPr>
        <p:spPr>
          <a:xfrm>
            <a:off x="122238" y="3373438"/>
            <a:ext cx="5543550" cy="5667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② 辅助下装方式</a:t>
            </a:r>
            <a:r>
              <a:rPr lang="zh-CN" altLang="en-US" sz="2400" b="1" dirty="0">
                <a:solidFill>
                  <a:srgbClr val="000099"/>
                </a:solidFill>
                <a:effectLst/>
                <a:latin typeface="宋体" panose="02010600030101010101" pitchFamily="2" charset="-122"/>
                <a:ea typeface="宋体" panose="02010600030101010101" pitchFamily="2" charset="-122"/>
                <a:sym typeface="Arial" panose="020B0604020202020204" pitchFamily="34" charset="0"/>
              </a:rPr>
              <a:t> </a:t>
            </a:r>
            <a:r>
              <a:rPr lang="zh-CN" altLang="en-US" sz="2400" b="1" dirty="0">
                <a:solidFill>
                  <a:srgbClr val="000099"/>
                </a:solidFill>
                <a:effectLst/>
                <a:latin typeface="宋体" panose="02010600030101010101" pitchFamily="2" charset="-122"/>
                <a:ea typeface="宋体" panose="02010600030101010101" pitchFamily="2" charset="-122"/>
                <a:sym typeface="Arial" panose="020B0604020202020204" pitchFamily="34" charset="0"/>
              </a:rPr>
              <a:t>(download)</a:t>
            </a:r>
            <a:endParaRPr lang="zh-CN" altLang="en-US" sz="2400" b="1" dirty="0">
              <a:solidFill>
                <a:srgbClr val="000099"/>
              </a:solidFill>
              <a:effectLst/>
              <a:latin typeface="宋体" panose="02010600030101010101" pitchFamily="2" charset="-122"/>
              <a:ea typeface="宋体" panose="02010600030101010101" pitchFamily="2" charset="-122"/>
              <a:sym typeface="Arial" panose="020B0604020202020204" pitchFamily="34" charset="0"/>
            </a:endParaRPr>
          </a:p>
        </p:txBody>
      </p:sp>
      <p:sp>
        <p:nvSpPr>
          <p:cNvPr id="19463" name="矩形 19462"/>
          <p:cNvSpPr/>
          <p:nvPr/>
        </p:nvSpPr>
        <p:spPr>
          <a:xfrm>
            <a:off x="663575" y="542925"/>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(2) </a:t>
            </a:r>
            <a:r>
              <a:rPr lang="zh-CN" altLang="en-US" sz="2800" b="1">
                <a:solidFill>
                  <a:srgbClr val="A50021"/>
                </a:solidFill>
                <a:latin typeface="Times New Roman" panose="02020603050405020304" pitchFamily="2" charset="0"/>
                <a:ea typeface="宋体" panose="02010600030101010101" pitchFamily="2" charset="-122"/>
              </a:rPr>
              <a:t>系统引导的方式</a:t>
            </a:r>
            <a:endParaRPr lang="zh-CN" altLang="en-US" sz="2800" b="1">
              <a:solidFill>
                <a:srgbClr val="A50021"/>
              </a:solidFill>
              <a:latin typeface="Times New Roman" panose="02020603050405020304" pitchFamily="2" charset="0"/>
              <a:ea typeface="宋体" panose="02010600030101010101" pitchFamily="2" charset="-122"/>
            </a:endParaRPr>
          </a:p>
        </p:txBody>
      </p:sp>
      <p:sp>
        <p:nvSpPr>
          <p:cNvPr id="19464" name="矩形 1946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0-#ppt_w/2"/>
                                          </p:val>
                                        </p:tav>
                                        <p:tav tm="100000">
                                          <p:val>
                                            <p:strVal val="#ppt_x"/>
                                          </p:val>
                                        </p:tav>
                                      </p:tavLst>
                                    </p:anim>
                                    <p:anim calcmode="lin" valueType="num">
                                      <p:cBhvr additive="base">
                                        <p:cTn id="8"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1">
                                            <p:txEl>
                                              <p:charRg st="0" end="26"/>
                                            </p:txEl>
                                          </p:spTgt>
                                        </p:tgtEl>
                                        <p:attrNameLst>
                                          <p:attrName>style.visibility</p:attrName>
                                        </p:attrNameLst>
                                      </p:cBhvr>
                                      <p:to>
                                        <p:strVal val="visible"/>
                                      </p:to>
                                    </p:set>
                                    <p:anim calcmode="lin" valueType="num">
                                      <p:cBhvr additive="base">
                                        <p:cTn id="13" dur="1000" fill="hold"/>
                                        <p:tgtEl>
                                          <p:spTgt spid="19461">
                                            <p:txEl>
                                              <p:charRg st="0"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61">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charRg st="0" end="27"/>
                                            </p:txEl>
                                          </p:spTgt>
                                        </p:tgtEl>
                                        <p:attrNameLst>
                                          <p:attrName>style.visibility</p:attrName>
                                        </p:attrNameLst>
                                      </p:cBhvr>
                                      <p:to>
                                        <p:strVal val="visible"/>
                                      </p:to>
                                    </p:set>
                                    <p:anim calcmode="lin" valueType="num">
                                      <p:cBhvr additive="base">
                                        <p:cTn id="19" dur="500" fill="hold"/>
                                        <p:tgtEl>
                                          <p:spTgt spid="19459">
                                            <p:txEl>
                                              <p:charRg st="0" end="2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0" end="2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59">
                                            <p:txEl>
                                              <p:charRg st="27" end="51"/>
                                            </p:txEl>
                                          </p:spTgt>
                                        </p:tgtEl>
                                        <p:attrNameLst>
                                          <p:attrName>style.visibility</p:attrName>
                                        </p:attrNameLst>
                                      </p:cBhvr>
                                      <p:to>
                                        <p:strVal val="visible"/>
                                      </p:to>
                                    </p:set>
                                    <p:anim calcmode="lin" valueType="num">
                                      <p:cBhvr additive="base">
                                        <p:cTn id="23" dur="500" fill="hold"/>
                                        <p:tgtEl>
                                          <p:spTgt spid="19459">
                                            <p:txEl>
                                              <p:charRg st="27" end="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9">
                                            <p:txEl>
                                              <p:charRg st="27" end="5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459">
                                            <p:txEl>
                                              <p:charRg st="51" end="63"/>
                                            </p:txEl>
                                          </p:spTgt>
                                        </p:tgtEl>
                                        <p:attrNameLst>
                                          <p:attrName>style.visibility</p:attrName>
                                        </p:attrNameLst>
                                      </p:cBhvr>
                                      <p:to>
                                        <p:strVal val="visible"/>
                                      </p:to>
                                    </p:set>
                                    <p:anim calcmode="lin" valueType="num">
                                      <p:cBhvr additive="base">
                                        <p:cTn id="27" dur="500" fill="hold"/>
                                        <p:tgtEl>
                                          <p:spTgt spid="19459">
                                            <p:txEl>
                                              <p:charRg st="51" end="6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charRg st="51" end="6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9462"/>
                                        </p:tgtEl>
                                        <p:attrNameLst>
                                          <p:attrName>style.visibility</p:attrName>
                                        </p:attrNameLst>
                                      </p:cBhvr>
                                      <p:to>
                                        <p:strVal val="visible"/>
                                      </p:to>
                                    </p:set>
                                    <p:anim calcmode="lin" valueType="num">
                                      <p:cBhvr additive="base">
                                        <p:cTn id="33" dur="500" fill="hold"/>
                                        <p:tgtEl>
                                          <p:spTgt spid="19462"/>
                                        </p:tgtEl>
                                        <p:attrNameLst>
                                          <p:attrName>ppt_x</p:attrName>
                                        </p:attrNameLst>
                                      </p:cBhvr>
                                      <p:tavLst>
                                        <p:tav tm="0">
                                          <p:val>
                                            <p:strVal val="0-#ppt_w/2"/>
                                          </p:val>
                                        </p:tav>
                                        <p:tav tm="100000">
                                          <p:val>
                                            <p:strVal val="#ppt_x"/>
                                          </p:val>
                                        </p:tav>
                                      </p:tavLst>
                                    </p:anim>
                                    <p:anim calcmode="lin" valueType="num">
                                      <p:cBhvr additive="base">
                                        <p:cTn id="34"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460"/>
                                        </p:tgtEl>
                                        <p:attrNameLst>
                                          <p:attrName>style.visibility</p:attrName>
                                        </p:attrNameLst>
                                      </p:cBhvr>
                                      <p:to>
                                        <p:strVal val="visible"/>
                                      </p:to>
                                    </p:set>
                                    <p:anim calcmode="lin" valueType="num">
                                      <p:cBhvr additive="base">
                                        <p:cTn id="39" dur="500" fill="hold"/>
                                        <p:tgtEl>
                                          <p:spTgt spid="19460"/>
                                        </p:tgtEl>
                                        <p:attrNameLst>
                                          <p:attrName>ppt_x</p:attrName>
                                        </p:attrNameLst>
                                      </p:cBhvr>
                                      <p:tavLst>
                                        <p:tav tm="0">
                                          <p:val>
                                            <p:strVal val="#ppt_x"/>
                                          </p:val>
                                        </p:tav>
                                        <p:tav tm="100000">
                                          <p:val>
                                            <p:strVal val="#ppt_x"/>
                                          </p:val>
                                        </p:tav>
                                      </p:tavLst>
                                    </p:anim>
                                    <p:anim calcmode="lin" valueType="num">
                                      <p:cBhvr additive="base">
                                        <p:cTn id="40"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build="p"/>
      <p:bldP spid="19462" grpId="0"/>
      <p:bldP spid="194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框 7475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4755" name="矩形 74754"/>
          <p:cNvSpPr/>
          <p:nvPr/>
        </p:nvSpPr>
        <p:spPr>
          <a:xfrm>
            <a:off x="128588" y="544513"/>
            <a:ext cx="8818562" cy="41513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3.  Linux系统生成</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wget source http://www.kernel.org/...source code </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tar -xjvf  linux-2.6......</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make clean </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make  menuconfig</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make bzImage</a:t>
            </a:r>
            <a:r>
              <a:rPr lang="zh-CN" altLang="en-US" sz="2400" dirty="0">
                <a:effectLst/>
                <a:latin typeface="宋体" panose="02010600030101010101" pitchFamily="2" charset="-122"/>
                <a:ea typeface="宋体" panose="02010600030101010101" pitchFamily="2" charset="-122"/>
              </a:rPr>
              <a:t> -j8</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cp  arch/x86/boot/bzImage  /boot</a:t>
            </a:r>
            <a:r>
              <a:rPr lang="zh-CN" altLang="en-US" sz="2400" dirty="0">
                <a:effectLst/>
                <a:latin typeface="宋体" panose="02010600030101010101" pitchFamily="2" charset="-122"/>
                <a:ea typeface="宋体" panose="02010600030101010101" pitchFamily="2" charset="-122"/>
              </a:rPr>
              <a:t>   </a:t>
            </a:r>
            <a:endParaRPr lang="zh-CN" altLang="en-US" sz="2400" dirty="0">
              <a:effectLst/>
              <a:ea typeface="宋体" panose="02010600030101010101" pitchFamily="2" charset="-122"/>
            </a:endParaRPr>
          </a:p>
        </p:txBody>
      </p:sp>
      <p:sp>
        <p:nvSpPr>
          <p:cNvPr id="74756" name="矩形 7475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charRg st="0" end="21"/>
                                            </p:txEl>
                                          </p:spTgt>
                                        </p:tgtEl>
                                        <p:attrNameLst>
                                          <p:attrName>style.visibility</p:attrName>
                                        </p:attrNameLst>
                                      </p:cBhvr>
                                      <p:to>
                                        <p:strVal val="visible"/>
                                      </p:to>
                                    </p:set>
                                    <p:anim calcmode="lin" valueType="num">
                                      <p:cBhvr additive="base">
                                        <p:cTn id="7" dur="1000" fill="hold"/>
                                        <p:tgtEl>
                                          <p:spTgt spid="7475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5">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框 7577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5779" name="矩形 75778"/>
          <p:cNvSpPr/>
          <p:nvPr/>
        </p:nvSpPr>
        <p:spPr>
          <a:xfrm>
            <a:off x="128588" y="544513"/>
            <a:ext cx="8818562" cy="48148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a:t>
            </a:r>
            <a:r>
              <a:rPr lang="zh-CN" altLang="en-US" b="1" dirty="0">
                <a:latin typeface="Times New Roman" panose="02020603050405020304" pitchFamily="2" charset="0"/>
                <a:ea typeface="宋体" panose="02010600030101010101" pitchFamily="2" charset="-122"/>
              </a:rPr>
              <a:t>	</a:t>
            </a:r>
            <a:r>
              <a:rPr lang="zh-CN" altLang="en-US" sz="2400" b="0" dirty="0">
                <a:effectLst/>
                <a:latin typeface="宋体" panose="02010600030101010101" pitchFamily="2" charset="-122"/>
                <a:ea typeface="宋体" panose="02010600030101010101" pitchFamily="2" charset="-122"/>
                <a:sym typeface="Arial" panose="020B0604020202020204" pitchFamily="34" charset="0"/>
              </a:rPr>
              <a:t>make modules</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make modules_install</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cd /boot</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mkinitramfs  -o initrd.img-2.6.38  2.6.38 </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a:t>
            </a:r>
            <a:r>
              <a:rPr lang="zh-CN" altLang="en-US" sz="2400" b="0" dirty="0">
                <a:effectLst/>
                <a:latin typeface="宋体" panose="02010600030101010101" pitchFamily="2" charset="-122"/>
                <a:ea typeface="宋体" panose="02010600030101010101" pitchFamily="2" charset="-122"/>
              </a:rPr>
              <a:t>//make install</a:t>
            </a:r>
            <a:endParaRPr lang="zh-CN" altLang="en-US" sz="2400" b="0" dirty="0">
              <a:effectLst/>
              <a:latin typeface="宋体" panose="02010600030101010101" pitchFamily="2" charset="-122"/>
              <a:ea typeface="宋体" panose="02010600030101010101" pitchFamily="2" charset="-122"/>
            </a:endParaRPr>
          </a:p>
          <a:p>
            <a:pPr marL="914400" lvl="1" indent="-340995">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修改grub.cfg   set timeout   //update-grub</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reboot 重启Linux</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cat /proc/version</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p:txBody>
      </p:sp>
      <p:sp>
        <p:nvSpPr>
          <p:cNvPr id="75780" name="矩形 7577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20"/>
                                            </p:txEl>
                                          </p:spTgt>
                                        </p:tgtEl>
                                        <p:attrNameLst>
                                          <p:attrName>style.visibility</p:attrName>
                                        </p:attrNameLst>
                                      </p:cBhvr>
                                      <p:to>
                                        <p:strVal val="visible"/>
                                      </p:to>
                                    </p:set>
                                    <p:anim calcmode="lin" valueType="num">
                                      <p:cBhvr additive="base">
                                        <p:cTn id="7" dur="1000" fill="hold"/>
                                        <p:tgtEl>
                                          <p:spTgt spid="75779">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20" end="45"/>
                                            </p:txEl>
                                          </p:spTgt>
                                        </p:tgtEl>
                                        <p:attrNameLst>
                                          <p:attrName>style.visibility</p:attrName>
                                        </p:attrNameLst>
                                      </p:cBhvr>
                                      <p:to>
                                        <p:strVal val="visible"/>
                                      </p:to>
                                    </p:set>
                                    <p:anim calcmode="lin" valueType="num">
                                      <p:cBhvr additive="base">
                                        <p:cTn id="13" dur="1000" fill="hold"/>
                                        <p:tgtEl>
                                          <p:spTgt spid="75779">
                                            <p:txEl>
                                              <p:charRg st="20" end="4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charRg st="20"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charRg st="45" end="58"/>
                                            </p:txEl>
                                          </p:spTgt>
                                        </p:tgtEl>
                                        <p:attrNameLst>
                                          <p:attrName>style.visibility</p:attrName>
                                        </p:attrNameLst>
                                      </p:cBhvr>
                                      <p:to>
                                        <p:strVal val="visible"/>
                                      </p:to>
                                    </p:set>
                                    <p:anim calcmode="lin" valueType="num">
                                      <p:cBhvr additive="base">
                                        <p:cTn id="19" dur="1000" fill="hold"/>
                                        <p:tgtEl>
                                          <p:spTgt spid="75779">
                                            <p:txEl>
                                              <p:charRg st="45" end="58"/>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5779">
                                            <p:txEl>
                                              <p:charRg st="45" end="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9">
                                            <p:txEl>
                                              <p:charRg st="58" end="105"/>
                                            </p:txEl>
                                          </p:spTgt>
                                        </p:tgtEl>
                                        <p:attrNameLst>
                                          <p:attrName>style.visibility</p:attrName>
                                        </p:attrNameLst>
                                      </p:cBhvr>
                                      <p:to>
                                        <p:strVal val="visible"/>
                                      </p:to>
                                    </p:set>
                                    <p:anim calcmode="lin" valueType="num">
                                      <p:cBhvr additive="base">
                                        <p:cTn id="25" dur="1000" fill="hold"/>
                                        <p:tgtEl>
                                          <p:spTgt spid="75779">
                                            <p:txEl>
                                              <p:charRg st="58" end="10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75779">
                                            <p:txEl>
                                              <p:charRg st="58" end="10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79">
                                            <p:txEl>
                                              <p:charRg st="105" end="125"/>
                                            </p:txEl>
                                          </p:spTgt>
                                        </p:tgtEl>
                                        <p:attrNameLst>
                                          <p:attrName>style.visibility</p:attrName>
                                        </p:attrNameLst>
                                      </p:cBhvr>
                                      <p:to>
                                        <p:strVal val="visible"/>
                                      </p:to>
                                    </p:set>
                                    <p:anim calcmode="lin" valueType="num">
                                      <p:cBhvr additive="base">
                                        <p:cTn id="31" dur="1000" fill="hold"/>
                                        <p:tgtEl>
                                          <p:spTgt spid="75779">
                                            <p:txEl>
                                              <p:charRg st="105" end="12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5779">
                                            <p:txEl>
                                              <p:charRg st="105" end="12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79">
                                            <p:txEl>
                                              <p:charRg st="125" end="169"/>
                                            </p:txEl>
                                          </p:spTgt>
                                        </p:tgtEl>
                                        <p:attrNameLst>
                                          <p:attrName>style.visibility</p:attrName>
                                        </p:attrNameLst>
                                      </p:cBhvr>
                                      <p:to>
                                        <p:strVal val="visible"/>
                                      </p:to>
                                    </p:set>
                                    <p:anim calcmode="lin" valueType="num">
                                      <p:cBhvr additive="base">
                                        <p:cTn id="37" dur="1000" fill="hold"/>
                                        <p:tgtEl>
                                          <p:spTgt spid="75779">
                                            <p:txEl>
                                              <p:charRg st="125" end="169"/>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5779">
                                            <p:txEl>
                                              <p:charRg st="125" end="16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79">
                                            <p:txEl>
                                              <p:charRg st="169" end="187"/>
                                            </p:txEl>
                                          </p:spTgt>
                                        </p:tgtEl>
                                        <p:attrNameLst>
                                          <p:attrName>style.visibility</p:attrName>
                                        </p:attrNameLst>
                                      </p:cBhvr>
                                      <p:to>
                                        <p:strVal val="visible"/>
                                      </p:to>
                                    </p:set>
                                    <p:anim calcmode="lin" valueType="num">
                                      <p:cBhvr additive="base">
                                        <p:cTn id="43" dur="1000" fill="hold"/>
                                        <p:tgtEl>
                                          <p:spTgt spid="75779">
                                            <p:txEl>
                                              <p:charRg st="169" end="18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5779">
                                            <p:txEl>
                                              <p:charRg st="169" end="18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779">
                                            <p:txEl>
                                              <p:charRg st="187" end="211"/>
                                            </p:txEl>
                                          </p:spTgt>
                                        </p:tgtEl>
                                        <p:attrNameLst>
                                          <p:attrName>style.visibility</p:attrName>
                                        </p:attrNameLst>
                                      </p:cBhvr>
                                      <p:to>
                                        <p:strVal val="visible"/>
                                      </p:to>
                                    </p:set>
                                    <p:anim calcmode="lin" valueType="num">
                                      <p:cBhvr additive="base">
                                        <p:cTn id="49" dur="1000" fill="hold"/>
                                        <p:tgtEl>
                                          <p:spTgt spid="75779">
                                            <p:txEl>
                                              <p:charRg st="187" end="211"/>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75779">
                                            <p:txEl>
                                              <p:charRg st="187"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2048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4</a:t>
            </a:r>
            <a:endParaRPr lang="en-US" altLang="zh-CN" sz="1400" b="0">
              <a:solidFill>
                <a:schemeClr val="tx2"/>
              </a:solidFill>
              <a:latin typeface="Times New Roman" panose="02020603050405020304" pitchFamily="2" charset="0"/>
            </a:endParaRPr>
          </a:p>
        </p:txBody>
      </p:sp>
      <p:sp>
        <p:nvSpPr>
          <p:cNvPr id="20483" name="矩形 20482"/>
          <p:cNvSpPr/>
          <p:nvPr/>
        </p:nvSpPr>
        <p:spPr>
          <a:xfrm>
            <a:off x="701675" y="1303338"/>
            <a:ext cx="8318500" cy="444944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 </a:t>
            </a:r>
            <a:r>
              <a:rPr lang="zh-CN" altLang="en-US" sz="2400" b="1" dirty="0">
                <a:solidFill>
                  <a:srgbClr val="000099"/>
                </a:solidFill>
                <a:effectLst/>
                <a:latin typeface="Times New Roman" panose="02020603050405020304" pitchFamily="2" charset="0"/>
                <a:ea typeface="宋体" panose="02010600030101010101" pitchFamily="2" charset="-122"/>
              </a:rPr>
              <a:t>初始引导</a:t>
            </a:r>
            <a:endParaRPr lang="zh-CN" altLang="en-US" sz="2400" b="1" dirty="0">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系统加电,</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执行系统初启程序</a:t>
            </a:r>
            <a:r>
              <a:rPr lang="en-US" altLang="zh-CN"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-BIOS</a:t>
            </a:r>
            <a:r>
              <a:rPr lang="zh-CN" altLang="zh-CN"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引导程序</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。(该程序存在非易失内存中的指定位置。PC：0xffff:0000)；</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914400" lvl="1" indent="-4572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初启程序</a:t>
            </a:r>
            <a:r>
              <a:rPr lang="zh-CN" altLang="en-US" sz="2400" b="0" dirty="0">
                <a:solidFill>
                  <a:schemeClr val="tx1"/>
                </a:solidFill>
                <a:effectLst/>
                <a:latin typeface="Times New Roman" panose="02020603050405020304" pitchFamily="2" charset="0"/>
                <a:ea typeface="宋体" panose="02010600030101010101" pitchFamily="2" charset="-122"/>
              </a:rPr>
              <a:t>对系统硬件和配置进行自检，保证系统没有硬件错误；</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从硬盘中读入操作系统引导程序，并将控制权交给该程序模块。</a:t>
            </a:r>
            <a:r>
              <a:rPr lang="zh-CN" altLang="en-US" sz="2800" b="1" dirty="0">
                <a:solidFill>
                  <a:srgbClr val="000066"/>
                </a:solidFill>
                <a:latin typeface="楷体_GB2312" pitchFamily="1" charset="-122"/>
                <a:ea typeface="楷体_GB2312" pitchFamily="1" charset="-122"/>
              </a:rPr>
              <a:t>0X7C00</a:t>
            </a:r>
            <a:endParaRPr lang="zh-CN" altLang="en-US" sz="2800" b="1" dirty="0">
              <a:solidFill>
                <a:srgbClr val="000066"/>
              </a:solidFill>
              <a:latin typeface="楷体_GB2312" pitchFamily="1" charset="-122"/>
              <a:ea typeface="楷体_GB2312" pitchFamily="1" charset="-122"/>
            </a:endParaRPr>
          </a:p>
          <a:p>
            <a:pPr marL="533400" lvl="0" indent="-533400">
              <a:lnSpc>
                <a:spcPct val="130000"/>
              </a:lnSpc>
              <a:buNone/>
            </a:pPr>
            <a:endParaRPr lang="zh-CN" altLang="en-US" sz="2400" b="0" dirty="0">
              <a:solidFill>
                <a:schemeClr val="tx1"/>
              </a:solidFill>
              <a:effectLst/>
              <a:latin typeface="Times New Roman" panose="02020603050405020304" pitchFamily="2" charset="0"/>
              <a:ea typeface="宋体" panose="02010600030101010101" pitchFamily="2" charset="-122"/>
            </a:endParaRPr>
          </a:p>
        </p:txBody>
      </p:sp>
      <p:sp>
        <p:nvSpPr>
          <p:cNvPr id="20484" name="矩形 20483"/>
          <p:cNvSpPr/>
          <p:nvPr/>
        </p:nvSpPr>
        <p:spPr>
          <a:xfrm>
            <a:off x="663575" y="585788"/>
            <a:ext cx="637698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(3) </a:t>
            </a:r>
            <a:r>
              <a:rPr lang="zh-CN" altLang="en-US" sz="2800" b="1">
                <a:solidFill>
                  <a:srgbClr val="A50021"/>
                </a:solidFill>
                <a:latin typeface="Times New Roman" panose="02020603050405020304" pitchFamily="2" charset="0"/>
                <a:ea typeface="宋体" panose="02010600030101010101" pitchFamily="2" charset="-122"/>
              </a:rPr>
              <a:t>独立引导方式 </a:t>
            </a:r>
            <a:r>
              <a:rPr lang="en-US" altLang="zh-CN" sz="2800" b="1">
                <a:solidFill>
                  <a:srgbClr val="A50021"/>
                </a:solidFill>
                <a:latin typeface="Times New Roman" panose="02020603050405020304" pitchFamily="2" charset="0"/>
                <a:ea typeface="宋体" panose="02010600030101010101" pitchFamily="2" charset="-122"/>
              </a:rPr>
              <a:t>(</a:t>
            </a:r>
            <a:r>
              <a:rPr lang="zh-CN" altLang="en-US" sz="2800" b="1">
                <a:solidFill>
                  <a:srgbClr val="A50021"/>
                </a:solidFill>
                <a:latin typeface="Times New Roman" panose="02020603050405020304" pitchFamily="2" charset="0"/>
                <a:ea typeface="宋体" panose="02010600030101010101" pitchFamily="2" charset="-122"/>
              </a:rPr>
              <a:t>滚雪球方式</a:t>
            </a:r>
            <a:r>
              <a:rPr lang="en-US" altLang="zh-CN" sz="2800" b="1">
                <a:solidFill>
                  <a:srgbClr val="A50021"/>
                </a:solidFill>
                <a:latin typeface="Times New Roman" panose="02020603050405020304" pitchFamily="2" charset="0"/>
                <a:ea typeface="宋体" panose="02010600030101010101" pitchFamily="2" charset="-122"/>
              </a:rPr>
              <a:t>) </a:t>
            </a:r>
            <a:r>
              <a:rPr lang="zh-CN" altLang="en-US" sz="2800" b="1">
                <a:solidFill>
                  <a:srgbClr val="A50021"/>
                </a:solidFill>
                <a:latin typeface="Times New Roman" panose="02020603050405020304" pitchFamily="2" charset="0"/>
                <a:ea typeface="宋体" panose="02010600030101010101" pitchFamily="2" charset="-122"/>
              </a:rPr>
              <a:t>的过程</a:t>
            </a:r>
            <a:endParaRPr lang="zh-CN" altLang="en-US" sz="2800" b="1">
              <a:solidFill>
                <a:srgbClr val="A50021"/>
              </a:solidFill>
              <a:latin typeface="Times New Roman" panose="02020603050405020304" pitchFamily="2" charset="0"/>
              <a:ea typeface="宋体" panose="02010600030101010101" pitchFamily="2" charset="-122"/>
            </a:endParaRPr>
          </a:p>
        </p:txBody>
      </p:sp>
      <p:sp>
        <p:nvSpPr>
          <p:cNvPr id="20485" name="矩形 2048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3">
                                            <p:txEl>
                                              <p:charRg st="0" end="7"/>
                                            </p:txEl>
                                          </p:spTgt>
                                        </p:tgtEl>
                                        <p:attrNameLst>
                                          <p:attrName>style.visibility</p:attrName>
                                        </p:attrNameLst>
                                      </p:cBhvr>
                                      <p:to>
                                        <p:strVal val="visible"/>
                                      </p:to>
                                    </p:set>
                                    <p:anim calcmode="lin" valueType="num">
                                      <p:cBhvr additive="base">
                                        <p:cTn id="13" dur="500" fill="hold"/>
                                        <p:tgtEl>
                                          <p:spTgt spid="20483">
                                            <p:txEl>
                                              <p:charRg st="0" end="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charRg st="7" end="56"/>
                                            </p:txEl>
                                          </p:spTgt>
                                        </p:tgtEl>
                                        <p:attrNameLst>
                                          <p:attrName>style.visibility</p:attrName>
                                        </p:attrNameLst>
                                      </p:cBhvr>
                                      <p:to>
                                        <p:strVal val="visible"/>
                                      </p:to>
                                    </p:set>
                                    <p:anim calcmode="lin" valueType="num">
                                      <p:cBhvr additive="base">
                                        <p:cTn id="19" dur="500" fill="hold"/>
                                        <p:tgtEl>
                                          <p:spTgt spid="20483">
                                            <p:txEl>
                                              <p:charRg st="7"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charRg st="7"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3">
                                            <p:txEl>
                                              <p:charRg st="56" end="85"/>
                                            </p:txEl>
                                          </p:spTgt>
                                        </p:tgtEl>
                                        <p:attrNameLst>
                                          <p:attrName>style.visibility</p:attrName>
                                        </p:attrNameLst>
                                      </p:cBhvr>
                                      <p:to>
                                        <p:strVal val="visible"/>
                                      </p:to>
                                    </p:set>
                                    <p:anim calcmode="lin" valueType="num">
                                      <p:cBhvr additive="base">
                                        <p:cTn id="23" dur="500" fill="hold"/>
                                        <p:tgtEl>
                                          <p:spTgt spid="20483">
                                            <p:txEl>
                                              <p:charRg st="56" end="8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charRg st="56" end="8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483">
                                            <p:txEl>
                                              <p:charRg st="85" end="120"/>
                                            </p:txEl>
                                          </p:spTgt>
                                        </p:tgtEl>
                                        <p:attrNameLst>
                                          <p:attrName>style.visibility</p:attrName>
                                        </p:attrNameLst>
                                      </p:cBhvr>
                                      <p:to>
                                        <p:strVal val="visible"/>
                                      </p:to>
                                    </p:set>
                                    <p:anim calcmode="lin" valueType="num">
                                      <p:cBhvr additive="base">
                                        <p:cTn id="27" dur="500" fill="hold"/>
                                        <p:tgtEl>
                                          <p:spTgt spid="20483">
                                            <p:txEl>
                                              <p:charRg st="85" end="12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charRg st="85"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150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4</a:t>
            </a:r>
            <a:endParaRPr lang="en-US" altLang="zh-CN" sz="1400" b="0">
              <a:solidFill>
                <a:schemeClr val="tx2"/>
              </a:solidFill>
              <a:latin typeface="Times New Roman" panose="02020603050405020304" pitchFamily="2" charset="0"/>
            </a:endParaRPr>
          </a:p>
        </p:txBody>
      </p:sp>
      <p:sp>
        <p:nvSpPr>
          <p:cNvPr id="21507" name="矩形 21506"/>
          <p:cNvSpPr/>
          <p:nvPr/>
        </p:nvSpPr>
        <p:spPr>
          <a:xfrm>
            <a:off x="701675" y="1304925"/>
            <a:ext cx="8318500" cy="49561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just">
              <a:spcBef>
                <a:spcPct val="20000"/>
              </a:spcBef>
              <a:buClr>
                <a:srgbClr val="000066"/>
              </a:buClr>
              <a:buFont typeface="Wingdings" panose="05000000000000000000" pitchFamily="2" charset="2"/>
              <a:buBlip>
                <a:blip r:embed="rId2"/>
              </a:buBlip>
            </a:pPr>
            <a:r>
              <a:rPr lang="zh-CN" altLang="en-US" sz="2800" b="1" dirty="0">
                <a:solidFill>
                  <a:srgbClr val="000066"/>
                </a:solidFill>
                <a:latin typeface="楷体_GB2312" pitchFamily="1" charset="-122"/>
                <a:ea typeface="楷体_GB2312" pitchFamily="1" charset="-122"/>
              </a:rPr>
              <a:t>主引导块：</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磁盘的第一个物理块。512byte的</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None/>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			程序和数据，确定活动磁盘分区.</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None/>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			这一部分代码也可以是只负责装 入引导装入</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None/>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			程序（如lilo），再由后者装入OS。</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Blip>
                <a:blip r:embed="rId2"/>
              </a:buBlip>
            </a:pPr>
            <a:r>
              <a:rPr lang="zh-CN" altLang="en-US" sz="2800" b="1" dirty="0">
                <a:solidFill>
                  <a:srgbClr val="000066"/>
                </a:solidFill>
                <a:latin typeface="楷体_GB2312" pitchFamily="1" charset="-122"/>
                <a:ea typeface="楷体_GB2312" pitchFamily="1" charset="-122"/>
              </a:rPr>
              <a:t>引导块：</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每个逻辑磁盘的第一个物理块</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None/>
            </a:pPr>
            <a:endParaRPr lang="zh-CN" altLang="en-US" sz="2400" b="1" dirty="0">
              <a:solidFill>
                <a:srgbClr val="000099"/>
              </a:solidFill>
              <a:effectLst/>
              <a:latin typeface="宋体" panose="02010600030101010101" pitchFamily="2" charset="-122"/>
              <a:ea typeface="宋体" panose="02010600030101010101" pitchFamily="2" charset="-122"/>
            </a:endParaRPr>
          </a:p>
          <a:p>
            <a:pPr marL="533400" lvl="0" indent="-533400" algn="just">
              <a:spcBef>
                <a:spcPct val="20000"/>
              </a:spcBef>
              <a:buClr>
                <a:srgbClr val="000066"/>
              </a:buClr>
              <a:buFont typeface="Wingdings" panose="05000000000000000000" pitchFamily="2" charset="2"/>
              <a:buNone/>
            </a:pPr>
            <a:r>
              <a:rPr lang="zh-CN" altLang="en-US" sz="2400" b="1" dirty="0">
                <a:solidFill>
                  <a:srgbClr val="000099"/>
                </a:solidFill>
                <a:effectLst/>
                <a:latin typeface="宋体" panose="02010600030101010101" pitchFamily="2" charset="-122"/>
                <a:ea typeface="宋体" panose="02010600030101010101" pitchFamily="2" charset="-122"/>
              </a:rPr>
              <a:t>② </a:t>
            </a:r>
            <a:r>
              <a:rPr lang="zh-CN" altLang="en-US" sz="2400" b="1" dirty="0">
                <a:solidFill>
                  <a:srgbClr val="000099"/>
                </a:solidFill>
                <a:effectLst/>
                <a:latin typeface="Times New Roman" panose="02020603050405020304" pitchFamily="2" charset="0"/>
                <a:ea typeface="宋体" panose="02010600030101010101" pitchFamily="2" charset="-122"/>
              </a:rPr>
              <a:t>引导程序执行</a:t>
            </a:r>
            <a:endParaRPr lang="zh-CN" altLang="en-US" sz="2400" b="1" dirty="0">
              <a:solidFill>
                <a:srgbClr val="000099"/>
              </a:solidFill>
              <a:effectLst/>
              <a:latin typeface="Times New Roman" panose="02020603050405020304" pitchFamily="2" charset="0"/>
              <a:ea typeface="宋体" panose="02010600030101010101" pitchFamily="2" charset="-122"/>
            </a:endParaRPr>
          </a:p>
          <a:p>
            <a:pPr marL="533400" lvl="0" indent="-533400" algn="just">
              <a:spcBef>
                <a:spcPct val="20000"/>
              </a:spcBef>
              <a:buClr>
                <a:schemeClr val="tx1"/>
              </a:buClr>
              <a:buFont typeface="Arial" panose="020B0604020202020204" pitchFamily="34" charset="0"/>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引导程序执行，将操作系统核心文件读入内存，并将控制交给核心的初始化程序。</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Font typeface="Wingdings" panose="05000000000000000000" pitchFamily="2" charset="2"/>
              <a:buBlip>
                <a:blip r:embed="rId2"/>
              </a:buBlip>
            </a:pP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None/>
            </a:pP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None/>
            </a:pPr>
            <a:r>
              <a:rPr lang="zh-CN" altLang="en-US" sz="2800" b="1" dirty="0">
                <a:solidFill>
                  <a:srgbClr val="000066"/>
                </a:solidFill>
                <a:latin typeface="楷体_GB2312" pitchFamily="1" charset="-122"/>
                <a:ea typeface="楷体_GB2312" pitchFamily="1" charset="-122"/>
              </a:rPr>
              <a:t>	</a:t>
            </a:r>
            <a:endParaRPr lang="zh-CN" altLang="en-US" sz="2800" b="1" dirty="0">
              <a:solidFill>
                <a:srgbClr val="000066"/>
              </a:solidFill>
              <a:latin typeface="楷体_GB2312" pitchFamily="1" charset="-122"/>
              <a:ea typeface="楷体_GB2312" pitchFamily="1" charset="-122"/>
            </a:endParaRPr>
          </a:p>
        </p:txBody>
      </p:sp>
      <p:sp>
        <p:nvSpPr>
          <p:cNvPr id="21508" name="矩形 21507"/>
          <p:cNvSpPr/>
          <p:nvPr/>
        </p:nvSpPr>
        <p:spPr>
          <a:xfrm>
            <a:off x="663575" y="585788"/>
            <a:ext cx="6376988"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操作系统引导程序</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1509" name="矩形 21508"/>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0-#ppt_w/2"/>
                                          </p:val>
                                        </p:tav>
                                        <p:tav tm="100000">
                                          <p:val>
                                            <p:strVal val="#ppt_x"/>
                                          </p:val>
                                        </p:tav>
                                      </p:tavLst>
                                    </p:anim>
                                    <p:anim calcmode="lin" valueType="num">
                                      <p:cBhvr additive="base">
                                        <p:cTn id="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0" end="24"/>
                                            </p:txEl>
                                          </p:spTgt>
                                        </p:tgtEl>
                                        <p:attrNameLst>
                                          <p:attrName>style.visibility</p:attrName>
                                        </p:attrNameLst>
                                      </p:cBhvr>
                                      <p:to>
                                        <p:strVal val="visible"/>
                                      </p:to>
                                    </p:set>
                                    <p:anim calcmode="lin" valueType="num">
                                      <p:cBhvr additive="base">
                                        <p:cTn id="13" dur="500" fill="hold"/>
                                        <p:tgtEl>
                                          <p:spTgt spid="21507">
                                            <p:txEl>
                                              <p:charRg st="0"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07">
                                            <p:txEl>
                                              <p:charRg st="24" end="43"/>
                                            </p:txEl>
                                          </p:spTgt>
                                        </p:tgtEl>
                                        <p:attrNameLst>
                                          <p:attrName>style.visibility</p:attrName>
                                        </p:attrNameLst>
                                      </p:cBhvr>
                                      <p:to>
                                        <p:strVal val="visible"/>
                                      </p:to>
                                    </p:set>
                                    <p:anim calcmode="lin" valueType="num">
                                      <p:cBhvr additive="base">
                                        <p:cTn id="19" dur="500" fill="hold"/>
                                        <p:tgtEl>
                                          <p:spTgt spid="21507">
                                            <p:txEl>
                                              <p:charRg st="24" end="4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charRg st="24" end="4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507">
                                            <p:txEl>
                                              <p:charRg st="43" end="67"/>
                                            </p:txEl>
                                          </p:spTgt>
                                        </p:tgtEl>
                                        <p:attrNameLst>
                                          <p:attrName>style.visibility</p:attrName>
                                        </p:attrNameLst>
                                      </p:cBhvr>
                                      <p:to>
                                        <p:strVal val="visible"/>
                                      </p:to>
                                    </p:set>
                                    <p:anim calcmode="lin" valueType="num">
                                      <p:cBhvr additive="base">
                                        <p:cTn id="25" dur="500" fill="hold"/>
                                        <p:tgtEl>
                                          <p:spTgt spid="21507">
                                            <p:txEl>
                                              <p:charRg st="43" end="6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7">
                                            <p:txEl>
                                              <p:charRg st="43" end="6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507">
                                            <p:txEl>
                                              <p:charRg st="67" end="90"/>
                                            </p:txEl>
                                          </p:spTgt>
                                        </p:tgtEl>
                                        <p:attrNameLst>
                                          <p:attrName>style.visibility</p:attrName>
                                        </p:attrNameLst>
                                      </p:cBhvr>
                                      <p:to>
                                        <p:strVal val="visible"/>
                                      </p:to>
                                    </p:set>
                                    <p:anim calcmode="lin" valueType="num">
                                      <p:cBhvr additive="base">
                                        <p:cTn id="31" dur="500" fill="hold"/>
                                        <p:tgtEl>
                                          <p:spTgt spid="21507">
                                            <p:txEl>
                                              <p:charRg st="67" end="9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7">
                                            <p:txEl>
                                              <p:charRg st="67" end="9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507">
                                            <p:txEl>
                                              <p:charRg st="90" end="108"/>
                                            </p:txEl>
                                          </p:spTgt>
                                        </p:tgtEl>
                                        <p:attrNameLst>
                                          <p:attrName>style.visibility</p:attrName>
                                        </p:attrNameLst>
                                      </p:cBhvr>
                                      <p:to>
                                        <p:strVal val="visible"/>
                                      </p:to>
                                    </p:set>
                                    <p:anim calcmode="lin" valueType="num">
                                      <p:cBhvr additive="base">
                                        <p:cTn id="37" dur="500" fill="hold"/>
                                        <p:tgtEl>
                                          <p:spTgt spid="21507">
                                            <p:txEl>
                                              <p:charRg st="90" end="10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7">
                                            <p:txEl>
                                              <p:charRg st="90" end="10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1507">
                                            <p:txEl>
                                              <p:charRg st="109" end="118"/>
                                            </p:txEl>
                                          </p:spTgt>
                                        </p:tgtEl>
                                        <p:attrNameLst>
                                          <p:attrName>style.visibility</p:attrName>
                                        </p:attrNameLst>
                                      </p:cBhvr>
                                      <p:to>
                                        <p:strVal val="visible"/>
                                      </p:to>
                                    </p:set>
                                    <p:anim calcmode="lin" valueType="num">
                                      <p:cBhvr additive="base">
                                        <p:cTn id="43" dur="500" fill="hold"/>
                                        <p:tgtEl>
                                          <p:spTgt spid="21507">
                                            <p:txEl>
                                              <p:charRg st="109" end="11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507">
                                            <p:txEl>
                                              <p:charRg st="109" end="11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1507">
                                            <p:txEl>
                                              <p:charRg st="118" end="155"/>
                                            </p:txEl>
                                          </p:spTgt>
                                        </p:tgtEl>
                                        <p:attrNameLst>
                                          <p:attrName>style.visibility</p:attrName>
                                        </p:attrNameLst>
                                      </p:cBhvr>
                                      <p:to>
                                        <p:strVal val="visible"/>
                                      </p:to>
                                    </p:set>
                                    <p:anim calcmode="lin" valueType="num">
                                      <p:cBhvr additive="base">
                                        <p:cTn id="49" dur="500" fill="hold"/>
                                        <p:tgtEl>
                                          <p:spTgt spid="21507">
                                            <p:txEl>
                                              <p:charRg st="118" end="15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507">
                                            <p:txEl>
                                              <p:charRg st="118" end="15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1507">
                                            <p:txEl>
                                              <p:charRg st="157" end="159"/>
                                            </p:txEl>
                                          </p:spTgt>
                                        </p:tgtEl>
                                        <p:attrNameLst>
                                          <p:attrName>style.visibility</p:attrName>
                                        </p:attrNameLst>
                                      </p:cBhvr>
                                      <p:to>
                                        <p:strVal val="visible"/>
                                      </p:to>
                                    </p:set>
                                    <p:anim calcmode="lin" valueType="num">
                                      <p:cBhvr additive="base">
                                        <p:cTn id="55" dur="500" fill="hold"/>
                                        <p:tgtEl>
                                          <p:spTgt spid="21507">
                                            <p:txEl>
                                              <p:charRg st="157" end="15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507">
                                            <p:txEl>
                                              <p:charRg st="157" end="15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框 2252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5</a:t>
            </a:r>
            <a:endParaRPr lang="en-US" altLang="zh-CN" sz="1400" b="0">
              <a:solidFill>
                <a:schemeClr val="tx2"/>
              </a:solidFill>
              <a:latin typeface="Times New Roman" panose="02020603050405020304" pitchFamily="2" charset="0"/>
            </a:endParaRPr>
          </a:p>
        </p:txBody>
      </p:sp>
      <p:sp>
        <p:nvSpPr>
          <p:cNvPr id="22531" name="矩形 22530"/>
          <p:cNvSpPr/>
          <p:nvPr/>
        </p:nvSpPr>
        <p:spPr>
          <a:xfrm>
            <a:off x="658813" y="574675"/>
            <a:ext cx="8642350" cy="59705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Times New Roman" panose="02020603050405020304" pitchFamily="2" charset="0"/>
                <a:ea typeface="宋体" panose="02010600030101010101" pitchFamily="2" charset="-122"/>
              </a:rPr>
              <a:t>核心初始化</a:t>
            </a:r>
            <a:r>
              <a:rPr lang="zh-CN" altLang="en-US" sz="2400" b="1">
                <a:solidFill>
                  <a:schemeClr val="tx1"/>
                </a:solidFill>
                <a:effectLst/>
                <a:latin typeface="Times New Roman" panose="02020603050405020304" pitchFamily="2" charset="0"/>
                <a:ea typeface="宋体" panose="02010600030101010101" pitchFamily="2" charset="-122"/>
              </a:rPr>
              <a:t>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rPr>
              <a:t>       初始化系统数据结构及参数</a:t>
            </a:r>
            <a:endParaRPr lang="zh-CN" altLang="en-US" sz="2400" b="1">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rPr>
              <a:t>系统加电</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建立进程有关的数据结构</a:t>
            </a:r>
            <a:r>
              <a:rPr lang="zh-CN" altLang="en-US" sz="2400" b="0">
                <a:solidFill>
                  <a:schemeClr val="tx1"/>
                </a:solidFill>
                <a:effectLst/>
                <a:latin typeface="Times New Roman" panose="02020603050405020304" pitchFamily="2" charset="0"/>
                <a:ea typeface="宋体" panose="02010600030101010101" pitchFamily="2" charset="-122"/>
              </a:rPr>
              <a:t> ；</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获得自由存储空间的容量，建立存储管理的数据结构</a:t>
            </a:r>
            <a:r>
              <a:rPr lang="zh-CN" altLang="en-US" sz="2400" b="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建立系统设备和文件系统的数据结构</a:t>
            </a:r>
            <a:r>
              <a:rPr lang="zh-CN" altLang="en-US" sz="2400" b="0">
                <a:solidFill>
                  <a:schemeClr val="tx1"/>
                </a:solidFill>
                <a:effectLst/>
                <a:latin typeface="Times New Roman" panose="02020603050405020304" pitchFamily="2" charset="0"/>
                <a:ea typeface="宋体" panose="02010600030101010101" pitchFamily="2" charset="-122"/>
              </a:rPr>
              <a:t> ；</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初始化时钟。</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④ </a:t>
            </a:r>
            <a:r>
              <a:rPr lang="zh-CN" altLang="en-US" sz="2400" b="1">
                <a:solidFill>
                  <a:srgbClr val="000099"/>
                </a:solidFill>
                <a:effectLst/>
                <a:latin typeface="Times New Roman" panose="02020603050405020304" pitchFamily="2" charset="0"/>
                <a:ea typeface="宋体" panose="02010600030101010101" pitchFamily="2" charset="-122"/>
              </a:rPr>
              <a:t>系统初始化</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a:solidFill>
                  <a:schemeClr val="tx1"/>
                </a:solidFill>
                <a:effectLst/>
                <a:latin typeface="Times New Roman" panose="02020603050405020304" pitchFamily="2" charset="0"/>
                <a:ea typeface="宋体" panose="02010600030101010101" pitchFamily="2" charset="-122"/>
              </a:rPr>
              <a:t>完善</a:t>
            </a: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的操作环境，装载命令处理程序 </a:t>
            </a:r>
            <a:r>
              <a:rPr lang="en-US" altLang="zh-CN" sz="2400">
                <a:solidFill>
                  <a:schemeClr val="tx1"/>
                </a:solidFill>
                <a:effectLst/>
                <a:latin typeface="Times New Roman" panose="02020603050405020304" pitchFamily="2" charset="0"/>
                <a:ea typeface="宋体" panose="02010600030101010101" pitchFamily="2" charset="-122"/>
              </a:rPr>
              <a:t>(</a:t>
            </a:r>
            <a:r>
              <a:rPr lang="zh-CN" altLang="en-US" sz="2400">
                <a:solidFill>
                  <a:schemeClr val="tx1"/>
                </a:solidFill>
                <a:effectLst/>
                <a:latin typeface="Times New Roman" panose="02020603050405020304" pitchFamily="2" charset="0"/>
                <a:ea typeface="宋体" panose="02010600030101010101" pitchFamily="2" charset="-122"/>
              </a:rPr>
              <a:t>或图形用户界面</a:t>
            </a:r>
            <a:r>
              <a:rPr lang="en-US" altLang="zh-CN" sz="2400">
                <a:solidFill>
                  <a:schemeClr val="tx1"/>
                </a:solidFill>
                <a:effectLst/>
                <a:latin typeface="Times New Roman" panose="02020603050405020304" pitchFamily="2" charset="0"/>
                <a:ea typeface="宋体" panose="02010600030101010101" pitchFamily="2" charset="-122"/>
              </a:rPr>
              <a:t>)</a:t>
            </a:r>
            <a:r>
              <a:rPr lang="zh-CN" altLang="en-US" sz="2400">
                <a:solidFill>
                  <a:schemeClr val="tx1"/>
                </a:solidFill>
                <a:effectLst/>
                <a:latin typeface="Times New Roman" panose="02020603050405020304" pitchFamily="2" charset="0"/>
                <a:ea typeface="宋体" panose="02010600030101010101" pitchFamily="2" charset="-122"/>
              </a:rPr>
              <a:t>，并初始化；</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在多用户系统中，为每个终端建立命令解释进程，使系统处于命令接收状态。</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2532" name="矩形 2253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charRg st="0" end="15"/>
                                            </p:txEl>
                                          </p:spTgt>
                                        </p:tgtEl>
                                        <p:attrNameLst>
                                          <p:attrName>style.visibility</p:attrName>
                                        </p:attrNameLst>
                                      </p:cBhvr>
                                      <p:to>
                                        <p:strVal val="visible"/>
                                      </p:to>
                                    </p:set>
                                    <p:anim calcmode="lin" valueType="num">
                                      <p:cBhvr additive="base">
                                        <p:cTn id="7" dur="500" fill="hold"/>
                                        <p:tgtEl>
                                          <p:spTgt spid="22531">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charRg st="15" end="35"/>
                                            </p:txEl>
                                          </p:spTgt>
                                        </p:tgtEl>
                                        <p:attrNameLst>
                                          <p:attrName>style.visibility</p:attrName>
                                        </p:attrNameLst>
                                      </p:cBhvr>
                                      <p:to>
                                        <p:strVal val="visible"/>
                                      </p:to>
                                    </p:set>
                                    <p:anim calcmode="lin" valueType="num">
                                      <p:cBhvr additive="base">
                                        <p:cTn id="13" dur="500" fill="hold"/>
                                        <p:tgtEl>
                                          <p:spTgt spid="22531">
                                            <p:txEl>
                                              <p:charRg st="15" end="3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charRg st="15"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charRg st="35" end="53"/>
                                            </p:txEl>
                                          </p:spTgt>
                                        </p:tgtEl>
                                        <p:attrNameLst>
                                          <p:attrName>style.visibility</p:attrName>
                                        </p:attrNameLst>
                                      </p:cBhvr>
                                      <p:to>
                                        <p:strVal val="visible"/>
                                      </p:to>
                                    </p:set>
                                    <p:anim calcmode="lin" valueType="num">
                                      <p:cBhvr additive="base">
                                        <p:cTn id="19" dur="500" fill="hold"/>
                                        <p:tgtEl>
                                          <p:spTgt spid="22531">
                                            <p:txEl>
                                              <p:charRg st="35" end="5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charRg st="35" end="5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31">
                                            <p:txEl>
                                              <p:charRg st="53" end="79"/>
                                            </p:txEl>
                                          </p:spTgt>
                                        </p:tgtEl>
                                        <p:attrNameLst>
                                          <p:attrName>style.visibility</p:attrName>
                                        </p:attrNameLst>
                                      </p:cBhvr>
                                      <p:to>
                                        <p:strVal val="visible"/>
                                      </p:to>
                                    </p:set>
                                    <p:anim calcmode="lin" valueType="num">
                                      <p:cBhvr additive="base">
                                        <p:cTn id="23" dur="500" fill="hold"/>
                                        <p:tgtEl>
                                          <p:spTgt spid="22531">
                                            <p:txEl>
                                              <p:charRg st="53" end="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charRg st="53" end="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531">
                                            <p:txEl>
                                              <p:charRg st="79" end="98"/>
                                            </p:txEl>
                                          </p:spTgt>
                                        </p:tgtEl>
                                        <p:attrNameLst>
                                          <p:attrName>style.visibility</p:attrName>
                                        </p:attrNameLst>
                                      </p:cBhvr>
                                      <p:to>
                                        <p:strVal val="visible"/>
                                      </p:to>
                                    </p:set>
                                    <p:anim calcmode="lin" valueType="num">
                                      <p:cBhvr additive="base">
                                        <p:cTn id="27" dur="500" fill="hold"/>
                                        <p:tgtEl>
                                          <p:spTgt spid="22531">
                                            <p:txEl>
                                              <p:charRg st="79" end="9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charRg st="79" end="9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531">
                                            <p:txEl>
                                              <p:charRg st="98" end="105"/>
                                            </p:txEl>
                                          </p:spTgt>
                                        </p:tgtEl>
                                        <p:attrNameLst>
                                          <p:attrName>style.visibility</p:attrName>
                                        </p:attrNameLst>
                                      </p:cBhvr>
                                      <p:to>
                                        <p:strVal val="visible"/>
                                      </p:to>
                                    </p:set>
                                    <p:anim calcmode="lin" valueType="num">
                                      <p:cBhvr additive="base">
                                        <p:cTn id="31" dur="500" fill="hold"/>
                                        <p:tgtEl>
                                          <p:spTgt spid="22531">
                                            <p:txEl>
                                              <p:charRg st="98" end="1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charRg st="98" end="10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charRg st="105" end="113"/>
                                            </p:txEl>
                                          </p:spTgt>
                                        </p:tgtEl>
                                        <p:attrNameLst>
                                          <p:attrName>style.visibility</p:attrName>
                                        </p:attrNameLst>
                                      </p:cBhvr>
                                      <p:to>
                                        <p:strVal val="visible"/>
                                      </p:to>
                                    </p:set>
                                    <p:anim calcmode="lin" valueType="num">
                                      <p:cBhvr additive="base">
                                        <p:cTn id="37" dur="500" fill="hold"/>
                                        <p:tgtEl>
                                          <p:spTgt spid="22531">
                                            <p:txEl>
                                              <p:charRg st="105" end="11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charRg st="105" end="11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531">
                                            <p:txEl>
                                              <p:charRg st="113" end="148"/>
                                            </p:txEl>
                                          </p:spTgt>
                                        </p:tgtEl>
                                        <p:attrNameLst>
                                          <p:attrName>style.visibility</p:attrName>
                                        </p:attrNameLst>
                                      </p:cBhvr>
                                      <p:to>
                                        <p:strVal val="visible"/>
                                      </p:to>
                                    </p:set>
                                    <p:anim calcmode="lin" valueType="num">
                                      <p:cBhvr additive="base">
                                        <p:cTn id="43" dur="500" fill="hold"/>
                                        <p:tgtEl>
                                          <p:spTgt spid="22531">
                                            <p:txEl>
                                              <p:charRg st="113" end="1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1">
                                            <p:txEl>
                                              <p:charRg st="113" end="14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531">
                                            <p:txEl>
                                              <p:charRg st="148" end="183"/>
                                            </p:txEl>
                                          </p:spTgt>
                                        </p:tgtEl>
                                        <p:attrNameLst>
                                          <p:attrName>style.visibility</p:attrName>
                                        </p:attrNameLst>
                                      </p:cBhvr>
                                      <p:to>
                                        <p:strVal val="visible"/>
                                      </p:to>
                                    </p:set>
                                    <p:anim calcmode="lin" valueType="num">
                                      <p:cBhvr additive="base">
                                        <p:cTn id="47" dur="500" fill="hold"/>
                                        <p:tgtEl>
                                          <p:spTgt spid="22531">
                                            <p:txEl>
                                              <p:charRg st="148" end="18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1">
                                            <p:txEl>
                                              <p:charRg st="148"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11119</Words>
  <Application>WPS 演示</Application>
  <PresentationFormat>在屏幕上显示</PresentationFormat>
  <Paragraphs>960</Paragraphs>
  <Slides>61</Slides>
  <Notes>30</Notes>
  <HiddenSlides>0</HiddenSlides>
  <MMClips>0</MMClips>
  <ScaleCrop>false</ScaleCrop>
  <HeadingPairs>
    <vt:vector size="8" baseType="variant">
      <vt:variant>
        <vt:lpstr>已用的字体</vt:lpstr>
      </vt:variant>
      <vt:variant>
        <vt:i4>10</vt:i4>
      </vt:variant>
      <vt:variant>
        <vt:lpstr>主题</vt:lpstr>
      </vt:variant>
      <vt:variant>
        <vt:i4>6</vt:i4>
      </vt:variant>
      <vt:variant>
        <vt:lpstr>嵌入 OLE 服务器</vt:lpstr>
      </vt:variant>
      <vt:variant>
        <vt:i4>19</vt:i4>
      </vt:variant>
      <vt:variant>
        <vt:lpstr>幻灯片标题</vt:lpstr>
      </vt:variant>
      <vt:variant>
        <vt:i4>61</vt:i4>
      </vt:variant>
    </vt:vector>
  </HeadingPairs>
  <TitlesOfParts>
    <vt:vector size="96" baseType="lpstr">
      <vt:lpstr>Arial</vt:lpstr>
      <vt:lpstr>宋体</vt:lpstr>
      <vt:lpstr>Wingdings</vt:lpstr>
      <vt:lpstr>Times New Roman</vt:lpstr>
      <vt:lpstr>楷体_GB2312</vt:lpstr>
      <vt:lpstr>新宋体</vt:lpstr>
      <vt:lpstr>Symbol</vt:lpstr>
      <vt:lpstr>微软雅黑</vt:lpstr>
      <vt:lpstr>Arial Unicode MS</vt:lpstr>
      <vt:lpstr>MT Extra</vt:lpstr>
      <vt:lpstr>SAF_2004_Template</vt:lpstr>
      <vt:lpstr>SAF_2004_Template_2</vt:lpstr>
      <vt:lpstr>SAF_2004_Template_3</vt:lpstr>
      <vt:lpstr>SAF_2004_Template_4</vt:lpstr>
      <vt:lpstr>SAF_2004_Template_5</vt:lpstr>
      <vt:lpstr>SAF_2004_Template_6</vt:lpstr>
      <vt:lpstr>Paint.Picture</vt:lpstr>
      <vt:lpstr>Paint.Picture</vt:lpstr>
      <vt:lpstr>Paint.Picture</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例：sethostname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WIN7-20180709KG</cp:lastModifiedBy>
  <cp:revision>431</cp:revision>
  <dcterms:created xsi:type="dcterms:W3CDTF">2005-06-23T01:50:00Z</dcterms:created>
  <dcterms:modified xsi:type="dcterms:W3CDTF">2020-09-21T01:04:59Z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