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70" r:id="rId5"/>
    <p:sldId id="266" r:id="rId6"/>
    <p:sldId id="261" r:id="rId7"/>
    <p:sldId id="26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304" r:id="rId22"/>
    <p:sldId id="271" r:id="rId23"/>
    <p:sldId id="273" r:id="rId24"/>
    <p:sldId id="263" r:id="rId25"/>
    <p:sldId id="274" r:id="rId26"/>
    <p:sldId id="264" r:id="rId27"/>
    <p:sldId id="302" r:id="rId28"/>
    <p:sldId id="265" r:id="rId29"/>
    <p:sldId id="276" r:id="rId30"/>
    <p:sldId id="277" r:id="rId31"/>
    <p:sldId id="278" r:id="rId32"/>
    <p:sldId id="259" r:id="rId33"/>
    <p:sldId id="303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3366"/>
    <a:srgbClr val="FF66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5043EE-DD84-41D4-8E39-CC0FF2FEDEF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586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875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24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998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25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7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27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1152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28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5475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29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403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30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144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615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1562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317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4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678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5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225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6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19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105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506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23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43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3D10D-2B3B-4BBC-99B6-2A7932796F1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3D10D-2B3B-4BBC-99B6-2A7932796F1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编译原理课程设计</a:t>
            </a:r>
          </a:p>
        </p:txBody>
      </p:sp>
      <p:sp>
        <p:nvSpPr>
          <p:cNvPr id="4098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r>
              <a:rPr lang="en-US" altLang="zh-CN" dirty="0">
                <a:latin typeface="+mn-lt"/>
                <a:ea typeface="+mn-ea"/>
                <a:cs typeface="+mn-cs"/>
              </a:rPr>
              <a:t>2022</a:t>
            </a:r>
            <a:r>
              <a:rPr lang="zh-CN" altLang="en-US" dirty="0">
                <a:latin typeface="+mn-lt"/>
                <a:ea typeface="+mn-ea"/>
                <a:cs typeface="+mn-cs"/>
              </a:rPr>
              <a:t>年</a:t>
            </a:r>
            <a:r>
              <a:rPr lang="en-US" altLang="zh-CN" dirty="0">
                <a:latin typeface="+mn-lt"/>
                <a:ea typeface="+mn-ea"/>
                <a:cs typeface="+mn-cs"/>
              </a:rPr>
              <a:t>3</a:t>
            </a:r>
            <a:r>
              <a:rPr lang="zh-CN" altLang="en-US" dirty="0">
                <a:latin typeface="+mn-lt"/>
                <a:ea typeface="+mn-ea"/>
                <a:cs typeface="+mn-cs"/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175" y="0"/>
            <a:ext cx="9372600" cy="659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	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14)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ID	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INTEGER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16)			             | CHAR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ArrayType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18)	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ARRAY 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low..top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OF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20)	Low          	::=  	INTC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21)Top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INTC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RecType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	RECORD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FieldDecList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24)	  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FieldDecMore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26)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FieldDecList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idx="1"/>
          </p:nvPr>
        </p:nvSpPr>
        <p:spPr>
          <a:xfrm>
            <a:off x="0" y="260350"/>
            <a:ext cx="9448800" cy="6597650"/>
          </a:xfrm>
        </p:spPr>
        <p:txBody>
          <a:bodyPr vert="horz" wrap="square" lIns="91440" tIns="45720" rIns="91440" bIns="45720" anchor="t" anchorCtr="0"/>
          <a:lstStyle/>
          <a:p>
            <a:pPr marL="609600" indent="-609600">
              <a:buFontTx/>
              <a:buNone/>
            </a:pPr>
            <a:r>
              <a:rPr lang="en-US" altLang="zh-CN" sz="2400" b="1" dirty="0"/>
              <a:t>27)	IdList		::= 	ID  IdMore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28)	IdMore		::=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 	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29)					| , IdList </a:t>
            </a:r>
            <a:r>
              <a:rPr lang="zh-CN" altLang="en-US" sz="2400" b="1" dirty="0"/>
              <a:t> 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30)	VarDec		::=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 </a:t>
            </a:r>
            <a:r>
              <a:rPr lang="en-US" altLang="zh-CN" sz="2400" b="1" dirty="0"/>
              <a:t>			  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31)                	 		| VarDeclaration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32)	VarDeclaration	::=	VAR  VarDecList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33)	VarDecList ::= TypeName	VarIdList ;  VarDecMore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34)	VarDecMore	::= 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 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35</a:t>
            </a:r>
            <a:r>
              <a:rPr lang="zh-CN" altLang="en-US" sz="2400" b="1" dirty="0"/>
              <a:t>）                   		</a:t>
            </a:r>
            <a:r>
              <a:rPr lang="en-US" altLang="zh-CN" sz="2400" b="1" dirty="0"/>
              <a:t>|VarDecList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VarIdList	::=	id  VarIdMore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VarIdMore	::=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 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38</a:t>
            </a:r>
            <a:r>
              <a:rPr lang="zh-CN" altLang="en-US" sz="2400" b="1" dirty="0"/>
              <a:t>）                    		</a:t>
            </a:r>
            <a:r>
              <a:rPr lang="en-US" altLang="zh-CN" sz="2400" b="1" dirty="0"/>
              <a:t>| , VarIdList					</a:t>
            </a:r>
            <a:endParaRPr lang="zh-CN" altLang="en-US" sz="2400" b="1" dirty="0"/>
          </a:p>
          <a:p>
            <a:pPr marL="609600" indent="-609600">
              <a:buClr>
                <a:srgbClr val="FFFF66"/>
              </a:buClr>
              <a:buFont typeface="Wingdings 2" pitchFamily="18" charset="2"/>
              <a:buNone/>
            </a:pPr>
            <a:endParaRPr lang="en-US" altLang="zh-CN" sz="2400" b="1" dirty="0">
              <a:solidFill>
                <a:srgbClr val="FFFFCC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29"/>
          <p:cNvSpPr>
            <a:spLocks noGrp="1"/>
          </p:cNvSpPr>
          <p:nvPr>
            <p:ph idx="1"/>
          </p:nvPr>
        </p:nvSpPr>
        <p:spPr>
          <a:xfrm>
            <a:off x="179388" y="260350"/>
            <a:ext cx="10260012" cy="65976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39)	ProcDec	::=	 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	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40)	                   	 | ProcDeclaration		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41)ProcDeclaration::=	PROCEDURE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ProcName ( ParamList )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ProcDecPart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ProcBody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ProcDecMore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42) ProcDecMore::=	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43)				| ProcDeclaration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44) ProcName	 ::=	ID	</a:t>
            </a:r>
            <a:r>
              <a:rPr lang="en-US" altLang="zh-CN" b="1" dirty="0"/>
              <a:t>		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0" y="188913"/>
            <a:ext cx="9144000" cy="666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46)    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47)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ParamMore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49)				|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51)	                    		| VAR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52)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ID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FidMore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53)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FidMore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54)	                    		| 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9"/>
          <p:cNvSpPr txBox="1"/>
          <p:nvPr/>
        </p:nvSpPr>
        <p:spPr>
          <a:xfrm>
            <a:off x="539750" y="3333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endParaRPr lang="zh-CN" altLang="en-US" sz="3200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10"/>
          <p:cNvSpPr>
            <a:spLocks noGrp="1"/>
          </p:cNvSpPr>
          <p:nvPr>
            <p:ph idx="1"/>
          </p:nvPr>
        </p:nvSpPr>
        <p:spPr>
          <a:xfrm>
            <a:off x="179388" y="333375"/>
            <a:ext cx="8964612" cy="6524625"/>
          </a:xfrm>
        </p:spPr>
        <p:txBody>
          <a:bodyPr vert="horz" wrap="square" lIns="91440" tIns="45720" rIns="91440" bIns="45720" anchor="t" anchorCtr="0"/>
          <a:lstStyle/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55)	ProcDecPart	::=	DeclarePart   </a:t>
            </a:r>
          </a:p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56)	ProcBody		::=	ProgramBody	</a:t>
            </a:r>
          </a:p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57)ProgramBody	::=	BEGIN  StmList END</a:t>
            </a:r>
          </a:p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58)	StmList		::=	Stm		StmMore	</a:t>
            </a:r>
          </a:p>
          <a:p>
            <a:pPr>
              <a:buFontTx/>
              <a:buNone/>
            </a:pPr>
            <a:r>
              <a:rPr lang="en-US" altLang="zh-CN" sz="2800" b="1" dirty="0"/>
              <a:t>59)	StmMore		::=	 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 </a:t>
            </a:r>
            <a:r>
              <a:rPr lang="en-US" altLang="zh-CN" sz="2800" b="1" dirty="0"/>
              <a:t>		</a:t>
            </a:r>
          </a:p>
          <a:p>
            <a:pPr>
              <a:buFontTx/>
              <a:buNone/>
            </a:pPr>
            <a:r>
              <a:rPr lang="en-US" altLang="zh-CN" sz="2800" b="1" dirty="0"/>
              <a:t>60)	 				| ;  StmList</a:t>
            </a:r>
            <a:r>
              <a:rPr lang="en-US" altLang="zh-CN" b="1" dirty="0"/>
              <a:t>	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0"/>
            <a:ext cx="8713788" cy="6858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61)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ConditionalStm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62)	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LoopStm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63)	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InputStm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64)					|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OutputStm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65)	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ReturnStm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66)					| ID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AssCall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67)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AssCall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::=  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AssignmentRest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68)	   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CallStmRest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	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69)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AssignmentRest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::=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VariMore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70)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ConditionalStm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::=	IF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RelExp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THEN 				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ELSE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713788" cy="5678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	WHILE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ENDWH				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72)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READ ( Invar) 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73)Invar 		::=   ID	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WRITE(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RETURN (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76)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CallStmRest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(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	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78)                   		 |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ActParamMore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79)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ActParamMore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80)	                 		| ,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179388" y="188913"/>
            <a:ext cx="8713787" cy="6408737"/>
          </a:xfrm>
        </p:spPr>
        <p:txBody>
          <a:bodyPr vert="horz" wrap="square" lIns="91440" tIns="45720" rIns="91440" bIns="45720" anchor="t" anchorCtr="0"/>
          <a:lstStyle/>
          <a:p>
            <a:pPr>
              <a:buFontTx/>
              <a:buNone/>
            </a:pPr>
            <a:r>
              <a:rPr lang="en-US" altLang="zh-CN" sz="2800" b="1" dirty="0"/>
              <a:t>81)RelExp	::=  Exp  OtherRelE</a:t>
            </a:r>
          </a:p>
          <a:p>
            <a:pPr>
              <a:buFontTx/>
              <a:buNone/>
            </a:pPr>
            <a:r>
              <a:rPr lang="en-US" altLang="zh-CN" sz="2800" b="1" dirty="0"/>
              <a:t>82)OtherRelE	::=  CmpOp   Exp 		</a:t>
            </a:r>
          </a:p>
          <a:p>
            <a:pPr>
              <a:buFontTx/>
              <a:buNone/>
            </a:pPr>
            <a:r>
              <a:rPr lang="en-US" altLang="zh-CN" sz="2800" b="1" dirty="0"/>
              <a:t>83)Exp		::=  Term   OtherTerm</a:t>
            </a:r>
          </a:p>
          <a:p>
            <a:pPr>
              <a:buFontTx/>
              <a:buNone/>
            </a:pPr>
            <a:r>
              <a:rPr lang="en-US" altLang="zh-CN" sz="2800" b="1" dirty="0"/>
              <a:t>84)OtherTerm	::= 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            </a:t>
            </a:r>
          </a:p>
          <a:p>
            <a:pPr>
              <a:buFontTx/>
              <a:buNone/>
            </a:pPr>
            <a:r>
              <a:rPr lang="en-US" altLang="zh-CN" sz="2800" b="1" dirty="0"/>
              <a:t>85)	                     	      | AddOp   Exp</a:t>
            </a:r>
          </a:p>
          <a:p>
            <a:pPr>
              <a:buFontTx/>
              <a:buNone/>
            </a:pPr>
            <a:r>
              <a:rPr lang="en-US" altLang="zh-CN" sz="2800" b="1" dirty="0"/>
              <a:t>86)Term		::=   Factor   OtherFactor</a:t>
            </a:r>
          </a:p>
          <a:p>
            <a:pPr>
              <a:buFontTx/>
              <a:buNone/>
            </a:pPr>
            <a:r>
              <a:rPr lang="en-US" altLang="zh-CN" sz="2800" b="1" dirty="0"/>
              <a:t>87)OtherFactor	::=  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sz="2800" b="1" dirty="0"/>
          </a:p>
          <a:p>
            <a:pPr>
              <a:buFontTx/>
              <a:buNone/>
            </a:pPr>
            <a:r>
              <a:rPr lang="en-US" altLang="zh-CN" sz="2800" b="1" dirty="0"/>
              <a:t>88)	                            |  MultOp  Term</a:t>
            </a:r>
          </a:p>
          <a:p>
            <a:pPr>
              <a:buFontTx/>
              <a:buNone/>
            </a:pPr>
            <a:r>
              <a:rPr lang="en-US" altLang="zh-CN" sz="2800" b="1" dirty="0"/>
              <a:t>89)Factor		::=   (  Exp  )</a:t>
            </a:r>
          </a:p>
          <a:p>
            <a:pPr>
              <a:buFontTx/>
              <a:buNone/>
            </a:pPr>
            <a:r>
              <a:rPr lang="en-US" altLang="zh-CN" sz="2800" b="1" dirty="0"/>
              <a:t>90)	                             |  INTC	</a:t>
            </a:r>
          </a:p>
          <a:p>
            <a:pPr>
              <a:buFontTx/>
              <a:buNone/>
            </a:pPr>
            <a:r>
              <a:rPr lang="en-US" altLang="zh-CN" sz="2800" b="1" dirty="0"/>
              <a:t>91)	                             |  Variable</a:t>
            </a:r>
          </a:p>
          <a:p>
            <a:pPr>
              <a:buFontTx/>
              <a:buNone/>
            </a:pPr>
            <a:r>
              <a:rPr lang="en-US" altLang="zh-CN" sz="2800" b="1" dirty="0"/>
              <a:t>92)	Variable	::=   ID   VariMore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Clr>
                <a:srgbClr val="66FFFF"/>
              </a:buClr>
              <a:buFontTx/>
              <a:buNone/>
            </a:pPr>
            <a:r>
              <a:rPr lang="en-US" altLang="zh-CN" sz="2800" b="1" dirty="0"/>
              <a:t>93)VariMore	::= 	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en-US" altLang="zh-CN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94)	                      	| [ Exp ]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95)	                      	| .  FieldVar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96)FieldVar	::=  	ID   FieldVarMore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97)FieldVarMore::= 	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98)	                     	| [ Exp  ]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99)CmpOp	::=  	&lt;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100)	                     	|  =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101)AddOp	::=  	+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102)                     	|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103) MultOp	::=  	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104</a:t>
            </a:r>
            <a:r>
              <a:rPr lang="zh-CN" altLang="en-US" sz="2800" b="1" dirty="0"/>
              <a:t>）	                 	</a:t>
            </a:r>
            <a:r>
              <a:rPr lang="en-US" altLang="zh-CN" sz="2800" b="1" dirty="0"/>
              <a:t>|  /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第一个程序：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的词法分析程序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输入：</a:t>
            </a:r>
            <a:r>
              <a:rPr lang="en-US" altLang="zh-CN" sz="2800" dirty="0"/>
              <a:t>SNL</a:t>
            </a:r>
            <a:r>
              <a:rPr lang="zh-CN" altLang="en-US" sz="2800" dirty="0"/>
              <a:t>源程序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输出：单词的内部表示序列</a:t>
            </a:r>
            <a:r>
              <a:rPr lang="en-US" altLang="zh-CN" sz="2800" dirty="0"/>
              <a:t>-Token</a:t>
            </a:r>
            <a:r>
              <a:rPr lang="zh-CN" altLang="en-US" sz="2800" dirty="0"/>
              <a:t>序列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程序设计步骤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确定单词分类；</a:t>
            </a:r>
            <a:r>
              <a:rPr lang="en-US" altLang="zh-CN" sz="2400" dirty="0" smtClean="0"/>
              <a:t>P31</a:t>
            </a:r>
            <a:endParaRPr lang="en-US" altLang="zh-CN" sz="2400" dirty="0"/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单词的正则表达式定义（词法定义）；</a:t>
            </a:r>
            <a:r>
              <a:rPr lang="en-US" altLang="zh-CN" sz="2400" dirty="0" smtClean="0"/>
              <a:t>P6–P7</a:t>
            </a:r>
            <a:endParaRPr lang="en-US" altLang="zh-CN" sz="2400" dirty="0"/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构造</a:t>
            </a:r>
            <a:r>
              <a:rPr lang="en-US" altLang="zh-CN" sz="2400" dirty="0"/>
              <a:t>DFA </a:t>
            </a:r>
            <a:r>
              <a:rPr lang="zh-CN" altLang="en-US" sz="2400" dirty="0"/>
              <a:t>； </a:t>
            </a:r>
            <a:r>
              <a:rPr lang="en-US" altLang="zh-CN" sz="2400" dirty="0" smtClean="0"/>
              <a:t>P35</a:t>
            </a:r>
            <a:endParaRPr lang="en-US" altLang="zh-CN" sz="2400" dirty="0"/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根据</a:t>
            </a:r>
            <a:r>
              <a:rPr lang="en-US" altLang="zh-CN" sz="2400" dirty="0"/>
              <a:t>DFA</a:t>
            </a:r>
            <a:r>
              <a:rPr lang="zh-CN" altLang="en-US" sz="2400" dirty="0"/>
              <a:t>生成单词识别</a:t>
            </a:r>
            <a:r>
              <a:rPr lang="zh-CN" altLang="en-US" sz="2400" dirty="0" smtClean="0"/>
              <a:t>函数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对于给定的当前状态和当前字符，决定下一个状态；</a:t>
            </a:r>
            <a:endParaRPr lang="en-US" altLang="zh-CN" dirty="0" smtClean="0"/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是结束状态，得到单词的类别和信息；</a:t>
            </a:r>
            <a:endParaRPr lang="en-US" altLang="zh-CN" dirty="0"/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否则，设置为当前状态；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实验内容</a:t>
            </a: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427912" cy="41148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3200" dirty="0"/>
              <a:t>设计并实现</a:t>
            </a:r>
            <a:r>
              <a:rPr lang="en-US" altLang="zh-CN" sz="3200" b="1" u="sng" dirty="0"/>
              <a:t>SNL</a:t>
            </a:r>
            <a:r>
              <a:rPr lang="zh-CN" altLang="en-US" sz="3200" b="1" u="sng" dirty="0"/>
              <a:t>程序设计语言</a:t>
            </a:r>
            <a:r>
              <a:rPr lang="zh-CN" altLang="en-US" sz="3200" dirty="0"/>
              <a:t>的编译程序；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3200" dirty="0"/>
              <a:t>四个必做：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词法分析模块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语法分析模块（递归下降方法）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语法分析模块（</a:t>
            </a:r>
            <a:r>
              <a:rPr lang="en-US" altLang="zh-CN" sz="3200" dirty="0"/>
              <a:t>LL(1)</a:t>
            </a:r>
            <a:r>
              <a:rPr lang="zh-CN" altLang="en-US" sz="3200" dirty="0"/>
              <a:t>方法）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语义分析模块</a:t>
            </a:r>
          </a:p>
          <a:p>
            <a:pPr lvl="1" algn="l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3200" dirty="0">
                <a:cs typeface="+mn-ea"/>
              </a:rPr>
              <a:t>编程语言不限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95" y="0"/>
            <a:ext cx="4541550" cy="64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词法分析程序涉及的一些问题</a:t>
            </a: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914400" y="2017713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单词分类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Token</a:t>
            </a:r>
            <a:r>
              <a:rPr lang="zh-CN" altLang="en-US" dirty="0"/>
              <a:t>表示定义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每类单词的构成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自动机的实现</a:t>
            </a:r>
            <a:r>
              <a:rPr lang="en-US" altLang="zh-CN" dirty="0"/>
              <a:t>(</a:t>
            </a:r>
            <a:r>
              <a:rPr lang="zh-CN" altLang="en-US" dirty="0"/>
              <a:t>状态图方法、转换表方法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一些特殊情形的处理：注释、复合单词的识别、数的转换、控制字符的处理等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第二个程序：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的递归下降分析程序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4303713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输入：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输出：语法错误检查信息和语法树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思想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对文法的每一个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都编写一个分析程序，当根据文法和当前输入符号预测到要用某个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去匹配输入串时，就调用该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的分析程序。</a:t>
            </a:r>
          </a:p>
        </p:txBody>
      </p:sp>
      <p:sp>
        <p:nvSpPr>
          <p:cNvPr id="4" name="矩形 3"/>
          <p:cNvSpPr/>
          <p:nvPr/>
        </p:nvSpPr>
        <p:spPr>
          <a:xfrm>
            <a:off x="5562600" y="1752600"/>
            <a:ext cx="3394075" cy="4121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S → A u B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       A → a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/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       B → b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则各个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VN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的递归子程序结构如下：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S( ) 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begin A(); match(u); B() end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A( )  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begin match(a); match(a) end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B( )  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begin match(b); match(b) end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递归下降程序涉及的一些问题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143000" y="1905000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</a:rPr>
              <a:t>当产生式形如:</a:t>
            </a:r>
            <a:r>
              <a:rPr lang="en-US" altLang="zh-CN" sz="2400" dirty="0">
                <a:latin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</a:t>
            </a:r>
            <a:r>
              <a:rPr lang="en-US" altLang="zh-CN" sz="24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|</a:t>
            </a:r>
            <a:r>
              <a:rPr lang="en-US" altLang="zh-CN" sz="24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|…|</a:t>
            </a:r>
            <a:r>
              <a:rPr lang="en-US" altLang="zh-CN" sz="24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时需要通过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predict</a:t>
            </a: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集确定子程序的调用。</a:t>
            </a:r>
            <a:r>
              <a:rPr lang="en-US" altLang="zh-CN" sz="2400" dirty="0" smtClean="0">
                <a:latin typeface="黑体" panose="02010609060101010101" pitchFamily="49" charset="-122"/>
                <a:sym typeface="Symbol" panose="05050102010706020507" pitchFamily="18" charset="2"/>
              </a:rPr>
              <a:t>P55-P57</a:t>
            </a:r>
            <a:endParaRPr lang="en-US" altLang="zh-CN" sz="2400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如何构建</a:t>
            </a:r>
            <a:r>
              <a:rPr lang="zh-CN" altLang="en-US" sz="2400" dirty="0"/>
              <a:t>语法树及语法树的内部表示。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83937"/>
              </p:ext>
            </p:extLst>
          </p:nvPr>
        </p:nvGraphicFramePr>
        <p:xfrm>
          <a:off x="4648198" y="2978150"/>
          <a:ext cx="4116388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4" imgW="4913630" imgH="4006850" progId="Word.Picture.8">
                  <p:embed/>
                </p:oleObj>
              </mc:Choice>
              <mc:Fallback>
                <p:oleObj r:id="rId4" imgW="4913630" imgH="400685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198" y="2978150"/>
                        <a:ext cx="4116388" cy="347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矩形 6"/>
          <p:cNvSpPr/>
          <p:nvPr/>
        </p:nvSpPr>
        <p:spPr>
          <a:xfrm>
            <a:off x="152516" y="5850731"/>
            <a:ext cx="7696200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</a:rPr>
              <a:t>Program </a:t>
            </a: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  <a:sym typeface="Symbol" panose="05050102010706020507" pitchFamily="18" charset="2"/>
              </a:rPr>
              <a:t> ProgramHead DeclarePart ProgramBody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递归下降分析模块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914400" y="2057400"/>
            <a:ext cx="3178175" cy="452596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语法树的输出</a:t>
            </a:r>
          </a:p>
          <a:p>
            <a:pPr lvl="1" eaLnBrk="1" hangingPunct="1"/>
            <a:r>
              <a:rPr lang="zh-CN" altLang="en-US" dirty="0"/>
              <a:t>层次文本输出</a:t>
            </a:r>
          </a:p>
          <a:p>
            <a:pPr lvl="1" eaLnBrk="1" hangingPunct="1"/>
            <a:r>
              <a:rPr lang="zh-CN" altLang="en-US" dirty="0"/>
              <a:t>图形输出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35843" name="Rectangle 5"/>
          <p:cNvSpPr/>
          <p:nvPr/>
        </p:nvSpPr>
        <p:spPr>
          <a:xfrm>
            <a:off x="5584032" y="0"/>
            <a:ext cx="3384550" cy="64817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ProK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PheadK  p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TypeK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DecK  IntegerK  t1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VarK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DecK  IntegerK  v1  v2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ProcDecK  q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DecK value param:  IntegerK  i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VarK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DecK  IntegerK  a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StmLk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Assign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a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i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Write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a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StmLk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StmtK  Read  v1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StmtK  If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ExpK  Op  &lt;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Const  10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Assign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Op  +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Const  10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Assign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Op  -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Const  10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StmtK  Call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ExpK  q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Tahoma" panose="020B0604030504040204" pitchFamily="34" charset="0"/>
                <a:ea typeface="宋体" panose="02010600030101010101" pitchFamily="2" charset="-122"/>
              </a:rPr>
              <a:t>              ExpK  v1  IdV   </a:t>
            </a: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6215063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第三个程序 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</a:t>
            </a:r>
            <a:r>
              <a:rPr lang="en-US" altLang="zh-CN" dirty="0"/>
              <a:t>LL(1)</a:t>
            </a:r>
            <a:r>
              <a:rPr lang="zh-CN" altLang="en-US" dirty="0"/>
              <a:t>分析程序</a:t>
            </a: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1182688" y="1905000"/>
            <a:ext cx="796131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输入：</a:t>
            </a:r>
            <a:r>
              <a:rPr lang="en-US" altLang="zh-CN" sz="2400" dirty="0"/>
              <a:t>Token</a:t>
            </a:r>
            <a:r>
              <a:rPr lang="zh-CN" altLang="en-US" sz="2400" dirty="0"/>
              <a:t>序列</a:t>
            </a:r>
          </a:p>
          <a:p>
            <a:pPr eaLnBrk="1" hangingPunct="1"/>
            <a:r>
              <a:rPr lang="zh-CN" altLang="en-US" sz="2400" dirty="0"/>
              <a:t>输出：语法错误检查信息和语法树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pic>
        <p:nvPicPr>
          <p:cNvPr id="3789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95600"/>
            <a:ext cx="6096000" cy="3363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6"/>
          <p:cNvSpPr/>
          <p:nvPr/>
        </p:nvSpPr>
        <p:spPr>
          <a:xfrm>
            <a:off x="533506" y="6186964"/>
            <a:ext cx="7696200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</a:rPr>
              <a:t>Program </a:t>
            </a: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  <a:sym typeface="Symbol" panose="05050102010706020507" pitchFamily="18" charset="2"/>
              </a:rPr>
              <a:t> ProgramHead DeclarePart ProgramBody 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62200" y="5181600"/>
            <a:ext cx="3004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X1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V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匹配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X1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V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查表替换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7337" y="5404028"/>
            <a:ext cx="30340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00"/>
                </a:solidFill>
                <a:latin typeface="Tahoma"/>
                <a:ea typeface="宋体"/>
              </a:rPr>
              <a:t>#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77724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zh-CN" altLang="en-US" sz="4400" i="0" u="none" strike="noStrike" cap="none" spc="0" normalizeH="0" baseline="0" dirty="0"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400" i="0" u="none" strike="noStrike" cap="none" spc="0" normalizeH="0" baseline="0" dirty="0">
                <a:latin typeface="+mj-lt"/>
                <a:ea typeface="+mj-ea"/>
                <a:cs typeface="+mj-cs"/>
              </a:rPr>
              <a:t>  </a:t>
            </a:r>
            <a:r>
              <a:rPr kumimoji="0" lang="zh-CN" altLang="en-US" sz="4400" i="0" u="none" strike="noStrike" cap="none" spc="0" normalizeH="0" baseline="0" dirty="0">
                <a:latin typeface="+mj-lt"/>
                <a:ea typeface="+mj-ea"/>
                <a:cs typeface="+mj-cs"/>
              </a:rPr>
              <a:t>LL(1)驱动程序构造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534035" y="2155825"/>
            <a:ext cx="8480425" cy="4472305"/>
          </a:xfrm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LL(1)</a:t>
            </a:r>
            <a:r>
              <a:rPr lang="zh-CN" altLang="en-US" sz="2400" b="1" dirty="0">
                <a:solidFill>
                  <a:schemeClr val="tx1"/>
                </a:solidFill>
              </a:rPr>
              <a:t>分析的动作：设符号栈顶和当前输入格局为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            （</a:t>
            </a:r>
            <a:r>
              <a:rPr lang="en-US" altLang="zh-CN" sz="2400" b="1" dirty="0">
                <a:solidFill>
                  <a:schemeClr val="tx1"/>
                </a:solidFill>
              </a:rPr>
              <a:t>..... 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.....)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替换：</a:t>
            </a:r>
            <a:r>
              <a:rPr lang="zh-CN" altLang="en-US" sz="2400" b="1" dirty="0">
                <a:solidFill>
                  <a:schemeClr val="tx1"/>
                </a:solidFill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查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LL(1)</a:t>
            </a:r>
            <a:r>
              <a:rPr lang="zh-CN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分析表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T[X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,Y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对应的候选式逆序入栈去替换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匹配：</a:t>
            </a:r>
            <a:r>
              <a:rPr lang="zh-CN" altLang="en-US" sz="2400" b="1" dirty="0">
                <a:solidFill>
                  <a:schemeClr val="tx1"/>
                </a:solidFill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时，它与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进行匹配，其结果可能成功，也可能失败，如果成功则去掉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，否则报错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接受：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当格局为（#，#）时报分析成功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报错：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第四个程序：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的语义分析程序</a:t>
            </a: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输入：语法树或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  <a:p>
            <a:pPr eaLnBrk="1" hangingPunct="1"/>
            <a:r>
              <a:rPr lang="zh-CN" altLang="en-US" dirty="0"/>
              <a:t>输出：语义错误信息</a:t>
            </a:r>
          </a:p>
          <a:p>
            <a:pPr eaLnBrk="1" hangingPunct="1"/>
            <a:r>
              <a:rPr lang="zh-CN" altLang="en-US" dirty="0"/>
              <a:t>数据结构：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语法树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符号表（程序检查）</a:t>
            </a:r>
          </a:p>
          <a:p>
            <a:pPr eaLnBrk="1" hangingPunct="1"/>
            <a:r>
              <a:rPr lang="zh-CN" altLang="en-US" dirty="0"/>
              <a:t>算法：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在扫描声明部分语法树时建立符号表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在扫描语句部分语法树时查表检查语义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SNL</a:t>
            </a:r>
            <a:r>
              <a:rPr lang="zh-CN" altLang="en-US" dirty="0"/>
              <a:t>的语义错误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 标识符的重复定义；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 无声明的标识符；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 标识符为非期望的标识符类别（类型标识符，变量标识符，过程名标识符）；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 数组类型下标越界错误；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 数组成员变量和域变量的引用不合法；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） 赋值语句的左右两边类型不相容；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） 赋值语句左端不是变量标识符；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） 过程调用中 ，形实参类型不匹配；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） 过程调用中， 形实参个数不相同；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）过程调用语句中，标识符不是过程标识符；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while </a:t>
            </a:r>
            <a:r>
              <a:rPr lang="zh-CN" altLang="en-US" sz="2000" b="1" dirty="0"/>
              <a:t>语句的条件部分不是</a:t>
            </a:r>
            <a:r>
              <a:rPr lang="en-US" altLang="zh-CN" sz="2000" b="1" dirty="0"/>
              <a:t>bool</a:t>
            </a:r>
            <a:r>
              <a:rPr lang="zh-CN" altLang="en-US" sz="2000" b="1" dirty="0"/>
              <a:t>类型；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）表达式中运算符的分量的类型不相容 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符号表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/>
              <a:t>符号表</a:t>
            </a:r>
            <a:r>
              <a:rPr lang="zh-CN" altLang="en-US" sz="2800" dirty="0"/>
              <a:t>：标识符的属性表</a:t>
            </a:r>
          </a:p>
          <a:p>
            <a:pPr lvl="1" eaLnBrk="1" hangingPunct="1"/>
            <a:r>
              <a:rPr lang="zh-CN" altLang="en-US" dirty="0"/>
              <a:t>属性：种类，类型，名字，其他参数等</a:t>
            </a:r>
          </a:p>
          <a:p>
            <a:pPr eaLnBrk="1" hangingPunct="1"/>
            <a:r>
              <a:rPr lang="zh-CN" altLang="en-US" sz="2800" b="1" dirty="0"/>
              <a:t>符号表项的结构</a:t>
            </a:r>
            <a:r>
              <a:rPr lang="zh-CN" altLang="en-US" sz="2800" dirty="0"/>
              <a:t>可参考教材</a:t>
            </a:r>
            <a:r>
              <a:rPr lang="en-US" altLang="zh-CN" sz="2800" smtClean="0"/>
              <a:t>156</a:t>
            </a:r>
            <a:r>
              <a:rPr lang="zh-CN" altLang="en-US" sz="2800" smtClean="0"/>
              <a:t>页</a:t>
            </a:r>
            <a:endParaRPr lang="zh-CN" altLang="en-US" sz="2800" dirty="0"/>
          </a:p>
          <a:p>
            <a:pPr eaLnBrk="1" hangingPunct="1"/>
            <a:r>
              <a:rPr lang="zh-CN" altLang="en-US" sz="2800" b="1" dirty="0"/>
              <a:t>符号表的组织</a:t>
            </a:r>
            <a:r>
              <a:rPr lang="zh-CN" altLang="en-US" sz="2800" dirty="0"/>
              <a:t>：顺序表、二叉树、散列表</a:t>
            </a:r>
          </a:p>
          <a:p>
            <a:pPr eaLnBrk="1" hangingPunct="1"/>
            <a:r>
              <a:rPr lang="zh-CN" altLang="en-US" sz="2800" b="1" dirty="0"/>
              <a:t>符号表的建立</a:t>
            </a:r>
            <a:r>
              <a:rPr lang="zh-CN" altLang="en-US" sz="2800" dirty="0"/>
              <a:t>：在遍历语法树的过程中，遇到声明类节点时，构造符号表项</a:t>
            </a:r>
          </a:p>
          <a:p>
            <a:pPr eaLnBrk="1" hangingPunct="1"/>
            <a:r>
              <a:rPr lang="zh-CN" altLang="en-US" sz="2800" b="1" dirty="0"/>
              <a:t>符号表的使用</a:t>
            </a:r>
            <a:r>
              <a:rPr lang="zh-CN" altLang="en-US" sz="2800" dirty="0"/>
              <a:t>：在遍历语法树的过程中，遇到语句类节点时，查找符号表项</a:t>
            </a:r>
            <a:endParaRPr lang="en-US" altLang="zh-CN" sz="2800" dirty="0"/>
          </a:p>
          <a:p>
            <a:pPr eaLnBrk="1" hangingPunct="1"/>
            <a:r>
              <a:rPr lang="zh-CN" altLang="en-US" sz="2800" b="1" dirty="0"/>
              <a:t>需要重点考虑符号表的局部化问题。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实验四模块之间的关系</a:t>
            </a:r>
          </a:p>
        </p:txBody>
      </p:sp>
      <p:grpSp>
        <p:nvGrpSpPr>
          <p:cNvPr id="8194" name="组合 16"/>
          <p:cNvGrpSpPr/>
          <p:nvPr/>
        </p:nvGrpSpPr>
        <p:grpSpPr>
          <a:xfrm>
            <a:off x="0" y="1773238"/>
            <a:ext cx="8532813" cy="3816350"/>
            <a:chOff x="0" y="1773238"/>
            <a:chExt cx="8532813" cy="3816350"/>
          </a:xfrm>
        </p:grpSpPr>
        <p:sp>
          <p:nvSpPr>
            <p:cNvPr id="8195" name="Text Box 4"/>
            <p:cNvSpPr txBox="1"/>
            <p:nvPr/>
          </p:nvSpPr>
          <p:spPr>
            <a:xfrm>
              <a:off x="6516688" y="2420938"/>
              <a:ext cx="587375" cy="273685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语义分析模块</a:t>
              </a:r>
            </a:p>
          </p:txBody>
        </p:sp>
        <p:sp>
          <p:nvSpPr>
            <p:cNvPr id="8196" name="Text Box 5"/>
            <p:cNvSpPr txBox="1"/>
            <p:nvPr/>
          </p:nvSpPr>
          <p:spPr>
            <a:xfrm>
              <a:off x="1457325" y="2492375"/>
              <a:ext cx="587375" cy="26654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词法分析模块</a:t>
              </a:r>
            </a:p>
          </p:txBody>
        </p:sp>
        <p:sp>
          <p:nvSpPr>
            <p:cNvPr id="8197" name="Line 6"/>
            <p:cNvSpPr/>
            <p:nvPr/>
          </p:nvSpPr>
          <p:spPr>
            <a:xfrm>
              <a:off x="250825" y="3789363"/>
              <a:ext cx="1154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198" name="Text Box 7"/>
            <p:cNvSpPr txBox="1"/>
            <p:nvPr/>
          </p:nvSpPr>
          <p:spPr>
            <a:xfrm>
              <a:off x="2771775" y="2492375"/>
              <a:ext cx="3095625" cy="10429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语法分析模块</a:t>
              </a:r>
            </a:p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（递归下降法）</a:t>
              </a:r>
            </a:p>
          </p:txBody>
        </p:sp>
        <p:sp>
          <p:nvSpPr>
            <p:cNvPr id="8199" name="Text Box 8"/>
            <p:cNvSpPr txBox="1"/>
            <p:nvPr/>
          </p:nvSpPr>
          <p:spPr>
            <a:xfrm>
              <a:off x="2771775" y="4149725"/>
              <a:ext cx="3095625" cy="10429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语法分析模块</a:t>
              </a:r>
            </a:p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LL(1)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方法）</a:t>
              </a:r>
            </a:p>
          </p:txBody>
        </p:sp>
        <p:sp>
          <p:nvSpPr>
            <p:cNvPr id="8200" name="Line 9"/>
            <p:cNvSpPr/>
            <p:nvPr/>
          </p:nvSpPr>
          <p:spPr>
            <a:xfrm flipV="1">
              <a:off x="2051050" y="2851150"/>
              <a:ext cx="649288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1" name="Line 10"/>
            <p:cNvSpPr/>
            <p:nvPr/>
          </p:nvSpPr>
          <p:spPr>
            <a:xfrm>
              <a:off x="2124075" y="4365625"/>
              <a:ext cx="649288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2" name="Line 11"/>
            <p:cNvSpPr/>
            <p:nvPr/>
          </p:nvSpPr>
          <p:spPr>
            <a:xfrm>
              <a:off x="5867400" y="2924175"/>
              <a:ext cx="576263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3" name="Line 12"/>
            <p:cNvSpPr/>
            <p:nvPr/>
          </p:nvSpPr>
          <p:spPr>
            <a:xfrm flipV="1">
              <a:off x="5867400" y="4292600"/>
              <a:ext cx="576263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4" name="Line 13"/>
            <p:cNvSpPr/>
            <p:nvPr/>
          </p:nvSpPr>
          <p:spPr>
            <a:xfrm>
              <a:off x="7164388" y="3789363"/>
              <a:ext cx="13684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5" name="Rectangle 14"/>
            <p:cNvSpPr/>
            <p:nvPr/>
          </p:nvSpPr>
          <p:spPr>
            <a:xfrm>
              <a:off x="827088" y="1773238"/>
              <a:ext cx="7273925" cy="381635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TextBox 14"/>
            <p:cNvSpPr txBox="1"/>
            <p:nvPr/>
          </p:nvSpPr>
          <p:spPr>
            <a:xfrm>
              <a:off x="0" y="3048000"/>
              <a:ext cx="914400" cy="646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SNL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源程序</a:t>
              </a:r>
            </a:p>
          </p:txBody>
        </p:sp>
        <p:sp>
          <p:nvSpPr>
            <p:cNvPr id="8207" name="TextBox 15"/>
            <p:cNvSpPr txBox="1"/>
            <p:nvPr/>
          </p:nvSpPr>
          <p:spPr>
            <a:xfrm>
              <a:off x="1981200" y="2057400"/>
              <a:ext cx="914400" cy="646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Token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序列</a:t>
              </a:r>
            </a:p>
          </p:txBody>
        </p:sp>
        <p:sp>
          <p:nvSpPr>
            <p:cNvPr id="8208" name="TextBox 16"/>
            <p:cNvSpPr txBox="1"/>
            <p:nvPr/>
          </p:nvSpPr>
          <p:spPr>
            <a:xfrm>
              <a:off x="5791200" y="2057400"/>
              <a:ext cx="914400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语法树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实验报告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本次实验采取三人组成开发小组的形式集体讨论合作完成。要求小组人员分工明确，每个人都要参与，了解整个过程。</a:t>
            </a:r>
            <a:endParaRPr lang="en-US" altLang="zh-CN" dirty="0"/>
          </a:p>
          <a:p>
            <a:pPr eaLnBrk="1" hangingPunct="1"/>
            <a:r>
              <a:rPr lang="zh-CN" altLang="en-US" dirty="0"/>
              <a:t>报告形式见文件“</a:t>
            </a:r>
            <a:r>
              <a:rPr lang="en-US" altLang="zh-CN" dirty="0"/>
              <a:t>《</a:t>
            </a:r>
            <a:r>
              <a:rPr lang="zh-CN" altLang="en-US" dirty="0"/>
              <a:t>编译原理课程设计</a:t>
            </a:r>
            <a:r>
              <a:rPr lang="en-US" altLang="zh-CN" dirty="0"/>
              <a:t>》</a:t>
            </a:r>
            <a:r>
              <a:rPr lang="zh-CN" altLang="en-US" dirty="0"/>
              <a:t>总结报告模版”。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成绩评定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综合实验的签到情况，实验报告完成情况和老师对程序的检查结果综合评定。</a:t>
            </a:r>
            <a:endParaRPr lang="en-US" altLang="zh-CN" dirty="0"/>
          </a:p>
          <a:p>
            <a:pPr eaLnBrk="1" hangingPunct="1"/>
            <a:r>
              <a:rPr lang="zh-CN" altLang="en-US" dirty="0"/>
              <a:t>检查程序时要求组内成员必须全部到场</a:t>
            </a:r>
          </a:p>
          <a:p>
            <a:pPr eaLnBrk="1" hangingPunct="1"/>
            <a:r>
              <a:rPr lang="zh-CN" altLang="en-US" dirty="0"/>
              <a:t>每组成员因为表现不同，成绩会有不同！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指导教师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dirty="0"/>
              <a:t>27</a:t>
            </a:r>
            <a:r>
              <a:rPr lang="zh-CN" altLang="en-US" dirty="0"/>
              <a:t>班：刘华虓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28</a:t>
            </a:r>
            <a:r>
              <a:rPr lang="zh-CN" altLang="en-US" dirty="0"/>
              <a:t>班：李荣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29</a:t>
            </a:r>
            <a:r>
              <a:rPr lang="zh-CN" altLang="en-US" dirty="0"/>
              <a:t>班：申春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30</a:t>
            </a:r>
            <a:r>
              <a:rPr lang="zh-CN" altLang="en-US" dirty="0"/>
              <a:t>班：张晶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31</a:t>
            </a:r>
            <a:r>
              <a:rPr lang="zh-CN" altLang="en-US" dirty="0"/>
              <a:t>班：陈娟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32</a:t>
            </a:r>
            <a:r>
              <a:rPr lang="zh-CN" altLang="en-US" dirty="0"/>
              <a:t>班：刘宇舟老师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实验目的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通过对</a:t>
            </a:r>
            <a:r>
              <a:rPr lang="en-US" altLang="zh-CN" dirty="0"/>
              <a:t>SNL</a:t>
            </a:r>
            <a:r>
              <a:rPr lang="zh-CN" altLang="en-US" dirty="0"/>
              <a:t>编译程序的学习和动手实践，使学生可以更加深入、全面地掌握编译程序的工作原理和实现技术；</a:t>
            </a:r>
            <a:endParaRPr lang="en-US" altLang="zh-CN" dirty="0"/>
          </a:p>
          <a:p>
            <a:pPr eaLnBrk="1" hangingPunct="1"/>
            <a:r>
              <a:rPr lang="zh-CN" altLang="en-US" dirty="0"/>
              <a:t>培养大型软件的程序设计方法。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SNL</a:t>
            </a:r>
            <a:r>
              <a:rPr lang="zh-CN" altLang="en-US" dirty="0"/>
              <a:t>语言简介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457200" y="2057400"/>
            <a:ext cx="5370513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SNL(Small Nested Language)</a:t>
            </a:r>
            <a:r>
              <a:rPr lang="zh-CN" altLang="en-US" sz="2800" dirty="0"/>
              <a:t>是自行定义的教学模型语言，它是一种类似</a:t>
            </a:r>
            <a:r>
              <a:rPr lang="en-US" altLang="zh-CN" sz="2800" dirty="0"/>
              <a:t>Pascal</a:t>
            </a:r>
            <a:r>
              <a:rPr lang="zh-CN" altLang="en-US" sz="2800" dirty="0"/>
              <a:t>的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高级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程序设计语言</a:t>
            </a:r>
          </a:p>
          <a:p>
            <a:pPr eaLnBrk="1" hangingPunct="1"/>
            <a:r>
              <a:rPr lang="zh-CN" altLang="en-US" sz="2800" dirty="0"/>
              <a:t>数据类型：整型、字符型，数组、记录</a:t>
            </a:r>
          </a:p>
          <a:p>
            <a:pPr eaLnBrk="1" hangingPunct="1"/>
            <a:r>
              <a:rPr lang="zh-CN" altLang="en-US" sz="2800" dirty="0"/>
              <a:t>过程允许嵌套定义，允许递归调用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126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95400"/>
            <a:ext cx="2935288" cy="4979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SNL</a:t>
            </a:r>
            <a:r>
              <a:rPr lang="zh-CN" altLang="en-US" dirty="0"/>
              <a:t>的程序结构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914400" y="2017713"/>
            <a:ext cx="3886200" cy="4687887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Clr>
                <a:srgbClr val="0000FF"/>
              </a:buClr>
            </a:pPr>
            <a:r>
              <a:rPr lang="zh-CN" altLang="en-US" dirty="0"/>
              <a:t>程序头</a:t>
            </a:r>
            <a:endParaRPr lang="en-US" altLang="zh-CN" dirty="0"/>
          </a:p>
          <a:p>
            <a:pPr lvl="1" eaLnBrk="1" hangingPunct="1">
              <a:buClr>
                <a:srgbClr val="0000FF"/>
              </a:buClr>
            </a:pPr>
            <a:r>
              <a:rPr lang="zh-CN" altLang="en-US" dirty="0"/>
              <a:t>声明部分</a:t>
            </a:r>
            <a:endParaRPr lang="en-US" altLang="zh-CN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类型声明部分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变量声明部分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过程声明部分</a:t>
            </a:r>
          </a:p>
          <a:p>
            <a:pPr lvl="1" eaLnBrk="1" hangingPunct="1">
              <a:buClr>
                <a:srgbClr val="0000FF"/>
              </a:buClr>
            </a:pPr>
            <a:r>
              <a:rPr lang="zh-CN" altLang="en-US" dirty="0"/>
              <a:t>程序体部分</a:t>
            </a:r>
            <a:endParaRPr lang="en-US" altLang="zh-CN" dirty="0"/>
          </a:p>
          <a:p>
            <a:pPr lvl="1" eaLnBrk="1" hangingPunct="1">
              <a:buClr>
                <a:srgbClr val="0000FF"/>
              </a:buClr>
            </a:pPr>
            <a:endParaRPr lang="en-US" altLang="zh-CN" dirty="0"/>
          </a:p>
          <a:p>
            <a:pPr lvl="1" eaLnBrk="1" hangingPunct="1">
              <a:buClr>
                <a:srgbClr val="0000FF"/>
              </a:buClr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  <p:sp>
        <p:nvSpPr>
          <p:cNvPr id="13315" name="矩形 3"/>
          <p:cNvSpPr/>
          <p:nvPr/>
        </p:nvSpPr>
        <p:spPr>
          <a:xfrm>
            <a:off x="4876800" y="1981200"/>
            <a:ext cx="3581400" cy="3970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program pp</a:t>
            </a:r>
          </a:p>
          <a:p>
            <a:pPr>
              <a:buSzTx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var   integer  v1;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char  c;</a:t>
            </a:r>
          </a:p>
          <a:p>
            <a:pPr>
              <a:buSzTx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procedure f();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begin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v1 :=2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End</a:t>
            </a:r>
          </a:p>
          <a:p>
            <a:pPr>
              <a:buSzTx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Begin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f();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write(v1)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685800" y="106363"/>
            <a:ext cx="7772400" cy="658812"/>
          </a:xfrm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sz="4000" b="1" dirty="0"/>
              <a:t>SNL</a:t>
            </a:r>
            <a:r>
              <a:rPr lang="zh-CN" altLang="en-US" sz="4000" b="1" dirty="0"/>
              <a:t>语言的</a:t>
            </a:r>
            <a:r>
              <a:rPr lang="zh-CN" altLang="en-US" b="1" dirty="0"/>
              <a:t>单词</a:t>
            </a:r>
            <a:r>
              <a:rPr lang="zh-CN" altLang="en-US" dirty="0"/>
              <a:t>分类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23850" y="1341438"/>
            <a:ext cx="8820150" cy="5516562"/>
          </a:xfrm>
        </p:spPr>
        <p:txBody>
          <a:bodyPr vert="horz" wrap="square" lIns="91440" tIns="45720" rIns="91440" bIns="45720" anchor="t" anchorCtr="0"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标识符		  		</a:t>
            </a:r>
            <a:r>
              <a:rPr lang="en-US" altLang="zh-CN" sz="2800" b="1" dirty="0"/>
              <a:t>( ID ) 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保留字		  		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它是标识符的子集</a:t>
            </a:r>
            <a:r>
              <a:rPr lang="en-US" altLang="zh-CN" sz="2800" b="1" dirty="0"/>
              <a:t>, if,repeat,read,write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…)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无符号整数	  		</a:t>
            </a:r>
            <a:r>
              <a:rPr lang="en-US" altLang="zh-CN" sz="2800" b="1" dirty="0"/>
              <a:t>( INTC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单字符分界符	  	</a:t>
            </a:r>
            <a:r>
              <a:rPr lang="en-US" altLang="zh-CN" sz="2800" b="1" dirty="0"/>
              <a:t>( + , - , * , / , &lt; ,= ,( , ) , [ , ] , . , ; , EOF ,</a:t>
            </a:r>
            <a:r>
              <a:rPr lang="zh-CN" altLang="en-US" sz="2800" b="1" dirty="0"/>
              <a:t>空白字符 </a:t>
            </a:r>
            <a:r>
              <a:rPr lang="en-US" altLang="zh-CN" sz="2800" b="1" dirty="0"/>
              <a:t>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双字符分界符	  	</a:t>
            </a:r>
            <a:r>
              <a:rPr lang="en-US" altLang="zh-CN" sz="2800" b="1" dirty="0"/>
              <a:t>( :=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注释头符      		</a:t>
            </a:r>
            <a:r>
              <a:rPr lang="en-US" altLang="zh-CN" sz="2800" b="1" dirty="0"/>
              <a:t>( {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注释结束符			</a:t>
            </a:r>
            <a:r>
              <a:rPr lang="en-US" altLang="zh-CN" sz="2800" b="1" dirty="0"/>
              <a:t>( }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字符起始和结束符	</a:t>
            </a:r>
            <a:r>
              <a:rPr lang="en-US" altLang="zh-CN" sz="2800" b="1" dirty="0"/>
              <a:t>( ‘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数组下标界限符		</a:t>
            </a:r>
            <a:r>
              <a:rPr lang="en-US" altLang="zh-CN" sz="2800" b="1" dirty="0"/>
              <a:t>( .. )	</a:t>
            </a:r>
            <a:r>
              <a:rPr lang="en-US" altLang="zh-CN" sz="2400" b="1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5800" y="106363"/>
            <a:ext cx="7772400" cy="658812"/>
          </a:xfrm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zh-CN" altLang="en-US" dirty="0"/>
              <a:t>符号的巴科斯范式定义</a:t>
            </a: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00025" y="838200"/>
            <a:ext cx="8743950" cy="5178425"/>
          </a:xfrm>
        </p:spPr>
        <p:txBody>
          <a:bodyPr vert="horz" wrap="square" lIns="91440" tIns="45720" rIns="91440" bIns="45720" anchor="t" anchorCtr="0"/>
          <a:lstStyle/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标识符 </a:t>
            </a:r>
            <a:r>
              <a:rPr lang="en-US" altLang="zh-CN" sz="2000" b="1" dirty="0"/>
              <a:t>&gt; 		     ::=   </a:t>
            </a:r>
            <a:r>
              <a:rPr lang="zh-CN" altLang="en-US" sz="2000" b="1" dirty="0"/>
              <a:t>字母 </a:t>
            </a:r>
            <a:r>
              <a:rPr lang="en-US" altLang="zh-CN" sz="2000" b="1" dirty="0"/>
              <a:t>{ </a:t>
            </a:r>
            <a:r>
              <a:rPr lang="zh-CN" altLang="en-US" sz="2000" b="1" dirty="0"/>
              <a:t>字母 </a:t>
            </a:r>
            <a:r>
              <a:rPr lang="en-US" altLang="zh-CN" sz="2000" b="1" dirty="0"/>
              <a:t>| </a:t>
            </a:r>
            <a:r>
              <a:rPr lang="zh-CN" altLang="en-US" sz="2000" b="1" dirty="0"/>
              <a:t>数字 </a:t>
            </a:r>
            <a:r>
              <a:rPr lang="en-US" altLang="zh-CN" sz="2000" b="1" dirty="0"/>
              <a:t>}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无符号整数 </a:t>
            </a:r>
            <a:r>
              <a:rPr lang="en-US" altLang="zh-CN" sz="2000" b="1" dirty="0"/>
              <a:t>&gt; 	     ::=   </a:t>
            </a:r>
            <a:r>
              <a:rPr lang="zh-CN" altLang="en-US" sz="2000" b="1" dirty="0"/>
              <a:t>数字 </a:t>
            </a:r>
            <a:r>
              <a:rPr lang="en-US" altLang="zh-CN" sz="2000" b="1" dirty="0"/>
              <a:t>{ </a:t>
            </a:r>
            <a:r>
              <a:rPr lang="zh-CN" altLang="en-US" sz="2000" b="1" dirty="0"/>
              <a:t>数字 </a:t>
            </a:r>
            <a:r>
              <a:rPr lang="en-US" altLang="zh-CN" sz="2000" b="1" dirty="0"/>
              <a:t>}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单字符分界符 </a:t>
            </a:r>
            <a:r>
              <a:rPr lang="en-US" altLang="zh-CN" sz="2000" b="1" dirty="0"/>
              <a:t>&gt;  ::=   + | - | *| / | ( | ) | [ | ] | ; | . | &lt; | = | EOF | </a:t>
            </a:r>
            <a:r>
              <a:rPr lang="zh-CN" altLang="en-US" sz="2000" b="1" dirty="0"/>
              <a:t>空白字符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双字符分界符 </a:t>
            </a:r>
            <a:r>
              <a:rPr lang="en-US" altLang="zh-CN" sz="2000" b="1" dirty="0"/>
              <a:t>&gt;   ::=   : =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注释头符号 </a:t>
            </a:r>
            <a:r>
              <a:rPr lang="en-US" altLang="zh-CN" sz="2000" b="1" dirty="0"/>
              <a:t>&gt; 	     ::=   {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注释结束符号 </a:t>
            </a:r>
            <a:r>
              <a:rPr lang="en-US" altLang="zh-CN" sz="2000" b="1" dirty="0"/>
              <a:t>&gt;  ::=   }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字符标示符 </a:t>
            </a:r>
            <a:r>
              <a:rPr lang="en-US" altLang="zh-CN" sz="2000" b="1" dirty="0"/>
              <a:t>&gt;       ::=   ′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数组下标界限符 </a:t>
            </a:r>
            <a:r>
              <a:rPr lang="en-US" altLang="zh-CN" sz="2000" b="1" dirty="0"/>
              <a:t>&gt;   ::=   ..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</a:t>
            </a:r>
            <a:r>
              <a:rPr lang="zh-CN" altLang="en-US" sz="2000" b="1" dirty="0"/>
              <a:t>字母</a:t>
            </a:r>
            <a:r>
              <a:rPr lang="en-US" altLang="zh-CN" sz="2000" b="1" dirty="0"/>
              <a:t>&gt; 		         ::=   a | b | c | d | e | f | g | h | i | j | k | l | m | n | o | p | q | r | s | t |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u | v | w | x | y |z | A| B | C | D | E | F | G | H | I | J | K | L |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M | N | O | P | Q | R | S | T | U |V | W | X| Y | Z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</a:t>
            </a:r>
            <a:r>
              <a:rPr lang="zh-CN" altLang="en-US" sz="2000" b="1" dirty="0"/>
              <a:t>数字</a:t>
            </a:r>
            <a:r>
              <a:rPr lang="en-US" altLang="zh-CN" sz="2000" b="1" dirty="0"/>
              <a:t>&gt; 	      ::=   0 | 1 | 2 | 3 | 4 | 5 | 6 | 7 | 8 |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28714" y="106363"/>
            <a:ext cx="8762770" cy="658812"/>
          </a:xfrm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sz="4000" b="1" dirty="0"/>
              <a:t>SNL</a:t>
            </a:r>
            <a:r>
              <a:rPr lang="zh-CN" altLang="en-US" sz="4000" b="1" dirty="0"/>
              <a:t>语言的</a:t>
            </a:r>
            <a:r>
              <a:rPr lang="zh-CN" altLang="en-US" sz="4000" b="1" dirty="0" smtClean="0"/>
              <a:t>上下文无关文法（</a:t>
            </a:r>
            <a:r>
              <a:rPr lang="en-US" altLang="zh-CN" sz="4000" b="1" dirty="0" smtClean="0"/>
              <a:t>P8</a:t>
            </a:r>
            <a:r>
              <a:rPr lang="zh-CN" altLang="en-US" sz="4000" b="1" dirty="0" smtClean="0"/>
              <a:t>页）</a:t>
            </a:r>
            <a:endParaRPr lang="zh-CN" alt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9296400" cy="5516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 Program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ProgramHead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DeclarePart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ProgramBody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ProgramHead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PROGRAM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ProgramName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::=       ID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DeclarePart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VarDec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ProcDec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TypeDeclaration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TypeDeclaration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 	TYPE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8)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TypeDecList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TypeDecMore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9)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	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 	ID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87</TotalTime>
  <Words>1199</Words>
  <Application>Microsoft Office PowerPoint</Application>
  <PresentationFormat>全屏显示(4:3)</PresentationFormat>
  <Paragraphs>339</Paragraphs>
  <Slides>32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Traditional Arabic</vt:lpstr>
      <vt:lpstr>黑体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Blends</vt:lpstr>
      <vt:lpstr>1_Blends</vt:lpstr>
      <vt:lpstr>Microsoft Word Picture</vt:lpstr>
      <vt:lpstr>编译原理课程设计</vt:lpstr>
      <vt:lpstr>实验内容</vt:lpstr>
      <vt:lpstr>实验四模块之间的关系</vt:lpstr>
      <vt:lpstr>实验目的</vt:lpstr>
      <vt:lpstr>SNL语言简介</vt:lpstr>
      <vt:lpstr>SNL的程序结构</vt:lpstr>
      <vt:lpstr>SNL语言的单词分类</vt:lpstr>
      <vt:lpstr>符号的巴科斯范式定义</vt:lpstr>
      <vt:lpstr>SNL语言的上下文无关文法（P8页）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第一个程序： SNL的词法分析程序</vt:lpstr>
      <vt:lpstr>PowerPoint 演示文稿</vt:lpstr>
      <vt:lpstr>词法分析程序涉及的一些问题</vt:lpstr>
      <vt:lpstr>第二个程序： SNL的递归下降分析程序</vt:lpstr>
      <vt:lpstr> 递归下降程序涉及的一些问题</vt:lpstr>
      <vt:lpstr>递归下降分析模块</vt:lpstr>
      <vt:lpstr>第三个程序 ： SNL的LL(1)分析程序</vt:lpstr>
      <vt:lpstr>      LL(1)驱动程序构造 </vt:lpstr>
      <vt:lpstr>第四个程序： SNL的语义分析程序</vt:lpstr>
      <vt:lpstr>SNL的语义错误</vt:lpstr>
      <vt:lpstr>符号表</vt:lpstr>
      <vt:lpstr>实验报告</vt:lpstr>
      <vt:lpstr>成绩评定</vt:lpstr>
      <vt:lpstr>指导教师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85</cp:revision>
  <dcterms:created xsi:type="dcterms:W3CDTF">2021-03-18T03:19:00Z</dcterms:created>
  <dcterms:modified xsi:type="dcterms:W3CDTF">2022-03-09T01:59:28Z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2052-11.1.0.11035</vt:lpwstr>
  </property>
  <property fmtid="{D5CDD505-2E9C-101B-9397-08002B2CF9AE}" pid="4" name="ICV">
    <vt:lpwstr>584D8F87CD434E21AE8EBE28A13CC787</vt:lpwstr>
  </property>
</Properties>
</file>