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2" r:id="rId3"/>
  </p:sldMasterIdLst>
  <p:notesMasterIdLst>
    <p:notesMasterId r:id="rId18"/>
  </p:notesMasterIdLst>
  <p:sldIdLst>
    <p:sldId id="269" r:id="rId4"/>
    <p:sldId id="270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0"/>
    <p:restoredTop sz="87211"/>
  </p:normalViewPr>
  <p:slideViewPr>
    <p:cSldViewPr snapToGrid="0">
      <p:cViewPr varScale="1">
        <p:scale>
          <a:sx n="148" d="100"/>
          <a:sy n="148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0B55-2D50-194D-8680-3CFBA64BDA5C}" type="datetimeFigureOut">
              <a:rPr lang="de-DE" smtClean="0"/>
              <a:t>25.09.25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C83CC-50C5-924E-BC73-672A6B671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Einstieg mit Umfrage in Klasse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25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Es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ist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wichtig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dass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die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Teilnehmer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verstehen,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wie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man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mit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digitalen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Werkzeugen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umgeht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Während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des Workshops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werden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Sicherheitsvorkehrungen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betont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einschließlich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des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Umgangs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mit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potenziell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schädlicher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Software. Ein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verantwortungsvoller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Umgang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mit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Technologie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wird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gefördert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um die Sicherheit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aller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Nutzenden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gewährleisten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176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Der Workshop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bietet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nicht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nur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unterhaltsames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Lernen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über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Cyber Security,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sondern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auch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essentielle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Fähigkeiten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Bewältigung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digitaler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Herausforderungen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Indem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wir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jüngeren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Generationen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praxisnahe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Erfahrungen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ermöglichen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fördern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wir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Bewusstsein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für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Sicherheitsrisiken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den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verantwortungsvollen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Umgang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mit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Technologien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1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Vielleicht Ergebnisse der Umfrage hier als “Schockmoment“ mit einbeziehen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8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Eigentlicher Start in Vorstellung des Workshops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4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Diese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Präsentation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bietet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Überblick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über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die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Bedeutung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der Cyber Security. Wir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werden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die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grundlegenden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Risiken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Bedrohungen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besprechen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die in der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digitalen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Welt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existieren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sowie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die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Notwendigkeit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mit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Cyber Security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auseinanderzusetzen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Ziel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ist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es,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Bewusstsein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für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Sicherheitsvorkehrungen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schaffen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aufzuklären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wie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man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schützen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kann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65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Cyber Security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ist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entscheidend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für den Schutz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sensibler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Daten und Systeme. Sie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umfasst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Strategien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Maßnahmen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um Computer,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Netzwerke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Daten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vor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unbefugtem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Zugriff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schützen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In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zunehmend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vernetzten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Welt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ist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es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unerlässlich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das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Bewusstsein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für Cyber-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Sicherheitspraktiken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schärfen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dafür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sorgen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dass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Benutzer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in der Lage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sind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arbeiten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03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Aktuelle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Cyber-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Bedrohungen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umfassen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Malware, Phishing und Ransomware.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Diese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Angriffsmethoden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zielen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darauf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ab, Systeme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infiltrieren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Informationen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stehlen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oder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Daten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verschlüsseln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Lösegeld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verlangen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Jeder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Nutzer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insbesondere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junge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Menschen, muss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der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potenziellen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Gefahren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bewusst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sein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lernen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diese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Risiken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identifizieren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vermeiden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3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Der Workshop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richtet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an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jüngere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Jahrgänge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um das Interesse an Cyber Security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wecken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Durch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spielerische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Herangehensweise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sollen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Schüler für Sicherheitsfragen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sensibilisiert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werden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Die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Ansprache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erfolgt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durch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leicht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verständliche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Inhalte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interaktive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Elemente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um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engagierte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Teilnahme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fördern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das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Lernen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effektiv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gestalten.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15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Der Hackathon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bietet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spannende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Plattform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um Cyber Security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spielerisch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erkunden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In Form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eines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CTF (Capture the Flag)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Wettbewerbs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können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die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Teilnehmer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Aufgaben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erfüllen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während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gleichzeitig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lernen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vor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Cyber-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Bedrohungen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schützen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Der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Schwerpunkt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liegt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darauf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Spaß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am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Lernen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haben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praktische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Fähigkeiten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entwickeln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2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Die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Interaktivität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wird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durch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unterschiedliche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Aufgaben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Herausforderungen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gefördert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Die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Teilnehmer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müssen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gemeinsam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Strategien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entwickeln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um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sicherheitsrelevante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Aufgaben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bewältigen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Solche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Spielelemente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erhöhen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das Engagement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machen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komplexe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Themen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zugänglicher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</a:t>
            </a:r>
            <a:r>
              <a:rPr lang="en" sz="12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interessanter</a:t>
            </a: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C83CC-50C5-924E-BC73-672A6B6714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16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7" name="Google Shape;10;p2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5805360" y="1317240"/>
            <a:ext cx="2831400" cy="26478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6960" y="849600"/>
            <a:ext cx="5060520" cy="246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5" name="Google Shape;15;p2"/>
          <p:cNvPicPr/>
          <p:nvPr/>
        </p:nvPicPr>
        <p:blipFill>
          <a:blip r:embed="rId3"/>
          <a:srcRect l="61974"/>
          <a:stretch/>
        </p:blipFill>
        <p:spPr>
          <a:xfrm>
            <a:off x="5805360" y="1051560"/>
            <a:ext cx="2831400" cy="265320"/>
          </a:xfrm>
          <a:prstGeom prst="rect">
            <a:avLst/>
          </a:prstGeom>
          <a:noFill/>
          <a:ln w="9525">
            <a:solidFill>
              <a:srgbClr val="707070"/>
            </a:solidFill>
            <a:rou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47;p7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88" name="Google Shape;48;p7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9" name="Google Shape;49;p7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54;p8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94" name="Google Shape;55;p8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5" name="Google Shape;56;p8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59;p9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98" name="Google Shape;60;p9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9" name="Google Shape;61;p9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78;p13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453160" cy="601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342000" y="3849480"/>
            <a:ext cx="765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title"/>
          </p:nvPr>
        </p:nvSpPr>
        <p:spPr>
          <a:xfrm>
            <a:off x="342000" y="2560680"/>
            <a:ext cx="765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title"/>
          </p:nvPr>
        </p:nvSpPr>
        <p:spPr>
          <a:xfrm>
            <a:off x="342720" y="1916640"/>
            <a:ext cx="7639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title"/>
          </p:nvPr>
        </p:nvSpPr>
        <p:spPr>
          <a:xfrm>
            <a:off x="342000" y="3205080"/>
            <a:ext cx="765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title"/>
          </p:nvPr>
        </p:nvSpPr>
        <p:spPr>
          <a:xfrm>
            <a:off x="3985920" y="25610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7"/>
          <p:cNvSpPr>
            <a:spLocks noGrp="1"/>
          </p:cNvSpPr>
          <p:nvPr>
            <p:ph type="title"/>
          </p:nvPr>
        </p:nvSpPr>
        <p:spPr>
          <a:xfrm>
            <a:off x="3985920" y="32054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8"/>
          <p:cNvSpPr>
            <a:spLocks noGrp="1"/>
          </p:cNvSpPr>
          <p:nvPr>
            <p:ph type="title"/>
          </p:nvPr>
        </p:nvSpPr>
        <p:spPr>
          <a:xfrm>
            <a:off x="3985920" y="38494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9"/>
          <p:cNvSpPr>
            <a:spLocks noGrp="1"/>
          </p:cNvSpPr>
          <p:nvPr>
            <p:ph type="title"/>
          </p:nvPr>
        </p:nvSpPr>
        <p:spPr>
          <a:xfrm>
            <a:off x="3985920" y="19166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0" name="Google Shape;96;p13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98;p14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9320" y="794520"/>
            <a:ext cx="786636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3" name="Google Shape;101;p14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103;p15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9360" y="795960"/>
            <a:ext cx="4547520" cy="125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9360" y="2229480"/>
            <a:ext cx="4939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2360" y="1195200"/>
            <a:ext cx="2946960" cy="334116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pic>
        <p:nvPicPr>
          <p:cNvPr id="29" name="Google Shape;107;p15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109;p16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000" y="689760"/>
            <a:ext cx="84600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32" name="Google Shape;111;p16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118;p18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44600" y="1706400"/>
            <a:ext cx="6984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342000" y="1706400"/>
            <a:ext cx="6973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948280" y="1706400"/>
            <a:ext cx="6984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342000" y="654840"/>
            <a:ext cx="8249400" cy="60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42" name="Google Shape;126;p18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28;p19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7703640" cy="601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6132600" y="3071520"/>
            <a:ext cx="25743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132600" y="1677240"/>
            <a:ext cx="25743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3240000" y="1677600"/>
            <a:ext cx="25743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3237840" y="3071520"/>
            <a:ext cx="25790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342720" y="1677240"/>
            <a:ext cx="25790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342720" y="3071520"/>
            <a:ext cx="25790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1" name="Google Shape;142;p19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1;p11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7" name="Google Shape;72;p11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" name="Google Shape;73;p11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accent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33;p5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573400" cy="601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39;p5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66;p10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191520" y="686160"/>
            <a:ext cx="8757720" cy="412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6584040" y="3792960"/>
            <a:ext cx="2003760" cy="694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04" name="Google Shape;69;p10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69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72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13;p17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34" name="Google Shape;114;p17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5" name="Google Shape;115;p17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144;p20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53" name="Google Shape;145;p20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4" name="Google Shape;146;p20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92720" y="974880"/>
            <a:ext cx="387612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4298760" y="2743560"/>
            <a:ext cx="392868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17;p3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58" name="Google Shape;18;p3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9" name="Google Shape;19;p3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60" name="Google Shape;20;p3"/>
          <p:cNvPicPr/>
          <p:nvPr/>
        </p:nvPicPr>
        <p:blipFill>
          <a:blip r:embed="rId4"/>
          <a:stretch/>
        </p:blipFill>
        <p:spPr>
          <a:xfrm>
            <a:off x="3233160" y="3371400"/>
            <a:ext cx="5515200" cy="135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Google Shape;21;p3"/>
          <p:cNvPicPr/>
          <p:nvPr/>
        </p:nvPicPr>
        <p:blipFill>
          <a:blip r:embed="rId5"/>
          <a:stretch/>
        </p:blipFill>
        <p:spPr>
          <a:xfrm>
            <a:off x="555480" y="817920"/>
            <a:ext cx="5398920" cy="3024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60480" y="1532520"/>
            <a:ext cx="3458520" cy="152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779760" y="1910880"/>
            <a:ext cx="777960" cy="763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387120" y="947160"/>
            <a:ext cx="2107080" cy="20671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152;p21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66" name="Google Shape;153;p21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7" name="Google Shape;154;p21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69600" y="1143000"/>
            <a:ext cx="3852000" cy="56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69" name="Google Shape;157;p21"/>
          <p:cNvPicPr/>
          <p:nvPr/>
        </p:nvPicPr>
        <p:blipFill>
          <a:blip r:embed="rId4"/>
          <a:srcRect l="19759" t="14674" r="19444" b="47101"/>
          <a:stretch/>
        </p:blipFill>
        <p:spPr>
          <a:xfrm>
            <a:off x="4549320" y="1778400"/>
            <a:ext cx="3952800" cy="248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Google Shape;158;p21"/>
          <p:cNvSpPr/>
          <p:nvPr/>
        </p:nvSpPr>
        <p:spPr>
          <a:xfrm>
            <a:off x="4865400" y="2464560"/>
            <a:ext cx="3320280" cy="51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  <a:hlinkClick r:id="rId5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  <a:hlinkClick r:id="rId6"/>
              </a:rPr>
              <a:t>Freepik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160;p22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72" name="Google Shape;161;p22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3" name="Google Shape;162;p22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27;p4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75" name="Google Shape;28;p4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6" name="Google Shape;29;p4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41;p6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83" name="Google Shape;42;p6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4" name="Google Shape;43;p6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460000" cy="601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86" name="Google Shape;45;p6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F440C-E12E-CC58-67DD-81B209E0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15" y="1165644"/>
            <a:ext cx="8807570" cy="3174521"/>
          </a:xfrm>
        </p:spPr>
        <p:txBody>
          <a:bodyPr/>
          <a:lstStyle/>
          <a:p>
            <a:pPr algn="ctr"/>
            <a:r>
              <a:rPr lang="de-DE" dirty="0">
                <a:latin typeface="Roboto Mono" pitchFamily="49" charset="0"/>
                <a:ea typeface="Roboto Mono" pitchFamily="49" charset="0"/>
              </a:rPr>
              <a:t>Wer macht sich regelmäßig über das Risiko selbst von Cyberkriminalität betroffen zu sein Gedanken?</a:t>
            </a:r>
          </a:p>
        </p:txBody>
      </p:sp>
    </p:spTree>
    <p:extLst>
      <p:ext uri="{BB962C8B-B14F-4D97-AF65-F5344CB8AC3E}">
        <p14:creationId xmlns:p14="http://schemas.microsoft.com/office/powerpoint/2010/main" val="329737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249400" cy="602280"/>
          </a:xfrm>
        </p:spPr>
        <p:txBody>
          <a:bodyPr lIns="91440" tIns="91440" rIns="91440" bIns="91440" anchor="t">
            <a:normAutofit/>
          </a:bodyPr>
          <a:lstStyle/>
          <a:p>
            <a:pPr indent="0"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dk1"/>
                </a:solidFill>
                <a:effectLst/>
                <a:uFillTx/>
              </a:rPr>
              <a:t>Überblick über den Hackathon</a:t>
            </a:r>
            <a:endParaRPr lang="fr-FR" sz="3000" b="0" u="none" strike="noStrike">
              <a:solidFill>
                <a:schemeClr val="dk1"/>
              </a:solidFill>
              <a:effectLst/>
              <a:uFillTx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 idx="4294967295"/>
          </p:nvPr>
        </p:nvSpPr>
        <p:spPr>
          <a:xfrm>
            <a:off x="1523880" y="1819440"/>
            <a:ext cx="6914880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Der Hackathon soll: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Auf ansprechende Weise </a:t>
            </a:r>
            <a:r>
              <a:rPr lang="de-DE" sz="1400" noProof="0" dirty="0" err="1">
                <a:solidFill>
                  <a:schemeClr val="dk1"/>
                </a:solidFill>
                <a:latin typeface="Roboto Mono"/>
                <a:ea typeface="Roboto Mono"/>
              </a:rPr>
              <a:t>Cyber</a:t>
            </a: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 Security erklären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Spielerisch den Schutz vor </a:t>
            </a:r>
            <a:r>
              <a:rPr lang="de-DE" sz="1400" b="0" u="none" strike="noStrike" noProof="0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Cyber</a:t>
            </a: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Bedrohungen verstärken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Praktisch zeigen, wie Bedrohungen vermieden werden </a:t>
            </a:r>
            <a:r>
              <a:rPr lang="de-DE" sz="1400" dirty="0">
                <a:solidFill>
                  <a:schemeClr val="dk1"/>
                </a:solidFill>
                <a:latin typeface="Roboto Mono"/>
                <a:ea typeface="Roboto Mono"/>
              </a:rPr>
              <a:t>können</a:t>
            </a:r>
            <a:endParaRPr lang="en" sz="1400" b="0" u="none" strike="noStrike" dirty="0">
              <a:solidFill>
                <a:schemeClr val="dk1"/>
              </a:solidFill>
              <a:effectLst/>
              <a:uFillTx/>
              <a:latin typeface="Roboto Mono"/>
              <a:ea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249;p31"/>
          <p:cNvPicPr/>
          <p:nvPr/>
        </p:nvPicPr>
        <p:blipFill>
          <a:blip r:embed="rId3"/>
          <a:srcRect l="20603" r="20610"/>
          <a:stretch/>
        </p:blipFill>
        <p:spPr>
          <a:xfrm>
            <a:off x="522360" y="1195200"/>
            <a:ext cx="2946960" cy="3341160"/>
          </a:xfrm>
          <a:prstGeom prst="rect">
            <a:avLst/>
          </a:prstGeom>
          <a:noFill/>
          <a:ln w="9525">
            <a:solidFill>
              <a:srgbClr val="707070"/>
            </a:solidFill>
            <a:round/>
          </a:ln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790800" y="800280"/>
            <a:ext cx="4543200" cy="125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200" b="0" u="none" strike="noStrike" noProof="0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Interaktive Elemente und Spielmechanik</a:t>
            </a:r>
            <a:endParaRPr lang="de-DE" sz="3200" b="0" u="none" strike="noStrike" noProof="0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790800" y="2228760"/>
            <a:ext cx="4943160" cy="25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230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 verschiedenen Aufgaben soll versucht werden </a:t>
            </a:r>
            <a:r>
              <a:rPr lang="de-DE" sz="1400" b="0" u="none" strike="noStrike" noProof="0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Cyber</a:t>
            </a: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Bedrohungen zu entgehen</a:t>
            </a:r>
          </a:p>
          <a:p>
            <a:pPr marL="230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Es müssen realitätsnahe Strategien angewendet werden, um die Level zu absolvieren</a:t>
            </a:r>
          </a:p>
          <a:p>
            <a:pPr marL="230400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Ø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Mit den Gleichen Strategien sollen auch zukünftig reale Bedrohungen vermieden werden</a:t>
            </a:r>
            <a:endParaRPr lang="de-DE" sz="1400" b="0" u="none" strike="noStrike" noProof="0" dirty="0">
              <a:solidFill>
                <a:schemeClr val="dk1"/>
              </a:solidFill>
              <a:effectLst/>
              <a:uFillTx/>
              <a:latin typeface="Roboto Mono"/>
              <a:ea typeface="Roboto Mono"/>
            </a:endParaRPr>
          </a:p>
        </p:txBody>
      </p:sp>
      <p:grpSp>
        <p:nvGrpSpPr>
          <p:cNvPr id="139" name="Google Shape;252;p31"/>
          <p:cNvGrpSpPr/>
          <p:nvPr/>
        </p:nvGrpSpPr>
        <p:grpSpPr>
          <a:xfrm>
            <a:off x="511200" y="947160"/>
            <a:ext cx="2970720" cy="265320"/>
            <a:chOff x="511200" y="947160"/>
            <a:chExt cx="2970720" cy="265320"/>
          </a:xfrm>
        </p:grpSpPr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249400" cy="602280"/>
          </a:xfrm>
        </p:spPr>
        <p:txBody>
          <a:bodyPr lIns="91440" tIns="91440" rIns="91440" bIns="91440" anchor="t">
            <a:normAutofit/>
          </a:bodyPr>
          <a:lstStyle/>
          <a:p>
            <a:pPr indent="0">
              <a:buNone/>
              <a:tabLst>
                <a:tab pos="0" algn="l"/>
              </a:tabLst>
            </a:pPr>
            <a:r>
              <a:rPr lang="de-DE" sz="3000" noProof="0" dirty="0">
                <a:solidFill>
                  <a:schemeClr val="dk1"/>
                </a:solidFill>
              </a:rPr>
              <a:t>V</a:t>
            </a:r>
            <a:r>
              <a:rPr lang="de-DE" sz="3000" b="0" u="none" strike="noStrike" noProof="0" dirty="0">
                <a:solidFill>
                  <a:schemeClr val="dk1"/>
                </a:solidFill>
                <a:effectLst/>
                <a:uFillTx/>
              </a:rPr>
              <a:t>erantwortungsvoller Umgang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subTitle" idx="4294967295"/>
          </p:nvPr>
        </p:nvSpPr>
        <p:spPr>
          <a:xfrm>
            <a:off x="1523880" y="1819440"/>
            <a:ext cx="6914880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Trotz spielerischen Aufgaben, muss das Thema ernst genommen werden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Vorgestelle </a:t>
            </a:r>
            <a:r>
              <a:rPr lang="de-DE" sz="1400" noProof="0" dirty="0" err="1">
                <a:solidFill>
                  <a:schemeClr val="dk1"/>
                </a:solidFill>
                <a:latin typeface="Roboto Mono"/>
                <a:ea typeface="Roboto Mono"/>
              </a:rPr>
              <a:t>Cyber</a:t>
            </a: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 Bedrohungen sind reale Bedrohungen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Der verantwortungsvolle Umgang mit Technologie ist hier von extremer Bedeutung</a:t>
            </a:r>
            <a:endParaRPr lang="de-DE" sz="1400" b="0" u="none" strike="noStrike" noProof="0" dirty="0">
              <a:solidFill>
                <a:schemeClr val="dk1"/>
              </a:solidFill>
              <a:effectLst/>
              <a:uFillTx/>
              <a:latin typeface="Roboto Mono"/>
              <a:ea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249400" cy="602280"/>
          </a:xfrm>
        </p:spPr>
        <p:txBody>
          <a:bodyPr lIns="91440" tIns="91440" rIns="91440" bIns="91440" anchor="t">
            <a:normAutofit/>
          </a:bodyPr>
          <a:lstStyle/>
          <a:p>
            <a:pPr indent="0"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dk1"/>
                </a:solidFill>
                <a:effectLst/>
                <a:uFillTx/>
              </a:rPr>
              <a:t>Fazit</a:t>
            </a:r>
            <a:endParaRPr lang="fr-FR" sz="3000" b="0" u="none" strike="noStrike">
              <a:solidFill>
                <a:schemeClr val="dk1"/>
              </a:solidFill>
              <a:effectLst/>
              <a:uFillTx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 idx="4294967295"/>
          </p:nvPr>
        </p:nvSpPr>
        <p:spPr>
          <a:xfrm>
            <a:off x="1523880" y="1819440"/>
            <a:ext cx="6914880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Durch: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Unterhaltsames Lernen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Übermittlung vo</a:t>
            </a: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n Fähigkeiten zur Bewältigung digitaler Herausforderungen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Soll gefördert werden: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Verantwortungsvoller Umgang mit Technologien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Bewusstsein für digitale Sicherheitsrisiken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" sz="1400" b="0" u="none" strike="noStrike" dirty="0">
              <a:solidFill>
                <a:schemeClr val="dk1"/>
              </a:solidFill>
              <a:effectLst/>
              <a:uFillTx/>
              <a:latin typeface="Roboto Mono"/>
              <a:ea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814E-D8DA-34EF-6529-D79CA086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59;p32">
            <a:extLst>
              <a:ext uri="{FF2B5EF4-FFF2-40B4-BE49-F238E27FC236}">
                <a16:creationId xmlns:a16="http://schemas.microsoft.com/office/drawing/2014/main" id="{791BF01B-1B3A-03BE-9073-4D3FD589F320}"/>
              </a:ext>
            </a:extLst>
          </p:cNvPr>
          <p:cNvPicPr/>
          <p:nvPr/>
        </p:nvPicPr>
        <p:blipFill>
          <a:blip r:embed="rId2"/>
          <a:srcRect l="20933" r="20933"/>
          <a:stretch/>
        </p:blipFill>
        <p:spPr>
          <a:xfrm flipH="1">
            <a:off x="6387120" y="947160"/>
            <a:ext cx="2107080" cy="2067120"/>
          </a:xfrm>
          <a:prstGeom prst="rect">
            <a:avLst/>
          </a:prstGeom>
          <a:noFill/>
          <a:ln w="19050">
            <a:solidFill>
              <a:srgbClr val="707070"/>
            </a:solidFill>
            <a:round/>
          </a:ln>
        </p:spPr>
      </p:pic>
      <p:sp>
        <p:nvSpPr>
          <p:cNvPr id="130" name="PlaceHolder 1">
            <a:extLst>
              <a:ext uri="{FF2B5EF4-FFF2-40B4-BE49-F238E27FC236}">
                <a16:creationId xmlns:a16="http://schemas.microsoft.com/office/drawing/2014/main" id="{F46D4130-1B8A-C790-FCE3-C2B8C8ACACD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467160" y="3914640"/>
            <a:ext cx="51717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algn="ctr"/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Viel Spaß und Erfolg bei</a:t>
            </a: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m Workshop!!!</a:t>
            </a:r>
            <a:endParaRPr lang="de-DE" sz="1400" b="0" u="none" strike="noStrike" noProof="0" dirty="0">
              <a:solidFill>
                <a:schemeClr val="dk1"/>
              </a:solidFill>
              <a:effectLst/>
              <a:uFillTx/>
              <a:latin typeface="Roboto Mono"/>
              <a:ea typeface="Roboto Mono"/>
            </a:endParaRPr>
          </a:p>
        </p:txBody>
      </p:sp>
      <p:sp>
        <p:nvSpPr>
          <p:cNvPr id="131" name="PlaceHolder 2">
            <a:extLst>
              <a:ext uri="{FF2B5EF4-FFF2-40B4-BE49-F238E27FC236}">
                <a16:creationId xmlns:a16="http://schemas.microsoft.com/office/drawing/2014/main" id="{EEDF4E8F-338F-0F40-A410-AE0554BE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240" y="1533600"/>
            <a:ext cx="3457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Danke!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3">
            <a:extLst>
              <a:ext uri="{FF2B5EF4-FFF2-40B4-BE49-F238E27FC236}">
                <a16:creationId xmlns:a16="http://schemas.microsoft.com/office/drawing/2014/main" id="{D7594C70-4651-2B1F-558E-4ACB6BFA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00" y="1914480"/>
            <a:ext cx="78084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u="none" strike="noStrike" dirty="0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03</a:t>
            </a:r>
            <a:endParaRPr lang="fr-FR" sz="5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33" name="Google Shape;263;p32">
            <a:extLst>
              <a:ext uri="{FF2B5EF4-FFF2-40B4-BE49-F238E27FC236}">
                <a16:creationId xmlns:a16="http://schemas.microsoft.com/office/drawing/2014/main" id="{2A52A1D4-EB8D-3969-5FC9-FE733D4C50CD}"/>
              </a:ext>
            </a:extLst>
          </p:cNvPr>
          <p:cNvGrpSpPr/>
          <p:nvPr/>
        </p:nvGrpSpPr>
        <p:grpSpPr>
          <a:xfrm>
            <a:off x="6386760" y="947160"/>
            <a:ext cx="2107080" cy="265320"/>
            <a:chOff x="6386760" y="947160"/>
            <a:chExt cx="2107080" cy="265320"/>
          </a:xfrm>
        </p:grpSpPr>
      </p:grpSp>
    </p:spTree>
    <p:extLst>
      <p:ext uri="{BB962C8B-B14F-4D97-AF65-F5344CB8AC3E}">
        <p14:creationId xmlns:p14="http://schemas.microsoft.com/office/powerpoint/2010/main" val="306180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AFB40-23D6-0ABD-2BB3-4FAF55DD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Fakten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79EC97-8849-492E-DB6F-37F1322C65A4}"/>
              </a:ext>
            </a:extLst>
          </p:cNvPr>
          <p:cNvSpPr/>
          <p:nvPr/>
        </p:nvSpPr>
        <p:spPr>
          <a:xfrm>
            <a:off x="4830792" y="2484408"/>
            <a:ext cx="3157268" cy="776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7BAC87D-2D4E-BACD-2382-AB3901E413CD}"/>
              </a:ext>
            </a:extLst>
          </p:cNvPr>
          <p:cNvSpPr txBox="1"/>
          <p:nvPr/>
        </p:nvSpPr>
        <p:spPr>
          <a:xfrm>
            <a:off x="4572000" y="2208363"/>
            <a:ext cx="3847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Roboto Mono" pitchFamily="49" charset="0"/>
                <a:ea typeface="Roboto Mono" pitchFamily="49" charset="0"/>
              </a:rPr>
              <a:t>24% der Deutschen waren schon einmal Opfer von Cyberkriminalität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dirty="0">
                <a:latin typeface="Roboto Mono" pitchFamily="49" charset="0"/>
                <a:ea typeface="Roboto Mono" pitchFamily="49" charset="0"/>
              </a:rPr>
              <a:t>68% der 16- bis 22- Jährigen schätzen ihr Risiko selbst betroffen zu sein gering ein</a:t>
            </a:r>
          </a:p>
        </p:txBody>
      </p:sp>
      <p:pic>
        <p:nvPicPr>
          <p:cNvPr id="8" name="Grafik 7" descr="Zahlenschloss auf Computer-Hauptplatine">
            <a:extLst>
              <a:ext uri="{FF2B5EF4-FFF2-40B4-BE49-F238E27FC236}">
                <a16:creationId xmlns:a16="http://schemas.microsoft.com/office/drawing/2014/main" id="{ED226FF8-47C9-D60E-9284-0F9BE1D55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20" y="1855693"/>
            <a:ext cx="3551545" cy="23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3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79;p28"/>
          <p:cNvPicPr/>
          <p:nvPr/>
        </p:nvPicPr>
        <p:blipFill>
          <a:blip r:embed="rId3"/>
          <a:srcRect l="31656" t="9673" r="9488"/>
          <a:stretch/>
        </p:blipFill>
        <p:spPr>
          <a:xfrm>
            <a:off x="5805360" y="1317240"/>
            <a:ext cx="2831400" cy="2647800"/>
          </a:xfrm>
          <a:prstGeom prst="rect">
            <a:avLst/>
          </a:prstGeom>
          <a:noFill/>
          <a:ln w="19050">
            <a:solidFill>
              <a:srgbClr val="707070"/>
            </a:solidFill>
            <a:round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847800"/>
            <a:ext cx="5057280" cy="2466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5600" b="0" u="none" strike="noStrike" noProof="0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Einführung in </a:t>
            </a:r>
            <a:r>
              <a:rPr lang="de-DE" sz="5600" b="0" u="none" strike="noStrike" noProof="0" dirty="0" err="1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Cyber</a:t>
            </a:r>
            <a:r>
              <a:rPr lang="de-DE" sz="5600" b="0" u="none" strike="noStrike" noProof="0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 </a:t>
            </a:r>
            <a:r>
              <a:rPr lang="en" sz="5600" b="0" u="none" strike="noStrike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Security</a:t>
            </a:r>
            <a:endParaRPr lang="fr-FR" sz="5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3362400"/>
            <a:ext cx="435240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Wichtigkeit und Risiken im digitalen Zeitalter</a:t>
            </a:r>
            <a:endParaRPr lang="de-DE" sz="1400" b="0" u="none" strike="noStrike" noProof="0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13" name="Google Shape;182;p28"/>
          <p:cNvSpPr/>
          <p:nvPr/>
        </p:nvSpPr>
        <p:spPr>
          <a:xfrm>
            <a:off x="438120" y="209520"/>
            <a:ext cx="4476240" cy="2462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600" b="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Q12 2inf1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249400" cy="602280"/>
          </a:xfrm>
        </p:spPr>
        <p:txBody>
          <a:bodyPr lIns="91440" tIns="91440" rIns="91440" bIns="91440" anchor="t">
            <a:normAutofit/>
          </a:bodyPr>
          <a:lstStyle/>
          <a:p>
            <a:pPr indent="0"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dk1"/>
                </a:solidFill>
                <a:effectLst/>
                <a:uFillTx/>
              </a:rPr>
              <a:t>Einführung</a:t>
            </a:r>
            <a:endParaRPr lang="fr-FR" sz="3000" b="0" u="none" strike="noStrike">
              <a:solidFill>
                <a:schemeClr val="dk1"/>
              </a:solidFill>
              <a:effectLst/>
              <a:uFillTx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 idx="4294967295"/>
          </p:nvPr>
        </p:nvSpPr>
        <p:spPr>
          <a:xfrm>
            <a:off x="1523880" y="1819440"/>
            <a:ext cx="6914880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Ziele des Workshops: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Über grundlegende Risiken der digitalen Welt aufklären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An das Thema </a:t>
            </a:r>
            <a:r>
              <a:rPr lang="de-DE" sz="1400" b="0" u="none" strike="noStrike" noProof="0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Cybe</a:t>
            </a:r>
            <a:r>
              <a:rPr lang="de-DE" sz="1400" noProof="0" dirty="0" err="1">
                <a:solidFill>
                  <a:schemeClr val="dk1"/>
                </a:solidFill>
                <a:latin typeface="Roboto Mono"/>
                <a:ea typeface="Roboto Mono"/>
              </a:rPr>
              <a:t>r</a:t>
            </a: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 Security heranführen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Bewusstsein für Sicherheitsvorkehrungen schaffen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259;p32"/>
          <p:cNvPicPr/>
          <p:nvPr/>
        </p:nvPicPr>
        <p:blipFill>
          <a:blip r:embed="rId2"/>
          <a:srcRect l="20933" r="20933"/>
          <a:stretch/>
        </p:blipFill>
        <p:spPr>
          <a:xfrm flipH="1">
            <a:off x="6387120" y="947160"/>
            <a:ext cx="2107080" cy="2067120"/>
          </a:xfrm>
          <a:prstGeom prst="rect">
            <a:avLst/>
          </a:prstGeom>
          <a:noFill/>
          <a:ln w="19050">
            <a:solidFill>
              <a:srgbClr val="707070"/>
            </a:solidFill>
            <a:round/>
          </a:ln>
        </p:spPr>
      </p:pic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3467160" y="3914640"/>
            <a:ext cx="51717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algn="ctr"/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Grober Überblick zu Risiken und Bedeutung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1857240" y="1533600"/>
            <a:ext cx="3457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4000" b="0" u="none" strike="noStrike" noProof="0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Erklärung von </a:t>
            </a:r>
            <a:r>
              <a:rPr lang="de-DE" sz="4000" b="0" u="none" strike="noStrike" noProof="0" dirty="0" err="1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Cyber</a:t>
            </a:r>
            <a:r>
              <a:rPr lang="de-DE" sz="4000" b="0" u="none" strike="noStrike" noProof="0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 Security</a:t>
            </a:r>
            <a:endParaRPr lang="de-DE" sz="4000" b="0" u="none" strike="noStrike" noProof="0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781200" y="1914480"/>
            <a:ext cx="78084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01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20" name="Google Shape;263;p32"/>
          <p:cNvGrpSpPr/>
          <p:nvPr/>
        </p:nvGrpSpPr>
        <p:grpSpPr>
          <a:xfrm>
            <a:off x="6386760" y="947160"/>
            <a:ext cx="2107080" cy="265320"/>
            <a:chOff x="6386760" y="947160"/>
            <a:chExt cx="2107080" cy="265320"/>
          </a:xfrm>
        </p:grpSpPr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249400" cy="602280"/>
          </a:xfrm>
        </p:spPr>
        <p:txBody>
          <a:bodyPr lIns="91440" tIns="91440" rIns="91440" bIns="91440" anchor="t">
            <a:normAutofit/>
          </a:bodyPr>
          <a:lstStyle/>
          <a:p>
            <a:pPr indent="0"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dk1"/>
                </a:solidFill>
                <a:effectLst/>
                <a:uFillTx/>
              </a:rPr>
              <a:t>Bedeutung von Cyber Security</a:t>
            </a:r>
            <a:endParaRPr lang="fr-FR" sz="3000" b="0" u="none" strike="noStrike">
              <a:solidFill>
                <a:schemeClr val="dk1"/>
              </a:solidFill>
              <a:effectLst/>
              <a:uFillTx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 idx="4294967295"/>
          </p:nvPr>
        </p:nvSpPr>
        <p:spPr>
          <a:xfrm>
            <a:off x="1523880" y="1819440"/>
            <a:ext cx="6914880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u="none" strike="noStrike" noProof="0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Cyber</a:t>
            </a: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Security ist heute wichtiger denn je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… im Umgang und Schutz von sensiblen Daten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… im täglichen gebrauch jeglicher Plattformen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… im surfen in den verschiedensten Netzwerken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… und vielem mehr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249;p31"/>
          <p:cNvPicPr/>
          <p:nvPr/>
        </p:nvPicPr>
        <p:blipFill>
          <a:blip r:embed="rId3"/>
          <a:srcRect l="20603" r="20610"/>
          <a:stretch/>
        </p:blipFill>
        <p:spPr>
          <a:xfrm>
            <a:off x="522360" y="1195200"/>
            <a:ext cx="2946960" cy="3341160"/>
          </a:xfrm>
          <a:prstGeom prst="rect">
            <a:avLst/>
          </a:prstGeom>
          <a:noFill/>
          <a:ln w="9525">
            <a:solidFill>
              <a:srgbClr val="707070"/>
            </a:solidFill>
            <a:round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790800" y="800280"/>
            <a:ext cx="4543200" cy="125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Risiken und Bedrohungen</a:t>
            </a:r>
            <a:endParaRPr lang="fr-FR" sz="3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790800" y="2121694"/>
            <a:ext cx="4943160" cy="264038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marL="230400" indent="0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Cyber-Bedrohungen wie:</a:t>
            </a:r>
          </a:p>
          <a:p>
            <a:pPr marL="2304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Malware</a:t>
            </a:r>
          </a:p>
          <a:p>
            <a:pPr marL="2304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Phishing</a:t>
            </a:r>
          </a:p>
          <a:p>
            <a:pPr marL="2304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Ransomware </a:t>
            </a:r>
          </a:p>
          <a:p>
            <a:pPr marL="2304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Oder vieles mehr</a:t>
            </a:r>
          </a:p>
          <a:p>
            <a:pPr marL="230400"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Zielen darauf ab:</a:t>
            </a:r>
          </a:p>
          <a:p>
            <a:pPr marL="2304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Informationen zu stehlen</a:t>
            </a:r>
          </a:p>
          <a:p>
            <a:pPr marL="2304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noProof="0" dirty="0">
                <a:solidFill>
                  <a:schemeClr val="dk1"/>
                </a:solidFill>
                <a:latin typeface="Roboto Mono"/>
                <a:ea typeface="Roboto Mono"/>
              </a:rPr>
              <a:t>Systeme zu infiltrieren</a:t>
            </a:r>
          </a:p>
          <a:p>
            <a:pPr marL="2304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Daten zu verschlüsseln und Lösegeld zu verlangen</a:t>
            </a:r>
            <a:endParaRPr lang="en" sz="1400" b="0" u="none" strike="noStrike" dirty="0">
              <a:solidFill>
                <a:schemeClr val="dk1"/>
              </a:solidFill>
              <a:effectLst/>
              <a:uFillTx/>
              <a:latin typeface="Roboto Mono"/>
              <a:ea typeface="Roboto Mono"/>
            </a:endParaRPr>
          </a:p>
        </p:txBody>
      </p:sp>
      <p:grpSp>
        <p:nvGrpSpPr>
          <p:cNvPr id="126" name="Google Shape;252;p31"/>
          <p:cNvGrpSpPr/>
          <p:nvPr/>
        </p:nvGrpSpPr>
        <p:grpSpPr>
          <a:xfrm>
            <a:off x="511200" y="947160"/>
            <a:ext cx="2970720" cy="265320"/>
            <a:chOff x="511200" y="947160"/>
            <a:chExt cx="2970720" cy="265320"/>
          </a:xfrm>
        </p:grpSpPr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Zielgruppenansprache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523880" y="1819440"/>
            <a:ext cx="6914880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Der Workshop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richtet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sich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an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jüngere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Jahrgänge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um das Interesse an Cyber Security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wecken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Durch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spielerische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Herangehensweise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sollen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Schüler für Sicherheitsfragen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sensibilisiert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werden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. Die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Ansprache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erfolgt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durch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leicht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verständliche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Inhalte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interaktive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Elemente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um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eine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engagierte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Teilnahme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fördern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und das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Lernen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effektiv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r>
              <a:rPr lang="en" sz="1400" b="0" u="none" strike="noStrike" dirty="0" err="1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zu</a:t>
            </a: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gestalten.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259;p32"/>
          <p:cNvPicPr/>
          <p:nvPr/>
        </p:nvPicPr>
        <p:blipFill>
          <a:blip r:embed="rId2"/>
          <a:srcRect l="20933" r="20933"/>
          <a:stretch/>
        </p:blipFill>
        <p:spPr>
          <a:xfrm flipH="1">
            <a:off x="6387120" y="947160"/>
            <a:ext cx="2107080" cy="2067120"/>
          </a:xfrm>
          <a:prstGeom prst="rect">
            <a:avLst/>
          </a:prstGeom>
          <a:noFill/>
          <a:ln w="19050">
            <a:solidFill>
              <a:srgbClr val="707070"/>
            </a:solidFill>
            <a:round/>
          </a:ln>
        </p:spPr>
      </p:pic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3467160" y="3914640"/>
            <a:ext cx="51717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algn="ctr"/>
            <a:r>
              <a:rPr lang="de-DE" sz="1400" b="0" u="none" strike="noStrike" noProof="0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Vorstellung des eigentlichen Workshops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1857240" y="1533600"/>
            <a:ext cx="3457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Workshop Konzept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781200" y="1914480"/>
            <a:ext cx="78084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u="none" strike="noStrike" dirty="0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02</a:t>
            </a:r>
            <a:endParaRPr lang="fr-FR" sz="5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33" name="Google Shape;263;p32"/>
          <p:cNvGrpSpPr/>
          <p:nvPr/>
        </p:nvGrpSpPr>
        <p:grpSpPr>
          <a:xfrm>
            <a:off x="6386760" y="947160"/>
            <a:ext cx="2107080" cy="265320"/>
            <a:chOff x="6386760" y="947160"/>
            <a:chExt cx="2107080" cy="265320"/>
          </a:xfrm>
        </p:grpSpPr>
      </p:grpSp>
    </p:spTree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91919"/>
      </a:dk1>
      <a:lt1>
        <a:srgbClr val="EFEFEF"/>
      </a:lt1>
      <a:dk2>
        <a:srgbClr val="707070"/>
      </a:dk2>
      <a:lt2>
        <a:srgbClr val="C1C1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y Presentation Template">
  <a:themeElements>
    <a:clrScheme name="Simple Light">
      <a:dk1>
        <a:srgbClr val="191919"/>
      </a:dk1>
      <a:lt1>
        <a:srgbClr val="EFEFEF"/>
      </a:lt1>
      <a:dk2>
        <a:srgbClr val="707070"/>
      </a:dk2>
      <a:lt2>
        <a:srgbClr val="C1C1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782</Words>
  <Application>Microsoft Macintosh PowerPoint</Application>
  <PresentationFormat>Bildschirmpräsentation (16:9)</PresentationFormat>
  <Paragraphs>81</Paragraphs>
  <Slides>14</Slides>
  <Notes>11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Aptos</vt:lpstr>
      <vt:lpstr>Arial</vt:lpstr>
      <vt:lpstr>OpenSymbol</vt:lpstr>
      <vt:lpstr>Roboto Mono</vt:lpstr>
      <vt:lpstr>Symbol</vt:lpstr>
      <vt:lpstr>VT323</vt:lpstr>
      <vt:lpstr>Wingdings</vt:lpstr>
      <vt:lpstr>My Presentation Template</vt:lpstr>
      <vt:lpstr>My Presentation Template</vt:lpstr>
      <vt:lpstr>Slidesgo Final Pages</vt:lpstr>
      <vt:lpstr>Wer macht sich regelmäßig über das Risiko selbst von Cyberkriminalität betroffen zu sein Gedanken?</vt:lpstr>
      <vt:lpstr>Fakten</vt:lpstr>
      <vt:lpstr>Einführung in Cyber Security</vt:lpstr>
      <vt:lpstr>Einführung</vt:lpstr>
      <vt:lpstr>Erklärung von Cyber Security</vt:lpstr>
      <vt:lpstr>Bedeutung von Cyber Security</vt:lpstr>
      <vt:lpstr>Risiken und Bedrohungen</vt:lpstr>
      <vt:lpstr>Zielgruppenansprache</vt:lpstr>
      <vt:lpstr>Workshop Konzept</vt:lpstr>
      <vt:lpstr>Überblick über den Hackathon</vt:lpstr>
      <vt:lpstr>Interaktive Elemente und Spielmechanik</vt:lpstr>
      <vt:lpstr>Verantwortungsvoller Umgang</vt:lpstr>
      <vt:lpstr>Fazit</vt:lpstr>
      <vt:lpstr>Danke!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Cyber Security</dc:title>
  <cp:lastModifiedBy>Tara Thomas</cp:lastModifiedBy>
  <cp:revision>3</cp:revision>
  <dcterms:modified xsi:type="dcterms:W3CDTF">2025-09-25T13:41:32Z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2025-07-15T22:43:46Z</dcterms:created>
  <dc:creator>Unknown Creator</dc:creator>
  <dc:description/>
  <dc:language>en-US</dc:language>
  <cp:lastModifiedBy>Unknown Creator</cp:lastModifiedBy>
  <dcterms:modified xsi:type="dcterms:W3CDTF">2025-07-15T22:43:46Z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