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2" r:id="rId6"/>
    <p:sldId id="263" r:id="rId7"/>
    <p:sldId id="264" r:id="rId8"/>
    <p:sldId id="26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134CE-802F-1848-AE40-D023BBB3A88B}">
          <p14:sldIdLst>
            <p14:sldId id="256"/>
            <p14:sldId id="257"/>
            <p14:sldId id="258"/>
            <p14:sldId id="259"/>
            <p14:sldId id="262"/>
            <p14:sldId id="263"/>
          </p14:sldIdLst>
        </p14:section>
        <p14:section name="Untitled Section" id="{89AAAFF6-8443-0243-8D52-366571F0489D}">
          <p14:sldIdLst>
            <p14:sldId id="264"/>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8246" autoAdjust="0"/>
  </p:normalViewPr>
  <p:slideViewPr>
    <p:cSldViewPr snapToGrid="0" snapToObjects="1">
      <p:cViewPr>
        <p:scale>
          <a:sx n="100" d="100"/>
          <a:sy n="100" d="100"/>
        </p:scale>
        <p:origin x="-1344" y="-80"/>
      </p:cViewPr>
      <p:guideLst>
        <p:guide orient="horz" pos="2160"/>
        <p:guide pos="2880"/>
      </p:guideLst>
    </p:cSldViewPr>
  </p:slideViewPr>
  <p:outlineViewPr>
    <p:cViewPr>
      <p:scale>
        <a:sx n="33" d="100"/>
        <a:sy n="33" d="100"/>
      </p:scale>
      <p:origin x="0" y="3792"/>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F312C-B315-7C4F-8015-D22909F2D0AB}" type="datetimeFigureOut">
              <a:rPr lang="en-US" smtClean="0"/>
              <a:t>12/6/16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7C2C62-CA12-4E4D-A2E6-BD2E6A0AB6EF}" type="slidenum">
              <a:rPr lang="en-US" smtClean="0"/>
              <a:t>‹#›</a:t>
            </a:fld>
            <a:endParaRPr lang="en-US"/>
          </a:p>
        </p:txBody>
      </p:sp>
    </p:spTree>
    <p:extLst>
      <p:ext uri="{BB962C8B-B14F-4D97-AF65-F5344CB8AC3E}">
        <p14:creationId xmlns:p14="http://schemas.microsoft.com/office/powerpoint/2010/main" val="651054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Dr.</a:t>
            </a:r>
            <a:r>
              <a:rPr lang="en-US" baseline="0" dirty="0" smtClean="0"/>
              <a:t> Yu </a:t>
            </a:r>
            <a:r>
              <a:rPr lang="en-US" baseline="0" dirty="0" err="1" smtClean="0"/>
              <a:t>Zheng</a:t>
            </a:r>
            <a:r>
              <a:rPr lang="en-US" baseline="0" dirty="0" smtClean="0"/>
              <a:t> initiates the study of inferring real-time and fine-grained air quality throughout a city using </a:t>
            </a:r>
            <a:r>
              <a:rPr lang="en-US" baseline="0" dirty="0" err="1" smtClean="0"/>
              <a:t>BigData</a:t>
            </a:r>
            <a:r>
              <a:rPr lang="en-US" baseline="0" dirty="0" smtClean="0"/>
              <a:t>. The cities he’s done this study include Beijing, Shanghai, Shenzhen, and Wuhan.</a:t>
            </a:r>
          </a:p>
          <a:p>
            <a:pPr marL="228600" indent="-228600">
              <a:buFont typeface="+mj-lt"/>
              <a:buAutoNum type="arabicPeriod"/>
            </a:pPr>
            <a:r>
              <a:rPr lang="en-US" baseline="0" dirty="0" smtClean="0"/>
              <a:t>Fine grained pollutants refers to the particles in atmosphere having size smaller than 2.5 micrometer. They are referred as PM2.5 by United States EPA(Environmental Protection Agency)</a:t>
            </a:r>
          </a:p>
          <a:p>
            <a:pPr marL="228600" indent="-228600">
              <a:buFont typeface="+mj-lt"/>
              <a:buAutoNum type="arabicPeriod"/>
            </a:pPr>
            <a:r>
              <a:rPr lang="en-US" baseline="0" dirty="0" smtClean="0"/>
              <a:t>Building a predictive model for PM2.5 levels across USA</a:t>
            </a:r>
          </a:p>
          <a:p>
            <a:pPr marL="228600" indent="-228600">
              <a:buFont typeface="+mj-lt"/>
              <a:buAutoNum type="arabicPeriod"/>
            </a:pPr>
            <a:r>
              <a:rPr lang="en-US" dirty="0" smtClean="0"/>
              <a:t>In every pollutant monitoring study, fine grained particulate measurements are mentioned alongside</a:t>
            </a:r>
            <a:r>
              <a:rPr lang="en-US" baseline="0" dirty="0" smtClean="0"/>
              <a:t> the gaseous pollutants. They are especially dangerous with a 36% increase in lung cancer per 10 microgram per cubic meter beyond current safety standards. Since they are so small and light, they stay longer in air and this increase the chances of human and animals inhaling.</a:t>
            </a:r>
          </a:p>
          <a:p>
            <a:pPr marL="228600" indent="-228600">
              <a:buFont typeface="+mj-lt"/>
              <a:buAutoNum type="arabicPeriod"/>
            </a:pPr>
            <a:r>
              <a:rPr lang="en-US" baseline="0" dirty="0" smtClean="0"/>
              <a:t>Most cities issue health alerts in USA and the better a forecast is, the more effective it is. A reliable forecasts provides the local authorities an opportunity to issue area specific measures for controlling particulate levels.</a:t>
            </a:r>
            <a:endParaRPr lang="en-US" dirty="0"/>
          </a:p>
        </p:txBody>
      </p:sp>
      <p:sp>
        <p:nvSpPr>
          <p:cNvPr id="4" name="Slide Number Placeholder 3"/>
          <p:cNvSpPr>
            <a:spLocks noGrp="1"/>
          </p:cNvSpPr>
          <p:nvPr>
            <p:ph type="sldNum" sz="quarter" idx="10"/>
          </p:nvPr>
        </p:nvSpPr>
        <p:spPr/>
        <p:txBody>
          <a:bodyPr/>
          <a:lstStyle/>
          <a:p>
            <a:fld id="{C07C2C62-CA12-4E4D-A2E6-BD2E6A0AB6EF}" type="slidenum">
              <a:rPr lang="en-US" smtClean="0"/>
              <a:t>2</a:t>
            </a:fld>
            <a:endParaRPr lang="en-US"/>
          </a:p>
        </p:txBody>
      </p:sp>
    </p:spTree>
    <p:extLst>
      <p:ext uri="{BB962C8B-B14F-4D97-AF65-F5344CB8AC3E}">
        <p14:creationId xmlns:p14="http://schemas.microsoft.com/office/powerpoint/2010/main" val="253305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0918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96215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35914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95851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80F00-DFC0-AB45-A464-5E079ECAB228}"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27214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80F00-DFC0-AB45-A464-5E079ECAB228}"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05765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80F00-DFC0-AB45-A464-5E079ECAB228}"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97817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80F00-DFC0-AB45-A464-5E079ECAB228}"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111459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80F00-DFC0-AB45-A464-5E079ECAB228}"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32279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0F00-DFC0-AB45-A464-5E079ECAB228}"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45908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0F00-DFC0-AB45-A464-5E079ECAB228}"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3220041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80F00-DFC0-AB45-A464-5E079ECAB228}"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0E517-B302-4944-BE37-280FCD1A5D9D}" type="slidenum">
              <a:rPr lang="en-US" smtClean="0"/>
              <a:t>‹#›</a:t>
            </a:fld>
            <a:endParaRPr lang="en-US"/>
          </a:p>
        </p:txBody>
      </p:sp>
    </p:spTree>
    <p:extLst>
      <p:ext uri="{BB962C8B-B14F-4D97-AF65-F5344CB8AC3E}">
        <p14:creationId xmlns:p14="http://schemas.microsoft.com/office/powerpoint/2010/main" val="3734107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qsdr1.epa.gov/aqsweb/aqstmp/airdata/download_fil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Forecasting </a:t>
            </a:r>
            <a:r>
              <a:rPr lang="en-US" dirty="0" smtClean="0"/>
              <a:t>Fine-Grained </a:t>
            </a:r>
            <a:r>
              <a:rPr lang="en-US" dirty="0"/>
              <a:t>P</a:t>
            </a:r>
            <a:r>
              <a:rPr lang="en-US" dirty="0" smtClean="0"/>
              <a:t>ollutant </a:t>
            </a:r>
            <a:r>
              <a:rPr lang="en-US" dirty="0"/>
              <a:t>L</a:t>
            </a:r>
            <a:r>
              <a:rPr lang="en-US" dirty="0" smtClean="0"/>
              <a:t>evels </a:t>
            </a:r>
            <a:endParaRPr lang="en-US" dirty="0"/>
          </a:p>
        </p:txBody>
      </p:sp>
      <p:sp>
        <p:nvSpPr>
          <p:cNvPr id="3" name="Subtitle 2"/>
          <p:cNvSpPr>
            <a:spLocks noGrp="1"/>
          </p:cNvSpPr>
          <p:nvPr>
            <p:ph type="subTitle" idx="1"/>
          </p:nvPr>
        </p:nvSpPr>
        <p:spPr/>
        <p:txBody>
          <a:bodyPr/>
          <a:lstStyle/>
          <a:p>
            <a:r>
              <a:rPr lang="en-US" dirty="0" err="1" smtClean="0">
                <a:solidFill>
                  <a:schemeClr val="tx2">
                    <a:lumMod val="60000"/>
                    <a:lumOff val="40000"/>
                  </a:schemeClr>
                </a:solidFill>
              </a:rPr>
              <a:t>Nilesh</a:t>
            </a:r>
            <a:r>
              <a:rPr lang="en-US" dirty="0" smtClean="0">
                <a:solidFill>
                  <a:schemeClr val="tx2">
                    <a:lumMod val="60000"/>
                    <a:lumOff val="40000"/>
                  </a:schemeClr>
                </a:solidFill>
              </a:rPr>
              <a:t> </a:t>
            </a:r>
            <a:r>
              <a:rPr lang="en-US" dirty="0" err="1" smtClean="0">
                <a:solidFill>
                  <a:schemeClr val="tx2">
                    <a:lumMod val="60000"/>
                    <a:lumOff val="40000"/>
                  </a:schemeClr>
                </a:solidFill>
              </a:rPr>
              <a:t>Patil</a:t>
            </a:r>
            <a:r>
              <a:rPr lang="en-US" dirty="0" smtClean="0">
                <a:solidFill>
                  <a:schemeClr val="tx2">
                    <a:lumMod val="60000"/>
                    <a:lumOff val="40000"/>
                  </a:schemeClr>
                </a:solidFill>
              </a:rPr>
              <a:t> &amp; Jiang Shang</a:t>
            </a:r>
            <a:endParaRPr lang="en-US" dirty="0">
              <a:solidFill>
                <a:schemeClr val="tx2">
                  <a:lumMod val="60000"/>
                  <a:lumOff val="40000"/>
                </a:schemeClr>
              </a:solidFill>
            </a:endParaRPr>
          </a:p>
        </p:txBody>
      </p:sp>
    </p:spTree>
    <p:extLst>
      <p:ext uri="{BB962C8B-B14F-4D97-AF65-F5344CB8AC3E}">
        <p14:creationId xmlns:p14="http://schemas.microsoft.com/office/powerpoint/2010/main" val="289703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Inspiration</a:t>
            </a:r>
          </a:p>
          <a:p>
            <a:pPr lvl="1"/>
            <a:r>
              <a:rPr lang="en-US" dirty="0" smtClean="0"/>
              <a:t> </a:t>
            </a:r>
            <a:r>
              <a:rPr lang="en-US" i="1" dirty="0" smtClean="0"/>
              <a:t>When Urban Air Quality Meets Big Data</a:t>
            </a:r>
            <a:r>
              <a:rPr lang="en-US" dirty="0" smtClean="0"/>
              <a:t> by Dr. Yu </a:t>
            </a:r>
            <a:r>
              <a:rPr lang="en-US" dirty="0" err="1" smtClean="0"/>
              <a:t>Zheng</a:t>
            </a:r>
            <a:endParaRPr lang="en-US" dirty="0" smtClean="0"/>
          </a:p>
          <a:p>
            <a:r>
              <a:rPr lang="en-US" dirty="0" smtClean="0"/>
              <a:t>What is fine grained pollutants?</a:t>
            </a:r>
          </a:p>
          <a:p>
            <a:pPr lvl="1"/>
            <a:r>
              <a:rPr lang="en-US" dirty="0" smtClean="0"/>
              <a:t>&lt; 2.5</a:t>
            </a:r>
            <a:r>
              <a:rPr lang="en-US" dirty="0" smtClean="0">
                <a:latin typeface="Symbol" charset="2"/>
                <a:cs typeface="Symbol" charset="2"/>
              </a:rPr>
              <a:t>m</a:t>
            </a:r>
            <a:r>
              <a:rPr lang="en-US" dirty="0" smtClean="0"/>
              <a:t>m</a:t>
            </a:r>
          </a:p>
          <a:p>
            <a:r>
              <a:rPr lang="en-US" dirty="0" smtClean="0"/>
              <a:t> Problem Statement</a:t>
            </a:r>
          </a:p>
          <a:p>
            <a:pPr lvl="1"/>
            <a:r>
              <a:rPr lang="en-US" baseline="0" dirty="0" smtClean="0"/>
              <a:t>Building a predictive model for PM2.5 levels in the next 24 hours for</a:t>
            </a:r>
            <a:r>
              <a:rPr lang="en-US" dirty="0" smtClean="0"/>
              <a:t> distributed locations</a:t>
            </a:r>
          </a:p>
          <a:p>
            <a:r>
              <a:rPr lang="en-US" dirty="0" smtClean="0"/>
              <a:t>Why do we want to forecast PM2.5?</a:t>
            </a:r>
          </a:p>
          <a:p>
            <a:pPr lvl="1"/>
            <a:r>
              <a:rPr lang="en-US" dirty="0" smtClean="0"/>
              <a:t>Dangerous </a:t>
            </a:r>
          </a:p>
          <a:p>
            <a:pPr lvl="1"/>
            <a:r>
              <a:rPr lang="en-US" dirty="0" smtClean="0"/>
              <a:t>Stays longer in air</a:t>
            </a:r>
          </a:p>
          <a:p>
            <a:r>
              <a:rPr lang="en-US" dirty="0" smtClean="0"/>
              <a:t>Potential Significance</a:t>
            </a:r>
          </a:p>
          <a:p>
            <a:pPr lvl="1"/>
            <a:r>
              <a:rPr lang="en-US" dirty="0" smtClean="0"/>
              <a:t>Health alerts</a:t>
            </a:r>
          </a:p>
          <a:p>
            <a:pPr lvl="1"/>
            <a:r>
              <a:rPr lang="en-US" dirty="0" smtClean="0"/>
              <a:t>Supplementing pollution control measures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46829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Overview</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Data source</a:t>
            </a:r>
          </a:p>
          <a:p>
            <a:pPr lvl="1"/>
            <a:r>
              <a:rPr lang="en-US" dirty="0" smtClean="0"/>
              <a:t>EPA(United States Environmental Protection Agency)</a:t>
            </a:r>
          </a:p>
          <a:p>
            <a:pPr lvl="1"/>
            <a:r>
              <a:rPr lang="en-US" dirty="0" smtClean="0">
                <a:hlinkClick r:id="rId2"/>
              </a:rPr>
              <a:t>https://aqsdr1.epa.gov/aqsweb/aqstmp/airdata/download_files.html</a:t>
            </a:r>
            <a:endParaRPr lang="en-US" dirty="0" smtClean="0"/>
          </a:p>
          <a:p>
            <a:r>
              <a:rPr lang="en-US" dirty="0" smtClean="0"/>
              <a:t>Parameters used</a:t>
            </a:r>
          </a:p>
          <a:p>
            <a:pPr lvl="1"/>
            <a:r>
              <a:rPr lang="en-US" dirty="0" smtClean="0"/>
              <a:t>PM2.5, Wind, Temp, Pressure, Relative Humidity and </a:t>
            </a:r>
            <a:r>
              <a:rPr lang="en-US" dirty="0" err="1" smtClean="0"/>
              <a:t>dewpoints</a:t>
            </a:r>
            <a:r>
              <a:rPr lang="en-US" dirty="0" smtClean="0"/>
              <a:t>, Ozone, SO</a:t>
            </a:r>
            <a:r>
              <a:rPr lang="en-US" baseline="-25000" dirty="0" smtClean="0"/>
              <a:t>2</a:t>
            </a:r>
            <a:r>
              <a:rPr lang="en-US" dirty="0" smtClean="0"/>
              <a:t>, CO, NO</a:t>
            </a:r>
            <a:r>
              <a:rPr lang="en-US" baseline="-25000" dirty="0" smtClean="0"/>
              <a:t>2</a:t>
            </a:r>
            <a:endParaRPr lang="en-US" dirty="0" smtClean="0"/>
          </a:p>
          <a:p>
            <a:r>
              <a:rPr lang="en-US" dirty="0" smtClean="0"/>
              <a:t>General modeling approach:</a:t>
            </a:r>
          </a:p>
          <a:p>
            <a:pPr lvl="1"/>
            <a:r>
              <a:rPr lang="en-US" dirty="0" smtClean="0"/>
              <a:t>We test out how the wind speed/temperature/pressure/humidity</a:t>
            </a:r>
            <a:r>
              <a:rPr lang="mr-IN" dirty="0" smtClean="0"/>
              <a:t>…</a:t>
            </a:r>
            <a:r>
              <a:rPr lang="en-US" dirty="0" err="1" smtClean="0"/>
              <a:t>etc</a:t>
            </a:r>
            <a:r>
              <a:rPr lang="en-US" dirty="0" smtClean="0"/>
              <a:t> in the last 12 hours ago/48 hours/1 week/ month/ year affect a given locale’s PM2.5 level</a:t>
            </a:r>
          </a:p>
          <a:p>
            <a:pPr lvl="1"/>
            <a:r>
              <a:rPr lang="en-US" dirty="0" smtClean="0"/>
              <a:t>We also include PM2.5 as our input for the same time windows</a:t>
            </a:r>
          </a:p>
          <a:p>
            <a:r>
              <a:rPr lang="en-US" dirty="0" smtClean="0"/>
              <a:t>Algorithms of choice</a:t>
            </a:r>
          </a:p>
          <a:p>
            <a:pPr lvl="1"/>
            <a:r>
              <a:rPr lang="en-US" dirty="0" smtClean="0"/>
              <a:t>Random Forests</a:t>
            </a:r>
          </a:p>
          <a:p>
            <a:pPr lvl="1"/>
            <a:r>
              <a:rPr lang="en-US" dirty="0" smtClean="0"/>
              <a:t>KNN</a:t>
            </a:r>
          </a:p>
          <a:p>
            <a:r>
              <a:rPr lang="en-US" dirty="0" smtClean="0"/>
              <a:t>Validation</a:t>
            </a:r>
          </a:p>
          <a:p>
            <a:pPr lvl="1"/>
            <a:r>
              <a:rPr lang="en-US" dirty="0" smtClean="0"/>
              <a:t>70:30 training test set</a:t>
            </a:r>
          </a:p>
          <a:p>
            <a:endParaRPr lang="en-US" dirty="0" smtClean="0"/>
          </a:p>
        </p:txBody>
      </p:sp>
    </p:spTree>
    <p:extLst>
      <p:ext uri="{BB962C8B-B14F-4D97-AF65-F5344CB8AC3E}">
        <p14:creationId xmlns:p14="http://schemas.microsoft.com/office/powerpoint/2010/main" val="110520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Detail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9579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49338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97101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pic>
        <p:nvPicPr>
          <p:cNvPr id="7" name="Content Placeholder 6" descr="NaNs.jp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4051" b="-34051"/>
          <a:stretch/>
        </p:blipFill>
        <p:spPr/>
      </p:pic>
      <p:sp>
        <p:nvSpPr>
          <p:cNvPr id="6" name="Text Placeholder 5"/>
          <p:cNvSpPr>
            <a:spLocks noGrp="1"/>
          </p:cNvSpPr>
          <p:nvPr>
            <p:ph sz="half" idx="2"/>
          </p:nvPr>
        </p:nvSpPr>
        <p:spPr/>
        <p:txBody>
          <a:bodyPr>
            <a:noAutofit/>
          </a:bodyPr>
          <a:lstStyle/>
          <a:p>
            <a:pPr marL="285750" indent="-285750">
              <a:buFont typeface="Arial"/>
              <a:buChar char="•"/>
            </a:pPr>
            <a:r>
              <a:rPr lang="en-US" sz="2400" dirty="0"/>
              <a:t>Effective </a:t>
            </a:r>
            <a:r>
              <a:rPr lang="en-US" sz="2400" dirty="0" smtClean="0"/>
              <a:t>discrimination</a:t>
            </a:r>
          </a:p>
          <a:p>
            <a:pPr marL="685800" lvl="1"/>
            <a:r>
              <a:rPr lang="en-US" sz="2000" dirty="0" smtClean="0"/>
              <a:t>Identify </a:t>
            </a:r>
            <a:r>
              <a:rPr lang="en-US" sz="2000" dirty="0"/>
              <a:t>the most effective parameters which will render better predictions than the rest from our large data source</a:t>
            </a:r>
          </a:p>
          <a:p>
            <a:pPr marL="285750" indent="-285750">
              <a:buFont typeface="Arial"/>
              <a:buChar char="•"/>
            </a:pPr>
            <a:r>
              <a:rPr lang="en-US" sz="2400" dirty="0"/>
              <a:t>Lots of </a:t>
            </a:r>
            <a:r>
              <a:rPr lang="en-US" sz="2400" dirty="0" err="1" smtClean="0"/>
              <a:t>NaNs</a:t>
            </a:r>
            <a:endParaRPr lang="en-US" sz="2400" dirty="0" smtClean="0"/>
          </a:p>
          <a:p>
            <a:pPr marL="685800" lvl="1"/>
            <a:r>
              <a:rPr lang="en-US" sz="2000" dirty="0" smtClean="0"/>
              <a:t>Although </a:t>
            </a:r>
            <a:r>
              <a:rPr lang="en-US" sz="2000" dirty="0"/>
              <a:t>we have many parameters ranging from 500+ cities, there are only a few cities that have complete data points for all the parameters.</a:t>
            </a:r>
          </a:p>
          <a:p>
            <a:pPr marL="285750" indent="-285750">
              <a:buFont typeface="Arial"/>
              <a:buChar char="•"/>
            </a:pPr>
            <a:endParaRPr lang="en-US" sz="2000" dirty="0"/>
          </a:p>
        </p:txBody>
      </p:sp>
    </p:spTree>
    <p:extLst>
      <p:ext uri="{BB962C8B-B14F-4D97-AF65-F5344CB8AC3E}">
        <p14:creationId xmlns:p14="http://schemas.microsoft.com/office/powerpoint/2010/main" val="34776926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264996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73707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TotalTime>
  <Words>429</Words>
  <Application>Microsoft Macintosh PowerPoint</Application>
  <PresentationFormat>On-screen Show (4:3)</PresentationFormat>
  <Paragraphs>45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Forecasting Fine-Grained Pollutant Levels </vt:lpstr>
      <vt:lpstr>Background</vt:lpstr>
      <vt:lpstr>Methodology Overview</vt:lpstr>
      <vt:lpstr>Methodology Detail</vt:lpstr>
      <vt:lpstr>Finding</vt:lpstr>
      <vt:lpstr>Finding cont’</vt:lpstr>
      <vt:lpstr>Challenges</vt:lpstr>
      <vt:lpstr>Reference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fine grained pollutant levels </dc:title>
  <dc:creator>Jiang Shang</dc:creator>
  <cp:lastModifiedBy>Jiang Shang</cp:lastModifiedBy>
  <cp:revision>22</cp:revision>
  <dcterms:created xsi:type="dcterms:W3CDTF">2016-12-06T20:33:57Z</dcterms:created>
  <dcterms:modified xsi:type="dcterms:W3CDTF">2016-12-07T00:42:07Z</dcterms:modified>
</cp:coreProperties>
</file>