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23"/>
  </p:notesMasterIdLst>
  <p:sldIdLst>
    <p:sldId id="256" r:id="rId3"/>
    <p:sldId id="274" r:id="rId4"/>
    <p:sldId id="262" r:id="rId5"/>
    <p:sldId id="257" r:id="rId6"/>
    <p:sldId id="258" r:id="rId7"/>
    <p:sldId id="271" r:id="rId8"/>
    <p:sldId id="259" r:id="rId9"/>
    <p:sldId id="260" r:id="rId10"/>
    <p:sldId id="261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2" r:id="rId20"/>
    <p:sldId id="273" r:id="rId21"/>
    <p:sldId id="275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 autoAdjust="0"/>
    <p:restoredTop sz="94659" autoAdjust="0"/>
  </p:normalViewPr>
  <p:slideViewPr>
    <p:cSldViewPr>
      <p:cViewPr varScale="1">
        <p:scale>
          <a:sx n="102" d="100"/>
          <a:sy n="102" d="100"/>
        </p:scale>
        <p:origin x="762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5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A5C09-ACA1-4CA4-9B1D-ECAE3CF0C4D7}" type="datetimeFigureOut">
              <a:rPr lang="en-US" smtClean="0"/>
              <a:pPr/>
              <a:t>9/21/2014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F8EFC4-FC63-4B91-B2B5-A8EB74B829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650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erade Verbindung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el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16" name="Datumsplatzhalt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927D3-A16D-4D04-A84F-18DE4576F763}" type="datetime1">
              <a:rPr lang="en-US" smtClean="0"/>
              <a:pPr/>
              <a:t>9/21/2014</a:t>
            </a:fld>
            <a:endParaRPr lang="en-US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The Dxl Unit Framework Designed by Dipl.-Ing. Bernhard Bold</a:t>
            </a:r>
            <a:endParaRPr lang="en-US" dirty="0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35567547-80CC-44FD-81EB-A4533D0C77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B7F5B-7F4F-4D0A-8156-8DEB8C0EA83F}" type="datetime1">
              <a:rPr lang="en-US" smtClean="0"/>
              <a:pPr/>
              <a:t>9/21/2014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The Dxl Unit Framework Designed by Dipl.-Ing. Bernhard Bold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67547-80CC-44FD-81EB-A4533D0C77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6E9DF-7CD9-4AC2-9B66-498630D61D14}" type="datetime1">
              <a:rPr lang="en-US" smtClean="0"/>
              <a:pPr/>
              <a:t>9/21/2014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The Dxl Unit Framework Designed by Dipl.-Ing. Bernhard Bold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67547-80CC-44FD-81EB-A4533D0C77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leichschenkliges Dreieck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151927D3-A16D-4D04-A84F-18DE4576F763}" type="datetime1">
              <a:rPr lang="en-US" smtClean="0"/>
              <a:pPr/>
              <a:t>9/21/2014</a:t>
            </a:fld>
            <a:endParaRPr lang="en-US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r>
              <a:rPr lang="en-US" smtClean="0"/>
              <a:t>The Dxl Unit Framework Designed by Dipl.-Ing. Bernhard Bold</a:t>
            </a:r>
            <a:endParaRPr lang="en-US" dirty="0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35567547-80CC-44FD-81EB-A4533D0C77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1B6FAA63-F68F-498A-870C-BB5189EA271D}" type="datetime1">
              <a:rPr lang="en-US" smtClean="0"/>
              <a:pPr/>
              <a:t>9/21/2014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r>
              <a:rPr lang="en-US" smtClean="0"/>
              <a:t>The Dxl Unit Framework Designed by Dipl.-Ing. Bernhard Bold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67547-80CC-44FD-81EB-A4533D0C77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winkliges Dreieck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Gleichschenkliges Dreieck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57E05264-4D1A-412B-A3F6-9A86D2A67958}" type="datetime1">
              <a:rPr lang="en-US" smtClean="0"/>
              <a:pPr/>
              <a:t>9/21/2014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r>
              <a:rPr lang="en-US" smtClean="0"/>
              <a:t>The Dxl Unit Framework Designed by Dipl.-Ing. Bernhard Bold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35567547-80CC-44FD-81EB-A4533D0C778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Gerade Verbindung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EB17F55F-DA21-4C15-92D1-6E384426F526}" type="datetime1">
              <a:rPr lang="en-US" smtClean="0"/>
              <a:pPr/>
              <a:t>9/21/2014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r>
              <a:rPr lang="en-US" smtClean="0"/>
              <a:t>The Dxl Unit Framework Designed by Dipl.-Ing. Bernhard Bold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35567547-80CC-44FD-81EB-A4533D0C77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CCD98900-957B-4149-A0CA-2D44C832400A}" type="datetime1">
              <a:rPr lang="en-US" smtClean="0"/>
              <a:pPr/>
              <a:t>9/21/2014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r>
              <a:rPr lang="en-US" smtClean="0"/>
              <a:t>The Dxl Unit Framework Designed by Dipl.-Ing. Bernhard Bold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35567547-80CC-44FD-81EB-A4533D0C77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5E0BD-5922-4A12-A2FB-D9672D4EA331}" type="datetime1">
              <a:rPr lang="en-US" smtClean="0"/>
              <a:pPr/>
              <a:t>9/21/2014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Dxl Unit Framework Designed by Dipl.-Ing. Bernhard Bold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67547-80CC-44FD-81EB-A4533D0C77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D94C9553-C98A-45CE-BAA7-D0132E840426}" type="datetime1">
              <a:rPr lang="en-US" smtClean="0"/>
              <a:pPr/>
              <a:t>9/21/2014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r>
              <a:rPr lang="en-US" smtClean="0"/>
              <a:t>The Dxl Unit Framework Designed by Dipl.-Ing. Bernhard Bold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35567547-80CC-44FD-81EB-A4533D0C77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C94DAD72-9E17-4A55-9BBD-32948BC36675}" type="datetime1">
              <a:rPr lang="en-US" smtClean="0"/>
              <a:pPr/>
              <a:t>9/21/2014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smtClean="0"/>
              <a:t>The Dxl Unit Framework Designed by Dipl.-Ing. Bernhard Bold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35567547-80CC-44FD-81EB-A4533D0C77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27" name="Inhaltsplatzhalt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25" name="Datumsplatzhalt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FAA63-F68F-498A-870C-BB5189EA271D}" type="datetime1">
              <a:rPr lang="en-US" smtClean="0"/>
              <a:pPr/>
              <a:t>9/21/2014</a:t>
            </a:fld>
            <a:endParaRPr lang="en-US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r>
              <a:rPr lang="en-US" dirty="0" smtClean="0"/>
              <a:t>The Dxl Unit Framework Designed by Dipl.-Ing. Bernhard Bold</a:t>
            </a:r>
            <a:endParaRPr lang="en-US" dirty="0"/>
          </a:p>
        </p:txBody>
      </p:sp>
      <p:sp>
        <p:nvSpPr>
          <p:cNvPr id="16" name="Foliennummernplatzhalt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35567547-80CC-44FD-81EB-A4533D0C77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2BA18CB4-456A-475C-9C3A-E657DF2E5422}" type="datetime1">
              <a:rPr lang="en-US" smtClean="0"/>
              <a:pPr/>
              <a:t>9/21/2014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smtClean="0"/>
              <a:t>The Dxl Unit Framework Designed by Dipl.-Ing. Bernhard Bold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35567547-80CC-44FD-81EB-A4533D0C77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B7F5B-7F4F-4D0A-8156-8DEB8C0EA83F}" type="datetime1">
              <a:rPr lang="en-US" smtClean="0"/>
              <a:pPr/>
              <a:t>9/21/2014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Dxl Unit Framework Designed by Dipl.-Ing. Bernhard Bold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67547-80CC-44FD-81EB-A4533D0C77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6E9DF-7CD9-4AC2-9B66-498630D61D14}" type="datetime1">
              <a:rPr lang="en-US" smtClean="0"/>
              <a:pPr/>
              <a:t>9/21/2014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Dxl Unit Framework Designed by Dipl.-Ing. Bernhard Bold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67547-80CC-44FD-81EB-A4533D0C77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erade Verbindung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19" name="Datumsplatzhalt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5264-4D1A-412B-A3F6-9A86D2A67958}" type="datetime1">
              <a:rPr lang="en-US" smtClean="0"/>
              <a:pPr/>
              <a:t>9/21/2014</a:t>
            </a:fld>
            <a:endParaRPr lang="en-US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The Dxl Unit Framework Designed by Dipl.-Ing. Bernhard Bold</a:t>
            </a:r>
            <a:endParaRPr lang="en-US" dirty="0"/>
          </a:p>
        </p:txBody>
      </p:sp>
      <p:sp>
        <p:nvSpPr>
          <p:cNvPr id="16" name="Foliennummernplatzhalt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67547-80CC-44FD-81EB-A4533D0C778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el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4" name="Inhaltsplatzhalt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3" name="Inhaltsplatzhalt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21" name="Datumsplatzhalt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7F55F-DA21-4C15-92D1-6E384426F526}" type="datetime1">
              <a:rPr lang="en-US" smtClean="0"/>
              <a:pPr/>
              <a:t>9/21/2014</a:t>
            </a:fld>
            <a:endParaRPr lang="en-US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The Dxl Unit Framework Designed by Dipl.-Ing. Bernhard Bold</a:t>
            </a:r>
            <a:endParaRPr lang="en-US" dirty="0"/>
          </a:p>
        </p:txBody>
      </p:sp>
      <p:sp>
        <p:nvSpPr>
          <p:cNvPr id="31" name="Foliennummernplatzhalt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67547-80CC-44FD-81EB-A4533D0C77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el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25" name="Textplatzhalt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28" name="Inhaltsplatzhalt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98900-957B-4149-A0CA-2D44C832400A}" type="datetime1">
              <a:rPr lang="en-US" smtClean="0"/>
              <a:pPr/>
              <a:t>9/21/2014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The Dxl Unit Framework Designed by Dipl.-Ing. Bernhard Bold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35567547-80CC-44FD-81EB-A4533D0C778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Gerade Verbindung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el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5E0BD-5922-4A12-A2FB-D9672D4EA331}" type="datetime1">
              <a:rPr lang="en-US" smtClean="0"/>
              <a:pPr/>
              <a:t>9/21/2014</a:t>
            </a:fld>
            <a:endParaRPr lang="en-US"/>
          </a:p>
        </p:txBody>
      </p:sp>
      <p:sp>
        <p:nvSpPr>
          <p:cNvPr id="21" name="Fußzeilenplatzhalt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The Dxl Unit Framework Designed by Dipl.-Ing. Bernhard Bold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67547-80CC-44FD-81EB-A4533D0C77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C9553-C98A-45CE-BAA7-D0132E840426}" type="datetime1">
              <a:rPr lang="en-US" smtClean="0"/>
              <a:pPr/>
              <a:t>9/21/2014</a:t>
            </a:fld>
            <a:endParaRPr lang="en-US"/>
          </a:p>
        </p:txBody>
      </p:sp>
      <p:sp>
        <p:nvSpPr>
          <p:cNvPr id="24" name="Fußzeilenplatzhalt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The Dxl Unit Framework Designed by Dipl.-Ing. Bernhard Bold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67547-80CC-44FD-81EB-A4533D0C77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erade Verbindung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26" name="Textplatzhalt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14" name="Inhaltsplatzhalt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25" name="Datumsplatzhalt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DAD72-9E17-4A55-9BBD-32948BC36675}" type="datetime1">
              <a:rPr lang="en-US" smtClean="0"/>
              <a:pPr/>
              <a:t>9/21/2014</a:t>
            </a:fld>
            <a:endParaRPr lang="en-US"/>
          </a:p>
        </p:txBody>
      </p:sp>
      <p:sp>
        <p:nvSpPr>
          <p:cNvPr id="29" name="Fußzeilenplatzhalt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The Dxl Unit Framework Designed by Dipl.-Ing. Bernhard Bold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67547-80CC-44FD-81EB-A4533D0C77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ildplatzhalt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18CB4-456A-475C-9C3A-E657DF2E5422}" type="datetime1">
              <a:rPr lang="en-US" smtClean="0"/>
              <a:pPr/>
              <a:t>9/21/2014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The Dxl Unit Framework Designed by Dipl.-Ing. Bernhard Bold</a:t>
            </a:r>
            <a:endParaRPr lang="en-US" dirty="0"/>
          </a:p>
        </p:txBody>
      </p:sp>
      <p:sp>
        <p:nvSpPr>
          <p:cNvPr id="31" name="Foliennummernplatzhalt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67547-80CC-44FD-81EB-A4533D0C778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el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26" name="Textplatzhalt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erade Verbindung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platzhalt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1" name="Datumsplatzhalt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AA8976AD-D41E-425C-A131-327F3CEE46CD}" type="datetime1">
              <a:rPr lang="en-US" smtClean="0"/>
              <a:pPr/>
              <a:t>9/21/2014</a:t>
            </a:fld>
            <a:endParaRPr lang="en-US"/>
          </a:p>
        </p:txBody>
      </p:sp>
      <p:sp>
        <p:nvSpPr>
          <p:cNvPr id="28" name="Fußzeilenplatzhalt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r>
              <a:rPr lang="en-US" dirty="0" smtClean="0"/>
              <a:t>The Dxl Unit Framework Designed by Dipl.-Ing. Bernhard Bold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35567547-80CC-44FD-81EB-A4533D0C778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elplatzhalt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Gerade Verbindung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Gerade Verbindung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winkliges Dreieck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Gerade Verbindung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A8976AD-D41E-425C-A131-327F3CEE46CD}" type="datetime1">
              <a:rPr lang="en-US" smtClean="0"/>
              <a:pPr/>
              <a:t>9/21/2014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The Dxl Unit Framework Designed by Dipl.-Ing. Bernhard Bold</a:t>
            </a:r>
            <a:endParaRPr lang="en-US" dirty="0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35567547-80CC-44FD-81EB-A4533D0C778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3568" y="1196752"/>
            <a:ext cx="7772400" cy="1470025"/>
          </a:xfrm>
        </p:spPr>
        <p:txBody>
          <a:bodyPr/>
          <a:lstStyle/>
          <a:p>
            <a:r>
              <a:rPr lang="en-US" noProof="0" dirty="0" smtClean="0"/>
              <a:t>Test Driven Development in DXL</a:t>
            </a:r>
            <a:endParaRPr lang="en-US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0" dirty="0" smtClean="0"/>
              <a:t>Introduction to the </a:t>
            </a:r>
          </a:p>
          <a:p>
            <a:r>
              <a:rPr lang="en-US" noProof="0" dirty="0" smtClean="0"/>
              <a:t>DxlUnit Framework</a:t>
            </a:r>
            <a:r>
              <a:rPr lang="en-US" baseline="30000" noProof="0" dirty="0" smtClean="0"/>
              <a:t>©</a:t>
            </a:r>
            <a:endParaRPr lang="en-US" baseline="30000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611560" y="6356350"/>
            <a:ext cx="8136904" cy="501650"/>
          </a:xfrm>
        </p:spPr>
        <p:txBody>
          <a:bodyPr/>
          <a:lstStyle/>
          <a:p>
            <a:r>
              <a:rPr lang="en-US" dirty="0" smtClean="0"/>
              <a:t>The Dxl Unit Framework</a:t>
            </a:r>
            <a:r>
              <a:rPr lang="en-US" baseline="30000" dirty="0" smtClean="0"/>
              <a:t>©</a:t>
            </a:r>
            <a:r>
              <a:rPr lang="en-US" dirty="0" smtClean="0"/>
              <a:t> Designed by Dipl.-Ing. </a:t>
            </a:r>
            <a:r>
              <a:rPr lang="en-US" dirty="0" smtClean="0"/>
              <a:t>(FH) Bernhard </a:t>
            </a:r>
            <a:r>
              <a:rPr lang="en-US" dirty="0" smtClean="0"/>
              <a:t>Bold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The DXL Unit Framework</a:t>
            </a:r>
            <a:endParaRPr lang="en-US" noProof="0" dirty="0"/>
          </a:p>
        </p:txBody>
      </p:sp>
      <p:sp>
        <p:nvSpPr>
          <p:cNvPr id="7" name="Textplatzhalter 6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140000" cy="5943600"/>
          </a:xfrm>
        </p:spPr>
        <p:txBody>
          <a:bodyPr>
            <a:normAutofit/>
          </a:bodyPr>
          <a:lstStyle/>
          <a:p>
            <a:pPr algn="r"/>
            <a:r>
              <a:rPr lang="en-US" sz="1800" dirty="0" smtClean="0"/>
              <a:t>Overview</a:t>
            </a:r>
            <a:endParaRPr lang="en-US" sz="1800" noProof="0" dirty="0" smtClean="0"/>
          </a:p>
        </p:txBody>
      </p:sp>
      <p:sp>
        <p:nvSpPr>
          <p:cNvPr id="6" name="Inhaltsplatzhalter 5"/>
          <p:cNvSpPr>
            <a:spLocks noGrp="1"/>
          </p:cNvSpPr>
          <p:nvPr>
            <p:ph sz="half" idx="1"/>
          </p:nvPr>
        </p:nvSpPr>
        <p:spPr>
          <a:xfrm>
            <a:off x="3563888" y="692696"/>
            <a:ext cx="5340350" cy="57606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noProof="0" dirty="0" smtClean="0"/>
              <a:t>Overview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67544" y="6309321"/>
            <a:ext cx="8424936" cy="288032"/>
          </a:xfrm>
        </p:spPr>
        <p:txBody>
          <a:bodyPr/>
          <a:lstStyle/>
          <a:p>
            <a:r>
              <a:rPr lang="en-US" dirty="0" smtClean="0"/>
              <a:t>The Dxl Unit Framework</a:t>
            </a:r>
            <a:r>
              <a:rPr lang="en-US" baseline="30000" dirty="0" smtClean="0"/>
              <a:t> ©</a:t>
            </a:r>
            <a:r>
              <a:rPr lang="en-US" dirty="0" smtClean="0"/>
              <a:t> Designed by Dipl.-Ing. </a:t>
            </a:r>
            <a:r>
              <a:rPr lang="en-US" dirty="0"/>
              <a:t>(FH) Bernhard </a:t>
            </a:r>
            <a:r>
              <a:rPr lang="en-US" dirty="0" smtClean="0"/>
              <a:t>Bold</a:t>
            </a:r>
            <a:endParaRPr lang="en-US" dirty="0"/>
          </a:p>
        </p:txBody>
      </p:sp>
      <p:pic>
        <p:nvPicPr>
          <p:cNvPr id="2050" name="Picture 2" descr="C:\Documents and Settings\uidu8236\My Documents\LiberKey\MyDocuments\Doors\TDD\DxlUnit\images\UML_Overview Cop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5916" y="1412776"/>
            <a:ext cx="5004556" cy="475252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The DXL Unit Framework</a:t>
            </a:r>
            <a:endParaRPr lang="en-US" noProof="0" dirty="0"/>
          </a:p>
        </p:txBody>
      </p:sp>
      <p:sp>
        <p:nvSpPr>
          <p:cNvPr id="7" name="Textplatzhalter 6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140000" cy="5943600"/>
          </a:xfrm>
        </p:spPr>
        <p:txBody>
          <a:bodyPr>
            <a:normAutofit/>
          </a:bodyPr>
          <a:lstStyle/>
          <a:p>
            <a:pPr algn="r"/>
            <a:r>
              <a:rPr lang="en-US" sz="1800" dirty="0" smtClean="0"/>
              <a:t>Overview</a:t>
            </a:r>
          </a:p>
          <a:p>
            <a:pPr algn="r"/>
            <a:r>
              <a:rPr lang="de-DE" sz="1800" noProof="0" dirty="0" smtClean="0"/>
              <a:t>Components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half" idx="1"/>
          </p:nvPr>
        </p:nvSpPr>
        <p:spPr>
          <a:xfrm>
            <a:off x="3563888" y="692696"/>
            <a:ext cx="5340350" cy="57606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noProof="0" dirty="0" smtClean="0"/>
              <a:t>Components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67544" y="6309321"/>
            <a:ext cx="8424936" cy="288032"/>
          </a:xfrm>
        </p:spPr>
        <p:txBody>
          <a:bodyPr/>
          <a:lstStyle/>
          <a:p>
            <a:r>
              <a:rPr lang="en-US" dirty="0" smtClean="0"/>
              <a:t>The Dxl Unit Framework</a:t>
            </a:r>
            <a:r>
              <a:rPr lang="en-US" baseline="30000" dirty="0" smtClean="0"/>
              <a:t> ©</a:t>
            </a:r>
            <a:r>
              <a:rPr lang="en-US" dirty="0" smtClean="0"/>
              <a:t> Designed by Dipl.-Ing. </a:t>
            </a:r>
            <a:r>
              <a:rPr lang="en-US" dirty="0"/>
              <a:t>(FH) Bernhard </a:t>
            </a:r>
            <a:r>
              <a:rPr lang="en-US" dirty="0" smtClean="0"/>
              <a:t>Bold</a:t>
            </a:r>
            <a:endParaRPr lang="en-US" dirty="0"/>
          </a:p>
        </p:txBody>
      </p:sp>
      <p:graphicFrame>
        <p:nvGraphicFramePr>
          <p:cNvPr id="8" name="Group 47"/>
          <p:cNvGraphicFramePr>
            <a:graphicFrameLocks noGrp="1"/>
          </p:cNvGraphicFramePr>
          <p:nvPr/>
        </p:nvGraphicFramePr>
        <p:xfrm>
          <a:off x="3779912" y="3501008"/>
          <a:ext cx="4464496" cy="2616964"/>
        </p:xfrm>
        <a:graphic>
          <a:graphicData uri="http://schemas.openxmlformats.org/drawingml/2006/table">
            <a:tbl>
              <a:tblPr/>
              <a:tblGrid>
                <a:gridCol w="1944216"/>
                <a:gridCol w="2520280"/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4367C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Script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4367C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4367C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DxlUnit.inc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4367C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Assertions.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4367C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DxlUnitBL.inc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4367C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Common methods.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4367C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DxlUnitRunner.inc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4367C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Starting script.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4367C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DxlUnitGui.inc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4367C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The UI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4367C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DxlUnitGui.dxl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4367C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Independent UI.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4367C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DxlWorkspace.inc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4367C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Define the base path for your framework.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9" name="Picture 4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63491" y="1412875"/>
            <a:ext cx="2752725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The DXL Unit Framework</a:t>
            </a:r>
            <a:endParaRPr lang="en-US" noProof="0" dirty="0"/>
          </a:p>
        </p:txBody>
      </p:sp>
      <p:sp>
        <p:nvSpPr>
          <p:cNvPr id="7" name="Textplatzhalter 6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140000" cy="5943600"/>
          </a:xfrm>
        </p:spPr>
        <p:txBody>
          <a:bodyPr>
            <a:normAutofit/>
          </a:bodyPr>
          <a:lstStyle/>
          <a:p>
            <a:pPr algn="r"/>
            <a:r>
              <a:rPr lang="en-US" sz="1800" dirty="0" smtClean="0"/>
              <a:t>Overview</a:t>
            </a:r>
          </a:p>
          <a:p>
            <a:pPr algn="r"/>
            <a:r>
              <a:rPr lang="en-US" sz="1800" noProof="0" dirty="0" smtClean="0"/>
              <a:t>Components</a:t>
            </a:r>
          </a:p>
          <a:p>
            <a:pPr algn="r"/>
            <a:r>
              <a:rPr lang="en-US" sz="1800" dirty="0" smtClean="0"/>
              <a:t>Test file Creation</a:t>
            </a:r>
            <a:endParaRPr lang="en-US" sz="1800" noProof="0" dirty="0" smtClean="0"/>
          </a:p>
        </p:txBody>
      </p:sp>
      <p:sp>
        <p:nvSpPr>
          <p:cNvPr id="6" name="Inhaltsplatzhalter 5"/>
          <p:cNvSpPr>
            <a:spLocks noGrp="1"/>
          </p:cNvSpPr>
          <p:nvPr>
            <p:ph sz="half" idx="1"/>
          </p:nvPr>
        </p:nvSpPr>
        <p:spPr>
          <a:xfrm>
            <a:off x="3563888" y="692696"/>
            <a:ext cx="5340350" cy="57606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noProof="0" dirty="0" smtClean="0"/>
              <a:t>Creating a test script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67544" y="6309321"/>
            <a:ext cx="8424936" cy="288032"/>
          </a:xfrm>
        </p:spPr>
        <p:txBody>
          <a:bodyPr/>
          <a:lstStyle/>
          <a:p>
            <a:r>
              <a:rPr lang="en-US" dirty="0" smtClean="0"/>
              <a:t>The Dxl Unit Framework</a:t>
            </a:r>
            <a:r>
              <a:rPr lang="en-US" baseline="30000" dirty="0" smtClean="0"/>
              <a:t> ©</a:t>
            </a:r>
            <a:r>
              <a:rPr lang="en-US" dirty="0" smtClean="0"/>
              <a:t> Designed by Dipl.-Ing. </a:t>
            </a:r>
            <a:r>
              <a:rPr lang="en-US" dirty="0"/>
              <a:t>(FH) Bernhard </a:t>
            </a:r>
            <a:r>
              <a:rPr lang="en-US" dirty="0" smtClean="0"/>
              <a:t>Bold</a:t>
            </a:r>
            <a:endParaRPr lang="en-US" dirty="0"/>
          </a:p>
        </p:txBody>
      </p:sp>
      <p:sp>
        <p:nvSpPr>
          <p:cNvPr id="10" name="Textfeld 9"/>
          <p:cNvSpPr txBox="1"/>
          <p:nvPr/>
        </p:nvSpPr>
        <p:spPr>
          <a:xfrm>
            <a:off x="3707904" y="3429000"/>
            <a:ext cx="508504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Create a file to be tested (</a:t>
            </a:r>
            <a:r>
              <a:rPr lang="en-US" i="1" dirty="0" smtClean="0"/>
              <a:t>uut</a:t>
            </a:r>
            <a:r>
              <a:rPr lang="en-US" dirty="0" smtClean="0"/>
              <a:t>.inc)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Create a test file (</a:t>
            </a:r>
            <a:r>
              <a:rPr lang="en-US" i="1" dirty="0" smtClean="0"/>
              <a:t>uut</a:t>
            </a:r>
            <a:r>
              <a:rPr lang="en-US" dirty="0" smtClean="0"/>
              <a:t>Test.dxl)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Declare variable for the test file (</a:t>
            </a:r>
            <a:r>
              <a:rPr lang="en-US" i="1" dirty="0" smtClean="0"/>
              <a:t>this</a:t>
            </a:r>
            <a:r>
              <a:rPr lang="en-US" dirty="0" smtClean="0"/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Include the unit framework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Include the file to test</a:t>
            </a:r>
            <a:endParaRPr lang="en-US" dirty="0"/>
          </a:p>
        </p:txBody>
      </p:sp>
      <p:sp>
        <p:nvSpPr>
          <p:cNvPr id="11" name="Textfeld 10"/>
          <p:cNvSpPr txBox="1"/>
          <p:nvPr/>
        </p:nvSpPr>
        <p:spPr>
          <a:xfrm>
            <a:off x="3851920" y="5517232"/>
            <a:ext cx="46185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To demonstrate the principles of the </a:t>
            </a:r>
          </a:p>
          <a:p>
            <a:r>
              <a:rPr lang="en-US" b="1" i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framework we  don‘t use a UUT file here.</a:t>
            </a:r>
            <a:endParaRPr lang="en-US" b="1" i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5856" y="1268760"/>
            <a:ext cx="5734050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2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7" dur="1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2" dur="10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6" dur="2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0" dur="2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allAtOnce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The DXL Unit Framework</a:t>
            </a:r>
            <a:endParaRPr lang="en-US" noProof="0" dirty="0"/>
          </a:p>
        </p:txBody>
      </p:sp>
      <p:sp>
        <p:nvSpPr>
          <p:cNvPr id="7" name="Textplatzhalter 6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140000" cy="5943600"/>
          </a:xfrm>
        </p:spPr>
        <p:txBody>
          <a:bodyPr>
            <a:normAutofit/>
          </a:bodyPr>
          <a:lstStyle/>
          <a:p>
            <a:pPr algn="r"/>
            <a:r>
              <a:rPr lang="en-US" sz="1800" dirty="0" smtClean="0"/>
              <a:t>Overview</a:t>
            </a:r>
          </a:p>
          <a:p>
            <a:pPr algn="r"/>
            <a:r>
              <a:rPr lang="en-US" sz="1800" noProof="0" dirty="0" smtClean="0"/>
              <a:t>Components</a:t>
            </a:r>
          </a:p>
          <a:p>
            <a:pPr algn="r"/>
            <a:r>
              <a:rPr lang="en-US" sz="1800" dirty="0" smtClean="0"/>
              <a:t>Test file Creation</a:t>
            </a:r>
          </a:p>
          <a:p>
            <a:pPr algn="r"/>
            <a:r>
              <a:rPr lang="de-DE" sz="1800" noProof="0" dirty="0" smtClean="0"/>
              <a:t>Create Test</a:t>
            </a:r>
            <a:endParaRPr lang="en-US" sz="1800" noProof="0" dirty="0" smtClean="0"/>
          </a:p>
        </p:txBody>
      </p:sp>
      <p:sp>
        <p:nvSpPr>
          <p:cNvPr id="6" name="Inhaltsplatzhalter 5"/>
          <p:cNvSpPr>
            <a:spLocks noGrp="1"/>
          </p:cNvSpPr>
          <p:nvPr>
            <p:ph sz="half" idx="1"/>
          </p:nvPr>
        </p:nvSpPr>
        <p:spPr>
          <a:xfrm>
            <a:off x="3563888" y="692696"/>
            <a:ext cx="5340350" cy="57606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noProof="0" dirty="0" smtClean="0"/>
              <a:t>Creating a test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67544" y="6309321"/>
            <a:ext cx="8424936" cy="288032"/>
          </a:xfrm>
        </p:spPr>
        <p:txBody>
          <a:bodyPr/>
          <a:lstStyle/>
          <a:p>
            <a:r>
              <a:rPr lang="en-US" dirty="0" smtClean="0"/>
              <a:t>The Dxl Unit Framework</a:t>
            </a:r>
            <a:r>
              <a:rPr lang="en-US" baseline="30000" dirty="0" smtClean="0"/>
              <a:t> ©</a:t>
            </a:r>
            <a:r>
              <a:rPr lang="en-US" dirty="0" smtClean="0"/>
              <a:t> Designed by Dipl.-Ing. </a:t>
            </a:r>
            <a:r>
              <a:rPr lang="en-US" dirty="0"/>
              <a:t>(FH) Bernhard </a:t>
            </a:r>
            <a:r>
              <a:rPr lang="en-US" dirty="0" smtClean="0"/>
              <a:t>Bold</a:t>
            </a:r>
            <a:endParaRPr lang="en-US" dirty="0"/>
          </a:p>
        </p:txBody>
      </p:sp>
      <p:sp>
        <p:nvSpPr>
          <p:cNvPr id="10" name="Textfeld 9"/>
          <p:cNvSpPr txBox="1"/>
          <p:nvPr/>
        </p:nvSpPr>
        <p:spPr>
          <a:xfrm>
            <a:off x="3889491" y="3861048"/>
            <a:ext cx="39228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Conditions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Method name ends with ‘Test’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Method has no parameter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Return type is void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1920" y="1484784"/>
            <a:ext cx="3771900" cy="200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The DXL Unit Framework</a:t>
            </a:r>
            <a:endParaRPr lang="en-US" noProof="0" dirty="0"/>
          </a:p>
        </p:txBody>
      </p:sp>
      <p:sp>
        <p:nvSpPr>
          <p:cNvPr id="7" name="Textplatzhalter 6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140000" cy="5943600"/>
          </a:xfrm>
        </p:spPr>
        <p:txBody>
          <a:bodyPr>
            <a:normAutofit/>
          </a:bodyPr>
          <a:lstStyle/>
          <a:p>
            <a:pPr algn="r"/>
            <a:r>
              <a:rPr lang="en-US" sz="1800" dirty="0" smtClean="0"/>
              <a:t>Overview</a:t>
            </a:r>
          </a:p>
          <a:p>
            <a:pPr algn="r"/>
            <a:r>
              <a:rPr lang="en-US" sz="1800" noProof="0" dirty="0" smtClean="0"/>
              <a:t>Components</a:t>
            </a:r>
          </a:p>
          <a:p>
            <a:pPr algn="r"/>
            <a:r>
              <a:rPr lang="en-US" sz="1800" dirty="0" smtClean="0"/>
              <a:t>Test file Creation</a:t>
            </a:r>
          </a:p>
          <a:p>
            <a:pPr algn="r"/>
            <a:r>
              <a:rPr lang="de-DE" sz="1800" noProof="0" dirty="0" smtClean="0"/>
              <a:t>Create Test</a:t>
            </a:r>
          </a:p>
          <a:p>
            <a:pPr algn="r"/>
            <a:r>
              <a:rPr lang="de-DE" sz="1800" dirty="0" smtClean="0"/>
              <a:t>Run Test 1</a:t>
            </a:r>
            <a:endParaRPr lang="en-US" sz="1800" noProof="0" dirty="0" smtClean="0"/>
          </a:p>
        </p:txBody>
      </p:sp>
      <p:sp>
        <p:nvSpPr>
          <p:cNvPr id="6" name="Inhaltsplatzhalter 5"/>
          <p:cNvSpPr>
            <a:spLocks noGrp="1"/>
          </p:cNvSpPr>
          <p:nvPr>
            <p:ph sz="half" idx="1"/>
          </p:nvPr>
        </p:nvSpPr>
        <p:spPr>
          <a:xfrm>
            <a:off x="3563888" y="692696"/>
            <a:ext cx="5340350" cy="57606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noProof="0" dirty="0" smtClean="0"/>
              <a:t>Run the test in console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67544" y="6309321"/>
            <a:ext cx="8424936" cy="288032"/>
          </a:xfrm>
        </p:spPr>
        <p:txBody>
          <a:bodyPr/>
          <a:lstStyle/>
          <a:p>
            <a:r>
              <a:rPr lang="en-US" dirty="0" smtClean="0"/>
              <a:t>The Dxl Unit Framework</a:t>
            </a:r>
            <a:r>
              <a:rPr lang="en-US" baseline="30000" dirty="0" smtClean="0"/>
              <a:t> ©</a:t>
            </a:r>
            <a:r>
              <a:rPr lang="en-US" dirty="0" smtClean="0"/>
              <a:t> Designed by Dipl.-Ing. </a:t>
            </a:r>
            <a:r>
              <a:rPr lang="en-US" dirty="0"/>
              <a:t>(FH) Bernhard </a:t>
            </a:r>
            <a:r>
              <a:rPr lang="en-US" dirty="0" smtClean="0"/>
              <a:t>Bold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83310" y="1845196"/>
            <a:ext cx="222885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feld 8"/>
          <p:cNvSpPr txBox="1"/>
          <p:nvPr/>
        </p:nvSpPr>
        <p:spPr>
          <a:xfrm>
            <a:off x="3779912" y="1268760"/>
            <a:ext cx="4924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At the end of the script write the following</a:t>
            </a:r>
            <a:endParaRPr lang="en-US" dirty="0"/>
          </a:p>
        </p:txBody>
      </p:sp>
      <p:sp>
        <p:nvSpPr>
          <p:cNvPr id="11" name="Textfeld 10"/>
          <p:cNvSpPr txBox="1"/>
          <p:nvPr/>
        </p:nvSpPr>
        <p:spPr>
          <a:xfrm>
            <a:off x="3851920" y="2708920"/>
            <a:ext cx="1835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 the script.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39852" y="3176364"/>
            <a:ext cx="4000500" cy="262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The DXL Unit Framework</a:t>
            </a:r>
            <a:endParaRPr lang="en-US" noProof="0" dirty="0"/>
          </a:p>
        </p:txBody>
      </p:sp>
      <p:sp>
        <p:nvSpPr>
          <p:cNvPr id="7" name="Textplatzhalter 6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140000" cy="5943600"/>
          </a:xfrm>
        </p:spPr>
        <p:txBody>
          <a:bodyPr>
            <a:normAutofit/>
          </a:bodyPr>
          <a:lstStyle/>
          <a:p>
            <a:pPr algn="r"/>
            <a:r>
              <a:rPr lang="en-US" sz="1800" dirty="0" smtClean="0"/>
              <a:t>Overview</a:t>
            </a:r>
          </a:p>
          <a:p>
            <a:pPr algn="r"/>
            <a:r>
              <a:rPr lang="en-US" sz="1800" noProof="0" dirty="0" smtClean="0"/>
              <a:t>Components</a:t>
            </a:r>
          </a:p>
          <a:p>
            <a:pPr algn="r"/>
            <a:r>
              <a:rPr lang="en-US" sz="1800" dirty="0" smtClean="0"/>
              <a:t>Test file Creation</a:t>
            </a:r>
          </a:p>
          <a:p>
            <a:pPr algn="r"/>
            <a:r>
              <a:rPr lang="de-DE" sz="1800" noProof="0" dirty="0" smtClean="0"/>
              <a:t>Create Test</a:t>
            </a:r>
          </a:p>
          <a:p>
            <a:pPr algn="r"/>
            <a:r>
              <a:rPr lang="de-DE" sz="1800" dirty="0" smtClean="0"/>
              <a:t>Run Test 1</a:t>
            </a:r>
          </a:p>
          <a:p>
            <a:pPr algn="r"/>
            <a:r>
              <a:rPr lang="de-DE" sz="1800" noProof="0" dirty="0" smtClean="0"/>
              <a:t>Run Test 2</a:t>
            </a:r>
            <a:endParaRPr lang="en-US" sz="1800" noProof="0" dirty="0" smtClean="0"/>
          </a:p>
        </p:txBody>
      </p:sp>
      <p:sp>
        <p:nvSpPr>
          <p:cNvPr id="6" name="Inhaltsplatzhalter 5"/>
          <p:cNvSpPr>
            <a:spLocks noGrp="1"/>
          </p:cNvSpPr>
          <p:nvPr>
            <p:ph sz="half" idx="1"/>
          </p:nvPr>
        </p:nvSpPr>
        <p:spPr>
          <a:xfrm>
            <a:off x="3563888" y="692696"/>
            <a:ext cx="5340350" cy="57606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Succeeding test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67544" y="6309321"/>
            <a:ext cx="8424936" cy="288032"/>
          </a:xfrm>
        </p:spPr>
        <p:txBody>
          <a:bodyPr/>
          <a:lstStyle/>
          <a:p>
            <a:r>
              <a:rPr lang="en-US" dirty="0" smtClean="0"/>
              <a:t>The Dxl Unit Framework</a:t>
            </a:r>
            <a:r>
              <a:rPr lang="en-US" baseline="30000" dirty="0" smtClean="0"/>
              <a:t> ©</a:t>
            </a:r>
            <a:r>
              <a:rPr lang="en-US" dirty="0" smtClean="0"/>
              <a:t> Designed by Dipl.-Ing. </a:t>
            </a:r>
            <a:r>
              <a:rPr lang="en-US" dirty="0"/>
              <a:t>(FH) Bernhard </a:t>
            </a:r>
            <a:r>
              <a:rPr lang="en-US" dirty="0" smtClean="0"/>
              <a:t>Bold</a:t>
            </a:r>
            <a:endParaRPr lang="en-US" dirty="0"/>
          </a:p>
        </p:txBody>
      </p:sp>
      <p:sp>
        <p:nvSpPr>
          <p:cNvPr id="9" name="Textfeld 8"/>
          <p:cNvSpPr txBox="1"/>
          <p:nvPr/>
        </p:nvSpPr>
        <p:spPr>
          <a:xfrm>
            <a:off x="3779912" y="1268760"/>
            <a:ext cx="1524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Fix the error.</a:t>
            </a:r>
            <a:endParaRPr lang="en-US" dirty="0"/>
          </a:p>
        </p:txBody>
      </p:sp>
      <p:sp>
        <p:nvSpPr>
          <p:cNvPr id="11" name="Textfeld 10"/>
          <p:cNvSpPr txBox="1"/>
          <p:nvPr/>
        </p:nvSpPr>
        <p:spPr>
          <a:xfrm>
            <a:off x="3851920" y="2708920"/>
            <a:ext cx="1835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 the script.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86175" y="1700808"/>
            <a:ext cx="2486025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65959" y="3285331"/>
            <a:ext cx="4162425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3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4" dur="10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The DXL Unit Framework</a:t>
            </a:r>
            <a:endParaRPr lang="en-US" noProof="0" dirty="0"/>
          </a:p>
        </p:txBody>
      </p:sp>
      <p:sp>
        <p:nvSpPr>
          <p:cNvPr id="7" name="Textplatzhalter 6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140000" cy="5943600"/>
          </a:xfrm>
        </p:spPr>
        <p:txBody>
          <a:bodyPr>
            <a:normAutofit/>
          </a:bodyPr>
          <a:lstStyle/>
          <a:p>
            <a:pPr algn="r"/>
            <a:r>
              <a:rPr lang="en-US" sz="1800" dirty="0" smtClean="0"/>
              <a:t>Overview</a:t>
            </a:r>
          </a:p>
          <a:p>
            <a:pPr algn="r"/>
            <a:r>
              <a:rPr lang="en-US" sz="1800" noProof="0" dirty="0" smtClean="0"/>
              <a:t>Components</a:t>
            </a:r>
          </a:p>
          <a:p>
            <a:pPr algn="r"/>
            <a:r>
              <a:rPr lang="en-US" sz="1800" dirty="0" smtClean="0"/>
              <a:t>Test file Creation</a:t>
            </a:r>
          </a:p>
          <a:p>
            <a:pPr algn="r"/>
            <a:r>
              <a:rPr lang="de-DE" sz="1800" noProof="0" dirty="0" smtClean="0"/>
              <a:t>Create Test</a:t>
            </a:r>
          </a:p>
          <a:p>
            <a:pPr algn="r"/>
            <a:r>
              <a:rPr lang="de-DE" sz="1800" dirty="0" smtClean="0"/>
              <a:t>Run Test 1</a:t>
            </a:r>
          </a:p>
          <a:p>
            <a:pPr algn="r"/>
            <a:r>
              <a:rPr lang="de-DE" sz="1800" noProof="0" dirty="0" smtClean="0"/>
              <a:t>Run Test 2</a:t>
            </a:r>
          </a:p>
          <a:p>
            <a:pPr algn="r"/>
            <a:r>
              <a:rPr lang="de-DE" sz="1800" dirty="0" smtClean="0"/>
              <a:t>The GUI</a:t>
            </a:r>
            <a:endParaRPr lang="en-US" sz="1800" noProof="0" dirty="0" smtClean="0"/>
          </a:p>
        </p:txBody>
      </p:sp>
      <p:sp>
        <p:nvSpPr>
          <p:cNvPr id="6" name="Inhaltsplatzhalter 5"/>
          <p:cNvSpPr>
            <a:spLocks noGrp="1"/>
          </p:cNvSpPr>
          <p:nvPr>
            <p:ph sz="half" idx="1"/>
          </p:nvPr>
        </p:nvSpPr>
        <p:spPr>
          <a:xfrm>
            <a:off x="3563888" y="692696"/>
            <a:ext cx="5340350" cy="57606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Run the GUI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67544" y="6309321"/>
            <a:ext cx="8424936" cy="288032"/>
          </a:xfrm>
        </p:spPr>
        <p:txBody>
          <a:bodyPr/>
          <a:lstStyle/>
          <a:p>
            <a:r>
              <a:rPr lang="en-US" dirty="0" smtClean="0"/>
              <a:t>The Dxl Unit Framework </a:t>
            </a:r>
            <a:r>
              <a:rPr lang="en-US" baseline="30000" dirty="0" smtClean="0"/>
              <a:t>© </a:t>
            </a:r>
            <a:r>
              <a:rPr lang="en-US" dirty="0" smtClean="0"/>
              <a:t>Designed by Dipl.-Ing. </a:t>
            </a:r>
            <a:r>
              <a:rPr lang="en-US" dirty="0"/>
              <a:t>(FH) Bernhard </a:t>
            </a:r>
            <a:r>
              <a:rPr lang="en-US" dirty="0" smtClean="0"/>
              <a:t>Bold</a:t>
            </a:r>
            <a:endParaRPr lang="en-US" dirty="0"/>
          </a:p>
        </p:txBody>
      </p:sp>
      <p:sp>
        <p:nvSpPr>
          <p:cNvPr id="9" name="Textfeld 8"/>
          <p:cNvSpPr txBox="1"/>
          <p:nvPr/>
        </p:nvSpPr>
        <p:spPr>
          <a:xfrm>
            <a:off x="3779912" y="1268760"/>
            <a:ext cx="2177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Activate the GUI.</a:t>
            </a:r>
            <a:endParaRPr lang="en-US" dirty="0"/>
          </a:p>
        </p:txBody>
      </p:sp>
      <p:sp>
        <p:nvSpPr>
          <p:cNvPr id="11" name="Textfeld 10"/>
          <p:cNvSpPr txBox="1"/>
          <p:nvPr/>
        </p:nvSpPr>
        <p:spPr>
          <a:xfrm>
            <a:off x="3851920" y="2708920"/>
            <a:ext cx="1835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 the script.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49985" y="1628800"/>
            <a:ext cx="2162175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113677" y="3140968"/>
            <a:ext cx="4249382" cy="3024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1"/>
      <p:bldP spid="11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The DXL Unit Framework</a:t>
            </a:r>
            <a:endParaRPr lang="en-US" noProof="0" dirty="0"/>
          </a:p>
        </p:txBody>
      </p:sp>
      <p:sp>
        <p:nvSpPr>
          <p:cNvPr id="7" name="Textplatzhalter 6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140000" cy="5943600"/>
          </a:xfrm>
        </p:spPr>
        <p:txBody>
          <a:bodyPr>
            <a:normAutofit/>
          </a:bodyPr>
          <a:lstStyle/>
          <a:p>
            <a:pPr algn="r"/>
            <a:r>
              <a:rPr lang="en-US" sz="1800" dirty="0" smtClean="0"/>
              <a:t>Overview</a:t>
            </a:r>
          </a:p>
          <a:p>
            <a:pPr algn="r"/>
            <a:r>
              <a:rPr lang="en-US" sz="1800" noProof="0" dirty="0" smtClean="0"/>
              <a:t>Components</a:t>
            </a:r>
          </a:p>
          <a:p>
            <a:pPr algn="r"/>
            <a:r>
              <a:rPr lang="en-US" sz="1800" dirty="0" smtClean="0"/>
              <a:t>Test file Creation</a:t>
            </a:r>
          </a:p>
          <a:p>
            <a:pPr algn="r"/>
            <a:r>
              <a:rPr lang="de-DE" sz="1800" noProof="0" dirty="0" smtClean="0"/>
              <a:t>Create Test</a:t>
            </a:r>
          </a:p>
          <a:p>
            <a:pPr algn="r"/>
            <a:r>
              <a:rPr lang="de-DE" sz="1800" dirty="0" smtClean="0"/>
              <a:t>Run Test 1</a:t>
            </a:r>
          </a:p>
          <a:p>
            <a:pPr algn="r"/>
            <a:r>
              <a:rPr lang="de-DE" sz="1800" noProof="0" dirty="0" smtClean="0"/>
              <a:t>Run Test 2</a:t>
            </a:r>
          </a:p>
          <a:p>
            <a:pPr algn="r"/>
            <a:r>
              <a:rPr lang="de-DE" sz="1800" dirty="0" smtClean="0"/>
              <a:t>The GUI</a:t>
            </a:r>
          </a:p>
          <a:p>
            <a:pPr algn="r"/>
            <a:r>
              <a:rPr lang="de-DE" sz="1800" noProof="0" dirty="0" smtClean="0"/>
              <a:t>Run GUI Test</a:t>
            </a:r>
            <a:endParaRPr lang="en-US" sz="1800" noProof="0" dirty="0" smtClean="0"/>
          </a:p>
        </p:txBody>
      </p:sp>
      <p:sp>
        <p:nvSpPr>
          <p:cNvPr id="6" name="Inhaltsplatzhalter 5"/>
          <p:cNvSpPr>
            <a:spLocks noGrp="1"/>
          </p:cNvSpPr>
          <p:nvPr>
            <p:ph sz="half" idx="1"/>
          </p:nvPr>
        </p:nvSpPr>
        <p:spPr>
          <a:xfrm>
            <a:off x="3563888" y="692696"/>
            <a:ext cx="5340350" cy="57606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Run the test in the GUI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67544" y="6309321"/>
            <a:ext cx="8424936" cy="288032"/>
          </a:xfrm>
        </p:spPr>
        <p:txBody>
          <a:bodyPr/>
          <a:lstStyle/>
          <a:p>
            <a:r>
              <a:rPr lang="en-US" dirty="0" smtClean="0"/>
              <a:t>The Dxl Unit Framework</a:t>
            </a:r>
            <a:r>
              <a:rPr lang="en-US" baseline="30000" dirty="0" smtClean="0"/>
              <a:t> ©</a:t>
            </a:r>
            <a:r>
              <a:rPr lang="en-US" dirty="0" smtClean="0"/>
              <a:t> Designed by Dipl.-Ing. </a:t>
            </a:r>
            <a:r>
              <a:rPr lang="en-US" dirty="0"/>
              <a:t>(FH) Bernhard </a:t>
            </a:r>
            <a:r>
              <a:rPr lang="en-US" dirty="0" smtClean="0"/>
              <a:t>Bold</a:t>
            </a:r>
            <a:endParaRPr lang="en-US" dirty="0"/>
          </a:p>
        </p:txBody>
      </p:sp>
      <p:sp>
        <p:nvSpPr>
          <p:cNvPr id="9" name="Textfeld 8"/>
          <p:cNvSpPr txBox="1"/>
          <p:nvPr/>
        </p:nvSpPr>
        <p:spPr>
          <a:xfrm>
            <a:off x="3779912" y="1268760"/>
            <a:ext cx="5218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Click on ‘Run test’, or double click test to run.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4113066" y="2378091"/>
            <a:ext cx="4239462" cy="301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The DXL Unit Framework</a:t>
            </a:r>
            <a:endParaRPr lang="en-US" noProof="0" dirty="0"/>
          </a:p>
        </p:txBody>
      </p:sp>
      <p:sp>
        <p:nvSpPr>
          <p:cNvPr id="7" name="Textplatzhalter 6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140000" cy="5943600"/>
          </a:xfrm>
        </p:spPr>
        <p:txBody>
          <a:bodyPr>
            <a:normAutofit/>
          </a:bodyPr>
          <a:lstStyle/>
          <a:p>
            <a:pPr algn="r"/>
            <a:r>
              <a:rPr lang="en-US" sz="1800" dirty="0" smtClean="0"/>
              <a:t>Overview</a:t>
            </a:r>
          </a:p>
          <a:p>
            <a:pPr algn="r"/>
            <a:r>
              <a:rPr lang="en-US" sz="1800" dirty="0" smtClean="0"/>
              <a:t>Components</a:t>
            </a:r>
          </a:p>
          <a:p>
            <a:pPr algn="r"/>
            <a:r>
              <a:rPr lang="en-US" sz="1800" dirty="0" smtClean="0"/>
              <a:t>Test file Creation</a:t>
            </a:r>
          </a:p>
          <a:p>
            <a:pPr algn="r"/>
            <a:r>
              <a:rPr lang="de-DE" sz="1800" dirty="0" smtClean="0"/>
              <a:t>Create Test</a:t>
            </a:r>
          </a:p>
          <a:p>
            <a:pPr algn="r"/>
            <a:r>
              <a:rPr lang="de-DE" sz="1800" dirty="0" smtClean="0"/>
              <a:t>Run Test 1</a:t>
            </a:r>
          </a:p>
          <a:p>
            <a:pPr algn="r"/>
            <a:r>
              <a:rPr lang="de-DE" sz="1800" dirty="0" smtClean="0"/>
              <a:t>Run Test 2</a:t>
            </a:r>
          </a:p>
          <a:p>
            <a:pPr algn="r"/>
            <a:r>
              <a:rPr lang="de-DE" sz="1800" dirty="0" smtClean="0"/>
              <a:t>The GUI</a:t>
            </a:r>
          </a:p>
          <a:p>
            <a:pPr algn="r"/>
            <a:r>
              <a:rPr lang="de-DE" sz="1800" dirty="0" smtClean="0"/>
              <a:t>Run GUI Test</a:t>
            </a:r>
          </a:p>
          <a:p>
            <a:pPr algn="r"/>
            <a:r>
              <a:rPr lang="en-US" sz="1800" dirty="0" smtClean="0"/>
              <a:t>Assertions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half" idx="1"/>
          </p:nvPr>
        </p:nvSpPr>
        <p:spPr>
          <a:xfrm>
            <a:off x="3563888" y="692696"/>
            <a:ext cx="5340350" cy="57606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noProof="0" dirty="0" smtClean="0"/>
              <a:t>Assertions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67544" y="6309321"/>
            <a:ext cx="8424936" cy="288032"/>
          </a:xfrm>
        </p:spPr>
        <p:txBody>
          <a:bodyPr/>
          <a:lstStyle/>
          <a:p>
            <a:r>
              <a:rPr lang="en-US" dirty="0" smtClean="0"/>
              <a:t>The Dxl Unit Framework</a:t>
            </a:r>
            <a:r>
              <a:rPr lang="en-US" baseline="30000" dirty="0" smtClean="0"/>
              <a:t> ©</a:t>
            </a:r>
            <a:r>
              <a:rPr lang="en-US" dirty="0" smtClean="0"/>
              <a:t> Designed by Dipl.-Ing. </a:t>
            </a:r>
            <a:r>
              <a:rPr lang="en-US" dirty="0"/>
              <a:t>(FH) Bernhard </a:t>
            </a:r>
            <a:r>
              <a:rPr lang="en-US" dirty="0" smtClean="0"/>
              <a:t>Bold</a:t>
            </a:r>
            <a:endParaRPr lang="en-US" dirty="0"/>
          </a:p>
        </p:txBody>
      </p:sp>
      <p:graphicFrame>
        <p:nvGraphicFramePr>
          <p:cNvPr id="8" name="Group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9147238"/>
              </p:ext>
            </p:extLst>
          </p:nvPr>
        </p:nvGraphicFramePr>
        <p:xfrm>
          <a:off x="3779912" y="3886730"/>
          <a:ext cx="4464496" cy="2422591"/>
        </p:xfrm>
        <a:graphic>
          <a:graphicData uri="http://schemas.openxmlformats.org/drawingml/2006/table">
            <a:tbl>
              <a:tblPr/>
              <a:tblGrid>
                <a:gridCol w="1656184"/>
                <a:gridCol w="2808312"/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4367C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Function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4367C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4367C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Equals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4367C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Check for equality.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4367C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IsNull, IsNotNull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4367C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Check for null.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4367C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IsTrue, IsFalse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4367C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Boolean checks.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4367C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StartsWith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4367C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String begins with a string.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4367C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EndsWith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4367C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String ends with a string.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4367C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Contains</a:t>
                      </a:r>
                      <a:endParaRPr kumimoji="0" lang="en-US" sz="16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4367C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String contains another.</a:t>
                      </a:r>
                      <a:endParaRPr kumimoji="0" lang="en-US" sz="16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Textfeld 9"/>
          <p:cNvSpPr txBox="1"/>
          <p:nvPr/>
        </p:nvSpPr>
        <p:spPr>
          <a:xfrm>
            <a:off x="3779912" y="1412776"/>
            <a:ext cx="5375189" cy="338554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Assert(actual, comparison [, expected][, summary]);</a:t>
            </a:r>
            <a:endParaRPr lang="en-US" sz="1600" b="1" dirty="0"/>
          </a:p>
        </p:txBody>
      </p:sp>
      <p:sp>
        <p:nvSpPr>
          <p:cNvPr id="11" name="Textfeld 10"/>
          <p:cNvSpPr txBox="1"/>
          <p:nvPr/>
        </p:nvSpPr>
        <p:spPr>
          <a:xfrm>
            <a:off x="4075058" y="1988840"/>
            <a:ext cx="427232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actual: The current value.</a:t>
            </a:r>
          </a:p>
          <a:p>
            <a:r>
              <a:rPr lang="en-US" sz="1400" dirty="0" smtClean="0"/>
              <a:t>comparison: Test function (Equals, IsNull, IsTrue).</a:t>
            </a:r>
          </a:p>
          <a:p>
            <a:r>
              <a:rPr lang="en-US" sz="1400" dirty="0" smtClean="0"/>
              <a:t>expected: The expected value.</a:t>
            </a:r>
          </a:p>
          <a:p>
            <a:r>
              <a:rPr lang="en-US" sz="1400" dirty="0" smtClean="0"/>
              <a:t>summary: Textual description on error.</a:t>
            </a:r>
            <a:endParaRPr lang="en-US" sz="1400" dirty="0"/>
          </a:p>
        </p:txBody>
      </p:sp>
      <p:sp>
        <p:nvSpPr>
          <p:cNvPr id="12" name="Textfeld 11"/>
          <p:cNvSpPr txBox="1"/>
          <p:nvPr/>
        </p:nvSpPr>
        <p:spPr>
          <a:xfrm>
            <a:off x="3851920" y="350100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13" name="Textfeld 12"/>
          <p:cNvSpPr txBox="1"/>
          <p:nvPr/>
        </p:nvSpPr>
        <p:spPr>
          <a:xfrm>
            <a:off x="3851920" y="3068960"/>
            <a:ext cx="49685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Null and boolean checks don’t need the expected parameter!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1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21600000">
                                      <p:cBhvr>
                                        <p:cTn id="3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/>
      <p:bldP spid="13" grpId="0"/>
      <p:bldP spid="13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The DXL Unit Framework</a:t>
            </a:r>
            <a:endParaRPr lang="en-US" noProof="0" dirty="0"/>
          </a:p>
        </p:txBody>
      </p:sp>
      <p:sp>
        <p:nvSpPr>
          <p:cNvPr id="7" name="Textplatzhalter 6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140000" cy="5943600"/>
          </a:xfrm>
        </p:spPr>
        <p:txBody>
          <a:bodyPr>
            <a:normAutofit/>
          </a:bodyPr>
          <a:lstStyle/>
          <a:p>
            <a:pPr algn="r"/>
            <a:r>
              <a:rPr lang="en-US" sz="1800" dirty="0" smtClean="0"/>
              <a:t>Overview</a:t>
            </a:r>
          </a:p>
          <a:p>
            <a:pPr algn="r"/>
            <a:r>
              <a:rPr lang="en-US" sz="1800" dirty="0" smtClean="0"/>
              <a:t>Components</a:t>
            </a:r>
          </a:p>
          <a:p>
            <a:pPr algn="r"/>
            <a:r>
              <a:rPr lang="en-US" sz="1800" dirty="0" smtClean="0"/>
              <a:t>Test file Creation</a:t>
            </a:r>
          </a:p>
          <a:p>
            <a:pPr algn="r"/>
            <a:r>
              <a:rPr lang="de-DE" sz="1800" dirty="0" smtClean="0"/>
              <a:t>Create Test</a:t>
            </a:r>
          </a:p>
          <a:p>
            <a:pPr algn="r"/>
            <a:r>
              <a:rPr lang="de-DE" sz="1800" dirty="0" smtClean="0"/>
              <a:t>Run Test 1</a:t>
            </a:r>
          </a:p>
          <a:p>
            <a:pPr algn="r"/>
            <a:r>
              <a:rPr lang="de-DE" sz="1800" dirty="0" smtClean="0"/>
              <a:t>Run Test 2</a:t>
            </a:r>
          </a:p>
          <a:p>
            <a:pPr algn="r"/>
            <a:r>
              <a:rPr lang="de-DE" sz="1800" dirty="0" smtClean="0"/>
              <a:t>The GUI</a:t>
            </a:r>
          </a:p>
          <a:p>
            <a:pPr algn="r"/>
            <a:r>
              <a:rPr lang="de-DE" sz="1800" dirty="0" smtClean="0"/>
              <a:t>Run GUI Test</a:t>
            </a:r>
          </a:p>
          <a:p>
            <a:pPr algn="r"/>
            <a:r>
              <a:rPr lang="en-US" sz="1800" dirty="0" smtClean="0"/>
              <a:t>Assertions</a:t>
            </a:r>
          </a:p>
          <a:p>
            <a:pPr algn="r"/>
            <a:r>
              <a:rPr lang="en-US" sz="1800" dirty="0" smtClean="0"/>
              <a:t>Setup &amp; Teardown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half" idx="1"/>
          </p:nvPr>
        </p:nvSpPr>
        <p:spPr>
          <a:xfrm>
            <a:off x="3563888" y="692696"/>
            <a:ext cx="5340350" cy="57606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noProof="0" dirty="0" smtClean="0"/>
              <a:t>Setup &amp; Teardown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67544" y="6309321"/>
            <a:ext cx="8424936" cy="288032"/>
          </a:xfrm>
        </p:spPr>
        <p:txBody>
          <a:bodyPr/>
          <a:lstStyle/>
          <a:p>
            <a:r>
              <a:rPr lang="en-US" dirty="0" smtClean="0"/>
              <a:t>The Dxl Unit Framework</a:t>
            </a:r>
            <a:r>
              <a:rPr lang="en-US" baseline="30000" dirty="0" smtClean="0"/>
              <a:t> ©</a:t>
            </a:r>
            <a:r>
              <a:rPr lang="en-US" dirty="0" smtClean="0"/>
              <a:t> Designed by Dipl.-Ing. </a:t>
            </a:r>
            <a:r>
              <a:rPr lang="en-US" dirty="0"/>
              <a:t>(FH) Bernhard </a:t>
            </a:r>
            <a:r>
              <a:rPr lang="en-US" dirty="0" smtClean="0"/>
              <a:t>Bold</a:t>
            </a:r>
            <a:endParaRPr lang="en-US" dirty="0"/>
          </a:p>
        </p:txBody>
      </p:sp>
      <p:sp>
        <p:nvSpPr>
          <p:cNvPr id="10" name="Textfeld 9"/>
          <p:cNvSpPr txBox="1"/>
          <p:nvPr/>
        </p:nvSpPr>
        <p:spPr>
          <a:xfrm>
            <a:off x="4231344" y="4780172"/>
            <a:ext cx="90120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Setup()</a:t>
            </a:r>
            <a:endParaRPr lang="en-US" sz="1600" b="1" dirty="0"/>
          </a:p>
        </p:txBody>
      </p:sp>
      <p:sp>
        <p:nvSpPr>
          <p:cNvPr id="11" name="Textfeld 10"/>
          <p:cNvSpPr txBox="1"/>
          <p:nvPr/>
        </p:nvSpPr>
        <p:spPr>
          <a:xfrm>
            <a:off x="3899152" y="4385772"/>
            <a:ext cx="237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Arrange each test.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4211960" y="5574956"/>
            <a:ext cx="1316386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Teardown()</a:t>
            </a:r>
            <a:endParaRPr lang="en-US" sz="1600" b="1" dirty="0"/>
          </a:p>
        </p:txBody>
      </p:sp>
      <p:sp>
        <p:nvSpPr>
          <p:cNvPr id="15" name="Textfeld 14"/>
          <p:cNvSpPr txBox="1"/>
          <p:nvPr/>
        </p:nvSpPr>
        <p:spPr>
          <a:xfrm>
            <a:off x="4331200" y="5149641"/>
            <a:ext cx="4185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Prepare environment for each test.</a:t>
            </a:r>
            <a:endParaRPr lang="en-US" dirty="0"/>
          </a:p>
        </p:txBody>
      </p:sp>
      <p:sp>
        <p:nvSpPr>
          <p:cNvPr id="16" name="Textfeld 15"/>
          <p:cNvSpPr txBox="1"/>
          <p:nvPr/>
        </p:nvSpPr>
        <p:spPr>
          <a:xfrm>
            <a:off x="4304753" y="5913510"/>
            <a:ext cx="2771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Clean up environment.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297" y="1335436"/>
            <a:ext cx="4067175" cy="30003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  <p:bldP spid="15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3568" y="1196752"/>
            <a:ext cx="7772400" cy="1470025"/>
          </a:xfrm>
        </p:spPr>
        <p:txBody>
          <a:bodyPr/>
          <a:lstStyle/>
          <a:p>
            <a:r>
              <a:rPr lang="en-US" noProof="0" dirty="0" smtClean="0"/>
              <a:t>Test Driven Development in DXL</a:t>
            </a:r>
            <a:endParaRPr lang="en-US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611560" y="6356350"/>
            <a:ext cx="8136904" cy="501650"/>
          </a:xfrm>
        </p:spPr>
        <p:txBody>
          <a:bodyPr/>
          <a:lstStyle/>
          <a:p>
            <a:r>
              <a:rPr lang="en-US" dirty="0" smtClean="0"/>
              <a:t>The Dxl Unit Framework</a:t>
            </a:r>
            <a:r>
              <a:rPr lang="en-US" baseline="30000" dirty="0" smtClean="0"/>
              <a:t>©</a:t>
            </a:r>
            <a:r>
              <a:rPr lang="en-US" dirty="0" smtClean="0"/>
              <a:t> Designed by Dipl.-Ing. </a:t>
            </a:r>
            <a:r>
              <a:rPr lang="en-US" dirty="0" smtClean="0"/>
              <a:t>(FH) Bernhard </a:t>
            </a:r>
            <a:r>
              <a:rPr lang="en-US" dirty="0" smtClean="0"/>
              <a:t>Bold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132856"/>
            <a:ext cx="2160240" cy="84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1920" y="2132856"/>
            <a:ext cx="1668016" cy="1063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07904" y="3284984"/>
            <a:ext cx="1951993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5536" y="3140968"/>
            <a:ext cx="2880320" cy="1643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84168" y="2060848"/>
            <a:ext cx="2817140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6" name="Picture 8" descr="C:\Documents and Settings\uidu8236\My Documents\LiberKey\MyDocuments\Doors\Question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948264" y="3861048"/>
            <a:ext cx="1270000" cy="127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1" dur="20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The DXL Unit Framework</a:t>
            </a:r>
            <a:endParaRPr lang="en-US" noProof="0" dirty="0"/>
          </a:p>
        </p:txBody>
      </p:sp>
      <p:sp>
        <p:nvSpPr>
          <p:cNvPr id="7" name="Textplatzhalter 6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140000" cy="5943600"/>
          </a:xfrm>
        </p:spPr>
        <p:txBody>
          <a:bodyPr>
            <a:normAutofit/>
          </a:bodyPr>
          <a:lstStyle/>
          <a:p>
            <a:pPr algn="r"/>
            <a:r>
              <a:rPr lang="en-US" sz="1800" dirty="0" smtClean="0"/>
              <a:t>Overview</a:t>
            </a:r>
          </a:p>
          <a:p>
            <a:pPr algn="r"/>
            <a:r>
              <a:rPr lang="en-US" sz="1800" dirty="0" smtClean="0"/>
              <a:t>Components</a:t>
            </a:r>
          </a:p>
          <a:p>
            <a:pPr algn="r"/>
            <a:r>
              <a:rPr lang="en-US" sz="1800" dirty="0" smtClean="0"/>
              <a:t>Test file Creation</a:t>
            </a:r>
          </a:p>
          <a:p>
            <a:pPr algn="r"/>
            <a:r>
              <a:rPr lang="de-DE" sz="1800" dirty="0" smtClean="0"/>
              <a:t>Create Test</a:t>
            </a:r>
          </a:p>
          <a:p>
            <a:pPr algn="r"/>
            <a:r>
              <a:rPr lang="de-DE" sz="1800" dirty="0" smtClean="0"/>
              <a:t>Run Test 1</a:t>
            </a:r>
          </a:p>
          <a:p>
            <a:pPr algn="r"/>
            <a:r>
              <a:rPr lang="de-DE" sz="1800" dirty="0" smtClean="0"/>
              <a:t>Run Test 2</a:t>
            </a:r>
          </a:p>
          <a:p>
            <a:pPr algn="r"/>
            <a:r>
              <a:rPr lang="de-DE" sz="1800" dirty="0" smtClean="0"/>
              <a:t>The GUI</a:t>
            </a:r>
          </a:p>
          <a:p>
            <a:pPr algn="r"/>
            <a:r>
              <a:rPr lang="de-DE" sz="1800" dirty="0" smtClean="0"/>
              <a:t>Run GUI Test</a:t>
            </a:r>
          </a:p>
          <a:p>
            <a:pPr algn="r"/>
            <a:r>
              <a:rPr lang="en-US" sz="1800" dirty="0" smtClean="0"/>
              <a:t>Assertions</a:t>
            </a:r>
          </a:p>
          <a:p>
            <a:pPr algn="r"/>
            <a:r>
              <a:rPr lang="en-US" sz="1800" dirty="0" smtClean="0"/>
              <a:t>Setup &amp; Teardown</a:t>
            </a:r>
          </a:p>
          <a:p>
            <a:pPr algn="r"/>
            <a:r>
              <a:rPr lang="en-US" sz="1800" dirty="0" err="1" smtClean="0"/>
              <a:t>FixtureSetup</a:t>
            </a:r>
            <a:r>
              <a:rPr lang="en-US" sz="1800" dirty="0" smtClean="0"/>
              <a:t> &amp; </a:t>
            </a:r>
            <a:r>
              <a:rPr lang="en-US" sz="1800" dirty="0" err="1" smtClean="0"/>
              <a:t>FixtureTeardown</a:t>
            </a:r>
            <a:endParaRPr lang="en-US" sz="1800" dirty="0" smtClean="0"/>
          </a:p>
        </p:txBody>
      </p:sp>
      <p:sp>
        <p:nvSpPr>
          <p:cNvPr id="6" name="Inhaltsplatzhalter 5"/>
          <p:cNvSpPr>
            <a:spLocks noGrp="1"/>
          </p:cNvSpPr>
          <p:nvPr>
            <p:ph sz="half" idx="1"/>
          </p:nvPr>
        </p:nvSpPr>
        <p:spPr>
          <a:xfrm>
            <a:off x="3563888" y="692696"/>
            <a:ext cx="5340350" cy="576064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b="1" noProof="0" dirty="0" err="1" smtClean="0"/>
              <a:t>FixtureSetup</a:t>
            </a:r>
            <a:r>
              <a:rPr lang="en-US" b="1" noProof="0" dirty="0" smtClean="0"/>
              <a:t> </a:t>
            </a:r>
            <a:r>
              <a:rPr lang="en-US" b="1" noProof="0" dirty="0" smtClean="0"/>
              <a:t>&amp; </a:t>
            </a:r>
            <a:r>
              <a:rPr lang="en-US" b="1" noProof="0" dirty="0" err="1" smtClean="0"/>
              <a:t>FixtureTeardown</a:t>
            </a:r>
            <a:endParaRPr lang="en-US" b="1" noProof="0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67544" y="6309321"/>
            <a:ext cx="8424936" cy="288032"/>
          </a:xfrm>
        </p:spPr>
        <p:txBody>
          <a:bodyPr/>
          <a:lstStyle/>
          <a:p>
            <a:r>
              <a:rPr lang="en-US" dirty="0" smtClean="0"/>
              <a:t>The Dxl Unit Framework</a:t>
            </a:r>
            <a:r>
              <a:rPr lang="en-US" baseline="30000" dirty="0" smtClean="0"/>
              <a:t> ©</a:t>
            </a:r>
            <a:r>
              <a:rPr lang="en-US" dirty="0" smtClean="0"/>
              <a:t> Designed by Dipl.-Ing. </a:t>
            </a:r>
            <a:r>
              <a:rPr lang="en-US" dirty="0"/>
              <a:t>(FH) Bernhard </a:t>
            </a:r>
            <a:r>
              <a:rPr lang="en-US" dirty="0" smtClean="0"/>
              <a:t>Bold</a:t>
            </a:r>
            <a:endParaRPr lang="en-US" dirty="0"/>
          </a:p>
        </p:txBody>
      </p:sp>
      <p:sp>
        <p:nvSpPr>
          <p:cNvPr id="10" name="Textfeld 9"/>
          <p:cNvSpPr txBox="1"/>
          <p:nvPr/>
        </p:nvSpPr>
        <p:spPr>
          <a:xfrm>
            <a:off x="4034350" y="5092337"/>
            <a:ext cx="1545616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b="1" dirty="0" err="1" smtClean="0"/>
              <a:t>FixtureSetup</a:t>
            </a:r>
            <a:r>
              <a:rPr lang="en-US" sz="1600" b="1" dirty="0" smtClean="0"/>
              <a:t>()</a:t>
            </a:r>
            <a:endParaRPr lang="en-US" sz="1600" b="1" dirty="0"/>
          </a:p>
        </p:txBody>
      </p:sp>
      <p:sp>
        <p:nvSpPr>
          <p:cNvPr id="11" name="Textfeld 10"/>
          <p:cNvSpPr txBox="1"/>
          <p:nvPr/>
        </p:nvSpPr>
        <p:spPr>
          <a:xfrm>
            <a:off x="3707904" y="4749237"/>
            <a:ext cx="3861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Arrange environment for all tests.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4006056" y="5680143"/>
            <a:ext cx="1960793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b="1" dirty="0" err="1" smtClean="0"/>
              <a:t>FixtureTeardown</a:t>
            </a:r>
            <a:r>
              <a:rPr lang="en-US" sz="1600" b="1" dirty="0" smtClean="0"/>
              <a:t>()</a:t>
            </a:r>
            <a:endParaRPr lang="en-US" sz="1600" b="1" dirty="0"/>
          </a:p>
        </p:txBody>
      </p:sp>
      <p:sp>
        <p:nvSpPr>
          <p:cNvPr id="15" name="Textfeld 14"/>
          <p:cNvSpPr txBox="1"/>
          <p:nvPr/>
        </p:nvSpPr>
        <p:spPr>
          <a:xfrm>
            <a:off x="4128052" y="5367821"/>
            <a:ext cx="4463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Prepare environment </a:t>
            </a:r>
            <a:r>
              <a:rPr lang="en-US" dirty="0" smtClean="0"/>
              <a:t>before first test.</a:t>
            </a:r>
            <a:endParaRPr lang="en-US" dirty="0"/>
          </a:p>
        </p:txBody>
      </p:sp>
      <p:sp>
        <p:nvSpPr>
          <p:cNvPr id="16" name="Textfeld 15"/>
          <p:cNvSpPr txBox="1"/>
          <p:nvPr/>
        </p:nvSpPr>
        <p:spPr>
          <a:xfrm>
            <a:off x="4119283" y="5969079"/>
            <a:ext cx="4261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Clean up </a:t>
            </a:r>
            <a:r>
              <a:rPr lang="en-US" dirty="0" smtClean="0"/>
              <a:t>environment after last test.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1291988"/>
            <a:ext cx="4933603" cy="335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26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  <p:bldP spid="1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Driven Development in DXL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/>
              <a:t>Part 1: </a:t>
            </a:r>
          </a:p>
          <a:p>
            <a:pPr>
              <a:buNone/>
            </a:pPr>
            <a:r>
              <a:rPr lang="en-US" dirty="0" smtClean="0"/>
              <a:t>TDD Overview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 smtClean="0"/>
              <a:t>Part 2: </a:t>
            </a:r>
          </a:p>
          <a:p>
            <a:pPr>
              <a:buNone/>
            </a:pPr>
            <a:r>
              <a:rPr lang="de-DE" dirty="0" smtClean="0"/>
              <a:t>The DxlUnit Framework</a:t>
            </a:r>
            <a:endParaRPr lang="en-US" dirty="0"/>
          </a:p>
        </p:txBody>
      </p:sp>
      <p:sp>
        <p:nvSpPr>
          <p:cNvPr id="7" name="Fußzeilenplatzhalter 3"/>
          <p:cNvSpPr txBox="1">
            <a:spLocks/>
          </p:cNvSpPr>
          <p:nvPr/>
        </p:nvSpPr>
        <p:spPr>
          <a:xfrm>
            <a:off x="611560" y="6356350"/>
            <a:ext cx="8136904" cy="501650"/>
          </a:xfrm>
          <a:prstGeom prst="rect">
            <a:avLst/>
          </a:prstGeom>
        </p:spPr>
        <p:txBody>
          <a:bodyPr vert="horz"/>
          <a:lstStyle/>
          <a:p>
            <a:pPr algn="r"/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shade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Dxl Unit Framework</a:t>
            </a:r>
            <a:r>
              <a:rPr lang="en-US" sz="1200" baseline="30000" dirty="0">
                <a:solidFill>
                  <a:srgbClr val="F0A22E">
                    <a:shade val="75000"/>
                  </a:srgbClr>
                </a:solidFill>
              </a:rPr>
              <a:t> ©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shade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Designed by Dipl.-Ing.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shade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(FH) Bernhard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shade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Bold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shade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 descr="C:\Documents and Settings\uidu8236\My Documents\Downloads\tdd-red-green-refactor-diagram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857500"/>
            <a:ext cx="3533775" cy="3267075"/>
          </a:xfrm>
          <a:prstGeom prst="rect">
            <a:avLst/>
          </a:prstGeom>
          <a:noFill/>
        </p:spPr>
      </p:pic>
      <p:pic>
        <p:nvPicPr>
          <p:cNvPr id="1027" name="Picture 3" descr="C:\Documents and Settings\uidu8236\My Documents\LiberKey\MyDocuments\Doors\TDD\DxlUnit\images\UML_Overview Cop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12032" y="2860356"/>
            <a:ext cx="3449727" cy="3276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Test Driven Development</a:t>
            </a:r>
            <a:endParaRPr lang="en-US" noProof="0" dirty="0"/>
          </a:p>
        </p:txBody>
      </p:sp>
      <p:sp>
        <p:nvSpPr>
          <p:cNvPr id="7" name="Textplatzhalter 6"/>
          <p:cNvSpPr>
            <a:spLocks noGrp="1"/>
          </p:cNvSpPr>
          <p:nvPr>
            <p:ph type="body" idx="2"/>
          </p:nvPr>
        </p:nvSpPr>
        <p:spPr/>
        <p:txBody>
          <a:bodyPr>
            <a:normAutofit/>
          </a:bodyPr>
          <a:lstStyle/>
          <a:p>
            <a:pPr algn="r"/>
            <a:r>
              <a:rPr lang="en-US" sz="1800" noProof="0" dirty="0" smtClean="0"/>
              <a:t>Goals</a:t>
            </a:r>
            <a:endParaRPr lang="en-US" sz="1800" noProof="0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noProof="0" dirty="0" smtClean="0"/>
              <a:t>Functional Quality</a:t>
            </a:r>
          </a:p>
          <a:p>
            <a:pPr lvl="1"/>
            <a:r>
              <a:rPr lang="en-US" noProof="0" dirty="0" smtClean="0"/>
              <a:t>Script is free of errors</a:t>
            </a:r>
          </a:p>
          <a:p>
            <a:pPr lvl="1"/>
            <a:r>
              <a:rPr lang="en-US" noProof="0" dirty="0" smtClean="0"/>
              <a:t>Script does what it‘s designed for</a:t>
            </a:r>
          </a:p>
          <a:p>
            <a:pPr marL="342900" lvl="1" indent="-342900">
              <a:buFont typeface="Wingdings 2"/>
              <a:buChar char=""/>
            </a:pPr>
            <a:r>
              <a:rPr lang="en-US" sz="3200" noProof="0" dirty="0" smtClean="0"/>
              <a:t>Structural Quality</a:t>
            </a:r>
          </a:p>
          <a:p>
            <a:pPr lvl="1"/>
            <a:r>
              <a:rPr lang="en-US" dirty="0" smtClean="0"/>
              <a:t>Good design</a:t>
            </a:r>
          </a:p>
          <a:p>
            <a:pPr lvl="1"/>
            <a:r>
              <a:rPr lang="en-US" dirty="0" smtClean="0"/>
              <a:t>Good code structure</a:t>
            </a:r>
          </a:p>
          <a:p>
            <a:pPr lvl="1">
              <a:buNone/>
            </a:pPr>
            <a:endParaRPr lang="en-US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67544" y="6309321"/>
            <a:ext cx="8424936" cy="288032"/>
          </a:xfrm>
        </p:spPr>
        <p:txBody>
          <a:bodyPr/>
          <a:lstStyle/>
          <a:p>
            <a:r>
              <a:rPr lang="en-US" dirty="0" smtClean="0"/>
              <a:t>The Dxl Unit Framework</a:t>
            </a:r>
            <a:r>
              <a:rPr lang="en-US" baseline="30000" dirty="0" smtClean="0"/>
              <a:t> ©</a:t>
            </a:r>
            <a:r>
              <a:rPr lang="en-US" dirty="0" smtClean="0"/>
              <a:t> Designed by Dipl.-Ing. </a:t>
            </a:r>
            <a:r>
              <a:rPr lang="en-US" dirty="0" smtClean="0"/>
              <a:t>(FH) Bernhard </a:t>
            </a:r>
            <a:r>
              <a:rPr lang="en-US" dirty="0" smtClean="0"/>
              <a:t>Bold</a:t>
            </a:r>
            <a:endParaRPr lang="en-US" dirty="0"/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Test Driven Development</a:t>
            </a:r>
            <a:endParaRPr lang="en-US" noProof="0" dirty="0"/>
          </a:p>
        </p:txBody>
      </p:sp>
      <p:sp>
        <p:nvSpPr>
          <p:cNvPr id="7" name="Textplatzhalter 6"/>
          <p:cNvSpPr>
            <a:spLocks noGrp="1"/>
          </p:cNvSpPr>
          <p:nvPr>
            <p:ph type="body" idx="2"/>
          </p:nvPr>
        </p:nvSpPr>
        <p:spPr/>
        <p:txBody>
          <a:bodyPr>
            <a:normAutofit/>
          </a:bodyPr>
          <a:lstStyle/>
          <a:p>
            <a:pPr algn="r"/>
            <a:r>
              <a:rPr lang="en-US" sz="1800" dirty="0" smtClean="0"/>
              <a:t>Goals</a:t>
            </a:r>
            <a:endParaRPr lang="en-US" sz="1800" noProof="0" dirty="0" smtClean="0"/>
          </a:p>
          <a:p>
            <a:pPr algn="r"/>
            <a:r>
              <a:rPr lang="en-US" sz="1800" noProof="0" dirty="0" smtClean="0"/>
              <a:t>Definition</a:t>
            </a:r>
            <a:endParaRPr lang="en-US" sz="1800" noProof="0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1"/>
          </p:nvPr>
        </p:nvSpPr>
        <p:spPr>
          <a:xfrm>
            <a:off x="3575050" y="548680"/>
            <a:ext cx="5340350" cy="3456384"/>
          </a:xfrm>
        </p:spPr>
        <p:txBody>
          <a:bodyPr>
            <a:normAutofit fontScale="92500" lnSpcReduction="10000"/>
          </a:bodyPr>
          <a:lstStyle/>
          <a:p>
            <a:r>
              <a:rPr lang="en-US" noProof="0" dirty="0" smtClean="0"/>
              <a:t>Tests </a:t>
            </a:r>
          </a:p>
          <a:p>
            <a:pPr lvl="1"/>
            <a:r>
              <a:rPr lang="en-US" noProof="0" dirty="0" smtClean="0"/>
              <a:t>automatable</a:t>
            </a:r>
          </a:p>
          <a:p>
            <a:pPr lvl="1"/>
            <a:r>
              <a:rPr lang="en-US" noProof="0" dirty="0" smtClean="0"/>
              <a:t>repeatable</a:t>
            </a:r>
          </a:p>
          <a:p>
            <a:pPr marL="342900" lvl="1" indent="-342900">
              <a:buFont typeface="Wingdings 2"/>
              <a:buChar char=""/>
            </a:pPr>
            <a:r>
              <a:rPr lang="en-US" sz="3600" dirty="0" smtClean="0"/>
              <a:t>Test Environment</a:t>
            </a:r>
          </a:p>
          <a:p>
            <a:pPr lvl="1"/>
            <a:r>
              <a:rPr lang="en-US" dirty="0" smtClean="0"/>
              <a:t>leave </a:t>
            </a:r>
            <a:r>
              <a:rPr lang="en-US" dirty="0" smtClean="0"/>
              <a:t>no trace</a:t>
            </a:r>
          </a:p>
          <a:p>
            <a:pPr marL="342900" lvl="1" indent="-342900">
              <a:buFont typeface="Wingdings 2"/>
              <a:buChar char=""/>
            </a:pPr>
            <a:r>
              <a:rPr lang="en-US" sz="3200" noProof="0" dirty="0" smtClean="0"/>
              <a:t>Script delivery</a:t>
            </a:r>
          </a:p>
          <a:p>
            <a:pPr lvl="1"/>
            <a:r>
              <a:rPr lang="en-US" dirty="0" smtClean="0"/>
              <a:t>never without tests</a:t>
            </a:r>
          </a:p>
          <a:p>
            <a:pPr marL="742950" lvl="2" indent="-342900">
              <a:buNone/>
            </a:pPr>
            <a:endParaRPr lang="en-US" noProof="0" dirty="0" smtClean="0"/>
          </a:p>
          <a:p>
            <a:pPr lvl="1">
              <a:buNone/>
            </a:pPr>
            <a:endParaRPr lang="en-US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67544" y="6309321"/>
            <a:ext cx="8424936" cy="288032"/>
          </a:xfrm>
        </p:spPr>
        <p:txBody>
          <a:bodyPr/>
          <a:lstStyle/>
          <a:p>
            <a:r>
              <a:rPr lang="en-US" dirty="0" smtClean="0"/>
              <a:t>The Dxl Unit Framework</a:t>
            </a:r>
            <a:r>
              <a:rPr lang="en-US" baseline="30000" dirty="0" smtClean="0"/>
              <a:t> ©</a:t>
            </a:r>
            <a:r>
              <a:rPr lang="en-US" dirty="0" smtClean="0"/>
              <a:t> Designed by Dipl.-Ing. </a:t>
            </a:r>
            <a:r>
              <a:rPr lang="en-US" dirty="0" smtClean="0"/>
              <a:t>(FH) Bernhard </a:t>
            </a:r>
            <a:r>
              <a:rPr lang="en-US" dirty="0" smtClean="0"/>
              <a:t>Bold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2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Test Driven Development</a:t>
            </a:r>
            <a:endParaRPr lang="en-US" noProof="0" dirty="0"/>
          </a:p>
        </p:txBody>
      </p:sp>
      <p:sp>
        <p:nvSpPr>
          <p:cNvPr id="7" name="Textplatzhalter 6"/>
          <p:cNvSpPr>
            <a:spLocks noGrp="1"/>
          </p:cNvSpPr>
          <p:nvPr>
            <p:ph type="body" idx="2"/>
          </p:nvPr>
        </p:nvSpPr>
        <p:spPr/>
        <p:txBody>
          <a:bodyPr>
            <a:normAutofit/>
          </a:bodyPr>
          <a:lstStyle/>
          <a:p>
            <a:pPr algn="r"/>
            <a:r>
              <a:rPr lang="en-US" sz="1800" dirty="0" smtClean="0"/>
              <a:t>Goals</a:t>
            </a:r>
            <a:endParaRPr lang="en-US" sz="1800" noProof="0" dirty="0" smtClean="0"/>
          </a:p>
          <a:p>
            <a:pPr algn="r"/>
            <a:r>
              <a:rPr lang="en-US" sz="1800" noProof="0" dirty="0" smtClean="0"/>
              <a:t>Definition</a:t>
            </a:r>
          </a:p>
          <a:p>
            <a:pPr algn="r"/>
            <a:r>
              <a:rPr lang="en-US" sz="1800" dirty="0" smtClean="0"/>
              <a:t>Principles</a:t>
            </a:r>
            <a:endParaRPr lang="en-US" sz="1800" noProof="0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1"/>
          </p:nvPr>
        </p:nvSpPr>
        <p:spPr>
          <a:xfrm>
            <a:off x="3575050" y="2708920"/>
            <a:ext cx="5340350" cy="2701280"/>
          </a:xfrm>
        </p:spPr>
        <p:txBody>
          <a:bodyPr>
            <a:normAutofit fontScale="92500" lnSpcReduction="10000"/>
          </a:bodyPr>
          <a:lstStyle/>
          <a:p>
            <a:r>
              <a:rPr lang="en-US" noProof="0" dirty="0" smtClean="0"/>
              <a:t>Each function call changes the system</a:t>
            </a:r>
          </a:p>
          <a:p>
            <a:pPr marL="342900" lvl="1" indent="-342900">
              <a:buFont typeface="Wingdings 2"/>
              <a:buChar char=""/>
            </a:pPr>
            <a:r>
              <a:rPr lang="en-US" sz="3200" noProof="0" dirty="0" smtClean="0"/>
              <a:t>Each change can be measured</a:t>
            </a:r>
          </a:p>
          <a:p>
            <a:pPr lvl="1"/>
            <a:r>
              <a:rPr lang="en-US" dirty="0" smtClean="0"/>
              <a:t>Directly</a:t>
            </a:r>
          </a:p>
          <a:p>
            <a:pPr lvl="1"/>
            <a:r>
              <a:rPr lang="en-US" dirty="0" smtClean="0"/>
              <a:t>Indirectly</a:t>
            </a:r>
          </a:p>
          <a:p>
            <a:pPr marL="742950" lvl="2" indent="-342900">
              <a:buNone/>
            </a:pPr>
            <a:endParaRPr lang="en-US" noProof="0" dirty="0" smtClean="0"/>
          </a:p>
          <a:p>
            <a:pPr lvl="1">
              <a:buNone/>
            </a:pPr>
            <a:endParaRPr lang="en-US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67544" y="6309321"/>
            <a:ext cx="8424936" cy="288032"/>
          </a:xfrm>
        </p:spPr>
        <p:txBody>
          <a:bodyPr/>
          <a:lstStyle/>
          <a:p>
            <a:r>
              <a:rPr lang="en-US" dirty="0" smtClean="0"/>
              <a:t>The Dxl Unit Framework</a:t>
            </a:r>
            <a:r>
              <a:rPr lang="en-US" baseline="30000" dirty="0" smtClean="0"/>
              <a:t> ©</a:t>
            </a:r>
            <a:r>
              <a:rPr lang="en-US" dirty="0" smtClean="0"/>
              <a:t> Designed by Dipl.-Ing. </a:t>
            </a:r>
            <a:r>
              <a:rPr lang="en-US" dirty="0" smtClean="0"/>
              <a:t>(FH) Bernhard </a:t>
            </a:r>
            <a:r>
              <a:rPr lang="en-US" dirty="0" smtClean="0"/>
              <a:t>Bold</a:t>
            </a:r>
            <a:endParaRPr lang="en-US" dirty="0"/>
          </a:p>
        </p:txBody>
      </p:sp>
      <p:pic>
        <p:nvPicPr>
          <p:cNvPr id="9" name="Grafik 8" descr="Black Box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67944" y="404664"/>
            <a:ext cx="4743450" cy="200977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Test Driven Development</a:t>
            </a:r>
            <a:endParaRPr lang="en-US" noProof="0" dirty="0"/>
          </a:p>
        </p:txBody>
      </p:sp>
      <p:sp>
        <p:nvSpPr>
          <p:cNvPr id="7" name="Textplatzhalter 6"/>
          <p:cNvSpPr>
            <a:spLocks noGrp="1"/>
          </p:cNvSpPr>
          <p:nvPr>
            <p:ph type="body" idx="2"/>
          </p:nvPr>
        </p:nvSpPr>
        <p:spPr/>
        <p:txBody>
          <a:bodyPr>
            <a:normAutofit/>
          </a:bodyPr>
          <a:lstStyle/>
          <a:p>
            <a:pPr algn="r"/>
            <a:r>
              <a:rPr lang="en-US" sz="1800" dirty="0" smtClean="0"/>
              <a:t>Goals</a:t>
            </a:r>
            <a:endParaRPr lang="en-US" sz="1800" noProof="0" dirty="0" smtClean="0"/>
          </a:p>
          <a:p>
            <a:pPr algn="r"/>
            <a:r>
              <a:rPr lang="en-US" sz="1800" dirty="0" smtClean="0"/>
              <a:t>Definition</a:t>
            </a:r>
          </a:p>
          <a:p>
            <a:pPr algn="r"/>
            <a:r>
              <a:rPr lang="en-US" sz="1800" dirty="0" smtClean="0"/>
              <a:t>Principles</a:t>
            </a:r>
          </a:p>
          <a:p>
            <a:pPr algn="r"/>
            <a:r>
              <a:rPr lang="en-US" sz="1800" noProof="0" dirty="0" smtClean="0"/>
              <a:t>Development </a:t>
            </a:r>
            <a:endParaRPr lang="en-US" sz="1800" noProof="0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1"/>
          </p:nvPr>
        </p:nvSpPr>
        <p:spPr>
          <a:xfrm>
            <a:off x="3575050" y="2852936"/>
            <a:ext cx="5340350" cy="2197224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noProof="0" dirty="0" smtClean="0"/>
              <a:t>Development order</a:t>
            </a:r>
          </a:p>
          <a:p>
            <a:pPr marL="514350" indent="-514350">
              <a:buFont typeface="+mj-lt"/>
              <a:buAutoNum type="arabicPeriod"/>
            </a:pPr>
            <a:r>
              <a:rPr lang="en-US" noProof="0" dirty="0" smtClean="0"/>
              <a:t>Write a test</a:t>
            </a:r>
          </a:p>
          <a:p>
            <a:pPr marL="514350" indent="-514350">
              <a:buFont typeface="+mj-lt"/>
              <a:buAutoNum type="arabicPeriod"/>
            </a:pPr>
            <a:r>
              <a:rPr lang="en-US" noProof="0" dirty="0" smtClean="0"/>
              <a:t>Implement the functionality</a:t>
            </a:r>
          </a:p>
          <a:p>
            <a:pPr marL="514350" indent="-514350">
              <a:buFont typeface="+mj-lt"/>
              <a:buAutoNum type="arabicPeriod"/>
            </a:pPr>
            <a:r>
              <a:rPr lang="en-US" noProof="0" dirty="0" smtClean="0"/>
              <a:t>Refactor the code </a:t>
            </a:r>
          </a:p>
          <a:p>
            <a:pPr marL="742950" lvl="2" indent="-342900">
              <a:buNone/>
            </a:pPr>
            <a:endParaRPr lang="en-US" noProof="0" dirty="0" smtClean="0"/>
          </a:p>
          <a:p>
            <a:pPr lvl="1">
              <a:buNone/>
            </a:pPr>
            <a:endParaRPr lang="en-US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67544" y="6309321"/>
            <a:ext cx="8424936" cy="288032"/>
          </a:xfrm>
        </p:spPr>
        <p:txBody>
          <a:bodyPr/>
          <a:lstStyle/>
          <a:p>
            <a:r>
              <a:rPr lang="en-US" dirty="0" smtClean="0"/>
              <a:t>The Dxl Unit Framework</a:t>
            </a:r>
            <a:r>
              <a:rPr lang="en-US" baseline="30000" dirty="0" smtClean="0"/>
              <a:t> ©</a:t>
            </a:r>
            <a:r>
              <a:rPr lang="en-US" dirty="0" smtClean="0"/>
              <a:t> Designed by Dipl.-Ing. </a:t>
            </a:r>
            <a:r>
              <a:rPr lang="en-US" dirty="0"/>
              <a:t>(FH) Bernhard </a:t>
            </a:r>
            <a:r>
              <a:rPr lang="en-US" dirty="0" smtClean="0"/>
              <a:t>Bold</a:t>
            </a:r>
            <a:endParaRPr lang="en-US" dirty="0"/>
          </a:p>
        </p:txBody>
      </p:sp>
      <p:pic>
        <p:nvPicPr>
          <p:cNvPr id="12" name="Grafik 11" descr="EvolutionCycleTD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39952" y="548680"/>
            <a:ext cx="4438650" cy="151447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Test Driven Development</a:t>
            </a:r>
            <a:endParaRPr lang="en-US" noProof="0" dirty="0"/>
          </a:p>
        </p:txBody>
      </p:sp>
      <p:sp>
        <p:nvSpPr>
          <p:cNvPr id="7" name="Textplatzhalter 6"/>
          <p:cNvSpPr>
            <a:spLocks noGrp="1"/>
          </p:cNvSpPr>
          <p:nvPr>
            <p:ph type="body" idx="2"/>
          </p:nvPr>
        </p:nvSpPr>
        <p:spPr/>
        <p:txBody>
          <a:bodyPr>
            <a:normAutofit/>
          </a:bodyPr>
          <a:lstStyle/>
          <a:p>
            <a:pPr algn="r"/>
            <a:r>
              <a:rPr lang="en-US" sz="1800" dirty="0" smtClean="0"/>
              <a:t>Goals</a:t>
            </a:r>
            <a:endParaRPr lang="en-US" sz="1800" noProof="0" dirty="0" smtClean="0"/>
          </a:p>
          <a:p>
            <a:pPr algn="r"/>
            <a:r>
              <a:rPr lang="en-US" sz="1800" dirty="0" smtClean="0"/>
              <a:t>Definition</a:t>
            </a:r>
          </a:p>
          <a:p>
            <a:pPr algn="r"/>
            <a:r>
              <a:rPr lang="en-US" sz="1800" dirty="0" smtClean="0"/>
              <a:t>Principles</a:t>
            </a:r>
          </a:p>
          <a:p>
            <a:pPr algn="r"/>
            <a:r>
              <a:rPr lang="en-US" sz="1800" noProof="0" dirty="0" smtClean="0"/>
              <a:t>Development </a:t>
            </a:r>
          </a:p>
          <a:p>
            <a:pPr algn="r"/>
            <a:r>
              <a:rPr lang="en-US" sz="1800" noProof="0" dirty="0" smtClean="0"/>
              <a:t>AAA Pattern</a:t>
            </a:r>
            <a:endParaRPr lang="en-US" sz="1800" noProof="0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1"/>
          </p:nvPr>
        </p:nvSpPr>
        <p:spPr>
          <a:xfrm>
            <a:off x="3575050" y="3212976"/>
            <a:ext cx="5340350" cy="2197224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noProof="0" dirty="0" smtClean="0"/>
              <a:t>Parts of a test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noProof="0" dirty="0" smtClean="0"/>
              <a:t>Arrange</a:t>
            </a:r>
            <a:r>
              <a:rPr lang="en-US" noProof="0" dirty="0" smtClean="0"/>
              <a:t> Setup a defined test environment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noProof="0" dirty="0" smtClean="0"/>
              <a:t>Act</a:t>
            </a:r>
            <a:r>
              <a:rPr lang="en-US" noProof="0" dirty="0" smtClean="0"/>
              <a:t> Call the function to test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noProof="0" dirty="0" smtClean="0"/>
              <a:t>Assert</a:t>
            </a:r>
            <a:r>
              <a:rPr lang="en-US" noProof="0" dirty="0" smtClean="0"/>
              <a:t> Assure the system changes are correct </a:t>
            </a:r>
          </a:p>
          <a:p>
            <a:pPr marL="742950" lvl="2" indent="-342900">
              <a:buNone/>
            </a:pPr>
            <a:endParaRPr lang="en-US" noProof="0" dirty="0" smtClean="0"/>
          </a:p>
          <a:p>
            <a:pPr lvl="1">
              <a:buNone/>
            </a:pPr>
            <a:endParaRPr lang="en-US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67544" y="6309321"/>
            <a:ext cx="8424936" cy="288032"/>
          </a:xfrm>
        </p:spPr>
        <p:txBody>
          <a:bodyPr/>
          <a:lstStyle/>
          <a:p>
            <a:r>
              <a:rPr lang="en-US" dirty="0" smtClean="0"/>
              <a:t>The Dxl Unit Framework</a:t>
            </a:r>
            <a:r>
              <a:rPr lang="en-US" baseline="30000" dirty="0" smtClean="0"/>
              <a:t> ©</a:t>
            </a:r>
            <a:r>
              <a:rPr lang="en-US" dirty="0" smtClean="0"/>
              <a:t> Designed by Dipl.-Ing. </a:t>
            </a:r>
            <a:r>
              <a:rPr lang="en-US" dirty="0"/>
              <a:t>(FH) Bernhard </a:t>
            </a:r>
            <a:r>
              <a:rPr lang="en-US" dirty="0" smtClean="0"/>
              <a:t>Bold</a:t>
            </a:r>
            <a:endParaRPr lang="en-US" dirty="0"/>
          </a:p>
        </p:txBody>
      </p:sp>
      <p:pic>
        <p:nvPicPr>
          <p:cNvPr id="8" name="Grafik 7" descr="Arrange-Act-Assert-Patter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68266" y="476672"/>
            <a:ext cx="5296222" cy="188595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Test Driven Development</a:t>
            </a:r>
            <a:endParaRPr lang="en-US" noProof="0" dirty="0"/>
          </a:p>
        </p:txBody>
      </p:sp>
      <p:sp>
        <p:nvSpPr>
          <p:cNvPr id="7" name="Textplatzhalter 6"/>
          <p:cNvSpPr>
            <a:spLocks noGrp="1"/>
          </p:cNvSpPr>
          <p:nvPr>
            <p:ph type="body" idx="2"/>
          </p:nvPr>
        </p:nvSpPr>
        <p:spPr/>
        <p:txBody>
          <a:bodyPr>
            <a:normAutofit/>
          </a:bodyPr>
          <a:lstStyle/>
          <a:p>
            <a:pPr algn="r"/>
            <a:r>
              <a:rPr lang="en-US" sz="1800" dirty="0" smtClean="0"/>
              <a:t>Goals</a:t>
            </a:r>
            <a:endParaRPr lang="en-US" sz="1800" noProof="0" dirty="0" smtClean="0"/>
          </a:p>
          <a:p>
            <a:pPr algn="r"/>
            <a:r>
              <a:rPr lang="en-US" sz="1800" dirty="0" smtClean="0"/>
              <a:t>Definition</a:t>
            </a:r>
          </a:p>
          <a:p>
            <a:pPr algn="r"/>
            <a:r>
              <a:rPr lang="en-US" sz="1800" dirty="0" smtClean="0"/>
              <a:t>Principles</a:t>
            </a:r>
          </a:p>
          <a:p>
            <a:pPr algn="r"/>
            <a:r>
              <a:rPr lang="en-US" sz="1800" noProof="0" dirty="0" smtClean="0"/>
              <a:t>Development </a:t>
            </a:r>
          </a:p>
          <a:p>
            <a:pPr algn="r"/>
            <a:r>
              <a:rPr lang="en-US" sz="1800" noProof="0" dirty="0" smtClean="0"/>
              <a:t>AAA Pattern</a:t>
            </a:r>
          </a:p>
          <a:p>
            <a:pPr algn="r"/>
            <a:r>
              <a:rPr lang="en-US" sz="1800" noProof="0" dirty="0" smtClean="0"/>
              <a:t>Test chain</a:t>
            </a:r>
            <a:endParaRPr lang="en-US" sz="1800" noProof="0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1"/>
          </p:nvPr>
        </p:nvSpPr>
        <p:spPr>
          <a:xfrm>
            <a:off x="3563888" y="2276872"/>
            <a:ext cx="5340350" cy="576064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noProof="0" dirty="0" smtClean="0"/>
              <a:t>Development cycle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67544" y="6309321"/>
            <a:ext cx="8424936" cy="288032"/>
          </a:xfrm>
        </p:spPr>
        <p:txBody>
          <a:bodyPr/>
          <a:lstStyle/>
          <a:p>
            <a:r>
              <a:rPr lang="en-US" dirty="0" smtClean="0"/>
              <a:t>The Dxl Unit Framework</a:t>
            </a:r>
            <a:r>
              <a:rPr lang="en-US" baseline="30000" dirty="0" smtClean="0"/>
              <a:t> ©</a:t>
            </a:r>
            <a:r>
              <a:rPr lang="en-US" dirty="0" smtClean="0"/>
              <a:t> Designed by Dipl.-Ing. </a:t>
            </a:r>
            <a:r>
              <a:rPr lang="en-US" dirty="0"/>
              <a:t>(FH) Bernhard </a:t>
            </a:r>
            <a:r>
              <a:rPr lang="en-US" dirty="0" smtClean="0"/>
              <a:t>Bold</a:t>
            </a:r>
            <a:endParaRPr lang="en-US" dirty="0"/>
          </a:p>
        </p:txBody>
      </p:sp>
      <p:pic>
        <p:nvPicPr>
          <p:cNvPr id="9" name="Grafik 8" descr="EvolutionCycleTD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39952" y="548680"/>
            <a:ext cx="4438650" cy="151447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Grafik 11" descr="TDD-Testchain-Green-Gree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07904" y="4797152"/>
            <a:ext cx="2016224" cy="7264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3" name="Grafik 12" descr="TDD-Testchain-Green-Red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707904" y="2924944"/>
            <a:ext cx="2016224" cy="7264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4" name="Grafik 13" descr="TDD-Testchain-Red-Green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707904" y="3861048"/>
            <a:ext cx="2016224" cy="7264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5" name="Textfeld 14"/>
          <p:cNvSpPr txBox="1"/>
          <p:nvPr/>
        </p:nvSpPr>
        <p:spPr>
          <a:xfrm>
            <a:off x="6156176" y="3068960"/>
            <a:ext cx="1536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 the test.</a:t>
            </a:r>
            <a:endParaRPr lang="en-US" dirty="0"/>
          </a:p>
        </p:txBody>
      </p:sp>
      <p:sp>
        <p:nvSpPr>
          <p:cNvPr id="16" name="Textfeld 15"/>
          <p:cNvSpPr txBox="1"/>
          <p:nvPr/>
        </p:nvSpPr>
        <p:spPr>
          <a:xfrm>
            <a:off x="6139869" y="3995772"/>
            <a:ext cx="2896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Implement the functionality.</a:t>
            </a:r>
            <a:endParaRPr lang="en-US" dirty="0"/>
          </a:p>
        </p:txBody>
      </p:sp>
      <p:sp>
        <p:nvSpPr>
          <p:cNvPr id="17" name="Textfeld 16"/>
          <p:cNvSpPr txBox="1"/>
          <p:nvPr/>
        </p:nvSpPr>
        <p:spPr>
          <a:xfrm>
            <a:off x="6156176" y="4931876"/>
            <a:ext cx="1962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Refactor the code.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5" grpId="0"/>
      <p:bldP spid="16" grpId="0"/>
      <p:bldP spid="17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Metis">
  <a:themeElements>
    <a:clrScheme name="Metis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Meti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is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lesto">
  <a:themeElements>
    <a:clrScheme name="Telesto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Telesto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Telesto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0</TotalTime>
  <Words>967</Words>
  <Application>Microsoft Office PowerPoint</Application>
  <PresentationFormat>On-screen Show (4:3)</PresentationFormat>
  <Paragraphs>237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Arial</vt:lpstr>
      <vt:lpstr>Calibri</vt:lpstr>
      <vt:lpstr>Century Gothic</vt:lpstr>
      <vt:lpstr>Franklin Gothic Book</vt:lpstr>
      <vt:lpstr>Franklin Gothic Medium</vt:lpstr>
      <vt:lpstr>Verdana</vt:lpstr>
      <vt:lpstr>Wingdings</vt:lpstr>
      <vt:lpstr>Wingdings 2</vt:lpstr>
      <vt:lpstr>Metis</vt:lpstr>
      <vt:lpstr>Telesto</vt:lpstr>
      <vt:lpstr>Test Driven Development in DXL</vt:lpstr>
      <vt:lpstr>Test Driven Development in DXL</vt:lpstr>
      <vt:lpstr>Test Driven Development in DXL</vt:lpstr>
      <vt:lpstr>Test Driven Development</vt:lpstr>
      <vt:lpstr>Test Driven Development</vt:lpstr>
      <vt:lpstr>Test Driven Development</vt:lpstr>
      <vt:lpstr>Test Driven Development</vt:lpstr>
      <vt:lpstr>Test Driven Development</vt:lpstr>
      <vt:lpstr>Test Driven Development</vt:lpstr>
      <vt:lpstr>The DXL Unit Framework</vt:lpstr>
      <vt:lpstr>The DXL Unit Framework</vt:lpstr>
      <vt:lpstr>The DXL Unit Framework</vt:lpstr>
      <vt:lpstr>The DXL Unit Framework</vt:lpstr>
      <vt:lpstr>The DXL Unit Framework</vt:lpstr>
      <vt:lpstr>The DXL Unit Framework</vt:lpstr>
      <vt:lpstr>The DXL Unit Framework</vt:lpstr>
      <vt:lpstr>The DXL Unit Framework</vt:lpstr>
      <vt:lpstr>The DXL Unit Framework</vt:lpstr>
      <vt:lpstr>The DXL Unit Framework</vt:lpstr>
      <vt:lpstr>The DXL Unit Framework</vt:lpstr>
    </vt:vector>
  </TitlesOfParts>
  <Company>Continental AG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Driven Development in DXL</dc:title>
  <dc:creator>Bernhard Bold</dc:creator>
  <cp:lastModifiedBy>McGrew</cp:lastModifiedBy>
  <cp:revision>94</cp:revision>
  <dcterms:created xsi:type="dcterms:W3CDTF">2012-03-07T08:53:46Z</dcterms:created>
  <dcterms:modified xsi:type="dcterms:W3CDTF">2014-09-21T11:55:03Z</dcterms:modified>
</cp:coreProperties>
</file>