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95" r:id="rId2"/>
    <p:sldId id="261" r:id="rId3"/>
    <p:sldId id="262" r:id="rId4"/>
    <p:sldId id="290" r:id="rId5"/>
    <p:sldId id="302" r:id="rId6"/>
    <p:sldId id="303" r:id="rId7"/>
    <p:sldId id="313" r:id="rId8"/>
    <p:sldId id="312" r:id="rId9"/>
    <p:sldId id="265" r:id="rId10"/>
    <p:sldId id="266" r:id="rId11"/>
    <p:sldId id="267" r:id="rId12"/>
    <p:sldId id="268" r:id="rId13"/>
    <p:sldId id="269" r:id="rId14"/>
    <p:sldId id="314" r:id="rId15"/>
    <p:sldId id="315" r:id="rId16"/>
    <p:sldId id="296" r:id="rId17"/>
    <p:sldId id="270" r:id="rId18"/>
    <p:sldId id="316" r:id="rId19"/>
    <p:sldId id="272" r:id="rId20"/>
    <p:sldId id="297" r:id="rId21"/>
    <p:sldId id="300" r:id="rId22"/>
    <p:sldId id="277" r:id="rId23"/>
    <p:sldId id="298" r:id="rId24"/>
    <p:sldId id="317" r:id="rId25"/>
    <p:sldId id="318" r:id="rId26"/>
    <p:sldId id="299" r:id="rId27"/>
    <p:sldId id="278" r:id="rId28"/>
    <p:sldId id="279" r:id="rId29"/>
    <p:sldId id="280" r:id="rId30"/>
    <p:sldId id="281" r:id="rId31"/>
    <p:sldId id="282" r:id="rId32"/>
    <p:sldId id="309" r:id="rId33"/>
    <p:sldId id="304" r:id="rId34"/>
    <p:sldId id="287" r:id="rId35"/>
    <p:sldId id="286" r:id="rId36"/>
    <p:sldId id="310" r:id="rId37"/>
    <p:sldId id="323" r:id="rId38"/>
    <p:sldId id="324" r:id="rId39"/>
    <p:sldId id="326" r:id="rId40"/>
    <p:sldId id="325" r:id="rId41"/>
    <p:sldId id="327" r:id="rId42"/>
    <p:sldId id="285" r:id="rId43"/>
    <p:sldId id="321" r:id="rId44"/>
    <p:sldId id="320" r:id="rId45"/>
    <p:sldId id="322" r:id="rId46"/>
    <p:sldId id="291" r:id="rId47"/>
    <p:sldId id="292" r:id="rId48"/>
    <p:sldId id="293" r:id="rId49"/>
    <p:sldId id="305" r:id="rId50"/>
    <p:sldId id="306" r:id="rId51"/>
    <p:sldId id="307" r:id="rId52"/>
    <p:sldId id="311" r:id="rId53"/>
    <p:sldId id="29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6619" autoAdjust="0"/>
  </p:normalViewPr>
  <p:slideViewPr>
    <p:cSldViewPr>
      <p:cViewPr>
        <p:scale>
          <a:sx n="94" d="100"/>
          <a:sy n="94" d="100"/>
        </p:scale>
        <p:origin x="-1284"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61CDCB-589E-46F2-B203-BF7D1B2503C3}" type="datetimeFigureOut">
              <a:rPr lang="en-US" smtClean="0"/>
              <a:t>5/31/2016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BBF42-F80A-4F2A-9220-BB531E5DE827}" type="slidenum">
              <a:rPr lang="en-US" smtClean="0"/>
              <a:t>‹#›</a:t>
            </a:fld>
            <a:endParaRPr lang="en-US"/>
          </a:p>
        </p:txBody>
      </p:sp>
    </p:spTree>
    <p:extLst>
      <p:ext uri="{BB962C8B-B14F-4D97-AF65-F5344CB8AC3E}">
        <p14:creationId xmlns:p14="http://schemas.microsoft.com/office/powerpoint/2010/main" val="189007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025"/>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8" name="Rectangle 1026"/>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motivated by the age-old adage “a picture speaks more than thousand words”, </a:t>
            </a: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47</a:t>
            </a:fld>
            <a:endParaRPr lang="en-US"/>
          </a:p>
        </p:txBody>
      </p:sp>
    </p:spTree>
    <p:extLst>
      <p:ext uri="{BB962C8B-B14F-4D97-AF65-F5344CB8AC3E}">
        <p14:creationId xmlns:p14="http://schemas.microsoft.com/office/powerpoint/2010/main" val="232263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searches users make</a:t>
            </a:r>
          </a:p>
          <a:p>
            <a:r>
              <a:rPr lang="en-US" dirty="0" smtClean="0"/>
              <a:t>websites visited</a:t>
            </a:r>
          </a:p>
          <a:p>
            <a:r>
              <a:rPr lang="en-US" dirty="0" smtClean="0"/>
              <a:t>web content viewed</a:t>
            </a:r>
          </a:p>
          <a:p>
            <a:r>
              <a:rPr lang="en-US" dirty="0" smtClean="0"/>
              <a:t>email content</a:t>
            </a:r>
          </a:p>
          <a:p>
            <a:r>
              <a:rPr lang="en-US" dirty="0" smtClean="0"/>
              <a:t>watched videos</a:t>
            </a:r>
          </a:p>
          <a:p>
            <a:r>
              <a:rPr lang="en-US" dirty="0" smtClean="0"/>
              <a:t>interactions on social network</a:t>
            </a:r>
          </a:p>
          <a:p>
            <a:r>
              <a:rPr lang="en-US" dirty="0" smtClean="0"/>
              <a:t>online transaction </a:t>
            </a:r>
          </a:p>
          <a:p>
            <a:r>
              <a:rPr lang="en-US" dirty="0" smtClean="0"/>
              <a:t>personal information</a:t>
            </a: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10</a:t>
            </a:fld>
            <a:endParaRPr lang="en-US"/>
          </a:p>
        </p:txBody>
      </p:sp>
    </p:spTree>
    <p:extLst>
      <p:ext uri="{BB962C8B-B14F-4D97-AF65-F5344CB8AC3E}">
        <p14:creationId xmlns:p14="http://schemas.microsoft.com/office/powerpoint/2010/main" val="230922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Pages visited by a user allows the advertising company to target advertisements to user’s presumed preferences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advertising networks use the information collected by the third party cookie to create the profile of the user, which is also known as cookie profiling.  The created profile is segmented as sports enthusiast, fashion enthusiast, parent, gamer, etc., and sold to the advertisers for ad targeting. The advertisers also pay the advertising networks to purchase the space and to place their ads on the websites. These third party services have tremendous value as they support free content and facilitate web innovation.</a:t>
            </a: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16</a:t>
            </a:fld>
            <a:endParaRPr lang="en-US"/>
          </a:p>
        </p:txBody>
      </p:sp>
    </p:spTree>
    <p:extLst>
      <p:ext uri="{BB962C8B-B14F-4D97-AF65-F5344CB8AC3E}">
        <p14:creationId xmlns:p14="http://schemas.microsoft.com/office/powerpoint/2010/main" val="91529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user interacts with an third-party ad (1,2) on the  first-party webpage the third party cookie is set  on user’s browser (3), the cookie communicates back to the Adnetwork.com with user’s tracking information (4).</a:t>
            </a: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20</a:t>
            </a:fld>
            <a:endParaRPr lang="en-US"/>
          </a:p>
        </p:txBody>
      </p:sp>
    </p:spTree>
    <p:extLst>
      <p:ext uri="{BB962C8B-B14F-4D97-AF65-F5344CB8AC3E}">
        <p14:creationId xmlns:p14="http://schemas.microsoft.com/office/powerpoint/2010/main" val="1824836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http://blog.hartehanks.com/6-data-integration-techniques/</a:t>
            </a:r>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38</a:t>
            </a:fld>
            <a:endParaRPr lang="en-US"/>
          </a:p>
        </p:txBody>
      </p:sp>
    </p:spTree>
    <p:extLst>
      <p:ext uri="{BB962C8B-B14F-4D97-AF65-F5344CB8AC3E}">
        <p14:creationId xmlns:p14="http://schemas.microsoft.com/office/powerpoint/2010/main" val="364185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http://www.lunametrics.com/blog/2015/08/13/user-id-measuring-real-users/</a:t>
            </a:r>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39</a:t>
            </a:fld>
            <a:endParaRPr lang="en-US"/>
          </a:p>
        </p:txBody>
      </p:sp>
    </p:spTree>
    <p:extLst>
      <p:ext uri="{BB962C8B-B14F-4D97-AF65-F5344CB8AC3E}">
        <p14:creationId xmlns:p14="http://schemas.microsoft.com/office/powerpoint/2010/main" val="56614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http://www.allaboutcookies.org/mobile/mobile-tracking.html</a:t>
            </a:r>
          </a:p>
          <a:p>
            <a:r>
              <a:rPr lang="en-US" sz="1200" b="0" i="0" kern="1200" dirty="0" smtClean="0">
                <a:solidFill>
                  <a:schemeClr val="tx1"/>
                </a:solidFill>
                <a:effectLst/>
                <a:latin typeface="+mn-lt"/>
                <a:ea typeface="+mn-ea"/>
                <a:cs typeface="+mn-cs"/>
              </a:rPr>
              <a:t>While a user could always delete the cookies from his browser, the more he changed his plugins and settings relative to the default, the more unique and easily-identifiable his browser becomes. While this type of solution can identify and track the user across apps on a single device, tracking across platforms is beyond its reach.</a:t>
            </a:r>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40</a:t>
            </a:fld>
            <a:endParaRPr lang="en-US"/>
          </a:p>
        </p:txBody>
      </p:sp>
    </p:spTree>
    <p:extLst>
      <p:ext uri="{BB962C8B-B14F-4D97-AF65-F5344CB8AC3E}">
        <p14:creationId xmlns:p14="http://schemas.microsoft.com/office/powerpoint/2010/main" val="128486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http://bluecava.com/how-it-works/</a:t>
            </a:r>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41</a:t>
            </a:fld>
            <a:endParaRPr lang="en-US"/>
          </a:p>
        </p:txBody>
      </p:sp>
    </p:spTree>
    <p:extLst>
      <p:ext uri="{BB962C8B-B14F-4D97-AF65-F5344CB8AC3E}">
        <p14:creationId xmlns:p14="http://schemas.microsoft.com/office/powerpoint/2010/main" val="3992630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Track is a technology and policy proposal that enables users to opt out of tracking by websites they do not visit, including analytics services, advertising networks, and social platforms. </a:t>
            </a:r>
          </a:p>
          <a:p>
            <a:r>
              <a:rPr lang="en-US" sz="1200" b="0" i="0" kern="1200" dirty="0" err="1" smtClean="0">
                <a:solidFill>
                  <a:schemeClr val="tx1"/>
                </a:solidFill>
                <a:effectLst/>
                <a:latin typeface="+mn-lt"/>
                <a:ea typeface="+mn-ea"/>
                <a:cs typeface="+mn-cs"/>
              </a:rPr>
              <a:t>ShareMeNot</a:t>
            </a:r>
            <a:r>
              <a:rPr lang="en-US" sz="1200" b="0" i="0" kern="1200" dirty="0" smtClean="0">
                <a:solidFill>
                  <a:schemeClr val="tx1"/>
                </a:solidFill>
                <a:effectLst/>
                <a:latin typeface="+mn-lt"/>
                <a:ea typeface="+mn-ea"/>
                <a:cs typeface="+mn-cs"/>
              </a:rPr>
              <a:t> is a browser extension designed to prevent third-party buttons (such as Facebook's “Like” or Twitter's “tweet” button) embedded by sites across the Internet from tracking you until you actually click on them. </a:t>
            </a:r>
          </a:p>
          <a:p>
            <a:r>
              <a:rPr lang="en-US" sz="1200" b="0" i="0" kern="1200" dirty="0" smtClean="0">
                <a:solidFill>
                  <a:schemeClr val="tx1"/>
                </a:solidFill>
                <a:effectLst/>
                <a:latin typeface="+mn-lt"/>
                <a:ea typeface="+mn-ea"/>
                <a:cs typeface="+mn-cs"/>
              </a:rPr>
              <a:t>Private</a:t>
            </a:r>
            <a:r>
              <a:rPr lang="en-US" sz="1200" b="0" i="0" kern="1200" baseline="0" dirty="0" smtClean="0">
                <a:solidFill>
                  <a:schemeClr val="tx1"/>
                </a:solidFill>
                <a:effectLst/>
                <a:latin typeface="+mn-lt"/>
                <a:ea typeface="+mn-ea"/>
                <a:cs typeface="+mn-cs"/>
              </a:rPr>
              <a:t> browsing</a:t>
            </a:r>
          </a:p>
          <a:p>
            <a:r>
              <a:rPr lang="en-US" sz="1200" b="0" i="0" kern="1200" baseline="0" dirty="0" smtClean="0">
                <a:solidFill>
                  <a:schemeClr val="tx1"/>
                </a:solidFill>
                <a:effectLst/>
                <a:latin typeface="+mn-lt"/>
                <a:ea typeface="+mn-ea"/>
                <a:cs typeface="+mn-cs"/>
              </a:rPr>
              <a:t>Firefox: https://support.mozilla.org/en-US/kb/private-browsing-use-firefox-without-history</a:t>
            </a:r>
          </a:p>
          <a:p>
            <a:r>
              <a:rPr lang="en-US" sz="1200" b="0" i="0" kern="1200" baseline="0" dirty="0" smtClean="0">
                <a:solidFill>
                  <a:schemeClr val="tx1"/>
                </a:solidFill>
                <a:effectLst/>
                <a:latin typeface="+mn-lt"/>
                <a:ea typeface="+mn-ea"/>
                <a:cs typeface="+mn-cs"/>
              </a:rPr>
              <a:t>iPhone, iPad: https://support.apple.com/en-us/HT203036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Chrome with </a:t>
            </a:r>
            <a:r>
              <a:rPr lang="en-US" sz="1200" b="0" i="0" kern="1200" dirty="0" smtClean="0">
                <a:solidFill>
                  <a:schemeClr val="tx1"/>
                </a:solidFill>
                <a:effectLst/>
                <a:latin typeface="+mn-lt"/>
                <a:ea typeface="+mn-ea"/>
                <a:cs typeface="+mn-cs"/>
              </a:rPr>
              <a:t>incognito mode: https://support.google.com/chrome/answer/7005900?hl=en&amp;rd=1</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45</a:t>
            </a:fld>
            <a:endParaRPr lang="en-US"/>
          </a:p>
        </p:txBody>
      </p:sp>
    </p:spTree>
    <p:extLst>
      <p:ext uri="{BB962C8B-B14F-4D97-AF65-F5344CB8AC3E}">
        <p14:creationId xmlns:p14="http://schemas.microsoft.com/office/powerpoint/2010/main" val="359775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58F950-77F2-49BD-B8D0-06D41E4CF45D}" type="datetime1">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18682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13CE9-0BFF-4EC2-AAF0-AC4C2A5355B1}" type="datetime1">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367595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9402F-B138-48A9-AF12-7BD89C74D05A}" type="datetime1">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197467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029849-E84B-4F3D-B06F-EA90D2608886}" type="datetime1">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393320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F7BDC2-8B57-4D0E-B7F4-A8CBFA766F0B}" type="datetime1">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80412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CDC6DD-D9B6-48D3-923D-0FEB8B58796A}" type="datetime1">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75566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18D38D-E39A-47D7-A8B4-63749B3C1554}" type="datetime1">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295622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4EB40C-701E-45FB-A009-E77672EAEEF9}" type="datetime1">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166466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58E5F-2E34-4E88-9B74-DEDFD4181FDE}" type="datetime1">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215015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AB067-CFB8-4AD9-93FA-12EFBF980718}" type="datetime1">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401262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02D7F-6499-4BB8-BEDF-EA0ABEB316B8}" type="datetime1">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429164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1153-8D44-488E-9094-34F226ED3295}" type="datetime1">
              <a:rPr lang="en-US" smtClean="0"/>
              <a:t>5/31/2016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AFE08-EECF-4E8D-8DCD-8000E80B52A5}" type="slidenum">
              <a:rPr lang="en-US" smtClean="0"/>
              <a:t>‹#›</a:t>
            </a:fld>
            <a:endParaRPr lang="en-US"/>
          </a:p>
        </p:txBody>
      </p:sp>
    </p:spTree>
    <p:extLst>
      <p:ext uri="{BB962C8B-B14F-4D97-AF65-F5344CB8AC3E}">
        <p14:creationId xmlns:p14="http://schemas.microsoft.com/office/powerpoint/2010/main" val="100034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anopticlick.eff.org/browser-uniqueness.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hyperlink" Target="http://www.cnet.com/how-to/disable-third-party-cookies-in-ie-firefox-and-google-chr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illiams.comp.ncat.edu/IA_visualization_labs/security_visual_tools/VisTools.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cc.gatech.edu/gvu/softviz/algoani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PN0I_YlDF1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Online Behavior </a:t>
            </a:r>
            <a:r>
              <a:rPr lang="en-US" dirty="0"/>
              <a:t>Tracking</a:t>
            </a:r>
          </a:p>
        </p:txBody>
      </p:sp>
      <p:sp>
        <p:nvSpPr>
          <p:cNvPr id="3" name="Subtitle 2"/>
          <p:cNvSpPr>
            <a:spLocks noGrp="1"/>
          </p:cNvSpPr>
          <p:nvPr>
            <p:ph type="subTitle" idx="1"/>
          </p:nvPr>
        </p:nvSpPr>
        <p:spPr/>
        <p:txBody>
          <a:bodyPr/>
          <a:lstStyle/>
          <a:p>
            <a:r>
              <a:rPr lang="en-US" dirty="0" smtClean="0"/>
              <a:t>SEED Workshop</a:t>
            </a:r>
          </a:p>
          <a:p>
            <a:r>
              <a:rPr lang="en-US" dirty="0" smtClean="0"/>
              <a:t>June 2, 2016</a:t>
            </a:r>
            <a:endParaRPr lang="en-US" dirty="0"/>
          </a:p>
        </p:txBody>
      </p:sp>
    </p:spTree>
    <p:extLst>
      <p:ext uri="{BB962C8B-B14F-4D97-AF65-F5344CB8AC3E}">
        <p14:creationId xmlns:p14="http://schemas.microsoft.com/office/powerpoint/2010/main" val="2281890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tracked</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IP </a:t>
            </a:r>
            <a:r>
              <a:rPr lang="en-US" dirty="0"/>
              <a:t>address – general vicinity of your location</a:t>
            </a:r>
          </a:p>
          <a:p>
            <a:pPr>
              <a:defRPr/>
            </a:pPr>
            <a:r>
              <a:rPr lang="en-US" dirty="0"/>
              <a:t>Time you accessed the page / email</a:t>
            </a:r>
          </a:p>
          <a:p>
            <a:pPr>
              <a:defRPr/>
            </a:pPr>
            <a:r>
              <a:rPr lang="en-US" dirty="0"/>
              <a:t>Computer type and operating system</a:t>
            </a:r>
          </a:p>
          <a:p>
            <a:pPr>
              <a:defRPr/>
            </a:pPr>
            <a:r>
              <a:rPr lang="en-US" dirty="0"/>
              <a:t>The browser you used</a:t>
            </a:r>
          </a:p>
          <a:p>
            <a:r>
              <a:rPr lang="en-US" dirty="0"/>
              <a:t>searches users make</a:t>
            </a:r>
          </a:p>
          <a:p>
            <a:r>
              <a:rPr lang="en-US" dirty="0"/>
              <a:t>websites </a:t>
            </a:r>
            <a:r>
              <a:rPr lang="en-US" dirty="0" smtClean="0"/>
              <a:t>visited</a:t>
            </a:r>
          </a:p>
          <a:p>
            <a:r>
              <a:rPr lang="en-US" dirty="0"/>
              <a:t>interactions on social network</a:t>
            </a:r>
          </a:p>
          <a:p>
            <a:pPr>
              <a:defRPr/>
            </a:pPr>
            <a:r>
              <a:rPr lang="en-US" dirty="0" smtClean="0"/>
              <a:t>Any </a:t>
            </a:r>
            <a:r>
              <a:rPr lang="en-US" dirty="0"/>
              <a:t>previous information stored in cookies </a:t>
            </a:r>
          </a:p>
          <a:p>
            <a:endParaRPr lang="en-US" dirty="0" smtClean="0"/>
          </a:p>
        </p:txBody>
      </p:sp>
      <p:sp>
        <p:nvSpPr>
          <p:cNvPr id="5" name="Slide Number Placeholder 4"/>
          <p:cNvSpPr>
            <a:spLocks noGrp="1"/>
          </p:cNvSpPr>
          <p:nvPr>
            <p:ph type="sldNum" sz="quarter" idx="12"/>
          </p:nvPr>
        </p:nvSpPr>
        <p:spPr/>
        <p:txBody>
          <a:bodyPr/>
          <a:lstStyle/>
          <a:p>
            <a:fld id="{9BAEF907-4641-F645-AD23-78C50B3B31CB}" type="slidenum">
              <a:rPr lang="en-US" smtClean="0"/>
              <a:t>10</a:t>
            </a:fld>
            <a:endParaRPr lang="en-US"/>
          </a:p>
        </p:txBody>
      </p:sp>
    </p:spTree>
    <p:extLst>
      <p:ext uri="{BB962C8B-B14F-4D97-AF65-F5344CB8AC3E}">
        <p14:creationId xmlns:p14="http://schemas.microsoft.com/office/powerpoint/2010/main" val="63169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Behavior </a:t>
            </a:r>
            <a:r>
              <a:rPr lang="en-US" dirty="0" smtClean="0"/>
              <a:t>Tracking</a:t>
            </a:r>
            <a:endParaRPr lang="en-US" dirty="0"/>
          </a:p>
        </p:txBody>
      </p:sp>
      <p:sp>
        <p:nvSpPr>
          <p:cNvPr id="3" name="Content Placeholder 2"/>
          <p:cNvSpPr>
            <a:spLocks noGrp="1"/>
          </p:cNvSpPr>
          <p:nvPr>
            <p:ph idx="1"/>
          </p:nvPr>
        </p:nvSpPr>
        <p:spPr/>
        <p:txBody>
          <a:bodyPr/>
          <a:lstStyle/>
          <a:p>
            <a:r>
              <a:rPr lang="en-US" dirty="0" smtClean="0"/>
              <a:t>Track user behavior as they move from site to site</a:t>
            </a:r>
          </a:p>
          <a:p>
            <a:r>
              <a:rPr lang="en-US" dirty="0" smtClean="0"/>
              <a:t>Ways of tracking </a:t>
            </a:r>
          </a:p>
          <a:p>
            <a:pPr lvl="1"/>
            <a:r>
              <a:rPr lang="en-US" dirty="0" smtClean="0"/>
              <a:t>Browser Cookies</a:t>
            </a:r>
          </a:p>
          <a:p>
            <a:pPr lvl="1"/>
            <a:r>
              <a:rPr lang="en-US" dirty="0" smtClean="0"/>
              <a:t>Flash Cookies</a:t>
            </a:r>
          </a:p>
          <a:p>
            <a:pPr lvl="1"/>
            <a:r>
              <a:rPr lang="en-US" dirty="0" smtClean="0"/>
              <a:t>Beacons</a:t>
            </a:r>
            <a:endParaRPr lang="en-US" dirty="0" smtClean="0"/>
          </a:p>
        </p:txBody>
      </p:sp>
      <p:sp>
        <p:nvSpPr>
          <p:cNvPr id="5" name="Slide Number Placeholder 4"/>
          <p:cNvSpPr>
            <a:spLocks noGrp="1"/>
          </p:cNvSpPr>
          <p:nvPr>
            <p:ph type="sldNum" sz="quarter" idx="12"/>
          </p:nvPr>
        </p:nvSpPr>
        <p:spPr/>
        <p:txBody>
          <a:bodyPr/>
          <a:lstStyle/>
          <a:p>
            <a:fld id="{9BAEF907-4641-F645-AD23-78C50B3B31CB}" type="slidenum">
              <a:rPr lang="en-US" smtClean="0"/>
              <a:t>11</a:t>
            </a:fld>
            <a:endParaRPr lang="en-US"/>
          </a:p>
        </p:txBody>
      </p:sp>
    </p:spTree>
    <p:extLst>
      <p:ext uri="{BB962C8B-B14F-4D97-AF65-F5344CB8AC3E}">
        <p14:creationId xmlns:p14="http://schemas.microsoft.com/office/powerpoint/2010/main" val="336213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Cookies</a:t>
            </a:r>
            <a:endParaRPr lang="en-US" dirty="0"/>
          </a:p>
        </p:txBody>
      </p:sp>
      <p:sp>
        <p:nvSpPr>
          <p:cNvPr id="3" name="Content Placeholder 2"/>
          <p:cNvSpPr>
            <a:spLocks noGrp="1"/>
          </p:cNvSpPr>
          <p:nvPr>
            <p:ph idx="1"/>
          </p:nvPr>
        </p:nvSpPr>
        <p:spPr>
          <a:xfrm>
            <a:off x="381000" y="1752600"/>
            <a:ext cx="8229600" cy="4525963"/>
          </a:xfrm>
        </p:spPr>
        <p:txBody>
          <a:bodyPr>
            <a:normAutofit/>
          </a:bodyPr>
          <a:lstStyle/>
          <a:p>
            <a:r>
              <a:rPr lang="en-US" dirty="0" smtClean="0"/>
              <a:t>What is a cookie?</a:t>
            </a:r>
          </a:p>
          <a:p>
            <a:pPr lvl="1"/>
            <a:r>
              <a:rPr lang="en-US" dirty="0" smtClean="0"/>
              <a:t>Browsers </a:t>
            </a:r>
            <a:r>
              <a:rPr lang="en-US" dirty="0"/>
              <a:t>have allowed websites to store </a:t>
            </a:r>
            <a:r>
              <a:rPr lang="en-US" u="sng" dirty="0"/>
              <a:t>small amounts of information </a:t>
            </a:r>
            <a:r>
              <a:rPr lang="en-US" dirty="0"/>
              <a:t>on the </a:t>
            </a:r>
            <a:r>
              <a:rPr lang="en-US" dirty="0" smtClean="0"/>
              <a:t>computer: Number </a:t>
            </a:r>
            <a:r>
              <a:rPr lang="en-US" dirty="0"/>
              <a:t>of </a:t>
            </a:r>
            <a:r>
              <a:rPr lang="en-US" dirty="0" smtClean="0"/>
              <a:t>visits, Preferences, Login</a:t>
            </a:r>
            <a:endParaRPr lang="en-US" dirty="0"/>
          </a:p>
          <a:p>
            <a:pPr lvl="1"/>
            <a:r>
              <a:rPr lang="en-US" dirty="0" smtClean="0"/>
              <a:t>Record </a:t>
            </a:r>
            <a:r>
              <a:rPr lang="en-US" dirty="0" smtClean="0"/>
              <a:t>your browsing activities</a:t>
            </a:r>
          </a:p>
          <a:p>
            <a:pPr lvl="2"/>
            <a:r>
              <a:rPr lang="en-US" dirty="0" smtClean="0"/>
              <a:t>Pages and content you looked at</a:t>
            </a:r>
          </a:p>
          <a:p>
            <a:pPr lvl="2"/>
            <a:r>
              <a:rPr lang="en-US" dirty="0" smtClean="0"/>
              <a:t>When you visited</a:t>
            </a:r>
          </a:p>
          <a:p>
            <a:pPr lvl="2"/>
            <a:r>
              <a:rPr lang="en-US" dirty="0" smtClean="0"/>
              <a:t>What you searched</a:t>
            </a:r>
          </a:p>
          <a:p>
            <a:pPr lvl="2"/>
            <a:r>
              <a:rPr lang="en-US" dirty="0" smtClean="0"/>
              <a:t>You clicked on an ad</a:t>
            </a:r>
          </a:p>
        </p:txBody>
      </p:sp>
      <p:sp>
        <p:nvSpPr>
          <p:cNvPr id="5" name="Slide Number Placeholder 4"/>
          <p:cNvSpPr>
            <a:spLocks noGrp="1"/>
          </p:cNvSpPr>
          <p:nvPr>
            <p:ph type="sldNum" sz="quarter" idx="12"/>
          </p:nvPr>
        </p:nvSpPr>
        <p:spPr/>
        <p:txBody>
          <a:bodyPr/>
          <a:lstStyle/>
          <a:p>
            <a:fld id="{9BAEF907-4641-F645-AD23-78C50B3B31CB}" type="slidenum">
              <a:rPr lang="en-US" smtClean="0"/>
              <a:t>12</a:t>
            </a:fld>
            <a:endParaRPr lang="en-US"/>
          </a:p>
        </p:txBody>
      </p:sp>
      <p:pic>
        <p:nvPicPr>
          <p:cNvPr id="6" name="Picture 5" descr="433px-Cookie_Po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59" y="251873"/>
            <a:ext cx="1976242" cy="1881728"/>
          </a:xfrm>
          <a:prstGeom prst="rect">
            <a:avLst/>
          </a:prstGeom>
        </p:spPr>
      </p:pic>
    </p:spTree>
    <p:extLst>
      <p:ext uri="{BB962C8B-B14F-4D97-AF65-F5344CB8AC3E}">
        <p14:creationId xmlns:p14="http://schemas.microsoft.com/office/powerpoint/2010/main" val="54539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792162"/>
          </a:xfrm>
        </p:spPr>
        <p:txBody>
          <a:bodyPr/>
          <a:lstStyle/>
          <a:p>
            <a:r>
              <a:rPr lang="en-US" dirty="0" smtClean="0"/>
              <a:t>Browser Cookies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First Party vs. Third Party Cookies</a:t>
            </a:r>
          </a:p>
          <a:p>
            <a:r>
              <a:rPr lang="en-US" dirty="0" smtClean="0"/>
              <a:t>First party cookies</a:t>
            </a:r>
          </a:p>
          <a:p>
            <a:pPr lvl="1"/>
            <a:r>
              <a:rPr lang="en-US" dirty="0" smtClean="0"/>
              <a:t>Place by a site when you visit it</a:t>
            </a:r>
          </a:p>
          <a:p>
            <a:pPr lvl="1"/>
            <a:r>
              <a:rPr lang="en-US" dirty="0" smtClean="0"/>
              <a:t>Make your experience on the web more efficient</a:t>
            </a:r>
          </a:p>
          <a:p>
            <a:pPr lvl="1"/>
            <a:r>
              <a:rPr lang="en-US" dirty="0" smtClean="0"/>
              <a:t>For example:</a:t>
            </a:r>
          </a:p>
          <a:p>
            <a:pPr lvl="2"/>
            <a:r>
              <a:rPr lang="en-US" dirty="0" smtClean="0"/>
              <a:t>Items in your shopping cart</a:t>
            </a:r>
          </a:p>
          <a:p>
            <a:pPr lvl="2"/>
            <a:r>
              <a:rPr lang="en-US" dirty="0" smtClean="0"/>
              <a:t>Log-in name</a:t>
            </a:r>
          </a:p>
          <a:p>
            <a:pPr lvl="2"/>
            <a:r>
              <a:rPr lang="en-US" dirty="0" smtClean="0"/>
              <a:t>Preference</a:t>
            </a:r>
          </a:p>
          <a:p>
            <a:pPr lvl="2"/>
            <a:r>
              <a:rPr lang="en-US" dirty="0" smtClean="0"/>
              <a:t>Game scores</a:t>
            </a:r>
          </a:p>
          <a:p>
            <a:pPr lvl="2"/>
            <a:r>
              <a:rPr lang="en-US" dirty="0" smtClean="0"/>
              <a:t>Sessions </a:t>
            </a:r>
          </a:p>
        </p:txBody>
      </p:sp>
      <p:sp>
        <p:nvSpPr>
          <p:cNvPr id="5" name="Slide Number Placeholder 4"/>
          <p:cNvSpPr>
            <a:spLocks noGrp="1"/>
          </p:cNvSpPr>
          <p:nvPr>
            <p:ph type="sldNum" sz="quarter" idx="12"/>
          </p:nvPr>
        </p:nvSpPr>
        <p:spPr/>
        <p:txBody>
          <a:bodyPr/>
          <a:lstStyle/>
          <a:p>
            <a:fld id="{9BAEF907-4641-F645-AD23-78C50B3B31CB}" type="slidenum">
              <a:rPr lang="en-US" smtClean="0"/>
              <a:t>13</a:t>
            </a:fld>
            <a:endParaRPr lang="en-US"/>
          </a:p>
        </p:txBody>
      </p:sp>
    </p:spTree>
    <p:extLst>
      <p:ext uri="{BB962C8B-B14F-4D97-AF65-F5344CB8AC3E}">
        <p14:creationId xmlns:p14="http://schemas.microsoft.com/office/powerpoint/2010/main" val="1117844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Turning Cookies Off</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smtClean="0"/>
              <a:t>Browsers allow you to turn cookies off. </a:t>
            </a:r>
            <a:r>
              <a:rPr lang="en-US" dirty="0"/>
              <a:t> </a:t>
            </a:r>
            <a:r>
              <a:rPr lang="en-US" dirty="0" smtClean="0"/>
              <a:t>However, there is a downside:</a:t>
            </a:r>
          </a:p>
          <a:p>
            <a:pPr eaLnBrk="1" fontAlgn="auto" hangingPunct="1">
              <a:spcAft>
                <a:spcPts val="0"/>
              </a:spcAft>
              <a:buFont typeface="Arial" panose="020B0604020202020204" pitchFamily="34" charset="0"/>
              <a:buChar char="•"/>
              <a:defRPr/>
            </a:pPr>
            <a:endParaRPr lang="en-US" dirty="0"/>
          </a:p>
          <a:p>
            <a:pPr marL="0" indent="0" eaLnBrk="1" fontAlgn="auto" hangingPunct="1">
              <a:spcAft>
                <a:spcPts val="0"/>
              </a:spcAft>
              <a:buFont typeface="Arial" panose="020B0604020202020204" pitchFamily="34" charset="0"/>
              <a:buNone/>
              <a:defRPr/>
            </a:pPr>
            <a:r>
              <a:rPr lang="en-US" dirty="0" smtClean="0"/>
              <a:t>Many times the </a:t>
            </a:r>
            <a:r>
              <a:rPr lang="en-US" b="1" dirty="0" smtClean="0"/>
              <a:t>functionality</a:t>
            </a:r>
            <a:r>
              <a:rPr lang="en-US" dirty="0" smtClean="0"/>
              <a:t> of the website </a:t>
            </a:r>
            <a:r>
              <a:rPr lang="en-US" b="1" dirty="0" smtClean="0"/>
              <a:t>fails</a:t>
            </a:r>
            <a:r>
              <a:rPr lang="en-US" dirty="0" smtClean="0"/>
              <a:t>. For example, you may not be able to login to the site, or preferences are lost, shopping carts don’t work.</a:t>
            </a:r>
          </a:p>
        </p:txBody>
      </p:sp>
      <p:sp>
        <p:nvSpPr>
          <p:cNvPr id="2" name="Slide Number Placeholder 1"/>
          <p:cNvSpPr>
            <a:spLocks noGrp="1"/>
          </p:cNvSpPr>
          <p:nvPr>
            <p:ph type="sldNum" sz="quarter" idx="12"/>
          </p:nvPr>
        </p:nvSpPr>
        <p:spPr/>
        <p:txBody>
          <a:bodyPr/>
          <a:lstStyle/>
          <a:p>
            <a:fld id="{B4AAFE08-EECF-4E8D-8DCD-8000E80B52A5}" type="slidenum">
              <a:rPr lang="en-US" smtClean="0"/>
              <a:t>14</a:t>
            </a:fld>
            <a:endParaRPr lang="en-US"/>
          </a:p>
        </p:txBody>
      </p:sp>
    </p:spTree>
    <p:extLst>
      <p:ext uri="{BB962C8B-B14F-4D97-AF65-F5344CB8AC3E}">
        <p14:creationId xmlns:p14="http://schemas.microsoft.com/office/powerpoint/2010/main" val="3828891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Third Party Cookies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dirty="0" smtClean="0"/>
              <a:t>Cookies with a different domain than the site you are visiting.</a:t>
            </a:r>
          </a:p>
          <a:p>
            <a:pPr eaLnBrk="1" fontAlgn="auto" hangingPunct="1">
              <a:spcAft>
                <a:spcPts val="0"/>
              </a:spcAft>
              <a:buFont typeface="Arial" panose="020B0604020202020204" pitchFamily="34" charset="0"/>
              <a:buChar char="•"/>
              <a:defRPr/>
            </a:pPr>
            <a:endParaRPr lang="en-US" dirty="0"/>
          </a:p>
          <a:p>
            <a:pPr marL="0" indent="0" eaLnBrk="1" fontAlgn="auto" hangingPunct="1">
              <a:spcAft>
                <a:spcPts val="0"/>
              </a:spcAft>
              <a:buFont typeface="Arial" panose="020B0604020202020204" pitchFamily="34" charset="0"/>
              <a:buNone/>
              <a:defRPr/>
            </a:pPr>
            <a:r>
              <a:rPr lang="en-US" dirty="0" smtClean="0"/>
              <a:t>Quite often used in advertising to track the websites you visit.</a:t>
            </a:r>
            <a:endParaRPr lang="en-US" dirty="0"/>
          </a:p>
        </p:txBody>
      </p:sp>
      <p:sp>
        <p:nvSpPr>
          <p:cNvPr id="2" name="Slide Number Placeholder 1"/>
          <p:cNvSpPr>
            <a:spLocks noGrp="1"/>
          </p:cNvSpPr>
          <p:nvPr>
            <p:ph type="sldNum" sz="quarter" idx="12"/>
          </p:nvPr>
        </p:nvSpPr>
        <p:spPr/>
        <p:txBody>
          <a:bodyPr/>
          <a:lstStyle/>
          <a:p>
            <a:fld id="{B4AAFE08-EECF-4E8D-8DCD-8000E80B52A5}" type="slidenum">
              <a:rPr lang="en-US" smtClean="0"/>
              <a:t>15</a:t>
            </a:fld>
            <a:endParaRPr lang="en-US"/>
          </a:p>
        </p:txBody>
      </p:sp>
    </p:spTree>
    <p:extLst>
      <p:ext uri="{BB962C8B-B14F-4D97-AF65-F5344CB8AC3E}">
        <p14:creationId xmlns:p14="http://schemas.microsoft.com/office/powerpoint/2010/main" val="1896307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8214"/>
            <a:ext cx="8229600" cy="2209800"/>
          </a:xfrm>
        </p:spPr>
        <p:txBody>
          <a:bodyPr>
            <a:normAutofit fontScale="92500" lnSpcReduction="20000"/>
          </a:bodyPr>
          <a:lstStyle/>
          <a:p>
            <a:r>
              <a:rPr lang="en-US" sz="2300" dirty="0" smtClean="0"/>
              <a:t>Trackers</a:t>
            </a:r>
            <a:r>
              <a:rPr lang="en-US" sz="2300" dirty="0"/>
              <a:t>, often advertising networks, use websites to install their cookies in </a:t>
            </a:r>
            <a:r>
              <a:rPr lang="en-US" sz="2300" dirty="0" smtClean="0"/>
              <a:t>users </a:t>
            </a:r>
            <a:r>
              <a:rPr lang="en-US" sz="2300" dirty="0"/>
              <a:t>machine, </a:t>
            </a:r>
            <a:r>
              <a:rPr lang="en-US" sz="2300" dirty="0" smtClean="0"/>
              <a:t>known </a:t>
            </a:r>
            <a:r>
              <a:rPr lang="en-US" sz="2300" dirty="0"/>
              <a:t>as third party cookies. </a:t>
            </a:r>
            <a:endParaRPr lang="en-US" sz="2300" dirty="0" smtClean="0"/>
          </a:p>
          <a:p>
            <a:r>
              <a:rPr lang="en-US" sz="2300" dirty="0"/>
              <a:t>The third-party cookies </a:t>
            </a:r>
            <a:r>
              <a:rPr lang="en-US" sz="2300" dirty="0" smtClean="0"/>
              <a:t>can </a:t>
            </a:r>
            <a:r>
              <a:rPr lang="en-US" sz="2300" u="sng" dirty="0" smtClean="0"/>
              <a:t>track </a:t>
            </a:r>
            <a:r>
              <a:rPr lang="en-US" sz="2300" u="sng" dirty="0"/>
              <a:t>users across multiple sites </a:t>
            </a:r>
            <a:r>
              <a:rPr lang="en-US" sz="2300" dirty="0"/>
              <a:t>and </a:t>
            </a:r>
            <a:r>
              <a:rPr lang="en-US" sz="2300" dirty="0" smtClean="0"/>
              <a:t>tracking </a:t>
            </a:r>
            <a:r>
              <a:rPr lang="en-US" sz="2300" dirty="0"/>
              <a:t>networks </a:t>
            </a:r>
            <a:r>
              <a:rPr lang="en-US" sz="2300" u="sng" dirty="0" smtClean="0"/>
              <a:t>where </a:t>
            </a:r>
            <a:r>
              <a:rPr lang="en-US" sz="2300" u="sng" dirty="0"/>
              <a:t>its advertising  </a:t>
            </a:r>
            <a:r>
              <a:rPr lang="en-US" sz="2300" u="sng" dirty="0" smtClean="0"/>
              <a:t>banners </a:t>
            </a:r>
            <a:r>
              <a:rPr lang="en-US" sz="2300" u="sng" dirty="0"/>
              <a:t>or web beacons are  </a:t>
            </a:r>
            <a:r>
              <a:rPr lang="en-US" sz="2300" u="sng" dirty="0" smtClean="0"/>
              <a:t>placed</a:t>
            </a:r>
          </a:p>
          <a:p>
            <a:r>
              <a:rPr lang="en-US" sz="2300" dirty="0" smtClean="0"/>
              <a:t>Condition: websites allow </a:t>
            </a:r>
            <a:r>
              <a:rPr lang="en-US" sz="2300" dirty="0"/>
              <a:t>the tracker to collect data about their visitors. </a:t>
            </a:r>
            <a:endParaRPr lang="en-US" sz="2300" dirty="0" smtClean="0"/>
          </a:p>
        </p:txBody>
      </p:sp>
      <p:sp>
        <p:nvSpPr>
          <p:cNvPr id="2" name="Title 1"/>
          <p:cNvSpPr>
            <a:spLocks noGrp="1"/>
          </p:cNvSpPr>
          <p:nvPr>
            <p:ph type="title"/>
          </p:nvPr>
        </p:nvSpPr>
        <p:spPr>
          <a:xfrm>
            <a:off x="76200" y="152400"/>
            <a:ext cx="8991600" cy="563562"/>
          </a:xfrm>
        </p:spPr>
        <p:txBody>
          <a:bodyPr>
            <a:noAutofit/>
          </a:bodyPr>
          <a:lstStyle/>
          <a:p>
            <a:r>
              <a:rPr lang="en-US" sz="3200" dirty="0"/>
              <a:t>Third party </a:t>
            </a:r>
            <a:r>
              <a:rPr lang="en-US" sz="3200" dirty="0" smtClean="0"/>
              <a:t>cookies (tracking across multiple sites)</a:t>
            </a:r>
            <a:endParaRPr lang="en-US" sz="3200" dirty="0"/>
          </a:p>
        </p:txBody>
      </p:sp>
      <p:pic>
        <p:nvPicPr>
          <p:cNvPr id="4" name="Picture 3"/>
          <p:cNvPicPr/>
          <p:nvPr/>
        </p:nvPicPr>
        <p:blipFill rotWithShape="1">
          <a:blip r:embed="rId3">
            <a:extLst>
              <a:ext uri="{28A0092B-C50C-407E-A947-70E740481C1C}">
                <a14:useLocalDpi xmlns:a14="http://schemas.microsoft.com/office/drawing/2010/main" val="0"/>
              </a:ext>
            </a:extLst>
          </a:blip>
          <a:srcRect l="-1" t="14476" r="211"/>
          <a:stretch/>
        </p:blipFill>
        <p:spPr bwMode="auto">
          <a:xfrm>
            <a:off x="914400" y="2971800"/>
            <a:ext cx="6781800" cy="3886200"/>
          </a:xfrm>
          <a:prstGeom prst="rect">
            <a:avLst/>
          </a:prstGeom>
          <a:noFill/>
          <a:ln>
            <a:noFill/>
          </a:ln>
        </p:spPr>
      </p:pic>
      <p:sp>
        <p:nvSpPr>
          <p:cNvPr id="5" name="Slide Number Placeholder 4"/>
          <p:cNvSpPr>
            <a:spLocks noGrp="1"/>
          </p:cNvSpPr>
          <p:nvPr>
            <p:ph type="sldNum" sz="quarter" idx="12"/>
          </p:nvPr>
        </p:nvSpPr>
        <p:spPr/>
        <p:txBody>
          <a:bodyPr/>
          <a:lstStyle/>
          <a:p>
            <a:fld id="{B4AAFE08-EECF-4E8D-8DCD-8000E80B52A5}" type="slidenum">
              <a:rPr lang="en-US" smtClean="0"/>
              <a:t>16</a:t>
            </a:fld>
            <a:endParaRPr lang="en-US"/>
          </a:p>
        </p:txBody>
      </p:sp>
    </p:spTree>
    <p:extLst>
      <p:ext uri="{BB962C8B-B14F-4D97-AF65-F5344CB8AC3E}">
        <p14:creationId xmlns:p14="http://schemas.microsoft.com/office/powerpoint/2010/main" val="1482097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Cookies</a:t>
            </a:r>
            <a:endParaRPr lang="en-US" dirty="0"/>
          </a:p>
        </p:txBody>
      </p:sp>
      <p:sp>
        <p:nvSpPr>
          <p:cNvPr id="3" name="Content Placeholder 2"/>
          <p:cNvSpPr>
            <a:spLocks noGrp="1"/>
          </p:cNvSpPr>
          <p:nvPr>
            <p:ph idx="1"/>
          </p:nvPr>
        </p:nvSpPr>
        <p:spPr>
          <a:xfrm>
            <a:off x="381000" y="1219200"/>
            <a:ext cx="8565596" cy="2362200"/>
          </a:xfrm>
        </p:spPr>
        <p:txBody>
          <a:bodyPr>
            <a:normAutofit fontScale="92500"/>
          </a:bodyPr>
          <a:lstStyle/>
          <a:p>
            <a:r>
              <a:rPr lang="en-US" dirty="0" smtClean="0"/>
              <a:t>Transient (session) vs. Persistent Cookies</a:t>
            </a:r>
          </a:p>
          <a:p>
            <a:r>
              <a:rPr lang="en-US" dirty="0" smtClean="0"/>
              <a:t>Transient Cookies</a:t>
            </a:r>
          </a:p>
          <a:p>
            <a:pPr lvl="1"/>
            <a:r>
              <a:rPr lang="en-US" dirty="0" smtClean="0"/>
              <a:t>Jobs is to help “</a:t>
            </a:r>
            <a:r>
              <a:rPr lang="en-US" dirty="0" err="1" smtClean="0"/>
              <a:t>sessionize</a:t>
            </a:r>
            <a:r>
              <a:rPr lang="en-US" dirty="0" smtClean="0"/>
              <a:t>” your experience on a website</a:t>
            </a:r>
          </a:p>
          <a:p>
            <a:pPr lvl="1"/>
            <a:r>
              <a:rPr lang="en-US" dirty="0" smtClean="0"/>
              <a:t>“set” when we visit the site, it disappears when we </a:t>
            </a:r>
            <a:r>
              <a:rPr lang="en-US" dirty="0" smtClean="0"/>
              <a:t>leave</a:t>
            </a:r>
            <a:endParaRPr lang="en-US" dirty="0" smtClean="0"/>
          </a:p>
        </p:txBody>
      </p:sp>
      <p:sp>
        <p:nvSpPr>
          <p:cNvPr id="5" name="Slide Number Placeholder 4"/>
          <p:cNvSpPr>
            <a:spLocks noGrp="1"/>
          </p:cNvSpPr>
          <p:nvPr>
            <p:ph type="sldNum" sz="quarter" idx="12"/>
          </p:nvPr>
        </p:nvSpPr>
        <p:spPr>
          <a:xfrm>
            <a:off x="6553200" y="5884960"/>
            <a:ext cx="2133600" cy="365125"/>
          </a:xfrm>
        </p:spPr>
        <p:txBody>
          <a:bodyPr/>
          <a:lstStyle/>
          <a:p>
            <a:fld id="{9BAEF907-4641-F645-AD23-78C50B3B31CB}" type="slidenum">
              <a:rPr lang="en-US" smtClean="0"/>
              <a:t>17</a:t>
            </a:fld>
            <a:endParaRPr lang="en-US"/>
          </a:p>
        </p:txBody>
      </p:sp>
      <p:pic>
        <p:nvPicPr>
          <p:cNvPr id="6" name="Picture 5" descr="Screen Shot 2013-09-12 at 12.50.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581400"/>
            <a:ext cx="6613022" cy="2779810"/>
          </a:xfrm>
          <a:prstGeom prst="rect">
            <a:avLst/>
          </a:prstGeom>
        </p:spPr>
      </p:pic>
      <p:sp>
        <p:nvSpPr>
          <p:cNvPr id="7" name="Rectangle 6"/>
          <p:cNvSpPr/>
          <p:nvPr/>
        </p:nvSpPr>
        <p:spPr>
          <a:xfrm>
            <a:off x="2057400" y="5723390"/>
            <a:ext cx="47442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p:nvSpPr>
        <p:spPr>
          <a:xfrm>
            <a:off x="7086600" y="4601973"/>
            <a:ext cx="1859996" cy="369332"/>
          </a:xfrm>
          <a:prstGeom prst="rect">
            <a:avLst/>
          </a:prstGeom>
        </p:spPr>
        <p:txBody>
          <a:bodyPr wrap="none">
            <a:spAutoFit/>
          </a:bodyPr>
          <a:lstStyle/>
          <a:p>
            <a:r>
              <a:rPr lang="en-US" b="1" dirty="0" smtClean="0"/>
              <a:t>Transient Cookies</a:t>
            </a:r>
          </a:p>
        </p:txBody>
      </p:sp>
    </p:spTree>
    <p:extLst>
      <p:ext uri="{BB962C8B-B14F-4D97-AF65-F5344CB8AC3E}">
        <p14:creationId xmlns:p14="http://schemas.microsoft.com/office/powerpoint/2010/main" val="502291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Persistent </a:t>
            </a:r>
            <a:r>
              <a:rPr lang="en-US" dirty="0" smtClean="0"/>
              <a:t>Cookies</a:t>
            </a:r>
            <a:endParaRPr lang="en-US" dirty="0"/>
          </a:p>
        </p:txBody>
      </p:sp>
      <p:sp>
        <p:nvSpPr>
          <p:cNvPr id="3" name="Content Placeholder 2"/>
          <p:cNvSpPr>
            <a:spLocks noGrp="1"/>
          </p:cNvSpPr>
          <p:nvPr>
            <p:ph idx="1"/>
          </p:nvPr>
        </p:nvSpPr>
        <p:spPr>
          <a:xfrm>
            <a:off x="533400" y="1295400"/>
            <a:ext cx="8229600" cy="4525963"/>
          </a:xfrm>
        </p:spPr>
        <p:txBody>
          <a:bodyPr>
            <a:normAutofit fontScale="85000" lnSpcReduction="20000"/>
          </a:bodyPr>
          <a:lstStyle/>
          <a:p>
            <a:r>
              <a:rPr lang="en-US" dirty="0" smtClean="0"/>
              <a:t>Set </a:t>
            </a:r>
            <a:r>
              <a:rPr lang="en-US" dirty="0"/>
              <a:t>the first time we visit the website</a:t>
            </a:r>
          </a:p>
          <a:p>
            <a:r>
              <a:rPr lang="en-US" dirty="0"/>
              <a:t>It will remain there for the duration that the website determines</a:t>
            </a:r>
          </a:p>
          <a:p>
            <a:r>
              <a:rPr lang="en-US" dirty="0"/>
              <a:t>Example</a:t>
            </a:r>
          </a:p>
          <a:p>
            <a:pPr lvl="1"/>
            <a:r>
              <a:rPr lang="en-US" dirty="0"/>
              <a:t>Analytics cookies are typically 18 months</a:t>
            </a:r>
          </a:p>
          <a:p>
            <a:pPr lvl="1"/>
            <a:r>
              <a:rPr lang="en-US" dirty="0"/>
              <a:t>Other can be 18 months to 18 years</a:t>
            </a:r>
          </a:p>
          <a:p>
            <a:r>
              <a:rPr lang="en-US" dirty="0"/>
              <a:t>Help identify a unique browser to our website, closest thing to tracking a “person”/”unique visitor”</a:t>
            </a:r>
          </a:p>
          <a:p>
            <a:r>
              <a:rPr lang="en-US" dirty="0"/>
              <a:t>Contain not always a Personally Identifiable Information (PII) data.</a:t>
            </a:r>
          </a:p>
          <a:p>
            <a:pPr lvl="1"/>
            <a:r>
              <a:rPr lang="en-US" dirty="0"/>
              <a:t>Random string of numbers or alphabets that only the company who set the cookie can read.</a:t>
            </a:r>
          </a:p>
          <a:p>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18</a:t>
            </a:fld>
            <a:endParaRPr lang="en-US"/>
          </a:p>
        </p:txBody>
      </p:sp>
    </p:spTree>
    <p:extLst>
      <p:ext uri="{BB962C8B-B14F-4D97-AF65-F5344CB8AC3E}">
        <p14:creationId xmlns:p14="http://schemas.microsoft.com/office/powerpoint/2010/main" val="339598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3-09-12 at 1.01.45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98" r="398" b="24"/>
          <a:stretch/>
        </p:blipFill>
        <p:spPr>
          <a:xfrm>
            <a:off x="197839" y="3276600"/>
            <a:ext cx="6877875" cy="2831528"/>
          </a:xfrm>
        </p:spPr>
      </p:pic>
      <p:sp>
        <p:nvSpPr>
          <p:cNvPr id="5" name="Slide Number Placeholder 4"/>
          <p:cNvSpPr>
            <a:spLocks noGrp="1"/>
          </p:cNvSpPr>
          <p:nvPr>
            <p:ph type="sldNum" sz="quarter" idx="12"/>
          </p:nvPr>
        </p:nvSpPr>
        <p:spPr/>
        <p:txBody>
          <a:bodyPr/>
          <a:lstStyle/>
          <a:p>
            <a:fld id="{9BAEF907-4641-F645-AD23-78C50B3B31CB}" type="slidenum">
              <a:rPr lang="en-US" smtClean="0"/>
              <a:t>19</a:t>
            </a:fld>
            <a:endParaRPr lang="en-US"/>
          </a:p>
        </p:txBody>
      </p:sp>
      <p:sp>
        <p:nvSpPr>
          <p:cNvPr id="7" name="Rectangle 6"/>
          <p:cNvSpPr/>
          <p:nvPr/>
        </p:nvSpPr>
        <p:spPr>
          <a:xfrm>
            <a:off x="1981200" y="5486400"/>
            <a:ext cx="47442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descr="Screen Shot 2013-09-12 at 12.58.2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3" y="152400"/>
            <a:ext cx="6858001" cy="2971800"/>
          </a:xfrm>
          <a:prstGeom prst="rect">
            <a:avLst/>
          </a:prstGeom>
        </p:spPr>
      </p:pic>
      <p:sp>
        <p:nvSpPr>
          <p:cNvPr id="9" name="Rectangle 8"/>
          <p:cNvSpPr/>
          <p:nvPr/>
        </p:nvSpPr>
        <p:spPr>
          <a:xfrm>
            <a:off x="1981200" y="2438400"/>
            <a:ext cx="47442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7108371" y="889252"/>
            <a:ext cx="1924309" cy="369332"/>
          </a:xfrm>
          <a:prstGeom prst="rect">
            <a:avLst/>
          </a:prstGeom>
        </p:spPr>
        <p:txBody>
          <a:bodyPr wrap="none">
            <a:spAutoFit/>
          </a:bodyPr>
          <a:lstStyle/>
          <a:p>
            <a:r>
              <a:rPr lang="en-US" b="1" dirty="0" smtClean="0"/>
              <a:t>Persistent Cookies</a:t>
            </a:r>
          </a:p>
        </p:txBody>
      </p:sp>
    </p:spTree>
    <p:extLst>
      <p:ext uri="{BB962C8B-B14F-4D97-AF65-F5344CB8AC3E}">
        <p14:creationId xmlns:p14="http://schemas.microsoft.com/office/powerpoint/2010/main" val="64443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Tracking</a:t>
            </a:r>
            <a:endParaRPr lang="en-US" dirty="0"/>
          </a:p>
        </p:txBody>
      </p:sp>
      <p:sp>
        <p:nvSpPr>
          <p:cNvPr id="3" name="Content Placeholder 2"/>
          <p:cNvSpPr>
            <a:spLocks noGrp="1"/>
          </p:cNvSpPr>
          <p:nvPr>
            <p:ph idx="1"/>
          </p:nvPr>
        </p:nvSpPr>
        <p:spPr/>
        <p:txBody>
          <a:bodyPr>
            <a:normAutofit/>
          </a:bodyPr>
          <a:lstStyle/>
          <a:p>
            <a:r>
              <a:rPr lang="en-US" dirty="0"/>
              <a:t>Online </a:t>
            </a:r>
            <a:r>
              <a:rPr lang="en-US" dirty="0" smtClean="0"/>
              <a:t>Advertising</a:t>
            </a:r>
          </a:p>
          <a:p>
            <a:r>
              <a:rPr lang="en-US" dirty="0" smtClean="0"/>
              <a:t>Cookies</a:t>
            </a:r>
          </a:p>
          <a:p>
            <a:pPr lvl="1"/>
            <a:r>
              <a:rPr lang="en-US" dirty="0" smtClean="0"/>
              <a:t>Browser Cookies</a:t>
            </a:r>
          </a:p>
          <a:p>
            <a:pPr lvl="1"/>
            <a:r>
              <a:rPr lang="en-US" dirty="0" smtClean="0"/>
              <a:t>Flash Cookies</a:t>
            </a:r>
          </a:p>
          <a:p>
            <a:r>
              <a:rPr lang="en-US" dirty="0" smtClean="0"/>
              <a:t>Web Beacons</a:t>
            </a:r>
          </a:p>
          <a:p>
            <a:r>
              <a:rPr lang="en-US" dirty="0" smtClean="0"/>
              <a:t>Browser Fingerprinting</a:t>
            </a:r>
          </a:p>
          <a:p>
            <a:r>
              <a:rPr lang="en-US" dirty="0" smtClean="0"/>
              <a:t>Defenses</a:t>
            </a: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2</a:t>
            </a:fld>
            <a:endParaRPr lang="en-US"/>
          </a:p>
        </p:txBody>
      </p:sp>
    </p:spTree>
    <p:extLst>
      <p:ext uri="{BB962C8B-B14F-4D97-AF65-F5344CB8AC3E}">
        <p14:creationId xmlns:p14="http://schemas.microsoft.com/office/powerpoint/2010/main" val="2193306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iFrame</a:t>
            </a:r>
            <a:r>
              <a:rPr lang="en-US" dirty="0" smtClean="0"/>
              <a:t> in third-party cookie</a:t>
            </a:r>
            <a:endParaRPr lang="en-US" dirty="0"/>
          </a:p>
        </p:txBody>
      </p:sp>
      <p:sp>
        <p:nvSpPr>
          <p:cNvPr id="3" name="Content Placeholder 2"/>
          <p:cNvSpPr>
            <a:spLocks noGrp="1"/>
          </p:cNvSpPr>
          <p:nvPr>
            <p:ph idx="1"/>
          </p:nvPr>
        </p:nvSpPr>
        <p:spPr>
          <a:xfrm>
            <a:off x="420986" y="1219200"/>
            <a:ext cx="8189614" cy="1123401"/>
          </a:xfrm>
        </p:spPr>
        <p:txBody>
          <a:bodyPr>
            <a:noAutofit/>
          </a:bodyPr>
          <a:lstStyle/>
          <a:p>
            <a:pPr marL="0" indent="0">
              <a:buNone/>
            </a:pPr>
            <a:r>
              <a:rPr lang="en-US" sz="2000" dirty="0" smtClean="0">
                <a:latin typeface="+mj-lt"/>
                <a:cs typeface="Times New Roman" panose="02020603050405020304" pitchFamily="18" charset="0"/>
              </a:rPr>
              <a:t>Tracker’s code chooses an ad to display on the page as an image or as an </a:t>
            </a:r>
            <a:r>
              <a:rPr lang="en-US" sz="2000" dirty="0" err="1" smtClean="0">
                <a:latin typeface="+mj-lt"/>
                <a:cs typeface="Times New Roman" panose="02020603050405020304" pitchFamily="18" charset="0"/>
              </a:rPr>
              <a:t>iFrame</a:t>
            </a:r>
            <a:r>
              <a:rPr lang="en-US" sz="2000" dirty="0" smtClean="0">
                <a:latin typeface="+mj-lt"/>
                <a:cs typeface="Times New Roman" panose="02020603050405020304" pitchFamily="18" charset="0"/>
              </a:rPr>
              <a:t>. The ad is hosted by Adnetwork.com instead of website1.com in this example. </a:t>
            </a:r>
            <a:endParaRPr lang="en-US" sz="2000" dirty="0">
              <a:latin typeface="+mj-lt"/>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76193"/>
            <a:ext cx="7010400" cy="3591207"/>
          </a:xfrm>
          <a:prstGeom prst="rect">
            <a:avLst/>
          </a:prstGeom>
          <a:noFill/>
          <a:ln>
            <a:noFill/>
          </a:ln>
        </p:spPr>
      </p:pic>
      <p:sp>
        <p:nvSpPr>
          <p:cNvPr id="5" name="Rectangle 4"/>
          <p:cNvSpPr/>
          <p:nvPr/>
        </p:nvSpPr>
        <p:spPr>
          <a:xfrm>
            <a:off x="1447800" y="5887770"/>
            <a:ext cx="6248400" cy="457754"/>
          </a:xfrm>
          <a:prstGeom prst="rect">
            <a:avLst/>
          </a:prstGeom>
          <a:solidFill>
            <a:srgbClr val="FFFF00"/>
          </a:solidFill>
        </p:spPr>
        <p:txBody>
          <a:bodyPr wrap="square">
            <a:spAutoFit/>
          </a:bodyPr>
          <a:lstStyle/>
          <a:p>
            <a:pPr algn="ctr">
              <a:lnSpc>
                <a:spcPct val="150000"/>
              </a:lnSpc>
            </a:pPr>
            <a:r>
              <a:rPr lang="en-US" dirty="0">
                <a:solidFill>
                  <a:srgbClr val="002060"/>
                </a:solidFill>
                <a:latin typeface="Times New Roman" panose="02020603050405020304" pitchFamily="18" charset="0"/>
                <a:ea typeface="MS Mincho" panose="02020609040205080304" pitchFamily="49" charset="-128"/>
                <a:cs typeface="Times New Roman" panose="02020603050405020304" pitchFamily="18" charset="0"/>
              </a:rPr>
              <a:t>&lt;iframe </a:t>
            </a:r>
            <a:r>
              <a:rPr lang="en-US" dirty="0" err="1">
                <a:solidFill>
                  <a:srgbClr val="002060"/>
                </a:solidFill>
                <a:latin typeface="Times New Roman" panose="02020603050405020304" pitchFamily="18" charset="0"/>
                <a:ea typeface="MS Mincho" panose="02020609040205080304" pitchFamily="49" charset="-128"/>
                <a:cs typeface="Times New Roman" panose="02020603050405020304" pitchFamily="18" charset="0"/>
              </a:rPr>
              <a:t>src</a:t>
            </a:r>
            <a:r>
              <a:rPr lang="en-US" dirty="0">
                <a:solidFill>
                  <a:srgbClr val="002060"/>
                </a:solidFill>
                <a:latin typeface="Times New Roman" panose="02020603050405020304" pitchFamily="18" charset="0"/>
                <a:ea typeface="MS Mincho" panose="02020609040205080304" pitchFamily="49" charset="-128"/>
                <a:cs typeface="Times New Roman" panose="02020603050405020304" pitchFamily="18" charset="0"/>
              </a:rPr>
              <a:t>="http://www.Adnetwork.com"&gt; &lt;/iframe&gt; </a:t>
            </a:r>
            <a:endParaRPr lang="en-US" dirty="0">
              <a:solidFill>
                <a:srgbClr val="002060"/>
              </a:solidFill>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4AAFE08-EECF-4E8D-8DCD-8000E80B52A5}" type="slidenum">
              <a:rPr lang="en-US" smtClean="0"/>
              <a:t>20</a:t>
            </a:fld>
            <a:endParaRPr lang="en-US"/>
          </a:p>
        </p:txBody>
      </p:sp>
    </p:spTree>
    <p:extLst>
      <p:ext uri="{BB962C8B-B14F-4D97-AF65-F5344CB8AC3E}">
        <p14:creationId xmlns:p14="http://schemas.microsoft.com/office/powerpoint/2010/main" val="2671427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BAEF907-4641-F645-AD23-78C50B3B31CB}" type="slidenum">
              <a:rPr lang="en-US" smtClean="0"/>
              <a:t>21</a:t>
            </a:fld>
            <a:endParaRPr lang="en-US"/>
          </a:p>
        </p:txBody>
      </p:sp>
      <p:pic>
        <p:nvPicPr>
          <p:cNvPr id="7" name="Picture 6" descr="Screen Shot 2013-09-12 at 8.48.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3200400"/>
            <a:ext cx="9144000" cy="300460"/>
          </a:xfrm>
          <a:prstGeom prst="rect">
            <a:avLst/>
          </a:prstGeom>
        </p:spPr>
      </p:pic>
      <p:pic>
        <p:nvPicPr>
          <p:cNvPr id="8" name="Picture 7" descr="Screen Shot 2013-09-12 at 8.49.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7200"/>
            <a:ext cx="9144000" cy="987137"/>
          </a:xfrm>
          <a:prstGeom prst="rect">
            <a:avLst/>
          </a:prstGeom>
        </p:spPr>
      </p:pic>
      <p:pic>
        <p:nvPicPr>
          <p:cNvPr id="10" name="Picture 9" descr="Screen Shot 2013-09-12 at 8.40.0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 y="1752600"/>
            <a:ext cx="9144000" cy="864272"/>
          </a:xfrm>
          <a:prstGeom prst="rect">
            <a:avLst/>
          </a:prstGeom>
        </p:spPr>
      </p:pic>
      <p:sp>
        <p:nvSpPr>
          <p:cNvPr id="2" name="TextBox 1"/>
          <p:cNvSpPr txBox="1"/>
          <p:nvPr/>
        </p:nvSpPr>
        <p:spPr>
          <a:xfrm>
            <a:off x="304800" y="685799"/>
            <a:ext cx="8610600" cy="769441"/>
          </a:xfrm>
          <a:prstGeom prst="rect">
            <a:avLst/>
          </a:prstGeom>
          <a:noFill/>
        </p:spPr>
        <p:txBody>
          <a:bodyPr wrap="square" rtlCol="0">
            <a:spAutoFit/>
          </a:bodyPr>
          <a:lstStyle/>
          <a:p>
            <a:r>
              <a:rPr lang="en-US" sz="4400" dirty="0" smtClean="0"/>
              <a:t>Sample </a:t>
            </a:r>
            <a:r>
              <a:rPr lang="en-US" sz="4400" dirty="0" err="1" smtClean="0"/>
              <a:t>iFrame</a:t>
            </a:r>
            <a:r>
              <a:rPr lang="en-US" sz="4400" dirty="0" smtClean="0"/>
              <a:t> from doubleclick.net</a:t>
            </a:r>
            <a:endParaRPr lang="en-US" sz="4400" dirty="0"/>
          </a:p>
        </p:txBody>
      </p:sp>
    </p:spTree>
    <p:extLst>
      <p:ext uri="{BB962C8B-B14F-4D97-AF65-F5344CB8AC3E}">
        <p14:creationId xmlns:p14="http://schemas.microsoft.com/office/powerpoint/2010/main" val="2932400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Cookies, a Supper Cookie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Tougher version of tracking </a:t>
            </a:r>
            <a:r>
              <a:rPr lang="en-US" dirty="0"/>
              <a:t>cookie, harder to locate and delete</a:t>
            </a:r>
          </a:p>
          <a:p>
            <a:r>
              <a:rPr lang="en-US" dirty="0" smtClean="0"/>
              <a:t>It can be set through Adobe Flash via an embedded object in Flash, browser independent</a:t>
            </a:r>
          </a:p>
          <a:p>
            <a:r>
              <a:rPr lang="en-US" dirty="0" smtClean="0"/>
              <a:t>The website running Adobe Flash can </a:t>
            </a:r>
            <a:r>
              <a:rPr lang="en-US" u="sng" dirty="0" smtClean="0"/>
              <a:t>place these cookies on user’s hard drive</a:t>
            </a:r>
            <a:r>
              <a:rPr lang="en-US" dirty="0" smtClean="0"/>
              <a:t>, which is outside of browser’s control. </a:t>
            </a:r>
          </a:p>
          <a:p>
            <a:r>
              <a:rPr lang="en-US" dirty="0" smtClean="0"/>
              <a:t>It can store user’s information up to 100 kilobytes whereas HTTP cookie can hold info up to 4 kilobytes. </a:t>
            </a:r>
          </a:p>
        </p:txBody>
      </p:sp>
      <p:sp>
        <p:nvSpPr>
          <p:cNvPr id="5" name="Slide Number Placeholder 4"/>
          <p:cNvSpPr>
            <a:spLocks noGrp="1"/>
          </p:cNvSpPr>
          <p:nvPr>
            <p:ph type="sldNum" sz="quarter" idx="12"/>
          </p:nvPr>
        </p:nvSpPr>
        <p:spPr/>
        <p:txBody>
          <a:bodyPr/>
          <a:lstStyle/>
          <a:p>
            <a:fld id="{9BAEF907-4641-F645-AD23-78C50B3B31CB}" type="slidenum">
              <a:rPr lang="en-US" smtClean="0"/>
              <a:t>22</a:t>
            </a:fld>
            <a:endParaRPr lang="en-US"/>
          </a:p>
        </p:txBody>
      </p:sp>
    </p:spTree>
    <p:extLst>
      <p:ext uri="{BB962C8B-B14F-4D97-AF65-F5344CB8AC3E}">
        <p14:creationId xmlns:p14="http://schemas.microsoft.com/office/powerpoint/2010/main" val="2365613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Cookies, a Supper Cookie</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a:t>Flash cookies’ location on the user machine depends on the operating system.</a:t>
            </a:r>
          </a:p>
          <a:p>
            <a:pPr marL="0" indent="0">
              <a:buNone/>
            </a:pPr>
            <a:r>
              <a:rPr lang="en-US" i="1" dirty="0"/>
              <a:t>In case of Windows it </a:t>
            </a:r>
            <a:r>
              <a:rPr lang="en-US" i="1" dirty="0" smtClean="0"/>
              <a:t>is</a:t>
            </a:r>
            <a:r>
              <a:rPr lang="en-US" dirty="0" smtClean="0"/>
              <a:t>: </a:t>
            </a:r>
            <a:endParaRPr lang="en-US" dirty="0"/>
          </a:p>
          <a:p>
            <a:pPr marL="0" indent="0">
              <a:buNone/>
            </a:pPr>
            <a:r>
              <a:rPr lang="en-US" sz="2000" dirty="0">
                <a:solidFill>
                  <a:srgbClr val="002060"/>
                </a:solidFill>
              </a:rPr>
              <a:t>[Root drive]:\Documents and Settings\[username]\Application Data\Macromedia\Flash Player\#</a:t>
            </a:r>
            <a:r>
              <a:rPr lang="en-US" sz="2000" dirty="0" err="1">
                <a:solidFill>
                  <a:srgbClr val="002060"/>
                </a:solidFill>
              </a:rPr>
              <a:t>SharedObjects</a:t>
            </a:r>
            <a:r>
              <a:rPr lang="en-US" sz="2000" dirty="0">
                <a:solidFill>
                  <a:srgbClr val="002060"/>
                </a:solidFill>
              </a:rPr>
              <a:t>\</a:t>
            </a:r>
          </a:p>
          <a:p>
            <a:pPr marL="0" indent="0">
              <a:buNone/>
            </a:pPr>
            <a:r>
              <a:rPr lang="en-US" sz="2000" dirty="0" smtClean="0">
                <a:solidFill>
                  <a:srgbClr val="7030A0"/>
                </a:solidFill>
              </a:rPr>
              <a:t>Flash cookies are files with .SOL extension</a:t>
            </a:r>
          </a:p>
          <a:p>
            <a:pPr marL="0" indent="0">
              <a:buNone/>
            </a:pPr>
            <a:r>
              <a:rPr lang="en-US" i="1" dirty="0" smtClean="0"/>
              <a:t>For </a:t>
            </a:r>
            <a:r>
              <a:rPr lang="en-US" i="1" dirty="0"/>
              <a:t>non-Windows, Macintosh OSX</a:t>
            </a:r>
            <a:r>
              <a:rPr lang="en-US" dirty="0"/>
              <a:t> </a:t>
            </a:r>
            <a:endParaRPr lang="en-US" dirty="0" smtClean="0"/>
          </a:p>
          <a:p>
            <a:pPr marL="0" indent="0">
              <a:buNone/>
            </a:pPr>
            <a:r>
              <a:rPr lang="en-US" sz="2000" dirty="0" smtClean="0">
                <a:solidFill>
                  <a:srgbClr val="002060"/>
                </a:solidFill>
              </a:rPr>
              <a:t>/</a:t>
            </a:r>
            <a:r>
              <a:rPr lang="en-US" sz="2000" dirty="0">
                <a:solidFill>
                  <a:srgbClr val="002060"/>
                </a:solidFill>
              </a:rPr>
              <a:t>Users/[username]/Library/Preferences/Macromedia/Flash Player</a:t>
            </a:r>
          </a:p>
          <a:p>
            <a:r>
              <a:rPr lang="en-US" dirty="0"/>
              <a:t>Latest versions of Flash do not allow 3rd party sharing</a:t>
            </a:r>
            <a:r>
              <a:rPr lang="en-US" dirty="0" smtClean="0"/>
              <a:t>.</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23</a:t>
            </a:fld>
            <a:endParaRPr lang="en-US"/>
          </a:p>
        </p:txBody>
      </p:sp>
    </p:spTree>
    <p:extLst>
      <p:ext uri="{BB962C8B-B14F-4D97-AF65-F5344CB8AC3E}">
        <p14:creationId xmlns:p14="http://schemas.microsoft.com/office/powerpoint/2010/main" val="113936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New Information Collected</a:t>
            </a:r>
          </a:p>
        </p:txBody>
      </p:sp>
      <p:sp>
        <p:nvSpPr>
          <p:cNvPr id="13315" name="Content Placeholder 2"/>
          <p:cNvSpPr>
            <a:spLocks noGrp="1"/>
          </p:cNvSpPr>
          <p:nvPr>
            <p:ph idx="1"/>
          </p:nvPr>
        </p:nvSpPr>
        <p:spPr/>
        <p:txBody>
          <a:bodyPr/>
          <a:lstStyle/>
          <a:p>
            <a:pPr eaLnBrk="1" hangingPunct="1"/>
            <a:r>
              <a:rPr lang="en-US" altLang="en-US" smtClean="0"/>
              <a:t>Assess what you are doing on a web</a:t>
            </a:r>
          </a:p>
          <a:p>
            <a:pPr eaLnBrk="1" hangingPunct="1"/>
            <a:r>
              <a:rPr lang="en-US" altLang="en-US" smtClean="0"/>
              <a:t>Determine your location</a:t>
            </a:r>
          </a:p>
          <a:p>
            <a:pPr eaLnBrk="1" hangingPunct="1"/>
            <a:r>
              <a:rPr lang="en-US" altLang="en-US" smtClean="0"/>
              <a:t>Estimate your income</a:t>
            </a:r>
          </a:p>
          <a:p>
            <a:pPr eaLnBrk="1" hangingPunct="1"/>
            <a:r>
              <a:rPr lang="en-US" altLang="en-US" smtClean="0"/>
              <a:t>Determine shopping interests</a:t>
            </a:r>
          </a:p>
          <a:p>
            <a:pPr eaLnBrk="1" hangingPunct="1"/>
            <a:r>
              <a:rPr lang="en-US" altLang="en-US" smtClean="0"/>
              <a:t>Assess medical conditions</a:t>
            </a:r>
          </a:p>
        </p:txBody>
      </p:sp>
    </p:spTree>
    <p:extLst>
      <p:ext uri="{BB962C8B-B14F-4D97-AF65-F5344CB8AC3E}">
        <p14:creationId xmlns:p14="http://schemas.microsoft.com/office/powerpoint/2010/main" val="1890338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New Market</a:t>
            </a:r>
          </a:p>
        </p:txBody>
      </p:sp>
      <p:sp>
        <p:nvSpPr>
          <p:cNvPr id="14339" name="Content Placeholder 2"/>
          <p:cNvSpPr>
            <a:spLocks noGrp="1"/>
          </p:cNvSpPr>
          <p:nvPr>
            <p:ph idx="1"/>
          </p:nvPr>
        </p:nvSpPr>
        <p:spPr/>
        <p:txBody>
          <a:bodyPr/>
          <a:lstStyle/>
          <a:p>
            <a:pPr marL="0" indent="0" eaLnBrk="1" hangingPunct="1">
              <a:buFont typeface="Arial" charset="0"/>
              <a:buNone/>
            </a:pPr>
            <a:r>
              <a:rPr lang="en-US" altLang="en-US" smtClean="0"/>
              <a:t>Your profiles is built as you browse the web.</a:t>
            </a:r>
          </a:p>
          <a:p>
            <a:pPr marL="0" indent="0" eaLnBrk="1" hangingPunct="1">
              <a:buFont typeface="Arial" charset="0"/>
              <a:buNone/>
            </a:pPr>
            <a:endParaRPr lang="en-US" altLang="en-US" smtClean="0"/>
          </a:p>
          <a:p>
            <a:pPr marL="0" indent="0" eaLnBrk="1" hangingPunct="1">
              <a:buFont typeface="Arial" charset="0"/>
              <a:buNone/>
            </a:pPr>
            <a:r>
              <a:rPr lang="en-US" altLang="en-US" smtClean="0"/>
              <a:t>Companies buy and sell your profile to target their specific ads to certain types of individuals. </a:t>
            </a:r>
          </a:p>
        </p:txBody>
      </p:sp>
    </p:spTree>
    <p:extLst>
      <p:ext uri="{BB962C8B-B14F-4D97-AF65-F5344CB8AC3E}">
        <p14:creationId xmlns:p14="http://schemas.microsoft.com/office/powerpoint/2010/main" val="268557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Cookie, another super cookie</a:t>
            </a:r>
            <a:endParaRPr lang="en-US" dirty="0"/>
          </a:p>
        </p:txBody>
      </p:sp>
      <p:sp>
        <p:nvSpPr>
          <p:cNvPr id="3" name="Content Placeholder 2"/>
          <p:cNvSpPr>
            <a:spLocks noGrp="1"/>
          </p:cNvSpPr>
          <p:nvPr>
            <p:ph idx="1"/>
          </p:nvPr>
        </p:nvSpPr>
        <p:spPr/>
        <p:txBody>
          <a:bodyPr/>
          <a:lstStyle/>
          <a:p>
            <a:r>
              <a:rPr lang="en-US" dirty="0" smtClean="0"/>
              <a:t>Released by </a:t>
            </a:r>
            <a:r>
              <a:rPr lang="en-US" dirty="0" err="1" smtClean="0"/>
              <a:t>Samy</a:t>
            </a:r>
            <a:r>
              <a:rPr lang="en-US" dirty="0" smtClean="0"/>
              <a:t> </a:t>
            </a:r>
            <a:r>
              <a:rPr lang="en-US" dirty="0" err="1" smtClean="0"/>
              <a:t>Kamakar</a:t>
            </a:r>
            <a:r>
              <a:rPr lang="en-US" dirty="0" smtClean="0"/>
              <a:t> in 2010</a:t>
            </a:r>
          </a:p>
          <a:p>
            <a:r>
              <a:rPr lang="en-US" dirty="0" smtClean="0"/>
              <a:t>Can identify a client even when standard cookies and flash cookies are deleted</a:t>
            </a:r>
          </a:p>
          <a:p>
            <a:r>
              <a:rPr lang="en-US" dirty="0" smtClean="0"/>
              <a:t>Combine storage possibilities like HTTP cookies, flash cookies, HTML 5 storage functions, and others. </a:t>
            </a:r>
          </a:p>
          <a:p>
            <a:r>
              <a:rPr lang="en-US" dirty="0" smtClean="0"/>
              <a:t>Its is saved redundantly and it can be easily </a:t>
            </a:r>
            <a:r>
              <a:rPr lang="en-US" b="1" dirty="0" smtClean="0"/>
              <a:t>restored</a:t>
            </a:r>
            <a:r>
              <a:rPr lang="en-US" dirty="0" smtClean="0"/>
              <a:t>. </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26</a:t>
            </a:fld>
            <a:endParaRPr lang="en-US"/>
          </a:p>
        </p:txBody>
      </p:sp>
    </p:spTree>
    <p:extLst>
      <p:ext uri="{BB962C8B-B14F-4D97-AF65-F5344CB8AC3E}">
        <p14:creationId xmlns:p14="http://schemas.microsoft.com/office/powerpoint/2010/main" val="1107909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Autofit/>
          </a:bodyPr>
          <a:lstStyle/>
          <a:p>
            <a:r>
              <a:rPr lang="en-US" sz="3600" dirty="0" smtClean="0"/>
              <a:t>Web </a:t>
            </a:r>
            <a:r>
              <a:rPr lang="en-US" sz="3600" dirty="0"/>
              <a:t>Beacons </a:t>
            </a:r>
            <a:r>
              <a:rPr lang="en-US" sz="3600" dirty="0" smtClean="0"/>
              <a:t>(tracking </a:t>
            </a:r>
            <a:r>
              <a:rPr lang="en-US" sz="3600" dirty="0"/>
              <a:t>across multiple </a:t>
            </a:r>
            <a:r>
              <a:rPr lang="en-US" sz="3600" dirty="0" smtClean="0"/>
              <a:t>sites)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Also </a:t>
            </a:r>
            <a:r>
              <a:rPr lang="en-US" dirty="0"/>
              <a:t>called web bugs and </a:t>
            </a:r>
            <a:r>
              <a:rPr lang="en-US" dirty="0" smtClean="0"/>
              <a:t>are </a:t>
            </a:r>
            <a:r>
              <a:rPr lang="en-US" dirty="0"/>
              <a:t>used in combination with cookies to help people running websites to </a:t>
            </a:r>
            <a:r>
              <a:rPr lang="en-US" u="sng" dirty="0"/>
              <a:t>understand the </a:t>
            </a:r>
            <a:r>
              <a:rPr lang="en-US" u="sng" dirty="0" err="1"/>
              <a:t>behaviour</a:t>
            </a:r>
            <a:r>
              <a:rPr lang="en-US" u="sng" dirty="0"/>
              <a:t> of their customers</a:t>
            </a:r>
            <a:r>
              <a:rPr lang="en-US" dirty="0"/>
              <a:t>. </a:t>
            </a:r>
            <a:endParaRPr lang="en-US" dirty="0" smtClean="0"/>
          </a:p>
          <a:p>
            <a:r>
              <a:rPr lang="en-US" dirty="0" smtClean="0"/>
              <a:t>A </a:t>
            </a:r>
            <a:r>
              <a:rPr lang="en-US" dirty="0"/>
              <a:t>web beacon is typically a </a:t>
            </a:r>
            <a:r>
              <a:rPr lang="en-US" b="1" dirty="0"/>
              <a:t>transparent</a:t>
            </a:r>
            <a:r>
              <a:rPr lang="en-US" dirty="0"/>
              <a:t> graphic image (usually 1 pixel x 1 pixel) that is placed on a site or in an email.</a:t>
            </a:r>
          </a:p>
          <a:p>
            <a:r>
              <a:rPr lang="en-US" dirty="0" smtClean="0"/>
              <a:t>To see the web beacon, we view the source of HTML page or email message</a:t>
            </a:r>
          </a:p>
          <a:p>
            <a:pPr marL="0" indent="0">
              <a:buNone/>
            </a:pPr>
            <a:endParaRPr lang="en-US" dirty="0" smtClean="0"/>
          </a:p>
        </p:txBody>
      </p:sp>
      <p:sp>
        <p:nvSpPr>
          <p:cNvPr id="5" name="Slide Number Placeholder 4"/>
          <p:cNvSpPr>
            <a:spLocks noGrp="1"/>
          </p:cNvSpPr>
          <p:nvPr>
            <p:ph type="sldNum" sz="quarter" idx="12"/>
          </p:nvPr>
        </p:nvSpPr>
        <p:spPr/>
        <p:txBody>
          <a:bodyPr/>
          <a:lstStyle/>
          <a:p>
            <a:fld id="{9BAEF907-4641-F645-AD23-78C50B3B31CB}" type="slidenum">
              <a:rPr lang="en-US" smtClean="0"/>
              <a:t>27</a:t>
            </a:fld>
            <a:endParaRPr lang="en-US"/>
          </a:p>
        </p:txBody>
      </p:sp>
    </p:spTree>
    <p:extLst>
      <p:ext uri="{BB962C8B-B14F-4D97-AF65-F5344CB8AC3E}">
        <p14:creationId xmlns:p14="http://schemas.microsoft.com/office/powerpoint/2010/main" val="3895097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Beacons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Single 1x1 image fetched from DoubleClick</a:t>
            </a:r>
          </a:p>
          <a:p>
            <a:r>
              <a:rPr lang="en-US" dirty="0" smtClean="0"/>
              <a:t>Bugs alerts </a:t>
            </a:r>
            <a:r>
              <a:rPr lang="en-US" dirty="0" err="1" smtClean="0"/>
              <a:t>Doubleclick</a:t>
            </a:r>
            <a:r>
              <a:rPr lang="en-US" dirty="0" smtClean="0"/>
              <a:t> when any user views the website quicken.com</a:t>
            </a:r>
          </a:p>
          <a:p>
            <a:r>
              <a:rPr lang="en-US" dirty="0" smtClean="0"/>
              <a:t>DoubleClick </a:t>
            </a:r>
            <a:r>
              <a:rPr lang="en-US" dirty="0" smtClean="0"/>
              <a:t>has systems for monitoring users who view DoubleClick advertisements</a:t>
            </a:r>
          </a:p>
          <a:p>
            <a:r>
              <a:rPr lang="en-US" dirty="0" smtClean="0"/>
              <a:t>This web beacon allow </a:t>
            </a:r>
            <a:r>
              <a:rPr lang="en-US" dirty="0" smtClean="0"/>
              <a:t>companies to </a:t>
            </a:r>
            <a:r>
              <a:rPr lang="en-US" dirty="0" smtClean="0"/>
              <a:t>use DoubleClick monitoring system without the need to first show a banner advertisement</a:t>
            </a: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28</a:t>
            </a:fld>
            <a:endParaRPr lang="en-US"/>
          </a:p>
        </p:txBody>
      </p:sp>
      <p:sp>
        <p:nvSpPr>
          <p:cNvPr id="6" name="TextBox 5"/>
          <p:cNvSpPr txBox="1"/>
          <p:nvPr/>
        </p:nvSpPr>
        <p:spPr>
          <a:xfrm>
            <a:off x="1143000" y="1295400"/>
            <a:ext cx="6858000" cy="707886"/>
          </a:xfrm>
          <a:prstGeom prst="rect">
            <a:avLst/>
          </a:prstGeom>
          <a:noFill/>
        </p:spPr>
        <p:txBody>
          <a:bodyPr wrap="square" rtlCol="0">
            <a:spAutoFit/>
          </a:bodyPr>
          <a:lstStyle/>
          <a:p>
            <a:r>
              <a:rPr lang="en-US" sz="2000" dirty="0" smtClean="0">
                <a:solidFill>
                  <a:srgbClr val="002060"/>
                </a:solidFill>
              </a:rPr>
              <a:t>&lt;</a:t>
            </a:r>
            <a:r>
              <a:rPr lang="en-US" sz="2000" dirty="0" err="1" smtClean="0">
                <a:solidFill>
                  <a:srgbClr val="002060"/>
                </a:solidFill>
              </a:rPr>
              <a:t>img</a:t>
            </a:r>
            <a:r>
              <a:rPr lang="en-US" sz="2000" dirty="0" smtClean="0">
                <a:solidFill>
                  <a:srgbClr val="002060"/>
                </a:solidFill>
              </a:rPr>
              <a:t> </a:t>
            </a:r>
            <a:r>
              <a:rPr lang="en-US" sz="2000" dirty="0" err="1" smtClean="0">
                <a:solidFill>
                  <a:srgbClr val="002060"/>
                </a:solidFill>
              </a:rPr>
              <a:t>src</a:t>
            </a:r>
            <a:r>
              <a:rPr lang="en-US" sz="2000" dirty="0" smtClean="0">
                <a:solidFill>
                  <a:srgbClr val="002060"/>
                </a:solidFill>
              </a:rPr>
              <a:t>=“http://ad.doubleclick.net/ad/</a:t>
            </a:r>
            <a:r>
              <a:rPr lang="en-US" sz="2000" dirty="0" err="1" smtClean="0">
                <a:solidFill>
                  <a:srgbClr val="002060"/>
                </a:solidFill>
              </a:rPr>
              <a:t>pixel.quicken</a:t>
            </a:r>
            <a:r>
              <a:rPr lang="en-US" sz="2000" dirty="0" smtClean="0">
                <a:solidFill>
                  <a:srgbClr val="002060"/>
                </a:solidFill>
              </a:rPr>
              <a:t>/NEW” width=1 height=1 border=0</a:t>
            </a:r>
            <a:endParaRPr lang="en-US" sz="2000" dirty="0">
              <a:solidFill>
                <a:srgbClr val="002060"/>
              </a:solidFill>
            </a:endParaRPr>
          </a:p>
        </p:txBody>
      </p:sp>
    </p:spTree>
    <p:extLst>
      <p:ext uri="{BB962C8B-B14F-4D97-AF65-F5344CB8AC3E}">
        <p14:creationId xmlns:p14="http://schemas.microsoft.com/office/powerpoint/2010/main" val="342488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Beacons</a:t>
            </a:r>
            <a:endParaRPr lang="en-US" dirty="0"/>
          </a:p>
        </p:txBody>
      </p:sp>
      <p:sp>
        <p:nvSpPr>
          <p:cNvPr id="3" name="Content Placeholder 2"/>
          <p:cNvSpPr>
            <a:spLocks noGrp="1"/>
          </p:cNvSpPr>
          <p:nvPr>
            <p:ph idx="1"/>
          </p:nvPr>
        </p:nvSpPr>
        <p:spPr/>
        <p:txBody>
          <a:bodyPr/>
          <a:lstStyle/>
          <a:p>
            <a:endParaRPr lang="en-US" dirty="0" smtClean="0"/>
          </a:p>
          <a:p>
            <a:r>
              <a:rPr lang="en-US" dirty="0" smtClean="0"/>
              <a:t>This beacon fetches image from </a:t>
            </a:r>
            <a:r>
              <a:rPr lang="en-US" dirty="0" err="1" smtClean="0"/>
              <a:t>media.preferences.com</a:t>
            </a:r>
            <a:r>
              <a:rPr lang="en-US" dirty="0" smtClean="0"/>
              <a:t> server</a:t>
            </a:r>
          </a:p>
          <a:p>
            <a:r>
              <a:rPr lang="en-US" dirty="0" smtClean="0"/>
              <a:t>Sends unique user identification</a:t>
            </a:r>
          </a:p>
          <a:p>
            <a:r>
              <a:rPr lang="en-US" dirty="0" smtClean="0"/>
              <a:t>Similar to what is found in a cookie</a:t>
            </a: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29</a:t>
            </a:fld>
            <a:endParaRPr lang="en-US"/>
          </a:p>
        </p:txBody>
      </p:sp>
      <p:pic>
        <p:nvPicPr>
          <p:cNvPr id="6" name="Picture 5" descr="Screen Shot 2013-09-11 at 11.13.58 PM.png"/>
          <p:cNvPicPr>
            <a:picLocks noChangeAspect="1"/>
          </p:cNvPicPr>
          <p:nvPr/>
        </p:nvPicPr>
        <p:blipFill rotWithShape="1">
          <a:blip r:embed="rId2">
            <a:extLst>
              <a:ext uri="{28A0092B-C50C-407E-A947-70E740481C1C}">
                <a14:useLocalDpi xmlns:a14="http://schemas.microsoft.com/office/drawing/2010/main" val="0"/>
              </a:ext>
            </a:extLst>
          </a:blip>
          <a:srcRect t="40610"/>
          <a:stretch/>
        </p:blipFill>
        <p:spPr>
          <a:xfrm>
            <a:off x="457200" y="1382078"/>
            <a:ext cx="8280975" cy="784484"/>
          </a:xfrm>
          <a:prstGeom prst="rect">
            <a:avLst/>
          </a:prstGeom>
        </p:spPr>
      </p:pic>
    </p:spTree>
    <p:extLst>
      <p:ext uri="{BB962C8B-B14F-4D97-AF65-F5344CB8AC3E}">
        <p14:creationId xmlns:p14="http://schemas.microsoft.com/office/powerpoint/2010/main" val="99228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Advertising</a:t>
            </a:r>
            <a:endParaRPr lang="en-US" dirty="0"/>
          </a:p>
        </p:txBody>
      </p:sp>
      <p:sp>
        <p:nvSpPr>
          <p:cNvPr id="3" name="Content Placeholder 2"/>
          <p:cNvSpPr>
            <a:spLocks noGrp="1"/>
          </p:cNvSpPr>
          <p:nvPr>
            <p:ph idx="1"/>
          </p:nvPr>
        </p:nvSpPr>
        <p:spPr/>
        <p:txBody>
          <a:bodyPr>
            <a:normAutofit/>
          </a:bodyPr>
          <a:lstStyle/>
          <a:p>
            <a:r>
              <a:rPr lang="en-US" dirty="0" smtClean="0"/>
              <a:t>Allow advertisers to reach significantly more people</a:t>
            </a:r>
          </a:p>
          <a:p>
            <a:r>
              <a:rPr lang="en-US" dirty="0" smtClean="0"/>
              <a:t>Has large-scale distribution capabilities</a:t>
            </a:r>
          </a:p>
          <a:p>
            <a:r>
              <a:rPr lang="en-US" dirty="0" smtClean="0"/>
              <a:t>Can be more targeted than some traditional media, ensuring that their messages are seen by the most relevant audiences</a:t>
            </a:r>
          </a:p>
        </p:txBody>
      </p:sp>
      <p:sp>
        <p:nvSpPr>
          <p:cNvPr id="5" name="Slide Number Placeholder 4"/>
          <p:cNvSpPr>
            <a:spLocks noGrp="1"/>
          </p:cNvSpPr>
          <p:nvPr>
            <p:ph type="sldNum" sz="quarter" idx="12"/>
          </p:nvPr>
        </p:nvSpPr>
        <p:spPr/>
        <p:txBody>
          <a:bodyPr/>
          <a:lstStyle/>
          <a:p>
            <a:fld id="{9BAEF907-4641-F645-AD23-78C50B3B31CB}" type="slidenum">
              <a:rPr lang="en-US" smtClean="0"/>
              <a:t>3</a:t>
            </a:fld>
            <a:endParaRPr lang="en-US"/>
          </a:p>
        </p:txBody>
      </p:sp>
    </p:spTree>
    <p:extLst>
      <p:ext uri="{BB962C8B-B14F-4D97-AF65-F5344CB8AC3E}">
        <p14:creationId xmlns:p14="http://schemas.microsoft.com/office/powerpoint/2010/main" val="86850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Beacons</a:t>
            </a:r>
            <a:endParaRPr lang="en-US" dirty="0"/>
          </a:p>
        </p:txBody>
      </p:sp>
      <p:sp>
        <p:nvSpPr>
          <p:cNvPr id="3" name="Content Placeholder 2"/>
          <p:cNvSpPr>
            <a:spLocks noGrp="1"/>
          </p:cNvSpPr>
          <p:nvPr>
            <p:ph idx="1"/>
          </p:nvPr>
        </p:nvSpPr>
        <p:spPr/>
        <p:txBody>
          <a:bodyPr/>
          <a:lstStyle/>
          <a:p>
            <a:r>
              <a:rPr lang="en-US" dirty="0" smtClean="0"/>
              <a:t>Does not need to a 1x1 pixel graphics.</a:t>
            </a:r>
          </a:p>
          <a:p>
            <a:r>
              <a:rPr lang="en-US" dirty="0" smtClean="0"/>
              <a:t>Can be any other content that is pulled from a third-party we server</a:t>
            </a:r>
          </a:p>
          <a:p>
            <a:pPr lvl="1"/>
            <a:r>
              <a:rPr lang="en-US" dirty="0" smtClean="0"/>
              <a:t>Can be used to monitor its user</a:t>
            </a:r>
          </a:p>
          <a:p>
            <a:r>
              <a:rPr lang="en-US" dirty="0" smtClean="0"/>
              <a:t>Impact privacy by introducing a third party into a consumer web site relationship</a:t>
            </a:r>
          </a:p>
        </p:txBody>
      </p:sp>
      <p:sp>
        <p:nvSpPr>
          <p:cNvPr id="5" name="Slide Number Placeholder 4"/>
          <p:cNvSpPr>
            <a:spLocks noGrp="1"/>
          </p:cNvSpPr>
          <p:nvPr>
            <p:ph type="sldNum" sz="quarter" idx="12"/>
          </p:nvPr>
        </p:nvSpPr>
        <p:spPr/>
        <p:txBody>
          <a:bodyPr/>
          <a:lstStyle/>
          <a:p>
            <a:fld id="{9BAEF907-4641-F645-AD23-78C50B3B31CB}" type="slidenum">
              <a:rPr lang="en-US" smtClean="0"/>
              <a:t>30</a:t>
            </a:fld>
            <a:endParaRPr lang="en-US"/>
          </a:p>
        </p:txBody>
      </p:sp>
    </p:spTree>
    <p:extLst>
      <p:ext uri="{BB962C8B-B14F-4D97-AF65-F5344CB8AC3E}">
        <p14:creationId xmlns:p14="http://schemas.microsoft.com/office/powerpoint/2010/main" val="248120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9BAEF907-4641-F645-AD23-78C50B3B31CB}" type="slidenum">
              <a:rPr lang="en-US" smtClean="0"/>
              <a:t>31</a:t>
            </a:fld>
            <a:endParaRPr lang="en-US"/>
          </a:p>
        </p:txBody>
      </p:sp>
      <p:pic>
        <p:nvPicPr>
          <p:cNvPr id="6" name="Picture 5" descr="Screen Shot 2013-09-12 at 8.25.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7254"/>
            <a:ext cx="9144000" cy="392446"/>
          </a:xfrm>
          <a:prstGeom prst="rect">
            <a:avLst/>
          </a:prstGeom>
        </p:spPr>
      </p:pic>
      <p:pic>
        <p:nvPicPr>
          <p:cNvPr id="7" name="Picture 6" descr="Screen Shot 2013-09-12 at 6.54.0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54501"/>
            <a:ext cx="7696734" cy="2387766"/>
          </a:xfrm>
          <a:prstGeom prst="rect">
            <a:avLst/>
          </a:prstGeom>
        </p:spPr>
      </p:pic>
      <p:pic>
        <p:nvPicPr>
          <p:cNvPr id="8" name="Picture 7" descr="Screen Shot 2013-09-12 at 6.54.5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70976"/>
            <a:ext cx="9144000" cy="377505"/>
          </a:xfrm>
          <a:prstGeom prst="rect">
            <a:avLst/>
          </a:prstGeom>
        </p:spPr>
      </p:pic>
    </p:spTree>
    <p:extLst>
      <p:ext uri="{BB962C8B-B14F-4D97-AF65-F5344CB8AC3E}">
        <p14:creationId xmlns:p14="http://schemas.microsoft.com/office/powerpoint/2010/main" val="97973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Web Bugs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According to Privacy Foundation, companies use web bugs to accomplish the following tasks:</a:t>
            </a:r>
          </a:p>
          <a:p>
            <a:pPr lvl="1"/>
            <a:r>
              <a:rPr lang="en-US" dirty="0"/>
              <a:t>Gather viewing and usage statistics for a particular page. </a:t>
            </a:r>
          </a:p>
          <a:p>
            <a:pPr lvl="1"/>
            <a:r>
              <a:rPr lang="en-US" dirty="0"/>
              <a:t>Correlate usage statistics between multiple web sites.</a:t>
            </a:r>
          </a:p>
          <a:p>
            <a:pPr lvl="1"/>
            <a:r>
              <a:rPr lang="en-US" dirty="0"/>
              <a:t>Profile users of a web site by gender, age, Zip code, and other demographics.</a:t>
            </a:r>
          </a:p>
          <a:p>
            <a:pPr lvl="1"/>
            <a:r>
              <a:rPr lang="en-US" dirty="0"/>
              <a:t>Transfer personally identifiable information from the web site directly to an Internet marketing company. This </a:t>
            </a:r>
            <a:r>
              <a:rPr lang="en-US" dirty="0" smtClean="0"/>
              <a:t>transfer would </a:t>
            </a:r>
            <a:r>
              <a:rPr lang="en-US" dirty="0"/>
              <a:t>be accomplished with a web bug URL that contains the personal information that the company wishes </a:t>
            </a:r>
            <a:r>
              <a:rPr lang="en-US" dirty="0" smtClean="0"/>
              <a:t>to transfer</a:t>
            </a:r>
            <a:r>
              <a:rPr lang="en-US" dirty="0"/>
              <a:t>.</a:t>
            </a:r>
          </a:p>
          <a:p>
            <a:pPr lvl="1"/>
            <a:r>
              <a:rPr lang="en-US" dirty="0"/>
              <a:t>Transfer search strings from a search engine to a marketing company.</a:t>
            </a:r>
          </a:p>
          <a:p>
            <a:pPr lvl="1"/>
            <a:r>
              <a:rPr lang="en-US" dirty="0"/>
              <a:t>Verify the statistics reported by a banner advertising company, to gauge the effectiveness of different </a:t>
            </a:r>
            <a:r>
              <a:rPr lang="en-US" dirty="0" smtClean="0"/>
              <a:t>banner advertisements</a:t>
            </a:r>
            <a:r>
              <a:rPr lang="en-US" dirty="0"/>
              <a:t>.</a:t>
            </a:r>
          </a:p>
          <a:p>
            <a:pPr lvl="1"/>
            <a:r>
              <a:rPr lang="en-US" dirty="0"/>
              <a:t>Have third-party providers prepare web usage statistics for web sites that do not have the technical capability </a:t>
            </a:r>
            <a:r>
              <a:rPr lang="en-US" dirty="0" smtClean="0"/>
              <a:t>to prepare </a:t>
            </a:r>
            <a:r>
              <a:rPr lang="en-US" dirty="0"/>
              <a:t>their own statistics</a:t>
            </a:r>
            <a:r>
              <a:rPr lang="en-US" dirty="0" smtClean="0"/>
              <a:t>.</a:t>
            </a:r>
          </a:p>
          <a:p>
            <a:pPr lvl="1"/>
            <a:r>
              <a:rPr lang="en-US" dirty="0" smtClean="0"/>
              <a:t>Check if email messages are actually read, and, if they are read, to see if they are forwarded.</a:t>
            </a:r>
          </a:p>
          <a:p>
            <a:pPr lvl="1"/>
            <a:r>
              <a:rPr lang="en-US" dirty="0" smtClean="0"/>
              <a:t>Detect copyright infringement</a:t>
            </a: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32</a:t>
            </a:fld>
            <a:endParaRPr lang="en-US"/>
          </a:p>
        </p:txBody>
      </p:sp>
    </p:spTree>
    <p:extLst>
      <p:ext uri="{BB962C8B-B14F-4D97-AF65-F5344CB8AC3E}">
        <p14:creationId xmlns:p14="http://schemas.microsoft.com/office/powerpoint/2010/main" val="154067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dirty="0" smtClean="0"/>
              <a:t>Web tracking example one: DoubleClick Tracking</a:t>
            </a:r>
            <a:endParaRPr lang="en-US" sz="3200" dirty="0"/>
          </a:p>
        </p:txBody>
      </p:sp>
      <p:sp>
        <p:nvSpPr>
          <p:cNvPr id="5" name="Slide Number Placeholder 4"/>
          <p:cNvSpPr>
            <a:spLocks noGrp="1"/>
          </p:cNvSpPr>
          <p:nvPr>
            <p:ph type="sldNum" sz="quarter" idx="12"/>
          </p:nvPr>
        </p:nvSpPr>
        <p:spPr/>
        <p:txBody>
          <a:bodyPr/>
          <a:lstStyle/>
          <a:p>
            <a:fld id="{9BAEF907-4641-F645-AD23-78C50B3B31CB}" type="slidenum">
              <a:rPr lang="en-US" smtClean="0"/>
              <a:t>33</a:t>
            </a:fld>
            <a:endParaRPr lang="en-US"/>
          </a:p>
        </p:txBody>
      </p:sp>
      <p:pic>
        <p:nvPicPr>
          <p:cNvPr id="6" name="Content Placeholder 5" descr="EC-7 - Fig-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972" r="-8972"/>
          <a:stretch>
            <a:fillRect/>
          </a:stretch>
        </p:blipFill>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816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Finger Printing</a:t>
            </a:r>
            <a:endParaRPr lang="en-US" dirty="0"/>
          </a:p>
        </p:txBody>
      </p:sp>
      <p:sp>
        <p:nvSpPr>
          <p:cNvPr id="3" name="Content Placeholder 2"/>
          <p:cNvSpPr>
            <a:spLocks noGrp="1"/>
          </p:cNvSpPr>
          <p:nvPr>
            <p:ph idx="1"/>
          </p:nvPr>
        </p:nvSpPr>
        <p:spPr/>
        <p:txBody>
          <a:bodyPr/>
          <a:lstStyle/>
          <a:p>
            <a:r>
              <a:rPr lang="en-US" dirty="0" smtClean="0"/>
              <a:t>The HTML5  ‘canvas’ feature is exploited here, where the website visited by the user instructs the user's browser to draw </a:t>
            </a:r>
            <a:r>
              <a:rPr lang="en-US" u="sng" dirty="0" smtClean="0"/>
              <a:t>a hidden line of text or 3D graphic</a:t>
            </a:r>
            <a:r>
              <a:rPr lang="en-US" dirty="0" smtClean="0"/>
              <a:t> which is then converted into digital token. </a:t>
            </a:r>
          </a:p>
          <a:p>
            <a:r>
              <a:rPr lang="en-US" dirty="0" smtClean="0"/>
              <a:t>The data gathered can be used for profiling the user by the tracking ad networks which can be used for targeting the ads.</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34</a:t>
            </a:fld>
            <a:endParaRPr lang="en-US"/>
          </a:p>
        </p:txBody>
      </p:sp>
    </p:spTree>
    <p:extLst>
      <p:ext uri="{BB962C8B-B14F-4D97-AF65-F5344CB8AC3E}">
        <p14:creationId xmlns:p14="http://schemas.microsoft.com/office/powerpoint/2010/main" val="3202339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rotWithShape="1">
          <a:blip r:embed="rId2">
            <a:extLst>
              <a:ext uri="{28A0092B-C50C-407E-A947-70E740481C1C}">
                <a14:useLocalDpi xmlns:a14="http://schemas.microsoft.com/office/drawing/2010/main" val="0"/>
              </a:ext>
            </a:extLst>
          </a:blip>
          <a:srcRect t="11503" r="1254"/>
          <a:stretch/>
        </p:blipFill>
        <p:spPr bwMode="auto">
          <a:xfrm>
            <a:off x="0" y="76200"/>
            <a:ext cx="9143999" cy="6324600"/>
          </a:xfrm>
          <a:prstGeom prst="rect">
            <a:avLst/>
          </a:prstGeom>
          <a:noFill/>
          <a:ln>
            <a:noFill/>
          </a:ln>
        </p:spPr>
      </p:pic>
      <p:sp>
        <p:nvSpPr>
          <p:cNvPr id="5" name="Rectangle 4"/>
          <p:cNvSpPr/>
          <p:nvPr/>
        </p:nvSpPr>
        <p:spPr>
          <a:xfrm>
            <a:off x="5954487" y="4909236"/>
            <a:ext cx="2732313" cy="1200329"/>
          </a:xfrm>
          <a:prstGeom prst="rect">
            <a:avLst/>
          </a:prstGeom>
        </p:spPr>
        <p:txBody>
          <a:bodyPr wrap="square">
            <a:spAutoFit/>
          </a:bodyPr>
          <a:lstStyle/>
          <a:p>
            <a:r>
              <a:rPr lang="en-US" b="1" dirty="0"/>
              <a:t>Web tracking example two </a:t>
            </a:r>
            <a:r>
              <a:rPr lang="en-US" b="1" dirty="0" smtClean="0"/>
              <a:t>How </a:t>
            </a:r>
            <a:r>
              <a:rPr lang="en-US" b="1" dirty="0"/>
              <a:t>Advertisers Use Internet Cookies to Track You </a:t>
            </a:r>
          </a:p>
        </p:txBody>
      </p:sp>
      <p:sp>
        <p:nvSpPr>
          <p:cNvPr id="6" name="Slide Number Placeholder 5"/>
          <p:cNvSpPr>
            <a:spLocks noGrp="1"/>
          </p:cNvSpPr>
          <p:nvPr>
            <p:ph type="sldNum" sz="quarter" idx="12"/>
          </p:nvPr>
        </p:nvSpPr>
        <p:spPr/>
        <p:txBody>
          <a:bodyPr/>
          <a:lstStyle/>
          <a:p>
            <a:fld id="{B4AAFE08-EECF-4E8D-8DCD-8000E80B52A5}" type="slidenum">
              <a:rPr lang="en-US" smtClean="0"/>
              <a:t>35</a:t>
            </a:fld>
            <a:endParaRPr lang="en-US"/>
          </a:p>
        </p:txBody>
      </p:sp>
    </p:spTree>
    <p:extLst>
      <p:ext uri="{BB962C8B-B14F-4D97-AF65-F5344CB8AC3E}">
        <p14:creationId xmlns:p14="http://schemas.microsoft.com/office/powerpoint/2010/main" val="980217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200" dirty="0"/>
              <a:t>Web tracking example </a:t>
            </a:r>
            <a:r>
              <a:rPr lang="en-US" sz="3200" dirty="0" smtClean="0"/>
              <a:t>three</a:t>
            </a:r>
            <a:endParaRPr lang="en-US"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686800" cy="5943600"/>
          </a:xfrm>
          <a:prstGeom prst="rect">
            <a:avLst/>
          </a:prstGeom>
          <a:noFill/>
          <a:ln>
            <a:noFill/>
          </a:ln>
        </p:spPr>
      </p:pic>
      <p:sp>
        <p:nvSpPr>
          <p:cNvPr id="3" name="Slide Number Placeholder 2"/>
          <p:cNvSpPr>
            <a:spLocks noGrp="1"/>
          </p:cNvSpPr>
          <p:nvPr>
            <p:ph type="sldNum" sz="quarter" idx="12"/>
          </p:nvPr>
        </p:nvSpPr>
        <p:spPr/>
        <p:txBody>
          <a:bodyPr/>
          <a:lstStyle/>
          <a:p>
            <a:fld id="{B4AAFE08-EECF-4E8D-8DCD-8000E80B52A5}" type="slidenum">
              <a:rPr lang="en-US" smtClean="0"/>
              <a:t>36</a:t>
            </a:fld>
            <a:endParaRPr lang="en-US"/>
          </a:p>
        </p:txBody>
      </p:sp>
    </p:spTree>
    <p:extLst>
      <p:ext uri="{BB962C8B-B14F-4D97-AF65-F5344CB8AC3E}">
        <p14:creationId xmlns:p14="http://schemas.microsoft.com/office/powerpoint/2010/main" val="1142765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Cookies Don’t Work Well on Mobile Platforms</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of us may have several mobile devices. A single person may have a work cell phone, a home cell phone, a tablet, an Internet-connected game console, a car-based Internet-connected device, and more. </a:t>
            </a:r>
            <a:endParaRPr lang="en-US" dirty="0" smtClean="0"/>
          </a:p>
          <a:p>
            <a:r>
              <a:rPr lang="en-US" dirty="0" smtClean="0"/>
              <a:t>How </a:t>
            </a:r>
            <a:r>
              <a:rPr lang="en-US" dirty="0"/>
              <a:t>can ad servers and other players identify that person as the same person when she surfs the Web on different devices? </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37</a:t>
            </a:fld>
            <a:endParaRPr lang="en-US"/>
          </a:p>
        </p:txBody>
      </p:sp>
    </p:spTree>
    <p:extLst>
      <p:ext uri="{BB962C8B-B14F-4D97-AF65-F5344CB8AC3E}">
        <p14:creationId xmlns:p14="http://schemas.microsoft.com/office/powerpoint/2010/main" val="66834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Cross-device </a:t>
            </a:r>
            <a:r>
              <a:rPr lang="en-US" dirty="0" smtClean="0"/>
              <a:t>identification </a:t>
            </a:r>
            <a:r>
              <a:rPr lang="en-US" dirty="0"/>
              <a:t>(no cookie)</a:t>
            </a:r>
          </a:p>
        </p:txBody>
      </p:sp>
      <p:sp>
        <p:nvSpPr>
          <p:cNvPr id="3" name="Content Placeholder 2"/>
          <p:cNvSpPr>
            <a:spLocks noGrp="1"/>
          </p:cNvSpPr>
          <p:nvPr>
            <p:ph idx="1"/>
          </p:nvPr>
        </p:nvSpPr>
        <p:spPr>
          <a:xfrm>
            <a:off x="460375" y="1447800"/>
            <a:ext cx="8229600" cy="2514600"/>
          </a:xfrm>
        </p:spPr>
        <p:txBody>
          <a:bodyPr>
            <a:normAutofit fontScale="85000" lnSpcReduction="10000"/>
          </a:bodyPr>
          <a:lstStyle/>
          <a:p>
            <a:r>
              <a:rPr lang="en-US" dirty="0"/>
              <a:t> </a:t>
            </a:r>
            <a:r>
              <a:rPr lang="en-US" dirty="0" smtClean="0"/>
              <a:t>Cross-device </a:t>
            </a:r>
            <a:r>
              <a:rPr lang="en-US" dirty="0"/>
              <a:t>identification primarily meant linking </a:t>
            </a:r>
            <a:r>
              <a:rPr lang="en-US" u="sng" dirty="0"/>
              <a:t>desktop computers</a:t>
            </a:r>
            <a:r>
              <a:rPr lang="en-US" dirty="0"/>
              <a:t>, </a:t>
            </a:r>
            <a:r>
              <a:rPr lang="en-US" u="sng" dirty="0"/>
              <a:t>tablets</a:t>
            </a:r>
            <a:r>
              <a:rPr lang="en-US" dirty="0"/>
              <a:t> and </a:t>
            </a:r>
            <a:r>
              <a:rPr lang="en-US" u="sng" dirty="0"/>
              <a:t>smartphones</a:t>
            </a:r>
            <a:r>
              <a:rPr lang="en-US" dirty="0"/>
              <a:t>. With the advent, still nascent, of </a:t>
            </a:r>
            <a:r>
              <a:rPr lang="en-US" u="sng" dirty="0"/>
              <a:t>connected TVs</a:t>
            </a:r>
            <a:r>
              <a:rPr lang="en-US" dirty="0"/>
              <a:t>, </a:t>
            </a:r>
            <a:r>
              <a:rPr lang="en-US" u="sng" dirty="0"/>
              <a:t>wearables</a:t>
            </a:r>
            <a:r>
              <a:rPr lang="en-US" dirty="0"/>
              <a:t> and </a:t>
            </a:r>
            <a:r>
              <a:rPr lang="en-US" u="sng" dirty="0"/>
              <a:t>the Internet of Things</a:t>
            </a:r>
            <a:r>
              <a:rPr lang="en-US" dirty="0"/>
              <a:t>, the concept of cross-device is expanding to potentially include </a:t>
            </a:r>
            <a:r>
              <a:rPr lang="en-US" u="sng" dirty="0"/>
              <a:t>anything that gives off a signal.</a:t>
            </a:r>
            <a:endParaRPr lang="en-US" u="sng" dirty="0"/>
          </a:p>
        </p:txBody>
      </p:sp>
      <p:sp>
        <p:nvSpPr>
          <p:cNvPr id="4" name="Slide Number Placeholder 3"/>
          <p:cNvSpPr>
            <a:spLocks noGrp="1"/>
          </p:cNvSpPr>
          <p:nvPr>
            <p:ph type="sldNum" sz="quarter" idx="12"/>
          </p:nvPr>
        </p:nvSpPr>
        <p:spPr/>
        <p:txBody>
          <a:bodyPr/>
          <a:lstStyle/>
          <a:p>
            <a:fld id="{B4AAFE08-EECF-4E8D-8DCD-8000E80B52A5}" type="slidenum">
              <a:rPr lang="en-US" smtClean="0"/>
              <a:t>38</a:t>
            </a:fld>
            <a:endParaRPr lang="en-US"/>
          </a:p>
        </p:txBody>
      </p:sp>
      <p:sp>
        <p:nvSpPr>
          <p:cNvPr id="5" name="AutoShape 2" descr="cross-device-manag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ross screen data integ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505200"/>
            <a:ext cx="4343400" cy="230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952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User-ID: Measuring Real Users Instead of </a:t>
            </a:r>
            <a:r>
              <a:rPr lang="en-US" dirty="0" smtClean="0"/>
              <a:t>Devices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a person loads </a:t>
            </a:r>
            <a:r>
              <a:rPr lang="en-US" u="sng" dirty="0"/>
              <a:t>a page </a:t>
            </a:r>
            <a:r>
              <a:rPr lang="en-US" dirty="0"/>
              <a:t>on your website, Google Analytics automatically assigns that person </a:t>
            </a:r>
            <a:r>
              <a:rPr lang="en-US" u="sng" dirty="0"/>
              <a:t>a Client ID</a:t>
            </a:r>
            <a:r>
              <a:rPr lang="en-US" dirty="0"/>
              <a:t>, which is unique to the specific browser and device and stored in cookies</a:t>
            </a:r>
            <a:r>
              <a:rPr lang="en-US" dirty="0" smtClean="0"/>
              <a:t>.</a:t>
            </a:r>
          </a:p>
          <a:p>
            <a:r>
              <a:rPr lang="en-US" u="sng" dirty="0"/>
              <a:t>A single person </a:t>
            </a:r>
            <a:r>
              <a:rPr lang="en-US" dirty="0"/>
              <a:t>may be assigned </a:t>
            </a:r>
            <a:r>
              <a:rPr lang="en-US" u="sng" dirty="0"/>
              <a:t>many Client IDs</a:t>
            </a:r>
            <a:r>
              <a:rPr lang="en-US" dirty="0"/>
              <a:t>, such as if they visit your website from their mobile phone and then later return on their desktop computer</a:t>
            </a:r>
            <a:r>
              <a:rPr lang="en-US" dirty="0" smtClean="0"/>
              <a:t>.</a:t>
            </a:r>
          </a:p>
          <a:p>
            <a:r>
              <a:rPr lang="en-US" dirty="0"/>
              <a:t>Each unique Client ID that is sent to Google Analytics is reported as an individual User</a:t>
            </a:r>
            <a:r>
              <a:rPr lang="en-US" dirty="0" smtClean="0"/>
              <a:t>.</a:t>
            </a:r>
          </a:p>
          <a:p>
            <a:r>
              <a:rPr lang="en-US" dirty="0" smtClean="0"/>
              <a:t>Based on information such as </a:t>
            </a:r>
            <a:r>
              <a:rPr lang="en-US" dirty="0"/>
              <a:t> login feature on your </a:t>
            </a:r>
            <a:r>
              <a:rPr lang="en-US" dirty="0" smtClean="0"/>
              <a:t>website, </a:t>
            </a:r>
            <a:r>
              <a:rPr lang="en-US" dirty="0"/>
              <a:t>customized </a:t>
            </a:r>
            <a:r>
              <a:rPr lang="en-US" dirty="0" smtClean="0"/>
              <a:t>promotions, preference, purchase history, personal information, unique device ID. </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39</a:t>
            </a:fld>
            <a:endParaRPr lang="en-US"/>
          </a:p>
        </p:txBody>
      </p:sp>
    </p:spTree>
    <p:extLst>
      <p:ext uri="{BB962C8B-B14F-4D97-AF65-F5344CB8AC3E}">
        <p14:creationId xmlns:p14="http://schemas.microsoft.com/office/powerpoint/2010/main" val="261313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user activities</a:t>
            </a:r>
            <a:endParaRPr lang="en-US" dirty="0"/>
          </a:p>
        </p:txBody>
      </p:sp>
      <p:sp>
        <p:nvSpPr>
          <p:cNvPr id="3" name="Content Placeholder 2"/>
          <p:cNvSpPr>
            <a:spLocks noGrp="1"/>
          </p:cNvSpPr>
          <p:nvPr>
            <p:ph idx="1"/>
          </p:nvPr>
        </p:nvSpPr>
        <p:spPr/>
        <p:txBody>
          <a:bodyPr/>
          <a:lstStyle/>
          <a:p>
            <a:r>
              <a:rPr lang="en-US" dirty="0" smtClean="0"/>
              <a:t>To make online advertisement more targeted, tracking activities of online users is important. </a:t>
            </a:r>
          </a:p>
          <a:p>
            <a:r>
              <a:rPr lang="en-US" dirty="0" smtClean="0"/>
              <a:t>User activities include </a:t>
            </a:r>
            <a:r>
              <a:rPr lang="en-US" dirty="0"/>
              <a:t>searches </a:t>
            </a:r>
            <a:r>
              <a:rPr lang="en-US" dirty="0" smtClean="0"/>
              <a:t>users make</a:t>
            </a:r>
            <a:r>
              <a:rPr lang="en-US" dirty="0"/>
              <a:t>, websites visited, web content viewed, </a:t>
            </a:r>
            <a:r>
              <a:rPr lang="en-US" dirty="0" smtClean="0"/>
              <a:t>email content, watched videos, </a:t>
            </a:r>
            <a:r>
              <a:rPr lang="en-US" dirty="0"/>
              <a:t>interactions on social </a:t>
            </a:r>
            <a:r>
              <a:rPr lang="en-US" dirty="0" smtClean="0"/>
              <a:t>network, </a:t>
            </a:r>
            <a:r>
              <a:rPr lang="en-US" dirty="0"/>
              <a:t>and </a:t>
            </a:r>
            <a:r>
              <a:rPr lang="en-US" dirty="0" smtClean="0"/>
              <a:t>online transaction</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4</a:t>
            </a:fld>
            <a:endParaRPr lang="en-US"/>
          </a:p>
        </p:txBody>
      </p:sp>
    </p:spTree>
    <p:extLst>
      <p:ext uri="{BB962C8B-B14F-4D97-AF65-F5344CB8AC3E}">
        <p14:creationId xmlns:p14="http://schemas.microsoft.com/office/powerpoint/2010/main" val="303525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Autofit/>
          </a:bodyPr>
          <a:lstStyle/>
          <a:p>
            <a:r>
              <a:rPr lang="en-US" sz="3600" dirty="0" smtClean="0"/>
              <a:t>Fingerprinting </a:t>
            </a:r>
            <a:r>
              <a:rPr lang="en-US" sz="3600" dirty="0" smtClean="0"/>
              <a:t>Devices</a:t>
            </a:r>
            <a:endParaRPr lang="en-US" sz="3600" dirty="0"/>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r>
              <a:rPr lang="en-US" dirty="0"/>
              <a:t> A study from the Electronic Frontier Foundation reveals that </a:t>
            </a:r>
            <a:r>
              <a:rPr lang="en-US" dirty="0">
                <a:hlinkClick r:id="rId3"/>
              </a:rPr>
              <a:t>more than 94% of Flash- and Java-enabled browsers can be uniquely identified</a:t>
            </a:r>
            <a:r>
              <a:rPr lang="en-US" dirty="0"/>
              <a:t>, </a:t>
            </a:r>
            <a:r>
              <a:rPr lang="en-US" dirty="0" smtClean="0"/>
              <a:t>while </a:t>
            </a:r>
            <a:r>
              <a:rPr lang="en-US" dirty="0"/>
              <a:t>updating your browser and/or plugins changes the fingerprint, in more than 99% of cases, a simple set of rules can identify the new fingerprint as connected to the earlier one. </a:t>
            </a:r>
            <a:endParaRPr lang="en-US" dirty="0" smtClean="0"/>
          </a:p>
          <a:p>
            <a:r>
              <a:rPr lang="en-US" dirty="0" smtClean="0"/>
              <a:t>Take </a:t>
            </a:r>
            <a:r>
              <a:rPr lang="en-US" dirty="0" smtClean="0"/>
              <a:t>combinations of unique properties of the computer</a:t>
            </a:r>
          </a:p>
          <a:p>
            <a:pPr lvl="1"/>
            <a:r>
              <a:rPr lang="en-US" dirty="0" smtClean="0"/>
              <a:t>Browser, operating system</a:t>
            </a:r>
            <a:r>
              <a:rPr lang="en-US" dirty="0"/>
              <a:t>, your time zone, language settings, </a:t>
            </a:r>
            <a:r>
              <a:rPr lang="en-US" dirty="0" smtClean="0"/>
              <a:t>fonts, screen </a:t>
            </a:r>
            <a:r>
              <a:rPr lang="en-US" dirty="0" smtClean="0"/>
              <a:t>resolution, plug-ins installed, </a:t>
            </a:r>
            <a:r>
              <a:rPr lang="en-US" dirty="0"/>
              <a:t> device IDs, </a:t>
            </a:r>
            <a:endParaRPr lang="en-US" dirty="0" smtClean="0"/>
          </a:p>
          <a:p>
            <a:pPr lvl="1"/>
            <a:r>
              <a:rPr lang="en-US" dirty="0" smtClean="0"/>
              <a:t>which </a:t>
            </a:r>
            <a:r>
              <a:rPr lang="en-US" dirty="0"/>
              <a:t>Wi-Fi network or networks you use to access the Internet, </a:t>
            </a:r>
            <a:r>
              <a:rPr lang="en-US" dirty="0" smtClean="0"/>
              <a:t>the </a:t>
            </a:r>
            <a:r>
              <a:rPr lang="en-US" dirty="0"/>
              <a:t>types of sites you visit (think financial sites, sports sites, news sites, etc.), and many others.</a:t>
            </a:r>
            <a:endParaRPr lang="en-US" dirty="0" smtClean="0"/>
          </a:p>
          <a:p>
            <a:pPr marL="342900" lvl="1" indent="-342900">
              <a:buFont typeface="Arial"/>
              <a:buChar char="•"/>
            </a:pPr>
            <a:r>
              <a:rPr lang="en-US" dirty="0" smtClean="0"/>
              <a:t>Make </a:t>
            </a:r>
            <a:r>
              <a:rPr lang="en-US" dirty="0" smtClean="0"/>
              <a:t>the best possible guess about </a:t>
            </a:r>
            <a:r>
              <a:rPr lang="en-US" dirty="0" smtClean="0"/>
              <a:t>users </a:t>
            </a:r>
            <a:r>
              <a:rPr lang="en-US" dirty="0" smtClean="0"/>
              <a:t>without ever installing anything on the </a:t>
            </a:r>
            <a:r>
              <a:rPr lang="en-US" dirty="0" smtClean="0"/>
              <a:t>computer</a:t>
            </a:r>
            <a:endParaRPr lang="en-US" dirty="0" smtClean="0"/>
          </a:p>
        </p:txBody>
      </p:sp>
      <p:sp>
        <p:nvSpPr>
          <p:cNvPr id="5" name="Slide Number Placeholder 4"/>
          <p:cNvSpPr>
            <a:spLocks noGrp="1"/>
          </p:cNvSpPr>
          <p:nvPr>
            <p:ph type="sldNum" sz="quarter" idx="12"/>
          </p:nvPr>
        </p:nvSpPr>
        <p:spPr/>
        <p:txBody>
          <a:bodyPr/>
          <a:lstStyle/>
          <a:p>
            <a:fld id="{9BAEF907-4641-F645-AD23-78C50B3B31CB}" type="slidenum">
              <a:rPr lang="en-US" smtClean="0"/>
              <a:t>40</a:t>
            </a:fld>
            <a:endParaRPr lang="en-US"/>
          </a:p>
        </p:txBody>
      </p:sp>
    </p:spTree>
    <p:extLst>
      <p:ext uri="{BB962C8B-B14F-4D97-AF65-F5344CB8AC3E}">
        <p14:creationId xmlns:p14="http://schemas.microsoft.com/office/powerpoint/2010/main" val="35920686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BlueCava</a:t>
            </a:r>
            <a:r>
              <a:rPr lang="en-US" dirty="0" smtClean="0"/>
              <a:t> – A case of cross device tracking</a:t>
            </a:r>
            <a:endParaRPr lang="en-US" dirty="0"/>
          </a:p>
        </p:txBody>
      </p:sp>
      <p:sp>
        <p:nvSpPr>
          <p:cNvPr id="3" name="Content Placeholder 2"/>
          <p:cNvSpPr>
            <a:spLocks noGrp="1"/>
          </p:cNvSpPr>
          <p:nvPr>
            <p:ph idx="1"/>
          </p:nvPr>
        </p:nvSpPr>
        <p:spPr/>
        <p:txBody>
          <a:bodyPr/>
          <a:lstStyle/>
          <a:p>
            <a:r>
              <a:rPr lang="en-US" dirty="0" err="1"/>
              <a:t>BlueCava</a:t>
            </a:r>
            <a:r>
              <a:rPr lang="en-US" dirty="0"/>
              <a:t> </a:t>
            </a:r>
            <a:r>
              <a:rPr lang="en-US" dirty="0" smtClean="0"/>
              <a:t>connect </a:t>
            </a:r>
            <a:r>
              <a:rPr lang="en-US" dirty="0"/>
              <a:t>the dots between mobile, desktop and tablet screens across all channels, resulting in an actionable map of today’s consumers, households and their many devices</a:t>
            </a:r>
            <a:r>
              <a:rPr lang="en-US" dirty="0" smtClean="0"/>
              <a:t>.</a:t>
            </a:r>
          </a:p>
          <a:p>
            <a:r>
              <a:rPr lang="en-US" dirty="0"/>
              <a:t>http://bluecava.com/how-it-works/</a:t>
            </a:r>
          </a:p>
          <a:p>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41</a:t>
            </a:fld>
            <a:endParaRPr lang="en-US"/>
          </a:p>
        </p:txBody>
      </p:sp>
    </p:spTree>
    <p:extLst>
      <p:ext uri="{BB962C8B-B14F-4D97-AF65-F5344CB8AC3E}">
        <p14:creationId xmlns:p14="http://schemas.microsoft.com/office/powerpoint/2010/main" val="2137422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Network-inserted management</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r>
              <a:rPr lang="en-US" dirty="0" smtClean="0"/>
              <a:t>Implementing </a:t>
            </a:r>
            <a:r>
              <a:rPr lang="en-US" dirty="0"/>
              <a:t>state management through intermediaries such as Wi-Fi networks, Internet Service Providers (ISPs), and other third party </a:t>
            </a:r>
            <a:r>
              <a:rPr lang="en-US" dirty="0" smtClean="0"/>
              <a:t>servers</a:t>
            </a:r>
          </a:p>
          <a:p>
            <a:r>
              <a:rPr lang="en-US" dirty="0" smtClean="0"/>
              <a:t>Such </a:t>
            </a:r>
            <a:r>
              <a:rPr lang="en-US" dirty="0"/>
              <a:t>a solution allows unified identification and preference management for all devices in the same household or office</a:t>
            </a:r>
            <a:endParaRPr lang="en-US" dirty="0" smtClean="0"/>
          </a:p>
          <a:p>
            <a:r>
              <a:rPr lang="en-US" dirty="0" smtClean="0"/>
              <a:t>Intermediaries </a:t>
            </a:r>
            <a:r>
              <a:rPr lang="en-US" dirty="0"/>
              <a:t>can </a:t>
            </a:r>
            <a:r>
              <a:rPr lang="en-US" dirty="0" smtClean="0"/>
              <a:t>determine the web sites that user frequent or articles that were viewed</a:t>
            </a:r>
          </a:p>
          <a:p>
            <a:r>
              <a:rPr lang="en-US" dirty="0" smtClean="0"/>
              <a:t>Intermediaries can profile users  </a:t>
            </a: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42</a:t>
            </a:fld>
            <a:endParaRPr lang="en-US"/>
          </a:p>
        </p:txBody>
      </p:sp>
    </p:spTree>
    <p:extLst>
      <p:ext uri="{BB962C8B-B14F-4D97-AF65-F5344CB8AC3E}">
        <p14:creationId xmlns:p14="http://schemas.microsoft.com/office/powerpoint/2010/main" val="39734552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Discussion</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anose="020B0604020202020204" pitchFamily="34" charset="0"/>
              <a:buChar char="•"/>
              <a:defRPr/>
            </a:pPr>
            <a:r>
              <a:rPr lang="en-US" dirty="0"/>
              <a:t>Is it of concern that advertisers are tracking you?</a:t>
            </a:r>
          </a:p>
          <a:p>
            <a:pPr marL="0" indent="0"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1127379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Opting Out</a:t>
            </a:r>
          </a:p>
        </p:txBody>
      </p:sp>
      <p:pic>
        <p:nvPicPr>
          <p:cNvPr id="24579" name="Content Placeholder 9" descr="google.png"/>
          <p:cNvPicPr>
            <a:picLocks noGrp="1" noChangeAspect="1"/>
          </p:cNvPicPr>
          <p:nvPr>
            <p:ph idx="1"/>
          </p:nvPr>
        </p:nvPicPr>
        <p:blipFill>
          <a:blip r:embed="rId2">
            <a:extLst>
              <a:ext uri="{28A0092B-C50C-407E-A947-70E740481C1C}">
                <a14:useLocalDpi xmlns:a14="http://schemas.microsoft.com/office/drawing/2010/main" val="0"/>
              </a:ext>
            </a:extLst>
          </a:blip>
          <a:srcRect l="1285" r="1285"/>
          <a:stretch>
            <a:fillRect/>
          </a:stretch>
        </p:blipFill>
        <p:spPr>
          <a:xfrm>
            <a:off x="915194" y="1322666"/>
            <a:ext cx="1204912" cy="430212"/>
          </a:xfrm>
        </p:spPr>
      </p:pic>
      <p:sp>
        <p:nvSpPr>
          <p:cNvPr id="24580" name="TextBox 10"/>
          <p:cNvSpPr txBox="1">
            <a:spLocks noChangeArrowheads="1"/>
          </p:cNvSpPr>
          <p:nvPr/>
        </p:nvSpPr>
        <p:spPr bwMode="auto">
          <a:xfrm>
            <a:off x="2557463" y="1219200"/>
            <a:ext cx="56626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2" charset="0"/>
              </a:defRPr>
            </a:lvl1pPr>
            <a:lvl2pPr marL="742950" indent="-285750">
              <a:spcBef>
                <a:spcPct val="20000"/>
              </a:spcBef>
              <a:buFont typeface="Arial" charset="0"/>
              <a:buChar char="–"/>
              <a:defRPr sz="2800">
                <a:solidFill>
                  <a:schemeClr val="tx1"/>
                </a:solidFill>
                <a:latin typeface="Calibri" pitchFamily="32" charset="0"/>
              </a:defRPr>
            </a:lvl2pPr>
            <a:lvl3pPr marL="1143000" indent="-228600">
              <a:spcBef>
                <a:spcPct val="20000"/>
              </a:spcBef>
              <a:buFont typeface="Arial" charset="0"/>
              <a:buChar char="•"/>
              <a:defRPr sz="2400">
                <a:solidFill>
                  <a:schemeClr val="tx1"/>
                </a:solidFill>
                <a:latin typeface="Calibri" pitchFamily="32" charset="0"/>
              </a:defRPr>
            </a:lvl3pPr>
            <a:lvl4pPr marL="1600200" indent="-228600">
              <a:spcBef>
                <a:spcPct val="20000"/>
              </a:spcBef>
              <a:buFont typeface="Arial" charset="0"/>
              <a:buChar char="–"/>
              <a:defRPr sz="2000">
                <a:solidFill>
                  <a:schemeClr val="tx1"/>
                </a:solidFill>
                <a:latin typeface="Calibri" pitchFamily="32" charset="0"/>
              </a:defRPr>
            </a:lvl4pPr>
            <a:lvl5pPr marL="2057400" indent="-228600">
              <a:spcBef>
                <a:spcPct val="20000"/>
              </a:spcBef>
              <a:buFont typeface="Arial" charset="0"/>
              <a:buChar char="»"/>
              <a:defRPr sz="2000">
                <a:solidFill>
                  <a:schemeClr val="tx1"/>
                </a:solidFill>
                <a:latin typeface="Calibri" pitchFamily="32"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2"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2"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2"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2" charset="0"/>
              </a:defRPr>
            </a:lvl9pPr>
          </a:lstStyle>
          <a:p>
            <a:pPr eaLnBrk="1" hangingPunct="1">
              <a:spcBef>
                <a:spcPct val="0"/>
              </a:spcBef>
              <a:buFontTx/>
              <a:buNone/>
            </a:pPr>
            <a:r>
              <a:rPr lang="en-US" altLang="en-US" sz="2400" dirty="0"/>
              <a:t>http://www.google.com/ads/preferences/</a:t>
            </a:r>
          </a:p>
          <a:p>
            <a:pPr eaLnBrk="1" hangingPunct="1">
              <a:spcBef>
                <a:spcPct val="0"/>
              </a:spcBef>
              <a:buFontTx/>
              <a:buNone/>
            </a:pPr>
            <a:endParaRPr lang="en-US" altLang="en-US" sz="1800" dirty="0"/>
          </a:p>
          <a:p>
            <a:pPr eaLnBrk="1" hangingPunct="1">
              <a:spcBef>
                <a:spcPct val="0"/>
              </a:spcBef>
              <a:buFontTx/>
              <a:buNone/>
            </a:pPr>
            <a:r>
              <a:rPr lang="en-US" altLang="en-US" sz="2400" dirty="0" smtClean="0"/>
              <a:t>http</a:t>
            </a:r>
            <a:r>
              <a:rPr lang="en-US" altLang="en-US" sz="2400" dirty="0"/>
              <a:t>://privacy.yahoo.com/aim</a:t>
            </a:r>
          </a:p>
        </p:txBody>
      </p:sp>
      <p:pic>
        <p:nvPicPr>
          <p:cNvPr id="24581" name="Picture 11" descr="yaho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95422"/>
            <a:ext cx="1511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2"/>
          <p:cNvSpPr txBox="1">
            <a:spLocks noChangeArrowheads="1"/>
          </p:cNvSpPr>
          <p:nvPr/>
        </p:nvSpPr>
        <p:spPr bwMode="auto">
          <a:xfrm>
            <a:off x="533400" y="2438400"/>
            <a:ext cx="78486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2" charset="0"/>
              </a:defRPr>
            </a:lvl1pPr>
            <a:lvl2pPr marL="742950" indent="-285750">
              <a:spcBef>
                <a:spcPct val="20000"/>
              </a:spcBef>
              <a:buFont typeface="Arial" charset="0"/>
              <a:buChar char="–"/>
              <a:defRPr sz="2800">
                <a:solidFill>
                  <a:schemeClr val="tx1"/>
                </a:solidFill>
                <a:latin typeface="Calibri" pitchFamily="32" charset="0"/>
              </a:defRPr>
            </a:lvl2pPr>
            <a:lvl3pPr marL="1143000" indent="-228600">
              <a:spcBef>
                <a:spcPct val="20000"/>
              </a:spcBef>
              <a:buFont typeface="Arial" charset="0"/>
              <a:buChar char="•"/>
              <a:defRPr sz="2400">
                <a:solidFill>
                  <a:schemeClr val="tx1"/>
                </a:solidFill>
                <a:latin typeface="Calibri" pitchFamily="32" charset="0"/>
              </a:defRPr>
            </a:lvl3pPr>
            <a:lvl4pPr marL="1600200" indent="-228600">
              <a:spcBef>
                <a:spcPct val="20000"/>
              </a:spcBef>
              <a:buFont typeface="Arial" charset="0"/>
              <a:buChar char="–"/>
              <a:defRPr sz="2000">
                <a:solidFill>
                  <a:schemeClr val="tx1"/>
                </a:solidFill>
                <a:latin typeface="Calibri" pitchFamily="32" charset="0"/>
              </a:defRPr>
            </a:lvl4pPr>
            <a:lvl5pPr marL="2057400" indent="-228600">
              <a:spcBef>
                <a:spcPct val="20000"/>
              </a:spcBef>
              <a:buFont typeface="Arial" charset="0"/>
              <a:buChar char="»"/>
              <a:defRPr sz="2000">
                <a:solidFill>
                  <a:schemeClr val="tx1"/>
                </a:solidFill>
                <a:latin typeface="Calibri" pitchFamily="32"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2"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2"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2"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2" charset="0"/>
              </a:defRPr>
            </a:lvl9pPr>
          </a:lstStyle>
          <a:p>
            <a:pPr marL="457200" indent="-457200">
              <a:spcBef>
                <a:spcPct val="0"/>
              </a:spcBef>
            </a:pPr>
            <a:r>
              <a:rPr lang="en-US" altLang="en-US" dirty="0"/>
              <a:t>Companies including Yahoo, Microsoft, Google and AOL  </a:t>
            </a:r>
            <a:r>
              <a:rPr lang="en-US" altLang="en-US" dirty="0" smtClean="0"/>
              <a:t>allow </a:t>
            </a:r>
            <a:r>
              <a:rPr lang="en-US" altLang="en-US" dirty="0"/>
              <a:t>web surfers to opt out of tracking</a:t>
            </a:r>
            <a:r>
              <a:rPr lang="en-US" altLang="en-US" dirty="0" smtClean="0"/>
              <a:t>.</a:t>
            </a:r>
          </a:p>
          <a:p>
            <a:pPr marL="457200" indent="-457200"/>
            <a:r>
              <a:rPr lang="en-US" dirty="0" err="1" smtClean="0"/>
              <a:t>DoNotTrack:An</a:t>
            </a:r>
            <a:r>
              <a:rPr lang="en-US" dirty="0" smtClean="0"/>
              <a:t> </a:t>
            </a:r>
            <a:r>
              <a:rPr lang="en-US" dirty="0"/>
              <a:t>HTTP header field “DNT” that requests a web application disables its tracking or cross-domain tracking. 1 (track), 0 (no track</a:t>
            </a:r>
            <a:r>
              <a:rPr lang="en-US" dirty="0" smtClean="0"/>
              <a:t>)</a:t>
            </a:r>
            <a:endParaRPr lang="en-US" altLang="en-US"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3499" y="5562600"/>
            <a:ext cx="614363" cy="61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298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Defenses</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smtClean="0"/>
              <a:t>Clearing all cookies: browser &amp; flash</a:t>
            </a:r>
          </a:p>
          <a:p>
            <a:r>
              <a:rPr lang="en-US" dirty="0" smtClean="0"/>
              <a:t>Blocking third party </a:t>
            </a:r>
            <a:r>
              <a:rPr lang="en-US" dirty="0"/>
              <a:t>cookies (</a:t>
            </a:r>
            <a:r>
              <a:rPr lang="en-US" dirty="0">
                <a:hlinkClick r:id="rId3"/>
              </a:rPr>
              <a:t>http://www.cnet.com/how-to/disable-third-party-cookies-in-ie-firefox-and-google-chrome</a:t>
            </a:r>
            <a:r>
              <a:rPr lang="en-US" dirty="0" smtClean="0">
                <a:hlinkClick r:id="rId3"/>
              </a:rPr>
              <a:t>/</a:t>
            </a:r>
            <a:r>
              <a:rPr lang="en-US" dirty="0" smtClean="0"/>
              <a:t>)</a:t>
            </a:r>
          </a:p>
          <a:p>
            <a:r>
              <a:rPr lang="en-US" dirty="0" smtClean="0"/>
              <a:t>Private </a:t>
            </a:r>
            <a:r>
              <a:rPr lang="en-US" dirty="0"/>
              <a:t>browsing allows you to browse the Internet without saving any information about which sites and pages you’ve visited.</a:t>
            </a:r>
            <a:endParaRPr lang="en-US" dirty="0" smtClean="0"/>
          </a:p>
          <a:p>
            <a:r>
              <a:rPr lang="en-US" dirty="0" smtClean="0"/>
              <a:t>Privacy </a:t>
            </a:r>
            <a:r>
              <a:rPr lang="en-US" dirty="0" smtClean="0"/>
              <a:t>Badger (was </a:t>
            </a:r>
            <a:r>
              <a:rPr lang="en-US" dirty="0" err="1" smtClean="0"/>
              <a:t>ShareMeNot</a:t>
            </a:r>
            <a:r>
              <a:rPr lang="en-US" dirty="0" smtClean="0"/>
              <a:t>): browser extension</a:t>
            </a:r>
          </a:p>
          <a:p>
            <a:pPr lvl="1"/>
            <a:r>
              <a:rPr lang="en-US" dirty="0" smtClean="0"/>
              <a:t>Users can choose if they want to interact with social widgets, and if widgets can track users. </a:t>
            </a:r>
            <a:endParaRPr lang="en-US" dirty="0"/>
          </a:p>
        </p:txBody>
      </p:sp>
      <p:pic>
        <p:nvPicPr>
          <p:cNvPr id="1029" name="Picture 5" descr="Privacy Badg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1920" y="5410200"/>
            <a:ext cx="733346" cy="533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4AAFE08-EECF-4E8D-8DCD-8000E80B52A5}" type="slidenum">
              <a:rPr lang="en-US" smtClean="0"/>
              <a:t>45</a:t>
            </a:fld>
            <a:endParaRPr lang="en-US"/>
          </a:p>
        </p:txBody>
      </p:sp>
    </p:spTree>
    <p:extLst>
      <p:ext uri="{BB962C8B-B14F-4D97-AF65-F5344CB8AC3E}">
        <p14:creationId xmlns:p14="http://schemas.microsoft.com/office/powerpoint/2010/main" val="4071905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Visualization</a:t>
            </a:r>
            <a:endParaRPr lang="en-US" dirty="0"/>
          </a:p>
        </p:txBody>
      </p:sp>
      <p:sp>
        <p:nvSpPr>
          <p:cNvPr id="3" name="Subtitle 2"/>
          <p:cNvSpPr>
            <a:spLocks noGrp="1"/>
          </p:cNvSpPr>
          <p:nvPr>
            <p:ph type="subTitle" idx="1"/>
          </p:nvPr>
        </p:nvSpPr>
        <p:spPr/>
        <p:txBody>
          <a:bodyPr/>
          <a:lstStyle/>
          <a:p>
            <a:r>
              <a:rPr lang="en-US" dirty="0" smtClean="0"/>
              <a:t>June 2, 2016</a:t>
            </a:r>
          </a:p>
          <a:p>
            <a:r>
              <a:rPr lang="en-US" dirty="0" smtClean="0"/>
              <a:t>SEED Workshop</a:t>
            </a:r>
            <a:endParaRPr lang="en-US" dirty="0"/>
          </a:p>
        </p:txBody>
      </p:sp>
    </p:spTree>
    <p:extLst>
      <p:ext uri="{BB962C8B-B14F-4D97-AF65-F5344CB8AC3E}">
        <p14:creationId xmlns:p14="http://schemas.microsoft.com/office/powerpoint/2010/main" val="356215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a:t>
            </a:r>
            <a:endParaRPr lang="en-US" dirty="0"/>
          </a:p>
        </p:txBody>
      </p:sp>
      <p:sp>
        <p:nvSpPr>
          <p:cNvPr id="3" name="Content Placeholder 2"/>
          <p:cNvSpPr>
            <a:spLocks noGrp="1"/>
          </p:cNvSpPr>
          <p:nvPr>
            <p:ph idx="1"/>
          </p:nvPr>
        </p:nvSpPr>
        <p:spPr/>
        <p:txBody>
          <a:bodyPr/>
          <a:lstStyle/>
          <a:p>
            <a:r>
              <a:rPr lang="en-US" dirty="0" smtClean="0"/>
              <a:t>Visualization has been used in a variety of fields in computer science education, such as algorithms, computer networks, computer architecture [</a:t>
            </a:r>
            <a:r>
              <a:rPr lang="fr-FR" dirty="0" smtClean="0"/>
              <a:t>GVU02, Holliday03</a:t>
            </a:r>
            <a:r>
              <a:rPr lang="fr-FR" cap="all" dirty="0" smtClean="0"/>
              <a:t>, </a:t>
            </a:r>
            <a:r>
              <a:rPr lang="fr-FR" dirty="0" smtClean="0"/>
              <a:t>Null05</a:t>
            </a:r>
            <a:r>
              <a:rPr lang="en-US" dirty="0" smtClean="0"/>
              <a:t>]</a:t>
            </a:r>
          </a:p>
          <a:p>
            <a:r>
              <a:rPr lang="en-US" dirty="0" smtClean="0"/>
              <a:t>Visualization </a:t>
            </a:r>
            <a:r>
              <a:rPr lang="en-US" dirty="0"/>
              <a:t>technology positively impacts </a:t>
            </a:r>
            <a:r>
              <a:rPr lang="en-US" dirty="0" smtClean="0"/>
              <a:t>learning based on surveys </a:t>
            </a:r>
            <a:r>
              <a:rPr lang="en-US" dirty="0"/>
              <a:t>conducted by Naps et al. </a:t>
            </a:r>
            <a:r>
              <a:rPr lang="en-US" dirty="0" smtClean="0"/>
              <a:t>[Naps03a]</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47</a:t>
            </a:fld>
            <a:endParaRPr lang="en-US"/>
          </a:p>
        </p:txBody>
      </p:sp>
    </p:spTree>
    <p:extLst>
      <p:ext uri="{BB962C8B-B14F-4D97-AF65-F5344CB8AC3E}">
        <p14:creationId xmlns:p14="http://schemas.microsoft.com/office/powerpoint/2010/main" val="1088173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visualization tools </a:t>
            </a:r>
            <a:endParaRPr lang="en-US" dirty="0"/>
          </a:p>
        </p:txBody>
      </p:sp>
      <p:sp>
        <p:nvSpPr>
          <p:cNvPr id="3" name="Content Placeholder 2"/>
          <p:cNvSpPr>
            <a:spLocks noGrp="1"/>
          </p:cNvSpPr>
          <p:nvPr>
            <p:ph idx="1"/>
          </p:nvPr>
        </p:nvSpPr>
        <p:spPr/>
        <p:txBody>
          <a:bodyPr/>
          <a:lstStyle/>
          <a:p>
            <a:r>
              <a:rPr lang="en-US" dirty="0"/>
              <a:t>A</a:t>
            </a:r>
            <a:r>
              <a:rPr lang="en-US" dirty="0" smtClean="0"/>
              <a:t>ttacks that could occur in web-based applications:</a:t>
            </a:r>
          </a:p>
          <a:p>
            <a:pPr lvl="1"/>
            <a:r>
              <a:rPr lang="en-US" dirty="0"/>
              <a:t>Cross-Site Scripting (XSS</a:t>
            </a:r>
            <a:r>
              <a:rPr lang="en-US" dirty="0" smtClean="0"/>
              <a:t>) attacks</a:t>
            </a:r>
          </a:p>
          <a:p>
            <a:pPr lvl="1"/>
            <a:r>
              <a:rPr lang="en-US" dirty="0" smtClean="0"/>
              <a:t>Cross-Site Request Forgery (CSRF) attacks</a:t>
            </a:r>
          </a:p>
          <a:p>
            <a:pPr lvl="1"/>
            <a:r>
              <a:rPr lang="en-US" dirty="0" smtClean="0"/>
              <a:t>DNS cache poisoning and pharming attacks</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48</a:t>
            </a:fld>
            <a:endParaRPr lang="en-US"/>
          </a:p>
        </p:txBody>
      </p:sp>
    </p:spTree>
    <p:extLst>
      <p:ext uri="{BB962C8B-B14F-4D97-AF65-F5344CB8AC3E}">
        <p14:creationId xmlns:p14="http://schemas.microsoft.com/office/powerpoint/2010/main" val="3647090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Scripting (XSS) </a:t>
            </a:r>
          </a:p>
        </p:txBody>
      </p:sp>
      <p:sp>
        <p:nvSpPr>
          <p:cNvPr id="3" name="Content Placeholder 2"/>
          <p:cNvSpPr>
            <a:spLocks noGrp="1"/>
          </p:cNvSpPr>
          <p:nvPr>
            <p:ph idx="1"/>
          </p:nvPr>
        </p:nvSpPr>
        <p:spPr>
          <a:xfrm>
            <a:off x="457200" y="1600201"/>
            <a:ext cx="8229600" cy="4191000"/>
          </a:xfrm>
        </p:spPr>
        <p:txBody>
          <a:bodyPr>
            <a:normAutofit fontScale="92500" lnSpcReduction="10000"/>
          </a:bodyPr>
          <a:lstStyle/>
          <a:p>
            <a:r>
              <a:rPr lang="en-US" dirty="0"/>
              <a:t>Cross-Site Scripting </a:t>
            </a:r>
            <a:r>
              <a:rPr lang="en-US" dirty="0" smtClean="0"/>
              <a:t>exploits vulnerabilities </a:t>
            </a:r>
            <a:r>
              <a:rPr lang="en-US" dirty="0"/>
              <a:t>commonly found in web applications. </a:t>
            </a:r>
            <a:r>
              <a:rPr lang="en-US" dirty="0" smtClean="0"/>
              <a:t>Attackers can craft </a:t>
            </a:r>
            <a:r>
              <a:rPr lang="en-US" dirty="0"/>
              <a:t>malicious code (e.g. JavaScript programs) which will be executed through victim’s web browser. </a:t>
            </a:r>
            <a:endParaRPr lang="en-US" dirty="0" smtClean="0"/>
          </a:p>
          <a:p>
            <a:r>
              <a:rPr lang="en-US" dirty="0" smtClean="0"/>
              <a:t>Attackers </a:t>
            </a:r>
            <a:r>
              <a:rPr lang="en-US" dirty="0"/>
              <a:t>can steal the victim’s credentials, such as cookies. The access control policies (i.e., the same origin policy) employed by the browser to protect those credentials can be </a:t>
            </a:r>
            <a:r>
              <a:rPr lang="en-US" dirty="0" smtClean="0"/>
              <a:t>bypassed. </a:t>
            </a:r>
            <a:endParaRPr lang="en-US" dirty="0"/>
          </a:p>
        </p:txBody>
      </p:sp>
      <p:sp>
        <p:nvSpPr>
          <p:cNvPr id="4" name="Rectangle 3"/>
          <p:cNvSpPr/>
          <p:nvPr/>
        </p:nvSpPr>
        <p:spPr>
          <a:xfrm>
            <a:off x="1752600" y="5715000"/>
            <a:ext cx="4219488" cy="369332"/>
          </a:xfrm>
          <a:prstGeom prst="rect">
            <a:avLst/>
          </a:prstGeom>
        </p:spPr>
        <p:txBody>
          <a:bodyPr wrap="none">
            <a:spAutoFit/>
          </a:bodyPr>
          <a:lstStyle/>
          <a:p>
            <a:r>
              <a:rPr lang="en-US" dirty="0"/>
              <a:t>http://web2.utc.edu/~djy471/XSS/xss.html</a:t>
            </a:r>
          </a:p>
        </p:txBody>
      </p:sp>
      <p:sp>
        <p:nvSpPr>
          <p:cNvPr id="5" name="Slide Number Placeholder 4"/>
          <p:cNvSpPr>
            <a:spLocks noGrp="1"/>
          </p:cNvSpPr>
          <p:nvPr>
            <p:ph type="sldNum" sz="quarter" idx="12"/>
          </p:nvPr>
        </p:nvSpPr>
        <p:spPr/>
        <p:txBody>
          <a:bodyPr/>
          <a:lstStyle/>
          <a:p>
            <a:fld id="{B4AAFE08-EECF-4E8D-8DCD-8000E80B52A5}" type="slidenum">
              <a:rPr lang="en-US" smtClean="0"/>
              <a:t>49</a:t>
            </a:fld>
            <a:endParaRPr lang="en-US"/>
          </a:p>
        </p:txBody>
      </p:sp>
    </p:spTree>
    <p:extLst>
      <p:ext uri="{BB962C8B-B14F-4D97-AF65-F5344CB8AC3E}">
        <p14:creationId xmlns:p14="http://schemas.microsoft.com/office/powerpoint/2010/main" val="144586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Online </a:t>
            </a:r>
            <a:r>
              <a:rPr lang="en-US" dirty="0" smtClean="0"/>
              <a:t>Advertising Example: </a:t>
            </a:r>
            <a:r>
              <a:rPr lang="en-US" dirty="0" err="1" smtClean="0"/>
              <a:t>Adchoice</a:t>
            </a:r>
            <a:endParaRPr lang="en-US" dirty="0"/>
          </a:p>
        </p:txBody>
      </p:sp>
      <p:sp>
        <p:nvSpPr>
          <p:cNvPr id="3" name="Content Placeholder 2"/>
          <p:cNvSpPr>
            <a:spLocks noGrp="1"/>
          </p:cNvSpPr>
          <p:nvPr>
            <p:ph idx="1"/>
          </p:nvPr>
        </p:nvSpPr>
        <p:spPr/>
        <p:txBody>
          <a:bodyPr/>
          <a:lstStyle/>
          <a:p>
            <a:r>
              <a:rPr lang="en-US" dirty="0" smtClean="0"/>
              <a:t>Cleared all cookies</a:t>
            </a:r>
          </a:p>
          <a:p>
            <a:r>
              <a:rPr lang="en-US" dirty="0" smtClean="0"/>
              <a:t>Visit </a:t>
            </a:r>
            <a:r>
              <a:rPr lang="en-US" dirty="0" err="1" smtClean="0"/>
              <a:t>USPS.com</a:t>
            </a:r>
            <a:endParaRPr lang="en-US" dirty="0" smtClean="0"/>
          </a:p>
          <a:p>
            <a:r>
              <a:rPr lang="en-US" dirty="0" smtClean="0"/>
              <a:t>Visit </a:t>
            </a:r>
            <a:r>
              <a:rPr lang="en-US" dirty="0" err="1" smtClean="0"/>
              <a:t>AARP.com</a:t>
            </a:r>
            <a:endParaRPr lang="en-US" dirty="0" smtClean="0"/>
          </a:p>
          <a:p>
            <a:r>
              <a:rPr lang="en-US" dirty="0" smtClean="0"/>
              <a:t>Visit </a:t>
            </a:r>
            <a:r>
              <a:rPr lang="en-US" dirty="0" err="1" smtClean="0"/>
              <a:t>Allstate.com</a:t>
            </a:r>
            <a:endParaRPr lang="en-US" dirty="0" smtClean="0"/>
          </a:p>
          <a:p>
            <a:r>
              <a:rPr lang="en-US" dirty="0" smtClean="0"/>
              <a:t>Three websites allow </a:t>
            </a:r>
            <a:r>
              <a:rPr lang="en-US" dirty="0" err="1" smtClean="0"/>
              <a:t>Adchoice</a:t>
            </a:r>
            <a:r>
              <a:rPr lang="en-US" dirty="0" smtClean="0"/>
              <a:t> to track their visitors’ preference</a:t>
            </a: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5</a:t>
            </a:fld>
            <a:endParaRPr lang="en-US"/>
          </a:p>
        </p:txBody>
      </p:sp>
      <p:pic>
        <p:nvPicPr>
          <p:cNvPr id="6" name="Picture 5" descr="Screen Shot 2013-09-12 at 8.42.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002" y="2096713"/>
            <a:ext cx="2997408" cy="723950"/>
          </a:xfrm>
          <a:prstGeom prst="rect">
            <a:avLst/>
          </a:prstGeom>
        </p:spPr>
      </p:pic>
      <p:pic>
        <p:nvPicPr>
          <p:cNvPr id="7" name="Picture 6" descr="Screen Shot 2013-09-12 at 8.20.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021" y="3167836"/>
            <a:ext cx="2540176" cy="876361"/>
          </a:xfrm>
          <a:prstGeom prst="rect">
            <a:avLst/>
          </a:prstGeom>
        </p:spPr>
      </p:pic>
    </p:spTree>
    <p:extLst>
      <p:ext uri="{BB962C8B-B14F-4D97-AF65-F5344CB8AC3E}">
        <p14:creationId xmlns:p14="http://schemas.microsoft.com/office/powerpoint/2010/main" val="1774354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(CSRF) </a:t>
            </a:r>
          </a:p>
        </p:txBody>
      </p:sp>
      <p:sp>
        <p:nvSpPr>
          <p:cNvPr id="3" name="Content Placeholder 2"/>
          <p:cNvSpPr>
            <a:spLocks noGrp="1"/>
          </p:cNvSpPr>
          <p:nvPr>
            <p:ph idx="1"/>
          </p:nvPr>
        </p:nvSpPr>
        <p:spPr/>
        <p:txBody>
          <a:bodyPr>
            <a:normAutofit fontScale="92500"/>
          </a:bodyPr>
          <a:lstStyle/>
          <a:p>
            <a:r>
              <a:rPr lang="en-US" dirty="0"/>
              <a:t>Cross-Site Request Forgery is an attack whereby a malicious website sends a request to a web application that a user is already authenticated against from a different browser. This way an attacker can access functionality in a target web application via the victim’s already authenticated browser. Targets include web applications such as social media, in browser email clients, online banking, and web interfaces for network devices.</a:t>
            </a:r>
          </a:p>
        </p:txBody>
      </p:sp>
      <p:sp>
        <p:nvSpPr>
          <p:cNvPr id="4" name="Rectangle 3"/>
          <p:cNvSpPr/>
          <p:nvPr/>
        </p:nvSpPr>
        <p:spPr>
          <a:xfrm>
            <a:off x="1981200" y="5941497"/>
            <a:ext cx="4265142" cy="369332"/>
          </a:xfrm>
          <a:prstGeom prst="rect">
            <a:avLst/>
          </a:prstGeom>
        </p:spPr>
        <p:txBody>
          <a:bodyPr wrap="none">
            <a:spAutoFit/>
          </a:bodyPr>
          <a:lstStyle/>
          <a:p>
            <a:r>
              <a:rPr lang="en-US" dirty="0"/>
              <a:t>http://web2.utc.edu/~djy471/csrf/csrf.html</a:t>
            </a:r>
          </a:p>
        </p:txBody>
      </p:sp>
      <p:sp>
        <p:nvSpPr>
          <p:cNvPr id="5" name="Slide Number Placeholder 4"/>
          <p:cNvSpPr>
            <a:spLocks noGrp="1"/>
          </p:cNvSpPr>
          <p:nvPr>
            <p:ph type="sldNum" sz="quarter" idx="12"/>
          </p:nvPr>
        </p:nvSpPr>
        <p:spPr/>
        <p:txBody>
          <a:bodyPr/>
          <a:lstStyle/>
          <a:p>
            <a:fld id="{B4AAFE08-EECF-4E8D-8DCD-8000E80B52A5}" type="slidenum">
              <a:rPr lang="en-US" smtClean="0"/>
              <a:t>50</a:t>
            </a:fld>
            <a:endParaRPr lang="en-US"/>
          </a:p>
        </p:txBody>
      </p:sp>
    </p:spTree>
    <p:extLst>
      <p:ext uri="{BB962C8B-B14F-4D97-AF65-F5344CB8AC3E}">
        <p14:creationId xmlns:p14="http://schemas.microsoft.com/office/powerpoint/2010/main" val="3190523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DNS cache poisoning and pharming </a:t>
            </a:r>
            <a:r>
              <a:rPr lang="en-US" dirty="0" smtClean="0"/>
              <a:t>attacks</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Demonstrates </a:t>
            </a:r>
            <a:r>
              <a:rPr lang="en-US" dirty="0"/>
              <a:t>normal operation, which is what legitimate DNS protocol does. </a:t>
            </a:r>
          </a:p>
          <a:p>
            <a:r>
              <a:rPr lang="en-US" dirty="0" smtClean="0"/>
              <a:t>DNS </a:t>
            </a:r>
            <a:r>
              <a:rPr lang="en-US" dirty="0"/>
              <a:t>cache poison and pharming attack by showing how an attacker could poison DNS cache, leading the victim to view or download undesired content, such as malware. </a:t>
            </a:r>
          </a:p>
        </p:txBody>
      </p:sp>
      <p:sp>
        <p:nvSpPr>
          <p:cNvPr id="4" name="Rectangle 3"/>
          <p:cNvSpPr/>
          <p:nvPr/>
        </p:nvSpPr>
        <p:spPr>
          <a:xfrm>
            <a:off x="1981200" y="5856823"/>
            <a:ext cx="4517775" cy="369332"/>
          </a:xfrm>
          <a:prstGeom prst="rect">
            <a:avLst/>
          </a:prstGeom>
        </p:spPr>
        <p:txBody>
          <a:bodyPr wrap="none">
            <a:spAutoFit/>
          </a:bodyPr>
          <a:lstStyle/>
          <a:p>
            <a:r>
              <a:rPr lang="en-US" dirty="0"/>
              <a:t>http://web2.utc.edu/~djy471/DNS/index.html</a:t>
            </a:r>
          </a:p>
        </p:txBody>
      </p:sp>
      <p:sp>
        <p:nvSpPr>
          <p:cNvPr id="5" name="Slide Number Placeholder 4"/>
          <p:cNvSpPr>
            <a:spLocks noGrp="1"/>
          </p:cNvSpPr>
          <p:nvPr>
            <p:ph type="sldNum" sz="quarter" idx="12"/>
          </p:nvPr>
        </p:nvSpPr>
        <p:spPr/>
        <p:txBody>
          <a:bodyPr/>
          <a:lstStyle/>
          <a:p>
            <a:fld id="{B4AAFE08-EECF-4E8D-8DCD-8000E80B52A5}" type="slidenum">
              <a:rPr lang="en-US" smtClean="0"/>
              <a:t>51</a:t>
            </a:fld>
            <a:endParaRPr lang="en-US"/>
          </a:p>
        </p:txBody>
      </p:sp>
    </p:spTree>
    <p:extLst>
      <p:ext uri="{BB962C8B-B14F-4D97-AF65-F5344CB8AC3E}">
        <p14:creationId xmlns:p14="http://schemas.microsoft.com/office/powerpoint/2010/main" val="24048708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Other Security Visualization from NC A&amp;T</a:t>
            </a:r>
            <a:endParaRPr lang="en-US" dirty="0"/>
          </a:p>
        </p:txBody>
      </p:sp>
      <p:sp>
        <p:nvSpPr>
          <p:cNvPr id="3" name="Content Placeholder 2"/>
          <p:cNvSpPr>
            <a:spLocks noGrp="1"/>
          </p:cNvSpPr>
          <p:nvPr>
            <p:ph idx="1"/>
          </p:nvPr>
        </p:nvSpPr>
        <p:spPr>
          <a:xfrm>
            <a:off x="381000" y="2133600"/>
            <a:ext cx="8229600" cy="2819400"/>
          </a:xfrm>
        </p:spPr>
        <p:txBody>
          <a:bodyPr>
            <a:normAutofit fontScale="85000" lnSpcReduction="20000"/>
          </a:bodyPr>
          <a:lstStyle/>
          <a:p>
            <a:r>
              <a:rPr lang="en-US" dirty="0"/>
              <a:t>Packet sniffer simulator</a:t>
            </a:r>
          </a:p>
          <a:p>
            <a:r>
              <a:rPr lang="en-US" dirty="0"/>
              <a:t>A learning tool for Kerberos authentication architecture</a:t>
            </a:r>
          </a:p>
          <a:p>
            <a:r>
              <a:rPr lang="en-US" dirty="0"/>
              <a:t>A visualization tool for wireless network attacks</a:t>
            </a:r>
          </a:p>
          <a:p>
            <a:r>
              <a:rPr lang="en-US" dirty="0" err="1"/>
              <a:t>Syn</a:t>
            </a:r>
            <a:r>
              <a:rPr lang="en-US" dirty="0"/>
              <a:t> Flood Animated Simulator</a:t>
            </a:r>
          </a:p>
          <a:p>
            <a:r>
              <a:rPr lang="en-US" dirty="0"/>
              <a:t>Encryption Tool</a:t>
            </a:r>
          </a:p>
          <a:p>
            <a:r>
              <a:rPr lang="en-US" dirty="0" smtClean="0">
                <a:hlinkClick r:id="rId2"/>
              </a:rPr>
              <a:t>http</a:t>
            </a:r>
            <a:r>
              <a:rPr lang="en-US" dirty="0">
                <a:hlinkClick r:id="rId2"/>
              </a:rPr>
              <a:t>://williams.comp.ncat.edu/IA_visualization_labs/security_visual_tools/VisTools.html</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52</a:t>
            </a:fld>
            <a:endParaRPr lang="en-US"/>
          </a:p>
        </p:txBody>
      </p:sp>
    </p:spTree>
    <p:extLst>
      <p:ext uri="{BB962C8B-B14F-4D97-AF65-F5344CB8AC3E}">
        <p14:creationId xmlns:p14="http://schemas.microsoft.com/office/powerpoint/2010/main" val="1214439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lvl="0"/>
            <a:r>
              <a:rPr lang="fr-FR" dirty="0" smtClean="0"/>
              <a:t>[GVU02] GVU</a:t>
            </a:r>
            <a:r>
              <a:rPr lang="fr-FR" dirty="0"/>
              <a:t>, 2002. </a:t>
            </a:r>
            <a:r>
              <a:rPr lang="fr-FR" dirty="0" err="1"/>
              <a:t>Algorithm</a:t>
            </a:r>
            <a:r>
              <a:rPr lang="fr-FR" dirty="0"/>
              <a:t> animation. </a:t>
            </a:r>
            <a:r>
              <a:rPr lang="fr-FR" dirty="0" err="1"/>
              <a:t>Available</a:t>
            </a:r>
            <a:r>
              <a:rPr lang="fr-FR" dirty="0"/>
              <a:t> at </a:t>
            </a:r>
            <a:r>
              <a:rPr lang="fr-FR" dirty="0">
                <a:hlinkClick r:id="rId2"/>
              </a:rPr>
              <a:t>http://www.cc.gatech.edu/gvu/softviz/algoanim/</a:t>
            </a:r>
            <a:endParaRPr lang="en-US" dirty="0"/>
          </a:p>
          <a:p>
            <a:pPr lvl="0"/>
            <a:r>
              <a:rPr lang="fr-FR" dirty="0" smtClean="0"/>
              <a:t>[Holliday03] </a:t>
            </a:r>
            <a:r>
              <a:rPr lang="fr-FR" dirty="0" err="1" smtClean="0"/>
              <a:t>Holliday</a:t>
            </a:r>
            <a:r>
              <a:rPr lang="fr-FR" dirty="0"/>
              <a:t>, M. A. 2003. Animation of computer networking concepts, ACM Journal of </a:t>
            </a:r>
            <a:r>
              <a:rPr lang="fr-FR" dirty="0" err="1"/>
              <a:t>Educational</a:t>
            </a:r>
            <a:r>
              <a:rPr lang="fr-FR" dirty="0"/>
              <a:t> </a:t>
            </a:r>
            <a:r>
              <a:rPr lang="fr-FR" dirty="0" err="1"/>
              <a:t>Resources</a:t>
            </a:r>
            <a:r>
              <a:rPr lang="fr-FR" dirty="0"/>
              <a:t> in </a:t>
            </a:r>
            <a:r>
              <a:rPr lang="fr-FR" dirty="0" err="1"/>
              <a:t>Computing</a:t>
            </a:r>
            <a:r>
              <a:rPr lang="fr-FR" dirty="0"/>
              <a:t>, Vol. 3, No. 2, Article 2. </a:t>
            </a:r>
            <a:endParaRPr lang="en-US" dirty="0"/>
          </a:p>
          <a:p>
            <a:pPr lvl="0"/>
            <a:r>
              <a:rPr lang="fr-FR" dirty="0" smtClean="0"/>
              <a:t>[Null05] </a:t>
            </a:r>
            <a:r>
              <a:rPr lang="fr-FR" dirty="0" err="1" smtClean="0"/>
              <a:t>Null</a:t>
            </a:r>
            <a:r>
              <a:rPr lang="fr-FR" dirty="0" smtClean="0"/>
              <a:t>, L. and Rao, K., 2005. CAMERA: </a:t>
            </a:r>
            <a:r>
              <a:rPr lang="fr-FR" dirty="0" err="1" smtClean="0"/>
              <a:t>Introducing</a:t>
            </a:r>
            <a:r>
              <a:rPr lang="fr-FR" dirty="0" smtClean="0"/>
              <a:t> memory concepts via </a:t>
            </a:r>
            <a:r>
              <a:rPr lang="fr-FR" dirty="0" err="1" smtClean="0"/>
              <a:t>visualization</a:t>
            </a:r>
            <a:r>
              <a:rPr lang="fr-FR" dirty="0" smtClean="0"/>
              <a:t>, In </a:t>
            </a:r>
            <a:r>
              <a:rPr lang="fr-FR" dirty="0" err="1" smtClean="0"/>
              <a:t>Proceedings</a:t>
            </a:r>
            <a:r>
              <a:rPr lang="fr-FR" dirty="0" smtClean="0"/>
              <a:t> of the 36th SIGCSE </a:t>
            </a:r>
            <a:r>
              <a:rPr lang="fr-FR" dirty="0" err="1" smtClean="0"/>
              <a:t>Technical</a:t>
            </a:r>
            <a:r>
              <a:rPr lang="fr-FR" dirty="0" smtClean="0"/>
              <a:t> Symposium, St. Louis, Missouri, </a:t>
            </a:r>
            <a:r>
              <a:rPr lang="fr-FR" dirty="0" err="1" smtClean="0"/>
              <a:t>Feburary</a:t>
            </a:r>
            <a:r>
              <a:rPr lang="fr-FR" dirty="0" smtClean="0"/>
              <a:t> 23-27, 2005, 96-100.</a:t>
            </a:r>
            <a:r>
              <a:rPr lang="en-US" dirty="0" smtClean="0"/>
              <a:t> </a:t>
            </a:r>
          </a:p>
          <a:p>
            <a:pPr lvl="0"/>
            <a:r>
              <a:rPr lang="en-US" dirty="0" smtClean="0"/>
              <a:t>[Naps03a] Naps, T. L. et al. 2003a. Exploring the role of visualization and engagement in computer science education, ACM SIGCSE Bulletin, Vol. 35, Issue 2, 131-152, 2003. </a:t>
            </a:r>
            <a:endParaRPr lang="fr-FR" dirty="0" smtClean="0"/>
          </a:p>
          <a:p>
            <a:pPr lvl="0"/>
            <a:endParaRPr lang="en-US" dirty="0"/>
          </a:p>
          <a:p>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53</a:t>
            </a:fld>
            <a:endParaRPr lang="en-US"/>
          </a:p>
        </p:txBody>
      </p:sp>
    </p:spTree>
    <p:extLst>
      <p:ext uri="{BB962C8B-B14F-4D97-AF65-F5344CB8AC3E}">
        <p14:creationId xmlns:p14="http://schemas.microsoft.com/office/powerpoint/2010/main" val="70910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Online Advertising Example: </a:t>
            </a:r>
            <a:r>
              <a:rPr lang="en-US" dirty="0" err="1"/>
              <a:t>Adchoice</a:t>
            </a:r>
            <a:endParaRPr lang="en-US" dirty="0"/>
          </a:p>
        </p:txBody>
      </p:sp>
      <p:sp>
        <p:nvSpPr>
          <p:cNvPr id="3" name="Content Placeholder 2"/>
          <p:cNvSpPr>
            <a:spLocks noGrp="1"/>
          </p:cNvSpPr>
          <p:nvPr>
            <p:ph idx="1"/>
          </p:nvPr>
        </p:nvSpPr>
        <p:spPr/>
        <p:txBody>
          <a:bodyPr/>
          <a:lstStyle/>
          <a:p>
            <a:r>
              <a:rPr lang="en-US" dirty="0" smtClean="0"/>
              <a:t>Visit website that have banner hosted for </a:t>
            </a:r>
            <a:r>
              <a:rPr lang="en-US" dirty="0" err="1" smtClean="0"/>
              <a:t>Adchoice</a:t>
            </a:r>
            <a:r>
              <a:rPr lang="en-US" dirty="0" smtClean="0"/>
              <a:t> including</a:t>
            </a:r>
          </a:p>
          <a:p>
            <a:pPr lvl="1"/>
            <a:r>
              <a:rPr lang="en-US" dirty="0" err="1" smtClean="0"/>
              <a:t>Yahoo.com</a:t>
            </a:r>
            <a:endParaRPr lang="en-US" dirty="0" smtClean="0"/>
          </a:p>
          <a:p>
            <a:pPr lvl="1"/>
            <a:r>
              <a:rPr lang="en-US" dirty="0" err="1" smtClean="0"/>
              <a:t>msn.com</a:t>
            </a:r>
            <a:endParaRPr lang="en-US" dirty="0" smtClean="0"/>
          </a:p>
          <a:p>
            <a:pPr lvl="1"/>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6</a:t>
            </a:fld>
            <a:endParaRPr lang="en-US"/>
          </a:p>
        </p:txBody>
      </p:sp>
      <p:pic>
        <p:nvPicPr>
          <p:cNvPr id="6" name="Picture 5" descr="Screen Shot 2013-09-12 at 8.41.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427" y="3819289"/>
            <a:ext cx="3551929" cy="2902186"/>
          </a:xfrm>
          <a:prstGeom prst="rect">
            <a:avLst/>
          </a:prstGeom>
        </p:spPr>
      </p:pic>
      <p:pic>
        <p:nvPicPr>
          <p:cNvPr id="7" name="Picture 6" descr="Screen Shot 2013-09-12 at 8.20.2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34" y="3454164"/>
            <a:ext cx="2731486" cy="2914138"/>
          </a:xfrm>
          <a:prstGeom prst="rect">
            <a:avLst/>
          </a:prstGeom>
        </p:spPr>
      </p:pic>
    </p:spTree>
    <p:extLst>
      <p:ext uri="{BB962C8B-B14F-4D97-AF65-F5344CB8AC3E}">
        <p14:creationId xmlns:p14="http://schemas.microsoft.com/office/powerpoint/2010/main" val="518307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609600"/>
            <a:ext cx="7772400" cy="1143000"/>
          </a:xfrm>
          <a:ln/>
        </p:spPr>
        <p:txBody>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Online advertising</a:t>
            </a:r>
          </a:p>
        </p:txBody>
      </p:sp>
      <p:sp>
        <p:nvSpPr>
          <p:cNvPr id="4098" name="Rectangle 2"/>
          <p:cNvSpPr>
            <a:spLocks noGrp="1" noChangeArrowheads="1"/>
          </p:cNvSpPr>
          <p:nvPr>
            <p:ph type="body" idx="1"/>
          </p:nvPr>
        </p:nvSpPr>
        <p:spPr>
          <a:xfrm>
            <a:off x="685800" y="1981200"/>
            <a:ext cx="7772400" cy="4114800"/>
          </a:xfrm>
          <a:ln/>
        </p:spPr>
        <p:txBody>
          <a:bodyPr/>
          <a:lstStyle/>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Banner ads (</a:t>
            </a:r>
            <a:r>
              <a:rPr lang="en-GB" altLang="en-US" dirty="0" err="1"/>
              <a:t>Doubleclick</a:t>
            </a:r>
            <a:r>
              <a:rPr lang="en-GB" altLang="en-US"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Standardized ad shapes with images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Normally not related to content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Context linked ads (Google AdSense)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Related to content on page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Search linked ads (Google </a:t>
            </a:r>
            <a:r>
              <a:rPr lang="en-GB" altLang="en-US" dirty="0" err="1"/>
              <a:t>Adwords</a:t>
            </a:r>
            <a:r>
              <a:rPr lang="en-GB" altLang="en-US"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Related to search terms</a:t>
            </a:r>
          </a:p>
        </p:txBody>
      </p:sp>
      <p:sp>
        <p:nvSpPr>
          <p:cNvPr id="2" name="Slide Number Placeholder 1"/>
          <p:cNvSpPr>
            <a:spLocks noGrp="1"/>
          </p:cNvSpPr>
          <p:nvPr>
            <p:ph type="sldNum" sz="quarter" idx="12"/>
          </p:nvPr>
        </p:nvSpPr>
        <p:spPr/>
        <p:txBody>
          <a:bodyPr/>
          <a:lstStyle/>
          <a:p>
            <a:fld id="{B4AAFE08-EECF-4E8D-8DCD-8000E80B52A5}" type="slidenum">
              <a:rPr lang="en-US" smtClean="0"/>
              <a:t>7</a:t>
            </a:fld>
            <a:endParaRPr lang="en-US"/>
          </a:p>
        </p:txBody>
      </p:sp>
    </p:spTree>
    <p:extLst>
      <p:ext uri="{BB962C8B-B14F-4D97-AF65-F5344CB8AC3E}">
        <p14:creationId xmlns:p14="http://schemas.microsoft.com/office/powerpoint/2010/main" val="225561966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Ads Preferences Manager </a:t>
            </a:r>
            <a:r>
              <a:rPr lang="en-US" dirty="0" smtClean="0"/>
              <a:t> Video</a:t>
            </a:r>
            <a:endParaRPr lang="en-US" dirty="0"/>
          </a:p>
        </p:txBody>
      </p:sp>
      <p:sp>
        <p:nvSpPr>
          <p:cNvPr id="3" name="Content Placeholder 2"/>
          <p:cNvSpPr>
            <a:spLocks noGrp="1"/>
          </p:cNvSpPr>
          <p:nvPr>
            <p:ph idx="1"/>
          </p:nvPr>
        </p:nvSpPr>
        <p:spPr/>
        <p:txBody>
          <a:bodyPr/>
          <a:lstStyle/>
          <a:p>
            <a:r>
              <a:rPr lang="en-US" dirty="0">
                <a:hlinkClick r:id="rId2"/>
              </a:rPr>
              <a:t>https://youtu.be/PN0I_YlDF1A</a:t>
            </a:r>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8</a:t>
            </a:fld>
            <a:endParaRPr lang="en-US"/>
          </a:p>
        </p:txBody>
      </p:sp>
    </p:spTree>
    <p:extLst>
      <p:ext uri="{BB962C8B-B14F-4D97-AF65-F5344CB8AC3E}">
        <p14:creationId xmlns:p14="http://schemas.microsoft.com/office/powerpoint/2010/main" val="3028593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behavior tracking?</a:t>
            </a:r>
            <a:endParaRPr lang="en-US" dirty="0"/>
          </a:p>
        </p:txBody>
      </p:sp>
      <p:sp>
        <p:nvSpPr>
          <p:cNvPr id="3" name="Content Placeholder 2"/>
          <p:cNvSpPr>
            <a:spLocks noGrp="1"/>
          </p:cNvSpPr>
          <p:nvPr>
            <p:ph idx="1"/>
          </p:nvPr>
        </p:nvSpPr>
        <p:spPr/>
        <p:txBody>
          <a:bodyPr/>
          <a:lstStyle/>
          <a:p>
            <a:r>
              <a:rPr lang="en-US" dirty="0" smtClean="0"/>
              <a:t>Refers to the practice of tracking users across web sites in order to learn user interests and preferences</a:t>
            </a:r>
          </a:p>
          <a:p>
            <a:r>
              <a:rPr lang="en-US" dirty="0" smtClean="0"/>
              <a:t>Benefits</a:t>
            </a:r>
          </a:p>
          <a:p>
            <a:pPr lvl="1"/>
            <a:r>
              <a:rPr lang="en-US" dirty="0" smtClean="0"/>
              <a:t>Advertisers targets a more focused audience which increases the effectively</a:t>
            </a:r>
          </a:p>
          <a:p>
            <a:pPr lvl="1"/>
            <a:r>
              <a:rPr lang="en-US" dirty="0" smtClean="0"/>
              <a:t>Consumer is “bothered” by more relevant and interesting ads</a:t>
            </a: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9</a:t>
            </a:fld>
            <a:endParaRPr lang="en-US"/>
          </a:p>
        </p:txBody>
      </p:sp>
    </p:spTree>
    <p:extLst>
      <p:ext uri="{BB962C8B-B14F-4D97-AF65-F5344CB8AC3E}">
        <p14:creationId xmlns:p14="http://schemas.microsoft.com/office/powerpoint/2010/main" val="1035123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2543</Words>
  <Application>Microsoft Office PowerPoint</Application>
  <PresentationFormat>On-screen Show (4:3)</PresentationFormat>
  <Paragraphs>326</Paragraphs>
  <Slides>53</Slides>
  <Notes>10</Notes>
  <HiddenSlides>2</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Online Behavior Tracking</vt:lpstr>
      <vt:lpstr>Behavior Tracking</vt:lpstr>
      <vt:lpstr>Online Advertising</vt:lpstr>
      <vt:lpstr>Online user activities</vt:lpstr>
      <vt:lpstr>An Online Advertising Example: Adchoice</vt:lpstr>
      <vt:lpstr>An Online Advertising Example: Adchoice</vt:lpstr>
      <vt:lpstr>Online advertising</vt:lpstr>
      <vt:lpstr>Ads Preferences Manager  Video</vt:lpstr>
      <vt:lpstr>What is web behavior tracking?</vt:lpstr>
      <vt:lpstr>What is tracked? </vt:lpstr>
      <vt:lpstr>Online Behavior Tracking</vt:lpstr>
      <vt:lpstr>Browser Cookies</vt:lpstr>
      <vt:lpstr>Browser Cookies</vt:lpstr>
      <vt:lpstr>Turning Cookies Off</vt:lpstr>
      <vt:lpstr>Third Party Cookies</vt:lpstr>
      <vt:lpstr>Third party cookies (tracking across multiple sites)</vt:lpstr>
      <vt:lpstr>Browser Cookies</vt:lpstr>
      <vt:lpstr>Persistent Cookies</vt:lpstr>
      <vt:lpstr>PowerPoint Presentation</vt:lpstr>
      <vt:lpstr>iFrame in third-party cookie</vt:lpstr>
      <vt:lpstr>PowerPoint Presentation</vt:lpstr>
      <vt:lpstr>Flash Cookies, a Supper Cookie</vt:lpstr>
      <vt:lpstr>Flash Cookies, a Supper Cookie</vt:lpstr>
      <vt:lpstr>New Information Collected</vt:lpstr>
      <vt:lpstr>New Market</vt:lpstr>
      <vt:lpstr>Ever Cookie, another super cookie</vt:lpstr>
      <vt:lpstr>Web Beacons (tracking across multiple sites)</vt:lpstr>
      <vt:lpstr>Web Beacons</vt:lpstr>
      <vt:lpstr>Web Beacons</vt:lpstr>
      <vt:lpstr>Web Beacons</vt:lpstr>
      <vt:lpstr>PowerPoint Presentation</vt:lpstr>
      <vt:lpstr>Uses of Web Bugs</vt:lpstr>
      <vt:lpstr>Web tracking example one: DoubleClick Tracking</vt:lpstr>
      <vt:lpstr>Canvas Finger Printing</vt:lpstr>
      <vt:lpstr>PowerPoint Presentation</vt:lpstr>
      <vt:lpstr>Web tracking example three</vt:lpstr>
      <vt:lpstr>Why Cookies Don’t Work Well on Mobile Platforms</vt:lpstr>
      <vt:lpstr>Cross-device identification (no cookie)</vt:lpstr>
      <vt:lpstr>User-ID: Measuring Real Users Instead of Devices</vt:lpstr>
      <vt:lpstr>Fingerprinting Devices</vt:lpstr>
      <vt:lpstr>BlueCava – A case of cross device tracking</vt:lpstr>
      <vt:lpstr>Network-inserted management</vt:lpstr>
      <vt:lpstr>Discussion</vt:lpstr>
      <vt:lpstr>Opting Out</vt:lpstr>
      <vt:lpstr>Defenses</vt:lpstr>
      <vt:lpstr>Security Visualization</vt:lpstr>
      <vt:lpstr>Visualization </vt:lpstr>
      <vt:lpstr>interactive visualization tools </vt:lpstr>
      <vt:lpstr>Cross-Site Scripting (XSS) </vt:lpstr>
      <vt:lpstr>Cross-Site Request Forgery (CSRF) </vt:lpstr>
      <vt:lpstr>DNS cache poisoning and pharming attacks</vt:lpstr>
      <vt:lpstr>Other Security Visualization from NC A&amp;T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Li</dc:creator>
  <cp:lastModifiedBy>Yang, Li</cp:lastModifiedBy>
  <cp:revision>80</cp:revision>
  <dcterms:created xsi:type="dcterms:W3CDTF">2016-05-28T23:14:47Z</dcterms:created>
  <dcterms:modified xsi:type="dcterms:W3CDTF">2016-06-02T03:20:07Z</dcterms:modified>
</cp:coreProperties>
</file>