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9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9F0B-A441-444E-8CA3-4D29C317007F}" type="datetimeFigureOut">
              <a:rPr lang="en-GB" smtClean="0"/>
              <a:t>14/07/2011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1962-6C87-4B89-8915-B1677215E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7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9F0B-A441-444E-8CA3-4D29C317007F}" type="datetimeFigureOut">
              <a:rPr lang="en-GB" smtClean="0"/>
              <a:t>14/07/2011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1962-6C87-4B89-8915-B1677215E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33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9F0B-A441-444E-8CA3-4D29C317007F}" type="datetimeFigureOut">
              <a:rPr lang="en-GB" smtClean="0"/>
              <a:t>14/07/2011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1962-6C87-4B89-8915-B1677215E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008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9F0B-A441-444E-8CA3-4D29C317007F}" type="datetimeFigureOut">
              <a:rPr lang="en-GB" smtClean="0"/>
              <a:t>14/07/2011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1962-6C87-4B89-8915-B1677215E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79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9F0B-A441-444E-8CA3-4D29C317007F}" type="datetimeFigureOut">
              <a:rPr lang="en-GB" smtClean="0"/>
              <a:t>14/07/2011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1962-6C87-4B89-8915-B1677215E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021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9F0B-A441-444E-8CA3-4D29C317007F}" type="datetimeFigureOut">
              <a:rPr lang="en-GB" smtClean="0"/>
              <a:t>14/07/2011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1962-6C87-4B89-8915-B1677215E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890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9F0B-A441-444E-8CA3-4D29C317007F}" type="datetimeFigureOut">
              <a:rPr lang="en-GB" smtClean="0"/>
              <a:t>14/07/2011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1962-6C87-4B89-8915-B1677215E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391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9F0B-A441-444E-8CA3-4D29C317007F}" type="datetimeFigureOut">
              <a:rPr lang="en-GB" smtClean="0"/>
              <a:t>14/07/2011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1962-6C87-4B89-8915-B1677215E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632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9F0B-A441-444E-8CA3-4D29C317007F}" type="datetimeFigureOut">
              <a:rPr lang="en-GB" smtClean="0"/>
              <a:t>14/07/2011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1962-6C87-4B89-8915-B1677215E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46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9F0B-A441-444E-8CA3-4D29C317007F}" type="datetimeFigureOut">
              <a:rPr lang="en-GB" smtClean="0"/>
              <a:t>14/07/2011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1962-6C87-4B89-8915-B1677215E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293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9F0B-A441-444E-8CA3-4D29C317007F}" type="datetimeFigureOut">
              <a:rPr lang="en-GB" smtClean="0"/>
              <a:t>14/07/2011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1962-6C87-4B89-8915-B1677215E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53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D9F0B-A441-444E-8CA3-4D29C317007F}" type="datetimeFigureOut">
              <a:rPr lang="en-GB" smtClean="0"/>
              <a:t>14/07/2011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81962-6C87-4B89-8915-B1677215E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41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1475656" y="332656"/>
            <a:ext cx="2376264" cy="2304256"/>
          </a:xfrm>
          <a:prstGeom prst="can">
            <a:avLst>
              <a:gd name="adj" fmla="val 1885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5" name="Rectangle 4"/>
          <p:cNvSpPr/>
          <p:nvPr/>
        </p:nvSpPr>
        <p:spPr>
          <a:xfrm>
            <a:off x="1619672" y="908720"/>
            <a:ext cx="2088232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 smtClean="0"/>
              <a:t>~/</a:t>
            </a:r>
            <a:r>
              <a:rPr lang="en-GB" sz="1400" dirty="0" err="1" smtClean="0"/>
              <a:t>isis</a:t>
            </a:r>
            <a:r>
              <a:rPr lang="en-GB" sz="1400" dirty="0" smtClean="0"/>
              <a:t>/trunk/…</a:t>
            </a:r>
            <a:endParaRPr lang="en-GB" sz="1400" dirty="0"/>
          </a:p>
        </p:txBody>
      </p:sp>
      <p:sp>
        <p:nvSpPr>
          <p:cNvPr id="6" name="Rectangle 5"/>
          <p:cNvSpPr/>
          <p:nvPr/>
        </p:nvSpPr>
        <p:spPr>
          <a:xfrm>
            <a:off x="1619672" y="1484784"/>
            <a:ext cx="2088232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 smtClean="0"/>
              <a:t>~/.m2/repository/…</a:t>
            </a:r>
            <a:endParaRPr lang="en-GB" sz="1400" dirty="0"/>
          </a:p>
        </p:txBody>
      </p:sp>
      <p:sp>
        <p:nvSpPr>
          <p:cNvPr id="7" name="Can 6"/>
          <p:cNvSpPr/>
          <p:nvPr/>
        </p:nvSpPr>
        <p:spPr>
          <a:xfrm>
            <a:off x="6588224" y="260647"/>
            <a:ext cx="2376264" cy="2289726"/>
          </a:xfrm>
          <a:prstGeom prst="can">
            <a:avLst>
              <a:gd name="adj" fmla="val 1915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8" name="Rectangle 7"/>
          <p:cNvSpPr/>
          <p:nvPr/>
        </p:nvSpPr>
        <p:spPr>
          <a:xfrm>
            <a:off x="6732240" y="836712"/>
            <a:ext cx="2088232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 smtClean="0"/>
              <a:t>~/</a:t>
            </a:r>
            <a:r>
              <a:rPr lang="en-GB" sz="1400" dirty="0" err="1" smtClean="0"/>
              <a:t>isis</a:t>
            </a:r>
            <a:r>
              <a:rPr lang="en-GB" sz="1400" dirty="0" smtClean="0"/>
              <a:t>/trunk/…</a:t>
            </a:r>
            <a:endParaRPr lang="en-GB" sz="1400" dirty="0"/>
          </a:p>
        </p:txBody>
      </p:sp>
      <p:sp>
        <p:nvSpPr>
          <p:cNvPr id="9" name="Can 8"/>
          <p:cNvSpPr/>
          <p:nvPr/>
        </p:nvSpPr>
        <p:spPr>
          <a:xfrm>
            <a:off x="1475656" y="3949315"/>
            <a:ext cx="2376264" cy="2143981"/>
          </a:xfrm>
          <a:prstGeom prst="can">
            <a:avLst>
              <a:gd name="adj" fmla="val 1958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10" name="Rectangle 9"/>
          <p:cNvSpPr/>
          <p:nvPr/>
        </p:nvSpPr>
        <p:spPr>
          <a:xfrm>
            <a:off x="1619672" y="4525379"/>
            <a:ext cx="2088232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Snapshots repository</a:t>
            </a:r>
            <a:endParaRPr lang="en-GB" sz="1400" dirty="0"/>
          </a:p>
        </p:txBody>
      </p:sp>
      <p:sp>
        <p:nvSpPr>
          <p:cNvPr id="11" name="Rectangle 10"/>
          <p:cNvSpPr/>
          <p:nvPr/>
        </p:nvSpPr>
        <p:spPr>
          <a:xfrm>
            <a:off x="1619672" y="5029435"/>
            <a:ext cx="2088232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Staging repository</a:t>
            </a:r>
            <a:endParaRPr lang="en-GB" sz="1400" dirty="0"/>
          </a:p>
        </p:txBody>
      </p:sp>
      <p:sp>
        <p:nvSpPr>
          <p:cNvPr id="12" name="Rectangle 11"/>
          <p:cNvSpPr/>
          <p:nvPr/>
        </p:nvSpPr>
        <p:spPr>
          <a:xfrm>
            <a:off x="1619672" y="5533491"/>
            <a:ext cx="2088232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Release repository</a:t>
            </a:r>
            <a:endParaRPr lang="en-GB" sz="1400" dirty="0"/>
          </a:p>
        </p:txBody>
      </p:sp>
      <p:sp>
        <p:nvSpPr>
          <p:cNvPr id="13" name="Can 12"/>
          <p:cNvSpPr/>
          <p:nvPr/>
        </p:nvSpPr>
        <p:spPr>
          <a:xfrm>
            <a:off x="6588224" y="5841268"/>
            <a:ext cx="2376264" cy="900100"/>
          </a:xfrm>
          <a:prstGeom prst="can">
            <a:avLst>
              <a:gd name="adj" fmla="val 4503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15" name="Rectangle 14"/>
          <p:cNvSpPr/>
          <p:nvPr/>
        </p:nvSpPr>
        <p:spPr>
          <a:xfrm>
            <a:off x="6732240" y="1412776"/>
            <a:ext cx="2088232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 smtClean="0"/>
              <a:t>~/</a:t>
            </a:r>
            <a:r>
              <a:rPr lang="en-GB" sz="1400" dirty="0" err="1" smtClean="0"/>
              <a:t>isis</a:t>
            </a:r>
            <a:r>
              <a:rPr lang="en-GB" sz="1400" dirty="0" smtClean="0"/>
              <a:t>/branches/</a:t>
            </a:r>
            <a:r>
              <a:rPr lang="en-GB" sz="1400" dirty="0" err="1" smtClean="0"/>
              <a:t>x.x.x</a:t>
            </a:r>
            <a:r>
              <a:rPr lang="en-GB" sz="1400" dirty="0" smtClean="0"/>
              <a:t>/…</a:t>
            </a:r>
            <a:endParaRPr lang="en-GB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937325" y="5929535"/>
            <a:ext cx="1667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Maven Central Repo</a:t>
            </a:r>
            <a:endParaRPr lang="en-GB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763688" y="4021323"/>
            <a:ext cx="1673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Apache Repositories</a:t>
            </a:r>
            <a:endParaRPr lang="en-GB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7164288" y="312911"/>
            <a:ext cx="106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Apache SVN</a:t>
            </a:r>
            <a:endParaRPr lang="en-GB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051720" y="384919"/>
            <a:ext cx="1104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Local system</a:t>
            </a:r>
            <a:endParaRPr lang="en-GB" sz="1400" dirty="0"/>
          </a:p>
        </p:txBody>
      </p:sp>
      <p:sp>
        <p:nvSpPr>
          <p:cNvPr id="20" name="Can 19"/>
          <p:cNvSpPr/>
          <p:nvPr/>
        </p:nvSpPr>
        <p:spPr>
          <a:xfrm>
            <a:off x="6588224" y="2888940"/>
            <a:ext cx="2376264" cy="2700300"/>
          </a:xfrm>
          <a:prstGeom prst="can">
            <a:avLst>
              <a:gd name="adj" fmla="val 2008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23" name="TextBox 22"/>
          <p:cNvSpPr txBox="1"/>
          <p:nvPr/>
        </p:nvSpPr>
        <p:spPr>
          <a:xfrm>
            <a:off x="6897056" y="2960948"/>
            <a:ext cx="1635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Apache ‘</a:t>
            </a:r>
            <a:r>
              <a:rPr lang="en-GB" sz="1400" dirty="0" err="1" smtClean="0"/>
              <a:t>people.a.o</a:t>
            </a:r>
            <a:r>
              <a:rPr lang="en-GB" sz="1400" dirty="0" smtClean="0"/>
              <a:t>’</a:t>
            </a:r>
            <a:endParaRPr lang="en-GB" sz="1400" dirty="0"/>
          </a:p>
        </p:txBody>
      </p:sp>
      <p:sp>
        <p:nvSpPr>
          <p:cNvPr id="24" name="Rectangle 23"/>
          <p:cNvSpPr/>
          <p:nvPr/>
        </p:nvSpPr>
        <p:spPr>
          <a:xfrm>
            <a:off x="6732240" y="4896544"/>
            <a:ext cx="2088232" cy="4766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/www/www.apache.org</a:t>
            </a:r>
            <a:br>
              <a:rPr lang="en-GB" sz="1400" dirty="0" smtClean="0"/>
            </a:br>
            <a:r>
              <a:rPr lang="en-GB" sz="1400" dirty="0" smtClean="0"/>
              <a:t>/</a:t>
            </a:r>
            <a:r>
              <a:rPr lang="en-GB" sz="1400" dirty="0" err="1" smtClean="0"/>
              <a:t>dist</a:t>
            </a:r>
            <a:r>
              <a:rPr lang="en-GB" sz="1400" dirty="0" smtClean="0"/>
              <a:t>/incubator/</a:t>
            </a:r>
            <a:r>
              <a:rPr lang="en-GB" sz="1400" dirty="0" err="1" smtClean="0"/>
              <a:t>isis</a:t>
            </a:r>
            <a:r>
              <a:rPr lang="en-GB" sz="1400" dirty="0" smtClean="0"/>
              <a:t>/…</a:t>
            </a:r>
            <a:endParaRPr lang="en-GB" sz="1400" dirty="0"/>
          </a:p>
        </p:txBody>
      </p:sp>
      <p:cxnSp>
        <p:nvCxnSpPr>
          <p:cNvPr id="28" name="Curved Connector 27"/>
          <p:cNvCxnSpPr>
            <a:stCxn id="8" idx="1"/>
            <a:endCxn id="5" idx="3"/>
          </p:cNvCxnSpPr>
          <p:nvPr/>
        </p:nvCxnSpPr>
        <p:spPr>
          <a:xfrm rot="10800000" flipV="1">
            <a:off x="3707904" y="1016732"/>
            <a:ext cx="3024336" cy="72008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4"/>
            </a:solidFill>
            <a:prstDash val="sysDash"/>
            <a:headEnd type="arrow" w="lg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ular Callout 29"/>
          <p:cNvSpPr/>
          <p:nvPr/>
        </p:nvSpPr>
        <p:spPr>
          <a:xfrm>
            <a:off x="4695303" y="257830"/>
            <a:ext cx="1316857" cy="510778"/>
          </a:xfrm>
          <a:prstGeom prst="wedgeRoundRectCallout">
            <a:avLst>
              <a:gd name="adj1" fmla="val 43777"/>
              <a:gd name="adj2" fmla="val 76883"/>
              <a:gd name="adj3" fmla="val 16667"/>
            </a:avLst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1200" dirty="0" smtClean="0"/>
              <a:t>1. </a:t>
            </a:r>
            <a:r>
              <a:rPr lang="en-GB" sz="1200" dirty="0" err="1" smtClean="0"/>
              <a:t>svn</a:t>
            </a:r>
            <a:r>
              <a:rPr lang="en-GB" sz="1200" dirty="0" smtClean="0"/>
              <a:t> checkout  update / commit</a:t>
            </a:r>
            <a:endParaRPr lang="en-GB" sz="1200" dirty="0"/>
          </a:p>
        </p:txBody>
      </p:sp>
      <p:cxnSp>
        <p:nvCxnSpPr>
          <p:cNvPr id="31" name="Curved Connector 30"/>
          <p:cNvCxnSpPr>
            <a:stCxn id="5" idx="1"/>
            <a:endCxn id="6" idx="1"/>
          </p:cNvCxnSpPr>
          <p:nvPr/>
        </p:nvCxnSpPr>
        <p:spPr>
          <a:xfrm rot="10800000" flipV="1">
            <a:off x="1619672" y="1088740"/>
            <a:ext cx="12700" cy="576064"/>
          </a:xfrm>
          <a:prstGeom prst="curvedConnector3">
            <a:avLst>
              <a:gd name="adj1" fmla="val 2408449"/>
            </a:avLst>
          </a:prstGeom>
          <a:ln w="22225">
            <a:solidFill>
              <a:schemeClr val="accent4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46" idx="3"/>
            <a:endCxn id="71" idx="1"/>
          </p:cNvCxnSpPr>
          <p:nvPr/>
        </p:nvCxnSpPr>
        <p:spPr>
          <a:xfrm flipV="1">
            <a:off x="3707904" y="2168860"/>
            <a:ext cx="3024336" cy="72008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4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46" idx="3"/>
            <a:endCxn id="11" idx="3"/>
          </p:cNvCxnSpPr>
          <p:nvPr/>
        </p:nvCxnSpPr>
        <p:spPr>
          <a:xfrm>
            <a:off x="3707904" y="2240868"/>
            <a:ext cx="12700" cy="2968587"/>
          </a:xfrm>
          <a:prstGeom prst="curvedConnector3">
            <a:avLst>
              <a:gd name="adj1" fmla="val 7785543"/>
            </a:avLst>
          </a:prstGeom>
          <a:ln w="22225">
            <a:solidFill>
              <a:schemeClr val="accent4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5" idx="1"/>
            <a:endCxn id="10" idx="1"/>
          </p:cNvCxnSpPr>
          <p:nvPr/>
        </p:nvCxnSpPr>
        <p:spPr>
          <a:xfrm rot="10800000" flipV="1">
            <a:off x="1619672" y="1088739"/>
            <a:ext cx="12700" cy="3616659"/>
          </a:xfrm>
          <a:prstGeom prst="curvedConnector3">
            <a:avLst>
              <a:gd name="adj1" fmla="val 8566268"/>
            </a:avLst>
          </a:prstGeom>
          <a:ln w="22225">
            <a:solidFill>
              <a:schemeClr val="accent4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ular Callout 48"/>
          <p:cNvSpPr/>
          <p:nvPr/>
        </p:nvSpPr>
        <p:spPr>
          <a:xfrm>
            <a:off x="827584" y="2670964"/>
            <a:ext cx="1224136" cy="306467"/>
          </a:xfrm>
          <a:prstGeom prst="wedgeRoundRectCallout">
            <a:avLst>
              <a:gd name="adj1" fmla="val -70425"/>
              <a:gd name="adj2" fmla="val -25028"/>
              <a:gd name="adj3" fmla="val 16667"/>
            </a:avLst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1200" dirty="0" smtClean="0"/>
              <a:t>3. </a:t>
            </a:r>
            <a:r>
              <a:rPr lang="en-GB" sz="1200" dirty="0" err="1" smtClean="0"/>
              <a:t>mvn</a:t>
            </a:r>
            <a:r>
              <a:rPr lang="en-GB" sz="1200" dirty="0" smtClean="0"/>
              <a:t> deploy</a:t>
            </a:r>
            <a:endParaRPr lang="en-GB" sz="1200" dirty="0"/>
          </a:p>
        </p:txBody>
      </p:sp>
      <p:sp>
        <p:nvSpPr>
          <p:cNvPr id="35" name="Rounded Rectangular Callout 34"/>
          <p:cNvSpPr/>
          <p:nvPr/>
        </p:nvSpPr>
        <p:spPr>
          <a:xfrm>
            <a:off x="187896" y="790947"/>
            <a:ext cx="1107740" cy="306467"/>
          </a:xfrm>
          <a:prstGeom prst="wedgeRoundRectCallout">
            <a:avLst>
              <a:gd name="adj1" fmla="val 48563"/>
              <a:gd name="adj2" fmla="val 108025"/>
              <a:gd name="adj3" fmla="val 16667"/>
            </a:avLst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1200" dirty="0" smtClean="0"/>
              <a:t>2. </a:t>
            </a:r>
            <a:r>
              <a:rPr lang="en-GB" sz="1200" dirty="0" err="1" smtClean="0"/>
              <a:t>mvn</a:t>
            </a:r>
            <a:r>
              <a:rPr lang="en-GB" sz="1200" dirty="0" smtClean="0"/>
              <a:t> install</a:t>
            </a:r>
            <a:endParaRPr lang="en-GB" sz="1200" dirty="0"/>
          </a:p>
        </p:txBody>
      </p:sp>
      <p:sp>
        <p:nvSpPr>
          <p:cNvPr id="44" name="Rounded Rectangular Callout 43"/>
          <p:cNvSpPr/>
          <p:nvPr/>
        </p:nvSpPr>
        <p:spPr>
          <a:xfrm>
            <a:off x="2546972" y="3175020"/>
            <a:ext cx="1736996" cy="306467"/>
          </a:xfrm>
          <a:prstGeom prst="wedgeRoundRectCallout">
            <a:avLst>
              <a:gd name="adj1" fmla="val 69700"/>
              <a:gd name="adj2" fmla="val 2841"/>
              <a:gd name="adj3" fmla="val 16667"/>
            </a:avLst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1200" dirty="0"/>
              <a:t>6</a:t>
            </a:r>
            <a:r>
              <a:rPr lang="en-GB" sz="1200" dirty="0" smtClean="0"/>
              <a:t>. </a:t>
            </a:r>
            <a:r>
              <a:rPr lang="en-GB" sz="1200" dirty="0" err="1" smtClean="0"/>
              <a:t>mvn</a:t>
            </a:r>
            <a:r>
              <a:rPr lang="en-GB" sz="1200" dirty="0" smtClean="0"/>
              <a:t> </a:t>
            </a:r>
            <a:r>
              <a:rPr lang="en-GB" sz="1200" dirty="0" err="1" smtClean="0"/>
              <a:t>release:perform</a:t>
            </a:r>
            <a:endParaRPr lang="en-GB" sz="1200" dirty="0"/>
          </a:p>
        </p:txBody>
      </p:sp>
      <p:cxnSp>
        <p:nvCxnSpPr>
          <p:cNvPr id="70" name="Curved Connector 69"/>
          <p:cNvCxnSpPr>
            <a:stCxn id="11" idx="1"/>
            <a:endCxn id="12" idx="1"/>
          </p:cNvCxnSpPr>
          <p:nvPr/>
        </p:nvCxnSpPr>
        <p:spPr>
          <a:xfrm rot="10800000" flipV="1">
            <a:off x="1619672" y="5209455"/>
            <a:ext cx="12700" cy="504056"/>
          </a:xfrm>
          <a:prstGeom prst="curvedConnector3">
            <a:avLst>
              <a:gd name="adj1" fmla="val 3726764"/>
            </a:avLst>
          </a:prstGeom>
          <a:ln w="22225">
            <a:solidFill>
              <a:schemeClr val="accent4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ular Callout 72"/>
          <p:cNvSpPr/>
          <p:nvPr/>
        </p:nvSpPr>
        <p:spPr>
          <a:xfrm>
            <a:off x="179512" y="6158582"/>
            <a:ext cx="1440160" cy="510778"/>
          </a:xfrm>
          <a:prstGeom prst="wedgeRoundRectCallout">
            <a:avLst>
              <a:gd name="adj1" fmla="val 26039"/>
              <a:gd name="adj2" fmla="val -143076"/>
              <a:gd name="adj3" fmla="val 16667"/>
            </a:avLst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1200" dirty="0" smtClean="0"/>
              <a:t>9. promote release</a:t>
            </a:r>
            <a:br>
              <a:rPr lang="en-GB" sz="1200" dirty="0" smtClean="0"/>
            </a:br>
            <a:r>
              <a:rPr lang="en-GB" sz="1200" dirty="0" smtClean="0"/>
              <a:t>(Nexus console)</a:t>
            </a:r>
            <a:endParaRPr lang="en-GB" sz="1200" dirty="0"/>
          </a:p>
        </p:txBody>
      </p:sp>
      <p:cxnSp>
        <p:nvCxnSpPr>
          <p:cNvPr id="75" name="Curved Connector 74"/>
          <p:cNvCxnSpPr>
            <a:stCxn id="12" idx="3"/>
            <a:endCxn id="24" idx="1"/>
          </p:cNvCxnSpPr>
          <p:nvPr/>
        </p:nvCxnSpPr>
        <p:spPr>
          <a:xfrm flipV="1">
            <a:off x="3707904" y="5134880"/>
            <a:ext cx="3024336" cy="578631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4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ular Callout 75"/>
          <p:cNvSpPr/>
          <p:nvPr/>
        </p:nvSpPr>
        <p:spPr>
          <a:xfrm>
            <a:off x="3140224" y="6158582"/>
            <a:ext cx="1791816" cy="510778"/>
          </a:xfrm>
          <a:prstGeom prst="wedgeRoundRectCallout">
            <a:avLst>
              <a:gd name="adj1" fmla="val 43597"/>
              <a:gd name="adj2" fmla="val -113700"/>
              <a:gd name="adj3" fmla="val 16667"/>
            </a:avLst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1200" dirty="0" smtClean="0"/>
              <a:t>10. </a:t>
            </a:r>
            <a:r>
              <a:rPr lang="en-GB" sz="1200" dirty="0" smtClean="0"/>
              <a:t>promote to central (automatic)</a:t>
            </a:r>
            <a:endParaRPr lang="en-GB" sz="1200" dirty="0"/>
          </a:p>
        </p:txBody>
      </p:sp>
      <p:sp>
        <p:nvSpPr>
          <p:cNvPr id="77" name="Rounded Rectangular Callout 76"/>
          <p:cNvSpPr/>
          <p:nvPr/>
        </p:nvSpPr>
        <p:spPr>
          <a:xfrm>
            <a:off x="5436096" y="5498797"/>
            <a:ext cx="1800200" cy="306467"/>
          </a:xfrm>
          <a:prstGeom prst="wedgeRoundRectCallout">
            <a:avLst>
              <a:gd name="adj1" fmla="val -52255"/>
              <a:gd name="adj2" fmla="val -114272"/>
              <a:gd name="adj3" fmla="val 16667"/>
            </a:avLst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1200" dirty="0" smtClean="0"/>
              <a:t>11. </a:t>
            </a:r>
            <a:r>
              <a:rPr lang="en-GB" sz="1200" dirty="0" smtClean="0"/>
              <a:t>copy </a:t>
            </a:r>
            <a:r>
              <a:rPr lang="en-GB" sz="1200" dirty="0" err="1" smtClean="0"/>
              <a:t>src</a:t>
            </a:r>
            <a:r>
              <a:rPr lang="en-GB" sz="1200" dirty="0" smtClean="0"/>
              <a:t> zip to </a:t>
            </a:r>
            <a:r>
              <a:rPr lang="en-GB" sz="1200" dirty="0" err="1" smtClean="0"/>
              <a:t>dist</a:t>
            </a:r>
            <a:endParaRPr lang="en-GB" sz="1200" dirty="0"/>
          </a:p>
        </p:txBody>
      </p:sp>
      <p:sp>
        <p:nvSpPr>
          <p:cNvPr id="86" name="Rounded Rectangular Callout 85"/>
          <p:cNvSpPr/>
          <p:nvPr/>
        </p:nvSpPr>
        <p:spPr>
          <a:xfrm>
            <a:off x="107504" y="4843593"/>
            <a:ext cx="1215752" cy="374571"/>
          </a:xfrm>
          <a:prstGeom prst="wedgeRoundRectCallout">
            <a:avLst>
              <a:gd name="adj1" fmla="val 88624"/>
              <a:gd name="adj2" fmla="val 33608"/>
              <a:gd name="adj3" fmla="val 16667"/>
            </a:avLst>
          </a:prstGeom>
          <a:solidFill>
            <a:srgbClr val="FFFF66"/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1600" dirty="0" smtClean="0"/>
              <a:t>8. VOTE</a:t>
            </a:r>
            <a:endParaRPr lang="en-GB" sz="1600" dirty="0"/>
          </a:p>
        </p:txBody>
      </p:sp>
      <p:cxnSp>
        <p:nvCxnSpPr>
          <p:cNvPr id="87" name="Curved Connector 86"/>
          <p:cNvCxnSpPr>
            <a:stCxn id="12" idx="3"/>
            <a:endCxn id="13" idx="2"/>
          </p:cNvCxnSpPr>
          <p:nvPr/>
        </p:nvCxnSpPr>
        <p:spPr>
          <a:xfrm>
            <a:off x="3707904" y="5713511"/>
            <a:ext cx="2880320" cy="577807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4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619672" y="2060848"/>
            <a:ext cx="2088232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 smtClean="0"/>
              <a:t>~/</a:t>
            </a:r>
            <a:r>
              <a:rPr lang="en-GB" sz="1400" dirty="0" err="1" smtClean="0"/>
              <a:t>isis</a:t>
            </a:r>
            <a:r>
              <a:rPr lang="en-GB" sz="1400" dirty="0" smtClean="0"/>
              <a:t>/branches/</a:t>
            </a:r>
            <a:r>
              <a:rPr lang="en-GB" sz="1400" dirty="0" err="1" smtClean="0"/>
              <a:t>x.x.x</a:t>
            </a:r>
            <a:r>
              <a:rPr lang="en-GB" sz="1400" dirty="0" smtClean="0"/>
              <a:t>/…</a:t>
            </a:r>
            <a:endParaRPr lang="en-GB" sz="1400" dirty="0"/>
          </a:p>
        </p:txBody>
      </p:sp>
      <p:cxnSp>
        <p:nvCxnSpPr>
          <p:cNvPr id="47" name="Curved Connector 46"/>
          <p:cNvCxnSpPr>
            <a:stCxn id="8" idx="1"/>
            <a:endCxn id="15" idx="1"/>
          </p:cNvCxnSpPr>
          <p:nvPr/>
        </p:nvCxnSpPr>
        <p:spPr>
          <a:xfrm rot="10800000" flipV="1">
            <a:off x="6732240" y="1016732"/>
            <a:ext cx="12700" cy="576064"/>
          </a:xfrm>
          <a:prstGeom prst="curvedConnector3">
            <a:avLst>
              <a:gd name="adj1" fmla="val 2712677"/>
            </a:avLst>
          </a:prstGeom>
          <a:ln w="22225">
            <a:solidFill>
              <a:schemeClr val="accent4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ular Callout 50"/>
          <p:cNvSpPr/>
          <p:nvPr/>
        </p:nvSpPr>
        <p:spPr>
          <a:xfrm>
            <a:off x="5004048" y="1268760"/>
            <a:ext cx="936104" cy="306467"/>
          </a:xfrm>
          <a:prstGeom prst="wedgeRoundRectCallout">
            <a:avLst>
              <a:gd name="adj1" fmla="val 92170"/>
              <a:gd name="adj2" fmla="val -31905"/>
              <a:gd name="adj3" fmla="val 16667"/>
            </a:avLst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1200" dirty="0" smtClean="0"/>
              <a:t>4. branch</a:t>
            </a:r>
            <a:endParaRPr lang="en-GB" sz="1200" dirty="0"/>
          </a:p>
        </p:txBody>
      </p:sp>
      <p:sp>
        <p:nvSpPr>
          <p:cNvPr id="71" name="Rectangle 70"/>
          <p:cNvSpPr/>
          <p:nvPr/>
        </p:nvSpPr>
        <p:spPr>
          <a:xfrm>
            <a:off x="6732240" y="1988840"/>
            <a:ext cx="2088232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 smtClean="0"/>
              <a:t>~/</a:t>
            </a:r>
            <a:r>
              <a:rPr lang="en-GB" sz="1400" dirty="0" err="1" smtClean="0"/>
              <a:t>isis</a:t>
            </a:r>
            <a:r>
              <a:rPr lang="en-GB" sz="1400" dirty="0" smtClean="0"/>
              <a:t>/tags/</a:t>
            </a:r>
            <a:r>
              <a:rPr lang="en-GB" sz="1400" dirty="0" err="1" smtClean="0"/>
              <a:t>x.x.x</a:t>
            </a:r>
            <a:r>
              <a:rPr lang="en-GB" sz="1400" dirty="0" smtClean="0"/>
              <a:t>/…</a:t>
            </a:r>
            <a:endParaRPr lang="en-GB" sz="1400" dirty="0"/>
          </a:p>
        </p:txBody>
      </p:sp>
      <p:cxnSp>
        <p:nvCxnSpPr>
          <p:cNvPr id="74" name="Curved Connector 73"/>
          <p:cNvCxnSpPr>
            <a:stCxn id="15" idx="1"/>
            <a:endCxn id="46" idx="3"/>
          </p:cNvCxnSpPr>
          <p:nvPr/>
        </p:nvCxnSpPr>
        <p:spPr>
          <a:xfrm rot="10800000" flipV="1">
            <a:off x="3707904" y="1592796"/>
            <a:ext cx="3024336" cy="648072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4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ular Callout 79"/>
          <p:cNvSpPr/>
          <p:nvPr/>
        </p:nvSpPr>
        <p:spPr>
          <a:xfrm>
            <a:off x="5004048" y="1268760"/>
            <a:ext cx="936104" cy="306467"/>
          </a:xfrm>
          <a:prstGeom prst="wedgeRoundRectCallout">
            <a:avLst>
              <a:gd name="adj1" fmla="val 45017"/>
              <a:gd name="adj2" fmla="val 74683"/>
              <a:gd name="adj3" fmla="val 16667"/>
            </a:avLst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1200" dirty="0" smtClean="0"/>
              <a:t>4. branch</a:t>
            </a:r>
            <a:endParaRPr lang="en-GB" sz="1200" dirty="0"/>
          </a:p>
        </p:txBody>
      </p:sp>
      <p:sp>
        <p:nvSpPr>
          <p:cNvPr id="52" name="Rectangle 51"/>
          <p:cNvSpPr/>
          <p:nvPr/>
        </p:nvSpPr>
        <p:spPr>
          <a:xfrm>
            <a:off x="6732240" y="3501008"/>
            <a:ext cx="2088232" cy="4766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/www/incubator.apache.org/</a:t>
            </a:r>
            <a:br>
              <a:rPr lang="en-GB" sz="1200" dirty="0" smtClean="0"/>
            </a:br>
            <a:r>
              <a:rPr lang="en-GB" sz="1200" dirty="0" smtClean="0"/>
              <a:t>isis-0.x.x</a:t>
            </a:r>
            <a:endParaRPr lang="en-GB" sz="1400" dirty="0"/>
          </a:p>
        </p:txBody>
      </p:sp>
      <p:sp>
        <p:nvSpPr>
          <p:cNvPr id="53" name="Rectangle 52"/>
          <p:cNvSpPr/>
          <p:nvPr/>
        </p:nvSpPr>
        <p:spPr>
          <a:xfrm>
            <a:off x="6732240" y="4176464"/>
            <a:ext cx="2088232" cy="4766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/www/incubator.apache.org/</a:t>
            </a:r>
            <a:br>
              <a:rPr lang="en-GB" sz="1200" dirty="0" smtClean="0"/>
            </a:br>
            <a:r>
              <a:rPr lang="en-GB" sz="1200" dirty="0" err="1" smtClean="0"/>
              <a:t>isis</a:t>
            </a:r>
            <a:endParaRPr lang="en-GB" sz="1200" dirty="0"/>
          </a:p>
        </p:txBody>
      </p:sp>
      <p:cxnSp>
        <p:nvCxnSpPr>
          <p:cNvPr id="54" name="Curved Connector 53"/>
          <p:cNvCxnSpPr>
            <a:stCxn id="46" idx="3"/>
            <a:endCxn id="52" idx="1"/>
          </p:cNvCxnSpPr>
          <p:nvPr/>
        </p:nvCxnSpPr>
        <p:spPr>
          <a:xfrm>
            <a:off x="3707904" y="2240868"/>
            <a:ext cx="3024336" cy="1498476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4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ular Callout 42"/>
          <p:cNvSpPr/>
          <p:nvPr/>
        </p:nvSpPr>
        <p:spPr>
          <a:xfrm>
            <a:off x="4355976" y="2420888"/>
            <a:ext cx="1728192" cy="306467"/>
          </a:xfrm>
          <a:prstGeom prst="wedgeRoundRectCallout">
            <a:avLst>
              <a:gd name="adj1" fmla="val 44377"/>
              <a:gd name="adj2" fmla="val -112275"/>
              <a:gd name="adj3" fmla="val 16667"/>
            </a:avLst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1200" dirty="0"/>
              <a:t>5</a:t>
            </a:r>
            <a:r>
              <a:rPr lang="en-GB" sz="1200" dirty="0" smtClean="0"/>
              <a:t>. </a:t>
            </a:r>
            <a:r>
              <a:rPr lang="en-GB" sz="1200" dirty="0" err="1" smtClean="0"/>
              <a:t>mvn</a:t>
            </a:r>
            <a:r>
              <a:rPr lang="en-GB" sz="1200" dirty="0" smtClean="0"/>
              <a:t> </a:t>
            </a:r>
            <a:r>
              <a:rPr lang="en-GB" sz="1200" dirty="0" err="1" smtClean="0"/>
              <a:t>release:prepare</a:t>
            </a:r>
            <a:endParaRPr lang="en-GB" sz="1200" dirty="0"/>
          </a:p>
        </p:txBody>
      </p:sp>
      <p:sp>
        <p:nvSpPr>
          <p:cNvPr id="55" name="Rounded Rectangular Callout 54"/>
          <p:cNvSpPr/>
          <p:nvPr/>
        </p:nvSpPr>
        <p:spPr>
          <a:xfrm>
            <a:off x="5436096" y="2996952"/>
            <a:ext cx="1216123" cy="306467"/>
          </a:xfrm>
          <a:prstGeom prst="wedgeRoundRectCallout">
            <a:avLst>
              <a:gd name="adj1" fmla="val -40244"/>
              <a:gd name="adj2" fmla="val 90585"/>
              <a:gd name="adj3" fmla="val 16667"/>
            </a:avLst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1200" dirty="0"/>
              <a:t>7</a:t>
            </a:r>
            <a:r>
              <a:rPr lang="en-GB" sz="1200" dirty="0" smtClean="0"/>
              <a:t>. stage website</a:t>
            </a:r>
            <a:endParaRPr lang="en-GB" sz="1200" dirty="0"/>
          </a:p>
        </p:txBody>
      </p:sp>
      <p:cxnSp>
        <p:nvCxnSpPr>
          <p:cNvPr id="56" name="Curved Connector 55"/>
          <p:cNvCxnSpPr>
            <a:stCxn id="52" idx="1"/>
            <a:endCxn id="53" idx="1"/>
          </p:cNvCxnSpPr>
          <p:nvPr/>
        </p:nvCxnSpPr>
        <p:spPr>
          <a:xfrm rot="10800000" flipV="1">
            <a:off x="6732240" y="3739344"/>
            <a:ext cx="12700" cy="675456"/>
          </a:xfrm>
          <a:prstGeom prst="curvedConnector3">
            <a:avLst>
              <a:gd name="adj1" fmla="val 2667472"/>
            </a:avLst>
          </a:prstGeom>
          <a:ln w="22225">
            <a:solidFill>
              <a:schemeClr val="accent4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ular Callout 56"/>
          <p:cNvSpPr/>
          <p:nvPr/>
        </p:nvSpPr>
        <p:spPr>
          <a:xfrm>
            <a:off x="4788024" y="4490685"/>
            <a:ext cx="1670314" cy="306467"/>
          </a:xfrm>
          <a:prstGeom prst="wedgeRoundRectCallout">
            <a:avLst>
              <a:gd name="adj1" fmla="val 50735"/>
              <a:gd name="adj2" fmla="val -114272"/>
              <a:gd name="adj3" fmla="val 16667"/>
            </a:avLst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1200" dirty="0" smtClean="0"/>
              <a:t>12. </a:t>
            </a:r>
            <a:r>
              <a:rPr lang="en-GB" sz="1200" dirty="0" smtClean="0"/>
              <a:t>promote website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224420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104</Words>
  <Application>Microsoft Office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danhaywood</dc:creator>
  <cp:lastModifiedBy>danhaywood</cp:lastModifiedBy>
  <cp:revision>18</cp:revision>
  <dcterms:created xsi:type="dcterms:W3CDTF">2011-05-16T12:10:15Z</dcterms:created>
  <dcterms:modified xsi:type="dcterms:W3CDTF">2011-07-14T04:39:46Z</dcterms:modified>
</cp:coreProperties>
</file>