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60" r:id="rId5"/>
    <p:sldId id="270" r:id="rId6"/>
    <p:sldId id="263" r:id="rId7"/>
    <p:sldId id="271" r:id="rId8"/>
    <p:sldId id="272" r:id="rId9"/>
    <p:sldId id="262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113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dirty="0"/>
              <a:t>Introduction to Machine Learning </a:t>
            </a:r>
            <a:br>
              <a:rPr lang="en-GB" dirty="0"/>
            </a:br>
            <a:r>
              <a:rPr dirty="0"/>
              <a:t>and Data Science at </a:t>
            </a:r>
            <a:r>
              <a:rPr dirty="0" err="1"/>
              <a:t>Ingeus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996293"/>
            <a:ext cx="8229600" cy="4525963"/>
          </a:xfrm>
        </p:spPr>
        <p:txBody>
          <a:bodyPr/>
          <a:lstStyle/>
          <a:p>
            <a:r>
              <a:rPr dirty="0"/>
              <a:t>Bridging Technology and Innovation</a:t>
            </a:r>
            <a:endParaRPr lang="en-GB" dirty="0"/>
          </a:p>
          <a:p>
            <a:endParaRPr dirty="0"/>
          </a:p>
          <a:p>
            <a:pPr marL="0" indent="0">
              <a:buNone/>
            </a:pPr>
            <a:r>
              <a:rPr sz="2400" dirty="0"/>
              <a:t>Presenter</a:t>
            </a:r>
            <a:r>
              <a:rPr lang="en-GB" sz="2400" dirty="0"/>
              <a:t>: </a:t>
            </a:r>
          </a:p>
          <a:p>
            <a:pPr marL="0" indent="0">
              <a:buNone/>
            </a:pPr>
            <a:r>
              <a:rPr lang="en-GB" sz="2400" dirty="0"/>
              <a:t>Fahad Rehmani</a:t>
            </a:r>
          </a:p>
          <a:p>
            <a:pPr marL="0" indent="0">
              <a:buNone/>
            </a:pPr>
            <a:r>
              <a:rPr lang="en-GB" sz="1600" dirty="0"/>
              <a:t>Chartered Statistician and Advanced Data Science Professional</a:t>
            </a:r>
            <a:endParaRPr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D9289-2063-DE97-29F3-45B8D7573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589" y="6143525"/>
            <a:ext cx="1848108" cy="714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Example of a Model at Work at Ingeus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Case Study:</a:t>
            </a:r>
          </a:p>
          <a:p>
            <a:r>
              <a:t>• Show a real or hypothetical scenario where a machine learning model was used to solve a problem at Ingeus</a:t>
            </a:r>
          </a:p>
          <a:p>
            <a:r>
              <a:t>• Results and Impact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Challenges:</a:t>
            </a:r>
          </a:p>
          <a:p>
            <a:r>
              <a:t>• Data Privacy</a:t>
            </a:r>
          </a:p>
          <a:p>
            <a:r>
              <a:t>• Model Bias</a:t>
            </a:r>
          </a:p>
          <a:p>
            <a:r>
              <a:t>• Complexity of Integration</a:t>
            </a:r>
          </a:p>
          <a:p>
            <a:r>
              <a:t>Opportunities:</a:t>
            </a:r>
          </a:p>
          <a:p>
            <a:r>
              <a:t>• Automation of Routine Tasks</a:t>
            </a:r>
          </a:p>
          <a:p>
            <a:r>
              <a:t>• Enhanced Data Insights</a:t>
            </a:r>
          </a:p>
          <a:p>
            <a:r>
              <a:t>• Personalized Services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 of Key Points</a:t>
            </a:r>
          </a:p>
          <a:p>
            <a:r>
              <a:t>Future Trends in Machine Learning and Data Science at Ingeus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Invite Questions from the Audience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Introduction to Machine Learning</a:t>
            </a:r>
          </a:p>
          <a:p>
            <a:pPr marL="0" indent="0">
              <a:buNone/>
            </a:pPr>
            <a:r>
              <a:rPr dirty="0"/>
              <a:t>• What is Data Science?</a:t>
            </a:r>
            <a:endParaRPr lang="en-GB" dirty="0"/>
          </a:p>
          <a:p>
            <a:pPr marL="0" indent="0">
              <a:buNone/>
            </a:pPr>
            <a:r>
              <a:rPr dirty="0"/>
              <a:t>• </a:t>
            </a:r>
            <a:r>
              <a:rPr lang="en-GB" dirty="0"/>
              <a:t>Understanding Models: Creation and Function</a:t>
            </a:r>
          </a:p>
          <a:p>
            <a:pPr marL="0" indent="0">
              <a:buNone/>
            </a:pPr>
            <a:r>
              <a:rPr lang="en-GB" dirty="0"/>
              <a:t>• Our Approach at </a:t>
            </a:r>
            <a:r>
              <a:rPr lang="en-GB" dirty="0" err="1"/>
              <a:t>Ingeus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• 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304" y="1715699"/>
            <a:ext cx="2614930" cy="39179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cs typeface="Arial"/>
              </a:rPr>
              <a:t>Machine</a:t>
            </a:r>
            <a:r>
              <a:rPr sz="2400" b="1" spc="-50" dirty="0">
                <a:cs typeface="Arial"/>
              </a:rPr>
              <a:t> </a:t>
            </a:r>
            <a:r>
              <a:rPr sz="2400" b="1" spc="-5" dirty="0">
                <a:cs typeface="Arial"/>
              </a:rPr>
              <a:t>Learning</a:t>
            </a:r>
            <a:endParaRPr sz="2400" b="1" dirty="0"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922131" y="4991516"/>
            <a:ext cx="187959" cy="139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1" i="0" kern="1200">
                <a:solidFill>
                  <a:srgbClr val="434343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25"/>
              </a:spcBef>
            </a:pPr>
            <a:fld id="{81D60167-4931-47E6-BA6A-407CBD079E47}" type="slidenum">
              <a:rPr lang="en-GB" spc="-5" smtClean="0"/>
              <a:pPr marL="38100">
                <a:spcBef>
                  <a:spcPts val="25"/>
                </a:spcBef>
              </a:pPr>
              <a:t>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81304" y="2484930"/>
            <a:ext cx="8187690" cy="3674724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41300" indent="-228600">
              <a:spcBef>
                <a:spcPts val="35"/>
              </a:spcBef>
              <a:buClr>
                <a:srgbClr val="000000"/>
              </a:buClr>
              <a:buSzPct val="118750"/>
              <a:buFont typeface="Segoe UI Symbol"/>
              <a:buChar char="⮚"/>
              <a:tabLst>
                <a:tab pos="241300" algn="l"/>
              </a:tabLst>
            </a:pPr>
            <a:r>
              <a:rPr dirty="0">
                <a:latin typeface="+mj-lt"/>
                <a:cs typeface="Microsoft Sans Serif"/>
              </a:rPr>
              <a:t>The</a:t>
            </a:r>
            <a:r>
              <a:rPr spc="10" dirty="0">
                <a:latin typeface="+mj-lt"/>
                <a:cs typeface="Microsoft Sans Serif"/>
              </a:rPr>
              <a:t> </a:t>
            </a:r>
            <a:r>
              <a:rPr spc="-10" dirty="0">
                <a:latin typeface="+mj-lt"/>
                <a:cs typeface="Microsoft Sans Serif"/>
              </a:rPr>
              <a:t>ability</a:t>
            </a:r>
            <a:r>
              <a:rPr spc="10" dirty="0">
                <a:latin typeface="+mj-lt"/>
                <a:cs typeface="Microsoft Sans Serif"/>
              </a:rPr>
              <a:t> </a:t>
            </a:r>
            <a:r>
              <a:rPr spc="-5" dirty="0">
                <a:latin typeface="+mj-lt"/>
                <a:cs typeface="Microsoft Sans Serif"/>
              </a:rPr>
              <a:t>of</a:t>
            </a:r>
            <a:r>
              <a:rPr spc="50" dirty="0">
                <a:latin typeface="+mj-lt"/>
                <a:cs typeface="Microsoft Sans Serif"/>
              </a:rPr>
              <a:t> </a:t>
            </a:r>
            <a:r>
              <a:rPr spc="-5" dirty="0">
                <a:latin typeface="+mj-lt"/>
                <a:cs typeface="Microsoft Sans Serif"/>
              </a:rPr>
              <a:t>a</a:t>
            </a:r>
            <a:r>
              <a:rPr spc="25" dirty="0">
                <a:latin typeface="+mj-lt"/>
                <a:cs typeface="Microsoft Sans Serif"/>
              </a:rPr>
              <a:t> </a:t>
            </a:r>
            <a:r>
              <a:rPr spc="-10" dirty="0">
                <a:latin typeface="+mj-lt"/>
                <a:cs typeface="Microsoft Sans Serif"/>
              </a:rPr>
              <a:t>computer</a:t>
            </a:r>
            <a:r>
              <a:rPr spc="60" dirty="0">
                <a:latin typeface="+mj-lt"/>
                <a:cs typeface="Microsoft Sans Serif"/>
              </a:rPr>
              <a:t> </a:t>
            </a:r>
            <a:r>
              <a:rPr dirty="0">
                <a:latin typeface="+mj-lt"/>
                <a:cs typeface="Microsoft Sans Serif"/>
              </a:rPr>
              <a:t>to</a:t>
            </a:r>
            <a:r>
              <a:rPr spc="25" dirty="0">
                <a:latin typeface="+mj-lt"/>
                <a:cs typeface="Microsoft Sans Serif"/>
              </a:rPr>
              <a:t> </a:t>
            </a:r>
            <a:r>
              <a:rPr spc="-10" dirty="0">
                <a:latin typeface="+mj-lt"/>
                <a:cs typeface="Microsoft Sans Serif"/>
              </a:rPr>
              <a:t>do</a:t>
            </a:r>
            <a:r>
              <a:rPr spc="25" dirty="0">
                <a:latin typeface="+mj-lt"/>
                <a:cs typeface="Microsoft Sans Serif"/>
              </a:rPr>
              <a:t> </a:t>
            </a:r>
            <a:r>
              <a:rPr spc="-5" dirty="0">
                <a:latin typeface="+mj-lt"/>
                <a:cs typeface="Microsoft Sans Serif"/>
              </a:rPr>
              <a:t>some</a:t>
            </a:r>
            <a:r>
              <a:rPr spc="50" dirty="0">
                <a:latin typeface="+mj-lt"/>
                <a:cs typeface="Microsoft Sans Serif"/>
              </a:rPr>
              <a:t> </a:t>
            </a:r>
            <a:r>
              <a:rPr spc="-5" dirty="0">
                <a:latin typeface="+mj-lt"/>
                <a:cs typeface="Microsoft Sans Serif"/>
              </a:rPr>
              <a:t>task</a:t>
            </a:r>
            <a:r>
              <a:rPr spc="30" dirty="0">
                <a:latin typeface="+mj-lt"/>
                <a:cs typeface="Microsoft Sans Serif"/>
              </a:rPr>
              <a:t> </a:t>
            </a:r>
            <a:r>
              <a:rPr spc="-10" dirty="0">
                <a:latin typeface="+mj-lt"/>
                <a:cs typeface="Microsoft Sans Serif"/>
              </a:rPr>
              <a:t>without</a:t>
            </a:r>
            <a:r>
              <a:rPr spc="70" dirty="0">
                <a:latin typeface="+mj-lt"/>
                <a:cs typeface="Microsoft Sans Serif"/>
              </a:rPr>
              <a:t> </a:t>
            </a:r>
            <a:r>
              <a:rPr spc="-10" dirty="0">
                <a:latin typeface="+mj-lt"/>
                <a:cs typeface="Microsoft Sans Serif"/>
              </a:rPr>
              <a:t>being</a:t>
            </a:r>
            <a:r>
              <a:rPr spc="25" dirty="0">
                <a:latin typeface="+mj-lt"/>
                <a:cs typeface="Microsoft Sans Serif"/>
              </a:rPr>
              <a:t> </a:t>
            </a:r>
            <a:r>
              <a:rPr spc="-5" dirty="0">
                <a:latin typeface="+mj-lt"/>
                <a:cs typeface="Microsoft Sans Serif"/>
              </a:rPr>
              <a:t>explicitly</a:t>
            </a:r>
            <a:r>
              <a:rPr spc="5" dirty="0">
                <a:latin typeface="+mj-lt"/>
                <a:cs typeface="Microsoft Sans Serif"/>
              </a:rPr>
              <a:t> </a:t>
            </a:r>
            <a:r>
              <a:rPr spc="-5" dirty="0">
                <a:latin typeface="+mj-lt"/>
                <a:cs typeface="Microsoft Sans Serif"/>
              </a:rPr>
              <a:t>programmed.</a:t>
            </a:r>
            <a:endParaRPr dirty="0">
              <a:latin typeface="+mj-lt"/>
              <a:cs typeface="Microsoft Sans Serif"/>
            </a:endParaRPr>
          </a:p>
          <a:p>
            <a:pPr marL="241300" indent="-228600">
              <a:lnSpc>
                <a:spcPts val="2260"/>
              </a:lnSpc>
              <a:spcBef>
                <a:spcPts val="340"/>
              </a:spcBef>
              <a:buClr>
                <a:srgbClr val="000000"/>
              </a:buClr>
              <a:buSzPct val="118750"/>
              <a:buFont typeface="Segoe UI Symbol"/>
              <a:buChar char="⮚"/>
              <a:tabLst>
                <a:tab pos="241300" algn="l"/>
              </a:tabLst>
            </a:pPr>
            <a:r>
              <a:rPr dirty="0">
                <a:latin typeface="+mj-lt"/>
                <a:cs typeface="Microsoft Sans Serif"/>
              </a:rPr>
              <a:t>The</a:t>
            </a:r>
            <a:r>
              <a:rPr spc="10" dirty="0">
                <a:latin typeface="+mj-lt"/>
                <a:cs typeface="Microsoft Sans Serif"/>
              </a:rPr>
              <a:t> </a:t>
            </a:r>
            <a:r>
              <a:rPr spc="-10" dirty="0">
                <a:latin typeface="+mj-lt"/>
                <a:cs typeface="Microsoft Sans Serif"/>
              </a:rPr>
              <a:t>ability</a:t>
            </a:r>
            <a:r>
              <a:rPr spc="15" dirty="0">
                <a:latin typeface="+mj-lt"/>
                <a:cs typeface="Microsoft Sans Serif"/>
              </a:rPr>
              <a:t> </a:t>
            </a:r>
            <a:r>
              <a:rPr dirty="0">
                <a:latin typeface="+mj-lt"/>
                <a:cs typeface="Microsoft Sans Serif"/>
              </a:rPr>
              <a:t>to</a:t>
            </a:r>
            <a:r>
              <a:rPr spc="45" dirty="0">
                <a:latin typeface="+mj-lt"/>
                <a:cs typeface="Microsoft Sans Serif"/>
              </a:rPr>
              <a:t> </a:t>
            </a:r>
            <a:r>
              <a:rPr spc="-10" dirty="0">
                <a:latin typeface="+mj-lt"/>
                <a:cs typeface="Microsoft Sans Serif"/>
              </a:rPr>
              <a:t>do</a:t>
            </a:r>
            <a:r>
              <a:rPr spc="25" dirty="0">
                <a:latin typeface="+mj-lt"/>
                <a:cs typeface="Microsoft Sans Serif"/>
              </a:rPr>
              <a:t> </a:t>
            </a:r>
            <a:r>
              <a:rPr spc="-10" dirty="0">
                <a:latin typeface="+mj-lt"/>
                <a:cs typeface="Microsoft Sans Serif"/>
              </a:rPr>
              <a:t>the</a:t>
            </a:r>
            <a:r>
              <a:rPr spc="50" dirty="0">
                <a:latin typeface="+mj-lt"/>
                <a:cs typeface="Microsoft Sans Serif"/>
              </a:rPr>
              <a:t> </a:t>
            </a:r>
            <a:r>
              <a:rPr spc="-5" dirty="0">
                <a:latin typeface="+mj-lt"/>
                <a:cs typeface="Microsoft Sans Serif"/>
              </a:rPr>
              <a:t>tasks</a:t>
            </a:r>
            <a:r>
              <a:rPr spc="35" dirty="0">
                <a:latin typeface="+mj-lt"/>
                <a:cs typeface="Microsoft Sans Serif"/>
              </a:rPr>
              <a:t> </a:t>
            </a:r>
            <a:r>
              <a:rPr spc="-5" dirty="0">
                <a:latin typeface="+mj-lt"/>
                <a:cs typeface="Microsoft Sans Serif"/>
              </a:rPr>
              <a:t>come</a:t>
            </a:r>
            <a:r>
              <a:rPr spc="30" dirty="0">
                <a:latin typeface="+mj-lt"/>
                <a:cs typeface="Microsoft Sans Serif"/>
              </a:rPr>
              <a:t> </a:t>
            </a:r>
            <a:r>
              <a:rPr dirty="0">
                <a:latin typeface="+mj-lt"/>
                <a:cs typeface="Microsoft Sans Serif"/>
              </a:rPr>
              <a:t>from</a:t>
            </a:r>
            <a:r>
              <a:rPr spc="25" dirty="0">
                <a:latin typeface="+mj-lt"/>
                <a:cs typeface="Microsoft Sans Serif"/>
              </a:rPr>
              <a:t> </a:t>
            </a:r>
            <a:r>
              <a:rPr spc="-10" dirty="0">
                <a:latin typeface="+mj-lt"/>
                <a:cs typeface="Microsoft Sans Serif"/>
              </a:rPr>
              <a:t>the</a:t>
            </a:r>
            <a:r>
              <a:rPr spc="50" dirty="0">
                <a:latin typeface="+mj-lt"/>
                <a:cs typeface="Microsoft Sans Serif"/>
              </a:rPr>
              <a:t> </a:t>
            </a:r>
            <a:r>
              <a:rPr spc="-10" dirty="0">
                <a:latin typeface="+mj-lt"/>
                <a:cs typeface="Microsoft Sans Serif"/>
              </a:rPr>
              <a:t>underlying</a:t>
            </a:r>
            <a:r>
              <a:rPr spc="70" dirty="0">
                <a:latin typeface="+mj-lt"/>
                <a:cs typeface="Microsoft Sans Serif"/>
              </a:rPr>
              <a:t> </a:t>
            </a:r>
            <a:r>
              <a:rPr spc="-10" dirty="0">
                <a:latin typeface="+mj-lt"/>
                <a:cs typeface="Microsoft Sans Serif"/>
              </a:rPr>
              <a:t>model</a:t>
            </a:r>
            <a:r>
              <a:rPr spc="40" dirty="0">
                <a:latin typeface="+mj-lt"/>
                <a:cs typeface="Microsoft Sans Serif"/>
              </a:rPr>
              <a:t> </a:t>
            </a:r>
            <a:r>
              <a:rPr spc="-10" dirty="0">
                <a:latin typeface="+mj-lt"/>
                <a:cs typeface="Microsoft Sans Serif"/>
              </a:rPr>
              <a:t>which</a:t>
            </a:r>
            <a:r>
              <a:rPr spc="25" dirty="0">
                <a:latin typeface="+mj-lt"/>
                <a:cs typeface="Microsoft Sans Serif"/>
              </a:rPr>
              <a:t> </a:t>
            </a:r>
            <a:r>
              <a:rPr spc="-5" dirty="0">
                <a:latin typeface="+mj-lt"/>
                <a:cs typeface="Microsoft Sans Serif"/>
              </a:rPr>
              <a:t>is</a:t>
            </a:r>
            <a:r>
              <a:rPr spc="20" dirty="0">
                <a:latin typeface="+mj-lt"/>
                <a:cs typeface="Microsoft Sans Serif"/>
              </a:rPr>
              <a:t> </a:t>
            </a:r>
            <a:r>
              <a:rPr spc="-10" dirty="0">
                <a:latin typeface="+mj-lt"/>
                <a:cs typeface="Microsoft Sans Serif"/>
              </a:rPr>
              <a:t>the</a:t>
            </a:r>
            <a:r>
              <a:rPr spc="50" dirty="0">
                <a:latin typeface="+mj-lt"/>
                <a:cs typeface="Microsoft Sans Serif"/>
              </a:rPr>
              <a:t> </a:t>
            </a:r>
            <a:r>
              <a:rPr spc="-5" dirty="0">
                <a:latin typeface="+mj-lt"/>
                <a:cs typeface="Microsoft Sans Serif"/>
              </a:rPr>
              <a:t>result</a:t>
            </a:r>
            <a:r>
              <a:rPr spc="25" dirty="0">
                <a:latin typeface="+mj-lt"/>
                <a:cs typeface="Microsoft Sans Serif"/>
              </a:rPr>
              <a:t> </a:t>
            </a:r>
            <a:r>
              <a:rPr spc="-5" dirty="0">
                <a:latin typeface="+mj-lt"/>
                <a:cs typeface="Microsoft Sans Serif"/>
              </a:rPr>
              <a:t>of</a:t>
            </a:r>
            <a:r>
              <a:rPr spc="35" dirty="0">
                <a:latin typeface="+mj-lt"/>
                <a:cs typeface="Microsoft Sans Serif"/>
              </a:rPr>
              <a:t> </a:t>
            </a:r>
            <a:r>
              <a:rPr spc="-10" dirty="0">
                <a:latin typeface="+mj-lt"/>
                <a:cs typeface="Microsoft Sans Serif"/>
              </a:rPr>
              <a:t>the</a:t>
            </a:r>
            <a:endParaRPr dirty="0">
              <a:latin typeface="+mj-lt"/>
              <a:cs typeface="Microsoft Sans Serif"/>
            </a:endParaRPr>
          </a:p>
          <a:p>
            <a:pPr marL="241300">
              <a:lnSpc>
                <a:spcPts val="1780"/>
              </a:lnSpc>
            </a:pPr>
            <a:r>
              <a:rPr spc="-5" dirty="0">
                <a:latin typeface="+mj-lt"/>
                <a:cs typeface="Microsoft Sans Serif"/>
              </a:rPr>
              <a:t>learning</a:t>
            </a:r>
            <a:r>
              <a:rPr spc="-20" dirty="0">
                <a:latin typeface="+mj-lt"/>
                <a:cs typeface="Microsoft Sans Serif"/>
              </a:rPr>
              <a:t> </a:t>
            </a:r>
            <a:r>
              <a:rPr spc="-5" dirty="0">
                <a:latin typeface="+mj-lt"/>
                <a:cs typeface="Microsoft Sans Serif"/>
              </a:rPr>
              <a:t>process.</a:t>
            </a:r>
            <a:endParaRPr dirty="0">
              <a:latin typeface="+mj-lt"/>
              <a:cs typeface="Microsoft Sans Serif"/>
            </a:endParaRPr>
          </a:p>
          <a:p>
            <a:pPr marL="241300" indent="-228600">
              <a:lnSpc>
                <a:spcPts val="2270"/>
              </a:lnSpc>
              <a:spcBef>
                <a:spcPts val="400"/>
              </a:spcBef>
              <a:buClr>
                <a:srgbClr val="000000"/>
              </a:buClr>
              <a:buSzPct val="118750"/>
              <a:buFont typeface="Segoe UI Symbol"/>
              <a:buChar char="⮚"/>
              <a:tabLst>
                <a:tab pos="241300" algn="l"/>
              </a:tabLst>
            </a:pPr>
            <a:r>
              <a:rPr dirty="0">
                <a:latin typeface="+mj-lt"/>
                <a:cs typeface="Microsoft Sans Serif"/>
              </a:rPr>
              <a:t>The</a:t>
            </a:r>
            <a:r>
              <a:rPr spc="15" dirty="0">
                <a:latin typeface="+mj-lt"/>
                <a:cs typeface="Microsoft Sans Serif"/>
              </a:rPr>
              <a:t> </a:t>
            </a:r>
            <a:r>
              <a:rPr spc="-10" dirty="0">
                <a:latin typeface="+mj-lt"/>
                <a:cs typeface="Microsoft Sans Serif"/>
              </a:rPr>
              <a:t>model</a:t>
            </a:r>
            <a:r>
              <a:rPr spc="40" dirty="0">
                <a:latin typeface="+mj-lt"/>
                <a:cs typeface="Microsoft Sans Serif"/>
              </a:rPr>
              <a:t> </a:t>
            </a:r>
            <a:r>
              <a:rPr spc="-5" dirty="0">
                <a:latin typeface="+mj-lt"/>
                <a:cs typeface="Microsoft Sans Serif"/>
              </a:rPr>
              <a:t>is</a:t>
            </a:r>
            <a:r>
              <a:rPr spc="20" dirty="0">
                <a:latin typeface="+mj-lt"/>
                <a:cs typeface="Microsoft Sans Serif"/>
              </a:rPr>
              <a:t> </a:t>
            </a:r>
            <a:r>
              <a:rPr spc="-10" dirty="0">
                <a:latin typeface="+mj-lt"/>
                <a:cs typeface="Microsoft Sans Serif"/>
              </a:rPr>
              <a:t>generated</a:t>
            </a:r>
            <a:r>
              <a:rPr spc="90" dirty="0">
                <a:latin typeface="+mj-lt"/>
                <a:cs typeface="Microsoft Sans Serif"/>
              </a:rPr>
              <a:t> </a:t>
            </a:r>
            <a:r>
              <a:rPr spc="-10" dirty="0">
                <a:latin typeface="+mj-lt"/>
                <a:cs typeface="Microsoft Sans Serif"/>
              </a:rPr>
              <a:t>by</a:t>
            </a:r>
            <a:r>
              <a:rPr spc="20" dirty="0">
                <a:latin typeface="+mj-lt"/>
                <a:cs typeface="Microsoft Sans Serif"/>
              </a:rPr>
              <a:t> </a:t>
            </a:r>
            <a:r>
              <a:rPr spc="-10" dirty="0">
                <a:latin typeface="+mj-lt"/>
                <a:cs typeface="Microsoft Sans Serif"/>
              </a:rPr>
              <a:t>learning</a:t>
            </a:r>
            <a:r>
              <a:rPr spc="55" dirty="0">
                <a:latin typeface="+mj-lt"/>
                <a:cs typeface="Microsoft Sans Serif"/>
              </a:rPr>
              <a:t> </a:t>
            </a:r>
            <a:r>
              <a:rPr dirty="0">
                <a:latin typeface="+mj-lt"/>
                <a:cs typeface="Microsoft Sans Serif"/>
              </a:rPr>
              <a:t>from</a:t>
            </a:r>
            <a:r>
              <a:rPr spc="30" dirty="0">
                <a:latin typeface="+mj-lt"/>
                <a:cs typeface="Microsoft Sans Serif"/>
              </a:rPr>
              <a:t> </a:t>
            </a:r>
            <a:r>
              <a:rPr spc="-10" dirty="0">
                <a:latin typeface="+mj-lt"/>
                <a:cs typeface="Microsoft Sans Serif"/>
              </a:rPr>
              <a:t>huge</a:t>
            </a:r>
            <a:r>
              <a:rPr spc="50" dirty="0">
                <a:latin typeface="+mj-lt"/>
                <a:cs typeface="Microsoft Sans Serif"/>
              </a:rPr>
              <a:t> </a:t>
            </a:r>
            <a:r>
              <a:rPr spc="-5" dirty="0">
                <a:latin typeface="+mj-lt"/>
                <a:cs typeface="Microsoft Sans Serif"/>
              </a:rPr>
              <a:t>volume</a:t>
            </a:r>
            <a:r>
              <a:rPr spc="15" dirty="0">
                <a:latin typeface="+mj-lt"/>
                <a:cs typeface="Microsoft Sans Serif"/>
              </a:rPr>
              <a:t> </a:t>
            </a:r>
            <a:r>
              <a:rPr spc="-10" dirty="0">
                <a:latin typeface="+mj-lt"/>
                <a:cs typeface="Microsoft Sans Serif"/>
              </a:rPr>
              <a:t>of</a:t>
            </a:r>
            <a:r>
              <a:rPr spc="35" dirty="0">
                <a:latin typeface="+mj-lt"/>
                <a:cs typeface="Microsoft Sans Serif"/>
              </a:rPr>
              <a:t> </a:t>
            </a:r>
            <a:r>
              <a:rPr spc="-10" dirty="0">
                <a:latin typeface="+mj-lt"/>
                <a:cs typeface="Microsoft Sans Serif"/>
              </a:rPr>
              <a:t>data,</a:t>
            </a:r>
            <a:r>
              <a:rPr spc="75" dirty="0">
                <a:latin typeface="+mj-lt"/>
                <a:cs typeface="Microsoft Sans Serif"/>
              </a:rPr>
              <a:t> </a:t>
            </a:r>
            <a:r>
              <a:rPr spc="-10" dirty="0">
                <a:latin typeface="+mj-lt"/>
                <a:cs typeface="Microsoft Sans Serif"/>
              </a:rPr>
              <a:t>huge</a:t>
            </a:r>
            <a:r>
              <a:rPr spc="50" dirty="0">
                <a:latin typeface="+mj-lt"/>
                <a:cs typeface="Microsoft Sans Serif"/>
              </a:rPr>
              <a:t> </a:t>
            </a:r>
            <a:r>
              <a:rPr spc="-10" dirty="0">
                <a:latin typeface="+mj-lt"/>
                <a:cs typeface="Microsoft Sans Serif"/>
              </a:rPr>
              <a:t>both</a:t>
            </a:r>
            <a:r>
              <a:rPr spc="45" dirty="0">
                <a:latin typeface="+mj-lt"/>
                <a:cs typeface="Microsoft Sans Serif"/>
              </a:rPr>
              <a:t> </a:t>
            </a:r>
            <a:r>
              <a:rPr spc="-5" dirty="0">
                <a:latin typeface="+mj-lt"/>
                <a:cs typeface="Microsoft Sans Serif"/>
              </a:rPr>
              <a:t>in</a:t>
            </a:r>
            <a:r>
              <a:rPr spc="15" dirty="0">
                <a:latin typeface="+mj-lt"/>
                <a:cs typeface="Microsoft Sans Serif"/>
              </a:rPr>
              <a:t> </a:t>
            </a:r>
            <a:r>
              <a:rPr spc="-10" dirty="0">
                <a:latin typeface="+mj-lt"/>
                <a:cs typeface="Microsoft Sans Serif"/>
              </a:rPr>
              <a:t>breadth</a:t>
            </a:r>
            <a:r>
              <a:rPr spc="65" dirty="0">
                <a:latin typeface="+mj-lt"/>
                <a:cs typeface="Microsoft Sans Serif"/>
              </a:rPr>
              <a:t> </a:t>
            </a:r>
            <a:r>
              <a:rPr spc="-10" dirty="0">
                <a:latin typeface="+mj-lt"/>
                <a:cs typeface="Microsoft Sans Serif"/>
              </a:rPr>
              <a:t>and</a:t>
            </a:r>
            <a:r>
              <a:rPr lang="en-GB" spc="-10" dirty="0">
                <a:latin typeface="+mj-lt"/>
                <a:cs typeface="Microsoft Sans Serif"/>
              </a:rPr>
              <a:t> </a:t>
            </a:r>
            <a:r>
              <a:rPr spc="-10" dirty="0">
                <a:latin typeface="+mj-lt"/>
                <a:cs typeface="Microsoft Sans Serif"/>
              </a:rPr>
              <a:t>depth</a:t>
            </a:r>
            <a:r>
              <a:rPr spc="70" dirty="0">
                <a:latin typeface="+mj-lt"/>
                <a:cs typeface="Microsoft Sans Serif"/>
              </a:rPr>
              <a:t> </a:t>
            </a:r>
            <a:r>
              <a:rPr spc="-5" dirty="0">
                <a:latin typeface="+mj-lt"/>
                <a:cs typeface="Microsoft Sans Serif"/>
              </a:rPr>
              <a:t>reflecting</a:t>
            </a:r>
            <a:r>
              <a:rPr spc="5" dirty="0">
                <a:latin typeface="+mj-lt"/>
                <a:cs typeface="Microsoft Sans Serif"/>
              </a:rPr>
              <a:t> </a:t>
            </a:r>
            <a:r>
              <a:rPr spc="-5" dirty="0">
                <a:latin typeface="+mj-lt"/>
                <a:cs typeface="Microsoft Sans Serif"/>
              </a:rPr>
              <a:t>the</a:t>
            </a:r>
            <a:r>
              <a:rPr spc="50" dirty="0">
                <a:latin typeface="+mj-lt"/>
                <a:cs typeface="Microsoft Sans Serif"/>
              </a:rPr>
              <a:t> </a:t>
            </a:r>
            <a:r>
              <a:rPr spc="-10" dirty="0">
                <a:latin typeface="+mj-lt"/>
                <a:cs typeface="Microsoft Sans Serif"/>
              </a:rPr>
              <a:t>real</a:t>
            </a:r>
            <a:r>
              <a:rPr spc="40" dirty="0">
                <a:latin typeface="+mj-lt"/>
                <a:cs typeface="Microsoft Sans Serif"/>
              </a:rPr>
              <a:t> </a:t>
            </a:r>
            <a:r>
              <a:rPr spc="-10" dirty="0">
                <a:latin typeface="+mj-lt"/>
                <a:cs typeface="Microsoft Sans Serif"/>
              </a:rPr>
              <a:t>world</a:t>
            </a:r>
            <a:r>
              <a:rPr spc="30" dirty="0">
                <a:latin typeface="+mj-lt"/>
                <a:cs typeface="Microsoft Sans Serif"/>
              </a:rPr>
              <a:t> </a:t>
            </a:r>
            <a:r>
              <a:rPr spc="-5" dirty="0">
                <a:latin typeface="+mj-lt"/>
                <a:cs typeface="Microsoft Sans Serif"/>
              </a:rPr>
              <a:t>in</a:t>
            </a:r>
            <a:r>
              <a:rPr spc="15" dirty="0">
                <a:latin typeface="+mj-lt"/>
                <a:cs typeface="Microsoft Sans Serif"/>
              </a:rPr>
              <a:t> </a:t>
            </a:r>
            <a:r>
              <a:rPr spc="-10" dirty="0">
                <a:latin typeface="+mj-lt"/>
                <a:cs typeface="Microsoft Sans Serif"/>
              </a:rPr>
              <a:t>which</a:t>
            </a:r>
            <a:r>
              <a:rPr spc="50" dirty="0">
                <a:latin typeface="+mj-lt"/>
                <a:cs typeface="Microsoft Sans Serif"/>
              </a:rPr>
              <a:t> </a:t>
            </a:r>
            <a:r>
              <a:rPr spc="-5" dirty="0">
                <a:latin typeface="+mj-lt"/>
                <a:cs typeface="Microsoft Sans Serif"/>
              </a:rPr>
              <a:t>the</a:t>
            </a:r>
            <a:r>
              <a:rPr spc="30" dirty="0">
                <a:latin typeface="+mj-lt"/>
                <a:cs typeface="Microsoft Sans Serif"/>
              </a:rPr>
              <a:t> </a:t>
            </a:r>
            <a:r>
              <a:rPr spc="-5" dirty="0">
                <a:latin typeface="+mj-lt"/>
                <a:cs typeface="Microsoft Sans Serif"/>
              </a:rPr>
              <a:t>processes</a:t>
            </a:r>
            <a:r>
              <a:rPr spc="55" dirty="0">
                <a:latin typeface="+mj-lt"/>
                <a:cs typeface="Microsoft Sans Serif"/>
              </a:rPr>
              <a:t> </a:t>
            </a:r>
            <a:r>
              <a:rPr spc="-5" dirty="0">
                <a:latin typeface="+mj-lt"/>
                <a:cs typeface="Microsoft Sans Serif"/>
              </a:rPr>
              <a:t>are</a:t>
            </a:r>
            <a:r>
              <a:rPr spc="30" dirty="0">
                <a:latin typeface="+mj-lt"/>
                <a:cs typeface="Microsoft Sans Serif"/>
              </a:rPr>
              <a:t> </a:t>
            </a:r>
            <a:r>
              <a:rPr spc="-5" dirty="0">
                <a:latin typeface="+mj-lt"/>
                <a:cs typeface="Microsoft Sans Serif"/>
              </a:rPr>
              <a:t>performed.</a:t>
            </a:r>
            <a:endParaRPr dirty="0">
              <a:latin typeface="+mj-lt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000" dirty="0">
              <a:latin typeface="+mj-lt"/>
              <a:cs typeface="Microsoft Sans Serif"/>
            </a:endParaRPr>
          </a:p>
          <a:p>
            <a:pPr marL="12700">
              <a:spcBef>
                <a:spcPts val="1445"/>
              </a:spcBef>
            </a:pPr>
            <a:r>
              <a:rPr sz="2400" b="1" dirty="0">
                <a:latin typeface="+mj-lt"/>
                <a:cs typeface="Arial"/>
              </a:rPr>
              <a:t>What</a:t>
            </a:r>
            <a:r>
              <a:rPr sz="2400" b="1" spc="-35" dirty="0">
                <a:latin typeface="+mj-lt"/>
                <a:cs typeface="Arial"/>
              </a:rPr>
              <a:t> </a:t>
            </a:r>
            <a:r>
              <a:rPr sz="2400" b="1" dirty="0">
                <a:latin typeface="+mj-lt"/>
                <a:cs typeface="Arial"/>
              </a:rPr>
              <a:t>machine</a:t>
            </a:r>
            <a:r>
              <a:rPr sz="2400" b="1" spc="-45" dirty="0">
                <a:latin typeface="+mj-lt"/>
                <a:cs typeface="Arial"/>
              </a:rPr>
              <a:t> </a:t>
            </a:r>
            <a:r>
              <a:rPr sz="2400" b="1" dirty="0">
                <a:latin typeface="+mj-lt"/>
                <a:cs typeface="Arial"/>
              </a:rPr>
              <a:t>learning</a:t>
            </a:r>
            <a:r>
              <a:rPr sz="2400" b="1" spc="-55" dirty="0">
                <a:latin typeface="+mj-lt"/>
                <a:cs typeface="Arial"/>
              </a:rPr>
              <a:t> </a:t>
            </a:r>
            <a:r>
              <a:rPr sz="2400" b="1" dirty="0">
                <a:latin typeface="+mj-lt"/>
                <a:cs typeface="Arial"/>
              </a:rPr>
              <a:t>algorithms</a:t>
            </a:r>
            <a:r>
              <a:rPr sz="2400" b="1" spc="-45" dirty="0">
                <a:latin typeface="+mj-lt"/>
                <a:cs typeface="Arial"/>
              </a:rPr>
              <a:t> </a:t>
            </a:r>
            <a:r>
              <a:rPr sz="2400" b="1" spc="-5" dirty="0">
                <a:latin typeface="+mj-lt"/>
                <a:cs typeface="Arial"/>
              </a:rPr>
              <a:t>do?</a:t>
            </a:r>
            <a:endParaRPr sz="2400" dirty="0">
              <a:latin typeface="+mj-lt"/>
              <a:cs typeface="Arial"/>
            </a:endParaRPr>
          </a:p>
          <a:p>
            <a:pPr>
              <a:spcBef>
                <a:spcPts val="15"/>
              </a:spcBef>
            </a:pPr>
            <a:endParaRPr sz="2400" dirty="0">
              <a:latin typeface="+mj-lt"/>
              <a:cs typeface="Arial"/>
            </a:endParaRPr>
          </a:p>
          <a:p>
            <a:pPr marL="241300" indent="-228600">
              <a:buClr>
                <a:srgbClr val="000000"/>
              </a:buClr>
              <a:buSzPct val="118750"/>
              <a:buFont typeface="Segoe UI Symbol"/>
              <a:buChar char="⮚"/>
              <a:tabLst>
                <a:tab pos="241300" algn="l"/>
              </a:tabLst>
            </a:pPr>
            <a:r>
              <a:rPr spc="-5" dirty="0">
                <a:latin typeface="+mj-lt"/>
                <a:cs typeface="Microsoft Sans Serif"/>
              </a:rPr>
              <a:t>Search</a:t>
            </a:r>
            <a:r>
              <a:rPr spc="40" dirty="0">
                <a:latin typeface="+mj-lt"/>
                <a:cs typeface="Microsoft Sans Serif"/>
              </a:rPr>
              <a:t> </a:t>
            </a:r>
            <a:r>
              <a:rPr spc="-10" dirty="0">
                <a:latin typeface="+mj-lt"/>
                <a:cs typeface="Microsoft Sans Serif"/>
              </a:rPr>
              <a:t>through</a:t>
            </a:r>
            <a:r>
              <a:rPr spc="50" dirty="0">
                <a:latin typeface="+mj-lt"/>
                <a:cs typeface="Microsoft Sans Serif"/>
              </a:rPr>
              <a:t> </a:t>
            </a:r>
            <a:r>
              <a:rPr spc="-5" dirty="0">
                <a:latin typeface="+mj-lt"/>
                <a:cs typeface="Microsoft Sans Serif"/>
              </a:rPr>
              <a:t>the</a:t>
            </a:r>
            <a:r>
              <a:rPr spc="50" dirty="0">
                <a:latin typeface="+mj-lt"/>
                <a:cs typeface="Microsoft Sans Serif"/>
              </a:rPr>
              <a:t> </a:t>
            </a:r>
            <a:r>
              <a:rPr spc="-10" dirty="0">
                <a:latin typeface="+mj-lt"/>
                <a:cs typeface="Microsoft Sans Serif"/>
              </a:rPr>
              <a:t>data</a:t>
            </a:r>
            <a:r>
              <a:rPr spc="50" dirty="0">
                <a:latin typeface="+mj-lt"/>
                <a:cs typeface="Microsoft Sans Serif"/>
              </a:rPr>
              <a:t> </a:t>
            </a:r>
            <a:r>
              <a:rPr spc="-5" dirty="0">
                <a:latin typeface="+mj-lt"/>
                <a:cs typeface="Microsoft Sans Serif"/>
              </a:rPr>
              <a:t>to</a:t>
            </a:r>
            <a:r>
              <a:rPr spc="50" dirty="0">
                <a:latin typeface="+mj-lt"/>
                <a:cs typeface="Microsoft Sans Serif"/>
              </a:rPr>
              <a:t> </a:t>
            </a:r>
            <a:r>
              <a:rPr spc="-10" dirty="0">
                <a:latin typeface="+mj-lt"/>
                <a:cs typeface="Microsoft Sans Serif"/>
              </a:rPr>
              <a:t>look</a:t>
            </a:r>
            <a:r>
              <a:rPr spc="15" dirty="0">
                <a:latin typeface="+mj-lt"/>
                <a:cs typeface="Microsoft Sans Serif"/>
              </a:rPr>
              <a:t> </a:t>
            </a:r>
            <a:r>
              <a:rPr dirty="0">
                <a:latin typeface="+mj-lt"/>
                <a:cs typeface="Microsoft Sans Serif"/>
              </a:rPr>
              <a:t>for</a:t>
            </a:r>
            <a:r>
              <a:rPr spc="40" dirty="0">
                <a:latin typeface="+mj-lt"/>
                <a:cs typeface="Microsoft Sans Serif"/>
              </a:rPr>
              <a:t> </a:t>
            </a:r>
            <a:r>
              <a:rPr spc="-10" dirty="0">
                <a:latin typeface="+mj-lt"/>
                <a:cs typeface="Microsoft Sans Serif"/>
              </a:rPr>
              <a:t>patterns</a:t>
            </a:r>
            <a:r>
              <a:rPr spc="75" dirty="0">
                <a:latin typeface="+mj-lt"/>
                <a:cs typeface="Microsoft Sans Serif"/>
              </a:rPr>
              <a:t> </a:t>
            </a:r>
            <a:r>
              <a:rPr spc="-5" dirty="0">
                <a:latin typeface="+mj-lt"/>
                <a:cs typeface="Microsoft Sans Serif"/>
              </a:rPr>
              <a:t>in</a:t>
            </a:r>
            <a:r>
              <a:rPr spc="15" dirty="0">
                <a:latin typeface="+mj-lt"/>
                <a:cs typeface="Microsoft Sans Serif"/>
              </a:rPr>
              <a:t> </a:t>
            </a:r>
            <a:r>
              <a:rPr dirty="0">
                <a:latin typeface="+mj-lt"/>
                <a:cs typeface="Microsoft Sans Serif"/>
              </a:rPr>
              <a:t>form</a:t>
            </a:r>
            <a:r>
              <a:rPr spc="25" dirty="0">
                <a:latin typeface="+mj-lt"/>
                <a:cs typeface="Microsoft Sans Serif"/>
              </a:rPr>
              <a:t> </a:t>
            </a:r>
            <a:r>
              <a:rPr spc="-5" dirty="0">
                <a:latin typeface="+mj-lt"/>
                <a:cs typeface="Microsoft Sans Serif"/>
              </a:rPr>
              <a:t>of</a:t>
            </a:r>
            <a:r>
              <a:rPr spc="25" dirty="0">
                <a:latin typeface="+mj-lt"/>
                <a:cs typeface="Microsoft Sans Serif"/>
              </a:rPr>
              <a:t> </a:t>
            </a:r>
            <a:r>
              <a:rPr spc="-5" dirty="0">
                <a:latin typeface="+mj-lt"/>
                <a:cs typeface="Microsoft Sans Serif"/>
              </a:rPr>
              <a:t>trends,</a:t>
            </a:r>
            <a:r>
              <a:rPr spc="70" dirty="0">
                <a:latin typeface="+mj-lt"/>
                <a:cs typeface="Microsoft Sans Serif"/>
              </a:rPr>
              <a:t> </a:t>
            </a:r>
            <a:r>
              <a:rPr spc="-5" dirty="0">
                <a:latin typeface="+mj-lt"/>
                <a:cs typeface="Microsoft Sans Serif"/>
              </a:rPr>
              <a:t>cycles,</a:t>
            </a:r>
            <a:r>
              <a:rPr spc="50" dirty="0">
                <a:latin typeface="+mj-lt"/>
                <a:cs typeface="Microsoft Sans Serif"/>
              </a:rPr>
              <a:t> </a:t>
            </a:r>
            <a:r>
              <a:rPr spc="-5" dirty="0">
                <a:latin typeface="+mj-lt"/>
                <a:cs typeface="Microsoft Sans Serif"/>
              </a:rPr>
              <a:t>associations,</a:t>
            </a:r>
            <a:r>
              <a:rPr spc="50" dirty="0">
                <a:latin typeface="+mj-lt"/>
                <a:cs typeface="Microsoft Sans Serif"/>
              </a:rPr>
              <a:t> </a:t>
            </a:r>
            <a:r>
              <a:rPr spc="-5" dirty="0">
                <a:latin typeface="+mj-lt"/>
                <a:cs typeface="Microsoft Sans Serif"/>
              </a:rPr>
              <a:t>etc.</a:t>
            </a:r>
            <a:endParaRPr dirty="0">
              <a:latin typeface="+mj-lt"/>
              <a:cs typeface="Microsoft Sans Serif"/>
            </a:endParaRPr>
          </a:p>
          <a:p>
            <a:pPr marL="241300" indent="-228600">
              <a:spcBef>
                <a:spcPts val="325"/>
              </a:spcBef>
              <a:buClr>
                <a:srgbClr val="000000"/>
              </a:buClr>
              <a:buSzPct val="118750"/>
              <a:buFont typeface="Segoe UI Symbol"/>
              <a:buChar char="⮚"/>
              <a:tabLst>
                <a:tab pos="241300" algn="l"/>
              </a:tabLst>
            </a:pPr>
            <a:r>
              <a:rPr spc="-5" dirty="0">
                <a:latin typeface="+mj-lt"/>
                <a:cs typeface="Microsoft Sans Serif"/>
              </a:rPr>
              <a:t>Express</a:t>
            </a:r>
            <a:r>
              <a:rPr spc="25" dirty="0">
                <a:latin typeface="+mj-lt"/>
                <a:cs typeface="Microsoft Sans Serif"/>
              </a:rPr>
              <a:t> </a:t>
            </a:r>
            <a:r>
              <a:rPr spc="-10" dirty="0">
                <a:latin typeface="+mj-lt"/>
                <a:cs typeface="Microsoft Sans Serif"/>
              </a:rPr>
              <a:t>these</a:t>
            </a:r>
            <a:r>
              <a:rPr spc="55" dirty="0">
                <a:latin typeface="+mj-lt"/>
                <a:cs typeface="Microsoft Sans Serif"/>
              </a:rPr>
              <a:t> </a:t>
            </a:r>
            <a:r>
              <a:rPr spc="-10" dirty="0">
                <a:latin typeface="+mj-lt"/>
                <a:cs typeface="Microsoft Sans Serif"/>
              </a:rPr>
              <a:t>patterns</a:t>
            </a:r>
            <a:r>
              <a:rPr spc="85" dirty="0">
                <a:latin typeface="+mj-lt"/>
                <a:cs typeface="Microsoft Sans Serif"/>
              </a:rPr>
              <a:t> </a:t>
            </a:r>
            <a:r>
              <a:rPr spc="-10" dirty="0">
                <a:latin typeface="+mj-lt"/>
                <a:cs typeface="Microsoft Sans Serif"/>
              </a:rPr>
              <a:t>as</a:t>
            </a:r>
            <a:r>
              <a:rPr spc="45" dirty="0">
                <a:latin typeface="+mj-lt"/>
                <a:cs typeface="Microsoft Sans Serif"/>
              </a:rPr>
              <a:t> </a:t>
            </a:r>
            <a:r>
              <a:rPr spc="-10" dirty="0">
                <a:latin typeface="+mj-lt"/>
                <a:cs typeface="Microsoft Sans Serif"/>
              </a:rPr>
              <a:t>mathematical</a:t>
            </a:r>
            <a:r>
              <a:rPr spc="65" dirty="0">
                <a:latin typeface="+mj-lt"/>
                <a:cs typeface="Microsoft Sans Serif"/>
              </a:rPr>
              <a:t> </a:t>
            </a:r>
            <a:r>
              <a:rPr spc="-5" dirty="0">
                <a:latin typeface="+mj-lt"/>
                <a:cs typeface="Microsoft Sans Serif"/>
              </a:rPr>
              <a:t>structures.</a:t>
            </a:r>
            <a:endParaRPr dirty="0">
              <a:latin typeface="+mj-lt"/>
              <a:cs typeface="Microsoft Sans Serif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65C107-BCDB-4AD2-B755-F7E0EBDC89BA}"/>
              </a:ext>
            </a:extLst>
          </p:cNvPr>
          <p:cNvSpPr/>
          <p:nvPr/>
        </p:nvSpPr>
        <p:spPr>
          <a:xfrm>
            <a:off x="7391401" y="857251"/>
            <a:ext cx="1731095" cy="3917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ABFE54-B64F-BA4E-91D0-4BDEDA160E93}"/>
              </a:ext>
            </a:extLst>
          </p:cNvPr>
          <p:cNvSpPr txBox="1">
            <a:spLocks/>
          </p:cNvSpPr>
          <p:nvPr/>
        </p:nvSpPr>
        <p:spPr>
          <a:xfrm>
            <a:off x="457200" y="19299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What is Machine Learning?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Data Science?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sz="2800" b="1" dirty="0"/>
              <a:t>Definition: </a:t>
            </a:r>
            <a:endParaRPr lang="en-GB" sz="2800" b="1" dirty="0"/>
          </a:p>
          <a:p>
            <a:pPr marL="0" indent="0">
              <a:buNone/>
            </a:pPr>
            <a:r>
              <a:rPr sz="2800" dirty="0"/>
              <a:t>An interdisciplinary field that uses scientific methods, processes, algorithms and systems to extract knowledge and insights from structured and unstructured data.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sz="2800" b="1" dirty="0"/>
              <a:t>Key Components:</a:t>
            </a:r>
          </a:p>
          <a:p>
            <a:r>
              <a:rPr sz="2800" dirty="0"/>
              <a:t>Data Exploration and Analysis</a:t>
            </a:r>
          </a:p>
          <a:p>
            <a:r>
              <a:rPr sz="2800" dirty="0"/>
              <a:t>Predictive Analytics</a:t>
            </a:r>
          </a:p>
          <a:p>
            <a:r>
              <a:rPr sz="2800" dirty="0"/>
              <a:t>Machine Learning</a:t>
            </a:r>
          </a:p>
          <a:p>
            <a:r>
              <a:rPr sz="2800" dirty="0"/>
              <a:t>Data-driven Decision Making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091" y="568551"/>
            <a:ext cx="3028952" cy="4991327"/>
          </a:xfrm>
        </p:spPr>
        <p:txBody>
          <a:bodyPr>
            <a:noAutofit/>
          </a:bodyPr>
          <a:lstStyle/>
          <a:p>
            <a:pPr algn="l"/>
            <a:r>
              <a:rPr lang="en-GB" sz="3200" dirty="0"/>
              <a:t>Artificial Intelligence and Branches</a:t>
            </a:r>
            <a:endParaRPr sz="32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C9658AA-05F2-7A48-32FF-C481B43E3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556" y="146082"/>
            <a:ext cx="5151724" cy="635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68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What is a Model? 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Explanation:</a:t>
            </a:r>
          </a:p>
          <a:p>
            <a:r>
              <a:rPr dirty="0"/>
              <a:t>A model in Machine Learning is like a recipe that the system follows to make decisions</a:t>
            </a:r>
          </a:p>
          <a:p>
            <a:pPr marL="0" indent="0">
              <a:buNone/>
            </a:pPr>
            <a:r>
              <a:rPr dirty="0"/>
              <a:t>Process:</a:t>
            </a:r>
          </a:p>
          <a:p>
            <a:r>
              <a:rPr dirty="0"/>
              <a:t>Data Collection -&gt; Data Cleaning -&gt; Model Training -&gt; Testing -&gt; Deployment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 in </a:t>
            </a:r>
            <a:r>
              <a:rPr dirty="0"/>
              <a:t>Machine Learning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FBD3D43E-0E55-06BC-64DD-3E230A7C43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1A66FD-B04B-7491-4B0A-E44672D21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1346"/>
            <a:ext cx="9144000" cy="223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7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FBD3D43E-0E55-06BC-64DD-3E230A7C43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4E1376-A7C4-B61D-6F62-54AF0BDC5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90" y="294168"/>
            <a:ext cx="7989620" cy="640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9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Approach at Ingeus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Ingeus-specific strategies:</a:t>
            </a:r>
          </a:p>
          <a:p>
            <a:r>
              <a:t>• Types of data collected</a:t>
            </a:r>
          </a:p>
          <a:p>
            <a:r>
              <a:t>• Tools and technologies used</a:t>
            </a:r>
          </a:p>
          <a:p>
            <a:r>
              <a:t>• Examples of current projects and applications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368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Segoe UI Symbol</vt:lpstr>
      <vt:lpstr>Office Theme</vt:lpstr>
      <vt:lpstr> Introduction to Machine Learning  and Data Science at Ingeus</vt:lpstr>
      <vt:lpstr>Agenda</vt:lpstr>
      <vt:lpstr>Machine Learning</vt:lpstr>
      <vt:lpstr>What is Data Science?</vt:lpstr>
      <vt:lpstr>Artificial Intelligence and Branches</vt:lpstr>
      <vt:lpstr>What is a Model? How Does it Work?</vt:lpstr>
      <vt:lpstr>Steps in Machine Learning</vt:lpstr>
      <vt:lpstr>PowerPoint Presentation</vt:lpstr>
      <vt:lpstr>Our Approach at Ingeus</vt:lpstr>
      <vt:lpstr>Example of a Model at Work at Ingeus</vt:lpstr>
      <vt:lpstr>Challenges and Opportunities</vt:lpstr>
      <vt:lpstr>Conclusion and Future Directions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Fahad Rehmani</cp:lastModifiedBy>
  <cp:revision>6</cp:revision>
  <dcterms:created xsi:type="dcterms:W3CDTF">2013-01-27T09:14:16Z</dcterms:created>
  <dcterms:modified xsi:type="dcterms:W3CDTF">2024-06-05T21:40:11Z</dcterms:modified>
  <cp:category/>
</cp:coreProperties>
</file>