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73" r:id="rId2"/>
    <p:sldId id="366" r:id="rId3"/>
    <p:sldId id="257" r:id="rId4"/>
    <p:sldId id="368" r:id="rId5"/>
    <p:sldId id="369" r:id="rId6"/>
    <p:sldId id="370" r:id="rId7"/>
    <p:sldId id="300" r:id="rId8"/>
    <p:sldId id="372" r:id="rId9"/>
    <p:sldId id="371" r:id="rId10"/>
    <p:sldId id="373" r:id="rId11"/>
    <p:sldId id="374" r:id="rId12"/>
    <p:sldId id="375" r:id="rId13"/>
    <p:sldId id="376" r:id="rId14"/>
    <p:sldId id="377" r:id="rId15"/>
    <p:sldId id="530" r:id="rId16"/>
    <p:sldId id="531" r:id="rId17"/>
    <p:sldId id="532" r:id="rId18"/>
    <p:sldId id="533" r:id="rId19"/>
    <p:sldId id="536" r:id="rId20"/>
    <p:sldId id="537" r:id="rId21"/>
    <p:sldId id="538" r:id="rId22"/>
    <p:sldId id="540" r:id="rId23"/>
    <p:sldId id="541" r:id="rId24"/>
    <p:sldId id="542" r:id="rId25"/>
    <p:sldId id="544" r:id="rId26"/>
    <p:sldId id="545" r:id="rId27"/>
    <p:sldId id="548" r:id="rId28"/>
    <p:sldId id="549" r:id="rId29"/>
    <p:sldId id="550" r:id="rId30"/>
    <p:sldId id="551" r:id="rId31"/>
    <p:sldId id="552" r:id="rId32"/>
    <p:sldId id="554" r:id="rId33"/>
    <p:sldId id="556" r:id="rId34"/>
    <p:sldId id="557" r:id="rId35"/>
    <p:sldId id="559" r:id="rId36"/>
    <p:sldId id="560" r:id="rId37"/>
    <p:sldId id="561" r:id="rId38"/>
    <p:sldId id="566" r:id="rId39"/>
    <p:sldId id="562" r:id="rId40"/>
    <p:sldId id="567" r:id="rId41"/>
    <p:sldId id="565" r:id="rId42"/>
    <p:sldId id="568" r:id="rId43"/>
    <p:sldId id="569" r:id="rId44"/>
    <p:sldId id="563" r:id="rId45"/>
    <p:sldId id="564" r:id="rId46"/>
    <p:sldId id="571" r:id="rId47"/>
    <p:sldId id="570" r:id="rId48"/>
    <p:sldId id="283" r:id="rId49"/>
    <p:sldId id="280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F0F0F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E5389BA4-B03B-4989-9C97-B5FC9670604E}"/>
    <pc:docChg chg="modSld">
      <pc:chgData name="Scruel Tao" userId="5ea5c98d59b44d4b" providerId="LiveId" clId="{E5389BA4-B03B-4989-9C97-B5FC9670604E}" dt="2023-06-02T13:47:59.197" v="0" actId="20577"/>
      <pc:docMkLst>
        <pc:docMk/>
      </pc:docMkLst>
      <pc:sldChg chg="modSp mod">
        <pc:chgData name="Scruel Tao" userId="5ea5c98d59b44d4b" providerId="LiveId" clId="{E5389BA4-B03B-4989-9C97-B5FC9670604E}" dt="2023-06-02T13:47:59.197" v="0" actId="20577"/>
        <pc:sldMkLst>
          <pc:docMk/>
          <pc:sldMk cId="0" sldId="260"/>
        </pc:sldMkLst>
        <pc:spChg chg="mod">
          <ac:chgData name="Scruel Tao" userId="5ea5c98d59b44d4b" providerId="LiveId" clId="{E5389BA4-B03B-4989-9C97-B5FC9670604E}" dt="2023-06-02T13:47:59.197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100448702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100448702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100448702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100448702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674EA098-B68C-4352-821F-870A45EF42D6}"/>
    <pc:docChg chg="undo custSel addSld delSld modSld modMainMaster">
      <pc:chgData name="Scruel Tao" userId="5ea5c98d59b44d4b" providerId="LiveId" clId="{674EA098-B68C-4352-821F-870A45EF42D6}" dt="2023-05-16T04:01:14.303" v="159" actId="478"/>
      <pc:docMkLst>
        <pc:docMk/>
      </pc:docMkLst>
      <pc:sldChg chg="addSp modSp mod">
        <pc:chgData name="Scruel Tao" userId="5ea5c98d59b44d4b" providerId="LiveId" clId="{674EA098-B68C-4352-821F-870A45EF42D6}" dt="2023-04-26T02:59:16.815" v="101"/>
        <pc:sldMkLst>
          <pc:docMk/>
          <pc:sldMk cId="1112998187" sldId="257"/>
        </pc:sldMkLst>
        <pc:spChg chg="mod">
          <ac:chgData name="Scruel Tao" userId="5ea5c98d59b44d4b" providerId="LiveId" clId="{674EA098-B68C-4352-821F-870A45EF42D6}" dt="2023-04-26T02:55:51.895" v="6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674EA098-B68C-4352-821F-870A45EF42D6}" dt="2023-04-26T02:59:02.076" v="98" actId="27636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674EA098-B68C-4352-821F-870A45EF42D6}" dt="2023-04-26T02:59:16.815" v="101"/>
          <ac:spMkLst>
            <pc:docMk/>
            <pc:sldMk cId="1112998187" sldId="257"/>
            <ac:spMk id="4" creationId="{A12471F3-FD01-5940-8D87-FFE6575BD7BE}"/>
          </ac:spMkLst>
        </pc:spChg>
      </pc:sldChg>
      <pc:sldChg chg="addSp delSp modSp mod">
        <pc:chgData name="Scruel Tao" userId="5ea5c98d59b44d4b" providerId="LiveId" clId="{674EA098-B68C-4352-821F-870A45EF42D6}" dt="2023-05-16T04:01:03.944" v="157" actId="478"/>
        <pc:sldMkLst>
          <pc:docMk/>
          <pc:sldMk cId="0" sldId="260"/>
        </pc:sldMkLst>
        <pc:spChg chg="del mod">
          <ac:chgData name="Scruel Tao" userId="5ea5c98d59b44d4b" providerId="LiveId" clId="{674EA098-B68C-4352-821F-870A45EF42D6}" dt="2023-05-16T04:01:03.944" v="157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674EA098-B68C-4352-821F-870A45EF42D6}" dt="2023-05-03T00:12:04.289" v="140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674EA098-B68C-4352-821F-870A45EF42D6}" dt="2023-05-03T00:12:04.512" v="141"/>
          <ac:spMkLst>
            <pc:docMk/>
            <pc:sldMk cId="0" sldId="260"/>
            <ac:spMk id="4" creationId="{97BC8378-E0E5-3093-EA92-C480D9146529}"/>
          </ac:spMkLst>
        </pc:spChg>
        <pc:spChg chg="mod">
          <ac:chgData name="Scruel Tao" userId="5ea5c98d59b44d4b" providerId="LiveId" clId="{674EA098-B68C-4352-821F-870A45EF42D6}" dt="2023-04-29T18:30:00.146" v="136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674EA098-B68C-4352-821F-870A45EF42D6}" dt="2023-05-01T18:26:01.775" v="139" actId="47"/>
        <pc:sldMkLst>
          <pc:docMk/>
          <pc:sldMk cId="2706538019" sldId="277"/>
        </pc:sldMkLst>
      </pc:sldChg>
      <pc:sldChg chg="modSp mod modAnim">
        <pc:chgData name="Scruel Tao" userId="5ea5c98d59b44d4b" providerId="LiveId" clId="{674EA098-B68C-4352-821F-870A45EF42D6}" dt="2023-04-29T18:27:20.288" v="128" actId="113"/>
        <pc:sldMkLst>
          <pc:docMk/>
          <pc:sldMk cId="3519437269" sldId="279"/>
        </pc:sldMkLst>
        <pc:spChg chg="mod">
          <ac:chgData name="Scruel Tao" userId="5ea5c98d59b44d4b" providerId="LiveId" clId="{674EA098-B68C-4352-821F-870A45EF42D6}" dt="2023-04-26T02:59:05.855" v="9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0.288" v="128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9T14:09:26.479" v="126"/>
        <pc:sldMkLst>
          <pc:docMk/>
          <pc:sldMk cId="3745708182" sldId="280"/>
        </pc:sldMkLst>
      </pc:sldChg>
      <pc:sldChg chg="modSp del mod">
        <pc:chgData name="Scruel Tao" userId="5ea5c98d59b44d4b" providerId="LiveId" clId="{674EA098-B68C-4352-821F-870A45EF42D6}" dt="2023-04-26T02:59:23.331" v="103" actId="47"/>
        <pc:sldMkLst>
          <pc:docMk/>
          <pc:sldMk cId="364430658" sldId="282"/>
        </pc:sldMkLst>
        <pc:spChg chg="mod">
          <ac:chgData name="Scruel Tao" userId="5ea5c98d59b44d4b" providerId="LiveId" clId="{674EA098-B68C-4352-821F-870A45EF42D6}" dt="2023-04-26T02:59:09.256" v="10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674EA098-B68C-4352-821F-870A45EF42D6}" dt="2023-04-26T02:59:28.315" v="104"/>
        <pc:sldMkLst>
          <pc:docMk/>
          <pc:sldMk cId="1832821127" sldId="283"/>
        </pc:sldMkLst>
        <pc:spChg chg="mod">
          <ac:chgData name="Scruel Tao" userId="5ea5c98d59b44d4b" providerId="LiveId" clId="{674EA098-B68C-4352-821F-870A45EF42D6}" dt="2023-04-26T02:59:28.315" v="104"/>
          <ac:spMkLst>
            <pc:docMk/>
            <pc:sldMk cId="1832821127" sldId="283"/>
            <ac:spMk id="2" creationId="{1CBF67D3-549D-0623-7687-618F66C7933B}"/>
          </ac:spMkLst>
        </pc:spChg>
      </pc:sldChg>
      <pc:sldChg chg="add del">
        <pc:chgData name="Scruel Tao" userId="5ea5c98d59b44d4b" providerId="LiveId" clId="{674EA098-B68C-4352-821F-870A45EF42D6}" dt="2023-04-29T14:09:28.312" v="127" actId="47"/>
        <pc:sldMkLst>
          <pc:docMk/>
          <pc:sldMk cId="3894464876" sldId="284"/>
        </pc:sldMkLst>
      </pc:sldChg>
      <pc:sldChg chg="modSp add mod">
        <pc:chgData name="Scruel Tao" userId="5ea5c98d59b44d4b" providerId="LiveId" clId="{674EA098-B68C-4352-821F-870A45EF42D6}" dt="2023-04-29T18:27:21.696" v="129" actId="113"/>
        <pc:sldMkLst>
          <pc:docMk/>
          <pc:sldMk cId="1666548335" sldId="285"/>
        </pc:sldMkLst>
        <pc:spChg chg="mod">
          <ac:chgData name="Scruel Tao" userId="5ea5c98d59b44d4b" providerId="LiveId" clId="{674EA098-B68C-4352-821F-870A45EF42D6}" dt="2023-04-26T08:28:45.285" v="115" actId="2711"/>
          <ac:spMkLst>
            <pc:docMk/>
            <pc:sldMk cId="1666548335" sldId="285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1.696" v="129" actId="113"/>
          <ac:spMkLst>
            <pc:docMk/>
            <pc:sldMk cId="1666548335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2.727" v="130" actId="113"/>
        <pc:sldMkLst>
          <pc:docMk/>
          <pc:sldMk cId="3879444363" sldId="286"/>
        </pc:sldMkLst>
        <pc:spChg chg="mod">
          <ac:chgData name="Scruel Tao" userId="5ea5c98d59b44d4b" providerId="LiveId" clId="{674EA098-B68C-4352-821F-870A45EF42D6}" dt="2023-04-26T08:28:48.828" v="116"/>
          <ac:spMkLst>
            <pc:docMk/>
            <pc:sldMk cId="3879444363" sldId="286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2.727" v="130" actId="113"/>
          <ac:spMkLst>
            <pc:docMk/>
            <pc:sldMk cId="3879444363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3.851" v="131" actId="113"/>
        <pc:sldMkLst>
          <pc:docMk/>
          <pc:sldMk cId="2930058127" sldId="287"/>
        </pc:sldMkLst>
        <pc:spChg chg="mod">
          <ac:chgData name="Scruel Tao" userId="5ea5c98d59b44d4b" providerId="LiveId" clId="{674EA098-B68C-4352-821F-870A45EF42D6}" dt="2023-04-26T08:28:52.669" v="117"/>
          <ac:spMkLst>
            <pc:docMk/>
            <pc:sldMk cId="2930058127" sldId="287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3.851" v="131" actId="113"/>
          <ac:spMkLst>
            <pc:docMk/>
            <pc:sldMk cId="2930058127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4.956" v="132" actId="113"/>
        <pc:sldMkLst>
          <pc:docMk/>
          <pc:sldMk cId="725367377" sldId="288"/>
        </pc:sldMkLst>
        <pc:spChg chg="mod">
          <ac:chgData name="Scruel Tao" userId="5ea5c98d59b44d4b" providerId="LiveId" clId="{674EA098-B68C-4352-821F-870A45EF42D6}" dt="2023-04-26T08:28:58.991" v="121" actId="27636"/>
          <ac:spMkLst>
            <pc:docMk/>
            <pc:sldMk cId="725367377" sldId="288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4.956" v="132" actId="113"/>
          <ac:spMkLst>
            <pc:docMk/>
            <pc:sldMk cId="725367377" sldId="288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6.078" v="133" actId="113"/>
        <pc:sldMkLst>
          <pc:docMk/>
          <pc:sldMk cId="1811576869" sldId="289"/>
        </pc:sldMkLst>
        <pc:spChg chg="mod">
          <ac:chgData name="Scruel Tao" userId="5ea5c98d59b44d4b" providerId="LiveId" clId="{674EA098-B68C-4352-821F-870A45EF42D6}" dt="2023-04-26T08:29:02.779" v="122"/>
          <ac:spMkLst>
            <pc:docMk/>
            <pc:sldMk cId="1811576869" sldId="28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6.078" v="133" actId="113"/>
          <ac:spMkLst>
            <pc:docMk/>
            <pc:sldMk cId="1811576869" sldId="289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7.256" v="134" actId="113"/>
        <pc:sldMkLst>
          <pc:docMk/>
          <pc:sldMk cId="2758806696" sldId="290"/>
        </pc:sldMkLst>
        <pc:spChg chg="mod">
          <ac:chgData name="Scruel Tao" userId="5ea5c98d59b44d4b" providerId="LiveId" clId="{674EA098-B68C-4352-821F-870A45EF42D6}" dt="2023-04-26T08:29:05.963" v="123"/>
          <ac:spMkLst>
            <pc:docMk/>
            <pc:sldMk cId="2758806696" sldId="290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7.256" v="134" actId="113"/>
          <ac:spMkLst>
            <pc:docMk/>
            <pc:sldMk cId="2758806696" sldId="290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8.288" v="135" actId="113"/>
        <pc:sldMkLst>
          <pc:docMk/>
          <pc:sldMk cId="2765371029" sldId="291"/>
        </pc:sldMkLst>
        <pc:spChg chg="mod">
          <ac:chgData name="Scruel Tao" userId="5ea5c98d59b44d4b" providerId="LiveId" clId="{674EA098-B68C-4352-821F-870A45EF42D6}" dt="2023-04-26T08:29:11.844" v="124"/>
          <ac:spMkLst>
            <pc:docMk/>
            <pc:sldMk cId="2765371029" sldId="291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8.288" v="135" actId="113"/>
          <ac:spMkLst>
            <pc:docMk/>
            <pc:sldMk cId="2765371029" sldId="291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6T08:29:15.283" v="125" actId="47"/>
        <pc:sldMkLst>
          <pc:docMk/>
          <pc:sldMk cId="1445525584" sldId="292"/>
        </pc:sldMkLst>
      </pc:sldChg>
      <pc:sldChg chg="add del">
        <pc:chgData name="Scruel Tao" userId="5ea5c98d59b44d4b" providerId="LiveId" clId="{674EA098-B68C-4352-821F-870A45EF42D6}" dt="2023-05-04T01:22:57.262" v="149" actId="47"/>
        <pc:sldMkLst>
          <pc:docMk/>
          <pc:sldMk cId="1599418885" sldId="292"/>
        </pc:sldMkLst>
      </pc:sldChg>
      <pc:sldChg chg="add del">
        <pc:chgData name="Scruel Tao" userId="5ea5c98d59b44d4b" providerId="LiveId" clId="{674EA098-B68C-4352-821F-870A45EF42D6}" dt="2023-05-04T18:20:05.507" v="153" actId="47"/>
        <pc:sldMkLst>
          <pc:docMk/>
          <pc:sldMk cId="131976697" sldId="363"/>
        </pc:sldMkLst>
      </pc:sldChg>
      <pc:sldChg chg="add del">
        <pc:chgData name="Scruel Tao" userId="5ea5c98d59b44d4b" providerId="LiveId" clId="{674EA098-B68C-4352-821F-870A45EF42D6}" dt="2023-05-04T18:25:11.161" v="155" actId="47"/>
        <pc:sldMkLst>
          <pc:docMk/>
          <pc:sldMk cId="858978597" sldId="365"/>
        </pc:sldMkLst>
      </pc:sldChg>
      <pc:sldChg chg="add">
        <pc:chgData name="Scruel Tao" userId="5ea5c98d59b44d4b" providerId="LiveId" clId="{674EA098-B68C-4352-821F-870A45EF42D6}" dt="2023-05-04T18:25:10.103" v="154"/>
        <pc:sldMkLst>
          <pc:docMk/>
          <pc:sldMk cId="3625446739" sldId="366"/>
        </pc:sldMkLst>
      </pc:sldChg>
      <pc:sldChg chg="add del">
        <pc:chgData name="Scruel Tao" userId="5ea5c98d59b44d4b" providerId="LiveId" clId="{674EA098-B68C-4352-821F-870A45EF42D6}" dt="2023-05-05T02:29:52.875" v="151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674EA098-B68C-4352-821F-870A45EF42D6}" dt="2023-05-16T04:01:14.303" v="159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674EA098-B68C-4352-821F-870A45EF42D6}" dt="2023-05-03T01:09:59.326" v="146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674EA098-B68C-4352-821F-870A45EF42D6}" dt="2023-05-03T01:09:59.326" v="146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674EA098-B68C-4352-821F-870A45EF42D6}" dt="2023-05-03T00:12:10.160" v="142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674EA098-B68C-4352-821F-870A45EF42D6}" dt="2023-05-03T00:12:10.394" v="143"/>
            <ac:spMkLst>
              <pc:docMk/>
              <pc:sldMasterMk cId="1766057859" sldId="2147483648"/>
              <pc:sldLayoutMk cId="2116765151" sldId="2147483650"/>
              <ac:spMk id="8" creationId="{06E3AB9C-1F00-B976-3D14-01C5C7691E86}"/>
            </ac:spMkLst>
          </pc:spChg>
        </pc:sldLayoutChg>
        <pc:sldLayoutChg chg="addSp delSp modSp mod">
          <pc:chgData name="Scruel Tao" userId="5ea5c98d59b44d4b" providerId="LiveId" clId="{674EA098-B68C-4352-821F-870A45EF42D6}" dt="2023-05-03T01:10:04.512" v="14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674EA098-B68C-4352-821F-870A45EF42D6}" dt="2023-05-03T00:12:12.584" v="14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674EA098-B68C-4352-821F-870A45EF42D6}" dt="2023-05-03T00:12:12.802" v="145"/>
            <ac:spMkLst>
              <pc:docMk/>
              <pc:sldMasterMk cId="1766057859" sldId="2147483648"/>
              <pc:sldLayoutMk cId="2296489930" sldId="2147483652"/>
              <ac:spMk id="9" creationId="{6BB89245-A1EF-A5A1-D83A-FCD5055546A3}"/>
            </ac:spMkLst>
          </pc:spChg>
        </pc:sldLayoutChg>
        <pc:sldLayoutChg chg="delSp modSp mod">
          <pc:chgData name="Scruel Tao" userId="5ea5c98d59b44d4b" providerId="LiveId" clId="{674EA098-B68C-4352-821F-870A45EF42D6}" dt="2023-05-16T04:01:14.303" v="159" actId="478"/>
          <pc:sldLayoutMkLst>
            <pc:docMk/>
            <pc:sldMasterMk cId="3100448702" sldId="2147483661"/>
            <pc:sldLayoutMk cId="1337634028" sldId="2147483660"/>
          </pc:sldLayoutMkLst>
          <pc:spChg chg="del mod">
            <ac:chgData name="Scruel Tao" userId="5ea5c98d59b44d4b" providerId="LiveId" clId="{674EA098-B68C-4352-821F-870A45EF42D6}" dt="2023-05-16T04:01:14.303" v="159" actId="478"/>
            <ac:spMkLst>
              <pc:docMk/>
              <pc:sldMasterMk cId="3100448702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59D86E35-10FA-4374-BB25-1DB89747E90C}"/>
    <pc:docChg chg="undo custSel modSld">
      <pc:chgData name="Scruel Tao" userId="5ea5c98d59b44d4b" providerId="LiveId" clId="{59D86E35-10FA-4374-BB25-1DB89747E90C}" dt="2023-08-15T14:52:29.987" v="7" actId="13926"/>
      <pc:docMkLst>
        <pc:docMk/>
      </pc:docMkLst>
      <pc:sldChg chg="modSp mod">
        <pc:chgData name="Scruel Tao" userId="5ea5c98d59b44d4b" providerId="LiveId" clId="{59D86E35-10FA-4374-BB25-1DB89747E90C}" dt="2023-08-15T14:52:29.987" v="7" actId="13926"/>
        <pc:sldMkLst>
          <pc:docMk/>
          <pc:sldMk cId="1112998187" sldId="257"/>
        </pc:sldMkLst>
        <pc:spChg chg="mod">
          <ac:chgData name="Scruel Tao" userId="5ea5c98d59b44d4b" providerId="LiveId" clId="{59D86E35-10FA-4374-BB25-1DB89747E90C}" dt="2023-08-15T14:52:29.987" v="7" actId="13926"/>
          <ac:spMkLst>
            <pc:docMk/>
            <pc:sldMk cId="1112998187" sldId="257"/>
            <ac:spMk id="3" creationId="{AC7759D9-0BB4-08ED-8476-24F7D903D6DE}"/>
          </ac:spMkLst>
        </pc:spChg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100448702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100448702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997F1-A7AE-09C8-4E00-2FBE987E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5A5DF-8823-0BE0-3303-2F260E140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1BEB9A-9461-9D48-8B0A-2FC0C1270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C5C96-9C17-D4AD-7D84-06F00A3F4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48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6A2B-4810-6123-4BA0-3F9C5A97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8BBD41-C6E8-F96B-0F86-7D6EC1BA8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06C4FE-6A42-3E16-086C-91A7ED990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4E30C-A40E-1F59-EC57-62B79DAEC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09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FCF35-223B-5998-184F-37636576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C9D1F5-D6AB-946F-5EEC-2E8980AE1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BE6C8-51ED-A314-8D85-EF22B52BC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0469-D899-8058-611D-DC679A6D5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76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8042D-CC2B-0F8C-37E5-CDBF6461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3752C8-D0E3-08E0-B540-A96CE642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0ADE29-2E0D-262E-005B-9B2091A2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67E66-1A52-0270-6BF6-DA1CCE620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1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CA2A-A214-E6E4-2AA9-854E36210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DD011-D735-B12C-6FF3-A85E5475A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B477F7-92DB-5154-CA07-02DFE8B3C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A4197-24E6-8DDE-56B7-C613B6AC9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51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C1E24-E5B2-D4E4-34A1-46FC3CB7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022FCF-B3F6-A77C-A24C-DBC2F793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C8D44A-7AFF-B407-3E1C-2D18ACC7D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赋给属性 </a:t>
            </a:r>
            <a:r>
              <a:rPr lang="en-US" altLang="zh-CN" dirty="0" err="1"/>
              <a:t>self.screen</a:t>
            </a:r>
            <a:r>
              <a:rPr lang="en-US" altLang="zh-CN" dirty="0"/>
              <a:t> </a:t>
            </a:r>
            <a:r>
              <a:rPr lang="zh-CN" altLang="en-US" dirty="0"/>
              <a:t>的对象是一个 </a:t>
            </a:r>
            <a:r>
              <a:rPr lang="en-US" altLang="zh-CN" dirty="0"/>
              <a:t>surface</a:t>
            </a:r>
            <a:r>
              <a:rPr lang="zh-CN" altLang="en-US" dirty="0"/>
              <a:t>。在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中</a:t>
            </a:r>
            <a:r>
              <a:rPr lang="en-US" altLang="zh-CN"/>
              <a:t>,surface </a:t>
            </a:r>
            <a:r>
              <a:rPr lang="zh-CN" altLang="en-US" dirty="0"/>
              <a:t>是屏幕</a:t>
            </a:r>
            <a:r>
              <a:rPr lang="zh-CN" altLang="en-US"/>
              <a:t>的一部分</a:t>
            </a:r>
            <a:r>
              <a:rPr lang="en-US" altLang="zh-CN"/>
              <a:t>,</a:t>
            </a:r>
            <a:r>
              <a:rPr lang="zh-CN" altLang="en-US"/>
              <a:t>用于</a:t>
            </a:r>
            <a:r>
              <a:rPr lang="zh-CN" altLang="en-US" dirty="0"/>
              <a:t>显示游戏元素。在这个</a:t>
            </a:r>
            <a:r>
              <a:rPr lang="zh-CN" altLang="en-US"/>
              <a:t>游戏中</a:t>
            </a:r>
            <a:r>
              <a:rPr lang="en-US" altLang="zh-CN"/>
              <a:t>,</a:t>
            </a:r>
            <a:r>
              <a:rPr lang="zh-CN" altLang="en-US"/>
              <a:t>每个</a:t>
            </a:r>
            <a:r>
              <a:rPr lang="zh-CN" altLang="en-US" dirty="0"/>
              <a:t>元素</a:t>
            </a:r>
            <a:r>
              <a:rPr lang="en-US" altLang="zh-CN" dirty="0"/>
              <a:t>(</a:t>
            </a:r>
            <a:r>
              <a:rPr lang="zh-CN" altLang="en-US" dirty="0"/>
              <a:t>如外星人或飞船</a:t>
            </a:r>
            <a:r>
              <a:rPr lang="en-US" altLang="zh-CN" dirty="0"/>
              <a:t>)</a:t>
            </a:r>
            <a:r>
              <a:rPr lang="zh-CN" altLang="en-US" dirty="0"/>
              <a:t>都是一个 </a:t>
            </a:r>
            <a:r>
              <a:rPr lang="en-US" altLang="zh-CN" dirty="0"/>
              <a:t>surface</a:t>
            </a:r>
            <a:r>
              <a:rPr lang="zh-CN" altLang="en-US" dirty="0"/>
              <a:t>。</a:t>
            </a:r>
            <a:r>
              <a:rPr lang="en-US" altLang="zh-CN" dirty="0" err="1"/>
              <a:t>display.set_mode</a:t>
            </a:r>
            <a:r>
              <a:rPr lang="en-US" altLang="zh-CN" dirty="0"/>
              <a:t>() </a:t>
            </a:r>
            <a:r>
              <a:rPr lang="zh-CN" altLang="en-US" dirty="0"/>
              <a:t>返回的 </a:t>
            </a:r>
            <a:r>
              <a:rPr lang="en-US" altLang="zh-CN" dirty="0"/>
              <a:t>surface </a:t>
            </a:r>
            <a:r>
              <a:rPr lang="zh-CN" altLang="en-US" dirty="0"/>
              <a:t>表示整个游戏窗口。激活游戏的动画</a:t>
            </a:r>
            <a:r>
              <a:rPr lang="zh-CN" altLang="en-US"/>
              <a:t>循环后</a:t>
            </a:r>
            <a:r>
              <a:rPr lang="en-US" altLang="zh-CN"/>
              <a:t>,</a:t>
            </a:r>
            <a:r>
              <a:rPr lang="zh-CN" altLang="en-US"/>
              <a:t>每</a:t>
            </a:r>
            <a:r>
              <a:rPr lang="zh-CN" altLang="en-US" dirty="0"/>
              <a:t>经过一次循环都将自动重绘</a:t>
            </a:r>
            <a:r>
              <a:rPr lang="zh-CN" altLang="en-US"/>
              <a:t>这个 </a:t>
            </a:r>
            <a:r>
              <a:rPr lang="en-US" altLang="zh-CN"/>
              <a:t>surface,</a:t>
            </a:r>
            <a:r>
              <a:rPr lang="zh-CN" altLang="en-US"/>
              <a:t>将</a:t>
            </a:r>
            <a:r>
              <a:rPr lang="zh-CN" altLang="en-US" dirty="0"/>
              <a:t>用户输入触发的所有变化都反映出来。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EA952-B675-19E3-65C0-5555D0D4C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8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17535-BFB3-53A9-A776-797D2F36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16F1AE-FBDA-6CBD-D515-72E25BFC2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24EADA-C9EA-6C4B-2DCB-596B8763E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53423-2D90-63E9-74CD-EF8321F5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2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08EF-523E-A174-F347-4B7792A8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1D4927-01C1-3762-F896-D1039A210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F48E2A-2F7B-B170-CBA7-ACC3AF5D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C637-B5F3-B58D-D611-2E1D76C71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88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72D5-F29E-DF26-8985-02024994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00910E-4C25-C036-AEC2-229D4E0D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480183-021F-4011-35DA-6D675BB5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有关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zh-CN" altLang="en-US"/>
              <a:t>的知识，可</a:t>
            </a:r>
            <a:r>
              <a:rPr lang="zh-CN" altLang="en-US" dirty="0"/>
              <a:t>回顾 </a:t>
            </a:r>
            <a:r>
              <a:rPr lang="en-US" altLang="zh-CN" dirty="0"/>
              <a:t>7.2.3 </a:t>
            </a:r>
            <a:r>
              <a:rPr lang="zh-CN" altLang="en-US" dirty="0"/>
              <a:t>节。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3E7F5-C03D-1015-685F-554A5179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0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5F62-B631-7D5D-5A79-38A21C67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29AA56-FE60-CB3E-A19B-F54DA760A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1E81FF-A1D9-F106-82CB-602DED4F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8ABA9-3208-3951-E527-9BCE6ED8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看时间整理吧，有同学如果有时间也可以帮忙整理一下，万分感谢！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6254-6AD8-31B3-2BD4-ACDEC658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4D099C-065D-9C8A-51E0-9E773960C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4E3BBA-BD4D-06AD-2FCF-11974EF3D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0E877-23B4-E3B1-6182-C84535598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70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0394E-9C79-E634-EF75-9051CD433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543787-2CD5-5655-6ED3-27226C527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AE2602-5CE1-5EBC-0131-82F681209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方法运行后会终止整个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python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程序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的运行，这里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用来退出整个游戏再合适不过了。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34905-CDED-D105-0FEB-FEF815C82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4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B644-A2E2-A005-204A-0892FEBC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9E5CBE-B926-2A07-FF53-1E2807012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00CC4C-3D40-EB91-4F25-30578C50C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A8C2-E270-C3B7-AC1C-AA806BBA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0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5CB2-0525-372F-1609-97860616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D2AA6F-C527-54DE-65CA-0D11471FB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580177-FF23-2012-580A-0AD72250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9B19E-9A02-F6C3-5685-0E8F8D5DC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3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39A2-76EA-4C8C-BCB8-511A853B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EA1B72-61BB-DBE1-1E15-8AB20BDE6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077DD8-1CB7-0E33-7A7E-1D81FBC7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DB220-AC2E-3155-A339-ABD23EA73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82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42C0-19CE-3A75-F292-37423870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265E5F-B3A0-45E3-C692-B028DB101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A27E4C-E9BA-53F7-DB95-F778D7CC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26F3E-DBD6-5BC8-AA8A-B6883B378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77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BA27E-915F-ED39-83DE-1C55A8FE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C2A6C4-AA50-6489-BA2B-9D2A525D3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927BFF-4BF2-8FBC-2B99-B81545C57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9ABC9-FB81-178D-7EE3-C8DDE41A4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333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84DE-D4BA-3DC3-CBDB-6A574648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6DA473-D90C-70D4-B533-AD47D7D1E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B9AF39-6860-18B5-1E0D-67B2CC9BC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在大多数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提供的时钟有助于确保游戏的运行速度保持一致。如果在你的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</a:t>
            </a:r>
            <a:r>
              <a:rPr lang="zh-CN" altLang="en-US" dirty="0"/>
              <a:t>时钟导致游戏运行速度的一致性</a:t>
            </a:r>
            <a:r>
              <a:rPr lang="zh-CN" altLang="en-US"/>
              <a:t>变差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尝试不同的帧率值。如果找不到合适的帧</a:t>
            </a:r>
            <a:r>
              <a:rPr lang="zh-CN" altLang="en-US"/>
              <a:t>率值</a:t>
            </a:r>
            <a:r>
              <a:rPr lang="en-US" altLang="zh-CN"/>
              <a:t>,</a:t>
            </a:r>
            <a:r>
              <a:rPr lang="zh-CN" altLang="en-US"/>
              <a:t>可不使用时钟</a:t>
            </a:r>
            <a:r>
              <a:rPr lang="en-US" altLang="zh-CN"/>
              <a:t>,</a:t>
            </a:r>
            <a:r>
              <a:rPr lang="zh-CN" altLang="en-US"/>
              <a:t>直接</a:t>
            </a:r>
            <a:r>
              <a:rPr lang="zh-CN" altLang="en-US" dirty="0"/>
              <a:t>通过调整游戏的设置来让游戏在你的系统中平稳地运行。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EC89C-7395-BBDA-D6E9-F4DCB2CD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4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7F30-8C73-A83F-8A66-95EA155D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A443B-E47C-7682-E69E-44BC3E2B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817C7D-284C-2AFE-2D46-CADB376C6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这种颜色由红色、绿色和蓝色</a:t>
            </a:r>
            <a:r>
              <a:rPr lang="zh-CN" altLang="en-US"/>
              <a:t>值组成，其中</a:t>
            </a:r>
            <a:r>
              <a:rPr lang="zh-CN" altLang="en-US" dirty="0"/>
              <a:t>每个值的可能取值范围都是 </a:t>
            </a:r>
            <a:r>
              <a:rPr lang="en-US" altLang="zh-CN" dirty="0"/>
              <a:t>0~255</a:t>
            </a:r>
            <a:r>
              <a:rPr lang="zh-CN" altLang="en-US" dirty="0"/>
              <a:t>。颜色值</a:t>
            </a:r>
            <a:r>
              <a:rPr lang="en-US" altLang="zh-CN"/>
              <a:t>(255, 0, </a:t>
            </a:r>
            <a:r>
              <a:rPr lang="en-US" altLang="zh-CN" dirty="0"/>
              <a:t>0)</a:t>
            </a:r>
            <a:r>
              <a:rPr lang="zh-CN" altLang="en-US"/>
              <a:t>表示红色，</a:t>
            </a:r>
            <a:r>
              <a:rPr lang="en-US" altLang="zh-CN"/>
              <a:t>(0, 255, </a:t>
            </a:r>
            <a:r>
              <a:rPr lang="en-US" altLang="zh-CN" dirty="0"/>
              <a:t>0)</a:t>
            </a:r>
            <a:r>
              <a:rPr lang="zh-CN" altLang="en-US"/>
              <a:t>表示绿色，</a:t>
            </a:r>
            <a:r>
              <a:rPr lang="en-US" altLang="zh-CN"/>
              <a:t>(0, 0, </a:t>
            </a:r>
            <a:r>
              <a:rPr lang="en-US" altLang="zh-CN" dirty="0"/>
              <a:t>255)</a:t>
            </a:r>
            <a:r>
              <a:rPr lang="zh-CN" altLang="en-US" dirty="0"/>
              <a:t>表示蓝色。通过组合不同的 </a:t>
            </a:r>
            <a:r>
              <a:rPr lang="en-US" altLang="zh-CN"/>
              <a:t>RGB 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创建超过 </a:t>
            </a:r>
            <a:r>
              <a:rPr lang="en-US" altLang="zh-CN" dirty="0"/>
              <a:t>1600 </a:t>
            </a:r>
            <a:r>
              <a:rPr lang="zh-CN" altLang="en-US" dirty="0"/>
              <a:t>万种颜色。在颜色值</a:t>
            </a:r>
            <a:r>
              <a:rPr lang="en-US" altLang="zh-CN"/>
              <a:t>(230, 230, </a:t>
            </a:r>
            <a:r>
              <a:rPr lang="en-US" altLang="zh-CN" dirty="0"/>
              <a:t>230</a:t>
            </a:r>
            <a:r>
              <a:rPr lang="en-US" altLang="zh-CN"/>
              <a:t>)</a:t>
            </a:r>
            <a:r>
              <a:rPr lang="zh-CN" altLang="en-US"/>
              <a:t>中，红色</a:t>
            </a:r>
            <a:r>
              <a:rPr lang="zh-CN" altLang="en-US" dirty="0"/>
              <a:t>、 绿色和蓝色的</a:t>
            </a:r>
            <a:r>
              <a:rPr lang="zh-CN" altLang="en-US"/>
              <a:t>量相同，呈现</a:t>
            </a:r>
            <a:r>
              <a:rPr lang="zh-CN" altLang="en-US" dirty="0"/>
              <a:t>出一种浅灰色。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1C9CD-EF30-AE60-BD70-1846291A2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41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31D4-AA47-3BEA-B3CE-D06671B5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A19BF0-EF3A-7F08-5F09-A49EB90AA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7EBFA6-1263-47F5-62B2-A7B1D5749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EB6D5-7AF2-E0F6-A81C-A9A77EEA6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开发游戏是趣学语言的一种理想方式。看别人玩你编写的游戏能</a:t>
            </a:r>
            <a:r>
              <a:rPr lang="zh-CN" altLang="en-US"/>
              <a:t>获得满足感</a:t>
            </a:r>
            <a:r>
              <a:rPr lang="en-US" altLang="zh-CN"/>
              <a:t>,</a:t>
            </a:r>
            <a:r>
              <a:rPr lang="zh-CN" altLang="en-US"/>
              <a:t>编写</a:t>
            </a:r>
            <a:r>
              <a:rPr lang="zh-CN" altLang="en-US" dirty="0"/>
              <a:t>简单的游 戏也有助于你明白专业人员是如何开发游戏的。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68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2546D-D49B-28AA-1A9D-B5E3769C0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5959EA-C9AA-A557-F0FC-4E05B6EE1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99A0B2-66DC-A978-9947-CECE19833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这里也是一种重构，但这个概念要 </a:t>
            </a:r>
            <a:r>
              <a:rPr lang="en-US" altLang="zh-CN" dirty="0"/>
              <a:t>12.5 </a:t>
            </a:r>
            <a:r>
              <a:rPr lang="zh-CN" altLang="en-US" dirty="0"/>
              <a:t>节才会提到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BBFBC-589F-C115-0349-FC24A3FAF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C87D-97C9-0E32-63DE-3AFBF515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289A9F-F64A-B21F-CC24-A76F7EAB9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B550F-F429-7178-505B-30B61BCA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FDF2A-715B-5931-1B67-1D594EEAA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17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95B4-88AF-C11E-F043-A190EBB3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EA9DB4-8CDD-AB89-E6EC-4E8C99CB5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ACBA48-78ED-FB9A-FDEE-BE908D757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50520-86A2-7B4B-D8DE-48DDB144C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9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6AC7-7B46-C3E4-56E8-FBFD8FF7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7D23BC-79AD-DC90-6F46-C81795677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B7E598-FD40-E600-F0B9-73631E287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09B56-5787-B118-F6D9-169AFCA1D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68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723A-B432-4884-6CDA-11B9AD02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E9C358-0174-0C76-7C59-3F7342DB0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E3C3E-8F79-2F22-CDBD-B75522413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0E5B7-58CC-0249-372F-D2983691D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88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C7FC-3294-6CE2-775B-399BE67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D3DA51-042C-2ADC-700D-018565C85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FFF9A-B903-77F2-EBC0-845449029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FA399-480C-9894-9E52-F38766235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287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14C6-843D-61CE-2D3B-B5B4D5E4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F7D593-F620-DC61-7627-C2EED10B4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1FA920-6047-E153-F12B-F705A2EEB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BC6A9-ABFC-59E3-C785-CA923ADF1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07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8-6B2E-3A45-C669-16592B60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19E0D9-D498-7E67-0C02-63840B93C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A23445-3DDA-3A4A-B1B6-694F048C4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2799-D40D-CF95-C3A4-7095554D8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0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D184B-3DB3-D620-60A9-6E79F4DD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17550A-AF76-9F75-3FF1-1E866F5C5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A15377-BFB6-2EF9-8339-53194A110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13D4A-A1EC-BEA4-E0BC-61E3AAB85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03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5B35-A110-6B5E-1244-2D3BC757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94784E-D6D5-D49F-9D88-3907A3E46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55ACF3-D183-3458-AECA-D8BB87070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A9087-8121-7AA8-294C-E6B2CBB3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8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52BF-65DE-4A8D-43E3-60F262F3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F2D4D1-EF47-041D-02A2-9F43E8B7B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E25D96-A006-1941-38DF-F60FF748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64302-D5D8-0F92-638A-374F4031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9F7F-B9F3-B4E3-02E9-9C865AB36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3601B5-FE50-890B-75BB-C2D0C7C4D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71D84E-4772-7F89-C0C1-38C10F5E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54688-9210-BBE8-CEA0-63DD12F16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4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31661-62C1-54D1-B303-050E21B2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96928F-ACFA-6B46-7B34-06E3016AD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CB444C-C00B-BABE-AF02-BDEC9D82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由于个人有更重要的待办事项，该为爱发电的讲义无法再像之前一样精细制作啦，还请大家谅解！有意细化的大佬可随时提贡献，感谢支持！</a:t>
            </a:r>
          </a:p>
          <a:p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CEF50-2E3A-0458-F2DD-8F0C45058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90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F3A05-6600-853C-D7DE-808E18B9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8A539A-A537-1B45-94CC-24A7D3AAE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740112-5293-445C-D1E5-BE47AD949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A83A8-E158-103C-8F12-6355660BF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00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83BA6-8C9C-932E-22A3-8FC8989C3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499DCE-6A4C-C66D-124C-954CD41EA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53BBF9-8F6A-B668-D20A-A26C6E79D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813BE-2145-E605-8168-8F56D28FB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2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7888-8D82-CB84-7810-E4CD4E3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FD7853-BD97-32FF-DBEA-010A64C0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C6B999-6EF5-6E4D-B6A9-D2CFF20C8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9EAB0-E3A1-3DE0-3153-A14578A5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885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DA0C-C6B1-B475-62FD-DBA7D047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B4E17C-D8AF-2B03-F44F-79974D4A4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452CC3-5028-24F1-18F8-46F855332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4CBBB-37DE-990F-8ED3-EB019B95E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69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如果你熟悉版本控制，可以将其用于这个项目</a:t>
            </a:r>
            <a:r>
              <a:rPr lang="en-US" altLang="zh-CN" dirty="0"/>
              <a:t>;</a:t>
            </a:r>
            <a:r>
              <a:rPr lang="zh-CN" altLang="en-US" dirty="0"/>
              <a:t>如果你没有使用过版本控制</a:t>
            </a:r>
            <a:r>
              <a:rPr lang="en-US" altLang="zh-CN" dirty="0"/>
              <a:t>,</a:t>
            </a:r>
            <a:r>
              <a:rPr lang="zh-CN" altLang="en-US" dirty="0"/>
              <a:t>请参阅附录 </a:t>
            </a:r>
            <a:r>
              <a:rPr lang="en-US" altLang="zh-CN" dirty="0"/>
              <a:t>D </a:t>
            </a:r>
            <a:r>
              <a:rPr lang="zh-CN" altLang="en-US" dirty="0"/>
              <a:t>的概述。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9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BA77-FFCF-6999-A4E0-2243754C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D2A1AB-97BA-13E6-D363-891E00644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65F760-226C-001A-BC32-34434594B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B9A1D-85F0-A130-69FE-6EB0C8DF9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3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254-19FE-630C-B2B2-AB52E31A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658161-325F-0BFC-E6ED-335E15344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2C6330-CC83-8815-54A6-62C12F9E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32510-411C-F462-9ACF-102B9104D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39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4D60A-8565-1539-EEF2-C7AD4E35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A5D07A-9E73-3BC2-F530-1306DE041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94F7CD-7BC7-9A65-0C8D-77C8F1C66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8F366-B4A1-4428-DB44-A3024B732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693A-C8B3-975B-2951-4AE9E4AB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A20C3-9E3F-3E61-493A-5E942702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DC4357-6ADF-359B-59ED-208664C50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注：由于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D066B-9808-8260-A353-0DFFC950B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0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0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0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6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8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0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5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170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44225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5B93-6D46-7B2C-6F44-CA436150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150C-1026-0419-CCAD-D5322CF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EF17-E338-E9D1-A2F8-1205F4BD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919FEF-C295-8F34-BFDD-4CB50C4B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2F6E-D012-3D0F-B9EA-358A88CD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7783C-51FB-28BE-65F3-3E98FF7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2677E-9CD9-F194-E6A2-545CE4AB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--user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4FF899-66CB-9364-DF1F-67C60B8B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338927"/>
            <a:ext cx="6737161" cy="317609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4586406-431F-7D23-9A92-B3ED73E7DE2D}"/>
              </a:ext>
            </a:extLst>
          </p:cNvPr>
          <p:cNvSpPr/>
          <p:nvPr/>
        </p:nvSpPr>
        <p:spPr>
          <a:xfrm>
            <a:off x="1631576" y="4114800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D4D6-4E6F-0EF4-F2F1-C70AD4E8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55614-CD07-6723-453A-533AAC71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82D48-652D-2032-9162-6017C11D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zh-CN" altLang="en-US"/>
              <a:t>命令后，等待</a:t>
            </a:r>
            <a:r>
              <a:rPr lang="zh-CN" altLang="en-US" dirty="0"/>
              <a:t>出现 </a:t>
            </a:r>
            <a:r>
              <a:rPr lang="en-US" altLang="zh-CN" dirty="0">
                <a:highlight>
                  <a:srgbClr val="C0C0C0"/>
                </a:highlight>
              </a:rPr>
              <a:t>Successfully installed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r>
              <a:rPr lang="en-US" altLang="zh-CN" dirty="0"/>
              <a:t> </a:t>
            </a:r>
            <a:r>
              <a:rPr lang="zh-CN" altLang="en-US" dirty="0"/>
              <a:t>即表示成功安装了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库：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0D29-71CA-E410-52F9-7E1D6A22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066188"/>
            <a:ext cx="6737161" cy="317609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B8F9C5C-324D-E501-F7E6-FC80C052BECA}"/>
              </a:ext>
            </a:extLst>
          </p:cNvPr>
          <p:cNvSpPr/>
          <p:nvPr/>
        </p:nvSpPr>
        <p:spPr>
          <a:xfrm>
            <a:off x="1801905" y="5803007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1378-ADFC-81E8-F55A-5A4946C87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A8E7-4CAC-38BB-129C-FFB9B98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6DD3-18ED-9784-AF01-9B243AEB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21290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8FF3-0590-766D-335E-D9DDF429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60A6-8227-A284-ECDE-E203552B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D4393-653C-16B5-7553-A12883AF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7894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E622-12D7-E5B1-75E3-3E0F9206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364F5-B079-B82C-9A37-3B7BAA2B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AB69A-1BB5-9CF1-181C-9A34BCDD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先创建 </a:t>
            </a:r>
            <a:r>
              <a:rPr lang="en-US" altLang="zh-CN" dirty="0"/>
              <a:t>alien_invasion.</a:t>
            </a:r>
            <a:r>
              <a:rPr lang="en-US" altLang="zh-CN"/>
              <a:t>py </a:t>
            </a:r>
            <a:r>
              <a:rPr lang="zh-CN" altLang="en-US"/>
              <a:t>文件，并</a:t>
            </a:r>
            <a:r>
              <a:rPr lang="zh-CN" altLang="en-US" dirty="0"/>
              <a:t>写入左侧</a:t>
            </a:r>
            <a:r>
              <a:rPr lang="zh-CN" altLang="en-US"/>
              <a:t>的代码，用于</a:t>
            </a:r>
            <a:r>
              <a:rPr lang="zh-CN" altLang="en-US" dirty="0"/>
              <a:t>初始化游戏的界面。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5EE2964-E3A1-E031-70F1-3113B0D4268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DFFC67-8DA5-2267-3B48-6DD55CF42BB6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8BE5-A6E7-F81B-E1B3-1CCE778B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4437-54BA-437F-CECB-6115713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16C03-66DA-3B64-FDF8-4F9178E3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先创建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alien_invasion.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py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文件，并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写入左侧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的代码，用于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初始化游戏的界面。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/>
              <a:t>中，为了</a:t>
            </a:r>
            <a:r>
              <a:rPr lang="zh-CN" altLang="en-US" dirty="0"/>
              <a:t>避免后续使用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/>
              <a:t>一些麻烦，我们</a:t>
            </a:r>
            <a:r>
              <a:rPr lang="zh-CN" altLang="en-US" dirty="0"/>
              <a:t>首先调用函数 </a:t>
            </a:r>
            <a:r>
              <a:rPr lang="en-US" altLang="zh-CN" b="1" dirty="0">
                <a:solidFill>
                  <a:srgbClr val="333333"/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B673031-1B24-09B2-AADB-4869AB844A0A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03557-032A-8947-21F2-55DC7A15CB4F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5F70CA1-D13E-826A-CEAC-E506B5D74ACE}"/>
              </a:ext>
            </a:extLst>
          </p:cNvPr>
          <p:cNvSpPr/>
          <p:nvPr/>
        </p:nvSpPr>
        <p:spPr>
          <a:xfrm>
            <a:off x="1387044" y="43842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79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CECF-0BF5-CC74-CBF7-C5E0DF89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0B48-7048-CCA4-71BD-F8BCA4ED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52BE6-2656-6E18-67D8-1CCFBCF0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54B0100-7C9B-8BC0-DB0A-28F59FFE967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B08C3-B191-BDC9-CED6-45BEDB901435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39B59AD-4FA0-AB1A-A917-5C4F6CCFEB97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591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CE9E-300B-CE0E-6CCB-233F6920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9AA07-C26E-B51D-1A15-78FB37F4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B831-52A2-2009-0F79-67070D9F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则用于设置窗口的标题。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FC0EE17-C531-375D-BA60-18BE7414B6D5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41D53-8305-DEF3-DC13-F0DF8AEF236A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63553C-1671-77CF-DF7F-DC7A81AEDD10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4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11A6-65E3-5002-4C1F-2ADA22D83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A0DE-D259-DFC0-BE3D-FCD7EDA7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84596-EF72-7D4E-8E70-DE716C65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接下来添加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run_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game</a:t>
            </a: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方法，这个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游戏主要由它控制。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由于这个方法中使用了 </a:t>
            </a:r>
            <a:r>
              <a:rPr lang="en-US" altLang="zh-CN"/>
              <a:t>sys </a:t>
            </a:r>
            <a:r>
              <a:rPr lang="zh-CN" altLang="en-US"/>
              <a:t>模块，所以</a:t>
            </a:r>
            <a:r>
              <a:rPr lang="zh-CN" altLang="en-US" dirty="0"/>
              <a:t>我们需要提前导入它。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B11FF52F-FEDB-987C-C47A-62ACD4E4BE0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63767-388C-316A-885F-DB091B15E875}"/>
              </a:ext>
            </a:extLst>
          </p:cNvPr>
          <p:cNvSpPr txBox="1"/>
          <p:nvPr/>
        </p:nvSpPr>
        <p:spPr>
          <a:xfrm>
            <a:off x="428296" y="1737159"/>
            <a:ext cx="6335485" cy="50167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5D346D5-A610-4BAC-6900-EE0171FB4C32}"/>
              </a:ext>
            </a:extLst>
          </p:cNvPr>
          <p:cNvSpPr/>
          <p:nvPr/>
        </p:nvSpPr>
        <p:spPr>
          <a:xfrm>
            <a:off x="143643" y="2413223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588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</a:t>
            </a:r>
            <a:r>
              <a:rPr lang="zh-CN" altLang="en-US"/>
              <a:t>超链接，可用</a:t>
            </a:r>
            <a:r>
              <a:rPr lang="zh-CN" altLang="en-US" dirty="0"/>
              <a:t>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34B-BB03-7176-C04B-83304A32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29FFF47-4C19-6668-8DB5-BC6FB957C72C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2AB1B-0530-C147-D038-64F3A35B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27388-082C-94A7-DD22-EE3B4BBB7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让我们仔细看一下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它包含一个不断运行的 </a:t>
            </a:r>
            <a:r>
              <a:rPr lang="en-US" altLang="zh-CN"/>
              <a:t>while </a:t>
            </a:r>
            <a:r>
              <a:rPr lang="zh-CN" altLang="en-US"/>
              <a:t>循环，其中</a:t>
            </a:r>
            <a:r>
              <a:rPr lang="zh-CN" altLang="en-US" dirty="0"/>
              <a:t>包含一个</a:t>
            </a:r>
            <a:r>
              <a:rPr lang="zh-CN" altLang="en-US" b="1" dirty="0"/>
              <a:t>事件循环</a:t>
            </a:r>
            <a:r>
              <a:rPr lang="zh-CN" altLang="en-US" dirty="0"/>
              <a:t>以及管理屏幕更新的代码。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A325091-764A-5D26-AFE0-D9FD505290C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05D752-CF2F-2D83-3F61-9CDE82B0C973}"/>
              </a:ext>
            </a:extLst>
          </p:cNvPr>
          <p:cNvSpPr/>
          <p:nvPr/>
        </p:nvSpPr>
        <p:spPr>
          <a:xfrm>
            <a:off x="667909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849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6891-37E0-7EC2-FEBF-3D3386E7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B916C1C-7ABE-1466-2E9B-C43CD5DE4B5A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60E51E-0A51-69CA-8C58-06756C9A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6D69D-899A-5200-FC6C-2107D7A4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可用函数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event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+mj-ea"/>
                <a:ea typeface="+mj-ea"/>
              </a:rPr>
              <a:t>get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()</a:t>
            </a:r>
            <a:r>
              <a:rPr lang="zh-CN" altLang="en-US" dirty="0">
                <a:latin typeface="+mj-ea"/>
                <a:ea typeface="+mj-ea"/>
              </a:rPr>
              <a:t> 访问 </a:t>
            </a:r>
            <a:r>
              <a:rPr lang="en-US" altLang="zh-CN" dirty="0" err="1">
                <a:latin typeface="+mj-ea"/>
                <a:ea typeface="+mj-ea"/>
              </a:rPr>
              <a:t>Pygame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检测到的事件。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这个函数返回一个</a:t>
            </a:r>
            <a:r>
              <a:rPr lang="zh-CN" altLang="en-US" u="sng" dirty="0">
                <a:latin typeface="+mj-ea"/>
                <a:ea typeface="+mj-ea"/>
              </a:rPr>
              <a:t>可迭代</a:t>
            </a:r>
            <a:r>
              <a:rPr lang="zh-CN" altLang="en-US" u="sng">
                <a:latin typeface="+mj-ea"/>
                <a:ea typeface="+mj-ea"/>
              </a:rPr>
              <a:t>的列表</a:t>
            </a:r>
            <a:r>
              <a:rPr lang="zh-CN" altLang="en-US">
                <a:latin typeface="+mj-ea"/>
                <a:ea typeface="+mj-ea"/>
              </a:rPr>
              <a:t>，其中</a:t>
            </a:r>
            <a:r>
              <a:rPr lang="zh-CN" altLang="en-US" dirty="0">
                <a:latin typeface="+mj-ea"/>
                <a:ea typeface="+mj-ea"/>
              </a:rPr>
              <a:t>包含自上一次调用它后发生的所有事件。如任意键盘或鼠标</a:t>
            </a:r>
            <a:r>
              <a:rPr lang="zh-CN" altLang="en-US">
                <a:latin typeface="+mj-ea"/>
                <a:ea typeface="+mj-ea"/>
              </a:rPr>
              <a:t>等事件，都</a:t>
            </a:r>
            <a:r>
              <a:rPr lang="zh-CN" altLang="en-US" dirty="0">
                <a:latin typeface="+mj-ea"/>
                <a:ea typeface="+mj-ea"/>
              </a:rPr>
              <a:t>将使这个循环运行。在这个</a:t>
            </a:r>
            <a:r>
              <a:rPr lang="zh-CN" altLang="en-US">
                <a:latin typeface="+mj-ea"/>
                <a:ea typeface="+mj-ea"/>
              </a:rPr>
              <a:t>循环中，我们</a:t>
            </a:r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zh-CN" altLang="en-US" u="sng" dirty="0">
                <a:latin typeface="+mj-ea"/>
                <a:ea typeface="+mj-ea"/>
              </a:rPr>
              <a:t>编写一系列的条件</a:t>
            </a:r>
            <a:r>
              <a:rPr lang="zh-CN" altLang="en-US" u="sng">
                <a:latin typeface="+mj-ea"/>
                <a:ea typeface="+mj-ea"/>
              </a:rPr>
              <a:t>判断语句</a:t>
            </a:r>
            <a:r>
              <a:rPr lang="zh-CN" altLang="en-US">
                <a:latin typeface="+mj-ea"/>
                <a:ea typeface="+mj-ea"/>
              </a:rPr>
              <a:t>，来</a:t>
            </a:r>
            <a:r>
              <a:rPr lang="zh-CN" altLang="en-US" dirty="0">
                <a:latin typeface="+mj-ea"/>
                <a:ea typeface="+mj-ea"/>
              </a:rPr>
              <a:t>检测并响应特定的事件。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1E24E4D-A042-C1F0-B78B-D27386364F27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319DAEB-A30B-3E14-385A-2D7A2095FF01}"/>
              </a:ext>
            </a:extLst>
          </p:cNvPr>
          <p:cNvSpPr/>
          <p:nvPr/>
        </p:nvSpPr>
        <p:spPr>
          <a:xfrm>
            <a:off x="1383157" y="408599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791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1D8C-194C-A35C-859E-B928D46A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FE793ED-75C0-7AF9-F5E2-C7B9BFDDA8F4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5D9152-699F-7121-DCDE-733F0D7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7DF9D-127F-8499-3DB8-33AC89F7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6100700-37BD-D89D-B242-7C85FE15FEA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A61FA62-7E4F-415F-9C85-9601D83945D4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86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F98A-2610-C53A-E9CB-21C679A75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BD84-7941-C705-8846-2A35BFCB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BE16-1ED9-9DDF-963D-CD2AC713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64198-E915-E97B-6D39-CA4E0912A12E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95D21E-C7C4-7DFB-614B-435EA5AD74F9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13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6BE1-FF3F-F429-0D86-7277C792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55E25-5A92-BF41-8A7B-DB6AC963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BC2E-01D5-6BC5-4F5B-938A9A48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我们之后会处理</a:t>
            </a:r>
            <a:r>
              <a:rPr lang="zh-CN" altLang="en-US">
                <a:ea typeface="+mj-ea"/>
              </a:rPr>
              <a:t>更多事件，这些</a:t>
            </a:r>
            <a:r>
              <a:rPr lang="zh-CN" altLang="en-US" dirty="0">
                <a:ea typeface="+mj-ea"/>
              </a:rPr>
              <a:t>处理应绘制到</a:t>
            </a:r>
            <a:r>
              <a:rPr lang="zh-CN" altLang="en-US">
                <a:ea typeface="+mj-ea"/>
              </a:rPr>
              <a:t>窗口中，这里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以告知 </a:t>
            </a:r>
            <a:r>
              <a:rPr lang="en-US" altLang="zh-CN" dirty="0" err="1">
                <a:ea typeface="+mj-ea"/>
              </a:rPr>
              <a:t>Pygame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让最近的绘制可见。</a:t>
            </a:r>
            <a:endParaRPr lang="en-US" altLang="zh-CN" dirty="0"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我们在移动游戏</a:t>
            </a:r>
            <a:r>
              <a:rPr lang="zh-CN" altLang="en-US">
                <a:ea typeface="+mj-ea"/>
              </a:rPr>
              <a:t>元素时，这个</a:t>
            </a:r>
            <a:r>
              <a:rPr lang="zh-CN" altLang="en-US" dirty="0">
                <a:ea typeface="+mj-ea"/>
              </a:rPr>
              <a:t>方法将不断</a:t>
            </a:r>
            <a:r>
              <a:rPr lang="zh-CN" altLang="en-US">
                <a:ea typeface="+mj-ea"/>
              </a:rPr>
              <a:t>更新屏幕，以</a:t>
            </a:r>
            <a:r>
              <a:rPr lang="zh-CN" altLang="en-US" dirty="0">
                <a:ea typeface="+mj-ea"/>
              </a:rPr>
              <a:t>显示新位置上的元素并隐藏原来位置上</a:t>
            </a:r>
            <a:r>
              <a:rPr lang="zh-CN" altLang="en-US">
                <a:ea typeface="+mj-ea"/>
              </a:rPr>
              <a:t>的元素，从而</a:t>
            </a:r>
            <a:r>
              <a:rPr lang="zh-CN" altLang="en-US" dirty="0">
                <a:ea typeface="+mj-ea"/>
              </a:rPr>
              <a:t>营造平滑移动的效果。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27480-50BC-1798-31DF-228C110501B0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BF8D831-0445-1CB2-D235-50B1F7EFA920}"/>
              </a:ext>
            </a:extLst>
          </p:cNvPr>
          <p:cNvSpPr/>
          <p:nvPr/>
        </p:nvSpPr>
        <p:spPr>
          <a:xfrm>
            <a:off x="1438873" y="5058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56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2101-CAE2-329D-0E84-5808B101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9FDE-E4FA-4589-8422-F3AE711A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09F49-99E2-7B37-57CE-A941699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33CD21F-675A-5C35-6F59-594EB4FDE06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0779D-3A69-22CA-98B0-178DDC8B17B6}"/>
              </a:ext>
            </a:extLst>
          </p:cNvPr>
          <p:cNvSpPr txBox="1"/>
          <p:nvPr/>
        </p:nvSpPr>
        <p:spPr>
          <a:xfrm>
            <a:off x="751115" y="1860460"/>
            <a:ext cx="5914697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__name__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'__main__'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创建游戏实例并运行游戏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D45F937-33EF-39B4-8B9A-CD3A09A0F0ED}"/>
              </a:ext>
            </a:extLst>
          </p:cNvPr>
          <p:cNvSpPr/>
          <p:nvPr/>
        </p:nvSpPr>
        <p:spPr>
          <a:xfrm>
            <a:off x="300615" y="487022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18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11F9-DF41-FB79-194F-742E3CFB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4A82-F4A3-7BC8-F4CA-F6854766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BDE42-CB90-80A1-4732-744B85E5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193" y="1812562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A7204DDC-E928-E6EB-58AF-FB6DFF0E3BD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2010C6-4B57-1C21-7E4A-2A513C69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86" y="1812562"/>
            <a:ext cx="4511213" cy="4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1AE2-02CD-AEE0-CCBA-9589EA3C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F4BB-B61D-341B-D275-C153496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A124-A14C-FE0C-B05A-B8C241B9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理想</a:t>
            </a:r>
            <a:r>
              <a:rPr lang="zh-CN" altLang="en-US"/>
              <a:t>情况下，游戏</a:t>
            </a:r>
            <a:r>
              <a:rPr lang="zh-CN" altLang="en-US" dirty="0"/>
              <a:t>在所有的系统中都应以相同的速度</a:t>
            </a:r>
            <a:r>
              <a:rPr lang="en-US" altLang="zh-CN" dirty="0"/>
              <a:t>(</a:t>
            </a:r>
            <a:r>
              <a:rPr lang="zh-CN" altLang="en-US" dirty="0"/>
              <a:t>帧率</a:t>
            </a:r>
            <a:r>
              <a:rPr lang="en-US" altLang="zh-CN" dirty="0"/>
              <a:t>)</a:t>
            </a:r>
            <a:r>
              <a:rPr lang="zh-CN" altLang="en-US" dirty="0"/>
              <a:t>运行。对于可在多种系统中运行</a:t>
            </a:r>
            <a:r>
              <a:rPr lang="zh-CN" altLang="en-US"/>
              <a:t>的游戏，控制帧</a:t>
            </a:r>
            <a:r>
              <a:rPr lang="zh-CN" altLang="en-US" dirty="0"/>
              <a:t>率是个复杂</a:t>
            </a:r>
            <a:r>
              <a:rPr lang="zh-CN" altLang="en-US"/>
              <a:t>的问题，好在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提供了一种相对简单的方式来达成这个目标。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我们将创建一个时钟</a:t>
            </a:r>
            <a:r>
              <a:rPr lang="en-US" altLang="zh-CN" dirty="0"/>
              <a:t>(</a:t>
            </a:r>
            <a:r>
              <a:rPr lang="en-US" altLang="zh-CN"/>
              <a:t>clock)</a:t>
            </a:r>
            <a:r>
              <a:rPr lang="zh-CN" altLang="en-US"/>
              <a:t>，并</a:t>
            </a:r>
            <a:r>
              <a:rPr lang="zh-CN" altLang="en-US" dirty="0"/>
              <a:t>确保它在主循环每次迭代后都进行计时</a:t>
            </a:r>
            <a:r>
              <a:rPr lang="en-US" altLang="zh-CN" dirty="0"/>
              <a:t>(tick)</a:t>
            </a:r>
            <a:r>
              <a:rPr lang="zh-CN" altLang="en-US" dirty="0"/>
              <a:t>。当这个循环的迭代速度超过我们定义的帧</a:t>
            </a:r>
            <a:r>
              <a:rPr lang="zh-CN" altLang="en-US"/>
              <a:t>率时，</a:t>
            </a:r>
            <a:r>
              <a:rPr lang="en-US" altLang="zh-CN"/>
              <a:t>Pygame </a:t>
            </a:r>
            <a:r>
              <a:rPr lang="zh-CN" altLang="en-US" dirty="0"/>
              <a:t>将计算要暂停多</a:t>
            </a:r>
            <a:r>
              <a:rPr lang="zh-CN" altLang="en-US"/>
              <a:t>长时间，以便</a:t>
            </a:r>
            <a:r>
              <a:rPr lang="zh-CN" altLang="en-US" dirty="0"/>
              <a:t>游戏的运行速度保持一致。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10967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4998-5F78-EA7F-88A7-AEFE868C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C2D-C212-AB88-2FE5-47CF25D6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979E-5A84-F878-CD75-D7DF73433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D5DFB005-4071-1417-92F3-6749AF36E57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039B8-F257-671D-81B7-F16A2F119FD4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4BAB0A1-4FE0-6E28-F2F4-8209DED8F234}"/>
              </a:ext>
            </a:extLst>
          </p:cNvPr>
          <p:cNvSpPr/>
          <p:nvPr/>
        </p:nvSpPr>
        <p:spPr>
          <a:xfrm>
            <a:off x="1250874" y="379585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234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2230-09E1-A0A8-0133-26E3FF855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4F-E723-742C-2E67-2414FD1F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27F75-9BED-B960-EAD5-E19B425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再在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的 </a:t>
            </a:r>
            <a:r>
              <a:rPr lang="en-US" altLang="zh-CN" dirty="0"/>
              <a:t>while  </a:t>
            </a:r>
            <a:r>
              <a:rPr lang="zh-CN" altLang="en-US" dirty="0"/>
              <a:t>循环末尾让这个时钟</a:t>
            </a:r>
            <a:r>
              <a:rPr lang="zh-CN" altLang="en-US"/>
              <a:t>进行计时，以</a:t>
            </a:r>
            <a:r>
              <a:rPr lang="zh-CN" altLang="en-US" dirty="0"/>
              <a:t>同步游戏帧率。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 </a:t>
            </a:r>
            <a:r>
              <a:rPr lang="en-US" altLang="zh-CN" dirty="0"/>
              <a:t>tick() </a:t>
            </a:r>
            <a:r>
              <a:rPr lang="zh-CN" altLang="en-US" dirty="0"/>
              <a:t>接受一个参：游戏的帧率。这里使用的值</a:t>
            </a:r>
            <a:r>
              <a:rPr lang="zh-CN" altLang="en-US"/>
              <a:t>为 </a:t>
            </a:r>
            <a:r>
              <a:rPr lang="en-US" altLang="zh-CN"/>
              <a:t>60</a:t>
            </a:r>
            <a:r>
              <a:rPr lang="zh-CN" altLang="en-US"/>
              <a:t>，</a:t>
            </a:r>
            <a:r>
              <a:rPr lang="en-US" altLang="zh-CN"/>
              <a:t>Pygame </a:t>
            </a:r>
            <a:r>
              <a:rPr lang="zh-CN" altLang="en-US" dirty="0"/>
              <a:t>将尽可能确保这个循环每秒恰好运行 </a:t>
            </a:r>
            <a:r>
              <a:rPr lang="en-US" altLang="zh-CN" dirty="0"/>
              <a:t>60 </a:t>
            </a:r>
            <a:r>
              <a:rPr lang="zh-CN" altLang="en-US" dirty="0"/>
              <a:t>次。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540CE4A0-A04F-C481-54C8-8499E69EE788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C6BEB6-6B47-698D-F785-5B4F7D601097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B14DC9A-0C48-6E90-2B81-093CB37D5CDF}"/>
              </a:ext>
            </a:extLst>
          </p:cNvPr>
          <p:cNvSpPr/>
          <p:nvPr/>
        </p:nvSpPr>
        <p:spPr>
          <a:xfrm>
            <a:off x="2075627" y="58727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5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武装飞船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/>
              <a:t>Pygame </a:t>
            </a:r>
          </a:p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重构：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solidFill>
                  <a:srgbClr val="0F0F0F"/>
                </a:solidFill>
                <a:highlight>
                  <a:srgbClr val="F0F0F0"/>
                </a:highlight>
              </a:rPr>
              <a:t>check_events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highlight>
                  <a:srgbClr val="F0F0F0"/>
                </a:highlight>
              </a:rPr>
              <a:t>update_screen</a:t>
            </a:r>
            <a:r>
              <a:rPr lang="en-US" altLang="zh-CN" dirty="0">
                <a:highlight>
                  <a:srgbClr val="F0F0F0"/>
                </a:highlight>
              </a:rPr>
              <a:t>()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  <a:p>
            <a:pPr algn="l"/>
            <a:r>
              <a:rPr lang="en-US" altLang="zh-CN" dirty="0"/>
              <a:t>12.9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19EA-6550-E98C-0959-A2879D29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E1C1-911C-8306-0BA1-8EB43756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43937-6854-09CD-6F55-9282395D6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默认创建一个</a:t>
            </a:r>
            <a:r>
              <a:rPr lang="zh-CN" altLang="en-US"/>
              <a:t>黑色屏幕，这</a:t>
            </a:r>
            <a:r>
              <a:rPr lang="zh-CN" altLang="en-US" dirty="0"/>
              <a:t>太乏味了。这里将背景设置为另一种颜色。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我们先将 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b="1" dirty="0">
                <a:solidFill>
                  <a:schemeClr val="accent6"/>
                </a:solidFill>
              </a:rPr>
              <a:t>G</a:t>
            </a:r>
            <a:r>
              <a:rPr lang="en-US" altLang="zh-CN" b="1" dirty="0">
                <a:solidFill>
                  <a:schemeClr val="accent1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颜色元组</a:t>
            </a:r>
            <a:r>
              <a:rPr lang="zh-CN" altLang="en-US"/>
              <a:t>创建出来，随后</a:t>
            </a:r>
            <a:r>
              <a:rPr lang="zh-CN" altLang="en-US" dirty="0"/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/>
              <a:t>使用这个颜色元组填充窗口。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ADB8D44-63F0-8D3D-8387-3FCD87CF3F54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7C060-3FBF-A132-ADF6-76089F717653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每次循环时都重绘屏幕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A00A007-A1C4-A9D8-698F-5992401C9FC9}"/>
              </a:ext>
            </a:extLst>
          </p:cNvPr>
          <p:cNvSpPr/>
          <p:nvPr/>
        </p:nvSpPr>
        <p:spPr>
          <a:xfrm>
            <a:off x="1304663" y="34290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506FD7B-9C79-994C-80A1-736B7721A975}"/>
              </a:ext>
            </a:extLst>
          </p:cNvPr>
          <p:cNvSpPr/>
          <p:nvPr/>
        </p:nvSpPr>
        <p:spPr>
          <a:xfrm>
            <a:off x="1486370" y="559845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819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F6A1-4A8E-D775-467E-E0316D5E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F66F-B928-E454-4D5C-E17C704E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47633-AFCA-3FC1-5A1B-8B7085F6C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724" y="1918226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默认创建一个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黑色屏幕，这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太乏味了。这里将背景设置为另一种颜色。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我们先将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RGB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颜色元组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创建出来，随后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fill(self.bg_color)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使用这个颜色元组填充窗口。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这个颜色将呈现出一种浅灰色。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7599EE7-7FB0-654F-2532-1084E0716C0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7A1858-6F73-7FBD-56CB-8FBE57CF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70" y="2023890"/>
            <a:ext cx="5067507" cy="41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218D1-A5EC-C5D8-AD03-C1F6C1C7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F06E-1C87-906C-FC50-4729DF49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类（重构）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4EB6F-5616-4263-2802-3F1B2119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每次给游戏添加新功能时，通常将引入一些新设置。下面来编写一个名为 </a:t>
            </a:r>
            <a:r>
              <a:rPr lang="en-US" altLang="zh-CN" dirty="0"/>
              <a:t>settings </a:t>
            </a:r>
            <a:r>
              <a:rPr lang="zh-CN" altLang="en-US" dirty="0"/>
              <a:t>的模块，</a:t>
            </a:r>
            <a:r>
              <a:rPr lang="en-US" altLang="zh-CN" dirty="0"/>
              <a:t> </a:t>
            </a:r>
            <a:r>
              <a:rPr lang="zh-CN" altLang="en-US" dirty="0"/>
              <a:t>其中包含一个名为 </a:t>
            </a:r>
            <a:r>
              <a:rPr lang="en-US" altLang="zh-CN" dirty="0"/>
              <a:t>Settings </a:t>
            </a:r>
            <a:r>
              <a:rPr lang="zh-CN" altLang="en-US" dirty="0"/>
              <a:t>的类，用于将所有设置都存储在一个地方，以免在代码中到处添加设置。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这样，每当需要访问或修改设置时，</a:t>
            </a:r>
            <a:r>
              <a:rPr lang="zh-CN" altLang="en-US" dirty="0">
                <a:solidFill>
                  <a:schemeClr val="accent6"/>
                </a:solidFill>
              </a:rPr>
              <a:t>只会涉及一个设置对象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在项目规模增大时，这还让游戏的外观和行为修改起来更加容易：只需在接下来将创建的 </a:t>
            </a:r>
            <a:r>
              <a:rPr lang="en-US" altLang="zh-CN" dirty="0"/>
              <a:t>settings.py </a:t>
            </a:r>
            <a:r>
              <a:rPr lang="zh-CN" altLang="en-US" dirty="0"/>
              <a:t>中修改部分相关的值即可，从而避免开发者到处去寻找散布在项目中的各种设置项。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37709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D1E-F8D1-7CA1-0D65-E39E028D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A1E7-C8D5-4FA1-3A20-7C1A6B7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E9FE-AE5D-3E87-32BA-6EC6D3C2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0F4FA34-856D-CE55-333A-97AD48B37BB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32E00B-1CB3-EEFA-5FCA-A63F02ED4A49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settings.py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存储游戏《外星人入侵》中所有设置的类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初始化游戏的设置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屏幕设置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参见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066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4BC9-6393-E694-6360-A950665E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3DCB-1E74-E7AA-160B-29981A11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5D26-68B1-9E3B-9803-341FA2B2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/>
              <a:t>然后修改主程序文件中的部分代码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F53B875-57C5-D9DD-57C9-358DB1BCEDCB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44253F-2BF1-A5B9-EB90-98C793B18756}"/>
              </a:ext>
            </a:extLst>
          </p:cNvPr>
          <p:cNvSpPr txBox="1"/>
          <p:nvPr/>
        </p:nvSpPr>
        <p:spPr>
          <a:xfrm>
            <a:off x="751115" y="1860460"/>
            <a:ext cx="5703473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lang="en-US" altLang="zh-CN" sz="2000" b="1" dirty="0">
              <a:solidFill>
                <a:srgbClr val="94558D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740A-60CA-2D6B-D47E-8B5FD636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3964-FB46-736E-DC53-0719BE6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73F9D-28CE-9C43-6D2A-E1968A48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+mj-ea"/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然后修改主程序文件中的部分代码：实例化刚才创建的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Settings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类，并引用类中的属性。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ea typeface="+mj-ea"/>
              </a:rPr>
              <a:t>经过本小节的修改后，</a:t>
            </a:r>
            <a:r>
              <a:rPr lang="zh-CN" altLang="en-US" dirty="0">
                <a:solidFill>
                  <a:schemeClr val="accent6"/>
                </a:solidFill>
                <a:ea typeface="+mj-ea"/>
              </a:rPr>
              <a:t>代码的运行结果不会有任何不同</a:t>
            </a:r>
            <a:r>
              <a:rPr lang="zh-CN" altLang="en-US" dirty="0">
                <a:solidFill>
                  <a:srgbClr val="333333"/>
                </a:solidFill>
                <a:ea typeface="+mj-ea"/>
              </a:rPr>
              <a:t>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FBBCD3C3-4D0F-0CDC-145D-663822752B19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08D491-D98C-1344-6D04-A03AA405933F}"/>
              </a:ext>
            </a:extLst>
          </p:cNvPr>
          <p:cNvSpPr txBox="1"/>
          <p:nvPr/>
        </p:nvSpPr>
        <p:spPr>
          <a:xfrm>
            <a:off x="751114" y="1860460"/>
            <a:ext cx="5703473" cy="49859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from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endParaRPr lang="en-US" altLang="zh-CN" sz="2000" b="1" u="sng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lang="zh-CN" altLang="zh-CN" sz="2000" b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1" i="0" kern="120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A6A6A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(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C995-3B70-DD54-9F27-D49E4F00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0EA9-671F-F82B-9081-11974A56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8237E-E712-1D52-1771-0F6B213D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接下来我们将实现如下的效果，在我们的游戏窗口中添加飞船！</a:t>
            </a:r>
            <a:endParaRPr lang="en-US" altLang="zh-CN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DE875-717A-127B-049E-7D6B81A2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77" y="2526307"/>
            <a:ext cx="7170045" cy="39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BEEB-9BDE-8379-874F-7FC75E1C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BAC9-268B-3A35-A162-93775DD4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3E0C-6439-C9EE-3344-9B82CC18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首先我们需要一张飞船图片，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默认加载位图（</a:t>
            </a:r>
            <a:r>
              <a:rPr lang="en-US" altLang="zh-CN" dirty="0"/>
              <a:t>.bmp</a:t>
            </a:r>
            <a:r>
              <a:rPr lang="zh-CN" altLang="en-US" dirty="0"/>
              <a:t>），这里已经为你准备好了，就不用再自己费心去找及转换格式了。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/>
              <a:t>这个图片的背景色与项目窗口使用的设置相同，所以不会显得突兀。</a:t>
            </a:r>
            <a:endParaRPr lang="en-US" altLang="zh-CN" i="0" u="none" strike="noStrike" baseline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018B-B472-0059-A28C-4CB18E77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2" y="3830810"/>
            <a:ext cx="2900035" cy="23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D7D7-FA6D-359A-E9FF-3777D0AE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BEC6-885D-BC22-BAFF-226EE7C3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71753-5BDF-C4C7-7486-8CEE644A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i="0" u="none" strike="noStrike" baseline="0" dirty="0"/>
              <a:t>12.4.1~12.4.2</a:t>
            </a:r>
          </a:p>
        </p:txBody>
      </p:sp>
    </p:spTree>
    <p:extLst>
      <p:ext uri="{BB962C8B-B14F-4D97-AF65-F5344CB8AC3E}">
        <p14:creationId xmlns:p14="http://schemas.microsoft.com/office/powerpoint/2010/main" val="289142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B3D46-FEE0-BB78-DFAB-A3F476FE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1A85-AF41-AFCD-B4EC-0A9A17E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E0F5-F472-C8EA-28C6-D43456B3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在大型项目中</a:t>
            </a:r>
            <a:r>
              <a:rPr lang="en-US" altLang="zh-CN" dirty="0"/>
              <a:t>,</a:t>
            </a:r>
            <a:r>
              <a:rPr lang="zh-CN" altLang="en-US" dirty="0"/>
              <a:t>经常需要在添加新代码前重构既有的代码。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重构</a:t>
            </a:r>
            <a:r>
              <a:rPr lang="zh-CN" altLang="en-US" dirty="0"/>
              <a:t>旨在</a:t>
            </a:r>
            <a:r>
              <a:rPr lang="zh-CN" altLang="en-US" b="1" dirty="0">
                <a:solidFill>
                  <a:schemeClr val="accent6"/>
                </a:solidFill>
              </a:rPr>
              <a:t>简化既有代码的结构</a:t>
            </a:r>
            <a:r>
              <a:rPr lang="zh-CN" altLang="en-US" dirty="0"/>
              <a:t>，使其更容易扩展。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本节将把越来越长的方法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拆分成两个辅助方法。辅助方法</a:t>
            </a:r>
            <a:r>
              <a:rPr lang="en-US" altLang="zh-CN" dirty="0"/>
              <a:t>(helper method)</a:t>
            </a:r>
            <a:r>
              <a:rPr lang="zh-CN" altLang="en-US" dirty="0"/>
              <a:t>在类中执行任务，不是要在类外调用的。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辅助方法的名称通常以单下划线打头。</a:t>
            </a:r>
            <a:endParaRPr lang="en-US" altLang="zh-CN" b="1" i="0" u="none" strike="noStrike" baseline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06F4-CFE9-8295-4BFC-9FB1B95D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3F5F3D-6BD4-4AAC-4328-4ABDCA95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关于第二部分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A7CEE-032F-12CC-CC5C-C7A49C49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项目部分由于代码量较大，</a:t>
            </a:r>
            <a:r>
              <a:rPr lang="en-US" altLang="zh-CN" dirty="0"/>
              <a:t>PPT </a:t>
            </a:r>
            <a:r>
              <a:rPr lang="zh-CN" altLang="en-US" dirty="0"/>
              <a:t>不太适合完整展示。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本人会综合考虑版面情况，仅放出部分关键代码，或直接不放代码，以免影响讲义整体观感。不过为了方便大家的学习，</a:t>
            </a:r>
            <a:r>
              <a:rPr lang="zh-CN" altLang="en-US" b="1" dirty="0">
                <a:solidFill>
                  <a:schemeClr val="accent1"/>
                </a:solidFill>
              </a:rPr>
              <a:t>涉及的完整代码后续将会作为附件提供在 </a:t>
            </a:r>
            <a:r>
              <a:rPr lang="en-US" altLang="zh-CN" b="1" dirty="0">
                <a:solidFill>
                  <a:schemeClr val="accent1"/>
                </a:solidFill>
              </a:rPr>
              <a:t>Code </a:t>
            </a:r>
            <a:r>
              <a:rPr lang="zh-CN" altLang="en-US" b="1" dirty="0">
                <a:solidFill>
                  <a:schemeClr val="accent1"/>
                </a:solidFill>
              </a:rPr>
              <a:t>目录中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第二部分一共包含三个不同类型的项目：</a:t>
            </a:r>
            <a:endParaRPr lang="en-US" altLang="zh-CN" dirty="0"/>
          </a:p>
          <a:p>
            <a:r>
              <a:rPr lang="zh-CN" altLang="en-US" b="1" dirty="0"/>
              <a:t>外星人入侵</a:t>
            </a:r>
            <a:r>
              <a:rPr lang="zh-CN" altLang="en-US" dirty="0"/>
              <a:t>：基于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库开发的一款 </a:t>
            </a:r>
            <a:r>
              <a:rPr lang="en-US" altLang="zh-CN" dirty="0"/>
              <a:t>2D </a:t>
            </a:r>
            <a:r>
              <a:rPr lang="zh-CN" altLang="en-US" dirty="0"/>
              <a:t>游戏。</a:t>
            </a:r>
            <a:endParaRPr lang="en-US" altLang="zh-CN" dirty="0"/>
          </a:p>
          <a:p>
            <a:r>
              <a:rPr lang="zh-CN" altLang="en-US" b="1" dirty="0"/>
              <a:t>数据可视化</a:t>
            </a:r>
            <a:r>
              <a:rPr lang="zh-CN" altLang="en-US" dirty="0"/>
              <a:t>：基于 </a:t>
            </a:r>
            <a:r>
              <a:rPr lang="en-US" altLang="zh-CN" dirty="0"/>
              <a:t>Matplotlib </a:t>
            </a:r>
            <a:r>
              <a:rPr lang="zh-CN" altLang="en-US" dirty="0"/>
              <a:t>库和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库来处理数据、生成实用而漂亮的图形，同时能学到如何自动获取网上的数据。</a:t>
            </a:r>
            <a:endParaRPr lang="en-US" altLang="zh-CN" dirty="0"/>
          </a:p>
          <a:p>
            <a:r>
              <a:rPr lang="en-US" altLang="zh-CN" b="1" dirty="0"/>
              <a:t>Web </a:t>
            </a:r>
            <a:r>
              <a:rPr lang="zh-CN" altLang="en-US" b="1" dirty="0"/>
              <a:t>应用程序</a:t>
            </a:r>
            <a:r>
              <a:rPr lang="zh-CN" altLang="en-US" dirty="0"/>
              <a:t>：基于 </a:t>
            </a:r>
            <a:r>
              <a:rPr lang="en-US" altLang="zh-CN" dirty="0"/>
              <a:t>Django </a:t>
            </a:r>
            <a:r>
              <a:rPr lang="zh-CN" altLang="en-US" dirty="0"/>
              <a:t>创建的一个学习记录 </a:t>
            </a:r>
            <a:r>
              <a:rPr lang="en-US" altLang="zh-CN" dirty="0"/>
              <a:t>Web </a:t>
            </a:r>
            <a:r>
              <a:rPr lang="zh-CN" altLang="en-US" dirty="0"/>
              <a:t>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32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4B9-AD84-B9E0-18A2-88AB9BE1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A884C-F027-C199-F434-C1E19E7A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D6E89-A2BC-34E7-5EAC-0131550B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i="0" u="none" strike="noStrike" baseline="0" dirty="0"/>
              <a:t>12.5.1~12.5.2</a:t>
            </a:r>
          </a:p>
        </p:txBody>
      </p:sp>
    </p:spTree>
    <p:extLst>
      <p:ext uri="{BB962C8B-B14F-4D97-AF65-F5344CB8AC3E}">
        <p14:creationId xmlns:p14="http://schemas.microsoft.com/office/powerpoint/2010/main" val="79410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0DB3-FF22-A499-9CE5-B483F3BC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05622-C344-F11C-F82B-2A8C628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A3B62-9F0B-0F5A-F431-1B6642DE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下面来让玩家能够左右移动飞船。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我们将编写代码，对用户按下的左右箭头键做出响应。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为此我们需要通过 </a:t>
            </a:r>
            <a:r>
              <a:rPr lang="en-US" altLang="zh-CN" sz="3200" dirty="0" err="1"/>
              <a:t>pygame.event.get</a:t>
            </a:r>
            <a:r>
              <a:rPr lang="en-US" altLang="zh-CN" sz="3200" dirty="0"/>
              <a:t>() </a:t>
            </a:r>
            <a:r>
              <a:rPr lang="zh-CN" altLang="en-US" sz="3200" dirty="0"/>
              <a:t>获取事件，获取后即可判断获取的事件类型。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若为 </a:t>
            </a:r>
            <a:r>
              <a:rPr lang="en-US" altLang="zh-CN" sz="3200" dirty="0"/>
              <a:t>KEYDOWN </a:t>
            </a:r>
            <a:r>
              <a:rPr lang="zh-CN" altLang="en-US" sz="3200" dirty="0"/>
              <a:t>事件类型，我们还可进一步得知用户到底按下的键，并据此修改 </a:t>
            </a:r>
            <a:r>
              <a:rPr lang="en-US" altLang="zh-CN" sz="3200" dirty="0" err="1"/>
              <a:t>rect.centerx</a:t>
            </a:r>
            <a:r>
              <a:rPr lang="en-US" altLang="zh-CN" sz="3200" dirty="0"/>
              <a:t> </a:t>
            </a:r>
            <a:r>
              <a:rPr lang="zh-CN" altLang="en-US" sz="3200" dirty="0"/>
              <a:t>来“移动飞船”。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8872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69F72-0C3B-458F-E3A9-3F404018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18699-BF27-6636-AB0F-EAECD873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99E18-511A-D3B1-CE6C-A0204D1A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400" i="0" u="none" strike="noStrike" baseline="0" dirty="0"/>
              <a:t>代码实现及讲解，请参考原书 </a:t>
            </a:r>
            <a:r>
              <a:rPr lang="en-US" altLang="zh-CN" sz="5400" dirty="0"/>
              <a:t>12.6.1~ 12.6.5</a:t>
            </a:r>
            <a:r>
              <a:rPr lang="zh-CN" altLang="en-US" sz="5400" dirty="0"/>
              <a:t>。</a:t>
            </a:r>
            <a:endParaRPr lang="en-US" altLang="zh-CN" sz="5400" dirty="0"/>
          </a:p>
          <a:p>
            <a:pPr marL="0" indent="0">
              <a:buNone/>
            </a:pPr>
            <a:r>
              <a:rPr lang="zh-CN" altLang="en-US" sz="5400" dirty="0"/>
              <a:t>这里面包含了基本的响应按键移动、持续移动、调整速度、限制活动范围（防止超过屏幕）等。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185199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0827B-1A69-3D75-6D8C-DEF85D0C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DAF4A-747C-E8F0-D248-D3CD41CC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68272-F5F0-81B8-1E8C-4514AC4E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在 </a:t>
            </a:r>
            <a:r>
              <a:rPr lang="en-US" altLang="zh-CN" sz="3600" dirty="0"/>
              <a:t>12.6.6 </a:t>
            </a:r>
            <a:r>
              <a:rPr lang="zh-CN" altLang="en-US" sz="3600" dirty="0"/>
              <a:t>节中，我们也将通过</a:t>
            </a:r>
            <a:r>
              <a:rPr lang="zh-CN" altLang="en-US" sz="3600" b="1" dirty="0">
                <a:solidFill>
                  <a:schemeClr val="accent6">
                    <a:lumMod val="75000"/>
                  </a:schemeClr>
                </a:solidFill>
              </a:rPr>
              <a:t>重构</a:t>
            </a:r>
            <a:r>
              <a:rPr lang="zh-CN" altLang="en-US" sz="3600" dirty="0"/>
              <a:t>的方式继续优化代码，主要是通过将复杂的代码段封装成函数来实现的。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在 </a:t>
            </a:r>
            <a:r>
              <a:rPr lang="en-US" altLang="zh-CN" sz="3600" dirty="0"/>
              <a:t>12.6.7</a:t>
            </a:r>
            <a:r>
              <a:rPr lang="zh-CN" altLang="en-US" sz="3600" dirty="0"/>
              <a:t> 节中，我们将会为游戏提供“按 </a:t>
            </a:r>
            <a:r>
              <a:rPr lang="en-US" altLang="zh-CN" sz="3600" dirty="0"/>
              <a:t>Q </a:t>
            </a:r>
            <a:r>
              <a:rPr lang="zh-CN" altLang="en-US" sz="3600" dirty="0"/>
              <a:t>退出”的功能。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由于有了按键退出功能，我们希望优化玩家的体验，所以在 </a:t>
            </a:r>
            <a:r>
              <a:rPr lang="en-US" altLang="zh-CN" sz="3600" dirty="0"/>
              <a:t>12.6.8 </a:t>
            </a:r>
            <a:r>
              <a:rPr lang="zh-CN" altLang="en-US" sz="3600" dirty="0"/>
              <a:t>节中，我们提供了全屏模式游戏的功能。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0472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E879-D9DC-3817-C0D2-92F4827B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F9AF-D9BA-4C27-2ECA-C47F318D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E4E2-7C50-DF1C-EFFE-3BBAC3E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下一节将添加射击功能，为此需要新增一个名为 </a:t>
            </a:r>
            <a:r>
              <a:rPr lang="en-US" altLang="zh-CN" dirty="0"/>
              <a:t>bullet.py </a:t>
            </a:r>
            <a:r>
              <a:rPr lang="zh-CN" altLang="en-US" dirty="0"/>
              <a:t>的文件，并修改一些既有的文件。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当前有三个文件，其中包含很多类和方法，可参考原书及代码回顾细节。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15005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8236-C19A-ECAC-80B5-B7C94E76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A96A-7E13-0EC8-E76C-58388E3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8B32-446A-FB9D-0BC8-C68B274C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下面来添加射击功能。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我们将编写在玩家按空格键时发射子弹</a:t>
            </a:r>
            <a:r>
              <a:rPr lang="en-US" altLang="zh-CN" dirty="0"/>
              <a:t>(</a:t>
            </a:r>
            <a:r>
              <a:rPr lang="zh-CN" altLang="en-US" dirty="0"/>
              <a:t>用小矩形表示</a:t>
            </a:r>
            <a:r>
              <a:rPr lang="en-US" altLang="zh-CN" dirty="0"/>
              <a:t>)</a:t>
            </a:r>
            <a:r>
              <a:rPr lang="zh-CN" altLang="en-US" dirty="0"/>
              <a:t>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子弹将在屏幕中向上飞行，并在抵达屏幕上边缘后消失。</a:t>
            </a:r>
            <a:endParaRPr lang="en-US" altLang="zh-CN" dirty="0"/>
          </a:p>
          <a:p>
            <a:pPr marL="0" indent="0">
              <a:buNone/>
            </a:pPr>
            <a:endParaRPr lang="en-US" altLang="zh-CN" i="0" u="none" strike="noStrike" baseline="0" dirty="0"/>
          </a:p>
          <a:p>
            <a:pPr marL="0" indent="0">
              <a:buNone/>
            </a:pPr>
            <a:r>
              <a:rPr lang="zh-CN" altLang="en-US" dirty="0"/>
              <a:t>这节主要涉及到的概念是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的编组 </a:t>
            </a:r>
            <a:r>
              <a:rPr lang="en-US" altLang="zh-CN" dirty="0" err="1"/>
              <a:t>pygame.sprite.Group</a:t>
            </a:r>
            <a:r>
              <a:rPr lang="en-US" altLang="zh-CN" dirty="0"/>
              <a:t>()</a:t>
            </a:r>
            <a:r>
              <a:rPr lang="zh-CN" altLang="en-US" dirty="0"/>
              <a:t>，我们能通过编组统一操作其中的所有元素。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658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E43D1-BAD1-4D3B-87CF-4DC09474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C7746-4463-84AC-C755-70C3725A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442EF2-A441-679C-8351-3639200E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9495" y="1890713"/>
            <a:ext cx="6053009" cy="4351337"/>
          </a:xfrm>
        </p:spPr>
      </p:pic>
    </p:spTree>
    <p:extLst>
      <p:ext uri="{BB962C8B-B14F-4D97-AF65-F5344CB8AC3E}">
        <p14:creationId xmlns:p14="http://schemas.microsoft.com/office/powerpoint/2010/main" val="12021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9ACD-F965-020D-7C7D-D7EEB332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64E2-37D9-8B98-084C-3EAA7F79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7753A-1A16-3133-4618-1E90502D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在 </a:t>
            </a:r>
            <a:r>
              <a:rPr lang="en-US" altLang="zh-CN" sz="3200" dirty="0"/>
              <a:t>12.8.1~12.8.3 </a:t>
            </a:r>
            <a:r>
              <a:rPr lang="zh-CN" altLang="en-US" sz="3200" dirty="0"/>
              <a:t>节中，我们将会创建子弹的基本类，并利用 </a:t>
            </a:r>
            <a:r>
              <a:rPr lang="en-US" altLang="zh-CN" sz="3200" dirty="0" err="1"/>
              <a:t>pygame</a:t>
            </a:r>
            <a:r>
              <a:rPr lang="en-US" altLang="zh-CN" sz="3200" dirty="0"/>
              <a:t> </a:t>
            </a:r>
            <a:r>
              <a:rPr lang="zh-CN" altLang="en-US" sz="3200" dirty="0"/>
              <a:t>的编组功能统一管理子弹。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在 </a:t>
            </a:r>
            <a:r>
              <a:rPr lang="en-US" altLang="zh-CN" sz="3200" dirty="0"/>
              <a:t>12.8.4</a:t>
            </a:r>
            <a:r>
              <a:rPr lang="zh-CN" altLang="en-US" sz="3200" dirty="0"/>
              <a:t> 节中，我们实现开火功能，为此需要监听用户的空格按下事件。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在</a:t>
            </a:r>
            <a:r>
              <a:rPr lang="en-US" altLang="zh-CN" sz="3200" dirty="0"/>
              <a:t> 12.8.5 </a:t>
            </a:r>
            <a:r>
              <a:rPr lang="zh-CN" altLang="en-US" sz="3200" dirty="0"/>
              <a:t>节中，我们将继续完善游戏，并且防止越界的“无效”子弹浪费系统资源，并在 </a:t>
            </a:r>
            <a:r>
              <a:rPr lang="en-US" altLang="zh-CN" sz="3200" dirty="0"/>
              <a:t>12.8.6 </a:t>
            </a:r>
            <a:r>
              <a:rPr lang="zh-CN" altLang="en-US" sz="3200" dirty="0"/>
              <a:t>节中加入限制子弹数量功能，以免用户持续发出过多子弹，最后在 </a:t>
            </a:r>
            <a:r>
              <a:rPr lang="en-US" altLang="zh-CN" sz="3200" dirty="0"/>
              <a:t>12.8.7 </a:t>
            </a:r>
            <a:r>
              <a:rPr lang="zh-CN" altLang="en-US" sz="3200" dirty="0"/>
              <a:t>中再做个小重构。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56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12.9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在本章中。你首先学习了游戏开发计划的制定以及使用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编写的游戏的基本结构。接着学习了如何设置背景色，以及如何将设置存储在独立的类中，以便轻松地调整。然后学习了如何在屏幕上绘制图像，以及如何让玩家控制游戏元素的移动。你不仅创建了能自动移动的元素，如在屏幕中向上飞行的子弹</a:t>
            </a:r>
            <a:r>
              <a:rPr lang="en-US" altLang="zh-CN" dirty="0"/>
              <a:t>,</a:t>
            </a:r>
            <a:r>
              <a:rPr lang="zh-CN" altLang="en-US" dirty="0"/>
              <a:t>还删除了不再需要的对象。最后，你学习了如何定期重构项目的代码，为后续开发提供便利。</a:t>
            </a:r>
            <a:endParaRPr lang="en-US" altLang="zh-CN" dirty="0"/>
          </a:p>
          <a:p>
            <a:r>
              <a:rPr lang="zh-CN" altLang="en-US" dirty="0"/>
              <a:t>在下一章中，我们将在游戏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中添加外星人。学完这一章，你将能够击落外 星人</a:t>
            </a:r>
            <a:r>
              <a:rPr lang="en-US" altLang="zh-CN" dirty="0"/>
              <a:t>——</a:t>
            </a:r>
            <a:r>
              <a:rPr lang="zh-CN" altLang="en-US" dirty="0"/>
              <a:t>但愿是在其撞到飞船之前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2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accent6">
                    <a:lumMod val="75000"/>
                  </a:schemeClr>
                </a:solidFill>
              </a:rPr>
              <a:t>玩的开心！</a:t>
            </a:r>
            <a:endParaRPr lang="en-US" altLang="zh-CN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487B-DFED-0A18-AC37-A6BE6C65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8EDEA1-A9DB-F854-22C8-BFC504AF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23317-9BDC-1938-2F4F-22F9C4F0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恭喜你通过前面的</a:t>
            </a:r>
            <a:r>
              <a:rPr lang="zh-CN" altLang="en-US" dirty="0">
                <a:solidFill>
                  <a:schemeClr val="accent6"/>
                </a:solidFill>
              </a:rPr>
              <a:t>“重重关卡”</a:t>
            </a:r>
            <a:r>
              <a:rPr lang="zh-CN" altLang="en-US" dirty="0"/>
              <a:t>！现在是时候享受你</a:t>
            </a:r>
            <a:r>
              <a:rPr lang="zh-CN" altLang="en-US" dirty="0">
                <a:solidFill>
                  <a:schemeClr val="accent1"/>
                </a:solidFill>
              </a:rPr>
              <a:t>胜利的果实</a:t>
            </a:r>
            <a:r>
              <a:rPr lang="zh-CN" altLang="en-US" dirty="0"/>
              <a:t>了！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接下来，让</a:t>
            </a:r>
            <a:r>
              <a:rPr lang="zh-CN" altLang="en-US" dirty="0"/>
              <a:t>我们利用所学来开发一</a:t>
            </a:r>
            <a:r>
              <a:rPr lang="zh-CN" altLang="en-US"/>
              <a:t>款游戏，也</a:t>
            </a:r>
            <a:r>
              <a:rPr lang="zh-CN" altLang="en-US" dirty="0"/>
              <a:t>算是奖励一下自己</a:t>
            </a:r>
            <a:r>
              <a:rPr lang="en-US" altLang="zh-CN" dirty="0"/>
              <a:t>~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我们把这款游戏称为</a:t>
            </a:r>
            <a:r>
              <a:rPr lang="en-US" altLang="zh-CN" dirty="0"/>
              <a:t>《</a:t>
            </a:r>
            <a:r>
              <a:rPr lang="zh-CN" altLang="en-US" dirty="0"/>
              <a:t>外星人</a:t>
            </a:r>
            <a:r>
              <a:rPr lang="zh-CN" altLang="en-US"/>
              <a:t>入侵</a:t>
            </a:r>
            <a:r>
              <a:rPr lang="en-US" altLang="zh-CN"/>
              <a:t>》</a:t>
            </a:r>
            <a:r>
              <a:rPr lang="zh-CN" altLang="en-US"/>
              <a:t>，为此</a:t>
            </a:r>
            <a:r>
              <a:rPr lang="zh-CN" altLang="en-US" dirty="0"/>
              <a:t>将</a:t>
            </a:r>
            <a:r>
              <a:rPr lang="zh-CN" altLang="en-US"/>
              <a:t>使用 </a:t>
            </a:r>
            <a:r>
              <a:rPr lang="en-US" altLang="zh-CN">
                <a:solidFill>
                  <a:schemeClr val="accent1"/>
                </a:solidFill>
              </a:rPr>
              <a:t>Pygame</a:t>
            </a:r>
            <a:r>
              <a:rPr lang="zh-CN" altLang="en-US"/>
              <a:t>，这</a:t>
            </a:r>
            <a:r>
              <a:rPr lang="zh-CN" altLang="en-US" dirty="0"/>
              <a:t>是一个功能强大而有趣</a:t>
            </a:r>
            <a:r>
              <a:rPr lang="zh-CN" altLang="en-US"/>
              <a:t>的库</a:t>
            </a:r>
            <a:r>
              <a:rPr lang="en-US" altLang="zh-CN"/>
              <a:t>,</a:t>
            </a:r>
            <a:r>
              <a:rPr lang="zh-CN" altLang="en-US"/>
              <a:t>可用</a:t>
            </a:r>
            <a:r>
              <a:rPr lang="zh-CN" altLang="en-US" dirty="0"/>
              <a:t>于管理图形、动画</a:t>
            </a:r>
            <a:r>
              <a:rPr lang="zh-CN" altLang="en-US"/>
              <a:t>乃至声音，让</a:t>
            </a:r>
            <a:r>
              <a:rPr lang="zh-CN" altLang="en-US" dirty="0"/>
              <a:t>你能够更轻松地开发复杂的游戏。使用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来处理在屏幕上绘制图像等</a:t>
            </a:r>
            <a:r>
              <a:rPr lang="zh-CN" altLang="en-US"/>
              <a:t>的任务，有助于</a:t>
            </a:r>
            <a:r>
              <a:rPr lang="zh-CN" altLang="en-US" dirty="0"/>
              <a:t>将我们的开发重点放在制作游戏相关的高级逻辑上。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85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ECEA-9356-6CCF-CC09-B68D3313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CD36-C960-26A5-1269-902C177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4B1A-4FD8-7A89-31EC-BC94B090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在开发大型</a:t>
            </a:r>
            <a:r>
              <a:rPr lang="zh-CN" altLang="en-US"/>
              <a:t>项目时，先</a:t>
            </a:r>
            <a:r>
              <a:rPr lang="zh-CN" altLang="en-US" b="1" dirty="0">
                <a:solidFill>
                  <a:schemeClr val="accent1"/>
                </a:solidFill>
              </a:rPr>
              <a:t>制定好规划再动手编写代码</a:t>
            </a:r>
            <a:r>
              <a:rPr lang="zh-CN" altLang="en-US" dirty="0"/>
              <a:t>很重要。规划可确保你不</a:t>
            </a:r>
            <a:r>
              <a:rPr lang="zh-CN" altLang="en-US"/>
              <a:t>偏离轨道，</a:t>
            </a:r>
            <a:r>
              <a:rPr lang="zh-CN" altLang="en-US" b="1">
                <a:solidFill>
                  <a:schemeClr val="accent6"/>
                </a:solidFill>
              </a:rPr>
              <a:t>提高</a:t>
            </a:r>
            <a:r>
              <a:rPr lang="zh-CN" altLang="en-US" b="1" dirty="0">
                <a:solidFill>
                  <a:schemeClr val="accent6"/>
                </a:solidFill>
              </a:rPr>
              <a:t>项目成功的可能性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让我们来</a:t>
            </a:r>
            <a:r>
              <a:rPr lang="zh-CN" altLang="en-US" dirty="0">
                <a:latin typeface="FZSSJW--GB1-0"/>
              </a:rPr>
              <a:t>描述</a:t>
            </a:r>
            <a:r>
              <a:rPr lang="zh-CN" altLang="en-US" i="0" u="none" strike="noStrike" baseline="0" dirty="0">
                <a:latin typeface="FZSSJW--GB1-0"/>
              </a:rPr>
              <a:t>一下即将开发的</a:t>
            </a:r>
            <a:r>
              <a:rPr lang="en-US" altLang="zh-CN" i="0" u="none" strike="noStrike" baseline="0" dirty="0">
                <a:latin typeface="FZSSJW--GB1-0"/>
              </a:rPr>
              <a:t>《</a:t>
            </a:r>
            <a:r>
              <a:rPr lang="zh-CN" altLang="en-US" i="0" u="none" strike="noStrike" baseline="0" dirty="0">
                <a:latin typeface="FZSSJW--GB1-0"/>
              </a:rPr>
              <a:t>外星人入侵</a:t>
            </a:r>
            <a:r>
              <a:rPr lang="en-US" altLang="zh-CN" i="0" u="none" strike="noStrike" baseline="0" dirty="0">
                <a:latin typeface="FZSSJW--GB1-0"/>
              </a:rPr>
              <a:t>》</a:t>
            </a:r>
            <a:r>
              <a:rPr lang="zh-CN" altLang="en-US" i="0" u="none" strike="noStrike" baseline="0" dirty="0">
                <a:latin typeface="FZSSJW--GB1-0"/>
              </a:rPr>
              <a:t>游戏：</a:t>
            </a:r>
            <a:endParaRPr lang="en-US" altLang="zh-CN" i="0" u="none" strike="noStrike" baseline="0" dirty="0">
              <a:latin typeface="FZSSJW--GB1-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在游戏</a:t>
            </a:r>
            <a:r>
              <a:rPr lang="en-US" altLang="zh-CN" sz="2400" u="sng" dirty="0"/>
              <a:t>《</a:t>
            </a:r>
            <a:r>
              <a:rPr lang="zh-CN" altLang="en-US" sz="2400" u="sng" dirty="0"/>
              <a:t>外星人入侵</a:t>
            </a:r>
            <a:r>
              <a:rPr lang="en-US" altLang="zh-CN" sz="2400" u="sng"/>
              <a:t>》</a:t>
            </a:r>
            <a:r>
              <a:rPr lang="zh-CN" altLang="en-US" sz="2400" u="sng"/>
              <a:t>中，玩家</a:t>
            </a:r>
            <a:r>
              <a:rPr lang="zh-CN" altLang="en-US" sz="2400" u="sng" dirty="0"/>
              <a:t>将控制一艘最初出现在屏幕底部中央的武装飞船。玩家可以使用箭头键左右</a:t>
            </a:r>
            <a:r>
              <a:rPr lang="zh-CN" altLang="en-US" sz="2400" u="sng"/>
              <a:t>移动飞船，使用</a:t>
            </a:r>
            <a:r>
              <a:rPr lang="zh-CN" altLang="en-US" sz="2400" u="sng" dirty="0"/>
              <a:t>空格键进行射击。当游戏</a:t>
            </a:r>
            <a:r>
              <a:rPr lang="zh-CN" altLang="en-US" sz="2400" u="sng"/>
              <a:t>开始时，一群</a:t>
            </a:r>
            <a:r>
              <a:rPr lang="zh-CN" altLang="en-US" sz="2400" u="sng" dirty="0"/>
              <a:t>外星人飞船将出现在上方的</a:t>
            </a:r>
            <a:r>
              <a:rPr lang="zh-CN" altLang="en-US" sz="2400" u="sng"/>
              <a:t>天空中，并</a:t>
            </a:r>
            <a:r>
              <a:rPr lang="zh-CN" altLang="en-US" sz="2400" u="sng" dirty="0"/>
              <a:t>不断向屏幕下方移动。玩家的任务是击毁这些外星人飞船。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玩家将外星人飞船都</a:t>
            </a:r>
            <a:r>
              <a:rPr lang="zh-CN" altLang="en-US" sz="2400" u="sng"/>
              <a:t>击毁后，将</a:t>
            </a:r>
            <a:r>
              <a:rPr lang="zh-CN" altLang="en-US" sz="2400" u="sng" dirty="0"/>
              <a:t>出现一群新</a:t>
            </a:r>
            <a:r>
              <a:rPr lang="zh-CN" altLang="en-US" sz="2400" u="sng"/>
              <a:t>的外星人，它们</a:t>
            </a:r>
            <a:r>
              <a:rPr lang="zh-CN" altLang="en-US" sz="2400" u="sng" dirty="0"/>
              <a:t>的移动速度更快。只要有外星人撞到玩家的飞船或到达屏幕</a:t>
            </a:r>
            <a:r>
              <a:rPr lang="zh-CN" altLang="en-US" sz="2400" u="sng"/>
              <a:t>下边缘，玩家</a:t>
            </a:r>
            <a:r>
              <a:rPr lang="zh-CN" altLang="en-US" sz="2400" u="sng" dirty="0"/>
              <a:t>就会损失一艘自己的飞船。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玩家损失三艘</a:t>
            </a:r>
            <a:r>
              <a:rPr lang="zh-CN" altLang="en-US" sz="2400" u="sng"/>
              <a:t>飞船后，游戏</a:t>
            </a:r>
            <a:r>
              <a:rPr lang="zh-CN" altLang="en-US" sz="2400" u="sng" dirty="0"/>
              <a:t>结束。</a:t>
            </a:r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3425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开始之前，让</a:t>
            </a:r>
            <a:r>
              <a:rPr lang="zh-CN" altLang="en-US" dirty="0"/>
              <a:t>我们回顾一下</a:t>
            </a:r>
            <a:r>
              <a:rPr lang="en-US" altLang="zh-CN" dirty="0"/>
              <a:t> 1.3 </a:t>
            </a:r>
            <a:r>
              <a:rPr lang="zh-CN" altLang="en-US" dirty="0"/>
              <a:t>节中的“四小时速学新建文件夹</a:t>
            </a:r>
            <a:r>
              <a:rPr lang="zh-CN" altLang="en-US"/>
              <a:t>教程”，在</a:t>
            </a:r>
            <a:r>
              <a:rPr lang="zh-CN" altLang="en-US" dirty="0"/>
              <a:t>桌面上新建一个名为 </a:t>
            </a:r>
            <a:r>
              <a:rPr lang="en-US" altLang="zh-CN" dirty="0" err="1">
                <a:highlight>
                  <a:srgbClr val="C0C0C0"/>
                </a:highlight>
              </a:rPr>
              <a:t>alien_invasion</a:t>
            </a:r>
            <a:r>
              <a:rPr lang="en-US" altLang="zh-CN" dirty="0"/>
              <a:t> </a:t>
            </a:r>
            <a:r>
              <a:rPr lang="zh-CN" altLang="en-US"/>
              <a:t>的文件夹，并</a:t>
            </a:r>
            <a:r>
              <a:rPr lang="zh-CN" altLang="en-US" dirty="0"/>
              <a:t>使用 </a:t>
            </a:r>
            <a:r>
              <a:rPr lang="en-US" altLang="zh-CN" dirty="0"/>
              <a:t>VS Code </a:t>
            </a:r>
            <a:r>
              <a:rPr lang="zh-CN" altLang="en-US" dirty="0"/>
              <a:t>打开它：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9B1368-56CC-0E7F-0C66-CAAD091E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06" y="3238896"/>
            <a:ext cx="4553388" cy="2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CD94-7D35-95C4-5E33-9D1A5CD4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0E6B-7831-25AC-240D-9C23C17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5C80-9D72-E5B4-445C-D065EBD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新建打开的项目文件夹由于没有代码</a:t>
            </a:r>
            <a:r>
              <a:rPr lang="zh-CN" altLang="en-US"/>
              <a:t>可运行，需要</a:t>
            </a:r>
            <a:r>
              <a:rPr lang="zh-CN" altLang="en-US" dirty="0"/>
              <a:t>我们</a:t>
            </a:r>
            <a:r>
              <a:rPr lang="zh-CN" altLang="en-US" u="sng" dirty="0"/>
              <a:t>手动新建</a:t>
            </a:r>
            <a:r>
              <a:rPr lang="zh-CN" altLang="en-US" dirty="0"/>
              <a:t>一个</a:t>
            </a:r>
            <a:r>
              <a:rPr lang="zh-CN" altLang="en-US" b="1">
                <a:solidFill>
                  <a:schemeClr val="accent1"/>
                </a:solidFill>
              </a:rPr>
              <a:t>“终端”窗口</a:t>
            </a:r>
            <a:r>
              <a:rPr lang="zh-CN" altLang="en-US"/>
              <a:t>，以便</a:t>
            </a:r>
            <a:r>
              <a:rPr lang="zh-CN" altLang="en-US" dirty="0"/>
              <a:t>进行后续的操作：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93F4B-0523-33FD-B143-29F60051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94" y="3011734"/>
            <a:ext cx="6788812" cy="27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567DC-F9F3-8BA2-AAE1-9FE912B7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638F-4042-B1E7-9C95-9CA846A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B53CD-A8CD-7DA4-0E13-0E319002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896B9-698C-8A00-311C-645F2CB1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2011</TotalTime>
  <Words>5040</Words>
  <Application>Microsoft Office PowerPoint</Application>
  <PresentationFormat>宽屏</PresentationFormat>
  <Paragraphs>322</Paragraphs>
  <Slides>49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FZSSJW--GB1-0</vt:lpstr>
      <vt:lpstr>Microsoft YaHei UI</vt:lpstr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 12 章 武装飞船</vt:lpstr>
      <vt:lpstr>关于第二部分</vt:lpstr>
      <vt:lpstr>12.1 规划项目 </vt:lpstr>
      <vt:lpstr>12.1 规划项目 </vt:lpstr>
      <vt:lpstr>12.1 规划项目 </vt:lpstr>
      <vt:lpstr>12.1 规划项目 </vt:lpstr>
      <vt:lpstr>12.2 安装 Pygame </vt:lpstr>
      <vt:lpstr>12.2 安装 Pygame </vt:lpstr>
      <vt:lpstr>12.2 安装 Pygame </vt:lpstr>
      <vt:lpstr>12.2 安装 Pygame </vt:lpstr>
      <vt:lpstr>12.3 开始游戏项目</vt:lpstr>
      <vt:lpstr>12.3 开始游戏项目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12.3.2 控制帧率</vt:lpstr>
      <vt:lpstr>12.3.2 控制帧率</vt:lpstr>
      <vt:lpstr>12.3.2 控制帧率</vt:lpstr>
      <vt:lpstr>12.3.3 设置背景色</vt:lpstr>
      <vt:lpstr>12.3.3 设置背景色</vt:lpstr>
      <vt:lpstr>12.3.4 创建 Settings 类（重构）</vt:lpstr>
      <vt:lpstr>12.3.4 创建 Settings 类</vt:lpstr>
      <vt:lpstr>12.3.4 创建 Settings 类</vt:lpstr>
      <vt:lpstr>12.3.4 创建 Settings 类</vt:lpstr>
      <vt:lpstr>12.4 添加飞船图像 </vt:lpstr>
      <vt:lpstr>12.4 添加飞船图像 </vt:lpstr>
      <vt:lpstr>12.4 添加飞船图像 </vt:lpstr>
      <vt:lpstr>12.5 重构</vt:lpstr>
      <vt:lpstr>12.5 重构</vt:lpstr>
      <vt:lpstr>12.6 驾驶飞船</vt:lpstr>
      <vt:lpstr>12.6 驾驶飞船</vt:lpstr>
      <vt:lpstr>12.6 驾驶飞船</vt:lpstr>
      <vt:lpstr>12.7 简单回顾</vt:lpstr>
      <vt:lpstr>12.8 射击</vt:lpstr>
      <vt:lpstr>12.8 射击</vt:lpstr>
      <vt:lpstr>12.6 驾驶飞船</vt:lpstr>
      <vt:lpstr>12.9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115</cp:revision>
  <dcterms:created xsi:type="dcterms:W3CDTF">2023-04-03T03:10:02Z</dcterms:created>
  <dcterms:modified xsi:type="dcterms:W3CDTF">2025-06-05T19:39:39Z</dcterms:modified>
</cp:coreProperties>
</file>