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368" r:id="rId2"/>
    <p:sldId id="367" r:id="rId3"/>
    <p:sldId id="257" r:id="rId4"/>
    <p:sldId id="377" r:id="rId5"/>
    <p:sldId id="381" r:id="rId6"/>
    <p:sldId id="382" r:id="rId7"/>
    <p:sldId id="383" r:id="rId8"/>
    <p:sldId id="385" r:id="rId9"/>
    <p:sldId id="386" r:id="rId10"/>
    <p:sldId id="388" r:id="rId11"/>
    <p:sldId id="389" r:id="rId12"/>
    <p:sldId id="384" r:id="rId13"/>
    <p:sldId id="390" r:id="rId14"/>
    <p:sldId id="391" r:id="rId15"/>
    <p:sldId id="378" r:id="rId16"/>
    <p:sldId id="392" r:id="rId17"/>
    <p:sldId id="393" r:id="rId18"/>
    <p:sldId id="394" r:id="rId19"/>
    <p:sldId id="379" r:id="rId20"/>
    <p:sldId id="395" r:id="rId21"/>
    <p:sldId id="380" r:id="rId22"/>
    <p:sldId id="396" r:id="rId23"/>
    <p:sldId id="397" r:id="rId24"/>
    <p:sldId id="282" r:id="rId25"/>
    <p:sldId id="39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873920957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873920957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873920957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873920957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637FB2A2-ADDB-49CD-AE01-B748C6762DCF}"/>
    <pc:docChg chg="modSld">
      <pc:chgData name="Scruel Tao" userId="5ea5c98d59b44d4b" providerId="LiveId" clId="{637FB2A2-ADDB-49CD-AE01-B748C6762DCF}" dt="2023-06-02T13:48:12.256" v="0" actId="20577"/>
      <pc:docMkLst>
        <pc:docMk/>
      </pc:docMkLst>
      <pc:sldChg chg="modSp mod">
        <pc:chgData name="Scruel Tao" userId="5ea5c98d59b44d4b" providerId="LiveId" clId="{637FB2A2-ADDB-49CD-AE01-B748C6762DCF}" dt="2023-06-02T13:48:12.256" v="0" actId="20577"/>
        <pc:sldMkLst>
          <pc:docMk/>
          <pc:sldMk cId="0" sldId="260"/>
        </pc:sldMkLst>
        <pc:spChg chg="mod">
          <ac:chgData name="Scruel Tao" userId="5ea5c98d59b44d4b" providerId="LiveId" clId="{637FB2A2-ADDB-49CD-AE01-B748C6762DCF}" dt="2023-06-02T13:48:12.256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3A63329D-8768-4B47-AE51-EE9202312907}"/>
    <pc:docChg chg="undo custSel addSld delSld modSld modMainMaster">
      <pc:chgData name="Scruel Tao" userId="5ea5c98d59b44d4b" providerId="LiveId" clId="{3A63329D-8768-4B47-AE51-EE9202312907}" dt="2023-05-16T03:58:00.280" v="107" actId="478"/>
      <pc:docMkLst>
        <pc:docMk/>
      </pc:docMkLst>
      <pc:sldChg chg="modSp add del mod">
        <pc:chgData name="Scruel Tao" userId="5ea5c98d59b44d4b" providerId="LiveId" clId="{3A63329D-8768-4B47-AE51-EE9202312907}" dt="2023-05-04T18:22:47.115" v="103"/>
        <pc:sldMkLst>
          <pc:docMk/>
          <pc:sldMk cId="1112998187" sldId="257"/>
        </pc:sldMkLst>
        <pc:spChg chg="mod">
          <ac:chgData name="Scruel Tao" userId="5ea5c98d59b44d4b" providerId="LiveId" clId="{3A63329D-8768-4B47-AE51-EE9202312907}" dt="2023-05-04T18:21:52.439" v="9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63329D-8768-4B47-AE51-EE9202312907}" dt="2023-05-04T18:22:47.115" v="103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63329D-8768-4B47-AE51-EE9202312907}" dt="2023-05-16T03:57:50.820" v="106" actId="478"/>
        <pc:sldMkLst>
          <pc:docMk/>
          <pc:sldMk cId="0" sldId="260"/>
        </pc:sldMkLst>
        <pc:spChg chg="del">
          <ac:chgData name="Scruel Tao" userId="5ea5c98d59b44d4b" providerId="LiveId" clId="{3A63329D-8768-4B47-AE51-EE9202312907}" dt="2023-05-16T03:57:50.820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63329D-8768-4B47-AE51-EE9202312907}" dt="2023-05-03T00:10:13.044" v="56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3A63329D-8768-4B47-AE51-EE9202312907}" dt="2023-05-03T00:10:54.742" v="64" actId="478"/>
          <ac:spMkLst>
            <pc:docMk/>
            <pc:sldMk cId="0" sldId="260"/>
            <ac:spMk id="4" creationId="{021417EA-48D9-EB5F-058B-43C83C59A526}"/>
          </ac:spMkLst>
        </pc:spChg>
        <pc:spChg chg="mod">
          <ac:chgData name="Scruel Tao" userId="5ea5c98d59b44d4b" providerId="LiveId" clId="{3A63329D-8768-4B47-AE51-EE9202312907}" dt="2023-04-29T18:29:47.749" v="5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A63329D-8768-4B47-AE51-EE9202312907}" dt="2023-05-01T18:24:43.303" v="53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A63329D-8768-4B47-AE51-EE9202312907}" dt="2023-04-29T18:26:41.493" v="46" actId="113"/>
        <pc:sldMkLst>
          <pc:docMk/>
          <pc:sldMk cId="3519437269" sldId="279"/>
        </pc:sldMkLst>
        <pc:spChg chg="mod">
          <ac:chgData name="Scruel Tao" userId="5ea5c98d59b44d4b" providerId="LiveId" clId="{3A63329D-8768-4B47-AE51-EE9202312907}" dt="2023-04-26T03:07:09.998" v="35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1.493" v="4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63329D-8768-4B47-AE51-EE9202312907}" dt="2023-04-29T14:08:23.023" v="4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63329D-8768-4B47-AE51-EE9202312907}" dt="2023-04-26T03:07:14.509" v="36"/>
        <pc:sldMkLst>
          <pc:docMk/>
          <pc:sldMk cId="364430658" sldId="282"/>
        </pc:sldMkLst>
        <pc:spChg chg="mod">
          <ac:chgData name="Scruel Tao" userId="5ea5c98d59b44d4b" providerId="LiveId" clId="{3A63329D-8768-4B47-AE51-EE9202312907}" dt="2023-04-26T03:07:14.509" v="36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63329D-8768-4B47-AE51-EE9202312907}" dt="2023-05-03T02:02:38.430" v="74" actId="20577"/>
        <pc:sldMkLst>
          <pc:docMk/>
          <pc:sldMk cId="82741228" sldId="283"/>
        </pc:sldMkLst>
        <pc:spChg chg="mod">
          <ac:chgData name="Scruel Tao" userId="5ea5c98d59b44d4b" providerId="LiveId" clId="{3A63329D-8768-4B47-AE51-EE9202312907}" dt="2023-04-26T08:25:49.022" v="41"/>
          <ac:spMkLst>
            <pc:docMk/>
            <pc:sldMk cId="82741228" sldId="283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5-03T02:02:38.430" v="74" actId="20577"/>
          <ac:spMkLst>
            <pc:docMk/>
            <pc:sldMk cId="82741228" sldId="283"/>
            <ac:spMk id="3" creationId="{0E2FC508-1AFD-A957-52F2-FA1DEF2A9D27}"/>
          </ac:spMkLst>
        </pc:spChg>
        <pc:spChg chg="mod">
          <ac:chgData name="Scruel Tao" userId="5ea5c98d59b44d4b" providerId="LiveId" clId="{3A63329D-8768-4B47-AE51-EE9202312907}" dt="2023-04-29T18:26:42.427" v="47" actId="113"/>
          <ac:spMkLst>
            <pc:docMk/>
            <pc:sldMk cId="82741228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3.481" v="48" actId="113"/>
        <pc:sldMkLst>
          <pc:docMk/>
          <pc:sldMk cId="3322167289" sldId="284"/>
        </pc:sldMkLst>
        <pc:spChg chg="mod">
          <ac:chgData name="Scruel Tao" userId="5ea5c98d59b44d4b" providerId="LiveId" clId="{3A63329D-8768-4B47-AE51-EE9202312907}" dt="2023-04-26T08:25:52.539" v="42"/>
          <ac:spMkLst>
            <pc:docMk/>
            <pc:sldMk cId="3322167289" sldId="284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3.481" v="48" actId="113"/>
          <ac:spMkLst>
            <pc:docMk/>
            <pc:sldMk cId="3322167289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4.557" v="49" actId="113"/>
        <pc:sldMkLst>
          <pc:docMk/>
          <pc:sldMk cId="942164832" sldId="285"/>
        </pc:sldMkLst>
        <pc:spChg chg="mod">
          <ac:chgData name="Scruel Tao" userId="5ea5c98d59b44d4b" providerId="LiveId" clId="{3A63329D-8768-4B47-AE51-EE9202312907}" dt="2023-04-26T08:25:56.080" v="43"/>
          <ac:spMkLst>
            <pc:docMk/>
            <pc:sldMk cId="942164832" sldId="285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4.557" v="49" actId="113"/>
          <ac:spMkLst>
            <pc:docMk/>
            <pc:sldMk cId="942164832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63329D-8768-4B47-AE51-EE9202312907}" dt="2023-04-29T14:08:20.460" v="44"/>
        <pc:sldMkLst>
          <pc:docMk/>
          <pc:sldMk cId="199158645" sldId="286"/>
        </pc:sldMkLst>
      </pc:sldChg>
      <pc:sldChg chg="add del">
        <pc:chgData name="Scruel Tao" userId="5ea5c98d59b44d4b" providerId="LiveId" clId="{3A63329D-8768-4B47-AE51-EE9202312907}" dt="2023-05-01T18:25:34.482" v="55" actId="47"/>
        <pc:sldMkLst>
          <pc:docMk/>
          <pc:sldMk cId="387593439" sldId="287"/>
        </pc:sldMkLst>
      </pc:sldChg>
      <pc:sldChg chg="add del">
        <pc:chgData name="Scruel Tao" userId="5ea5c98d59b44d4b" providerId="LiveId" clId="{3A63329D-8768-4B47-AE51-EE9202312907}" dt="2023-05-04T01:18:48.300" v="76" actId="47"/>
        <pc:sldMkLst>
          <pc:docMk/>
          <pc:sldMk cId="1599418885" sldId="288"/>
        </pc:sldMkLst>
      </pc:sldChg>
      <pc:sldChg chg="modSp add del mod">
        <pc:chgData name="Scruel Tao" userId="5ea5c98d59b44d4b" providerId="LiveId" clId="{3A63329D-8768-4B47-AE51-EE9202312907}" dt="2023-05-04T01:20:58.084" v="80" actId="47"/>
        <pc:sldMkLst>
          <pc:docMk/>
          <pc:sldMk cId="3161108256" sldId="311"/>
        </pc:sldMkLst>
        <pc:spChg chg="mod">
          <ac:chgData name="Scruel Tao" userId="5ea5c98d59b44d4b" providerId="LiveId" clId="{3A63329D-8768-4B47-AE51-EE9202312907}" dt="2023-05-04T01:18:53.039" v="77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3A63329D-8768-4B47-AE51-EE9202312907}" dt="2023-05-05T02:29:20.398" v="82" actId="47"/>
        <pc:sldMkLst>
          <pc:docMk/>
          <pc:sldMk cId="1055608019" sldId="363"/>
        </pc:sldMkLst>
      </pc:sldChg>
      <pc:sldChg chg="add del">
        <pc:chgData name="Scruel Tao" userId="5ea5c98d59b44d4b" providerId="LiveId" clId="{3A63329D-8768-4B47-AE51-EE9202312907}" dt="2023-05-04T18:19:13.723" v="84" actId="47"/>
        <pc:sldMkLst>
          <pc:docMk/>
          <pc:sldMk cId="3161108256" sldId="364"/>
        </pc:sldMkLst>
      </pc:sldChg>
      <pc:sldChg chg="add del">
        <pc:chgData name="Scruel Tao" userId="5ea5c98d59b44d4b" providerId="LiveId" clId="{3A63329D-8768-4B47-AE51-EE9202312907}" dt="2023-05-04T18:21:03.979" v="86" actId="47"/>
        <pc:sldMkLst>
          <pc:docMk/>
          <pc:sldMk cId="858978597" sldId="365"/>
        </pc:sldMkLst>
      </pc:sldChg>
      <pc:sldChg chg="add del">
        <pc:chgData name="Scruel Tao" userId="5ea5c98d59b44d4b" providerId="LiveId" clId="{3A63329D-8768-4B47-AE51-EE9202312907}" dt="2023-05-04T18:24:37.684" v="105" actId="47"/>
        <pc:sldMkLst>
          <pc:docMk/>
          <pc:sldMk cId="3625446739" sldId="366"/>
        </pc:sldMkLst>
      </pc:sldChg>
      <pc:sldChg chg="add">
        <pc:chgData name="Scruel Tao" userId="5ea5c98d59b44d4b" providerId="LiveId" clId="{3A63329D-8768-4B47-AE51-EE9202312907}" dt="2023-05-04T18:24:36.751" v="104"/>
        <pc:sldMkLst>
          <pc:docMk/>
          <pc:sldMk cId="3882136732" sldId="367"/>
        </pc:sldMkLst>
      </pc:sldChg>
      <pc:sldMasterChg chg="modSldLayout">
        <pc:chgData name="Scruel Tao" userId="5ea5c98d59b44d4b" providerId="LiveId" clId="{3A63329D-8768-4B47-AE51-EE9202312907}" dt="2023-05-16T03:58:00.280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63329D-8768-4B47-AE51-EE9202312907}" dt="2023-05-03T01:08:15.643" v="68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63329D-8768-4B47-AE51-EE9202312907}" dt="2023-05-03T01:08:15.643" v="68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63329D-8768-4B47-AE51-EE9202312907}" dt="2023-05-03T00:10:18.262" v="5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63329D-8768-4B47-AE51-EE9202312907}" dt="2023-05-03T00:10:18.484" v="59"/>
            <ac:spMkLst>
              <pc:docMk/>
              <pc:sldMasterMk cId="1766057859" sldId="2147483648"/>
              <pc:sldLayoutMk cId="2116765151" sldId="2147483650"/>
              <ac:spMk id="8" creationId="{11B72C9A-2FD4-A965-AECF-CD05ECBD5914}"/>
            </ac:spMkLst>
          </pc:spChg>
        </pc:sldLayoutChg>
        <pc:sldLayoutChg chg="addSp delSp modSp mod">
          <pc:chgData name="Scruel Tao" userId="5ea5c98d59b44d4b" providerId="LiveId" clId="{3A63329D-8768-4B47-AE51-EE9202312907}" dt="2023-05-03T01:08:09.217" v="6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63329D-8768-4B47-AE51-EE9202312907}" dt="2023-05-03T01:08:06.187" v="66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63329D-8768-4B47-AE51-EE9202312907}" dt="2023-05-03T01:08:09.217" v="6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63329D-8768-4B47-AE51-EE9202312907}" dt="2023-05-03T00:10:20.690" v="6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63329D-8768-4B47-AE51-EE9202312907}" dt="2023-05-03T00:10:20.941" v="61"/>
            <ac:spMkLst>
              <pc:docMk/>
              <pc:sldMasterMk cId="1766057859" sldId="2147483648"/>
              <pc:sldLayoutMk cId="2296489930" sldId="2147483652"/>
              <ac:spMk id="9" creationId="{17010A11-6E7E-7F10-B9F2-D18446AAA954}"/>
            </ac:spMkLst>
          </pc:spChg>
        </pc:sldLayoutChg>
        <pc:sldLayoutChg chg="addSp delSp modSp">
          <pc:chgData name="Scruel Tao" userId="5ea5c98d59b44d4b" providerId="LiveId" clId="{3A63329D-8768-4B47-AE51-EE9202312907}" dt="2023-05-16T03:58:00.280" v="107" actId="478"/>
          <pc:sldLayoutMkLst>
            <pc:docMk/>
            <pc:sldMasterMk cId="1873920957" sldId="2147483661"/>
            <pc:sldLayoutMk cId="1337634028" sldId="2147483660"/>
          </pc:sldLayoutMkLst>
          <pc:spChg chg="add del mod">
            <ac:chgData name="Scruel Tao" userId="5ea5c98d59b44d4b" providerId="LiveId" clId="{3A63329D-8768-4B47-AE51-EE9202312907}" dt="2023-05-03T00:10:58.453" v="65"/>
            <ac:spMkLst>
              <pc:docMk/>
              <pc:sldMasterMk cId="1873920957" sldId="2147483661"/>
              <pc:sldLayoutMk cId="1337634028" sldId="2147483660"/>
              <ac:spMk id="2" creationId="{B4422897-AD9C-EFC7-F238-430477041A1A}"/>
            </ac:spMkLst>
          </pc:spChg>
          <pc:spChg chg="del">
            <ac:chgData name="Scruel Tao" userId="5ea5c98d59b44d4b" providerId="LiveId" clId="{3A63329D-8768-4B47-AE51-EE9202312907}" dt="2023-05-16T03:58:00.280" v="107" actId="478"/>
            <ac:spMkLst>
              <pc:docMk/>
              <pc:sldMasterMk cId="1873920957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873920957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873920957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D88-8100-075E-E221-F747CDFA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5AAB24-C344-4129-90AE-5F8FC957B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9B264F-A121-535A-C55E-21B008EE8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6081A-518B-34BD-0B32-774F13B5B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6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A9B6-4051-A209-C813-DD56599EF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32D1C6-7CE4-6589-53A8-817E00C74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3DEF12-63DA-F8F4-D2D8-F83445E44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URL </a:t>
            </a:r>
            <a:r>
              <a:rPr lang="zh-CN" altLang="en-US" dirty="0"/>
              <a:t>表明项目将在你的计算机</a:t>
            </a:r>
            <a:r>
              <a:rPr lang="en-US" altLang="zh-CN" dirty="0"/>
              <a:t>(</a:t>
            </a:r>
            <a:r>
              <a:rPr lang="zh-CN" altLang="en-US" dirty="0"/>
              <a:t>即 </a:t>
            </a:r>
            <a:r>
              <a:rPr lang="en-US" altLang="zh-CN" dirty="0"/>
              <a:t>localhost)</a:t>
            </a:r>
            <a:r>
              <a:rPr lang="zh-CN" altLang="en-US" dirty="0"/>
              <a:t>的端口 </a:t>
            </a:r>
            <a:r>
              <a:rPr lang="en-US" altLang="zh-CN" dirty="0"/>
              <a:t>8000 </a:t>
            </a:r>
            <a:r>
              <a:rPr lang="zh-CN" altLang="en-US" dirty="0"/>
              <a:t>上侦听请求。</a:t>
            </a:r>
            <a:r>
              <a:rPr lang="en-US" altLang="zh-CN" dirty="0"/>
              <a:t>localhost </a:t>
            </a:r>
            <a:r>
              <a:rPr lang="zh-CN" altLang="en-US" dirty="0"/>
              <a:t>表示只处理当前系统发出的 请求的服务器</a:t>
            </a:r>
            <a:r>
              <a:rPr lang="en-US" altLang="zh-CN" dirty="0"/>
              <a:t>,</a:t>
            </a:r>
            <a:r>
              <a:rPr lang="zh-CN" altLang="en-US" dirty="0"/>
              <a:t>它不允许其他人查看正在开发的网页。</a:t>
            </a:r>
            <a:endParaRPr lang="en-US" altLang="zh-CN" dirty="0"/>
          </a:p>
          <a:p>
            <a:r>
              <a:rPr lang="zh-CN" altLang="en-US" dirty="0"/>
              <a:t>注意：如果出现错误消息“</a:t>
            </a:r>
            <a:r>
              <a:rPr lang="en-US" altLang="zh-CN" dirty="0"/>
              <a:t>That port is already in use”(</a:t>
            </a:r>
            <a:r>
              <a:rPr lang="zh-CN" altLang="en-US" dirty="0"/>
              <a:t>指定端口被占用</a:t>
            </a:r>
            <a:r>
              <a:rPr lang="en-US" altLang="zh-CN" dirty="0"/>
              <a:t>)</a:t>
            </a:r>
            <a:r>
              <a:rPr lang="zh-CN" altLang="en-US" dirty="0"/>
              <a:t>，请执行命令 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8001</a:t>
            </a:r>
            <a:r>
              <a:rPr lang="zh-CN" altLang="en-US" dirty="0"/>
              <a:t>，让 </a:t>
            </a:r>
            <a:r>
              <a:rPr lang="en-US" altLang="zh-CN" dirty="0"/>
              <a:t>Diango </a:t>
            </a:r>
            <a:r>
              <a:rPr lang="zh-CN" altLang="en-US" dirty="0"/>
              <a:t>使用另一个端口。如果这个端口也不可用，请逐渐增大端口号（命令的数字部分持续加一，之前是 </a:t>
            </a:r>
            <a:r>
              <a:rPr lang="en-US" altLang="zh-CN" dirty="0"/>
              <a:t>8000</a:t>
            </a:r>
            <a:r>
              <a:rPr lang="zh-CN" altLang="en-US" dirty="0"/>
              <a:t>）并继续执行上述命令，直到找到可用的端口。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A6DA-46DE-16A6-D3CA-A07FC30F3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023CB-C888-C089-F0C4-F2BF8D42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016250-0AB3-04E2-74D0-DBB3A619B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CA067E-9B8B-D15C-B5AE-755DAE4CA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现在打开一款浏览器 </a:t>
            </a:r>
            <a:r>
              <a:rPr lang="en-US" altLang="zh-CN" dirty="0"/>
              <a:t>, </a:t>
            </a:r>
            <a:r>
              <a:rPr lang="zh-CN" altLang="en-US" dirty="0"/>
              <a:t>输 入 </a:t>
            </a:r>
            <a:r>
              <a:rPr lang="en-US" altLang="zh-CN" dirty="0"/>
              <a:t>URL http://localhost:8000/ ( </a:t>
            </a:r>
            <a:r>
              <a:rPr lang="zh-CN" altLang="en-US" dirty="0"/>
              <a:t>如果不管用 </a:t>
            </a:r>
            <a:r>
              <a:rPr lang="en-US" altLang="zh-CN" dirty="0"/>
              <a:t>, </a:t>
            </a:r>
            <a:r>
              <a:rPr lang="zh-CN" altLang="en-US" dirty="0"/>
              <a:t>请输入 </a:t>
            </a:r>
            <a:r>
              <a:rPr lang="en-US" altLang="zh-CN" dirty="0"/>
              <a:t>http://127.0.0.1:8000/)</a:t>
            </a:r>
            <a:r>
              <a:rPr lang="zh-CN" altLang="en-US" dirty="0"/>
              <a:t>。你将看到一个类似的页面。</a:t>
            </a:r>
            <a:endParaRPr lang="en-US" altLang="zh-CN" dirty="0"/>
          </a:p>
          <a:p>
            <a:r>
              <a:rPr lang="zh-CN" altLang="en-US" dirty="0"/>
              <a:t>这个页面是 </a:t>
            </a:r>
            <a:r>
              <a:rPr lang="en-US" altLang="zh-CN" dirty="0"/>
              <a:t>Django </a:t>
            </a:r>
            <a:r>
              <a:rPr lang="zh-CN" altLang="en-US" dirty="0"/>
              <a:t>创建的，让你知道到目前为止一切正常。现在暂时不要关闭这个服务器</a:t>
            </a:r>
            <a:r>
              <a:rPr lang="en-US" altLang="zh-CN" dirty="0"/>
              <a:t>,</a:t>
            </a:r>
            <a:r>
              <a:rPr lang="zh-CN" altLang="en-US" dirty="0"/>
              <a:t>等到要关闭时，可切换到执行命令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zh-CN" altLang="en-US" dirty="0"/>
              <a:t>时所在的终端窗口并按 </a:t>
            </a:r>
            <a:r>
              <a:rPr lang="en-US" altLang="zh-CN" dirty="0"/>
              <a:t>Ctrl + 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33705-857B-6DC3-6B53-1E0CA2F21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8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6D594-F64E-5C1F-89E4-98697FEA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CDA92A-EC38-EE58-471B-C5B86AB08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FE2F1-ADEA-21AF-5476-5B945827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7E514-561B-CD48-43E3-8191114A9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1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B882-5E41-ADC3-9347-9CA24396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DE5BBE-760B-7D32-ACAA-6204A3031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8FB9B5-D324-8359-F699-61CC8F0B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CB4C8-27D4-58B8-EAED-392A28FF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7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F06B-ED85-521C-5462-BA84235C3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C3541-F47D-12C1-EFA8-B47B8F694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F1BF24-B8D7-CA4B-E9FE-9A76DAB08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C122E-D8B9-0E35-F4F7-A2EF9314E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9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203E3-C63B-124B-0A6F-671EC279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9C22D9-07F4-D892-AB6A-137C2256F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F77E8D-113C-B5C5-71D1-590936855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4E455-49F8-29DB-2166-53882AE88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8516E-C913-70DA-DCA8-2C140E98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1D3B8B-BBE9-3812-A06C-AA12D8430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305056-ABE6-BC8D-1612-183C7596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64EFC-CBB8-5723-597A-9C39DA007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A578-5D89-9E6C-8DF5-3DB62B912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BDF3B8-D1D5-642C-0472-8C4D29B0E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456E5E-31BE-2AB8-F613-74FF75404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EAAD3-E4A7-CFE0-6399-0C51FEEA9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1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216EB-270A-AF2A-C5A8-749C5A667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F9066-8531-A788-F0F7-7E252F064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6BDD40-AD7F-77CE-8DFD-D4F8D6130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F6C22-D886-50CC-0775-01AB1A117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4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CA8-A44A-EF84-3D7C-A75F20FE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27E06F-192C-E1EA-BF83-81194A48C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677926-0802-A4B3-4717-83D33104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BA9B8-21F7-3F92-B927-6E5CFB334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1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FC7A-E75A-7236-92E7-5856CA5A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FCDD61-D0D5-38B2-BF76-46BB35C07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6FF00B-E7D3-BF9F-21B4-BAD53C935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A33B1-BA83-8413-B54F-88801DB10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3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E94A-ED46-C0E4-46A2-AA77A590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D83C53-5B21-6957-9421-E5F0AF831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E00971-5BC9-4742-74BD-BB767182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B1204-364F-8816-B36C-4EDF62E74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205F7-C08A-1796-33A0-702D6A2E9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42212-A271-C96A-D0D9-59E8516EF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50FB31-B75D-075F-6F48-B7A078AF9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FC781-E9B5-9CBA-65EF-370E94D3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558FD-F73F-E22A-F034-E3D3EB53C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5D07AA-8498-17EC-6D72-7CE15703D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240245-EBC4-4086-320A-DCF22A9D1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zh-CN" altLang="en-US" dirty="0"/>
              <a:t>的开 头是两个小写的 </a:t>
            </a:r>
            <a:r>
              <a:rPr lang="en-US" altLang="zh-CN" dirty="0"/>
              <a:t>L,</a:t>
            </a:r>
            <a:r>
              <a:rPr lang="zh-CN" altLang="en-US" dirty="0"/>
              <a:t>而不是数字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吐槽：其实可以换个字符，以免混淆，一般写代码都会推荐这样做。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662AD-2249-3C62-54D3-7FEC7FB92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7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A6C40-8529-9A5C-3CBB-B585F53AA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7AC27D-EFAE-6777-6E19-7677AD007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44331-4842-56F7-DB8E-3FA3CD42E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如果你使用的是 </a:t>
            </a:r>
            <a:r>
              <a:rPr lang="en-US" altLang="zh-CN" dirty="0"/>
              <a:t>Windows </a:t>
            </a:r>
            <a:r>
              <a:rPr lang="zh-CN" altLang="en-US" dirty="0"/>
              <a:t>系统</a:t>
            </a:r>
            <a:r>
              <a:rPr lang="en-US" altLang="zh-CN" dirty="0"/>
              <a:t>,</a:t>
            </a:r>
            <a:r>
              <a:rPr lang="zh-CN" altLang="en-US" dirty="0"/>
              <a:t>请使用命令 </a:t>
            </a:r>
            <a:r>
              <a:rPr lang="en-US" altLang="zh-CN" dirty="0" err="1"/>
              <a:t>ll_env</a:t>
            </a:r>
            <a:r>
              <a:rPr lang="en-US" altLang="zh-CN" dirty="0"/>
              <a:t>\Scripts\activate(</a:t>
            </a:r>
            <a:r>
              <a:rPr lang="zh-CN" altLang="en-US" dirty="0"/>
              <a:t>不包含 </a:t>
            </a:r>
            <a:r>
              <a:rPr lang="en-US" altLang="zh-CN" dirty="0"/>
              <a:t>source) </a:t>
            </a:r>
            <a:r>
              <a:rPr lang="zh-CN" altLang="en-US" dirty="0"/>
              <a:t>来激活这个虚拟环境。如果你使用的是 </a:t>
            </a:r>
            <a:r>
              <a:rPr lang="en-US" altLang="zh-CN" dirty="0"/>
              <a:t>PowerShell,</a:t>
            </a:r>
            <a:r>
              <a:rPr lang="zh-CN" altLang="en-US" dirty="0"/>
              <a:t>可能需要将 </a:t>
            </a:r>
            <a:r>
              <a:rPr lang="en-US" altLang="zh-CN" dirty="0"/>
              <a:t>Activate </a:t>
            </a:r>
            <a:r>
              <a:rPr lang="zh-CN" altLang="en-US" dirty="0"/>
              <a:t>的首字母大写。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9747C-2D52-4908-1B86-AE0B0F265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D504-8DFA-C663-FE7A-390005C5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6BE3A0-570A-32AD-10D9-0EF994A1C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9A155F-CCC0-7E65-7883-F58755C4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每隔大约 </a:t>
            </a:r>
            <a:r>
              <a:rPr lang="en-US" altLang="zh-CN" dirty="0"/>
              <a:t>8 </a:t>
            </a:r>
            <a:r>
              <a:rPr lang="zh-CN" altLang="en-US" dirty="0"/>
              <a:t>个月</a:t>
            </a:r>
            <a:r>
              <a:rPr lang="en-US" altLang="zh-CN" dirty="0"/>
              <a:t>,Django </a:t>
            </a:r>
            <a:r>
              <a:rPr lang="zh-CN" altLang="en-US" dirty="0"/>
              <a:t>新版本就会发布</a:t>
            </a:r>
            <a:r>
              <a:rPr lang="en-US" altLang="zh-CN" dirty="0"/>
              <a:t>,</a:t>
            </a:r>
            <a:r>
              <a:rPr lang="zh-CN" altLang="en-US" dirty="0"/>
              <a:t>因此你在安装 </a:t>
            </a:r>
            <a:r>
              <a:rPr lang="en-US" altLang="zh-CN" dirty="0"/>
              <a:t>Django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看到的可能是更新 的版本。即便你使用的是更新的 </a:t>
            </a:r>
            <a:r>
              <a:rPr lang="en-US" altLang="zh-CN" dirty="0"/>
              <a:t>Django </a:t>
            </a:r>
            <a:r>
              <a:rPr lang="zh-CN" altLang="en-US" dirty="0"/>
              <a:t>版本</a:t>
            </a:r>
            <a:r>
              <a:rPr lang="en-US" altLang="zh-CN" dirty="0"/>
              <a:t>,</a:t>
            </a:r>
            <a:r>
              <a:rPr lang="zh-CN" altLang="en-US" dirty="0"/>
              <a:t>这个项目也可行。如果要使用这里所示的 </a:t>
            </a:r>
            <a:r>
              <a:rPr lang="en-US" altLang="zh-CN" dirty="0"/>
              <a:t>Django </a:t>
            </a:r>
            <a:r>
              <a:rPr lang="zh-CN" altLang="en-US" dirty="0"/>
              <a:t>版本</a:t>
            </a:r>
            <a:r>
              <a:rPr lang="en-US" altLang="zh-CN" dirty="0"/>
              <a:t>,</a:t>
            </a:r>
            <a:r>
              <a:rPr lang="zh-CN" altLang="en-US" dirty="0"/>
              <a:t>请使用命令 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==4.1.*,</a:t>
            </a:r>
            <a:r>
              <a:rPr lang="zh-CN" altLang="en-US" dirty="0"/>
              <a:t>这将安装最新的 </a:t>
            </a:r>
            <a:r>
              <a:rPr lang="en-US" altLang="zh-CN" dirty="0"/>
              <a:t>Django 4.1 </a:t>
            </a:r>
            <a:r>
              <a:rPr lang="zh-CN" altLang="en-US" dirty="0"/>
              <a:t>版本。 如果你在使用更新的版本时遇到麻烦</a:t>
            </a:r>
            <a:r>
              <a:rPr lang="en-US" altLang="zh-CN" dirty="0"/>
              <a:t>,</a:t>
            </a:r>
            <a:r>
              <a:rPr lang="zh-CN" altLang="en-US" dirty="0"/>
              <a:t>请参阅本书的在线资源。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80F9C-C8F0-7DD1-CF16-2420EC7B4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7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F03F-0732-E7E1-A2DB-3BB8F0D2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A08EC3-80E2-70BD-2595-44C2176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CBF67A-07F3-9DB2-BFE3-A4CFFB51C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zh-CN" altLang="en-US" dirty="0"/>
              <a:t> 符号后面才是正式的命令，美元符号是常见的命令行代码标识，不以 </a:t>
            </a:r>
            <a:r>
              <a:rPr lang="en-US" altLang="zh-CN" dirty="0"/>
              <a:t>$ </a:t>
            </a:r>
            <a:r>
              <a:rPr lang="zh-CN" altLang="en-US" dirty="0"/>
              <a:t>开头的部分，则一般代表执行后的输出。</a:t>
            </a:r>
            <a:endParaRPr lang="en-US" altLang="zh-CN" dirty="0"/>
          </a:p>
          <a:p>
            <a:r>
              <a:rPr lang="zh-CN" altLang="en-US" dirty="0"/>
              <a:t>千万别忘了点号</a:t>
            </a:r>
            <a:r>
              <a:rPr lang="en-US" altLang="zh-CN" dirty="0"/>
              <a:t>,</a:t>
            </a:r>
            <a:r>
              <a:rPr lang="zh-CN" altLang="en-US" dirty="0"/>
              <a:t>否则在部署应用程序时将遭遇一些配置问题。如果忘记了，需要删除已创建的文件和文件夹</a:t>
            </a:r>
            <a:r>
              <a:rPr lang="en-US" altLang="zh-CN" dirty="0"/>
              <a:t>(</a:t>
            </a: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zh-CN" altLang="en-US" dirty="0"/>
              <a:t>文件夹除外</a:t>
            </a:r>
            <a:r>
              <a:rPr lang="en-US" altLang="zh-CN" dirty="0"/>
              <a:t>)</a:t>
            </a:r>
            <a:r>
              <a:rPr lang="zh-CN" altLang="en-US" dirty="0"/>
              <a:t>，再重新运行这个命令。</a:t>
            </a:r>
            <a:endParaRPr lang="en-US" altLang="zh-CN" dirty="0"/>
          </a:p>
          <a:p>
            <a:r>
              <a:rPr lang="zh-CN" altLang="en-US" dirty="0"/>
              <a:t>命令 </a:t>
            </a:r>
            <a:r>
              <a:rPr lang="en-US" altLang="zh-CN" dirty="0"/>
              <a:t>ls </a:t>
            </a:r>
            <a:r>
              <a:rPr lang="zh-CN" altLang="en-US" dirty="0"/>
              <a:t>用于列出目录下的文件及文件夹信息</a:t>
            </a:r>
            <a:r>
              <a:rPr lang="en-US" altLang="zh-CN" dirty="0"/>
              <a:t>(</a:t>
            </a:r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系统上为 </a:t>
            </a:r>
            <a:r>
              <a:rPr lang="en-US" altLang="zh-CN" dirty="0" err="1"/>
              <a:t>dir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D193F-151A-AC76-E2F3-88C3933BD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3098-7295-989A-3B71-DD751EDF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3ECDA1-10EE-7AC6-18A6-E6D64085A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40BE6B-8AE1-3CA6-182C-F567C4A65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在活动的虚拟环境中运行 </a:t>
            </a:r>
            <a:r>
              <a:rPr lang="en-US" altLang="zh-CN" dirty="0"/>
              <a:t>manage.py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务必使用命令 </a:t>
            </a:r>
            <a:r>
              <a:rPr lang="en-US" altLang="zh-CN" dirty="0"/>
              <a:t>python,</a:t>
            </a:r>
            <a:r>
              <a:rPr lang="zh-CN" altLang="en-US" dirty="0"/>
              <a:t>即便你在运行其他程序 时使用了命令 </a:t>
            </a:r>
            <a:r>
              <a:rPr lang="en-US" altLang="zh-CN" dirty="0"/>
              <a:t>python3 </a:t>
            </a:r>
            <a:r>
              <a:rPr lang="zh-CN" altLang="en-US" dirty="0"/>
              <a:t>也是如此。在虚拟环境中</a:t>
            </a:r>
            <a:r>
              <a:rPr lang="en-US" altLang="zh-CN" dirty="0"/>
              <a:t>,</a:t>
            </a:r>
            <a:r>
              <a:rPr lang="zh-CN" altLang="en-US" dirty="0"/>
              <a:t>命令 </a:t>
            </a:r>
            <a:r>
              <a:rPr lang="en-US" altLang="zh-CN" dirty="0"/>
              <a:t>python </a:t>
            </a:r>
            <a:r>
              <a:rPr lang="zh-CN" altLang="en-US" dirty="0"/>
              <a:t>指的是在创建虚拟环境时 使用的 </a:t>
            </a:r>
            <a:r>
              <a:rPr lang="en-US" altLang="zh-CN" dirty="0"/>
              <a:t>Python </a:t>
            </a:r>
            <a:r>
              <a:rPr lang="zh-CN" altLang="en-US" dirty="0"/>
              <a:t>版本。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DB5E7-2B0D-B1DF-A612-F2862F81B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4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364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9916-3352-374F-23D6-6EA156CE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EE4CA97-249C-1557-5744-99808D45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18.1.5 </a:t>
            </a:r>
            <a:r>
              <a:rPr lang="zh-CN" altLang="en-US" dirty="0"/>
              <a:t>在 </a:t>
            </a:r>
            <a:r>
              <a:rPr lang="en-US" altLang="zh-CN" dirty="0"/>
              <a:t>Django </a:t>
            </a:r>
            <a:r>
              <a:rPr lang="zh-CN" altLang="en-US" dirty="0"/>
              <a:t>中创建项目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BCA2-490A-F198-9018-2E191EAA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一切就绪后，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 </a:t>
            </a:r>
            <a:r>
              <a:rPr lang="en-US" altLang="zh-CN" dirty="0"/>
              <a:t>Django </a:t>
            </a:r>
            <a:r>
              <a:rPr lang="zh-CN" altLang="en-US" dirty="0"/>
              <a:t>自带的命令来初始化项目：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</a:t>
            </a:r>
            <a:r>
              <a:rPr lang="fr-FR" altLang="zh-CN" dirty="0" err="1">
                <a:highlight>
                  <a:srgbClr val="C0C0C0"/>
                </a:highlight>
              </a:rPr>
              <a:t>django</a:t>
            </a:r>
            <a:r>
              <a:rPr lang="fr-FR" altLang="zh-CN" dirty="0">
                <a:highlight>
                  <a:srgbClr val="C0C0C0"/>
                </a:highlight>
              </a:rPr>
              <a:t>-admin </a:t>
            </a:r>
            <a:r>
              <a:rPr lang="fr-FR" altLang="zh-CN" dirty="0" err="1">
                <a:highlight>
                  <a:srgbClr val="C0C0C0"/>
                </a:highlight>
              </a:rPr>
              <a:t>startproject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ll_project</a:t>
            </a:r>
            <a:r>
              <a:rPr lang="fr-FR" altLang="zh-CN" dirty="0">
                <a:highlight>
                  <a:srgbClr val="C0C0C0"/>
                </a:highlight>
              </a:rPr>
              <a:t> .</a:t>
            </a:r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>
                <a:highlight>
                  <a:srgbClr val="C0C0C0"/>
                </a:highlight>
              </a:rPr>
              <a:t>ls</a:t>
            </a:r>
          </a:p>
          <a:p>
            <a:pPr marL="0" indent="0">
              <a:buNone/>
            </a:pP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en-US" altLang="zh-CN" dirty="0" err="1"/>
              <a:t>ll_project</a:t>
            </a:r>
            <a:r>
              <a:rPr lang="en-US" altLang="zh-CN" dirty="0"/>
              <a:t> manage.py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ls </a:t>
            </a:r>
            <a:r>
              <a:rPr lang="en-US" altLang="zh-CN" dirty="0" err="1">
                <a:highlight>
                  <a:srgbClr val="C0C0C0"/>
                </a:highlight>
              </a:rPr>
              <a:t>ll_project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__init__.py asgi.py settings.py urls.py wsgi.py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4F2FCD-3ECC-15CC-FFA0-7B36ADBE2586}"/>
              </a:ext>
            </a:extLst>
          </p:cNvPr>
          <p:cNvSpPr/>
          <p:nvPr/>
        </p:nvSpPr>
        <p:spPr>
          <a:xfrm>
            <a:off x="838200" y="2837793"/>
            <a:ext cx="9598572" cy="26591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D7CB-8615-2248-03EF-B026B357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144F40-17B4-F068-AAC6-C956F26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18.1.6 </a:t>
            </a:r>
            <a:r>
              <a:rPr lang="zh-CN" altLang="en-US" dirty="0"/>
              <a:t>创建数据库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61B80-BD42-BA74-FFDC-267AE61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将大部分与项目相关的信息存储在数据库中</a:t>
            </a:r>
            <a:r>
              <a:rPr lang="en-US" altLang="zh-CN" dirty="0"/>
              <a:t>.</a:t>
            </a:r>
            <a:r>
              <a:rPr lang="zh-CN" altLang="en-US" dirty="0"/>
              <a:t>因此需要创建一个供 </a:t>
            </a:r>
            <a:r>
              <a:rPr lang="en-US" altLang="zh-CN" dirty="0"/>
              <a:t>Django </a:t>
            </a:r>
            <a:r>
              <a:rPr lang="zh-CN" altLang="en-US" dirty="0"/>
              <a:t>使用的 数据库。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为了给项目“学习笔记”创建数据库</a:t>
            </a:r>
            <a:r>
              <a:rPr lang="en-US" altLang="zh-CN" dirty="0"/>
              <a:t>,</a:t>
            </a:r>
            <a:r>
              <a:rPr lang="zh-CN" altLang="en-US" dirty="0"/>
              <a:t>要在虚拟环境处于活动状态的情况下执行下面的 命令：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python manage.py </a:t>
            </a:r>
            <a:r>
              <a:rPr lang="fr-FR" altLang="zh-CN" dirty="0" err="1">
                <a:highlight>
                  <a:srgbClr val="C0C0C0"/>
                </a:highlight>
              </a:rPr>
              <a:t>migrate</a:t>
            </a:r>
            <a:endParaRPr lang="fr-FR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8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BB32-5B8A-6653-E999-61F3F337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39A7CC-2FCE-11C1-E489-FEE0F9A9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0314-7E2E-9CDC-005F-72B882D5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下面来核实 </a:t>
            </a:r>
            <a:r>
              <a:rPr lang="en-US" altLang="zh-CN" dirty="0"/>
              <a:t>Django </a:t>
            </a:r>
            <a:r>
              <a:rPr lang="zh-CN" altLang="en-US" dirty="0"/>
              <a:t>正确地创建了项目。为此</a:t>
            </a:r>
            <a:r>
              <a:rPr lang="en-US" altLang="zh-CN" dirty="0"/>
              <a:t>,</a:t>
            </a:r>
            <a:r>
              <a:rPr lang="zh-CN" altLang="en-US" dirty="0"/>
              <a:t>可使用命令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zh-CN" altLang="en-US" dirty="0"/>
              <a:t>查看项目的状态：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</a:t>
            </a:r>
          </a:p>
          <a:p>
            <a:pPr marL="0" indent="0">
              <a:buNone/>
            </a:pPr>
            <a:r>
              <a:rPr lang="en-US" altLang="zh-CN" dirty="0" err="1"/>
              <a:t>runserver</a:t>
            </a:r>
            <a:r>
              <a:rPr lang="en-US" altLang="zh-CN" dirty="0"/>
              <a:t> Watching for file changes with </a:t>
            </a:r>
            <a:r>
              <a:rPr lang="en-US" altLang="zh-CN" dirty="0" err="1"/>
              <a:t>StatReloader</a:t>
            </a:r>
            <a:r>
              <a:rPr lang="en-US" altLang="zh-CN" dirty="0"/>
              <a:t> Performing system checks...</a:t>
            </a:r>
          </a:p>
          <a:p>
            <a:pPr marL="0" indent="0">
              <a:buNone/>
            </a:pPr>
            <a:r>
              <a:rPr lang="en-US" altLang="zh-CN" dirty="0"/>
              <a:t>System check identified no issues (0 silenced). May 19, 2022 - 21:52:35</a:t>
            </a:r>
          </a:p>
          <a:p>
            <a:pPr marL="0" indent="0">
              <a:buNone/>
            </a:pPr>
            <a:r>
              <a:rPr lang="en-US" altLang="zh-CN" dirty="0"/>
              <a:t>Django version 4.1, using settings '</a:t>
            </a:r>
            <a:r>
              <a:rPr lang="en-US" altLang="zh-CN" dirty="0" err="1"/>
              <a:t>ll_project.settings</a:t>
            </a:r>
            <a:r>
              <a:rPr lang="en-US" altLang="zh-CN" dirty="0"/>
              <a:t>' </a:t>
            </a:r>
          </a:p>
          <a:p>
            <a:pPr marL="0" indent="0">
              <a:buNone/>
            </a:pPr>
            <a:r>
              <a:rPr lang="en-US" altLang="zh-CN" dirty="0"/>
              <a:t>Starting development server at http://127.0.0.1:8000/ Quit the server with CONTROL-C.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D84808-B82F-03AC-9C71-8854EC44C148}"/>
              </a:ext>
            </a:extLst>
          </p:cNvPr>
          <p:cNvSpPr/>
          <p:nvPr/>
        </p:nvSpPr>
        <p:spPr>
          <a:xfrm>
            <a:off x="838200" y="2688859"/>
            <a:ext cx="10197662" cy="3553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7874A-3920-E89B-A84B-84FD3EED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636EE85-63CF-3E15-4848-963CA0E6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0B53-9A49-9193-B5EA-C098CBC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启动一个服务器</a:t>
            </a:r>
            <a:r>
              <a:rPr lang="en-US" altLang="zh-CN" dirty="0"/>
              <a:t>(development server)</a:t>
            </a:r>
            <a:r>
              <a:rPr lang="zh-CN" altLang="en-US" dirty="0"/>
              <a:t>，让你能够查看系统中的项目，了解它的工作情况。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如果你在浏览器中输入 </a:t>
            </a:r>
            <a:r>
              <a:rPr lang="en-US" altLang="zh-CN" dirty="0"/>
              <a:t>URL </a:t>
            </a:r>
            <a:r>
              <a:rPr lang="zh-CN" altLang="en-US" dirty="0"/>
              <a:t>以请求网页，那么该 </a:t>
            </a:r>
            <a:r>
              <a:rPr lang="en-US" altLang="zh-CN" dirty="0"/>
              <a:t>Django </a:t>
            </a:r>
            <a:r>
              <a:rPr lang="zh-CN" altLang="en-US" dirty="0"/>
              <a:t>服务器将进行响应：生成合适的网页，并将其发送给浏览器。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首先通过检查确认正确地创建了项目，然后指出使用的 </a:t>
            </a:r>
            <a:r>
              <a:rPr lang="en-US" altLang="zh-CN" dirty="0"/>
              <a:t>Django </a:t>
            </a:r>
            <a:r>
              <a:rPr lang="zh-CN" altLang="en-US" dirty="0"/>
              <a:t>版本以及当前 使用的设置文件的名称，最后指出项目的 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http://127.0.0.1:8000/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67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2BF08-F7F1-6F39-7514-8A024E31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D7D756B-765D-5253-9B38-EBC847D4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A40CE8-A659-378B-63DA-C149C8E4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3906" y="1907270"/>
            <a:ext cx="7544188" cy="4318222"/>
          </a:xfrm>
        </p:spPr>
      </p:pic>
    </p:spTree>
    <p:extLst>
      <p:ext uri="{BB962C8B-B14F-4D97-AF65-F5344CB8AC3E}">
        <p14:creationId xmlns:p14="http://schemas.microsoft.com/office/powerpoint/2010/main" val="622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F9EB6-5A13-2EA7-D52B-8A6DA7B5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D8CF7B-A507-BAB9-8CD8-2444FD56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A1639-B833-9207-1129-9816EAB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项目</a:t>
            </a:r>
            <a:r>
              <a:rPr lang="en-US" altLang="zh-CN" dirty="0"/>
              <a:t>(project)</a:t>
            </a:r>
            <a:r>
              <a:rPr lang="zh-CN" altLang="en-US" dirty="0"/>
              <a:t>由一系列应用程序组成，它们协同工作让项目成为一个整体。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本章只创建一个应用程序，它将完成项目里的大部分工作。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现在，请再打开一个终端窗口</a:t>
            </a:r>
            <a:r>
              <a:rPr lang="en-US" altLang="zh-CN" dirty="0"/>
              <a:t>(</a:t>
            </a:r>
            <a:r>
              <a:rPr lang="zh-CN" altLang="en-US" dirty="0"/>
              <a:t>或标签页</a:t>
            </a:r>
            <a:r>
              <a:rPr lang="en-US" altLang="zh-CN" dirty="0"/>
              <a:t>)</a:t>
            </a:r>
            <a:r>
              <a:rPr lang="zh-CN" altLang="en-US" dirty="0"/>
              <a:t>，并切换到 </a:t>
            </a:r>
            <a:r>
              <a:rPr lang="en-US" altLang="zh-CN" dirty="0"/>
              <a:t>manage.py </a:t>
            </a:r>
            <a:r>
              <a:rPr lang="zh-CN" altLang="en-US" dirty="0"/>
              <a:t>所在的目录，激活虚拟环境，然后执行命令 </a:t>
            </a:r>
            <a:r>
              <a:rPr lang="en-US" altLang="zh-CN" dirty="0" err="1"/>
              <a:t>startapp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source </a:t>
            </a:r>
            <a:r>
              <a:rPr lang="en-US" altLang="zh-CN" dirty="0" err="1">
                <a:highlight>
                  <a:srgbClr val="C0C0C0"/>
                </a:highlight>
              </a:rPr>
              <a:t>ll_env</a:t>
            </a:r>
            <a:r>
              <a:rPr lang="en-US" altLang="zh-CN" dirty="0">
                <a:highlight>
                  <a:srgbClr val="C0C0C0"/>
                </a:highlight>
              </a:rPr>
              <a:t>/bin/activate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 </a:t>
            </a:r>
            <a:r>
              <a:rPr lang="en-US" altLang="zh-CN" dirty="0" err="1">
                <a:highlight>
                  <a:srgbClr val="C0C0C0"/>
                </a:highlight>
              </a:rPr>
              <a:t>startapp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learning_logs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ls </a:t>
            </a:r>
            <a:r>
              <a:rPr lang="en-US" altLang="zh-CN" dirty="0" err="1">
                <a:highlight>
                  <a:srgbClr val="C0C0C0"/>
                </a:highlight>
              </a:rPr>
              <a:t>learning_logs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__init__.py admin.py apps.py migrations models.py tests.py views.py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6B83F6-1609-4F7E-5FC0-C65F7C6571C8}"/>
              </a:ext>
            </a:extLst>
          </p:cNvPr>
          <p:cNvSpPr/>
          <p:nvPr/>
        </p:nvSpPr>
        <p:spPr>
          <a:xfrm>
            <a:off x="838200" y="4099034"/>
            <a:ext cx="9293772" cy="22176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29708-7297-73EA-AAFA-9AAA2FB5E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0ECDD23-9FC1-4579-FF96-C86668C1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AD26-8785-8D87-503C-4ECFB3E6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为了实现应用的功能，我们需要创建模型（</a:t>
            </a:r>
            <a:r>
              <a:rPr lang="en-US" altLang="zh-CN" dirty="0"/>
              <a:t>Model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模型就是一个类，就像前面讨论的每个类一样，包含属性和方法。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参考原书 </a:t>
            </a:r>
            <a:r>
              <a:rPr lang="en-US" altLang="zh-CN" dirty="0"/>
              <a:t>18.2.1~18.2.6</a:t>
            </a:r>
            <a:r>
              <a:rPr lang="zh-CN" altLang="en-US" dirty="0"/>
              <a:t>，我们将会创建两个模型：</a:t>
            </a:r>
            <a:r>
              <a:rPr lang="en-US" altLang="zh-CN" dirty="0"/>
              <a:t>Topic </a:t>
            </a:r>
            <a:r>
              <a:rPr lang="zh-CN" altLang="en-US" dirty="0"/>
              <a:t>和</a:t>
            </a:r>
            <a:r>
              <a:rPr lang="en-US" altLang="zh-CN" dirty="0"/>
              <a:t>Entry</a:t>
            </a:r>
            <a:r>
              <a:rPr lang="zh-CN" altLang="en-US" dirty="0"/>
              <a:t>，使用 </a:t>
            </a:r>
            <a:r>
              <a:rPr lang="en-US" altLang="zh-CN" dirty="0"/>
              <a:t>Django </a:t>
            </a:r>
            <a:r>
              <a:rPr lang="zh-CN" altLang="en-US" dirty="0"/>
              <a:t>的管理网站功能，并添加一些真实数据的条目。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6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6F390-FDF2-F4C1-F77C-EE5450A3D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8704A15-C2F5-939B-1924-6010F556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18.2.7 Django 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AF1F6-C101-7D7D-DA0A-0EFDC3AF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en-US" altLang="zh-CN" dirty="0"/>
              <a:t> Django shell </a:t>
            </a:r>
            <a:r>
              <a:rPr lang="zh-CN" altLang="en-US" dirty="0"/>
              <a:t>来交互式地查看数据，具体可查看原书。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14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F225-EADA-0108-6752-DB5B82CA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F13610-7B21-64F9-E295-31BB124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C9F9B-1A9C-7B37-E72A-BA519400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Django </a:t>
            </a:r>
            <a:r>
              <a:rPr lang="zh-CN" altLang="en-US" dirty="0"/>
              <a:t>创建网页的过程分为三个阶段：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定义 </a:t>
            </a:r>
            <a:r>
              <a:rPr lang="en-US" altLang="zh-CN" u="sng" dirty="0"/>
              <a:t>URL</a:t>
            </a:r>
            <a:r>
              <a:rPr lang="zh-CN" altLang="en-US" u="sng" dirty="0"/>
              <a:t>，编写视图，以及编写模板。</a:t>
            </a:r>
            <a:endParaRPr lang="en-US" altLang="zh-CN" u="sng" dirty="0"/>
          </a:p>
          <a:p>
            <a:pPr marL="0" indent="0">
              <a:buNone/>
            </a:pPr>
            <a:r>
              <a:rPr lang="zh-CN" altLang="en-US" dirty="0"/>
              <a:t>按什么顺序完成这三个阶段无关紧要，但在本项目中，总是先定义 </a:t>
            </a:r>
            <a:r>
              <a:rPr lang="en-US" altLang="zh-CN" dirty="0"/>
              <a:t>URL </a:t>
            </a:r>
            <a:r>
              <a:rPr lang="zh-CN" altLang="en-US" dirty="0"/>
              <a:t>模式。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模式</a:t>
            </a:r>
            <a:r>
              <a:rPr lang="zh-CN" altLang="en-US" dirty="0"/>
              <a:t>描述了 </a:t>
            </a:r>
            <a:r>
              <a:rPr lang="en-US" altLang="zh-CN" dirty="0"/>
              <a:t>URL </a:t>
            </a:r>
            <a:r>
              <a:rPr lang="zh-CN" altLang="en-US" dirty="0"/>
              <a:t>的构成，让 </a:t>
            </a:r>
            <a:r>
              <a:rPr lang="en-US" altLang="zh-CN" dirty="0"/>
              <a:t>Django </a:t>
            </a:r>
            <a:r>
              <a:rPr lang="zh-CN" altLang="en-US" dirty="0"/>
              <a:t>知道如何将浏览器请求与网站 </a:t>
            </a:r>
            <a:r>
              <a:rPr lang="en-US" altLang="zh-CN" dirty="0"/>
              <a:t>URL </a:t>
            </a:r>
            <a:r>
              <a:rPr lang="zh-CN" altLang="en-US" dirty="0"/>
              <a:t>匹配，以确定返回哪个网页。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74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1B264-E7E9-9BC3-70B4-959307BF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6504CB3-9734-9828-16AF-02C273F1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2C9DE-1739-5922-4EE9-A6323F8A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URL </a:t>
            </a:r>
            <a:r>
              <a:rPr lang="zh-CN" altLang="en-US" dirty="0"/>
              <a:t>都被映射到特定的视图，视图函数获取并处理网页所需的数据。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视图函数通常使用模板来渲染网页，而模板定义网页的总体结构。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为了明白其中的工作原理，我们将创建学习笔记的主页。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这包括定义该主页的 </a:t>
            </a:r>
            <a:r>
              <a:rPr lang="en-US" altLang="zh-CN" dirty="0"/>
              <a:t>URL</a:t>
            </a:r>
            <a:r>
              <a:rPr lang="zh-CN" altLang="en-US" dirty="0"/>
              <a:t>，编写其视图函数，以及创建一个简单的模板。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18.3.1~18.1.3 </a:t>
            </a:r>
            <a:r>
              <a:rPr lang="zh-CN" altLang="en-US" dirty="0"/>
              <a:t>小节的学习，我们能让网站显示一个主页：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8821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62EE-ADDC-2DE3-6816-8A7F0097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442A52C-806C-2135-58C4-E4856B0F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42C98D-3C22-E823-51E5-FA216292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804" y="2227962"/>
            <a:ext cx="7620392" cy="3676839"/>
          </a:xfrm>
        </p:spPr>
      </p:pic>
    </p:spTree>
    <p:extLst>
      <p:ext uri="{BB962C8B-B14F-4D97-AF65-F5344CB8AC3E}">
        <p14:creationId xmlns:p14="http://schemas.microsoft.com/office/powerpoint/2010/main" val="13261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3C50-9D63-4666-F3D0-EF96358C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F000C2C-138B-2987-77FD-B20E9265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0E34C-A604-AA37-9CD7-CFA92227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在创建网站时</a:t>
            </a:r>
            <a:r>
              <a:rPr lang="en-US" altLang="zh-CN" dirty="0"/>
              <a:t>,</a:t>
            </a:r>
            <a:r>
              <a:rPr lang="zh-CN" altLang="en-US" dirty="0"/>
              <a:t>一些通用元素会出现在所有网页中。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在这种情况下，可编写一个包含通用元素的父模板。并让每个网页都继承父模板。而不是在每个网页中重复定义这些通用元素。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这种方法不仅能够让你专注于开发每个网页的独特方面，还使得修改项目的整体外观容易得多。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关于这部分的实现，可参考原书 </a:t>
            </a:r>
            <a:r>
              <a:rPr lang="en-US" altLang="zh-CN" dirty="0"/>
              <a:t>18.4.1~18.4.3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5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1566-DB7D-6596-2767-408B02F7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3C6BA37-DBEB-9FFE-0949-2A8AA475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E3A3FD-15BD-5D3E-D528-F2D66131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1680" y="2300991"/>
            <a:ext cx="7588640" cy="3530781"/>
          </a:xfrm>
        </p:spPr>
      </p:pic>
    </p:spTree>
    <p:extLst>
      <p:ext uri="{BB962C8B-B14F-4D97-AF65-F5344CB8AC3E}">
        <p14:creationId xmlns:p14="http://schemas.microsoft.com/office/powerpoint/2010/main" val="36021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E515-3BE2-59A6-4E6C-4851497F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2ED0071-5028-343A-C510-1E1FC306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7E286D3-5376-986E-0668-DB400FE4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256" y="1890713"/>
            <a:ext cx="7627488" cy="4351337"/>
          </a:xfrm>
        </p:spPr>
      </p:pic>
    </p:spTree>
    <p:extLst>
      <p:ext uri="{BB962C8B-B14F-4D97-AF65-F5344CB8AC3E}">
        <p14:creationId xmlns:p14="http://schemas.microsoft.com/office/powerpoint/2010/main" val="38052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18.5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Django </a:t>
            </a:r>
            <a:r>
              <a:rPr lang="zh-CN" altLang="en-US" dirty="0"/>
              <a:t>框架来创建简单的 </a:t>
            </a:r>
            <a:r>
              <a:rPr lang="en-US" altLang="zh-CN" dirty="0"/>
              <a:t>Web </a:t>
            </a:r>
            <a:r>
              <a:rPr lang="zh-CN" altLang="en-US" dirty="0"/>
              <a:t>应用程序。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首先制定了简要的项目规范，在虚拟环境中安装了 </a:t>
            </a:r>
            <a:r>
              <a:rPr lang="en-US" altLang="zh-CN" dirty="0"/>
              <a:t>Django</a:t>
            </a:r>
            <a:r>
              <a:rPr lang="zh-CN" altLang="en-US" dirty="0"/>
              <a:t>，创建了一个项目，并核实该项目已正确地被创建了。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其次学习了如何创建应用程序，以及如何定义表示应用程序数据的模型：不仅了解了数据库，还明白了在修改模型后，</a:t>
            </a:r>
            <a:r>
              <a:rPr lang="en-US" altLang="zh-CN" dirty="0"/>
              <a:t>Django </a:t>
            </a:r>
            <a:r>
              <a:rPr lang="zh-CN" altLang="en-US" dirty="0"/>
              <a:t>可为迁移数据库提供什么帮助。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D44C-5B9C-C7EA-9DF4-3AE79E36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6AAC-12D4-74BB-F6F2-27728DE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18.5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07F2C7-6B31-679D-04E0-90A326E4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接着学习了如何创建可访问管理网站的超级用户，并使用管理网站输入了一些初始数据。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然后还探索了 </a:t>
            </a:r>
            <a:r>
              <a:rPr lang="en-US" altLang="zh-CN" dirty="0"/>
              <a:t>Django shell</a:t>
            </a:r>
            <a:r>
              <a:rPr lang="zh-CN" altLang="en-US" dirty="0"/>
              <a:t>，它让你能够在终端会话中处理项目的数据。还学习了如何定义 </a:t>
            </a:r>
            <a:r>
              <a:rPr lang="en-US" altLang="zh-CN" dirty="0"/>
              <a:t>URL</a:t>
            </a:r>
            <a:r>
              <a:rPr lang="zh-CN" altLang="en-US" dirty="0"/>
              <a:t>，创建视图函数，以及编写为网站创建网页的模板。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最后，你使用了</a:t>
            </a:r>
            <a:r>
              <a:rPr lang="zh-CN" altLang="en-US"/>
              <a:t>模板继承，它</a:t>
            </a:r>
            <a:r>
              <a:rPr lang="zh-CN" altLang="en-US" dirty="0"/>
              <a:t>可</a:t>
            </a:r>
            <a:r>
              <a:rPr lang="zh-CN" altLang="en-US"/>
              <a:t>简化各个</a:t>
            </a:r>
            <a:r>
              <a:rPr lang="zh-CN" altLang="en-US" dirty="0"/>
              <a:t>模板</a:t>
            </a:r>
            <a:r>
              <a:rPr lang="zh-CN" altLang="en-US"/>
              <a:t>的结构，并且</a:t>
            </a:r>
            <a:r>
              <a:rPr lang="zh-CN" altLang="en-US" dirty="0"/>
              <a:t>使得修改网站更加容易。</a:t>
            </a:r>
          </a:p>
        </p:txBody>
      </p:sp>
    </p:spTree>
    <p:extLst>
      <p:ext uri="{BB962C8B-B14F-4D97-AF65-F5344CB8AC3E}">
        <p14:creationId xmlns:p14="http://schemas.microsoft.com/office/powerpoint/2010/main" val="36116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  <a:endParaRPr lang="en-US" altLang="zh-CN" dirty="0"/>
          </a:p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  <a:endParaRPr lang="en-US" altLang="zh-CN" dirty="0"/>
          </a:p>
          <a:p>
            <a:r>
              <a:rPr lang="en-US" altLang="zh-CN" dirty="0"/>
              <a:t>18.3 </a:t>
            </a:r>
            <a:r>
              <a:rPr lang="zh-CN" altLang="en-US"/>
              <a:t>创建网页：学习笔记主页</a:t>
            </a:r>
            <a:endParaRPr lang="en-US" altLang="zh-CN" dirty="0"/>
          </a:p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  <a:endParaRPr lang="en-US" altLang="zh-CN" dirty="0"/>
          </a:p>
          <a:p>
            <a:r>
              <a:rPr lang="en-US" altLang="zh-CN" dirty="0"/>
              <a:t>18.5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18 </a:t>
            </a:r>
            <a:r>
              <a:rPr lang="zh-CN" altLang="en-US" dirty="0"/>
              <a:t>章 </a:t>
            </a:r>
            <a:r>
              <a:rPr lang="en-US" altLang="zh-CN" dirty="0"/>
              <a:t>Django 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随着互联网的发展，网站和移动应用程序之间的界线不再清晰，它们都能够让用户以各种方式与数据交互。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所幸，可以使用 </a:t>
            </a:r>
            <a:r>
              <a:rPr lang="en-US" altLang="zh-CN" dirty="0"/>
              <a:t>Django </a:t>
            </a:r>
            <a:r>
              <a:rPr lang="zh-CN" altLang="en-US" dirty="0"/>
              <a:t>来创建能同时作为动态网站和移动应用程序的项目。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是最流行的 </a:t>
            </a:r>
            <a:r>
              <a:rPr lang="en-US" altLang="zh-CN" dirty="0"/>
              <a:t>Python Web </a:t>
            </a:r>
            <a:r>
              <a:rPr lang="zh-CN" altLang="en-US" dirty="0"/>
              <a:t>框架，提供了一系列旨在帮助开发交互式网站的工具。本章介绍如何使用 </a:t>
            </a:r>
            <a:r>
              <a:rPr lang="en-US" altLang="zh-CN" dirty="0"/>
              <a:t>Django </a:t>
            </a:r>
            <a:r>
              <a:rPr lang="zh-CN" altLang="en-US" dirty="0"/>
              <a:t>来开发一个名为“学习笔记”</a:t>
            </a:r>
            <a:r>
              <a:rPr lang="en-US" altLang="zh-CN" dirty="0"/>
              <a:t>(Learning Log)</a:t>
            </a:r>
            <a:r>
              <a:rPr lang="zh-CN" altLang="en-US" dirty="0"/>
              <a:t>的项目。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这是一个在线日志系统。让你能够记录针对哪些特定主题学到了哪些知识。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8D54F-AE49-97B5-4355-4FB77693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DC98AF-AFAD-4BF6-3C4A-3EB24530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D72A4-6D83-0D9D-DE4A-8670B9B0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在着手开发像 </a:t>
            </a:r>
            <a:r>
              <a:rPr lang="en-US" altLang="zh-CN" dirty="0"/>
              <a:t>Web </a:t>
            </a:r>
            <a:r>
              <a:rPr lang="zh-CN" altLang="en-US" dirty="0"/>
              <a:t>应用这样的大项目时，首先需要制定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规范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(spec)</a:t>
            </a:r>
            <a:r>
              <a:rPr lang="zh-CN" altLang="en-US" dirty="0"/>
              <a:t>，</a:t>
            </a:r>
            <a:r>
              <a:rPr lang="zh-CN" altLang="en-US" u="sng" dirty="0"/>
              <a:t>对项目的目标进行描述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确定要达成的目标后，就能着手找出为达成这些目标而需要完成的任务了。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本节将为“学习笔记”项目制定规范，并进入项目开发的第一个阶段，包括搭建虚拟环境以及构建 </a:t>
            </a:r>
            <a:r>
              <a:rPr lang="en-US" altLang="zh-CN" dirty="0"/>
              <a:t>Django </a:t>
            </a:r>
            <a:r>
              <a:rPr lang="zh-CN" altLang="en-US" dirty="0"/>
              <a:t>项目框架。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57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C3CD-A004-F2E8-4F49-B5E5D4A1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60EDE06-23D7-81FE-67D9-A64E04B1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18.1.1 </a:t>
            </a:r>
            <a:r>
              <a:rPr lang="zh-CN" altLang="en-US" dirty="0"/>
              <a:t>制定规范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A8AD8-A1BD-1916-D873-7262D4BB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完整的规范要详细说明项目的目标，阐述项目的功能，讨论项目的外观和用户界面。与任何良好的项目规划书和商业计划书一样</a:t>
            </a:r>
            <a:r>
              <a:rPr lang="en-US" altLang="zh-CN" dirty="0"/>
              <a:t>,</a:t>
            </a:r>
            <a:r>
              <a:rPr lang="zh-CN" altLang="en-US" dirty="0"/>
              <a:t>规范应突出重点，帮助避免项目偏离轨道。这里不制定完整的项目规划，只列出一些明确的目标，以突出开发的重点。我们制定的规范如下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我们要编写一个名为“学习笔记”的 </a:t>
            </a:r>
            <a:r>
              <a:rPr lang="en-US" altLang="zh-CN" dirty="0">
                <a:highlight>
                  <a:srgbClr val="C0C0C0"/>
                </a:highlight>
              </a:rPr>
              <a:t>Web </a:t>
            </a:r>
            <a:r>
              <a:rPr lang="zh-CN" altLang="en-US" dirty="0">
                <a:highlight>
                  <a:srgbClr val="C0C0C0"/>
                </a:highlight>
              </a:rPr>
              <a:t>应用程序</a:t>
            </a:r>
            <a:r>
              <a:rPr lang="en-US" altLang="zh-CN" dirty="0">
                <a:highlight>
                  <a:srgbClr val="C0C0C0"/>
                </a:highlight>
              </a:rPr>
              <a:t>,</a:t>
            </a:r>
            <a:r>
              <a:rPr lang="zh-CN" altLang="en-US" dirty="0">
                <a:highlight>
                  <a:srgbClr val="C0C0C0"/>
                </a:highlight>
              </a:rPr>
              <a:t>让用户能够记录感兴趣的主题</a:t>
            </a:r>
            <a:r>
              <a:rPr lang="en-US" altLang="zh-CN" dirty="0">
                <a:highlight>
                  <a:srgbClr val="C0C0C0"/>
                </a:highlight>
              </a:rPr>
              <a:t>,</a:t>
            </a:r>
            <a:r>
              <a:rPr lang="zh-CN" altLang="en-US" dirty="0">
                <a:highlight>
                  <a:srgbClr val="C0C0C0"/>
                </a:highlight>
              </a:rPr>
              <a:t>并在学习每个主题的过程中添加日志条目。“学习笔记”的主页对这个网站进行描述，并邀请用户注册或登录。用户登录后，可以创建新主题、添加新条目以及阅读既有的条目。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54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0C517-0F7A-F02B-C874-9B2E11D2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539006-B878-D7A6-4759-0878572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18.1.2 </a:t>
            </a:r>
            <a:r>
              <a:rPr lang="zh-CN" altLang="en-US" dirty="0"/>
              <a:t>建立虚拟环境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2EC43-72B7-EBD7-A274-1095EC71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具体内容可参考原书，简单来说是三步：</a:t>
            </a:r>
            <a:endParaRPr lang="en-US" altLang="zh-CN" dirty="0"/>
          </a:p>
          <a:p>
            <a:r>
              <a:rPr lang="zh-CN" altLang="en-US" dirty="0"/>
              <a:t>创建一个新目录，并将其命名为 </a:t>
            </a:r>
            <a:r>
              <a:rPr lang="en-US" altLang="zh-CN" dirty="0" err="1"/>
              <a:t>learning_log</a:t>
            </a:r>
            <a:endParaRPr lang="en-US" altLang="zh-CN" dirty="0"/>
          </a:p>
          <a:p>
            <a:r>
              <a:rPr lang="zh-CN" altLang="en-US" dirty="0"/>
              <a:t>在终端中切换到目录，一般使用 </a:t>
            </a:r>
            <a:r>
              <a:rPr lang="en-US" altLang="zh-CN" dirty="0"/>
              <a:t>cd </a:t>
            </a:r>
            <a:r>
              <a:rPr lang="zh-CN" altLang="en-US" dirty="0"/>
              <a:t>命令，或者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等 </a:t>
            </a:r>
            <a:r>
              <a:rPr lang="en-US" altLang="zh-CN" dirty="0"/>
              <a:t>IDE </a:t>
            </a:r>
            <a:r>
              <a:rPr lang="zh-CN" altLang="en-US" dirty="0"/>
              <a:t>可以随打开的文件夹自动切换。</a:t>
            </a:r>
            <a:endParaRPr lang="en-US" altLang="zh-CN" dirty="0"/>
          </a:p>
          <a:p>
            <a:r>
              <a:rPr lang="zh-CN" altLang="en-US" dirty="0"/>
              <a:t>输入创建命令即可：</a:t>
            </a:r>
            <a:r>
              <a:rPr lang="en-US" altLang="zh-CN" dirty="0">
                <a:highlight>
                  <a:srgbClr val="C0C0C0"/>
                </a:highlight>
              </a:rPr>
              <a:t>python -m </a:t>
            </a:r>
            <a:r>
              <a:rPr lang="en-US" altLang="zh-CN" dirty="0" err="1">
                <a:highlight>
                  <a:srgbClr val="C0C0C0"/>
                </a:highlight>
              </a:rPr>
              <a:t>venv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ll_env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6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D4F9D-DE63-2FA2-CBC4-3F87F0CF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3592009-5897-4832-2600-5BB8AC4E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18.1.3 </a:t>
            </a:r>
            <a:r>
              <a:rPr lang="zh-CN" altLang="en-US" dirty="0"/>
              <a:t>建立虚拟环境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6EFF-1160-BD4B-E286-89E362DF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创建完成后，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激活虚拟环境比较简单，执行命令：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source </a:t>
            </a:r>
            <a:r>
              <a:rPr lang="fr-FR" altLang="zh-CN" dirty="0" err="1">
                <a:highlight>
                  <a:srgbClr val="C0C0C0"/>
                </a:highlight>
              </a:rPr>
              <a:t>ll_env</a:t>
            </a:r>
            <a:r>
              <a:rPr lang="fr-FR" altLang="zh-CN" dirty="0">
                <a:highlight>
                  <a:srgbClr val="C0C0C0"/>
                </a:highlight>
              </a:rPr>
              <a:t>/bin/</a:t>
            </a:r>
            <a:r>
              <a:rPr lang="fr-FR" altLang="zh-CN" dirty="0" err="1">
                <a:highlight>
                  <a:srgbClr val="C0C0C0"/>
                </a:highlight>
              </a:rPr>
              <a:t>activate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要停止使用虚拟环境，则可执行命令：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highlight>
                  <a:srgbClr val="C0C0C0"/>
                </a:highlight>
              </a:rPr>
              <a:t>deactivate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当然若关闭运行虚拟环境的终端，虚拟环境也将不再处于活动状态。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62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57388-9FEB-2534-EF15-E4C51462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E9A38F-168D-6062-805A-F7C1C8A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18.1.4 </a:t>
            </a:r>
            <a:r>
              <a:rPr lang="zh-CN" altLang="en-US" dirty="0"/>
              <a:t>安装 </a:t>
            </a:r>
            <a:r>
              <a:rPr lang="en-US" altLang="zh-CN" dirty="0"/>
              <a:t>Django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D683-3416-BE56-6BB9-E2E3CBFB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不再赘述，这次的三方库比较大，可能要花一些时间：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 err="1">
                <a:highlight>
                  <a:srgbClr val="C0C0C0"/>
                </a:highlight>
              </a:rPr>
              <a:t>pip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install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django</a:t>
            </a:r>
            <a:endParaRPr lang="fr-FR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由于现在是在虚拟环境中工作，因此不管使用什么系统，安装 </a:t>
            </a:r>
            <a:r>
              <a:rPr lang="en-US" altLang="zh-CN" dirty="0">
                <a:solidFill>
                  <a:prstClr val="black"/>
                </a:solidFill>
              </a:rPr>
              <a:t>Django </a:t>
            </a:r>
            <a:r>
              <a:rPr lang="zh-CN" altLang="en-US" dirty="0">
                <a:solidFill>
                  <a:prstClr val="black"/>
                </a:solidFill>
              </a:rPr>
              <a:t>的命令都相同：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u="sng" dirty="0">
                <a:solidFill>
                  <a:prstClr val="black"/>
                </a:solidFill>
              </a:rPr>
              <a:t>不需要指定标志 </a:t>
            </a:r>
            <a:r>
              <a:rPr lang="en-US" altLang="zh-CN" u="sng" dirty="0">
                <a:solidFill>
                  <a:prstClr val="black"/>
                </a:solidFill>
              </a:rPr>
              <a:t>--user,</a:t>
            </a:r>
            <a:r>
              <a:rPr lang="zh-CN" altLang="en-US" u="sng" dirty="0">
                <a:solidFill>
                  <a:prstClr val="black"/>
                </a:solidFill>
              </a:rPr>
              <a:t>也无须使用像 </a:t>
            </a:r>
            <a:r>
              <a:rPr lang="en-US" altLang="zh-CN" u="sng" dirty="0">
                <a:solidFill>
                  <a:prstClr val="black"/>
                </a:solidFill>
              </a:rPr>
              <a:t>python -m pip install </a:t>
            </a:r>
            <a:r>
              <a:rPr lang="en-US" altLang="zh-CN" u="sng" dirty="0" err="1">
                <a:solidFill>
                  <a:prstClr val="black"/>
                </a:solidFill>
              </a:rPr>
              <a:t>package_name</a:t>
            </a:r>
            <a:r>
              <a:rPr lang="en-US" altLang="zh-CN" u="sng" dirty="0">
                <a:solidFill>
                  <a:prstClr val="black"/>
                </a:solidFill>
              </a:rPr>
              <a:t> </a:t>
            </a:r>
            <a:r>
              <a:rPr lang="zh-CN" altLang="en-US" u="sng" dirty="0">
                <a:solidFill>
                  <a:prstClr val="black"/>
                </a:solidFill>
              </a:rPr>
              <a:t>这样较长的命令。</a:t>
            </a:r>
            <a:endParaRPr lang="en-US" altLang="zh-CN" u="sng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不过要注意，这里安装的 </a:t>
            </a:r>
            <a:r>
              <a:rPr lang="en-US" altLang="zh-CN" dirty="0">
                <a:solidFill>
                  <a:prstClr val="black"/>
                </a:solidFill>
              </a:rPr>
              <a:t>Django </a:t>
            </a:r>
            <a:r>
              <a:rPr lang="zh-CN" altLang="en-US" dirty="0">
                <a:solidFill>
                  <a:prstClr val="black"/>
                </a:solidFill>
              </a:rPr>
              <a:t>仅在虚拟环境 </a:t>
            </a:r>
            <a:r>
              <a:rPr lang="en-US" altLang="zh-CN" dirty="0" err="1">
                <a:solidFill>
                  <a:prstClr val="black"/>
                </a:solidFill>
              </a:rPr>
              <a:t>ll_env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处于活动状态时才可用。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2169</Words>
  <Application>Microsoft Office PowerPoint</Application>
  <PresentationFormat>宽屏</PresentationFormat>
  <Paragraphs>148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第18 章 Django 入门</vt:lpstr>
      <vt:lpstr>第18 章 Django 入门</vt:lpstr>
      <vt:lpstr>18.1 建立项目</vt:lpstr>
      <vt:lpstr>18.1.1 制定规范</vt:lpstr>
      <vt:lpstr>18.1.2 建立虚拟环境</vt:lpstr>
      <vt:lpstr>18.1.3 建立虚拟环境</vt:lpstr>
      <vt:lpstr>18.1.4 安装 Django</vt:lpstr>
      <vt:lpstr>18.1.5 在 Django 中创建项目</vt:lpstr>
      <vt:lpstr>18.1.6 创建数据库</vt:lpstr>
      <vt:lpstr>18.1.7 查看项目</vt:lpstr>
      <vt:lpstr>18.1.7 查看项目</vt:lpstr>
      <vt:lpstr>18.1.7 查看项目</vt:lpstr>
      <vt:lpstr>18.2 创建应用程序</vt:lpstr>
      <vt:lpstr>18.2 创建应用程序</vt:lpstr>
      <vt:lpstr>18.2.7 Django shell</vt:lpstr>
      <vt:lpstr>18.3 创建网页：学习笔记主页</vt:lpstr>
      <vt:lpstr>18.3 创建网页：学习笔记主页</vt:lpstr>
      <vt:lpstr>18.3 创建网页：学习笔记主页</vt:lpstr>
      <vt:lpstr>18.4 创建其他网页</vt:lpstr>
      <vt:lpstr>18.4 创建其他网页</vt:lpstr>
      <vt:lpstr>18.4 创建其他网页</vt:lpstr>
      <vt:lpstr>18.5 小结</vt:lpstr>
      <vt:lpstr>18.5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21</cp:revision>
  <dcterms:created xsi:type="dcterms:W3CDTF">2023-04-03T03:10:02Z</dcterms:created>
  <dcterms:modified xsi:type="dcterms:W3CDTF">2025-06-05T19:36:26Z</dcterms:modified>
</cp:coreProperties>
</file>