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0" r:id="rId2"/>
    <p:sldId id="366" r:id="rId3"/>
    <p:sldId id="257" r:id="rId4"/>
    <p:sldId id="368" r:id="rId5"/>
    <p:sldId id="369" r:id="rId6"/>
    <p:sldId id="370" r:id="rId7"/>
    <p:sldId id="300" r:id="rId8"/>
    <p:sldId id="372" r:id="rId9"/>
    <p:sldId id="371" r:id="rId10"/>
    <p:sldId id="373" r:id="rId11"/>
    <p:sldId id="374" r:id="rId12"/>
    <p:sldId id="375" r:id="rId13"/>
    <p:sldId id="376" r:id="rId14"/>
    <p:sldId id="377" r:id="rId15"/>
    <p:sldId id="530" r:id="rId16"/>
    <p:sldId id="531" r:id="rId17"/>
    <p:sldId id="532" r:id="rId18"/>
    <p:sldId id="533" r:id="rId19"/>
    <p:sldId id="536" r:id="rId20"/>
    <p:sldId id="537" r:id="rId21"/>
    <p:sldId id="538" r:id="rId22"/>
    <p:sldId id="540" r:id="rId23"/>
    <p:sldId id="541" r:id="rId24"/>
    <p:sldId id="542" r:id="rId25"/>
    <p:sldId id="544" r:id="rId26"/>
    <p:sldId id="545" r:id="rId27"/>
    <p:sldId id="548" r:id="rId28"/>
    <p:sldId id="549" r:id="rId29"/>
    <p:sldId id="550" r:id="rId30"/>
    <p:sldId id="551" r:id="rId31"/>
    <p:sldId id="552" r:id="rId32"/>
    <p:sldId id="554" r:id="rId33"/>
    <p:sldId id="556" r:id="rId34"/>
    <p:sldId id="557" r:id="rId35"/>
    <p:sldId id="559" r:id="rId36"/>
    <p:sldId id="560" r:id="rId37"/>
    <p:sldId id="561" r:id="rId38"/>
    <p:sldId id="562" r:id="rId39"/>
    <p:sldId id="565" r:id="rId40"/>
    <p:sldId id="563" r:id="rId41"/>
    <p:sldId id="564" r:id="rId42"/>
    <p:sldId id="283" r:id="rId43"/>
    <p:sldId id="280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F0F0F"/>
    <a:srgbClr val="FFFAD4"/>
    <a:srgbClr val="F6E979"/>
    <a:srgbClr val="92B3AD"/>
    <a:srgbClr val="12857E"/>
    <a:srgbClr val="000000"/>
    <a:srgbClr val="FFFFF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71" d="100"/>
          <a:sy n="71" d="100"/>
        </p:scale>
        <p:origin x="7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E5389BA4-B03B-4989-9C97-B5FC9670604E}"/>
    <pc:docChg chg="modSld">
      <pc:chgData name="Scruel Tao" userId="5ea5c98d59b44d4b" providerId="LiveId" clId="{E5389BA4-B03B-4989-9C97-B5FC9670604E}" dt="2023-06-02T13:47:59.197" v="0" actId="20577"/>
      <pc:docMkLst>
        <pc:docMk/>
      </pc:docMkLst>
      <pc:sldChg chg="modSp mod">
        <pc:chgData name="Scruel Tao" userId="5ea5c98d59b44d4b" providerId="LiveId" clId="{E5389BA4-B03B-4989-9C97-B5FC9670604E}" dt="2023-06-02T13:47:59.197" v="0" actId="20577"/>
        <pc:sldMkLst>
          <pc:docMk/>
          <pc:sldMk cId="0" sldId="260"/>
        </pc:sldMkLst>
        <pc:spChg chg="mod">
          <ac:chgData name="Scruel Tao" userId="5ea5c98d59b44d4b" providerId="LiveId" clId="{E5389BA4-B03B-4989-9C97-B5FC9670604E}" dt="2023-06-02T13:47:59.197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59D86E35-10FA-4374-BB25-1DB89747E90C}"/>
    <pc:docChg chg="undo custSel modSld">
      <pc:chgData name="Scruel Tao" userId="5ea5c98d59b44d4b" providerId="LiveId" clId="{59D86E35-10FA-4374-BB25-1DB89747E90C}" dt="2023-08-15T14:52:29.987" v="7" actId="13926"/>
      <pc:docMkLst>
        <pc:docMk/>
      </pc:docMkLst>
      <pc:sldChg chg="modSp mod">
        <pc:chgData name="Scruel Tao" userId="5ea5c98d59b44d4b" providerId="LiveId" clId="{59D86E35-10FA-4374-BB25-1DB89747E90C}" dt="2023-08-15T14:52:29.987" v="7" actId="13926"/>
        <pc:sldMkLst>
          <pc:docMk/>
          <pc:sldMk cId="1112998187" sldId="257"/>
        </pc:sldMkLst>
        <pc:spChg chg="mod">
          <ac:chgData name="Scruel Tao" userId="5ea5c98d59b44d4b" providerId="LiveId" clId="{59D86E35-10FA-4374-BB25-1DB89747E90C}" dt="2023-08-15T14:52:29.987" v="7" actId="13926"/>
          <ac:spMkLst>
            <pc:docMk/>
            <pc:sldMk cId="1112998187" sldId="257"/>
            <ac:spMk id="3" creationId="{AC7759D9-0BB4-08ED-8476-24F7D903D6DE}"/>
          </ac:spMkLst>
        </pc:spChg>
      </pc:sldChg>
    </pc:docChg>
  </pc:docChgLst>
  <pc:docChgLst>
    <pc:chgData name="Scruel Tao" userId="5ea5c98d59b44d4b" providerId="LiveId" clId="{674EA098-B68C-4352-821F-870A45EF42D6}"/>
    <pc:docChg chg="undo custSel addSld delSld modSld modMainMaster">
      <pc:chgData name="Scruel Tao" userId="5ea5c98d59b44d4b" providerId="LiveId" clId="{674EA098-B68C-4352-821F-870A45EF42D6}" dt="2023-05-16T04:01:14.303" v="159" actId="478"/>
      <pc:docMkLst>
        <pc:docMk/>
      </pc:docMkLst>
      <pc:sldChg chg="addSp modSp mod">
        <pc:chgData name="Scruel Tao" userId="5ea5c98d59b44d4b" providerId="LiveId" clId="{674EA098-B68C-4352-821F-870A45EF42D6}" dt="2023-04-26T02:59:16.815" v="101"/>
        <pc:sldMkLst>
          <pc:docMk/>
          <pc:sldMk cId="1112998187" sldId="257"/>
        </pc:sldMkLst>
        <pc:spChg chg="mod">
          <ac:chgData name="Scruel Tao" userId="5ea5c98d59b44d4b" providerId="LiveId" clId="{674EA098-B68C-4352-821F-870A45EF42D6}" dt="2023-04-26T02:55:51.895" v="6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674EA098-B68C-4352-821F-870A45EF42D6}" dt="2023-04-26T02:59:02.076" v="98" actId="27636"/>
          <ac:spMkLst>
            <pc:docMk/>
            <pc:sldMk cId="1112998187" sldId="257"/>
            <ac:spMk id="3" creationId="{AC7759D9-0BB4-08ED-8476-24F7D903D6DE}"/>
          </ac:spMkLst>
        </pc:spChg>
        <pc:spChg chg="add mod">
          <ac:chgData name="Scruel Tao" userId="5ea5c98d59b44d4b" providerId="LiveId" clId="{674EA098-B68C-4352-821F-870A45EF42D6}" dt="2023-04-26T02:59:16.815" v="101"/>
          <ac:spMkLst>
            <pc:docMk/>
            <pc:sldMk cId="1112998187" sldId="257"/>
            <ac:spMk id="4" creationId="{A12471F3-FD01-5940-8D87-FFE6575BD7BE}"/>
          </ac:spMkLst>
        </pc:spChg>
      </pc:sldChg>
      <pc:sldChg chg="addSp delSp modSp mod">
        <pc:chgData name="Scruel Tao" userId="5ea5c98d59b44d4b" providerId="LiveId" clId="{674EA098-B68C-4352-821F-870A45EF42D6}" dt="2023-05-16T04:01:03.944" v="157" actId="478"/>
        <pc:sldMkLst>
          <pc:docMk/>
          <pc:sldMk cId="0" sldId="260"/>
        </pc:sldMkLst>
        <pc:spChg chg="del mod">
          <ac:chgData name="Scruel Tao" userId="5ea5c98d59b44d4b" providerId="LiveId" clId="{674EA098-B68C-4352-821F-870A45EF42D6}" dt="2023-05-16T04:01:03.944" v="157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674EA098-B68C-4352-821F-870A45EF42D6}" dt="2023-05-03T00:12:04.289" v="140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674EA098-B68C-4352-821F-870A45EF42D6}" dt="2023-05-03T00:12:04.512" v="141"/>
          <ac:spMkLst>
            <pc:docMk/>
            <pc:sldMk cId="0" sldId="260"/>
            <ac:spMk id="4" creationId="{97BC8378-E0E5-3093-EA92-C480D9146529}"/>
          </ac:spMkLst>
        </pc:spChg>
        <pc:spChg chg="mod">
          <ac:chgData name="Scruel Tao" userId="5ea5c98d59b44d4b" providerId="LiveId" clId="{674EA098-B68C-4352-821F-870A45EF42D6}" dt="2023-04-29T18:30:00.146" v="136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674EA098-B68C-4352-821F-870A45EF42D6}" dt="2023-05-01T18:26:01.775" v="139" actId="47"/>
        <pc:sldMkLst>
          <pc:docMk/>
          <pc:sldMk cId="2706538019" sldId="277"/>
        </pc:sldMkLst>
      </pc:sldChg>
      <pc:sldChg chg="modSp mod modAnim">
        <pc:chgData name="Scruel Tao" userId="5ea5c98d59b44d4b" providerId="LiveId" clId="{674EA098-B68C-4352-821F-870A45EF42D6}" dt="2023-04-29T18:27:20.288" v="128" actId="113"/>
        <pc:sldMkLst>
          <pc:docMk/>
          <pc:sldMk cId="3519437269" sldId="279"/>
        </pc:sldMkLst>
        <pc:spChg chg="mod">
          <ac:chgData name="Scruel Tao" userId="5ea5c98d59b44d4b" providerId="LiveId" clId="{674EA098-B68C-4352-821F-870A45EF42D6}" dt="2023-04-26T02:59:05.855" v="99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0.288" v="128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674EA098-B68C-4352-821F-870A45EF42D6}" dt="2023-04-29T14:09:26.479" v="126"/>
        <pc:sldMkLst>
          <pc:docMk/>
          <pc:sldMk cId="3745708182" sldId="280"/>
        </pc:sldMkLst>
      </pc:sldChg>
      <pc:sldChg chg="modSp del mod">
        <pc:chgData name="Scruel Tao" userId="5ea5c98d59b44d4b" providerId="LiveId" clId="{674EA098-B68C-4352-821F-870A45EF42D6}" dt="2023-04-26T02:59:23.331" v="103" actId="47"/>
        <pc:sldMkLst>
          <pc:docMk/>
          <pc:sldMk cId="364430658" sldId="282"/>
        </pc:sldMkLst>
        <pc:spChg chg="mod">
          <ac:chgData name="Scruel Tao" userId="5ea5c98d59b44d4b" providerId="LiveId" clId="{674EA098-B68C-4352-821F-870A45EF42D6}" dt="2023-04-26T02:59:09.256" v="100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674EA098-B68C-4352-821F-870A45EF42D6}" dt="2023-04-26T02:59:28.315" v="104"/>
        <pc:sldMkLst>
          <pc:docMk/>
          <pc:sldMk cId="1832821127" sldId="283"/>
        </pc:sldMkLst>
        <pc:spChg chg="mod">
          <ac:chgData name="Scruel Tao" userId="5ea5c98d59b44d4b" providerId="LiveId" clId="{674EA098-B68C-4352-821F-870A45EF42D6}" dt="2023-04-26T02:59:28.315" v="104"/>
          <ac:spMkLst>
            <pc:docMk/>
            <pc:sldMk cId="1832821127" sldId="283"/>
            <ac:spMk id="2" creationId="{1CBF67D3-549D-0623-7687-618F66C7933B}"/>
          </ac:spMkLst>
        </pc:spChg>
      </pc:sldChg>
      <pc:sldChg chg="add del">
        <pc:chgData name="Scruel Tao" userId="5ea5c98d59b44d4b" providerId="LiveId" clId="{674EA098-B68C-4352-821F-870A45EF42D6}" dt="2023-04-29T14:09:28.312" v="127" actId="47"/>
        <pc:sldMkLst>
          <pc:docMk/>
          <pc:sldMk cId="3894464876" sldId="284"/>
        </pc:sldMkLst>
      </pc:sldChg>
      <pc:sldChg chg="modSp add mod">
        <pc:chgData name="Scruel Tao" userId="5ea5c98d59b44d4b" providerId="LiveId" clId="{674EA098-B68C-4352-821F-870A45EF42D6}" dt="2023-04-29T18:27:21.696" v="129" actId="113"/>
        <pc:sldMkLst>
          <pc:docMk/>
          <pc:sldMk cId="1666548335" sldId="285"/>
        </pc:sldMkLst>
        <pc:spChg chg="mod">
          <ac:chgData name="Scruel Tao" userId="5ea5c98d59b44d4b" providerId="LiveId" clId="{674EA098-B68C-4352-821F-870A45EF42D6}" dt="2023-04-26T08:28:45.285" v="115" actId="2711"/>
          <ac:spMkLst>
            <pc:docMk/>
            <pc:sldMk cId="1666548335" sldId="285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1.696" v="129" actId="113"/>
          <ac:spMkLst>
            <pc:docMk/>
            <pc:sldMk cId="1666548335" sldId="285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2.727" v="130" actId="113"/>
        <pc:sldMkLst>
          <pc:docMk/>
          <pc:sldMk cId="3879444363" sldId="286"/>
        </pc:sldMkLst>
        <pc:spChg chg="mod">
          <ac:chgData name="Scruel Tao" userId="5ea5c98d59b44d4b" providerId="LiveId" clId="{674EA098-B68C-4352-821F-870A45EF42D6}" dt="2023-04-26T08:28:48.828" v="116"/>
          <ac:spMkLst>
            <pc:docMk/>
            <pc:sldMk cId="3879444363" sldId="286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2.727" v="130" actId="113"/>
          <ac:spMkLst>
            <pc:docMk/>
            <pc:sldMk cId="3879444363" sldId="286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3.851" v="131" actId="113"/>
        <pc:sldMkLst>
          <pc:docMk/>
          <pc:sldMk cId="2930058127" sldId="287"/>
        </pc:sldMkLst>
        <pc:spChg chg="mod">
          <ac:chgData name="Scruel Tao" userId="5ea5c98d59b44d4b" providerId="LiveId" clId="{674EA098-B68C-4352-821F-870A45EF42D6}" dt="2023-04-26T08:28:52.669" v="117"/>
          <ac:spMkLst>
            <pc:docMk/>
            <pc:sldMk cId="2930058127" sldId="287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3.851" v="131" actId="113"/>
          <ac:spMkLst>
            <pc:docMk/>
            <pc:sldMk cId="2930058127" sldId="287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4.956" v="132" actId="113"/>
        <pc:sldMkLst>
          <pc:docMk/>
          <pc:sldMk cId="725367377" sldId="288"/>
        </pc:sldMkLst>
        <pc:spChg chg="mod">
          <ac:chgData name="Scruel Tao" userId="5ea5c98d59b44d4b" providerId="LiveId" clId="{674EA098-B68C-4352-821F-870A45EF42D6}" dt="2023-04-26T08:28:58.991" v="121" actId="27636"/>
          <ac:spMkLst>
            <pc:docMk/>
            <pc:sldMk cId="725367377" sldId="288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4.956" v="132" actId="113"/>
          <ac:spMkLst>
            <pc:docMk/>
            <pc:sldMk cId="725367377" sldId="288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6.078" v="133" actId="113"/>
        <pc:sldMkLst>
          <pc:docMk/>
          <pc:sldMk cId="1811576869" sldId="289"/>
        </pc:sldMkLst>
        <pc:spChg chg="mod">
          <ac:chgData name="Scruel Tao" userId="5ea5c98d59b44d4b" providerId="LiveId" clId="{674EA098-B68C-4352-821F-870A45EF42D6}" dt="2023-04-26T08:29:02.779" v="122"/>
          <ac:spMkLst>
            <pc:docMk/>
            <pc:sldMk cId="1811576869" sldId="289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6.078" v="133" actId="113"/>
          <ac:spMkLst>
            <pc:docMk/>
            <pc:sldMk cId="1811576869" sldId="289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7.256" v="134" actId="113"/>
        <pc:sldMkLst>
          <pc:docMk/>
          <pc:sldMk cId="2758806696" sldId="290"/>
        </pc:sldMkLst>
        <pc:spChg chg="mod">
          <ac:chgData name="Scruel Tao" userId="5ea5c98d59b44d4b" providerId="LiveId" clId="{674EA098-B68C-4352-821F-870A45EF42D6}" dt="2023-04-26T08:29:05.963" v="123"/>
          <ac:spMkLst>
            <pc:docMk/>
            <pc:sldMk cId="2758806696" sldId="290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7.256" v="134" actId="113"/>
          <ac:spMkLst>
            <pc:docMk/>
            <pc:sldMk cId="2758806696" sldId="290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8.288" v="135" actId="113"/>
        <pc:sldMkLst>
          <pc:docMk/>
          <pc:sldMk cId="2765371029" sldId="291"/>
        </pc:sldMkLst>
        <pc:spChg chg="mod">
          <ac:chgData name="Scruel Tao" userId="5ea5c98d59b44d4b" providerId="LiveId" clId="{674EA098-B68C-4352-821F-870A45EF42D6}" dt="2023-04-26T08:29:11.844" v="124"/>
          <ac:spMkLst>
            <pc:docMk/>
            <pc:sldMk cId="2765371029" sldId="291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8.288" v="135" actId="113"/>
          <ac:spMkLst>
            <pc:docMk/>
            <pc:sldMk cId="2765371029" sldId="291"/>
            <ac:spMk id="7" creationId="{12C899D8-51C5-D9B7-A323-E6EFE4AB5C33}"/>
          </ac:spMkLst>
        </pc:spChg>
      </pc:sldChg>
      <pc:sldChg chg="add del">
        <pc:chgData name="Scruel Tao" userId="5ea5c98d59b44d4b" providerId="LiveId" clId="{674EA098-B68C-4352-821F-870A45EF42D6}" dt="2023-04-26T08:29:15.283" v="125" actId="47"/>
        <pc:sldMkLst>
          <pc:docMk/>
          <pc:sldMk cId="1445525584" sldId="292"/>
        </pc:sldMkLst>
      </pc:sldChg>
      <pc:sldChg chg="add del">
        <pc:chgData name="Scruel Tao" userId="5ea5c98d59b44d4b" providerId="LiveId" clId="{674EA098-B68C-4352-821F-870A45EF42D6}" dt="2023-05-04T01:22:57.262" v="149" actId="47"/>
        <pc:sldMkLst>
          <pc:docMk/>
          <pc:sldMk cId="1599418885" sldId="292"/>
        </pc:sldMkLst>
      </pc:sldChg>
      <pc:sldChg chg="add del">
        <pc:chgData name="Scruel Tao" userId="5ea5c98d59b44d4b" providerId="LiveId" clId="{674EA098-B68C-4352-821F-870A45EF42D6}" dt="2023-05-04T18:20:05.507" v="153" actId="47"/>
        <pc:sldMkLst>
          <pc:docMk/>
          <pc:sldMk cId="131976697" sldId="363"/>
        </pc:sldMkLst>
      </pc:sldChg>
      <pc:sldChg chg="add del">
        <pc:chgData name="Scruel Tao" userId="5ea5c98d59b44d4b" providerId="LiveId" clId="{674EA098-B68C-4352-821F-870A45EF42D6}" dt="2023-05-04T18:25:11.161" v="155" actId="47"/>
        <pc:sldMkLst>
          <pc:docMk/>
          <pc:sldMk cId="858978597" sldId="365"/>
        </pc:sldMkLst>
      </pc:sldChg>
      <pc:sldChg chg="add">
        <pc:chgData name="Scruel Tao" userId="5ea5c98d59b44d4b" providerId="LiveId" clId="{674EA098-B68C-4352-821F-870A45EF42D6}" dt="2023-05-04T18:25:10.103" v="154"/>
        <pc:sldMkLst>
          <pc:docMk/>
          <pc:sldMk cId="3625446739" sldId="366"/>
        </pc:sldMkLst>
      </pc:sldChg>
      <pc:sldChg chg="add del">
        <pc:chgData name="Scruel Tao" userId="5ea5c98d59b44d4b" providerId="LiveId" clId="{674EA098-B68C-4352-821F-870A45EF42D6}" dt="2023-05-05T02:29:52.875" v="151" actId="47"/>
        <pc:sldMkLst>
          <pc:docMk/>
          <pc:sldMk cId="3161108256" sldId="396"/>
        </pc:sldMkLst>
      </pc:sldChg>
      <pc:sldMasterChg chg="modSldLayout">
        <pc:chgData name="Scruel Tao" userId="5ea5c98d59b44d4b" providerId="LiveId" clId="{674EA098-B68C-4352-821F-870A45EF42D6}" dt="2023-05-16T04:01:14.303" v="159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674EA098-B68C-4352-821F-870A45EF42D6}" dt="2023-05-03T01:09:59.326" v="146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674EA098-B68C-4352-821F-870A45EF42D6}" dt="2023-05-03T01:09:59.326" v="146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674EA098-B68C-4352-821F-870A45EF42D6}" dt="2023-05-03T00:12:10.160" v="142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674EA098-B68C-4352-821F-870A45EF42D6}" dt="2023-05-03T00:12:10.394" v="143"/>
            <ac:spMkLst>
              <pc:docMk/>
              <pc:sldMasterMk cId="1766057859" sldId="2147483648"/>
              <pc:sldLayoutMk cId="2116765151" sldId="2147483650"/>
              <ac:spMk id="8" creationId="{06E3AB9C-1F00-B976-3D14-01C5C7691E86}"/>
            </ac:spMkLst>
          </pc:spChg>
        </pc:sldLayoutChg>
        <pc:sldLayoutChg chg="addSp delSp modSp mod">
          <pc:chgData name="Scruel Tao" userId="5ea5c98d59b44d4b" providerId="LiveId" clId="{674EA098-B68C-4352-821F-870A45EF42D6}" dt="2023-05-03T01:10:04.512" v="147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674EA098-B68C-4352-821F-870A45EF42D6}" dt="2023-05-03T01:10:04.512" v="147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674EA098-B68C-4352-821F-870A45EF42D6}" dt="2023-05-03T01:10:04.512" v="147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674EA098-B68C-4352-821F-870A45EF42D6}" dt="2023-05-03T00:12:12.584" v="144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674EA098-B68C-4352-821F-870A45EF42D6}" dt="2023-05-03T00:12:12.802" v="145"/>
            <ac:spMkLst>
              <pc:docMk/>
              <pc:sldMasterMk cId="1766057859" sldId="2147483648"/>
              <pc:sldLayoutMk cId="2296489930" sldId="2147483652"/>
              <ac:spMk id="9" creationId="{6BB89245-A1EF-A5A1-D83A-FCD5055546A3}"/>
            </ac:spMkLst>
          </pc:spChg>
        </pc:sldLayoutChg>
        <pc:sldLayoutChg chg="delSp modSp mod">
          <pc:chgData name="Scruel Tao" userId="5ea5c98d59b44d4b" providerId="LiveId" clId="{674EA098-B68C-4352-821F-870A45EF42D6}" dt="2023-05-16T04:01:14.303" v="159" actId="478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674EA098-B68C-4352-821F-870A45EF42D6}" dt="2023-05-16T04:01:14.303" v="159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36A2B-4810-6123-4BA0-3F9C5A972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8BBD41-C6E8-F96B-0F86-7D6EC1BA8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06C4FE-6A42-3E16-086C-91A7ED990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B4E30C-A40E-1F59-EC57-62B79DAEC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09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FCF35-223B-5998-184F-37636576F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C9D1F5-D6AB-946F-5EEC-2E8980AE1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8BE6C8-51ED-A314-8D85-EF22B52BC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20469-D899-8058-611D-DC679A6D5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76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8042D-CC2B-0F8C-37E5-CDBF6461A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C3752C8-D0E3-08E0-B540-A96CE6423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0ADE29-2E0D-262E-005B-9B2091A25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967E66-1A52-0270-6BF6-DA1CCE620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1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7CA2A-A214-E6E4-2AA9-854E36210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3DD011-D735-B12C-6FF3-A85E5475A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BB477F7-92DB-5154-CA07-02DFE8B3C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8A4197-24E6-8DDE-56B7-C613B6AC9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51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C1E24-E5B2-D4E4-34A1-46FC3CB7E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022FCF-B3F6-A77C-A24C-DBC2F793F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C8D44A-7AFF-B407-3E1C-2D18ACC7D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赋给属性 </a:t>
            </a:r>
            <a:r>
              <a:rPr lang="en-US" altLang="zh-CN" dirty="0" err="1"/>
              <a:t>self.screen</a:t>
            </a:r>
            <a:r>
              <a:rPr lang="en-US" altLang="zh-CN" dirty="0"/>
              <a:t> </a:t>
            </a:r>
            <a:r>
              <a:rPr lang="zh-CN" altLang="en-US" dirty="0"/>
              <a:t>的对象是一个 </a:t>
            </a:r>
            <a:r>
              <a:rPr lang="en-US" altLang="zh-CN" dirty="0"/>
              <a:t>surface</a:t>
            </a:r>
            <a:r>
              <a:rPr lang="zh-CN" altLang="en-US" dirty="0"/>
              <a:t>。在 </a:t>
            </a:r>
            <a:r>
              <a:rPr lang="en-US" altLang="zh-CN" err="1"/>
              <a:t>Pygame</a:t>
            </a:r>
            <a:r>
              <a:rPr lang="en-US" altLang="zh-CN"/>
              <a:t> </a:t>
            </a:r>
            <a:r>
              <a:rPr lang="zh-CN" altLang="en-US"/>
              <a:t>中</a:t>
            </a:r>
            <a:r>
              <a:rPr lang="en-US" altLang="zh-CN"/>
              <a:t>,surface </a:t>
            </a:r>
            <a:r>
              <a:rPr lang="zh-CN" altLang="en-US" dirty="0"/>
              <a:t>是屏幕</a:t>
            </a:r>
            <a:r>
              <a:rPr lang="zh-CN" altLang="en-US"/>
              <a:t>的一部分</a:t>
            </a:r>
            <a:r>
              <a:rPr lang="en-US" altLang="zh-CN"/>
              <a:t>,</a:t>
            </a:r>
            <a:r>
              <a:rPr lang="zh-CN" altLang="en-US"/>
              <a:t>用于</a:t>
            </a:r>
            <a:r>
              <a:rPr lang="zh-CN" altLang="en-US" dirty="0"/>
              <a:t>显示游戏元素。在这个</a:t>
            </a:r>
            <a:r>
              <a:rPr lang="zh-CN" altLang="en-US"/>
              <a:t>游戏中</a:t>
            </a:r>
            <a:r>
              <a:rPr lang="en-US" altLang="zh-CN"/>
              <a:t>,</a:t>
            </a:r>
            <a:r>
              <a:rPr lang="zh-CN" altLang="en-US"/>
              <a:t>每个</a:t>
            </a:r>
            <a:r>
              <a:rPr lang="zh-CN" altLang="en-US" dirty="0"/>
              <a:t>元素</a:t>
            </a:r>
            <a:r>
              <a:rPr lang="en-US" altLang="zh-CN" dirty="0"/>
              <a:t>(</a:t>
            </a:r>
            <a:r>
              <a:rPr lang="zh-CN" altLang="en-US" dirty="0"/>
              <a:t>如外星人或飞船</a:t>
            </a:r>
            <a:r>
              <a:rPr lang="en-US" altLang="zh-CN" dirty="0"/>
              <a:t>)</a:t>
            </a:r>
            <a:r>
              <a:rPr lang="zh-CN" altLang="en-US" dirty="0"/>
              <a:t>都是一个 </a:t>
            </a:r>
            <a:r>
              <a:rPr lang="en-US" altLang="zh-CN" dirty="0"/>
              <a:t>surface</a:t>
            </a:r>
            <a:r>
              <a:rPr lang="zh-CN" altLang="en-US" dirty="0"/>
              <a:t>。</a:t>
            </a:r>
            <a:r>
              <a:rPr lang="en-US" altLang="zh-CN" dirty="0" err="1"/>
              <a:t>display.set_mode</a:t>
            </a:r>
            <a:r>
              <a:rPr lang="en-US" altLang="zh-CN" dirty="0"/>
              <a:t>() </a:t>
            </a:r>
            <a:r>
              <a:rPr lang="zh-CN" altLang="en-US" dirty="0"/>
              <a:t>返回的 </a:t>
            </a:r>
            <a:r>
              <a:rPr lang="en-US" altLang="zh-CN" dirty="0"/>
              <a:t>surface </a:t>
            </a:r>
            <a:r>
              <a:rPr lang="zh-CN" altLang="en-US" dirty="0"/>
              <a:t>表示整个游戏窗口。激活游戏的动画</a:t>
            </a:r>
            <a:r>
              <a:rPr lang="zh-CN" altLang="en-US"/>
              <a:t>循环后</a:t>
            </a:r>
            <a:r>
              <a:rPr lang="en-US" altLang="zh-CN"/>
              <a:t>,</a:t>
            </a:r>
            <a:r>
              <a:rPr lang="zh-CN" altLang="en-US"/>
              <a:t>每</a:t>
            </a:r>
            <a:r>
              <a:rPr lang="zh-CN" altLang="en-US" dirty="0"/>
              <a:t>经过一次循环都将自动重绘</a:t>
            </a:r>
            <a:r>
              <a:rPr lang="zh-CN" altLang="en-US"/>
              <a:t>这个 </a:t>
            </a:r>
            <a:r>
              <a:rPr lang="en-US" altLang="zh-CN"/>
              <a:t>surface,</a:t>
            </a:r>
            <a:r>
              <a:rPr lang="zh-CN" altLang="en-US"/>
              <a:t>将</a:t>
            </a:r>
            <a:r>
              <a:rPr lang="zh-CN" altLang="en-US" dirty="0"/>
              <a:t>用户输入触发的所有变化都反映出来。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EA952-B675-19E3-65C0-5555D0D4C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88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17535-BFB3-53A9-A776-797D2F360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16F1AE-FBDA-6CBD-D515-72E25BFC2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24EADA-C9EA-6C4B-2DCB-596B8763E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A53423-2D90-63E9-74CD-EF8321F51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27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308EF-523E-A174-F347-4B7792A8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1D4927-01C1-3762-F896-D1039A210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F48E2A-2F7B-B170-CBA7-ACC3AF5DF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0C637-B5F3-B58D-D611-2E1D76C71C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88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A72D5-F29E-DF26-8985-020249945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900910E-4C25-C036-AEC2-229D4E0DC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0480183-021F-4011-35DA-6D675BB53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有关 </a:t>
            </a:r>
            <a:r>
              <a:rPr lang="en-US" altLang="zh-CN" dirty="0"/>
              <a:t>while </a:t>
            </a:r>
            <a:r>
              <a:rPr lang="zh-CN" altLang="en-US" dirty="0"/>
              <a:t>循环</a:t>
            </a:r>
            <a:r>
              <a:rPr lang="zh-CN" altLang="en-US"/>
              <a:t>的知识，可</a:t>
            </a:r>
            <a:r>
              <a:rPr lang="zh-CN" altLang="en-US" dirty="0"/>
              <a:t>回顾 </a:t>
            </a:r>
            <a:r>
              <a:rPr lang="en-US" altLang="zh-CN" dirty="0"/>
              <a:t>7.2.3 </a:t>
            </a:r>
            <a:r>
              <a:rPr lang="zh-CN" altLang="en-US" dirty="0"/>
              <a:t>节。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3E7F5-C03D-1015-685F-554A51798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10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85F62-B631-7D5D-5A79-38A21C675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29AA56-FE60-CB3E-A19B-F54DA760A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1E81FF-A1D9-F106-82CB-602DED4F5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A8ABA9-3208-3951-E527-9BCE6ED8D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14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96254-6AD8-31B3-2BD4-ACDEC658D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54D099C-065D-9C8A-51E0-9E773960C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4E3BBA-BD4D-06AD-2FCF-11974EF3D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0E877-23B4-E3B1-6182-C84535598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7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开发游戏是趣学语言的一种理想方式。看别人玩你编写的游戏能</a:t>
            </a:r>
            <a:r>
              <a:rPr lang="zh-CN" altLang="en-US"/>
              <a:t>获得满足感</a:t>
            </a:r>
            <a:r>
              <a:rPr lang="en-US" altLang="zh-CN"/>
              <a:t>,</a:t>
            </a:r>
            <a:r>
              <a:rPr lang="zh-CN" altLang="en-US"/>
              <a:t>编写</a:t>
            </a:r>
            <a:r>
              <a:rPr lang="zh-CN" altLang="en-US" dirty="0"/>
              <a:t>简单的游 戏也有助于你明白专业人员是如何开发游戏的。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68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0394E-9C79-E634-EF75-9051CD433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543787-2CD5-5655-6ED3-27226C527F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AE2602-5CE1-5EBC-0131-82F681209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方法运行后会终止整个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python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程序</a:t>
            </a:r>
            <a:r>
              <a:rPr kumimoji="0" lang="zh-CN" altLang="en-US" sz="1200" b="0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的运行，这里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用来退出整个游戏再合适不过了。</a:t>
            </a:r>
            <a:endParaRPr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C34905-CDED-D105-0FEB-FEF815C82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94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CB644-A2E2-A005-204A-0892FEBCE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89E5CBE-B926-2A07-FF53-1E2807012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00CC4C-3D40-EB91-4F25-30578C50C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0A8C2-E270-C3B7-AC1C-AA806BBA9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10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A5CB2-0525-372F-1609-978606164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D2AA6F-C527-54DE-65CA-0D11471FB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8580177-FF23-2012-580A-0AD722505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39B19E-9A02-F6C3-5685-0E8F8D5DC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234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39A2-76EA-4C8C-BCB8-511A853B7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0EA1B72-61BB-DBE1-1E15-8AB20BDE6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8077DD8-1CB7-0E33-7A7E-1D81FBC76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DB220-AC2E-3155-A339-ABD23EA73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82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E42C0-19CE-3A75-F292-374238701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6265E5F-B3A0-45E3-C692-B028DB101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FA27E4C-E9BA-53F7-DB95-F778D7CC7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26F3E-DBD6-5BC8-AA8A-B6883B378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177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BA27E-915F-ED39-83DE-1C55A8FED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C2A6C4-AA50-6489-BA2B-9D2A525D3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927BFF-4BF2-8FBC-2B99-B81545C57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99ABC9-FB81-178D-7EE3-C8DDE41A4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33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F84DE-D4BA-3DC3-CBDB-6A5746486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6DA473-D90C-70D4-B533-AD47D7D1EB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B9AF39-6860-18B5-1E0D-67B2CC9BC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在大多数</a:t>
            </a:r>
            <a:r>
              <a:rPr lang="zh-CN" altLang="en-US"/>
              <a:t>系统中</a:t>
            </a:r>
            <a:r>
              <a:rPr lang="en-US" altLang="zh-CN"/>
              <a:t>,</a:t>
            </a:r>
            <a:r>
              <a:rPr lang="zh-CN" altLang="en-US"/>
              <a:t>使用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提供的时钟有助于确保游戏的运行速度保持一致。如果在你的</a:t>
            </a:r>
            <a:r>
              <a:rPr lang="zh-CN" altLang="en-US"/>
              <a:t>系统中</a:t>
            </a:r>
            <a:r>
              <a:rPr lang="en-US" altLang="zh-CN"/>
              <a:t>,</a:t>
            </a:r>
            <a:r>
              <a:rPr lang="zh-CN" altLang="en-US"/>
              <a:t>使用</a:t>
            </a:r>
            <a:r>
              <a:rPr lang="zh-CN" altLang="en-US" dirty="0"/>
              <a:t>时钟导致游戏运行速度的一致性</a:t>
            </a:r>
            <a:r>
              <a:rPr lang="zh-CN" altLang="en-US"/>
              <a:t>变差</a:t>
            </a:r>
            <a:r>
              <a:rPr lang="en-US" altLang="zh-CN"/>
              <a:t>,</a:t>
            </a:r>
            <a:r>
              <a:rPr lang="zh-CN" altLang="en-US"/>
              <a:t>可</a:t>
            </a:r>
            <a:r>
              <a:rPr lang="zh-CN" altLang="en-US" dirty="0"/>
              <a:t>尝试不同的帧率值。如果找不到合适的帧</a:t>
            </a:r>
            <a:r>
              <a:rPr lang="zh-CN" altLang="en-US"/>
              <a:t>率值</a:t>
            </a:r>
            <a:r>
              <a:rPr lang="en-US" altLang="zh-CN"/>
              <a:t>,</a:t>
            </a:r>
            <a:r>
              <a:rPr lang="zh-CN" altLang="en-US"/>
              <a:t>可不使用时钟</a:t>
            </a:r>
            <a:r>
              <a:rPr lang="en-US" altLang="zh-CN"/>
              <a:t>,</a:t>
            </a:r>
            <a:r>
              <a:rPr lang="zh-CN" altLang="en-US"/>
              <a:t>直接</a:t>
            </a:r>
            <a:r>
              <a:rPr lang="zh-CN" altLang="en-US" dirty="0"/>
              <a:t>通过调整游戏的设置来让游戏在你的系统中平稳地运行。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EC89C-7395-BBDA-D6E9-F4DCB2CDF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814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97F30-8C73-A83F-8A66-95EA155D7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DA443B-E47C-7682-E69E-44BC3E2B9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C817C7D-284C-2AFE-2D46-CADB376C6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这种颜色由红色、绿色和蓝色</a:t>
            </a:r>
            <a:r>
              <a:rPr lang="zh-CN" altLang="en-US"/>
              <a:t>值组成，其中</a:t>
            </a:r>
            <a:r>
              <a:rPr lang="zh-CN" altLang="en-US" dirty="0"/>
              <a:t>每个值的可能取值范围都是 </a:t>
            </a:r>
            <a:r>
              <a:rPr lang="en-US" altLang="zh-CN" dirty="0"/>
              <a:t>0~255</a:t>
            </a:r>
            <a:r>
              <a:rPr lang="zh-CN" altLang="en-US" dirty="0"/>
              <a:t>。颜色值</a:t>
            </a:r>
            <a:r>
              <a:rPr lang="en-US" altLang="zh-CN"/>
              <a:t>(255, 0, </a:t>
            </a:r>
            <a:r>
              <a:rPr lang="en-US" altLang="zh-CN" dirty="0"/>
              <a:t>0)</a:t>
            </a:r>
            <a:r>
              <a:rPr lang="zh-CN" altLang="en-US"/>
              <a:t>表示红色，</a:t>
            </a:r>
            <a:r>
              <a:rPr lang="en-US" altLang="zh-CN"/>
              <a:t>(0, 255, </a:t>
            </a:r>
            <a:r>
              <a:rPr lang="en-US" altLang="zh-CN" dirty="0"/>
              <a:t>0)</a:t>
            </a:r>
            <a:r>
              <a:rPr lang="zh-CN" altLang="en-US"/>
              <a:t>表示绿色，</a:t>
            </a:r>
            <a:r>
              <a:rPr lang="en-US" altLang="zh-CN"/>
              <a:t>(0, 0, </a:t>
            </a:r>
            <a:r>
              <a:rPr lang="en-US" altLang="zh-CN" dirty="0"/>
              <a:t>255)</a:t>
            </a:r>
            <a:r>
              <a:rPr lang="zh-CN" altLang="en-US" dirty="0"/>
              <a:t>表示蓝色。通过组合不同的 </a:t>
            </a:r>
            <a:r>
              <a:rPr lang="en-US" altLang="zh-CN"/>
              <a:t>RGB </a:t>
            </a:r>
            <a:r>
              <a:rPr lang="zh-CN" altLang="en-US"/>
              <a:t>值</a:t>
            </a:r>
            <a:r>
              <a:rPr lang="en-US" altLang="zh-CN"/>
              <a:t>,</a:t>
            </a:r>
            <a:r>
              <a:rPr lang="zh-CN" altLang="en-US"/>
              <a:t>可</a:t>
            </a:r>
            <a:r>
              <a:rPr lang="zh-CN" altLang="en-US" dirty="0"/>
              <a:t>创建超过 </a:t>
            </a:r>
            <a:r>
              <a:rPr lang="en-US" altLang="zh-CN" dirty="0"/>
              <a:t>1600 </a:t>
            </a:r>
            <a:r>
              <a:rPr lang="zh-CN" altLang="en-US" dirty="0"/>
              <a:t>万种颜色。在颜色值</a:t>
            </a:r>
            <a:r>
              <a:rPr lang="en-US" altLang="zh-CN"/>
              <a:t>(230, 230, </a:t>
            </a:r>
            <a:r>
              <a:rPr lang="en-US" altLang="zh-CN" dirty="0"/>
              <a:t>230</a:t>
            </a:r>
            <a:r>
              <a:rPr lang="en-US" altLang="zh-CN"/>
              <a:t>)</a:t>
            </a:r>
            <a:r>
              <a:rPr lang="zh-CN" altLang="en-US"/>
              <a:t>中，红色</a:t>
            </a:r>
            <a:r>
              <a:rPr lang="zh-CN" altLang="en-US" dirty="0"/>
              <a:t>、 绿色和蓝色的</a:t>
            </a:r>
            <a:r>
              <a:rPr lang="zh-CN" altLang="en-US"/>
              <a:t>量相同，呈现</a:t>
            </a:r>
            <a:r>
              <a:rPr lang="zh-CN" altLang="en-US" dirty="0"/>
              <a:t>出一种浅灰色。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C1C9CD-EF30-AE60-BD70-1846291A2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41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31D4-AA47-3BEA-B3CE-D06671B55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A19BF0-EF3A-7F08-5F09-A49EB90AA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7EBFA6-1263-47F5-62B2-A7B1D5749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8EB6D5-7AF2-E0F6-A81C-A9A77EEA6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2546D-D49B-28AA-1A9D-B5E3769C0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45959EA-C9AA-A557-F0FC-4E05B6EE1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899A0B2-66DC-A978-9947-CECE19833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这里也是一种重构，但这个概念要 </a:t>
            </a:r>
            <a:r>
              <a:rPr lang="en-US" altLang="zh-CN" dirty="0"/>
              <a:t>12.5 </a:t>
            </a:r>
            <a:r>
              <a:rPr lang="zh-CN" altLang="en-US" dirty="0"/>
              <a:t>节才会提到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DBBFBC-589F-C115-0349-FC24A3FAF5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49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E52BF-65DE-4A8D-43E3-60F262F3D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F2D4D1-EF47-041D-02A2-9F43E8B7BF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E25D96-A006-1941-38DF-F60FF748A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C64302-D5D8-0F92-638A-374F40312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38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8C87D-97C9-0E32-63DE-3AFBF5156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289A9F-F64A-B21F-CC24-A76F7EAB95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FFB550F-F429-7178-505B-30B61BCA3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CFDF2A-715B-5931-1B67-1D594EEAA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17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795B4-88AF-C11E-F043-A190EBB39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9EA9DB4-8CDD-AB89-E6EC-4E8C99CB5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5ACBA48-78ED-FB9A-FDEE-BE908D757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50520-86A2-7B4B-D8DE-48DDB144C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09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56AC7-7B46-C3E4-56E8-FBFD8FF71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7D23BC-79AD-DC90-6F46-C817956774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B7E598-FD40-E600-F0B9-73631E287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09B56-5787-B118-F6D9-169AFCA1D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686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9723A-B432-4884-6CDA-11B9AD023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E9C358-0174-0C76-7C59-3F7342DB02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1E3C3E-8F79-2F22-CDBD-B75522413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50E5B7-58CC-0249-372F-D2983691D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880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3C7FC-3294-6CE2-775B-399BE674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2D3DA51-042C-2ADC-700D-018565C85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1FFF9A-B903-77F2-EBC0-845449029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文件可参见 </a:t>
            </a:r>
            <a:r>
              <a:rPr lang="en-US" altLang="zh-CN" dirty="0"/>
              <a:t>Code/chapter12/ship.bmp</a:t>
            </a:r>
            <a:r>
              <a:rPr lang="zh-CN" altLang="en-US" dirty="0"/>
              <a:t>，子文件夹中亦会包含，以确保每一个子文件中包含的是一个完整的项目。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4FA399-480C-9894-9E52-F38766235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9287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4E18-6B2E-3A45-C669-16592B60E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19E0D9-D498-7E67-0C02-63840B93C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BA23445-3DDA-3A4A-B1B6-694F048C4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文件可参见 </a:t>
            </a:r>
            <a:r>
              <a:rPr lang="en-US" altLang="zh-CN" dirty="0"/>
              <a:t>Code/chapter12/ship.bmp</a:t>
            </a:r>
            <a:r>
              <a:rPr lang="zh-CN" altLang="en-US" dirty="0"/>
              <a:t>，子文件夹中亦会包含，以确保每一个子文件中包含的是一个完整的项目。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92799-D40D-CF95-C3A4-7095554D8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08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85B35-A110-6B5E-1244-2D3BC757F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94784E-D6D5-D49F-9D88-3907A3E46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55ACF3-D183-3458-AECA-D8BB87070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文件可参见 </a:t>
            </a:r>
            <a:r>
              <a:rPr lang="en-US" altLang="zh-CN" dirty="0"/>
              <a:t>Code/chapter12/ship.bmp</a:t>
            </a:r>
            <a:r>
              <a:rPr lang="zh-CN" altLang="en-US" dirty="0"/>
              <a:t>，子文件夹中亦会包含，以确保每一个子文件中包含的是一个完整的项目。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7A9087-8121-7AA8-294C-E6B2CBB3D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80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F3A05-6600-853C-D7DE-808E18B90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8A539A-A537-1B45-94CC-24A7D3AAE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740112-5293-445C-D1E5-BE47AD949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文件可参见 </a:t>
            </a:r>
            <a:r>
              <a:rPr lang="en-US" altLang="zh-CN" dirty="0"/>
              <a:t>Code/chapter12/ship.bmp</a:t>
            </a:r>
            <a:r>
              <a:rPr lang="zh-CN" altLang="en-US" dirty="0"/>
              <a:t>，子文件夹中亦会包含，以确保每一个子文件中包含的是一个完整的项目。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A83A8-E158-103C-8F12-6355660BF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200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83BA6-8C9C-932E-22A3-8FC8989C3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1499DCE-6A4C-C66D-124C-954CD41EA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953BBF9-8F6A-B668-D20A-A26C6E79D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文件可参见 </a:t>
            </a:r>
            <a:r>
              <a:rPr lang="en-US" altLang="zh-CN" dirty="0"/>
              <a:t>Code/chapter12/ship.bmp</a:t>
            </a:r>
            <a:r>
              <a:rPr lang="zh-CN" altLang="en-US" dirty="0"/>
              <a:t>，子文件夹中亦会包含，以确保每一个子文件中包含的是一个完整的项目。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A813BE-2145-E605-8168-8F56D28FB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923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如果你熟悉版本控制，可以将其用于这个项目</a:t>
            </a:r>
            <a:r>
              <a:rPr lang="en-US" altLang="zh-CN" dirty="0"/>
              <a:t>;</a:t>
            </a:r>
            <a:r>
              <a:rPr lang="zh-CN" altLang="en-US" dirty="0"/>
              <a:t>如果你没有使用过版本控制</a:t>
            </a:r>
            <a:r>
              <a:rPr lang="en-US" altLang="zh-CN" dirty="0"/>
              <a:t>,</a:t>
            </a:r>
            <a:r>
              <a:rPr lang="zh-CN" altLang="en-US" dirty="0"/>
              <a:t>请参阅附录 </a:t>
            </a:r>
            <a:r>
              <a:rPr lang="en-US" altLang="zh-CN" dirty="0"/>
              <a:t>D </a:t>
            </a:r>
            <a:r>
              <a:rPr lang="zh-CN" altLang="en-US" dirty="0"/>
              <a:t>的概述。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9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FBA77-FFCF-6999-A4E0-2243754C2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ED2A1AB-97BA-13E6-D363-891E00644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65F760-226C-001A-BC32-34434594B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6B9A1D-85F0-A130-69FE-6EB0C8DF9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83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0A254-19FE-630C-B2B2-AB52E31AA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9658161-325F-0BFC-E6ED-335E15344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2C6330-CC83-8815-54A6-62C12F9E6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32510-411C-F462-9ACF-102B9104D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739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4D60A-8565-1539-EEF2-C7AD4E35C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A5D07A-9E73-3BC2-F530-1306DE041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94F7CD-7BC7-9A65-0C8D-77C8F1C66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由于</a:t>
            </a:r>
            <a:r>
              <a:rPr lang="zh-CN" altLang="en-US"/>
              <a:t>网络原因，这</a:t>
            </a:r>
            <a:r>
              <a:rPr lang="zh-CN" altLang="en-US" dirty="0"/>
              <a:t>一过程可能会</a:t>
            </a:r>
            <a:r>
              <a:rPr lang="zh-CN" altLang="en-US"/>
              <a:t>较慢，同学们</a:t>
            </a:r>
            <a:r>
              <a:rPr lang="zh-CN" altLang="en-US" dirty="0"/>
              <a:t>可以耐心等待一下</a:t>
            </a:r>
            <a:r>
              <a:rPr lang="en-US" altLang="zh-CN" dirty="0"/>
              <a:t>~</a:t>
            </a:r>
            <a:r>
              <a:rPr lang="zh-CN" altLang="en-US" dirty="0"/>
              <a:t>（这里就不科普魔法了咯</a:t>
            </a:r>
            <a:r>
              <a:rPr lang="en-US" altLang="zh-CN" dirty="0"/>
              <a:t>~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48F366-B4A1-4428-DB44-A3024B732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8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5693A-C8B3-975B-2951-4AE9E4ABA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2A20C3-9E3F-3E61-493A-5E9427020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DC4357-6ADF-359B-59ED-208664C50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注：由于</a:t>
            </a:r>
            <a:r>
              <a:rPr lang="zh-CN" altLang="en-US"/>
              <a:t>网络原因，这</a:t>
            </a:r>
            <a:r>
              <a:rPr lang="zh-CN" altLang="en-US" dirty="0"/>
              <a:t>一过程可能会</a:t>
            </a:r>
            <a:r>
              <a:rPr lang="zh-CN" altLang="en-US"/>
              <a:t>较慢，同学们</a:t>
            </a:r>
            <a:r>
              <a:rPr lang="zh-CN" altLang="en-US" dirty="0"/>
              <a:t>可以耐心等待一下</a:t>
            </a:r>
            <a:r>
              <a:rPr lang="en-US" altLang="zh-CN" dirty="0"/>
              <a:t>~</a:t>
            </a:r>
            <a:r>
              <a:rPr lang="zh-CN" altLang="en-US" dirty="0"/>
              <a:t>（这里就不科普魔法了咯</a:t>
            </a:r>
            <a:r>
              <a:rPr lang="en-US" altLang="zh-CN" dirty="0"/>
              <a:t>~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CD066B-9808-8260-A353-0DFFC950B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40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997F1-A7AE-09C8-4E00-2FBE987EF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B5A5DF-8823-0BE0-3303-2F260E140F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1BEB9A-9461-9D48-8B0A-2FC0C1270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AC5C96-9C17-D4AD-7D84-06F00A3F4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4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E3AB9C-1F00-B976-3D14-01C5C7691E86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B89245-A1EF-A5A1-D83A-FCD5055546A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7BC8378-E0E5-3093-EA92-C480D914652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25B93-6D46-7B2C-6F44-CA436150F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3150C-1026-0419-CCAD-D5322CFD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 err="1">
                <a:latin typeface="+mj-lt"/>
              </a:rPr>
              <a:t>Pygame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B1EF17-E338-E9D1-A2F8-1205F4BDC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终端</a:t>
            </a:r>
            <a:r>
              <a:rPr lang="zh-CN" altLang="en-US"/>
              <a:t>打开后，忆及</a:t>
            </a:r>
            <a:r>
              <a:rPr lang="zh-CN" altLang="en-US" dirty="0"/>
              <a:t>之前提到当前项目是基于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库来</a:t>
            </a:r>
            <a:r>
              <a:rPr lang="zh-CN" altLang="en-US"/>
              <a:t>做的，所以</a:t>
            </a:r>
            <a:r>
              <a:rPr lang="zh-CN" altLang="en-US" dirty="0"/>
              <a:t>我们需要安装它。为此在终端中</a:t>
            </a:r>
            <a:r>
              <a:rPr lang="zh-CN" altLang="en-US" b="1" u="sng" dirty="0"/>
              <a:t>输入下面的命令并回车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algn="ctr">
              <a:spcBef>
                <a:spcPts val="3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python -m pip install </a:t>
            </a:r>
            <a:r>
              <a:rPr lang="en-US" altLang="zh-CN" dirty="0" err="1">
                <a:highlight>
                  <a:srgbClr val="C0C0C0"/>
                </a:highlight>
              </a:rPr>
              <a:t>pygame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0919FEF-C295-8F34-BFDD-4CB50C4BB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00" y="3383297"/>
            <a:ext cx="6629799" cy="30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6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82F6E-D012-3D0F-B9EA-358A88CD6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7783C-51FB-28BE-65F3-3E98FF7F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 err="1">
                <a:latin typeface="+mj-lt"/>
              </a:rPr>
              <a:t>Pygame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2677E-9CD9-F194-E6A2-545CE4AB3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终端</a:t>
            </a:r>
            <a:r>
              <a:rPr lang="zh-CN" altLang="en-US"/>
              <a:t>打开后，忆及</a:t>
            </a:r>
            <a:r>
              <a:rPr lang="zh-CN" altLang="en-US" dirty="0"/>
              <a:t>之前提到当前项目是基于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库来</a:t>
            </a:r>
            <a:r>
              <a:rPr lang="zh-CN" altLang="en-US"/>
              <a:t>做的，所以</a:t>
            </a:r>
            <a:r>
              <a:rPr lang="zh-CN" altLang="en-US" dirty="0"/>
              <a:t>我们需要安装它。为此在终端中</a:t>
            </a:r>
            <a:r>
              <a:rPr lang="zh-CN" altLang="en-US" b="1" u="sng" dirty="0"/>
              <a:t>输入下面的命令并回车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algn="ctr">
              <a:spcBef>
                <a:spcPts val="3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python -m pip install --user </a:t>
            </a:r>
            <a:r>
              <a:rPr lang="en-US" altLang="zh-CN" dirty="0" err="1">
                <a:highlight>
                  <a:srgbClr val="C0C0C0"/>
                </a:highlight>
              </a:rPr>
              <a:t>pygame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4FF899-66CB-9364-DF1F-67C60B8B7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7419" y="3338927"/>
            <a:ext cx="6737161" cy="3176090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24586406-431F-7D23-9A92-B3ED73E7DE2D}"/>
              </a:ext>
            </a:extLst>
          </p:cNvPr>
          <p:cNvSpPr/>
          <p:nvPr/>
        </p:nvSpPr>
        <p:spPr>
          <a:xfrm>
            <a:off x="1631576" y="4114800"/>
            <a:ext cx="555812" cy="4392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6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D4D6-4E6F-0EF4-F2F1-C70AD4E80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55614-CD07-6723-453A-533AAC71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 err="1">
                <a:latin typeface="+mj-lt"/>
              </a:rPr>
              <a:t>Pygame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82D48-652D-2032-9162-6017C11D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执行</a:t>
            </a:r>
            <a:r>
              <a:rPr lang="zh-CN" altLang="en-US"/>
              <a:t>命令后，等待</a:t>
            </a:r>
            <a:r>
              <a:rPr lang="zh-CN" altLang="en-US" dirty="0"/>
              <a:t>出现 </a:t>
            </a:r>
            <a:r>
              <a:rPr lang="en-US" altLang="zh-CN" dirty="0">
                <a:highlight>
                  <a:srgbClr val="C0C0C0"/>
                </a:highlight>
              </a:rPr>
              <a:t>Successfully installed </a:t>
            </a:r>
            <a:r>
              <a:rPr lang="en-US" altLang="zh-CN" dirty="0" err="1">
                <a:highlight>
                  <a:srgbClr val="C0C0C0"/>
                </a:highlight>
              </a:rPr>
              <a:t>pygame</a:t>
            </a:r>
            <a:r>
              <a:rPr lang="en-US" altLang="zh-CN" dirty="0"/>
              <a:t> </a:t>
            </a:r>
            <a:r>
              <a:rPr lang="zh-CN" altLang="en-US" dirty="0"/>
              <a:t>即表示成功安装了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库：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20D29-71CA-E410-52F9-7E1D6A22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7419" y="3066188"/>
            <a:ext cx="6737161" cy="317609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B8F9C5C-324D-E501-F7E6-FC80C052BECA}"/>
              </a:ext>
            </a:extLst>
          </p:cNvPr>
          <p:cNvSpPr/>
          <p:nvPr/>
        </p:nvSpPr>
        <p:spPr>
          <a:xfrm>
            <a:off x="1801905" y="5803007"/>
            <a:ext cx="555812" cy="4392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17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11378-ADFC-81E8-F55A-5A4946C87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1A8E7-4CAC-38BB-129C-FFB9B98C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 </a:t>
            </a:r>
            <a:r>
              <a:rPr lang="zh-CN" altLang="en-US" dirty="0"/>
              <a:t>开始游戏项目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76DD3-18ED-9784-AF01-9B243AEB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现在开始开发游戏</a:t>
            </a:r>
            <a:r>
              <a:rPr lang="en-US" altLang="zh-CN" dirty="0"/>
              <a:t>《</a:t>
            </a:r>
            <a:r>
              <a:rPr lang="zh-CN" altLang="en-US" dirty="0"/>
              <a:t>外星人入侵</a:t>
            </a:r>
            <a:r>
              <a:rPr lang="en-US" altLang="zh-CN" dirty="0"/>
              <a:t>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我们首先将会创建一个空的 </a:t>
            </a:r>
            <a:r>
              <a:rPr lang="en-US" altLang="zh-CN" err="1"/>
              <a:t>Pygame</a:t>
            </a:r>
            <a:r>
              <a:rPr lang="en-US" altLang="zh-CN"/>
              <a:t> </a:t>
            </a:r>
            <a:r>
              <a:rPr lang="zh-CN" altLang="en-US"/>
              <a:t>窗口，随后</a:t>
            </a:r>
            <a:r>
              <a:rPr lang="zh-CN" altLang="en-US" dirty="0"/>
              <a:t>在其中绘制</a:t>
            </a:r>
            <a:r>
              <a:rPr lang="zh-CN" altLang="en-US"/>
              <a:t>游戏元素，如</a:t>
            </a:r>
            <a:r>
              <a:rPr lang="zh-CN" altLang="en-US" dirty="0"/>
              <a:t>飞船和外星人。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我们还将让这个游戏响应</a:t>
            </a:r>
            <a:r>
              <a:rPr lang="zh-CN" altLang="en-US"/>
              <a:t>用户输入，设置背景色，以及</a:t>
            </a:r>
            <a:r>
              <a:rPr lang="zh-CN" altLang="en-US" dirty="0"/>
              <a:t>加载飞船图像。</a:t>
            </a:r>
            <a:endParaRPr lang="en-US" altLang="zh-CN" b="1" i="0" u="none" strike="noStrike" baseline="0" dirty="0">
              <a:latin typeface="FZSSJW--GB1-0"/>
            </a:endParaRPr>
          </a:p>
        </p:txBody>
      </p:sp>
    </p:spTree>
    <p:extLst>
      <p:ext uri="{BB962C8B-B14F-4D97-AF65-F5344CB8AC3E}">
        <p14:creationId xmlns:p14="http://schemas.microsoft.com/office/powerpoint/2010/main" val="212905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88FF3-0590-766D-335E-D9DDF4298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E60A6-8227-A284-ECDE-E203552B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 </a:t>
            </a:r>
            <a:r>
              <a:rPr lang="zh-CN" altLang="en-US" dirty="0"/>
              <a:t>开始游戏项目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D4393-653C-16B5-7553-A12883AF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现在开始开发游戏</a:t>
            </a:r>
            <a:r>
              <a:rPr lang="en-US" altLang="zh-CN" dirty="0"/>
              <a:t>《</a:t>
            </a:r>
            <a:r>
              <a:rPr lang="zh-CN" altLang="en-US" dirty="0"/>
              <a:t>外星人入侵</a:t>
            </a:r>
            <a:r>
              <a:rPr lang="en-US" altLang="zh-CN" dirty="0"/>
              <a:t>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我们首先将会创建一个空的 </a:t>
            </a:r>
            <a:r>
              <a:rPr lang="en-US" altLang="zh-CN" err="1"/>
              <a:t>Pygame</a:t>
            </a:r>
            <a:r>
              <a:rPr lang="en-US" altLang="zh-CN"/>
              <a:t> </a:t>
            </a:r>
            <a:r>
              <a:rPr lang="zh-CN" altLang="en-US"/>
              <a:t>窗口，随后</a:t>
            </a:r>
            <a:r>
              <a:rPr lang="zh-CN" altLang="en-US" dirty="0"/>
              <a:t>在其中绘制</a:t>
            </a:r>
            <a:r>
              <a:rPr lang="zh-CN" altLang="en-US"/>
              <a:t>游戏元素，如</a:t>
            </a:r>
            <a:r>
              <a:rPr lang="zh-CN" altLang="en-US" dirty="0"/>
              <a:t>飞船和外星人。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我们还将让这个游戏响应</a:t>
            </a:r>
            <a:r>
              <a:rPr lang="zh-CN" altLang="en-US"/>
              <a:t>用户输入，设置背景色，以及</a:t>
            </a:r>
            <a:r>
              <a:rPr lang="zh-CN" altLang="en-US" dirty="0"/>
              <a:t>加载飞船图像。</a:t>
            </a:r>
            <a:endParaRPr lang="en-US" altLang="zh-CN" b="1" i="0" u="none" strike="noStrike" baseline="0" dirty="0">
              <a:latin typeface="FZSSJW--GB1-0"/>
            </a:endParaRPr>
          </a:p>
        </p:txBody>
      </p:sp>
    </p:spTree>
    <p:extLst>
      <p:ext uri="{BB962C8B-B14F-4D97-AF65-F5344CB8AC3E}">
        <p14:creationId xmlns:p14="http://schemas.microsoft.com/office/powerpoint/2010/main" val="789486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6E622-12D7-E5B1-75E3-3E0F92064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364F5-B079-B82C-9A37-3B7BAA2B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AB69A-1BB5-9CF1-181C-9A34BCDD8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先创建 </a:t>
            </a:r>
            <a:r>
              <a:rPr lang="en-US" altLang="zh-CN" dirty="0"/>
              <a:t>alien_invasion.</a:t>
            </a:r>
            <a:r>
              <a:rPr lang="en-US" altLang="zh-CN"/>
              <a:t>py </a:t>
            </a:r>
            <a:r>
              <a:rPr lang="zh-CN" altLang="en-US"/>
              <a:t>文件，并</a:t>
            </a:r>
            <a:r>
              <a:rPr lang="zh-CN" altLang="en-US" dirty="0"/>
              <a:t>写入左侧</a:t>
            </a:r>
            <a:r>
              <a:rPr lang="zh-CN" altLang="en-US"/>
              <a:t>的代码，用于</a:t>
            </a:r>
            <a:r>
              <a:rPr lang="zh-CN" altLang="en-US" dirty="0"/>
              <a:t>初始化游戏的界面。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85EE2964-E3A1-E031-70F1-3113B0D42681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DFFC67-8DA5-2267-3B48-6DD55CF42BB6}"/>
              </a:ext>
            </a:extLst>
          </p:cNvPr>
          <p:cNvSpPr txBox="1"/>
          <p:nvPr/>
        </p:nvSpPr>
        <p:spPr>
          <a:xfrm>
            <a:off x="751115" y="1860460"/>
            <a:ext cx="5914697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管理游戏资源和行为的类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init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set_caption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ea typeface="JetBrains Mono"/>
              </a:rPr>
              <a:t>"Alien Invasion"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5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D8BE5-A6E7-F81B-E1B3-1CCE778BA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4437-54BA-437F-CECB-6115713C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16C03-66DA-3B64-FDF8-4F9178E34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先创建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alien_invasion.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py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文件，并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写入左侧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的代码，用于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初始化游戏的界面。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在类的初始化方法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</a:t>
            </a:r>
            <a:r>
              <a:rPr lang="zh-CN" altLang="en-US"/>
              <a:t>中，为了</a:t>
            </a:r>
            <a:r>
              <a:rPr lang="zh-CN" altLang="en-US" dirty="0"/>
              <a:t>避免后续使用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zh-CN" altLang="en-US"/>
              <a:t>一些麻烦，我们</a:t>
            </a:r>
            <a:r>
              <a:rPr lang="zh-CN" altLang="en-US" dirty="0"/>
              <a:t>首先调用函数 </a:t>
            </a:r>
            <a:r>
              <a:rPr lang="en-US" altLang="zh-CN" b="1" dirty="0">
                <a:solidFill>
                  <a:srgbClr val="333333"/>
                </a:solidFill>
              </a:rPr>
              <a:t>p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ygame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init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1B673031-1B24-09B2-AADB-4869AB844A0A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303557-032A-8947-21F2-55DC7A15CB4F}"/>
              </a:ext>
            </a:extLst>
          </p:cNvPr>
          <p:cNvSpPr txBox="1"/>
          <p:nvPr/>
        </p:nvSpPr>
        <p:spPr>
          <a:xfrm>
            <a:off x="751115" y="1860460"/>
            <a:ext cx="5914697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管理游戏资源和行为的类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init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set_caption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ea typeface="JetBrains Mono"/>
              </a:rPr>
              <a:t>"Alien Invasion"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5F70CA1-D13E-826A-CEAC-E506B5D74ACE}"/>
              </a:ext>
            </a:extLst>
          </p:cNvPr>
          <p:cNvSpPr/>
          <p:nvPr/>
        </p:nvSpPr>
        <p:spPr>
          <a:xfrm>
            <a:off x="1387044" y="438424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1792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ACECF-0BF5-CC74-CBF7-C5E0DF89E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70B48-7048-CCA4-71BD-F8BCA4ED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52BE6-2656-6E18-67D8-1CCFBCF0D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在类的初始化方法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__init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__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中，为了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避免后续使用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Pygame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的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一些麻烦，我们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首先调用函数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ygame.init()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接下来首先创建了一个指定大小</a:t>
            </a:r>
            <a:r>
              <a:rPr lang="zh-CN" altLang="en-US"/>
              <a:t>的窗口，并且</a:t>
            </a:r>
            <a:r>
              <a:rPr lang="zh-CN" altLang="en-US" dirty="0"/>
              <a:t>我们将其赋给类</a:t>
            </a:r>
            <a:r>
              <a:rPr lang="zh-CN" altLang="en-US"/>
              <a:t>属性 </a:t>
            </a:r>
            <a:r>
              <a:rPr lang="en-US" altLang="zh-CN"/>
              <a:t>screen</a:t>
            </a:r>
            <a:r>
              <a:rPr lang="zh-CN" altLang="en-US"/>
              <a:t>，以便</a:t>
            </a:r>
            <a:r>
              <a:rPr lang="zh-CN" altLang="en-US" dirty="0"/>
              <a:t>提供给类中的其他方法来使用。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654B0100-7C9B-8BC0-DB0A-28F59FFE9670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1B08C3-B191-BDC9-CED6-45BEDB901435}"/>
              </a:ext>
            </a:extLst>
          </p:cNvPr>
          <p:cNvSpPr txBox="1"/>
          <p:nvPr/>
        </p:nvSpPr>
        <p:spPr>
          <a:xfrm>
            <a:off x="751115" y="1860460"/>
            <a:ext cx="5914697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管理游戏资源和行为的类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init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set_caption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ea typeface="JetBrains Mono"/>
              </a:rPr>
              <a:t>"Alien Invasion"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39B59AD-4FA0-AB1A-A917-5C4F6CCFEB97}"/>
              </a:ext>
            </a:extLst>
          </p:cNvPr>
          <p:cNvSpPr/>
          <p:nvPr/>
        </p:nvSpPr>
        <p:spPr>
          <a:xfrm>
            <a:off x="300615" y="546797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1591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1CE9E-300B-CE0E-6CCB-233F69204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9AA07-C26E-B51D-1A15-78FB37F4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D2B831-52A2-2009-0F79-67070D9F4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在类的初始化方法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__init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__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中，为了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避免后续使用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Pygame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的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一些麻烦，我们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首先调用函数 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ygame.init()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接下来首先创建了一个指定大小</a:t>
            </a:r>
            <a:r>
              <a:rPr lang="zh-CN" altLang="en-US"/>
              <a:t>的窗口，并且</a:t>
            </a:r>
            <a:r>
              <a:rPr lang="zh-CN" altLang="en-US" dirty="0"/>
              <a:t>我们将其赋给类</a:t>
            </a:r>
            <a:r>
              <a:rPr lang="zh-CN" altLang="en-US"/>
              <a:t>属性 </a:t>
            </a:r>
            <a:r>
              <a:rPr lang="en-US" altLang="zh-CN"/>
              <a:t>screen</a:t>
            </a:r>
            <a:r>
              <a:rPr lang="zh-CN" altLang="en-US"/>
              <a:t>，以便</a:t>
            </a:r>
            <a:r>
              <a:rPr lang="zh-CN" altLang="en-US" dirty="0"/>
              <a:t>提供给类中的其他方法来使用。</a:t>
            </a:r>
            <a:endParaRPr lang="en-US" altLang="zh-CN" dirty="0"/>
          </a:p>
          <a:p>
            <a:pPr marL="0" indent="0">
              <a:buNone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set_caption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dirty="0"/>
              <a:t>则用于设置窗口的标题。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6FC0EE17-C531-375D-BA60-18BE7414B6D5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A41D53-8305-DEF3-DC13-F0DF8AEF236A}"/>
              </a:ext>
            </a:extLst>
          </p:cNvPr>
          <p:cNvSpPr txBox="1"/>
          <p:nvPr/>
        </p:nvSpPr>
        <p:spPr>
          <a:xfrm>
            <a:off x="751115" y="1860460"/>
            <a:ext cx="5914697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管理游戏资源和行为的类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init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set_caption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ea typeface="JetBrains Mono"/>
              </a:rPr>
              <a:t>"Alien Invasion"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B63553C-1671-77CF-DF7F-DC7A81AEDD10}"/>
              </a:ext>
            </a:extLst>
          </p:cNvPr>
          <p:cNvSpPr/>
          <p:nvPr/>
        </p:nvSpPr>
        <p:spPr>
          <a:xfrm>
            <a:off x="300615" y="546797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542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411A6-65E3-5002-4C1F-2ADA22D83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BA0DE-D259-DFC0-BE3D-FCD7EDA7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84596-EF72-7D4E-8E70-DE716C653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接下来添加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run_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game</a:t>
            </a:r>
            <a:r>
              <a:rPr kumimoji="0" lang="zh-CN" altLang="en-US" sz="2800" b="1" i="0" u="none" strike="noStrike" cap="none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方法，这个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游戏主要由它控制。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由于这个方法中使用了 </a:t>
            </a:r>
            <a:r>
              <a:rPr lang="en-US" altLang="zh-CN"/>
              <a:t>sys </a:t>
            </a:r>
            <a:r>
              <a:rPr lang="zh-CN" altLang="en-US"/>
              <a:t>模块，所以</a:t>
            </a:r>
            <a:r>
              <a:rPr lang="zh-CN" altLang="en-US" dirty="0"/>
              <a:t>我们需要提前导入它。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B11FF52F-FEDB-987C-C47A-62ACD4E4BE01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263767-388C-316A-885F-DB091B15E875}"/>
              </a:ext>
            </a:extLst>
          </p:cNvPr>
          <p:cNvSpPr txBox="1"/>
          <p:nvPr/>
        </p:nvSpPr>
        <p:spPr>
          <a:xfrm>
            <a:off x="428296" y="1737159"/>
            <a:ext cx="6335485" cy="50167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lang="en-US" altLang="zh-CN" sz="2000" b="1" dirty="0">
              <a:solidFill>
                <a:srgbClr val="333333"/>
              </a:solidFill>
              <a:latin typeface="Consolas" panose="020B0609020204030204" pitchFamily="49" charset="0"/>
              <a:ea typeface="JetBrains Mono"/>
            </a:endParaRP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5D346D5-A610-4BAC-6900-EE0171FB4C32}"/>
              </a:ext>
            </a:extLst>
          </p:cNvPr>
          <p:cNvSpPr/>
          <p:nvPr/>
        </p:nvSpPr>
        <p:spPr>
          <a:xfrm>
            <a:off x="143643" y="2413223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85887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</a:t>
            </a:r>
            <a:r>
              <a:rPr lang="zh-CN" altLang="en-US"/>
              <a:t>超链接，可用</a:t>
            </a:r>
            <a:r>
              <a:rPr lang="zh-CN" altLang="en-US" dirty="0"/>
              <a:t>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C234B-BB03-7176-C04B-83304A32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29FFF47-4C19-6668-8DB5-BC6FB957C72C}"/>
              </a:ext>
            </a:extLst>
          </p:cNvPr>
          <p:cNvSpPr txBox="1"/>
          <p:nvPr/>
        </p:nvSpPr>
        <p:spPr>
          <a:xfrm>
            <a:off x="667909" y="1957987"/>
            <a:ext cx="5885291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AlienInvasion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92AB1B-0530-C147-D038-64F3A35B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27388-082C-94A7-DD22-EE3B4BBB7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让我们仔细看一下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dirty="0"/>
              <a:t>方法。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它包含一个不断运行的 </a:t>
            </a:r>
            <a:r>
              <a:rPr lang="en-US" altLang="zh-CN"/>
              <a:t>while </a:t>
            </a:r>
            <a:r>
              <a:rPr lang="zh-CN" altLang="en-US"/>
              <a:t>循环，其中</a:t>
            </a:r>
            <a:r>
              <a:rPr lang="zh-CN" altLang="en-US" dirty="0"/>
              <a:t>包含一个</a:t>
            </a:r>
            <a:r>
              <a:rPr lang="zh-CN" altLang="en-US" b="1" dirty="0"/>
              <a:t>事件循环</a:t>
            </a:r>
            <a:r>
              <a:rPr lang="zh-CN" altLang="en-US" dirty="0"/>
              <a:t>以及管理屏幕更新的代码。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8A325091-764A-5D26-AFE0-D9FD505290C3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905D752-CF2F-2D83-3F61-9CDE82B0C973}"/>
              </a:ext>
            </a:extLst>
          </p:cNvPr>
          <p:cNvSpPr/>
          <p:nvPr/>
        </p:nvSpPr>
        <p:spPr>
          <a:xfrm>
            <a:off x="667909" y="328392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7849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E6891-37E0-7EC2-FEBF-3D3386E71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B916C1C-7ABE-1466-2E9B-C43CD5DE4B5A}"/>
              </a:ext>
            </a:extLst>
          </p:cNvPr>
          <p:cNvSpPr txBox="1"/>
          <p:nvPr/>
        </p:nvSpPr>
        <p:spPr>
          <a:xfrm>
            <a:off x="667909" y="1957987"/>
            <a:ext cx="5885291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AlienInvasion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60E51E-0A51-69CA-8C58-06756C9A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6D69D-899A-5200-FC6C-2107D7A4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可用函数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pygame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</a:rPr>
              <a:t>event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+mj-ea"/>
                <a:ea typeface="+mj-ea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+mj-ea"/>
                <a:ea typeface="+mj-ea"/>
              </a:rPr>
              <a:t>get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+mj-ea"/>
                <a:ea typeface="+mj-ea"/>
              </a:rPr>
              <a:t>()</a:t>
            </a:r>
            <a:r>
              <a:rPr lang="zh-CN" altLang="en-US" dirty="0">
                <a:latin typeface="+mj-ea"/>
                <a:ea typeface="+mj-ea"/>
              </a:rPr>
              <a:t> 访问 </a:t>
            </a:r>
            <a:r>
              <a:rPr lang="en-US" altLang="zh-CN" dirty="0" err="1">
                <a:latin typeface="+mj-ea"/>
                <a:ea typeface="+mj-ea"/>
              </a:rPr>
              <a:t>Pygame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检测到的事件。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这个函数返回一个</a:t>
            </a:r>
            <a:r>
              <a:rPr lang="zh-CN" altLang="en-US" u="sng" dirty="0">
                <a:latin typeface="+mj-ea"/>
                <a:ea typeface="+mj-ea"/>
              </a:rPr>
              <a:t>可迭代</a:t>
            </a:r>
            <a:r>
              <a:rPr lang="zh-CN" altLang="en-US" u="sng">
                <a:latin typeface="+mj-ea"/>
                <a:ea typeface="+mj-ea"/>
              </a:rPr>
              <a:t>的列表</a:t>
            </a:r>
            <a:r>
              <a:rPr lang="zh-CN" altLang="en-US">
                <a:latin typeface="+mj-ea"/>
                <a:ea typeface="+mj-ea"/>
              </a:rPr>
              <a:t>，其中</a:t>
            </a:r>
            <a:r>
              <a:rPr lang="zh-CN" altLang="en-US" dirty="0">
                <a:latin typeface="+mj-ea"/>
                <a:ea typeface="+mj-ea"/>
              </a:rPr>
              <a:t>包含自上一次调用它后发生的所有事件。如任意键盘或鼠标</a:t>
            </a:r>
            <a:r>
              <a:rPr lang="zh-CN" altLang="en-US">
                <a:latin typeface="+mj-ea"/>
                <a:ea typeface="+mj-ea"/>
              </a:rPr>
              <a:t>等事件，都</a:t>
            </a:r>
            <a:r>
              <a:rPr lang="zh-CN" altLang="en-US" dirty="0">
                <a:latin typeface="+mj-ea"/>
                <a:ea typeface="+mj-ea"/>
              </a:rPr>
              <a:t>将使这个循环运行。在这个</a:t>
            </a:r>
            <a:r>
              <a:rPr lang="zh-CN" altLang="en-US">
                <a:latin typeface="+mj-ea"/>
                <a:ea typeface="+mj-ea"/>
              </a:rPr>
              <a:t>循环中，我们</a:t>
            </a:r>
            <a:r>
              <a:rPr lang="zh-CN" altLang="en-US" dirty="0">
                <a:latin typeface="+mj-ea"/>
                <a:ea typeface="+mj-ea"/>
              </a:rPr>
              <a:t>将</a:t>
            </a:r>
            <a:r>
              <a:rPr lang="zh-CN" altLang="en-US" u="sng" dirty="0">
                <a:latin typeface="+mj-ea"/>
                <a:ea typeface="+mj-ea"/>
              </a:rPr>
              <a:t>编写一系列的条件</a:t>
            </a:r>
            <a:r>
              <a:rPr lang="zh-CN" altLang="en-US" u="sng">
                <a:latin typeface="+mj-ea"/>
                <a:ea typeface="+mj-ea"/>
              </a:rPr>
              <a:t>判断语句</a:t>
            </a:r>
            <a:r>
              <a:rPr lang="zh-CN" altLang="en-US">
                <a:latin typeface="+mj-ea"/>
                <a:ea typeface="+mj-ea"/>
              </a:rPr>
              <a:t>，来</a:t>
            </a:r>
            <a:r>
              <a:rPr lang="zh-CN" altLang="en-US" dirty="0">
                <a:latin typeface="+mj-ea"/>
                <a:ea typeface="+mj-ea"/>
              </a:rPr>
              <a:t>检测并响应特定的事件。</a:t>
            </a: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11E24E4D-A042-C1F0-B78B-D27386364F27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319DAEB-A30B-3E14-385A-2D7A2095FF01}"/>
              </a:ext>
            </a:extLst>
          </p:cNvPr>
          <p:cNvSpPr/>
          <p:nvPr/>
        </p:nvSpPr>
        <p:spPr>
          <a:xfrm>
            <a:off x="1383157" y="408599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87917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31D8C-194C-A35C-859E-B928D46A2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FE793ED-75C0-7AF9-F5E2-C7B9BFDDA8F4}"/>
              </a:ext>
            </a:extLst>
          </p:cNvPr>
          <p:cNvSpPr txBox="1"/>
          <p:nvPr/>
        </p:nvSpPr>
        <p:spPr>
          <a:xfrm>
            <a:off x="667909" y="1957987"/>
            <a:ext cx="5885291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AlienInvasion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5D9152-699F-7121-DCDE-733F0D7A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7DF9D-127F-8499-3DB8-33AC89F7B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ea typeface="+mj-ea"/>
              </a:rPr>
              <a:t>我们目前添加的条件</a:t>
            </a:r>
            <a:r>
              <a:rPr lang="zh-CN" altLang="en-US">
                <a:ea typeface="+mj-ea"/>
              </a:rPr>
              <a:t>判断语句，会</a:t>
            </a:r>
            <a:r>
              <a:rPr lang="zh-CN" altLang="en-US" dirty="0">
                <a:ea typeface="+mj-ea"/>
              </a:rPr>
              <a:t>在玩家单击游戏窗口的关闭</a:t>
            </a:r>
            <a:r>
              <a:rPr lang="zh-CN" altLang="en-US">
                <a:ea typeface="+mj-ea"/>
              </a:rPr>
              <a:t>按钮时，告知</a:t>
            </a:r>
            <a:r>
              <a:rPr lang="zh-CN" altLang="en-US" dirty="0">
                <a:ea typeface="+mj-ea"/>
              </a:rPr>
              <a:t>我们检测到了 </a:t>
            </a:r>
            <a:r>
              <a:rPr lang="en-US" altLang="zh-CN" dirty="0" err="1">
                <a:ea typeface="+mj-ea"/>
              </a:rPr>
              <a:t>pygame.</a:t>
            </a:r>
            <a:r>
              <a:rPr lang="en-US" altLang="zh-CN" err="1">
                <a:ea typeface="+mj-ea"/>
              </a:rPr>
              <a:t>QUIT</a:t>
            </a:r>
            <a:r>
              <a:rPr lang="en-US" altLang="zh-CN">
                <a:ea typeface="+mj-ea"/>
              </a:rPr>
              <a:t> </a:t>
            </a:r>
            <a:r>
              <a:rPr lang="zh-CN" altLang="en-US">
                <a:ea typeface="+mj-ea"/>
              </a:rPr>
              <a:t>事件，进而</a:t>
            </a:r>
            <a:r>
              <a:rPr lang="zh-CN" altLang="en-US" dirty="0">
                <a:ea typeface="+mj-ea"/>
              </a:rPr>
              <a:t>调用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dirty="0">
                <a:ea typeface="+mj-ea"/>
              </a:rPr>
              <a:t>来退出游戏。</a:t>
            </a:r>
            <a:endParaRPr lang="en-US" altLang="zh-CN" dirty="0">
              <a:ea typeface="+mj-ea"/>
            </a:endParaRP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86100700-37BD-D89D-B242-7C85FE15FEA3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A61FA62-7E4F-415F-9C85-9601D83945D4}"/>
              </a:ext>
            </a:extLst>
          </p:cNvPr>
          <p:cNvSpPr/>
          <p:nvPr/>
        </p:nvSpPr>
        <p:spPr>
          <a:xfrm>
            <a:off x="1994685" y="429648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3866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7F98A-2610-C53A-E9CB-21C679A75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1BD84-7941-C705-8846-2A35BFCB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BE16-1ED9-9DDF-963D-CD2AC7133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ea typeface="+mj-ea"/>
              </a:rPr>
              <a:t>我们目前添加的条件</a:t>
            </a:r>
            <a:r>
              <a:rPr lang="zh-CN" altLang="en-US">
                <a:ea typeface="+mj-ea"/>
              </a:rPr>
              <a:t>判断语句，会</a:t>
            </a:r>
            <a:r>
              <a:rPr lang="zh-CN" altLang="en-US" dirty="0">
                <a:ea typeface="+mj-ea"/>
              </a:rPr>
              <a:t>在玩家单击游戏窗口的关闭</a:t>
            </a:r>
            <a:r>
              <a:rPr lang="zh-CN" altLang="en-US">
                <a:ea typeface="+mj-ea"/>
              </a:rPr>
              <a:t>按钮时，告知</a:t>
            </a:r>
            <a:r>
              <a:rPr lang="zh-CN" altLang="en-US" dirty="0">
                <a:ea typeface="+mj-ea"/>
              </a:rPr>
              <a:t>我们检测到了 </a:t>
            </a:r>
            <a:r>
              <a:rPr lang="en-US" altLang="zh-CN" dirty="0" err="1">
                <a:ea typeface="+mj-ea"/>
              </a:rPr>
              <a:t>pygame.</a:t>
            </a:r>
            <a:r>
              <a:rPr lang="en-US" altLang="zh-CN" err="1">
                <a:ea typeface="+mj-ea"/>
              </a:rPr>
              <a:t>QUIT</a:t>
            </a:r>
            <a:r>
              <a:rPr lang="en-US" altLang="zh-CN">
                <a:ea typeface="+mj-ea"/>
              </a:rPr>
              <a:t> </a:t>
            </a:r>
            <a:r>
              <a:rPr lang="zh-CN" altLang="en-US">
                <a:ea typeface="+mj-ea"/>
              </a:rPr>
              <a:t>事件，进而</a:t>
            </a:r>
            <a:r>
              <a:rPr lang="zh-CN" altLang="en-US" dirty="0">
                <a:ea typeface="+mj-ea"/>
              </a:rPr>
              <a:t>调用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dirty="0">
                <a:ea typeface="+mj-ea"/>
              </a:rPr>
              <a:t>来退出游戏。</a:t>
            </a:r>
            <a:endParaRPr lang="en-US" altLang="zh-CN" dirty="0"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B64198-E915-E97B-6D39-CA4E0912A12E}"/>
              </a:ext>
            </a:extLst>
          </p:cNvPr>
          <p:cNvSpPr txBox="1"/>
          <p:nvPr/>
        </p:nvSpPr>
        <p:spPr>
          <a:xfrm>
            <a:off x="667909" y="1957987"/>
            <a:ext cx="5885291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AlienInvasion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095D21E-C7C4-7DFB-614B-435EA5AD74F9}"/>
              </a:ext>
            </a:extLst>
          </p:cNvPr>
          <p:cNvSpPr/>
          <p:nvPr/>
        </p:nvSpPr>
        <p:spPr>
          <a:xfrm>
            <a:off x="1994685" y="429648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0137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E6BE1-FF3F-F429-0D86-7277C7929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55E25-5A92-BF41-8A7B-DB6AC963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EBC2E-01D5-6BC5-4F5B-938A9A485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ea typeface="+mj-ea"/>
              </a:rPr>
              <a:t>我们之后会处理</a:t>
            </a:r>
            <a:r>
              <a:rPr lang="zh-CN" altLang="en-US">
                <a:ea typeface="+mj-ea"/>
              </a:rPr>
              <a:t>更多事件，这些</a:t>
            </a:r>
            <a:r>
              <a:rPr lang="zh-CN" altLang="en-US" dirty="0">
                <a:ea typeface="+mj-ea"/>
              </a:rPr>
              <a:t>处理应绘制到</a:t>
            </a:r>
            <a:r>
              <a:rPr lang="zh-CN" altLang="en-US">
                <a:ea typeface="+mj-ea"/>
              </a:rPr>
              <a:t>窗口中，这里</a:t>
            </a:r>
            <a:r>
              <a:rPr lang="zh-CN" altLang="en-US" dirty="0">
                <a:ea typeface="+mj-ea"/>
              </a:rPr>
              <a:t>调用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lang="zh-CN" altLang="en-US" dirty="0">
                <a:ea typeface="+mj-ea"/>
              </a:rPr>
              <a:t>以告知 </a:t>
            </a:r>
            <a:r>
              <a:rPr lang="en-US" altLang="zh-CN" dirty="0" err="1">
                <a:ea typeface="+mj-ea"/>
              </a:rPr>
              <a:t>Pygame</a:t>
            </a:r>
            <a:r>
              <a:rPr lang="en-US" altLang="zh-CN" dirty="0">
                <a:ea typeface="+mj-ea"/>
              </a:rPr>
              <a:t> </a:t>
            </a:r>
            <a:r>
              <a:rPr lang="zh-CN" altLang="en-US" dirty="0">
                <a:ea typeface="+mj-ea"/>
              </a:rPr>
              <a:t>让最近的绘制可见。</a:t>
            </a:r>
            <a:endParaRPr lang="en-US" altLang="zh-CN" dirty="0"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ea typeface="+mj-ea"/>
              </a:rPr>
              <a:t>我们在移动游戏</a:t>
            </a:r>
            <a:r>
              <a:rPr lang="zh-CN" altLang="en-US">
                <a:ea typeface="+mj-ea"/>
              </a:rPr>
              <a:t>元素时，这个</a:t>
            </a:r>
            <a:r>
              <a:rPr lang="zh-CN" altLang="en-US" dirty="0">
                <a:ea typeface="+mj-ea"/>
              </a:rPr>
              <a:t>方法将不断</a:t>
            </a:r>
            <a:r>
              <a:rPr lang="zh-CN" altLang="en-US">
                <a:ea typeface="+mj-ea"/>
              </a:rPr>
              <a:t>更新屏幕，以</a:t>
            </a:r>
            <a:r>
              <a:rPr lang="zh-CN" altLang="en-US" dirty="0">
                <a:ea typeface="+mj-ea"/>
              </a:rPr>
              <a:t>显示新位置上的元素并隐藏原来位置上</a:t>
            </a:r>
            <a:r>
              <a:rPr lang="zh-CN" altLang="en-US">
                <a:ea typeface="+mj-ea"/>
              </a:rPr>
              <a:t>的元素，从而</a:t>
            </a:r>
            <a:r>
              <a:rPr lang="zh-CN" altLang="en-US" dirty="0">
                <a:ea typeface="+mj-ea"/>
              </a:rPr>
              <a:t>营造平滑移动的效果。</a:t>
            </a:r>
            <a:endParaRPr lang="en-US" altLang="zh-CN" dirty="0"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927480-50BC-1798-31DF-228C110501B0}"/>
              </a:ext>
            </a:extLst>
          </p:cNvPr>
          <p:cNvSpPr txBox="1"/>
          <p:nvPr/>
        </p:nvSpPr>
        <p:spPr>
          <a:xfrm>
            <a:off x="667909" y="1957987"/>
            <a:ext cx="5885291" cy="34778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AlienInvasion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开始游戏的主循环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while True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侦听键盘和鼠标事件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get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event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type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QUIT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sys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exit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让最近绘制的屏幕可见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flip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BF8D831-0445-1CB2-D235-50B1F7EFA920}"/>
              </a:ext>
            </a:extLst>
          </p:cNvPr>
          <p:cNvSpPr/>
          <p:nvPr/>
        </p:nvSpPr>
        <p:spPr>
          <a:xfrm>
            <a:off x="1438873" y="505848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565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72101-CAE2-329D-0E84-5808B101A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29FDE-E4FA-4589-8422-F3AE711A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09F49-99E2-7B37-57CE-A94169947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在这个</a:t>
            </a:r>
            <a:r>
              <a:rPr lang="zh-CN" altLang="en-US"/>
              <a:t>文件末尾，我们</a:t>
            </a:r>
            <a:r>
              <a:rPr lang="zh-CN" altLang="en-US" dirty="0"/>
              <a:t>将创建</a:t>
            </a:r>
            <a:r>
              <a:rPr lang="zh-CN" altLang="en-US"/>
              <a:t>入口代码，其</a:t>
            </a:r>
            <a:r>
              <a:rPr lang="zh-CN" altLang="en-US" dirty="0"/>
              <a:t>中将创建一个外星人乳清游戏</a:t>
            </a:r>
            <a:r>
              <a:rPr lang="zh-CN" altLang="en-US"/>
              <a:t>的实例，并</a:t>
            </a:r>
            <a:r>
              <a:rPr lang="zh-CN" altLang="en-US" dirty="0"/>
              <a:t>调用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这些代码被放在一个 </a:t>
            </a:r>
            <a:r>
              <a:rPr lang="en-US" altLang="zh-CN" dirty="0"/>
              <a:t>if </a:t>
            </a:r>
            <a:r>
              <a:rPr lang="zh-CN" altLang="en-US" dirty="0"/>
              <a:t>代码</a:t>
            </a:r>
            <a:r>
              <a:rPr lang="zh-CN" altLang="en-US"/>
              <a:t>块中，仅</a:t>
            </a:r>
            <a:r>
              <a:rPr lang="zh-CN" altLang="en-US" dirty="0"/>
              <a:t>当直接运行该</a:t>
            </a:r>
            <a:r>
              <a:rPr lang="zh-CN" altLang="en-US"/>
              <a:t>文件时</a:t>
            </a:r>
            <a:r>
              <a:rPr lang="en-US" altLang="zh-CN"/>
              <a:t>,</a:t>
            </a:r>
            <a:r>
              <a:rPr lang="zh-CN" altLang="en-US"/>
              <a:t>它们</a:t>
            </a:r>
            <a:r>
              <a:rPr lang="zh-CN" altLang="en-US" dirty="0"/>
              <a:t>才会执行。如果此时运行 </a:t>
            </a:r>
            <a:r>
              <a:rPr lang="en-US" altLang="zh-CN" dirty="0"/>
              <a:t>alien_invasion</a:t>
            </a:r>
            <a:r>
              <a:rPr lang="en-US" altLang="zh-CN"/>
              <a:t>.py</a:t>
            </a:r>
            <a:r>
              <a:rPr lang="zh-CN" altLang="en-US"/>
              <a:t>，将</a:t>
            </a:r>
            <a:r>
              <a:rPr lang="zh-CN" altLang="en-US" dirty="0"/>
              <a:t>看到一个空的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C33CD21F-675A-5C35-6F59-594EB4FDE066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30779D-3A69-22CA-98B0-178DDC8B17B6}"/>
              </a:ext>
            </a:extLst>
          </p:cNvPr>
          <p:cNvSpPr txBox="1"/>
          <p:nvPr/>
        </p:nvSpPr>
        <p:spPr>
          <a:xfrm>
            <a:off x="751115" y="1860460"/>
            <a:ext cx="5914697" cy="37856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alien_invasion.py</a:t>
            </a: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  <a:ea typeface="JetBrains Mono"/>
              </a:rPr>
              <a:t>sys</a:t>
            </a:r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96989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000" b="1" dirty="0">
              <a:solidFill>
                <a:srgbClr val="969896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__name__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ea typeface="JetBrains Mono"/>
              </a:rPr>
              <a:t>'__main__'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创建游戏实例并运行游戏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200BD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ai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D45F937-33EF-39B4-8B9A-CD3A09A0F0ED}"/>
              </a:ext>
            </a:extLst>
          </p:cNvPr>
          <p:cNvSpPr/>
          <p:nvPr/>
        </p:nvSpPr>
        <p:spPr>
          <a:xfrm>
            <a:off x="300615" y="487022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7183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211F9-DF41-FB79-194F-742E3CFB2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D4A82-F4A3-7BC8-F4CA-F6854766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12.3.1 </a:t>
            </a:r>
            <a:r>
              <a:rPr lang="zh-CN" altLang="en-US" dirty="0"/>
              <a:t>创建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窗口及响应用户输入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BDE42-CB90-80A1-4732-744B85E54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193" y="1812562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在这个</a:t>
            </a:r>
            <a:r>
              <a:rPr lang="zh-CN" altLang="en-US"/>
              <a:t>文件末尾，我们</a:t>
            </a:r>
            <a:r>
              <a:rPr lang="zh-CN" altLang="en-US" dirty="0"/>
              <a:t>将创建</a:t>
            </a:r>
            <a:r>
              <a:rPr lang="zh-CN" altLang="en-US"/>
              <a:t>入口代码，其</a:t>
            </a:r>
            <a:r>
              <a:rPr lang="zh-CN" altLang="en-US" dirty="0"/>
              <a:t>中将创建一个外星人乳清游戏</a:t>
            </a:r>
            <a:r>
              <a:rPr lang="zh-CN" altLang="en-US"/>
              <a:t>的实例，并</a:t>
            </a:r>
            <a:r>
              <a:rPr lang="zh-CN" altLang="en-US" dirty="0"/>
              <a:t>调用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这些代码被放在一个 </a:t>
            </a:r>
            <a:r>
              <a:rPr lang="en-US" altLang="zh-CN" dirty="0"/>
              <a:t>if </a:t>
            </a:r>
            <a:r>
              <a:rPr lang="zh-CN" altLang="en-US" dirty="0"/>
              <a:t>代码</a:t>
            </a:r>
            <a:r>
              <a:rPr lang="zh-CN" altLang="en-US"/>
              <a:t>块中，仅</a:t>
            </a:r>
            <a:r>
              <a:rPr lang="zh-CN" altLang="en-US" dirty="0"/>
              <a:t>当直接运行该</a:t>
            </a:r>
            <a:r>
              <a:rPr lang="zh-CN" altLang="en-US"/>
              <a:t>文件时</a:t>
            </a:r>
            <a:r>
              <a:rPr lang="en-US" altLang="zh-CN"/>
              <a:t>,</a:t>
            </a:r>
            <a:r>
              <a:rPr lang="zh-CN" altLang="en-US"/>
              <a:t>它们</a:t>
            </a:r>
            <a:r>
              <a:rPr lang="zh-CN" altLang="en-US" dirty="0"/>
              <a:t>才会执行。如果此时运行 </a:t>
            </a:r>
            <a:r>
              <a:rPr lang="en-US" altLang="zh-CN" dirty="0"/>
              <a:t>alien_invasion</a:t>
            </a:r>
            <a:r>
              <a:rPr lang="en-US" altLang="zh-CN"/>
              <a:t>.py</a:t>
            </a:r>
            <a:r>
              <a:rPr lang="zh-CN" altLang="en-US"/>
              <a:t>，将</a:t>
            </a:r>
            <a:r>
              <a:rPr lang="zh-CN" altLang="en-US" dirty="0"/>
              <a:t>看到一个空的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窗口。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A7204DDC-E928-E6EB-58AF-FB6DFF0E3BD6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02010C6-4B57-1C21-7E4A-2A513C69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586" y="1812562"/>
            <a:ext cx="4511213" cy="424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42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1AE2-02CD-AEE0-CCBA-9589EA3CF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8F4BB-B61D-341B-D275-C153496F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12.3.2 </a:t>
            </a:r>
            <a:r>
              <a:rPr lang="zh-CN" altLang="en-US" dirty="0"/>
              <a:t>控制帧率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BA124-A14C-FE0C-B05A-B8C241B9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理想</a:t>
            </a:r>
            <a:r>
              <a:rPr lang="zh-CN" altLang="en-US"/>
              <a:t>情况下，游戏</a:t>
            </a:r>
            <a:r>
              <a:rPr lang="zh-CN" altLang="en-US" dirty="0"/>
              <a:t>在所有的系统中都应以相同的速度</a:t>
            </a:r>
            <a:r>
              <a:rPr lang="en-US" altLang="zh-CN" dirty="0"/>
              <a:t>(</a:t>
            </a:r>
            <a:r>
              <a:rPr lang="zh-CN" altLang="en-US" dirty="0"/>
              <a:t>帧率</a:t>
            </a:r>
            <a:r>
              <a:rPr lang="en-US" altLang="zh-CN" dirty="0"/>
              <a:t>)</a:t>
            </a:r>
            <a:r>
              <a:rPr lang="zh-CN" altLang="en-US" dirty="0"/>
              <a:t>运行。对于可在多种系统中运行</a:t>
            </a:r>
            <a:r>
              <a:rPr lang="zh-CN" altLang="en-US"/>
              <a:t>的游戏，控制帧</a:t>
            </a:r>
            <a:r>
              <a:rPr lang="zh-CN" altLang="en-US" dirty="0"/>
              <a:t>率是个复杂</a:t>
            </a:r>
            <a:r>
              <a:rPr lang="zh-CN" altLang="en-US"/>
              <a:t>的问题，好在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提供了一种相对简单的方式来达成这个目标。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我们将创建一个时钟</a:t>
            </a:r>
            <a:r>
              <a:rPr lang="en-US" altLang="zh-CN" dirty="0"/>
              <a:t>(</a:t>
            </a:r>
            <a:r>
              <a:rPr lang="en-US" altLang="zh-CN"/>
              <a:t>clock)</a:t>
            </a:r>
            <a:r>
              <a:rPr lang="zh-CN" altLang="en-US"/>
              <a:t>，并</a:t>
            </a:r>
            <a:r>
              <a:rPr lang="zh-CN" altLang="en-US" dirty="0"/>
              <a:t>确保它在主循环每次迭代后都进行计时</a:t>
            </a:r>
            <a:r>
              <a:rPr lang="en-US" altLang="zh-CN" dirty="0"/>
              <a:t>(tick)</a:t>
            </a:r>
            <a:r>
              <a:rPr lang="zh-CN" altLang="en-US" dirty="0"/>
              <a:t>。当这个循环的迭代速度超过我们定义的帧</a:t>
            </a:r>
            <a:r>
              <a:rPr lang="zh-CN" altLang="en-US"/>
              <a:t>率时，</a:t>
            </a:r>
            <a:r>
              <a:rPr lang="en-US" altLang="zh-CN"/>
              <a:t>Pygame </a:t>
            </a:r>
            <a:r>
              <a:rPr lang="zh-CN" altLang="en-US" dirty="0"/>
              <a:t>将计算要暂停多</a:t>
            </a:r>
            <a:r>
              <a:rPr lang="zh-CN" altLang="en-US"/>
              <a:t>长时间，以便</a:t>
            </a:r>
            <a:r>
              <a:rPr lang="zh-CN" altLang="en-US" dirty="0"/>
              <a:t>游戏的运行速度保持一致。</a:t>
            </a:r>
            <a:endParaRPr lang="en-US" altLang="zh-CN" b="1" i="0" u="none" strike="noStrike" baseline="0" dirty="0">
              <a:latin typeface="FZSSJW--GB1-0"/>
            </a:endParaRPr>
          </a:p>
        </p:txBody>
      </p:sp>
    </p:spTree>
    <p:extLst>
      <p:ext uri="{BB962C8B-B14F-4D97-AF65-F5344CB8AC3E}">
        <p14:creationId xmlns:p14="http://schemas.microsoft.com/office/powerpoint/2010/main" val="109672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4998-5F78-EA7F-88A7-AEFE868C5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9DC2D-C212-AB88-2FE5-47CF25D6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12.3.2 </a:t>
            </a:r>
            <a:r>
              <a:rPr lang="zh-CN" altLang="en-US" dirty="0"/>
              <a:t>控制帧率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C979E-5A84-F878-CD75-D7DF73433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我们首先在初始化方法中创建用于帧率控制的时钟 </a:t>
            </a:r>
            <a:r>
              <a:rPr lang="en-US" altLang="zh-CN" dirty="0"/>
              <a:t>clock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D5DFB005-4071-1417-92F3-6749AF36E573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7039B8-F257-671D-81B7-F16A2F119FD4}"/>
              </a:ext>
            </a:extLst>
          </p:cNvPr>
          <p:cNvSpPr txBox="1"/>
          <p:nvPr/>
        </p:nvSpPr>
        <p:spPr>
          <a:xfrm>
            <a:off x="751115" y="1860460"/>
            <a:ext cx="5914697" cy="47089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class AlienInvasion: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def __init__(self):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pygame.init()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  <a:ea typeface="+mj-ea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clock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+mj-ea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time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Clock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def run_game(self):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while True: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pygame.display.flip()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clock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tick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+mj-ea"/>
              </a:rPr>
              <a:t>60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)</a:t>
            </a:r>
            <a:endParaRPr lang="en-US" altLang="zh-CN" sz="2000" b="1" dirty="0">
              <a:solidFill>
                <a:srgbClr val="63A35C"/>
              </a:solidFill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4BAB0A1-4FE0-6E28-F2F4-8209DED8F234}"/>
              </a:ext>
            </a:extLst>
          </p:cNvPr>
          <p:cNvSpPr/>
          <p:nvPr/>
        </p:nvSpPr>
        <p:spPr>
          <a:xfrm>
            <a:off x="1250874" y="379585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2344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12230-09E1-A0A8-0133-26E3FF855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414F-E723-742C-2E67-2414FD1F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12.3.2 </a:t>
            </a:r>
            <a:r>
              <a:rPr lang="zh-CN" altLang="en-US" dirty="0"/>
              <a:t>控制帧率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27F75-9BED-B960-EAD5-E19B42581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我们首先在初始化方法中创建用于帧率控制的时钟 </a:t>
            </a:r>
            <a:r>
              <a:rPr lang="en-US" altLang="zh-CN" dirty="0"/>
              <a:t>clock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再在 </a:t>
            </a:r>
            <a:r>
              <a:rPr lang="en-US" altLang="zh-CN" dirty="0" err="1"/>
              <a:t>run_game</a:t>
            </a:r>
            <a:r>
              <a:rPr lang="en-US" altLang="zh-CN" dirty="0"/>
              <a:t>() </a:t>
            </a:r>
            <a:r>
              <a:rPr lang="zh-CN" altLang="en-US" dirty="0"/>
              <a:t>的 </a:t>
            </a:r>
            <a:r>
              <a:rPr lang="en-US" altLang="zh-CN" dirty="0"/>
              <a:t>while  </a:t>
            </a:r>
            <a:r>
              <a:rPr lang="zh-CN" altLang="en-US" dirty="0"/>
              <a:t>循环末尾让这个时钟</a:t>
            </a:r>
            <a:r>
              <a:rPr lang="zh-CN" altLang="en-US"/>
              <a:t>进行计时，以</a:t>
            </a:r>
            <a:r>
              <a:rPr lang="zh-CN" altLang="en-US" dirty="0"/>
              <a:t>同步游戏帧率。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方法 </a:t>
            </a:r>
            <a:r>
              <a:rPr lang="en-US" altLang="zh-CN" dirty="0"/>
              <a:t>tick() </a:t>
            </a:r>
            <a:r>
              <a:rPr lang="zh-CN" altLang="en-US" dirty="0"/>
              <a:t>接受一个参：游戏的帧率。这里使用的值</a:t>
            </a:r>
            <a:r>
              <a:rPr lang="zh-CN" altLang="en-US"/>
              <a:t>为 </a:t>
            </a:r>
            <a:r>
              <a:rPr lang="en-US" altLang="zh-CN"/>
              <a:t>60</a:t>
            </a:r>
            <a:r>
              <a:rPr lang="zh-CN" altLang="en-US"/>
              <a:t>，</a:t>
            </a:r>
            <a:r>
              <a:rPr lang="en-US" altLang="zh-CN"/>
              <a:t>Pygame </a:t>
            </a:r>
            <a:r>
              <a:rPr lang="zh-CN" altLang="en-US" dirty="0"/>
              <a:t>将尽可能确保这个循环每秒恰好运行 </a:t>
            </a:r>
            <a:r>
              <a:rPr lang="en-US" altLang="zh-CN" dirty="0"/>
              <a:t>60 </a:t>
            </a:r>
            <a:r>
              <a:rPr lang="zh-CN" altLang="en-US" dirty="0"/>
              <a:t>次。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540CE4A0-A04F-C481-54C8-8499E69EE788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C6BEB6-6B47-698D-F785-5B4F7D601097}"/>
              </a:ext>
            </a:extLst>
          </p:cNvPr>
          <p:cNvSpPr txBox="1"/>
          <p:nvPr/>
        </p:nvSpPr>
        <p:spPr>
          <a:xfrm>
            <a:off x="751115" y="1860460"/>
            <a:ext cx="5914697" cy="47089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class AlienInvasion: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def __init__(self):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初始化游戏并创建游戏资源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pygame.init()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  <a:ea typeface="+mj-ea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clock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+mj-ea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time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Clock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def run_game(self):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while True: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pygame.display.flip()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clock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tick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+mj-ea"/>
              </a:rPr>
              <a:t>60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)</a:t>
            </a:r>
            <a:endParaRPr lang="en-US" altLang="zh-CN" sz="2000" b="1" dirty="0">
              <a:solidFill>
                <a:srgbClr val="63A35C"/>
              </a:solidFill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0B14DC9A-0C48-6E90-2B81-093CB37D5CDF}"/>
              </a:ext>
            </a:extLst>
          </p:cNvPr>
          <p:cNvSpPr/>
          <p:nvPr/>
        </p:nvSpPr>
        <p:spPr>
          <a:xfrm>
            <a:off x="2075627" y="587270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352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武装飞船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  <a:p>
            <a:pPr algn="l"/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/>
              <a:t>Pygame </a:t>
            </a:r>
          </a:p>
          <a:p>
            <a:pPr algn="l"/>
            <a:r>
              <a:rPr lang="en-US" altLang="zh-CN" dirty="0"/>
              <a:t>12.3 </a:t>
            </a:r>
            <a:r>
              <a:rPr lang="zh-CN" altLang="en-US" dirty="0"/>
              <a:t>开始游戏项目</a:t>
            </a:r>
            <a:endParaRPr lang="en-US" altLang="zh-CN" dirty="0"/>
          </a:p>
          <a:p>
            <a:pPr algn="l"/>
            <a:r>
              <a:rPr lang="en-US" altLang="zh-CN" dirty="0"/>
              <a:t>12.4 </a:t>
            </a:r>
            <a:r>
              <a:rPr lang="zh-CN" altLang="en-US" dirty="0"/>
              <a:t>添加飞船图像 </a:t>
            </a:r>
            <a:endParaRPr lang="en-US" altLang="zh-CN" dirty="0"/>
          </a:p>
          <a:p>
            <a:pPr algn="l"/>
            <a:r>
              <a:rPr lang="en-US" altLang="zh-CN" dirty="0"/>
              <a:t>12.5 </a:t>
            </a:r>
            <a:r>
              <a:rPr lang="zh-CN" altLang="en-US" dirty="0"/>
              <a:t>重构：</a:t>
            </a:r>
            <a:r>
              <a:rPr lang="en-US" altLang="zh-CN" dirty="0">
                <a:solidFill>
                  <a:srgbClr val="0F0F0F"/>
                </a:solidFill>
                <a:highlight>
                  <a:srgbClr val="F0F0F0"/>
                </a:highlight>
              </a:rPr>
              <a:t>_</a:t>
            </a:r>
            <a:r>
              <a:rPr lang="en-US" altLang="zh-CN" dirty="0" err="1">
                <a:solidFill>
                  <a:srgbClr val="0F0F0F"/>
                </a:solidFill>
                <a:highlight>
                  <a:srgbClr val="F0F0F0"/>
                </a:highlight>
              </a:rPr>
              <a:t>check_events</a:t>
            </a:r>
            <a:r>
              <a:rPr lang="en-US" altLang="zh-CN" dirty="0">
                <a:solidFill>
                  <a:srgbClr val="0F0F0F"/>
                </a:solidFill>
                <a:highlight>
                  <a:srgbClr val="F0F0F0"/>
                </a:highlight>
              </a:rPr>
              <a:t>()</a:t>
            </a:r>
            <a:r>
              <a:rPr lang="en-US" altLang="zh-CN" dirty="0"/>
              <a:t> </a:t>
            </a:r>
            <a:r>
              <a:rPr lang="zh-CN" altLang="en-US" dirty="0"/>
              <a:t>方法和 </a:t>
            </a:r>
            <a:r>
              <a:rPr lang="en-US" altLang="zh-CN" dirty="0">
                <a:highlight>
                  <a:srgbClr val="F0F0F0"/>
                </a:highlight>
              </a:rPr>
              <a:t>_</a:t>
            </a:r>
            <a:r>
              <a:rPr lang="en-US" altLang="zh-CN" dirty="0" err="1">
                <a:highlight>
                  <a:srgbClr val="F0F0F0"/>
                </a:highlight>
              </a:rPr>
              <a:t>update_screen</a:t>
            </a:r>
            <a:r>
              <a:rPr lang="en-US" altLang="zh-CN" dirty="0">
                <a:highlight>
                  <a:srgbClr val="F0F0F0"/>
                </a:highlight>
              </a:rPr>
              <a:t>()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</a:p>
          <a:p>
            <a:pPr algn="l"/>
            <a:r>
              <a:rPr lang="en-US" altLang="zh-CN" dirty="0"/>
              <a:t>12.6 </a:t>
            </a:r>
            <a:r>
              <a:rPr lang="zh-CN" altLang="en-US" dirty="0"/>
              <a:t>驾驶飞船</a:t>
            </a:r>
            <a:endParaRPr lang="en-US" altLang="zh-CN" dirty="0"/>
          </a:p>
          <a:p>
            <a:pPr algn="l"/>
            <a:r>
              <a:rPr lang="en-US" altLang="zh-CN" dirty="0"/>
              <a:t>12.7 </a:t>
            </a:r>
            <a:r>
              <a:rPr lang="zh-CN" altLang="en-US" dirty="0"/>
              <a:t>简单回顾</a:t>
            </a:r>
            <a:endParaRPr lang="en-US" altLang="zh-CN" dirty="0"/>
          </a:p>
          <a:p>
            <a:pPr algn="l"/>
            <a:r>
              <a:rPr lang="en-US" altLang="zh-CN" dirty="0"/>
              <a:t>12.8 </a:t>
            </a:r>
            <a:r>
              <a:rPr lang="zh-CN" altLang="en-US" dirty="0"/>
              <a:t>射击</a:t>
            </a:r>
            <a:endParaRPr lang="en-US" altLang="zh-CN" dirty="0"/>
          </a:p>
          <a:p>
            <a:pPr algn="l"/>
            <a:r>
              <a:rPr lang="en-US" altLang="zh-CN" dirty="0"/>
              <a:t>12.9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2471F3-FD01-5940-8D87-FFE6575BD7BE}"/>
              </a:ext>
            </a:extLst>
          </p:cNvPr>
          <p:cNvSpPr txBox="1"/>
          <p:nvPr/>
        </p:nvSpPr>
        <p:spPr>
          <a:xfrm>
            <a:off x="3886200" y="5796895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dirty="0"/>
              <a:t>努力更新中 </a:t>
            </a:r>
            <a:r>
              <a:rPr lang="en-US" altLang="zh-CN" sz="4000" b="1" i="1" dirty="0"/>
              <a:t>QAQ</a:t>
            </a:r>
            <a:endParaRPr lang="zh-CN" alt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019EA-6550-E98C-0959-A2879D291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2E1C1-911C-8306-0BA1-8EB43756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12.3.3 </a:t>
            </a:r>
            <a:r>
              <a:rPr lang="zh-CN" altLang="en-US" dirty="0"/>
              <a:t>设置背景色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43937-6854-09CD-6F55-9282395D6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默认创建一个</a:t>
            </a:r>
            <a:r>
              <a:rPr lang="zh-CN" altLang="en-US"/>
              <a:t>黑色屏幕，这</a:t>
            </a:r>
            <a:r>
              <a:rPr lang="zh-CN" altLang="en-US" dirty="0"/>
              <a:t>太乏味了。这里将背景设置为另一种颜色。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我们先将 </a:t>
            </a: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en-US" altLang="zh-CN" b="1" dirty="0">
                <a:solidFill>
                  <a:schemeClr val="accent6"/>
                </a:solidFill>
              </a:rPr>
              <a:t>G</a:t>
            </a:r>
            <a:r>
              <a:rPr lang="en-US" altLang="zh-CN" b="1" dirty="0">
                <a:solidFill>
                  <a:schemeClr val="accent1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颜色元组</a:t>
            </a:r>
            <a:r>
              <a:rPr lang="zh-CN" altLang="en-US"/>
              <a:t>创建出来，随后</a:t>
            </a:r>
            <a:r>
              <a:rPr lang="zh-CN" altLang="en-US" dirty="0"/>
              <a:t>便可以通过函数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fill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bg_color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)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 </a:t>
            </a:r>
            <a:r>
              <a:rPr lang="zh-CN" altLang="en-US" dirty="0"/>
              <a:t>使用这个颜色元组填充窗口。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6ADB8D44-63F0-8D3D-8387-3FCD87CF3F54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17C060-3FBF-A132-ADF6-76089F717653}"/>
              </a:ext>
            </a:extLst>
          </p:cNvPr>
          <p:cNvSpPr txBox="1"/>
          <p:nvPr/>
        </p:nvSpPr>
        <p:spPr>
          <a:xfrm>
            <a:off x="751115" y="1860460"/>
            <a:ext cx="5914697" cy="47089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class AlienInvasion: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def __init__(self):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bg_color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+mj-ea"/>
              </a:rPr>
              <a:t>=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+mj-ea"/>
              </a:rPr>
              <a:t>230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+mj-ea"/>
              </a:rPr>
              <a:t>230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+mj-ea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def run_game(self):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while True: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</a:rPr>
              <a:t>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每次循环时都重绘屏幕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969896"/>
              </a:solidFill>
              <a:effectLst/>
              <a:latin typeface="Consolas" panose="020B0609020204030204" pitchFamily="49" charset="0"/>
              <a:ea typeface="+mj-ea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969896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screen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+mj-ea"/>
              </a:rPr>
              <a:t>fill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+mj-ea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+mj-ea"/>
              </a:rPr>
              <a:t>bg_color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+mj-ea"/>
              </a:rPr>
              <a:t>)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pygame.display.flip()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A00A007-A1C4-A9D8-698F-5992401C9FC9}"/>
              </a:ext>
            </a:extLst>
          </p:cNvPr>
          <p:cNvSpPr/>
          <p:nvPr/>
        </p:nvSpPr>
        <p:spPr>
          <a:xfrm>
            <a:off x="1304663" y="342900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506FD7B-9C79-994C-80A1-736B7721A975}"/>
              </a:ext>
            </a:extLst>
          </p:cNvPr>
          <p:cNvSpPr/>
          <p:nvPr/>
        </p:nvSpPr>
        <p:spPr>
          <a:xfrm>
            <a:off x="1486370" y="559845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8193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5F6A1-4A8E-D775-467E-E0316D5E5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BF66F-B928-E454-4D5C-E17C704E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12.3.3 </a:t>
            </a:r>
            <a:r>
              <a:rPr lang="zh-CN" altLang="en-US" dirty="0"/>
              <a:t>设置背景色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47633-AFCA-3FC1-5A1B-8B7085F6C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5724" y="1918226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Pygame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默认创建一个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黑色屏幕，这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太乏味了。这里将背景设置为另一种颜色。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我们先将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RGB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颜色元组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创建出来，随后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便可以通过函数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fill(self.bg_color)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+mj-ea"/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使用这个颜色元组填充窗口。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这个颜色将呈现出一种浅灰色。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67599EE7-7FB0-654F-2532-1084E0716C03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7A1858-6F73-7FBD-56CB-8FBE57CF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470" y="2023890"/>
            <a:ext cx="5067507" cy="41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74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218D1-A5EC-C5D8-AD03-C1F6C1C7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2F06E-1C87-906C-FC50-4729DF49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12.3.4 </a:t>
            </a:r>
            <a:r>
              <a:rPr lang="zh-CN" altLang="en-US" dirty="0"/>
              <a:t>创建 </a:t>
            </a:r>
            <a:r>
              <a:rPr lang="en-US" altLang="zh-CN" dirty="0"/>
              <a:t>Settings </a:t>
            </a:r>
            <a:r>
              <a:rPr lang="zh-CN" altLang="en-US" dirty="0"/>
              <a:t>类（重构）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4EB6F-5616-4263-2802-3F1B2119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每次给游戏添加新功能时，通常将引入一些新设置。下面来编写一个名为 </a:t>
            </a:r>
            <a:r>
              <a:rPr lang="en-US" altLang="zh-CN" dirty="0"/>
              <a:t>settings </a:t>
            </a:r>
            <a:r>
              <a:rPr lang="zh-CN" altLang="en-US" dirty="0"/>
              <a:t>的模块，</a:t>
            </a:r>
            <a:r>
              <a:rPr lang="en-US" altLang="zh-CN" dirty="0"/>
              <a:t> </a:t>
            </a:r>
            <a:r>
              <a:rPr lang="zh-CN" altLang="en-US" dirty="0"/>
              <a:t>其中包含一个名为 </a:t>
            </a:r>
            <a:r>
              <a:rPr lang="en-US" altLang="zh-CN" dirty="0"/>
              <a:t>Settings </a:t>
            </a:r>
            <a:r>
              <a:rPr lang="zh-CN" altLang="en-US" dirty="0"/>
              <a:t>的类，用于将所有设置都存储在一个地方，以免在代码中到处添加设置。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这样，每当需要访问或修改设置时，</a:t>
            </a:r>
            <a:r>
              <a:rPr lang="zh-CN" altLang="en-US" dirty="0">
                <a:solidFill>
                  <a:schemeClr val="accent6"/>
                </a:solidFill>
              </a:rPr>
              <a:t>只会涉及一个设置对象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在项目规模增大时，这还让游戏的外观和行为修改起来更加容易：只需在接下来将创建的 </a:t>
            </a:r>
            <a:r>
              <a:rPr lang="en-US" altLang="zh-CN" dirty="0"/>
              <a:t>settings.py </a:t>
            </a:r>
            <a:r>
              <a:rPr lang="zh-CN" altLang="en-US" dirty="0"/>
              <a:t>中修改部分相关的值即可，从而避免开发者到处去寻找散布在项目中的各种设置项。</a:t>
            </a:r>
            <a:endParaRPr lang="en-US" altLang="zh-CN" b="1" i="0" u="none" strike="noStrike" baseline="0" dirty="0">
              <a:latin typeface="FZSSJW--GB1-0"/>
            </a:endParaRPr>
          </a:p>
        </p:txBody>
      </p:sp>
    </p:spTree>
    <p:extLst>
      <p:ext uri="{BB962C8B-B14F-4D97-AF65-F5344CB8AC3E}">
        <p14:creationId xmlns:p14="http://schemas.microsoft.com/office/powerpoint/2010/main" val="377095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D6D1E-F8D1-7CA1-0D65-E39E028D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3A1E7-C8D5-4FA1-3A20-7C1A6B79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12.3.4 </a:t>
            </a:r>
            <a:r>
              <a:rPr lang="zh-CN" altLang="en-US" dirty="0"/>
              <a:t>创建 </a:t>
            </a:r>
            <a:r>
              <a:rPr lang="en-US" altLang="zh-CN" dirty="0"/>
              <a:t>Settings 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0E9FE-AE5D-3E87-32BA-6EC6D3C2D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我们首先创建一个新的模块文件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Microsoft YaHei UI" panose="020B0503020204020204" pitchFamily="34" charset="-122"/>
              </a:rPr>
              <a:t>settings.py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Microsoft YaHei UI" panose="020B0503020204020204" pitchFamily="34" charset="-122"/>
              </a:rPr>
              <a:t>，将先前的一些设置项写入其中的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Microsoft YaHei UI" panose="020B0503020204020204" pitchFamily="34" charset="-122"/>
              </a:rPr>
              <a:t>Settings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Microsoft YaHei UI" panose="020B0503020204020204" pitchFamily="34" charset="-122"/>
              </a:rPr>
              <a:t>类。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80F4FA34-856D-CE55-333A-97AD48B37BB0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32E00B-1CB3-EEFA-5FCA-A63F02ED4A49}"/>
              </a:ext>
            </a:extLst>
          </p:cNvPr>
          <p:cNvSpPr txBox="1"/>
          <p:nvPr/>
        </p:nvSpPr>
        <p:spPr>
          <a:xfrm>
            <a:off x="751115" y="1860460"/>
            <a:ext cx="5914697" cy="44012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settings.py</a:t>
            </a:r>
          </a:p>
          <a:p>
            <a:endParaRPr lang="en-US" altLang="zh-CN" sz="2000" b="1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存储游戏《外星人入侵》中所有设置的类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初始化游戏的设置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"""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    #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屏幕设置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screen_width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screen_height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bg_color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969896"/>
                </a:solidFill>
                <a:latin typeface="Consolas" panose="020B0609020204030204" pitchFamily="49" charset="0"/>
                <a:ea typeface="+mj-ea"/>
                <a:cs typeface="Courier New" panose="02070309020205020404" pitchFamily="49" charset="0"/>
              </a:rPr>
              <a:t>参见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0664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54BC9-6393-E694-6360-A950665E7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93DCB-1E74-E7AA-160B-29981A11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12.3.4 </a:t>
            </a:r>
            <a:r>
              <a:rPr lang="zh-CN" altLang="en-US" dirty="0"/>
              <a:t>创建 </a:t>
            </a:r>
            <a:r>
              <a:rPr lang="en-US" altLang="zh-CN" dirty="0"/>
              <a:t>Settings 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35D26-68B1-9E3B-9803-341FA2B23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我们首先创建一个新的模块文件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Microsoft YaHei UI" panose="020B0503020204020204" pitchFamily="34" charset="-122"/>
              </a:rPr>
              <a:t>settings.py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Microsoft YaHei UI" panose="020B0503020204020204" pitchFamily="34" charset="-122"/>
              </a:rPr>
              <a:t>，将先前的一些设置项写入其中的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Microsoft YaHei UI" panose="020B0503020204020204" pitchFamily="34" charset="-122"/>
              </a:rPr>
              <a:t>Settings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Microsoft YaHei UI" panose="020B0503020204020204" pitchFamily="34" charset="-122"/>
              </a:rPr>
              <a:t>类。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zh-CN" altLang="en-US" dirty="0"/>
              <a:t>然后修改主程序文件中的部分代码</a:t>
            </a:r>
            <a:endParaRPr lang="en-US" altLang="zh-CN" dirty="0"/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1F53B875-57C5-D9DD-57C9-358DB1BCEDCB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44253F-2BF1-A5B9-EB90-98C793B18756}"/>
              </a:ext>
            </a:extLst>
          </p:cNvPr>
          <p:cNvSpPr txBox="1"/>
          <p:nvPr/>
        </p:nvSpPr>
        <p:spPr>
          <a:xfrm>
            <a:off x="751115" y="1860460"/>
            <a:ext cx="5703473" cy="470898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1200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800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endParaRPr lang="en-US" altLang="zh-CN" sz="2000" b="1" dirty="0">
              <a:solidFill>
                <a:srgbClr val="94558D"/>
              </a:solidFill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bg_color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230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fill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bg_color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A71D5D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9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5740A-60CA-2D6B-D47E-8B5FD6362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C3964-FB46-736E-DC53-0719BE63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12.3.4 </a:t>
            </a:r>
            <a:r>
              <a:rPr lang="zh-CN" altLang="en-US" dirty="0"/>
              <a:t>创建 </a:t>
            </a:r>
            <a:r>
              <a:rPr lang="en-US" altLang="zh-CN" dirty="0"/>
              <a:t>Settings 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73F9D-28CE-9C43-6D2A-E1968A48D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2897" y="1910327"/>
            <a:ext cx="5010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ea typeface="+mj-ea"/>
              </a:rPr>
              <a:t>我们首先创建一个新的模块文件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+mj-ea"/>
              </a:rPr>
              <a:t>settings.py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+mj-ea"/>
              </a:rPr>
              <a:t>，将先前的一些设置项写入其中的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+mj-ea"/>
              </a:rPr>
              <a:t>Settings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ea typeface="+mj-ea"/>
              </a:rPr>
              <a:t>类。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ea typeface="+mj-ea"/>
              </a:rPr>
              <a:t>然后修改主程序文件中的部分代码：实例化刚才创建的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+mj-ea"/>
              </a:rPr>
              <a:t>Settings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+mj-ea"/>
              </a:rPr>
              <a:t> </a:t>
            </a:r>
            <a:r>
              <a:rPr kumimoji="0" lang="zh-CN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+mj-ea"/>
              </a:rPr>
              <a:t>类，并引用类中的属性。</a:t>
            </a:r>
            <a:endParaRPr kumimoji="0" lang="en-US" altLang="zh-CN" sz="280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ea typeface="+mj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ea typeface="+mj-ea"/>
              </a:rPr>
              <a:t>经过本小节的修改后，</a:t>
            </a:r>
            <a:r>
              <a:rPr lang="zh-CN" altLang="en-US" dirty="0">
                <a:solidFill>
                  <a:schemeClr val="accent6"/>
                </a:solidFill>
                <a:ea typeface="+mj-ea"/>
              </a:rPr>
              <a:t>代码的运行结果不会有任何不同</a:t>
            </a:r>
            <a:r>
              <a:rPr lang="zh-CN" altLang="en-US" dirty="0">
                <a:solidFill>
                  <a:srgbClr val="333333"/>
                </a:solidFill>
                <a:ea typeface="+mj-ea"/>
              </a:rPr>
              <a:t>。</a:t>
            </a:r>
            <a:endParaRPr lang="en-US" altLang="zh-CN" dirty="0">
              <a:ea typeface="+mj-ea"/>
            </a:endParaRPr>
          </a:p>
        </p:txBody>
      </p:sp>
      <p:sp>
        <p:nvSpPr>
          <p:cNvPr id="10" name="内容占位符 6">
            <a:extLst>
              <a:ext uri="{FF2B5EF4-FFF2-40B4-BE49-F238E27FC236}">
                <a16:creationId xmlns:a16="http://schemas.microsoft.com/office/drawing/2014/main" id="{FBBCD3C3-4D0F-0CDC-145D-663822752B19}"/>
              </a:ext>
            </a:extLst>
          </p:cNvPr>
          <p:cNvSpPr txBox="1">
            <a:spLocks/>
          </p:cNvSpPr>
          <p:nvPr/>
        </p:nvSpPr>
        <p:spPr>
          <a:xfrm>
            <a:off x="838201" y="2484940"/>
            <a:ext cx="4314878" cy="35211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08D491-D98C-1344-6D04-A03AA405933F}"/>
              </a:ext>
            </a:extLst>
          </p:cNvPr>
          <p:cNvSpPr txBox="1"/>
          <p:nvPr/>
        </p:nvSpPr>
        <p:spPr>
          <a:xfrm>
            <a:off x="751114" y="1860460"/>
            <a:ext cx="5703473" cy="49859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33"/>
                </a:solidFill>
                <a:highlight>
                  <a:srgbClr val="FFFAD4"/>
                </a:highlight>
                <a:latin typeface="Consolas" panose="020B0609020204030204" pitchFamily="49" charset="0"/>
                <a:ea typeface="+mj-ea"/>
              </a:rPr>
              <a:t>alien_invasion.py</a:t>
            </a:r>
          </a:p>
          <a:p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from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endParaRPr lang="en-US" altLang="zh-CN" sz="2000" b="1" u="sng" dirty="0">
              <a:solidFill>
                <a:srgbClr val="333333"/>
              </a:solidFill>
              <a:highlight>
                <a:srgbClr val="FFFAD4"/>
              </a:highlight>
              <a:latin typeface="Consolas" panose="020B0609020204030204" pitchFamily="49" charset="0"/>
              <a:ea typeface="+mj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class 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AlienInvasion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ea typeface="JetBrains Mono"/>
              </a:rPr>
              <a:t>__init__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endParaRPr lang="zh-CN" altLang="zh-CN" sz="2000" b="1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800" b="1" i="0" kern="120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1800" b="1" i="0" kern="1200" baseline="0" dirty="0">
                <a:ln>
                  <a:noFill/>
                </a:ln>
                <a:solidFill>
                  <a:srgbClr val="A6A6A6"/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0200BD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()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pygame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display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set_mode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(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screen_width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screen_height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))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def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Consolas" panose="020B0609020204030204" pitchFamily="49" charset="0"/>
                <a:ea typeface="JetBrains Mono"/>
              </a:rPr>
              <a:t>run_game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ea typeface="JetBrains Mono"/>
              </a:rPr>
              <a:t>: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screen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258DFF"/>
                </a:solidFill>
                <a:effectLst/>
                <a:latin typeface="Consolas" panose="020B0609020204030204" pitchFamily="49" charset="0"/>
                <a:ea typeface="JetBrains Mono"/>
              </a:rPr>
              <a:t>fill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ea typeface="JetBrains Mono"/>
              </a:rPr>
              <a:t>self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settings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JetBrains Mono"/>
              </a:rPr>
              <a:t>bg_color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63A35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JetBrains Mono"/>
              </a:rPr>
              <a:t>...</a:t>
            </a:r>
            <a:endParaRPr kumimoji="0" lang="zh-CN" altLang="zh-CN" sz="48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09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0C995-3B70-DD54-9F27-D49E4F008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10EA9-671F-F82B-9081-11974A56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12.4 </a:t>
            </a:r>
            <a:r>
              <a:rPr lang="zh-CN" altLang="en-US" dirty="0"/>
              <a:t>添加飞船图像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8237E-E712-1D52-1771-0F6B213D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i="0" u="none" strike="noStrike" baseline="0" dirty="0">
                <a:latin typeface="FZSSJW--GB1-0"/>
              </a:rPr>
              <a:t>接下来我们将实现如下的效果，在我们的游戏窗口中添加飞船！</a:t>
            </a:r>
            <a:endParaRPr lang="en-US" altLang="zh-CN" i="0" u="none" strike="noStrike" baseline="0" dirty="0">
              <a:latin typeface="FZSSJW--GB1-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BDE875-717A-127B-049E-7D6B81A25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977" y="2526307"/>
            <a:ext cx="7170045" cy="395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0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3BEEB-9BDE-8379-874F-7FC75E1C1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BAC9-268B-3A35-A162-93775DD4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12.4 </a:t>
            </a:r>
            <a:r>
              <a:rPr lang="zh-CN" altLang="en-US" dirty="0"/>
              <a:t>添加飞船图像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13E0C-6439-C9EE-3344-9B82CC18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首先我们需要一张飞船图片，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默认加载位图（</a:t>
            </a:r>
            <a:r>
              <a:rPr lang="en-US" altLang="zh-CN" dirty="0"/>
              <a:t>.bmp</a:t>
            </a:r>
            <a:r>
              <a:rPr lang="zh-CN" altLang="en-US" dirty="0"/>
              <a:t>），这里已经为你准备好了，就不用再自己费心去找及转换格式了。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i="0" u="none" strike="noStrike" baseline="0" dirty="0"/>
              <a:t>这个图片的背景色与项目窗口使用的设置相同，所以不会显得突兀。</a:t>
            </a:r>
            <a:endParaRPr lang="en-US" altLang="zh-CN" i="0" u="none" strike="noStrike" baseline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6E018B-B472-0059-A28C-4CB18E775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82" y="3830810"/>
            <a:ext cx="2900035" cy="232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9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B3D46-FEE0-BB78-DFAB-A3F476FEF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91A85-AF41-AFCD-B4EC-0A9A17E0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12.5 </a:t>
            </a:r>
            <a:r>
              <a:rPr lang="zh-CN" altLang="en-US" dirty="0"/>
              <a:t>重构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AE0F5-F472-C8EA-28C6-D43456B30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在大型项目中</a:t>
            </a:r>
            <a:r>
              <a:rPr lang="en-US" altLang="zh-CN" dirty="0"/>
              <a:t>,</a:t>
            </a:r>
            <a:r>
              <a:rPr lang="zh-CN" altLang="en-US" dirty="0"/>
              <a:t>经常需要在添加新代码前重构既有的代码。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重构</a:t>
            </a:r>
            <a:r>
              <a:rPr lang="zh-CN" altLang="en-US" dirty="0"/>
              <a:t>旨在</a:t>
            </a:r>
            <a:r>
              <a:rPr lang="zh-CN" altLang="en-US" b="1" dirty="0">
                <a:solidFill>
                  <a:schemeClr val="accent6"/>
                </a:solidFill>
              </a:rPr>
              <a:t>简化既有代码的结构</a:t>
            </a:r>
            <a:r>
              <a:rPr lang="zh-CN" altLang="en-US" dirty="0"/>
              <a:t>，使其更容易扩展。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本节将把越来越长的方法 </a:t>
            </a:r>
            <a:r>
              <a:rPr lang="en-US" altLang="zh-CN" dirty="0" err="1"/>
              <a:t>run_game</a:t>
            </a:r>
            <a:r>
              <a:rPr lang="en-US" altLang="zh-CN" dirty="0"/>
              <a:t>() </a:t>
            </a:r>
            <a:r>
              <a:rPr lang="zh-CN" altLang="en-US" dirty="0"/>
              <a:t>拆分成两个辅助方法。辅助方法</a:t>
            </a:r>
            <a:r>
              <a:rPr lang="en-US" altLang="zh-CN" dirty="0"/>
              <a:t>(helper method)</a:t>
            </a:r>
            <a:r>
              <a:rPr lang="zh-CN" altLang="en-US" dirty="0"/>
              <a:t>在类中执行任务，不是要在类外调用的。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Python </a:t>
            </a:r>
            <a:r>
              <a:rPr lang="zh-CN" altLang="en-US" dirty="0"/>
              <a:t>中，辅助方法的名称以单下划线打头。</a:t>
            </a:r>
            <a:endParaRPr lang="en-US" altLang="zh-CN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078602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A0DB3-FF22-A499-9CE5-B483F3BCE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05622-C344-F11C-F82B-2A8C628A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12.6 </a:t>
            </a:r>
            <a:r>
              <a:rPr lang="zh-CN" altLang="en-US" dirty="0"/>
              <a:t>驾驶飞船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A3B62-9F0B-0F5A-F431-1B6642DE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下面来让玩家能够左右移动飞船。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你将编写代码，在用户按左右箭头键时做出响应。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先看看如何向右移动，再以同样的方式控制飞船向左移动。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通过这样做，你将学会移动屏幕上的图像以及响应用户输入。</a:t>
            </a:r>
            <a:endParaRPr lang="en-US" altLang="zh-CN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788724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006F4-CFE9-8295-4BFC-9FB1B95D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A7CEE-032F-12CC-CC5C-C7A49C49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项目部分由于代码</a:t>
            </a:r>
            <a:r>
              <a:rPr lang="zh-CN" altLang="en-US"/>
              <a:t>量较大，</a:t>
            </a:r>
            <a:r>
              <a:rPr lang="en-US" altLang="zh-CN"/>
              <a:t>PPT </a:t>
            </a:r>
            <a:r>
              <a:rPr lang="zh-CN" altLang="en-US" dirty="0"/>
              <a:t>不太适合完整展示。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本人会综合考虑</a:t>
            </a:r>
            <a:r>
              <a:rPr lang="zh-CN" altLang="en-US"/>
              <a:t>版面情况，仅</a:t>
            </a:r>
            <a:r>
              <a:rPr lang="zh-CN" altLang="en-US" dirty="0"/>
              <a:t>放出部分</a:t>
            </a:r>
            <a:r>
              <a:rPr lang="zh-CN" altLang="en-US"/>
              <a:t>关键代码，或</a:t>
            </a:r>
            <a:r>
              <a:rPr lang="zh-CN" altLang="en-US" dirty="0"/>
              <a:t>直接不</a:t>
            </a:r>
            <a:r>
              <a:rPr lang="zh-CN" altLang="en-US"/>
              <a:t>放代码，以免</a:t>
            </a:r>
            <a:r>
              <a:rPr lang="zh-CN" altLang="en-US" dirty="0"/>
              <a:t>影响讲义整体观感。不过为了方便大家</a:t>
            </a:r>
            <a:r>
              <a:rPr lang="zh-CN" altLang="en-US"/>
              <a:t>的学习，</a:t>
            </a:r>
            <a:r>
              <a:rPr lang="zh-CN" altLang="en-US" b="1">
                <a:solidFill>
                  <a:schemeClr val="accent1"/>
                </a:solidFill>
              </a:rPr>
              <a:t>每</a:t>
            </a:r>
            <a:r>
              <a:rPr lang="zh-CN" altLang="en-US" b="1" dirty="0">
                <a:solidFill>
                  <a:schemeClr val="accent1"/>
                </a:solidFill>
              </a:rPr>
              <a:t>页涉及的完整代码将会作为附件提供在 </a:t>
            </a:r>
            <a:r>
              <a:rPr lang="en-US" altLang="zh-CN" b="1" dirty="0">
                <a:solidFill>
                  <a:schemeClr val="accent1"/>
                </a:solidFill>
              </a:rPr>
              <a:t>Code </a:t>
            </a:r>
            <a:r>
              <a:rPr lang="zh-CN" altLang="en-US" b="1" dirty="0">
                <a:solidFill>
                  <a:schemeClr val="accent1"/>
                </a:solidFill>
              </a:rPr>
              <a:t>目录中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第二部分一共包含三个不同类型的项目：</a:t>
            </a:r>
            <a:endParaRPr lang="en-US" altLang="zh-CN" dirty="0"/>
          </a:p>
          <a:p>
            <a:r>
              <a:rPr lang="zh-CN" altLang="en-US" b="1" dirty="0"/>
              <a:t>外星人入侵</a:t>
            </a:r>
            <a:r>
              <a:rPr lang="zh-CN" altLang="en-US" dirty="0"/>
              <a:t>：基于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库开发的一款 </a:t>
            </a:r>
            <a:r>
              <a:rPr lang="en-US" altLang="zh-CN" dirty="0"/>
              <a:t>2D </a:t>
            </a:r>
            <a:r>
              <a:rPr lang="zh-CN" altLang="en-US" dirty="0"/>
              <a:t>游戏。</a:t>
            </a:r>
            <a:endParaRPr lang="en-US" altLang="zh-CN" dirty="0"/>
          </a:p>
          <a:p>
            <a:r>
              <a:rPr lang="zh-CN" altLang="en-US" b="1" dirty="0"/>
              <a:t>数据可视化</a:t>
            </a:r>
            <a:r>
              <a:rPr lang="zh-CN" altLang="en-US" dirty="0"/>
              <a:t>：基于 </a:t>
            </a:r>
            <a:r>
              <a:rPr lang="en-US" altLang="zh-CN" dirty="0"/>
              <a:t>Matplotlib </a:t>
            </a:r>
            <a:r>
              <a:rPr lang="zh-CN" altLang="en-US" dirty="0"/>
              <a:t>库和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库来处理数据、生成实用而漂亮</a:t>
            </a:r>
            <a:r>
              <a:rPr lang="zh-CN" altLang="en-US"/>
              <a:t>的图形，同时</a:t>
            </a:r>
            <a:r>
              <a:rPr lang="zh-CN" altLang="en-US" dirty="0"/>
              <a:t>能学到如何自动获取网上的数据。</a:t>
            </a:r>
            <a:endParaRPr lang="en-US" altLang="zh-CN" dirty="0"/>
          </a:p>
          <a:p>
            <a:r>
              <a:rPr lang="en-US" altLang="zh-CN" b="1" dirty="0"/>
              <a:t>Web </a:t>
            </a:r>
            <a:r>
              <a:rPr lang="zh-CN" altLang="en-US" b="1" dirty="0"/>
              <a:t>应用程序</a:t>
            </a:r>
            <a:r>
              <a:rPr lang="zh-CN" altLang="en-US" dirty="0"/>
              <a:t>：基于 </a:t>
            </a:r>
            <a:r>
              <a:rPr lang="en-US" altLang="zh-CN" dirty="0"/>
              <a:t>Django </a:t>
            </a:r>
            <a:r>
              <a:rPr lang="zh-CN" altLang="en-US" dirty="0"/>
              <a:t>创建的一个学习记录 </a:t>
            </a:r>
            <a:r>
              <a:rPr lang="en-US" altLang="zh-CN" dirty="0"/>
              <a:t>Web </a:t>
            </a:r>
            <a:r>
              <a:rPr lang="zh-CN" altLang="en-US" dirty="0"/>
              <a:t>程序。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13F5F3D-6BD4-4AAC-4328-4ABDCA95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关于第二部分</a:t>
            </a:r>
          </a:p>
        </p:txBody>
      </p:sp>
    </p:spTree>
    <p:extLst>
      <p:ext uri="{BB962C8B-B14F-4D97-AF65-F5344CB8AC3E}">
        <p14:creationId xmlns:p14="http://schemas.microsoft.com/office/powerpoint/2010/main" val="1733201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CE879-D9DC-3817-C0D2-92F4827B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FF9AF-D9BA-4C27-2ECA-C47F318D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12.7 </a:t>
            </a:r>
            <a:r>
              <a:rPr lang="zh-CN" altLang="en-US" dirty="0"/>
              <a:t>简单回顾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5E4E2-7C50-DF1C-EFFE-3BBAC3E2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下一节将添加射击功能，为此需要新增一个名为 </a:t>
            </a:r>
            <a:r>
              <a:rPr lang="en-US" altLang="zh-CN" dirty="0"/>
              <a:t>bullet.py </a:t>
            </a:r>
            <a:r>
              <a:rPr lang="zh-CN" altLang="en-US" dirty="0"/>
              <a:t>的文件，并修改一些既有的文件。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当前有三个文件，其中包含很多类和方法。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在添加其他功能前</a:t>
            </a:r>
            <a:r>
              <a:rPr lang="en-US" altLang="zh-CN" dirty="0"/>
              <a:t>,</a:t>
            </a:r>
            <a:r>
              <a:rPr lang="zh-CN" altLang="en-US" dirty="0"/>
              <a:t>先来回顾一下这些文件，以便对这个项目的组织结构有清楚的认识。</a:t>
            </a:r>
            <a:endParaRPr lang="en-US" altLang="zh-CN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15005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C8236-C19A-ECAC-80B5-B7C94E76A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7A96A-7E13-0EC8-E76C-58388E36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12.8 </a:t>
            </a:r>
            <a:r>
              <a:rPr lang="zh-CN" altLang="en-US" dirty="0"/>
              <a:t>射击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38B32-446A-FB9D-0BC8-C68B274C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下面来添加射击功能。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我们将编写在玩家按空格键时发射子弹</a:t>
            </a:r>
            <a:r>
              <a:rPr lang="en-US" altLang="zh-CN" dirty="0"/>
              <a:t>(</a:t>
            </a:r>
            <a:r>
              <a:rPr lang="zh-CN" altLang="en-US" dirty="0"/>
              <a:t>用小矩形表示</a:t>
            </a:r>
            <a:r>
              <a:rPr lang="en-US" altLang="zh-CN" dirty="0"/>
              <a:t>)</a:t>
            </a:r>
            <a:r>
              <a:rPr lang="zh-CN" altLang="en-US" dirty="0"/>
              <a:t>的代码。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子弹将在屏幕中</a:t>
            </a:r>
            <a:r>
              <a:rPr lang="zh-CN" altLang="en-US"/>
              <a:t>向上飞行，并</a:t>
            </a:r>
            <a:r>
              <a:rPr lang="zh-CN" altLang="en-US" dirty="0"/>
              <a:t>在抵达屏幕上边缘后消失。</a:t>
            </a:r>
            <a:endParaRPr lang="en-US" altLang="zh-CN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6587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12.9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r>
              <a:rPr lang="zh-CN" altLang="en-US" dirty="0"/>
              <a:t>在下一</a:t>
            </a:r>
            <a:r>
              <a:rPr lang="zh-CN" altLang="en-US"/>
              <a:t>章中，我们</a:t>
            </a:r>
            <a:r>
              <a:rPr lang="zh-CN" altLang="en-US" dirty="0"/>
              <a:t>将学习</a:t>
            </a:r>
          </a:p>
        </p:txBody>
      </p:sp>
    </p:spTree>
    <p:extLst>
      <p:ext uri="{BB962C8B-B14F-4D97-AF65-F5344CB8AC3E}">
        <p14:creationId xmlns:p14="http://schemas.microsoft.com/office/powerpoint/2010/main" val="1832821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了解什么是版本控制，有哪些常用的工具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学习并使用 </a:t>
            </a:r>
            <a:r>
              <a:rPr lang="en-US" altLang="zh-CN" dirty="0"/>
              <a:t>git </a:t>
            </a:r>
            <a:r>
              <a:rPr lang="zh-CN" altLang="en-US" dirty="0"/>
              <a:t>管理项目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E487B-DFED-0A18-AC37-A6BE6C65B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23317-9BDC-1938-2F4F-22F9C4F0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恭喜你通过前面的</a:t>
            </a:r>
            <a:r>
              <a:rPr lang="zh-CN" altLang="en-US" dirty="0">
                <a:solidFill>
                  <a:schemeClr val="accent6"/>
                </a:solidFill>
              </a:rPr>
              <a:t>“重重关卡”</a:t>
            </a:r>
            <a:r>
              <a:rPr lang="zh-CN" altLang="en-US" dirty="0"/>
              <a:t>！现在是时候享受你</a:t>
            </a:r>
            <a:r>
              <a:rPr lang="zh-CN" altLang="en-US" dirty="0">
                <a:solidFill>
                  <a:schemeClr val="accent1"/>
                </a:solidFill>
              </a:rPr>
              <a:t>胜利的果实</a:t>
            </a:r>
            <a:r>
              <a:rPr lang="zh-CN" altLang="en-US" dirty="0"/>
              <a:t>了！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接下来，让</a:t>
            </a:r>
            <a:r>
              <a:rPr lang="zh-CN" altLang="en-US" dirty="0"/>
              <a:t>我们利用所学来开发一</a:t>
            </a:r>
            <a:r>
              <a:rPr lang="zh-CN" altLang="en-US"/>
              <a:t>款游戏，也</a:t>
            </a:r>
            <a:r>
              <a:rPr lang="zh-CN" altLang="en-US" dirty="0"/>
              <a:t>算是奖励一下自己</a:t>
            </a:r>
            <a:r>
              <a:rPr lang="en-US" altLang="zh-CN" dirty="0"/>
              <a:t>~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我们把这款游戏称为</a:t>
            </a:r>
            <a:r>
              <a:rPr lang="en-US" altLang="zh-CN" dirty="0"/>
              <a:t>《</a:t>
            </a:r>
            <a:r>
              <a:rPr lang="zh-CN" altLang="en-US" dirty="0"/>
              <a:t>外星人</a:t>
            </a:r>
            <a:r>
              <a:rPr lang="zh-CN" altLang="en-US"/>
              <a:t>入侵</a:t>
            </a:r>
            <a:r>
              <a:rPr lang="en-US" altLang="zh-CN"/>
              <a:t>》</a:t>
            </a:r>
            <a:r>
              <a:rPr lang="zh-CN" altLang="en-US"/>
              <a:t>，为此</a:t>
            </a:r>
            <a:r>
              <a:rPr lang="zh-CN" altLang="en-US" dirty="0"/>
              <a:t>将</a:t>
            </a:r>
            <a:r>
              <a:rPr lang="zh-CN" altLang="en-US"/>
              <a:t>使用 </a:t>
            </a:r>
            <a:r>
              <a:rPr lang="en-US" altLang="zh-CN">
                <a:solidFill>
                  <a:schemeClr val="accent1"/>
                </a:solidFill>
              </a:rPr>
              <a:t>Pygame</a:t>
            </a:r>
            <a:r>
              <a:rPr lang="zh-CN" altLang="en-US"/>
              <a:t>，这</a:t>
            </a:r>
            <a:r>
              <a:rPr lang="zh-CN" altLang="en-US" dirty="0"/>
              <a:t>是一个功能强大而有趣</a:t>
            </a:r>
            <a:r>
              <a:rPr lang="zh-CN" altLang="en-US"/>
              <a:t>的库</a:t>
            </a:r>
            <a:r>
              <a:rPr lang="en-US" altLang="zh-CN"/>
              <a:t>,</a:t>
            </a:r>
            <a:r>
              <a:rPr lang="zh-CN" altLang="en-US"/>
              <a:t>可用</a:t>
            </a:r>
            <a:r>
              <a:rPr lang="zh-CN" altLang="en-US" dirty="0"/>
              <a:t>于管理图形、动画</a:t>
            </a:r>
            <a:r>
              <a:rPr lang="zh-CN" altLang="en-US"/>
              <a:t>乃至声音，让</a:t>
            </a:r>
            <a:r>
              <a:rPr lang="zh-CN" altLang="en-US" dirty="0"/>
              <a:t>你能够更轻松地开发复杂的游戏。使用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来处理在屏幕上绘制图像等</a:t>
            </a:r>
            <a:r>
              <a:rPr lang="zh-CN" altLang="en-US"/>
              <a:t>的任务，有助于</a:t>
            </a:r>
            <a:r>
              <a:rPr lang="zh-CN" altLang="en-US" dirty="0"/>
              <a:t>将我们的开发重点放在制作游戏相关的高级逻辑上。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78EDEA1-A9DB-F854-22C8-BFC504AF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</a:p>
        </p:txBody>
      </p:sp>
    </p:spTree>
    <p:extLst>
      <p:ext uri="{BB962C8B-B14F-4D97-AF65-F5344CB8AC3E}">
        <p14:creationId xmlns:p14="http://schemas.microsoft.com/office/powerpoint/2010/main" val="308852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AECEA-9356-6CCF-CC09-B68D3313F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DCD36-C960-26A5-1269-902C177B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D4B1A-4FD8-7A89-31EC-BC94B090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在开发大型</a:t>
            </a:r>
            <a:r>
              <a:rPr lang="zh-CN" altLang="en-US"/>
              <a:t>项目时，先</a:t>
            </a:r>
            <a:r>
              <a:rPr lang="zh-CN" altLang="en-US" b="1" dirty="0">
                <a:solidFill>
                  <a:schemeClr val="accent1"/>
                </a:solidFill>
              </a:rPr>
              <a:t>制定好规划再动手编写代码</a:t>
            </a:r>
            <a:r>
              <a:rPr lang="zh-CN" altLang="en-US" dirty="0"/>
              <a:t>很重要。规划可确保你不</a:t>
            </a:r>
            <a:r>
              <a:rPr lang="zh-CN" altLang="en-US"/>
              <a:t>偏离轨道，</a:t>
            </a:r>
            <a:r>
              <a:rPr lang="zh-CN" altLang="en-US" b="1">
                <a:solidFill>
                  <a:schemeClr val="accent6"/>
                </a:solidFill>
              </a:rPr>
              <a:t>提高</a:t>
            </a:r>
            <a:r>
              <a:rPr lang="zh-CN" altLang="en-US" b="1" dirty="0">
                <a:solidFill>
                  <a:schemeClr val="accent6"/>
                </a:solidFill>
              </a:rPr>
              <a:t>项目成功的可能性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i="0" u="none" strike="noStrike" baseline="0" dirty="0">
                <a:latin typeface="FZSSJW--GB1-0"/>
              </a:rPr>
              <a:t>让我们来</a:t>
            </a:r>
            <a:r>
              <a:rPr lang="zh-CN" altLang="en-US" dirty="0">
                <a:latin typeface="FZSSJW--GB1-0"/>
              </a:rPr>
              <a:t>描述</a:t>
            </a:r>
            <a:r>
              <a:rPr lang="zh-CN" altLang="en-US" i="0" u="none" strike="noStrike" baseline="0" dirty="0">
                <a:latin typeface="FZSSJW--GB1-0"/>
              </a:rPr>
              <a:t>一下即将开发的</a:t>
            </a:r>
            <a:r>
              <a:rPr lang="en-US" altLang="zh-CN" i="0" u="none" strike="noStrike" baseline="0" dirty="0">
                <a:latin typeface="FZSSJW--GB1-0"/>
              </a:rPr>
              <a:t>《</a:t>
            </a:r>
            <a:r>
              <a:rPr lang="zh-CN" altLang="en-US" i="0" u="none" strike="noStrike" baseline="0" dirty="0">
                <a:latin typeface="FZSSJW--GB1-0"/>
              </a:rPr>
              <a:t>外星人入侵</a:t>
            </a:r>
            <a:r>
              <a:rPr lang="en-US" altLang="zh-CN" i="0" u="none" strike="noStrike" baseline="0" dirty="0">
                <a:latin typeface="FZSSJW--GB1-0"/>
              </a:rPr>
              <a:t>》</a:t>
            </a:r>
            <a:r>
              <a:rPr lang="zh-CN" altLang="en-US" i="0" u="none" strike="noStrike" baseline="0" dirty="0">
                <a:latin typeface="FZSSJW--GB1-0"/>
              </a:rPr>
              <a:t>游戏：</a:t>
            </a:r>
            <a:endParaRPr lang="en-US" altLang="zh-CN" i="0" u="none" strike="noStrike" baseline="0" dirty="0">
              <a:latin typeface="FZSSJW--GB1-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zh-CN" altLang="en-US" sz="2400" u="sng" dirty="0"/>
              <a:t>在游戏</a:t>
            </a:r>
            <a:r>
              <a:rPr lang="en-US" altLang="zh-CN" sz="2400" u="sng" dirty="0"/>
              <a:t>《</a:t>
            </a:r>
            <a:r>
              <a:rPr lang="zh-CN" altLang="en-US" sz="2400" u="sng" dirty="0"/>
              <a:t>外星人入侵</a:t>
            </a:r>
            <a:r>
              <a:rPr lang="en-US" altLang="zh-CN" sz="2400" u="sng"/>
              <a:t>》</a:t>
            </a:r>
            <a:r>
              <a:rPr lang="zh-CN" altLang="en-US" sz="2400" u="sng"/>
              <a:t>中，玩家</a:t>
            </a:r>
            <a:r>
              <a:rPr lang="zh-CN" altLang="en-US" sz="2400" u="sng" dirty="0"/>
              <a:t>将控制一艘最初出现在屏幕底部中央的武装飞船。玩家可以使用箭头键左右</a:t>
            </a:r>
            <a:r>
              <a:rPr lang="zh-CN" altLang="en-US" sz="2400" u="sng"/>
              <a:t>移动飞船，使用</a:t>
            </a:r>
            <a:r>
              <a:rPr lang="zh-CN" altLang="en-US" sz="2400" u="sng" dirty="0"/>
              <a:t>空格键进行射击。当游戏</a:t>
            </a:r>
            <a:r>
              <a:rPr lang="zh-CN" altLang="en-US" sz="2400" u="sng"/>
              <a:t>开始时，一群</a:t>
            </a:r>
            <a:r>
              <a:rPr lang="zh-CN" altLang="en-US" sz="2400" u="sng" dirty="0"/>
              <a:t>外星人飞船将出现在上方的</a:t>
            </a:r>
            <a:r>
              <a:rPr lang="zh-CN" altLang="en-US" sz="2400" u="sng"/>
              <a:t>天空中，并</a:t>
            </a:r>
            <a:r>
              <a:rPr lang="zh-CN" altLang="en-US" sz="2400" u="sng" dirty="0"/>
              <a:t>不断向屏幕下方移动。玩家的任务是击毁这些外星人飞船。</a:t>
            </a:r>
            <a:endParaRPr lang="en-US" altLang="zh-CN" sz="2400" u="sng" dirty="0"/>
          </a:p>
          <a:p>
            <a:pPr marL="0" indent="0">
              <a:spcBef>
                <a:spcPts val="500"/>
              </a:spcBef>
              <a:buNone/>
            </a:pPr>
            <a:r>
              <a:rPr lang="zh-CN" altLang="en-US" sz="2400" u="sng" dirty="0"/>
              <a:t>玩家将外星人飞船都</a:t>
            </a:r>
            <a:r>
              <a:rPr lang="zh-CN" altLang="en-US" sz="2400" u="sng"/>
              <a:t>击毁后，将</a:t>
            </a:r>
            <a:r>
              <a:rPr lang="zh-CN" altLang="en-US" sz="2400" u="sng" dirty="0"/>
              <a:t>出现一群新</a:t>
            </a:r>
            <a:r>
              <a:rPr lang="zh-CN" altLang="en-US" sz="2400" u="sng"/>
              <a:t>的外星人，它们</a:t>
            </a:r>
            <a:r>
              <a:rPr lang="zh-CN" altLang="en-US" sz="2400" u="sng" dirty="0"/>
              <a:t>的移动速度更快。只要有外星人撞到玩家的飞船或到达屏幕</a:t>
            </a:r>
            <a:r>
              <a:rPr lang="zh-CN" altLang="en-US" sz="2400" u="sng"/>
              <a:t>下边缘，玩家</a:t>
            </a:r>
            <a:r>
              <a:rPr lang="zh-CN" altLang="en-US" sz="2400" u="sng" dirty="0"/>
              <a:t>就会损失一艘自己的飞船。</a:t>
            </a:r>
            <a:endParaRPr lang="en-US" altLang="zh-CN" sz="2400" u="sng" dirty="0"/>
          </a:p>
          <a:p>
            <a:pPr marL="0" indent="0">
              <a:spcBef>
                <a:spcPts val="500"/>
              </a:spcBef>
              <a:buNone/>
            </a:pPr>
            <a:r>
              <a:rPr lang="zh-CN" altLang="en-US" sz="2400" u="sng" dirty="0"/>
              <a:t>玩家损失三艘</a:t>
            </a:r>
            <a:r>
              <a:rPr lang="zh-CN" altLang="en-US" sz="2400" u="sng"/>
              <a:t>飞船后，游戏</a:t>
            </a:r>
            <a:r>
              <a:rPr lang="zh-CN" altLang="en-US" sz="2400" u="sng" dirty="0"/>
              <a:t>结束。</a:t>
            </a:r>
            <a:endParaRPr lang="en-US" altLang="zh-CN" sz="2400" u="sng" dirty="0"/>
          </a:p>
        </p:txBody>
      </p:sp>
    </p:spTree>
    <p:extLst>
      <p:ext uri="{BB962C8B-B14F-4D97-AF65-F5344CB8AC3E}">
        <p14:creationId xmlns:p14="http://schemas.microsoft.com/office/powerpoint/2010/main" val="34256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开始之前，让</a:t>
            </a:r>
            <a:r>
              <a:rPr lang="zh-CN" altLang="en-US" dirty="0"/>
              <a:t>我们回顾一下</a:t>
            </a:r>
            <a:r>
              <a:rPr lang="en-US" altLang="zh-CN" dirty="0"/>
              <a:t> 1.3 </a:t>
            </a:r>
            <a:r>
              <a:rPr lang="zh-CN" altLang="en-US" dirty="0"/>
              <a:t>节中的“四小时速学新建文件夹</a:t>
            </a:r>
            <a:r>
              <a:rPr lang="zh-CN" altLang="en-US"/>
              <a:t>教程”，在</a:t>
            </a:r>
            <a:r>
              <a:rPr lang="zh-CN" altLang="en-US" dirty="0"/>
              <a:t>桌面上新建一个名为 </a:t>
            </a:r>
            <a:r>
              <a:rPr lang="en-US" altLang="zh-CN" dirty="0" err="1">
                <a:highlight>
                  <a:srgbClr val="C0C0C0"/>
                </a:highlight>
              </a:rPr>
              <a:t>alien_invasion</a:t>
            </a:r>
            <a:r>
              <a:rPr lang="en-US" altLang="zh-CN" dirty="0"/>
              <a:t> </a:t>
            </a:r>
            <a:r>
              <a:rPr lang="zh-CN" altLang="en-US"/>
              <a:t>的文件夹，并</a:t>
            </a:r>
            <a:r>
              <a:rPr lang="zh-CN" altLang="en-US" dirty="0"/>
              <a:t>使用 </a:t>
            </a:r>
            <a:r>
              <a:rPr lang="en-US" altLang="zh-CN" dirty="0"/>
              <a:t>VS Code </a:t>
            </a:r>
            <a:r>
              <a:rPr lang="zh-CN" altLang="en-US" dirty="0"/>
              <a:t>打开它：</a:t>
            </a:r>
            <a:endParaRPr lang="en-US" altLang="zh-CN" dirty="0"/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9B1368-56CC-0E7F-0C66-CAAD091E8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306" y="3238896"/>
            <a:ext cx="4553388" cy="29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0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CD94-7D35-95C4-5E33-9D1A5CD4F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E0E6B-7831-25AC-240D-9C23C176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95C80-9D72-E5B4-445C-D065EBDF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新建打开的项目文件夹由于没有代码</a:t>
            </a:r>
            <a:r>
              <a:rPr lang="zh-CN" altLang="en-US"/>
              <a:t>可运行，需要</a:t>
            </a:r>
            <a:r>
              <a:rPr lang="zh-CN" altLang="en-US" dirty="0"/>
              <a:t>我们</a:t>
            </a:r>
            <a:r>
              <a:rPr lang="zh-CN" altLang="en-US" u="sng" dirty="0"/>
              <a:t>手动新建</a:t>
            </a:r>
            <a:r>
              <a:rPr lang="zh-CN" altLang="en-US" dirty="0"/>
              <a:t>一个</a:t>
            </a:r>
            <a:r>
              <a:rPr lang="zh-CN" altLang="en-US" b="1">
                <a:solidFill>
                  <a:schemeClr val="accent1"/>
                </a:solidFill>
              </a:rPr>
              <a:t>“终端”窗口</a:t>
            </a:r>
            <a:r>
              <a:rPr lang="zh-CN" altLang="en-US"/>
              <a:t>，以便</a:t>
            </a:r>
            <a:r>
              <a:rPr lang="zh-CN" altLang="en-US" dirty="0"/>
              <a:t>进行后续的操作：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093F4B-0523-33FD-B143-29F60051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594" y="3011734"/>
            <a:ext cx="6788812" cy="27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567DC-F9F3-8BA2-AAE1-9FE912B74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0638F-4042-B1E7-9C95-9CA846A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 err="1">
                <a:latin typeface="+mj-lt"/>
              </a:rPr>
              <a:t>Pygame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B53CD-A8CD-7DA4-0E13-0E319002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终端</a:t>
            </a:r>
            <a:r>
              <a:rPr lang="zh-CN" altLang="en-US"/>
              <a:t>打开后，忆及</a:t>
            </a:r>
            <a:r>
              <a:rPr lang="zh-CN" altLang="en-US" dirty="0"/>
              <a:t>之前提到当前项目是基于 </a:t>
            </a:r>
            <a:r>
              <a:rPr lang="en-US" altLang="zh-CN" dirty="0" err="1"/>
              <a:t>pygame</a:t>
            </a:r>
            <a:r>
              <a:rPr lang="en-US" altLang="zh-CN" dirty="0"/>
              <a:t> </a:t>
            </a:r>
            <a:r>
              <a:rPr lang="zh-CN" altLang="en-US" dirty="0"/>
              <a:t>库来</a:t>
            </a:r>
            <a:r>
              <a:rPr lang="zh-CN" altLang="en-US"/>
              <a:t>做的，所以</a:t>
            </a:r>
            <a:r>
              <a:rPr lang="zh-CN" altLang="en-US" dirty="0"/>
              <a:t>我们需要安装它。为此在终端中</a:t>
            </a:r>
            <a:r>
              <a:rPr lang="zh-CN" altLang="en-US" b="1" u="sng" dirty="0"/>
              <a:t>输入下面的命令并回车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algn="ctr">
              <a:spcBef>
                <a:spcPts val="300"/>
              </a:spcBef>
              <a:buNone/>
            </a:pPr>
            <a:r>
              <a:rPr lang="en-US" altLang="zh-CN" dirty="0">
                <a:highlight>
                  <a:srgbClr val="C0C0C0"/>
                </a:highlight>
              </a:rPr>
              <a:t>python -m pip install </a:t>
            </a:r>
            <a:r>
              <a:rPr lang="en-US" altLang="zh-CN" dirty="0" err="1">
                <a:highlight>
                  <a:srgbClr val="C0C0C0"/>
                </a:highlight>
              </a:rPr>
              <a:t>pygame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E896B9-698C-8A00-311C-645F2CB1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00" y="3383297"/>
            <a:ext cx="6629799" cy="30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4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4590</Words>
  <Application>Microsoft Office PowerPoint</Application>
  <PresentationFormat>宽屏</PresentationFormat>
  <Paragraphs>302</Paragraphs>
  <Slides>43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FZSSJW--GB1-0</vt:lpstr>
      <vt:lpstr>Microsoft YaHei UI</vt:lpstr>
      <vt:lpstr>等线</vt:lpstr>
      <vt:lpstr>华文琥珀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12 章 武装飞船</vt:lpstr>
      <vt:lpstr>关于第二部分</vt:lpstr>
      <vt:lpstr>12.1 规划项目 </vt:lpstr>
      <vt:lpstr>12.1 规划项目 </vt:lpstr>
      <vt:lpstr>12.1 规划项目 </vt:lpstr>
      <vt:lpstr>12.1 规划项目 </vt:lpstr>
      <vt:lpstr>12.2 安装 Pygame </vt:lpstr>
      <vt:lpstr>12.2 安装 Pygame </vt:lpstr>
      <vt:lpstr>12.2 安装 Pygame </vt:lpstr>
      <vt:lpstr>12.2 安装 Pygame </vt:lpstr>
      <vt:lpstr>12.3 开始游戏项目</vt:lpstr>
      <vt:lpstr>12.3 开始游戏项目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12.3.1 创建 Pygame 窗口及响应用户输入</vt:lpstr>
      <vt:lpstr>12.3.2 控制帧率</vt:lpstr>
      <vt:lpstr>12.3.2 控制帧率</vt:lpstr>
      <vt:lpstr>12.3.2 控制帧率</vt:lpstr>
      <vt:lpstr>12.3.3 设置背景色</vt:lpstr>
      <vt:lpstr>12.3.3 设置背景色</vt:lpstr>
      <vt:lpstr>12.3.4 创建 Settings 类（重构）</vt:lpstr>
      <vt:lpstr>12.3.4 创建 Settings 类</vt:lpstr>
      <vt:lpstr>12.3.4 创建 Settings 类</vt:lpstr>
      <vt:lpstr>12.3.4 创建 Settings 类</vt:lpstr>
      <vt:lpstr>12.4 添加飞船图像 </vt:lpstr>
      <vt:lpstr>12.4 添加飞船图像 </vt:lpstr>
      <vt:lpstr>12.5 重构</vt:lpstr>
      <vt:lpstr>12.6 驾驶飞船</vt:lpstr>
      <vt:lpstr>12.7 简单回顾</vt:lpstr>
      <vt:lpstr>12.8 射击</vt:lpstr>
      <vt:lpstr>12.9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102</cp:revision>
  <dcterms:created xsi:type="dcterms:W3CDTF">2023-04-03T03:10:02Z</dcterms:created>
  <dcterms:modified xsi:type="dcterms:W3CDTF">2025-03-02T17:23:40Z</dcterms:modified>
</cp:coreProperties>
</file>