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4" r:id="rId6"/>
    <p:sldId id="261" r:id="rId7"/>
    <p:sldId id="266" r:id="rId8"/>
    <p:sldId id="267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980903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827" y="2244830"/>
            <a:ext cx="6700347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51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827" y="4682065"/>
            <a:ext cx="6702635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350" spc="6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341256"/>
            <a:ext cx="1165860" cy="485546"/>
          </a:xfrm>
        </p:spPr>
        <p:txBody>
          <a:bodyPr/>
          <a:lstStyle>
            <a:lvl1pPr algn="ctr">
              <a:defRPr sz="975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21827" y="5177408"/>
            <a:ext cx="429772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1" y="5177408"/>
            <a:ext cx="146698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980903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67" y="2275166"/>
            <a:ext cx="6700266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51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867" y="4682062"/>
            <a:ext cx="670483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1975247" algn="l"/>
              </a:tabLst>
              <a:defRPr sz="135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89070" y="1344505"/>
            <a:ext cx="1165860" cy="498781"/>
          </a:xfrm>
        </p:spPr>
        <p:txBody>
          <a:bodyPr/>
          <a:lstStyle>
            <a:lvl1pPr algn="ctr">
              <a:defRPr lang="en-US" sz="975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1869" y="5177408"/>
            <a:ext cx="424510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9" y="5177408"/>
            <a:ext cx="1468754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103120"/>
            <a:ext cx="349758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103120"/>
            <a:ext cx="349758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25" b="1" i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92475"/>
            <a:ext cx="3497580" cy="316382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4034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25" b="1">
                <a:solidFill>
                  <a:schemeClr val="tx1"/>
                </a:solidFill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4034" y="2792474"/>
            <a:ext cx="3497580" cy="3164509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1" y="607392"/>
            <a:ext cx="2371472" cy="164592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09600"/>
            <a:ext cx="5143500" cy="5334000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3651" y="2336800"/>
            <a:ext cx="2371472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191000" y="6035040"/>
            <a:ext cx="146685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4352" y="6035040"/>
            <a:ext cx="3438525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757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51" y="237744"/>
            <a:ext cx="577215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6753" y="6035040"/>
            <a:ext cx="1553972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9487" y="6035040"/>
            <a:ext cx="3441002" cy="365760"/>
          </a:xfrm>
        </p:spPr>
        <p:txBody>
          <a:bodyPr/>
          <a:lstStyle>
            <a:lvl1pPr marL="0" algn="r" defTabSz="685800" rtl="0" eaLnBrk="1" latinLnBrk="0" hangingPunct="1">
              <a:defRPr lang="en-US" sz="75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035040"/>
            <a:ext cx="918972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938" y="603504"/>
            <a:ext cx="2358581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938" y="2386584"/>
            <a:ext cx="2358581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2597" y="6035040"/>
            <a:ext cx="2169784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035040"/>
            <a:ext cx="43624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035040"/>
            <a:ext cx="6286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1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723901" y="-10489"/>
            <a:ext cx="12293601" cy="6868489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1302" y="2213649"/>
            <a:ext cx="4089395" cy="243070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5758" y="2338578"/>
            <a:ext cx="3840480" cy="2180844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347" y="2623844"/>
            <a:ext cx="3581306" cy="984959"/>
          </a:xfrm>
        </p:spPr>
        <p:txBody>
          <a:bodyPr>
            <a:normAutofit/>
          </a:bodyPr>
          <a:lstStyle/>
          <a:p>
            <a:r>
              <a:rPr lang="hu-HU" sz="3300" dirty="0" err="1">
                <a:solidFill>
                  <a:schemeClr val="tx1"/>
                </a:solidFill>
              </a:rPr>
              <a:t>Sudoku</a:t>
            </a:r>
            <a:endParaRPr lang="en-US" sz="33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5347" y="3608805"/>
            <a:ext cx="3581306" cy="66518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450"/>
              </a:spcAft>
            </a:pPr>
            <a:r>
              <a:rPr lang="hu-HU" dirty="0" err="1">
                <a:solidFill>
                  <a:schemeClr val="tx1"/>
                </a:solidFill>
              </a:rPr>
              <a:t>Fraknói</a:t>
            </a:r>
            <a:r>
              <a:rPr lang="hu-HU" dirty="0">
                <a:solidFill>
                  <a:schemeClr val="tx1"/>
                </a:solidFill>
              </a:rPr>
              <a:t> Ádám</a:t>
            </a:r>
          </a:p>
          <a:p>
            <a:pPr>
              <a:spcAft>
                <a:spcPts val="450"/>
              </a:spcAft>
            </a:pPr>
            <a:r>
              <a:rPr lang="hu-HU" dirty="0">
                <a:solidFill>
                  <a:schemeClr val="tx1"/>
                </a:solidFill>
              </a:rPr>
              <a:t>Kulcsár Gergely</a:t>
            </a:r>
          </a:p>
          <a:p>
            <a:pPr>
              <a:spcAft>
                <a:spcPts val="450"/>
              </a:spcAft>
            </a:pPr>
            <a:r>
              <a:rPr lang="hu-HU" dirty="0" err="1">
                <a:solidFill>
                  <a:schemeClr val="tx1"/>
                </a:solidFill>
              </a:rPr>
              <a:t>Zsigri</a:t>
            </a:r>
            <a:r>
              <a:rPr lang="hu-HU" dirty="0">
                <a:solidFill>
                  <a:schemeClr val="tx1"/>
                </a:solidFill>
              </a:rPr>
              <a:t> Bálint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37EF-653C-4AA2-A469-21940A5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04190"/>
            <a:ext cx="7543800" cy="1371600"/>
          </a:xfrm>
        </p:spPr>
        <p:txBody>
          <a:bodyPr/>
          <a:lstStyle/>
          <a:p>
            <a:r>
              <a:rPr lang="hu-HU" dirty="0"/>
              <a:t>Következtetési</a:t>
            </a:r>
            <a:br>
              <a:rPr lang="en-US" dirty="0"/>
            </a:br>
            <a:r>
              <a:rPr lang="hu-HU" dirty="0"/>
              <a:t>szabályok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2011-656F-431F-AC83-871DE6B0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534" y="1875790"/>
            <a:ext cx="3936666" cy="3780816"/>
          </a:xfrm>
        </p:spPr>
        <p:txBody>
          <a:bodyPr>
            <a:noAutofit/>
          </a:bodyPr>
          <a:lstStyle/>
          <a:p>
            <a:r>
              <a:rPr lang="hu-HU" sz="1600" dirty="0" err="1"/>
              <a:t>Trivik</a:t>
            </a:r>
            <a:r>
              <a:rPr lang="hu-HU" sz="1600" dirty="0"/>
              <a:t>:</a:t>
            </a:r>
          </a:p>
          <a:p>
            <a:pPr lvl="1"/>
            <a:r>
              <a:rPr lang="en-US" sz="1600" dirty="0" err="1"/>
              <a:t>Kizárólag</a:t>
            </a:r>
            <a:r>
              <a:rPr lang="en-US" sz="1600" dirty="0"/>
              <a:t> </a:t>
            </a:r>
            <a:r>
              <a:rPr lang="en-US" sz="1600" dirty="0" err="1"/>
              <a:t>egy</a:t>
            </a:r>
            <a:r>
              <a:rPr lang="en-US" sz="1600" dirty="0"/>
              <a:t> </a:t>
            </a:r>
            <a:r>
              <a:rPr lang="en-US" sz="1600" dirty="0" err="1"/>
              <a:t>szám</a:t>
            </a:r>
            <a:r>
              <a:rPr lang="en-US" sz="1600" dirty="0"/>
              <a:t> </a:t>
            </a:r>
            <a:r>
              <a:rPr lang="en-US" sz="1600" dirty="0" err="1"/>
              <a:t>jöhet</a:t>
            </a:r>
            <a:br>
              <a:rPr lang="en-US" sz="1600" dirty="0"/>
            </a:br>
            <a:r>
              <a:rPr lang="en-US" sz="1600" dirty="0"/>
              <a:t>ide</a:t>
            </a:r>
            <a:endParaRPr lang="hu-HU" sz="1600" dirty="0"/>
          </a:p>
          <a:p>
            <a:pPr lvl="1"/>
            <a:r>
              <a:rPr lang="en-US" sz="1600" dirty="0" err="1"/>
              <a:t>Egyetlen</a:t>
            </a:r>
            <a:r>
              <a:rPr lang="en-US" sz="1600" dirty="0"/>
              <a:t> </a:t>
            </a:r>
            <a:r>
              <a:rPr lang="hu-HU" sz="1600" dirty="0"/>
              <a:t>mező</a:t>
            </a:r>
            <a:r>
              <a:rPr lang="en-US" sz="1600" dirty="0"/>
              <a:t>re</a:t>
            </a:r>
            <a:r>
              <a:rPr lang="hu-HU" sz="1600" dirty="0"/>
              <a:t> </a:t>
            </a:r>
            <a:r>
              <a:rPr lang="en-US" sz="1600" dirty="0"/>
              <a:t>m</a:t>
            </a:r>
            <a:r>
              <a:rPr lang="hu-HU" sz="1600" dirty="0"/>
              <a:t>ehet</a:t>
            </a:r>
            <a:br>
              <a:rPr lang="en-US" sz="1600" dirty="0"/>
            </a:br>
            <a:r>
              <a:rPr lang="en-US" sz="1600" dirty="0" err="1"/>
              <a:t>ez</a:t>
            </a:r>
            <a:r>
              <a:rPr lang="en-US" sz="1600" dirty="0"/>
              <a:t> a </a:t>
            </a:r>
            <a:r>
              <a:rPr lang="en-US" sz="1600" dirty="0" err="1"/>
              <a:t>szám</a:t>
            </a:r>
            <a:endParaRPr lang="hu-HU" sz="1600" dirty="0"/>
          </a:p>
          <a:p>
            <a:r>
              <a:rPr lang="hu-HU" sz="1600" dirty="0"/>
              <a:t>Bonyolultabbak:</a:t>
            </a:r>
          </a:p>
          <a:p>
            <a:pPr lvl="1"/>
            <a:r>
              <a:rPr lang="hu-HU" sz="1600" dirty="0" err="1"/>
              <a:t>square_line</a:t>
            </a:r>
            <a:endParaRPr lang="hu-HU" sz="1600" dirty="0"/>
          </a:p>
          <a:p>
            <a:pPr lvl="1"/>
            <a:r>
              <a:rPr lang="hu-HU" sz="1600" dirty="0" err="1"/>
              <a:t>line_square</a:t>
            </a:r>
            <a:endParaRPr lang="hu-HU" sz="1600" dirty="0"/>
          </a:p>
          <a:p>
            <a:pPr lvl="1"/>
            <a:r>
              <a:rPr lang="hu-HU" sz="1600" dirty="0" err="1"/>
              <a:t>naked_pair</a:t>
            </a:r>
            <a:r>
              <a:rPr lang="hu-HU" sz="1600" dirty="0"/>
              <a:t>/</a:t>
            </a:r>
            <a:r>
              <a:rPr lang="hu-HU" sz="1600" dirty="0" err="1"/>
              <a:t>triple</a:t>
            </a:r>
            <a:endParaRPr lang="hu-HU" sz="1600" dirty="0"/>
          </a:p>
          <a:p>
            <a:pPr lvl="1"/>
            <a:r>
              <a:rPr lang="hu-HU" sz="1600" dirty="0" err="1"/>
              <a:t>hidden_pair</a:t>
            </a:r>
            <a:r>
              <a:rPr lang="hu-HU" sz="1600" dirty="0"/>
              <a:t>/</a:t>
            </a:r>
            <a:r>
              <a:rPr lang="hu-HU" sz="1600" dirty="0" err="1"/>
              <a:t>triple</a:t>
            </a:r>
            <a:endParaRPr lang="hu-HU" sz="1600" dirty="0"/>
          </a:p>
          <a:p>
            <a:pPr lvl="1"/>
            <a:r>
              <a:rPr lang="hu-HU" sz="1600" dirty="0" err="1"/>
              <a:t>xwing</a:t>
            </a:r>
            <a:endParaRPr lang="hu-HU" sz="1600" dirty="0"/>
          </a:p>
          <a:p>
            <a:pPr lvl="1"/>
            <a:r>
              <a:rPr lang="hu-HU" sz="1600" dirty="0" err="1"/>
              <a:t>swordfish</a:t>
            </a:r>
            <a:endParaRPr lang="hu-HU" sz="1600" dirty="0"/>
          </a:p>
          <a:p>
            <a:pPr lvl="1"/>
            <a:r>
              <a:rPr lang="hu-HU" sz="1600" dirty="0" err="1"/>
              <a:t>ywing</a:t>
            </a:r>
            <a:endParaRPr lang="hu-HU" sz="1600" dirty="0"/>
          </a:p>
          <a:p>
            <a:endParaRPr lang="hu-HU" sz="1600" dirty="0"/>
          </a:p>
        </p:txBody>
      </p:sp>
      <p:pic>
        <p:nvPicPr>
          <p:cNvPr id="18" name="kizárólag_pic">
            <a:extLst>
              <a:ext uri="{FF2B5EF4-FFF2-40B4-BE49-F238E27FC236}">
                <a16:creationId xmlns:a16="http://schemas.microsoft.com/office/drawing/2014/main" id="{1AEFE11A-89DB-4B11-A577-191DE7BCD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0" y="1357306"/>
            <a:ext cx="4863766" cy="4942394"/>
          </a:xfrm>
          <a:prstGeom prst="rect">
            <a:avLst/>
          </a:prstGeom>
        </p:spPr>
      </p:pic>
      <p:pic>
        <p:nvPicPr>
          <p:cNvPr id="14" name="egyetlen_pic">
            <a:extLst>
              <a:ext uri="{FF2B5EF4-FFF2-40B4-BE49-F238E27FC236}">
                <a16:creationId xmlns:a16="http://schemas.microsoft.com/office/drawing/2014/main" id="{B3BE159A-F860-45DD-A8C5-F5BC3920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93" y="1357306"/>
            <a:ext cx="4930979" cy="4942394"/>
          </a:xfrm>
          <a:prstGeom prst="rect">
            <a:avLst/>
          </a:prstGeom>
        </p:spPr>
      </p:pic>
      <p:pic>
        <p:nvPicPr>
          <p:cNvPr id="5" name="square_line_pic">
            <a:extLst>
              <a:ext uri="{FF2B5EF4-FFF2-40B4-BE49-F238E27FC236}">
                <a16:creationId xmlns:a16="http://schemas.microsoft.com/office/drawing/2014/main" id="{838F814D-1C22-481A-83A1-AE6EF42E0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093" y="1339195"/>
            <a:ext cx="4904008" cy="4960505"/>
          </a:xfrm>
          <a:prstGeom prst="rect">
            <a:avLst/>
          </a:prstGeom>
        </p:spPr>
      </p:pic>
      <p:pic>
        <p:nvPicPr>
          <p:cNvPr id="7" name="line_square_pic">
            <a:extLst>
              <a:ext uri="{FF2B5EF4-FFF2-40B4-BE49-F238E27FC236}">
                <a16:creationId xmlns:a16="http://schemas.microsoft.com/office/drawing/2014/main" id="{FBB3D327-7454-4DF0-BA14-28F1C8004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121" y="1358236"/>
            <a:ext cx="4961279" cy="4995573"/>
          </a:xfrm>
          <a:prstGeom prst="rect">
            <a:avLst/>
          </a:prstGeom>
        </p:spPr>
      </p:pic>
      <p:pic>
        <p:nvPicPr>
          <p:cNvPr id="9" name="naked_pair_pic">
            <a:extLst>
              <a:ext uri="{FF2B5EF4-FFF2-40B4-BE49-F238E27FC236}">
                <a16:creationId xmlns:a16="http://schemas.microsoft.com/office/drawing/2014/main" id="{01DED732-F80C-4D48-A436-7C1C21DEC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2458" y="1362997"/>
            <a:ext cx="4954814" cy="4954814"/>
          </a:xfrm>
          <a:prstGeom prst="rect">
            <a:avLst/>
          </a:prstGeom>
        </p:spPr>
      </p:pic>
      <p:pic>
        <p:nvPicPr>
          <p:cNvPr id="11" name="hidden_pair_pic">
            <a:extLst>
              <a:ext uri="{FF2B5EF4-FFF2-40B4-BE49-F238E27FC236}">
                <a16:creationId xmlns:a16="http://schemas.microsoft.com/office/drawing/2014/main" id="{233D2146-5D89-4A05-B8D7-8A1ABDB11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5765" y="1382705"/>
            <a:ext cx="4900701" cy="4945765"/>
          </a:xfrm>
          <a:prstGeom prst="rect">
            <a:avLst/>
          </a:prstGeom>
        </p:spPr>
      </p:pic>
      <p:pic>
        <p:nvPicPr>
          <p:cNvPr id="13" name="xwing_pic">
            <a:extLst>
              <a:ext uri="{FF2B5EF4-FFF2-40B4-BE49-F238E27FC236}">
                <a16:creationId xmlns:a16="http://schemas.microsoft.com/office/drawing/2014/main" id="{9063E0DD-DEC5-4EC6-A688-03EC7E1BAA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5765" y="1395248"/>
            <a:ext cx="4863766" cy="4919671"/>
          </a:xfrm>
          <a:prstGeom prst="rect">
            <a:avLst/>
          </a:prstGeom>
        </p:spPr>
      </p:pic>
      <p:pic>
        <p:nvPicPr>
          <p:cNvPr id="15" name="swordfish_pic">
            <a:extLst>
              <a:ext uri="{FF2B5EF4-FFF2-40B4-BE49-F238E27FC236}">
                <a16:creationId xmlns:a16="http://schemas.microsoft.com/office/drawing/2014/main" id="{A9EC62D6-4686-42C8-B58E-1BB62C7A2D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2401" y="1354413"/>
            <a:ext cx="4908464" cy="4942393"/>
          </a:xfrm>
          <a:prstGeom prst="rect">
            <a:avLst/>
          </a:prstGeom>
        </p:spPr>
      </p:pic>
      <p:pic>
        <p:nvPicPr>
          <p:cNvPr id="6" name="ywing_asbtract_pic">
            <a:extLst>
              <a:ext uri="{FF2B5EF4-FFF2-40B4-BE49-F238E27FC236}">
                <a16:creationId xmlns:a16="http://schemas.microsoft.com/office/drawing/2014/main" id="{26F31836-1D4A-4E7D-85B2-6D8E96F2EA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200" y="1875790"/>
            <a:ext cx="3425721" cy="3227846"/>
          </a:xfrm>
          <a:prstGeom prst="rect">
            <a:avLst/>
          </a:prstGeom>
        </p:spPr>
      </p:pic>
      <p:pic>
        <p:nvPicPr>
          <p:cNvPr id="10" name="ywing_pic">
            <a:extLst>
              <a:ext uri="{FF2B5EF4-FFF2-40B4-BE49-F238E27FC236}">
                <a16:creationId xmlns:a16="http://schemas.microsoft.com/office/drawing/2014/main" id="{8390EA9C-8D02-440C-B3C9-C5B47C5B2A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0165" y="1328536"/>
            <a:ext cx="4849366" cy="4905753"/>
          </a:xfrm>
          <a:prstGeom prst="rect">
            <a:avLst/>
          </a:prstGeom>
        </p:spPr>
      </p:pic>
      <p:pic>
        <p:nvPicPr>
          <p:cNvPr id="17" name="ywing2_abstract_pic">
            <a:extLst>
              <a:ext uri="{FF2B5EF4-FFF2-40B4-BE49-F238E27FC236}">
                <a16:creationId xmlns:a16="http://schemas.microsoft.com/office/drawing/2014/main" id="{F79B3961-8914-4453-8E69-9137D2010B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4922" y="2592866"/>
            <a:ext cx="3525678" cy="1737834"/>
          </a:xfrm>
          <a:prstGeom prst="rect">
            <a:avLst/>
          </a:prstGeom>
        </p:spPr>
      </p:pic>
      <p:pic>
        <p:nvPicPr>
          <p:cNvPr id="19" name="ywing2_pic">
            <a:extLst>
              <a:ext uri="{FF2B5EF4-FFF2-40B4-BE49-F238E27FC236}">
                <a16:creationId xmlns:a16="http://schemas.microsoft.com/office/drawing/2014/main" id="{622CD13D-5C1B-4956-A694-75A17827DCEC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3792401" y="1336302"/>
            <a:ext cx="4969426" cy="49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0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CE830E45-EE21-4B14-84AD-E5CF2693F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310718"/>
            <a:ext cx="9144000" cy="7255998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2BFB00B-ABC6-42E4-9C4F-676F534CA521}"/>
              </a:ext>
            </a:extLst>
          </p:cNvPr>
          <p:cNvSpPr txBox="1">
            <a:spLocks/>
          </p:cNvSpPr>
          <p:nvPr/>
        </p:nvSpPr>
        <p:spPr>
          <a:xfrm>
            <a:off x="2512381" y="119576"/>
            <a:ext cx="4119238" cy="767254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>
                <a:solidFill>
                  <a:schemeClr val="bg1"/>
                </a:solidFill>
              </a:rPr>
              <a:t>Bálint marhaságai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449947-14D3-4FFB-9138-7A02341E8ECA}"/>
              </a:ext>
            </a:extLst>
          </p:cNvPr>
          <p:cNvSpPr txBox="1">
            <a:spLocks/>
          </p:cNvSpPr>
          <p:nvPr/>
        </p:nvSpPr>
        <p:spPr>
          <a:xfrm>
            <a:off x="232299" y="1317124"/>
            <a:ext cx="4119238" cy="51544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1. Hogyan mentsünk el bizonyítást?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98FA146-C604-4008-A87F-64384A798A00}"/>
              </a:ext>
            </a:extLst>
          </p:cNvPr>
          <p:cNvSpPr txBox="1">
            <a:spLocks/>
          </p:cNvSpPr>
          <p:nvPr/>
        </p:nvSpPr>
        <p:spPr>
          <a:xfrm>
            <a:off x="2512381" y="5548272"/>
            <a:ext cx="1623134" cy="515448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 err="1">
                <a:solidFill>
                  <a:srgbClr val="FFFF00"/>
                </a:solidFill>
              </a:rPr>
              <a:t>Knowledge</a:t>
            </a:r>
            <a:endParaRPr lang="hu-HU" sz="1800" dirty="0">
              <a:solidFill>
                <a:srgbClr val="FFFF0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D7E0B84-D810-45D6-AA90-98C5F7216036}"/>
              </a:ext>
            </a:extLst>
          </p:cNvPr>
          <p:cNvSpPr txBox="1">
            <a:spLocks/>
          </p:cNvSpPr>
          <p:nvPr/>
        </p:nvSpPr>
        <p:spPr>
          <a:xfrm>
            <a:off x="2106597" y="2654609"/>
            <a:ext cx="1623134" cy="515448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 err="1">
                <a:solidFill>
                  <a:srgbClr val="FFFF00"/>
                </a:solidFill>
              </a:rPr>
              <a:t>Deduction</a:t>
            </a:r>
            <a:endParaRPr lang="hu-HU" sz="1800" dirty="0">
              <a:solidFill>
                <a:srgbClr val="FFFF0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3283BC1-30F2-415B-8D62-46AF43A1CA37}"/>
              </a:ext>
            </a:extLst>
          </p:cNvPr>
          <p:cNvSpPr txBox="1">
            <a:spLocks/>
          </p:cNvSpPr>
          <p:nvPr/>
        </p:nvSpPr>
        <p:spPr>
          <a:xfrm>
            <a:off x="5305147" y="4109578"/>
            <a:ext cx="1896862" cy="515448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 err="1">
                <a:solidFill>
                  <a:srgbClr val="FFFF00"/>
                </a:solidFill>
              </a:rPr>
              <a:t>Consequence</a:t>
            </a:r>
            <a:endParaRPr lang="hu-HU" sz="1800" dirty="0">
              <a:solidFill>
                <a:srgbClr val="FFFF00"/>
              </a:solidFill>
            </a:endParaRPr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1F7FE378-86DC-4DA8-A8C0-17B771207918}"/>
              </a:ext>
            </a:extLst>
          </p:cNvPr>
          <p:cNvCxnSpPr>
            <a:endCxn id="12" idx="2"/>
          </p:cNvCxnSpPr>
          <p:nvPr/>
        </p:nvCxnSpPr>
        <p:spPr>
          <a:xfrm flipV="1">
            <a:off x="2512381" y="6063720"/>
            <a:ext cx="811567" cy="67470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41583899-A95D-416D-A195-AFEDD4A5452E}"/>
              </a:ext>
            </a:extLst>
          </p:cNvPr>
          <p:cNvCxnSpPr>
            <a:cxnSpLocks/>
          </p:cNvCxnSpPr>
          <p:nvPr/>
        </p:nvCxnSpPr>
        <p:spPr>
          <a:xfrm flipH="1" flipV="1">
            <a:off x="3323948" y="6063720"/>
            <a:ext cx="386178" cy="67470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CFFCB080-D2A4-4B0D-BD9B-6AF146250744}"/>
              </a:ext>
            </a:extLst>
          </p:cNvPr>
          <p:cNvCxnSpPr>
            <a:cxnSpLocks/>
          </p:cNvCxnSpPr>
          <p:nvPr/>
        </p:nvCxnSpPr>
        <p:spPr>
          <a:xfrm flipH="1" flipV="1">
            <a:off x="3323948" y="6063720"/>
            <a:ext cx="1114888" cy="64945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7205DBF8-3A3C-4F58-A12B-83A54C8CD37C}"/>
              </a:ext>
            </a:extLst>
          </p:cNvPr>
          <p:cNvSpPr txBox="1">
            <a:spLocks/>
          </p:cNvSpPr>
          <p:nvPr/>
        </p:nvSpPr>
        <p:spPr>
          <a:xfrm>
            <a:off x="4438836" y="5548272"/>
            <a:ext cx="1970842" cy="51544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Pozíció, szám </a:t>
            </a:r>
            <a:r>
              <a:rPr lang="hu-HU" sz="1800" dirty="0">
                <a:solidFill>
                  <a:schemeClr val="bg1"/>
                </a:solidFill>
                <a:sym typeface="Wingdings" panose="05000000000000000000" pitchFamily="2" charset="2"/>
              </a:rPr>
              <a:t> elemi információ</a:t>
            </a:r>
            <a:endParaRPr lang="hu-HU" sz="1800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FEB08FE9-04FF-44E9-8F68-ADB1CA769ECF}"/>
              </a:ext>
            </a:extLst>
          </p:cNvPr>
          <p:cNvCxnSpPr>
            <a:stCxn id="12" idx="3"/>
            <a:endCxn id="26" idx="1"/>
          </p:cNvCxnSpPr>
          <p:nvPr/>
        </p:nvCxnSpPr>
        <p:spPr>
          <a:xfrm>
            <a:off x="4135515" y="5805996"/>
            <a:ext cx="30332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D19EAF98-F75F-4C5C-A6CC-693841D0306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672179" y="3170057"/>
            <a:ext cx="245985" cy="44315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8D43E1A5-B87B-409B-910C-4AF0B8487C54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2918164" y="3170057"/>
            <a:ext cx="162387" cy="44315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07691B7D-CC23-4081-BAB0-AC0844E924DC}"/>
              </a:ext>
            </a:extLst>
          </p:cNvPr>
          <p:cNvCxnSpPr>
            <a:cxnSpLocks/>
          </p:cNvCxnSpPr>
          <p:nvPr/>
        </p:nvCxnSpPr>
        <p:spPr>
          <a:xfrm flipV="1">
            <a:off x="1766656" y="3170057"/>
            <a:ext cx="1151508" cy="44315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26DFDFD5-DB6A-4B3F-B80C-112F14082B62}"/>
              </a:ext>
            </a:extLst>
          </p:cNvPr>
          <p:cNvSpPr txBox="1">
            <a:spLocks/>
          </p:cNvSpPr>
          <p:nvPr/>
        </p:nvSpPr>
        <p:spPr>
          <a:xfrm>
            <a:off x="3979046" y="2654609"/>
            <a:ext cx="1970842" cy="51544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Mit következtetünk, mi az indoklás?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7EF2FB3D-C83B-4F6E-93C0-B283F43D6BAD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729731" y="2912333"/>
            <a:ext cx="2493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A83BB8E-B9DB-4A09-BBBC-8C35F6F7B1A9}"/>
              </a:ext>
            </a:extLst>
          </p:cNvPr>
          <p:cNvCxnSpPr>
            <a:cxnSpLocks/>
          </p:cNvCxnSpPr>
          <p:nvPr/>
        </p:nvCxnSpPr>
        <p:spPr>
          <a:xfrm flipH="1">
            <a:off x="7203120" y="3932808"/>
            <a:ext cx="236367" cy="1767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C0453573-9EE7-476F-B451-40E27DD8FE7E}"/>
              </a:ext>
            </a:extLst>
          </p:cNvPr>
          <p:cNvCxnSpPr>
            <a:cxnSpLocks/>
          </p:cNvCxnSpPr>
          <p:nvPr/>
        </p:nvCxnSpPr>
        <p:spPr>
          <a:xfrm flipH="1">
            <a:off x="7203121" y="3932807"/>
            <a:ext cx="564285" cy="1767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5E84C697-7707-4D83-A000-E7F17F0E7884}"/>
              </a:ext>
            </a:extLst>
          </p:cNvPr>
          <p:cNvSpPr txBox="1">
            <a:spLocks/>
          </p:cNvSpPr>
          <p:nvPr/>
        </p:nvSpPr>
        <p:spPr>
          <a:xfrm>
            <a:off x="3018408" y="4110036"/>
            <a:ext cx="1970842" cy="51544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Mit használunk egy indokláshoz?</a:t>
            </a:r>
          </a:p>
        </p:txBody>
      </p: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44C82878-7491-4EEA-BC78-F50755145690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989250" y="4360362"/>
            <a:ext cx="315897" cy="73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>
            <a:extLst>
              <a:ext uri="{FF2B5EF4-FFF2-40B4-BE49-F238E27FC236}">
                <a16:creationId xmlns:a16="http://schemas.microsoft.com/office/drawing/2014/main" id="{C4FB559A-9C62-4681-973A-2FF12D3801DC}"/>
              </a:ext>
            </a:extLst>
          </p:cNvPr>
          <p:cNvSpPr txBox="1">
            <a:spLocks/>
          </p:cNvSpPr>
          <p:nvPr/>
        </p:nvSpPr>
        <p:spPr>
          <a:xfrm>
            <a:off x="1018159" y="5214755"/>
            <a:ext cx="1146514" cy="118248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 err="1">
                <a:solidFill>
                  <a:schemeClr val="bg1"/>
                </a:solidFill>
              </a:rPr>
              <a:t>IsValue</a:t>
            </a:r>
            <a:endParaRPr lang="hu-HU" sz="1800" dirty="0">
              <a:solidFill>
                <a:schemeClr val="bg1"/>
              </a:solidFill>
            </a:endParaRPr>
          </a:p>
          <a:p>
            <a:pPr algn="ctr"/>
            <a:r>
              <a:rPr lang="hu-HU" sz="1800" dirty="0" err="1">
                <a:solidFill>
                  <a:schemeClr val="bg1"/>
                </a:solidFill>
              </a:rPr>
              <a:t>MustBe</a:t>
            </a:r>
            <a:endParaRPr lang="hu-HU" sz="1800" dirty="0">
              <a:solidFill>
                <a:schemeClr val="bg1"/>
              </a:solidFill>
            </a:endParaRPr>
          </a:p>
          <a:p>
            <a:pPr algn="ctr"/>
            <a:r>
              <a:rPr lang="hu-HU" sz="1800" dirty="0" err="1">
                <a:solidFill>
                  <a:schemeClr val="bg1"/>
                </a:solidFill>
              </a:rPr>
              <a:t>CantBe</a:t>
            </a:r>
            <a:endParaRPr lang="hu-HU" sz="1800" dirty="0">
              <a:solidFill>
                <a:schemeClr val="bg1"/>
              </a:solidFill>
            </a:endParaRPr>
          </a:p>
        </p:txBody>
      </p: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23156528-C23E-4BB6-8B2D-C542413B8F88}"/>
              </a:ext>
            </a:extLst>
          </p:cNvPr>
          <p:cNvCxnSpPr>
            <a:cxnSpLocks/>
            <a:stCxn id="50" idx="3"/>
            <a:endCxn id="12" idx="1"/>
          </p:cNvCxnSpPr>
          <p:nvPr/>
        </p:nvCxnSpPr>
        <p:spPr>
          <a:xfrm>
            <a:off x="2164673" y="5805996"/>
            <a:ext cx="34770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1">
            <a:extLst>
              <a:ext uri="{FF2B5EF4-FFF2-40B4-BE49-F238E27FC236}">
                <a16:creationId xmlns:a16="http://schemas.microsoft.com/office/drawing/2014/main" id="{A6252AE6-77EA-4355-ACA8-7C2645434F8D}"/>
              </a:ext>
            </a:extLst>
          </p:cNvPr>
          <p:cNvSpPr txBox="1">
            <a:spLocks/>
          </p:cNvSpPr>
          <p:nvPr/>
        </p:nvSpPr>
        <p:spPr>
          <a:xfrm>
            <a:off x="541539" y="1999224"/>
            <a:ext cx="1970842" cy="515448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 err="1">
                <a:solidFill>
                  <a:srgbClr val="FFC000"/>
                </a:solidFill>
              </a:rPr>
              <a:t>MustBe</a:t>
            </a:r>
            <a:r>
              <a:rPr lang="hu-HU" sz="1800" dirty="0">
                <a:solidFill>
                  <a:srgbClr val="FFC000"/>
                </a:solidFill>
              </a:rPr>
              <a:t> (</a:t>
            </a:r>
            <a:r>
              <a:rPr lang="hu-HU" sz="1800" dirty="0">
                <a:solidFill>
                  <a:srgbClr val="FFC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hu-HU" sz="1800" dirty="0">
                <a:solidFill>
                  <a:srgbClr val="FFC000"/>
                </a:solidFill>
              </a:rPr>
              <a:t>) </a:t>
            </a:r>
            <a:r>
              <a:rPr lang="hu-HU" sz="1800" dirty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hu-HU" sz="1800" dirty="0">
                <a:solidFill>
                  <a:srgbClr val="FFC000"/>
                </a:solidFill>
              </a:rPr>
              <a:t> beíráshoz vezet</a:t>
            </a:r>
          </a:p>
        </p:txBody>
      </p: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DFBFB8DA-D331-47F8-B63F-2A070E9902C0}"/>
              </a:ext>
            </a:extLst>
          </p:cNvPr>
          <p:cNvCxnSpPr>
            <a:cxnSpLocks/>
          </p:cNvCxnSpPr>
          <p:nvPr/>
        </p:nvCxnSpPr>
        <p:spPr>
          <a:xfrm flipH="1" flipV="1">
            <a:off x="2512381" y="2514672"/>
            <a:ext cx="486977" cy="13993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B4853E9D-56E7-4916-84F2-D438F27576D2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784934" y="2514672"/>
            <a:ext cx="742026" cy="109854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38F64C20-887B-48F7-A759-7259D34F88DC}"/>
              </a:ext>
            </a:extLst>
          </p:cNvPr>
          <p:cNvSpPr txBox="1">
            <a:spLocks/>
          </p:cNvSpPr>
          <p:nvPr/>
        </p:nvSpPr>
        <p:spPr>
          <a:xfrm>
            <a:off x="5468645" y="1669401"/>
            <a:ext cx="1970842" cy="515448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 err="1">
                <a:solidFill>
                  <a:srgbClr val="FFC000"/>
                </a:solidFill>
              </a:rPr>
              <a:t>CantBe</a:t>
            </a:r>
            <a:r>
              <a:rPr lang="hu-HU" sz="1800" dirty="0">
                <a:solidFill>
                  <a:srgbClr val="FFC000"/>
                </a:solidFill>
              </a:rPr>
              <a:t> (</a:t>
            </a:r>
            <a:r>
              <a:rPr lang="hu-HU" sz="1800" dirty="0">
                <a:solidFill>
                  <a:srgbClr val="FFC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</a:t>
            </a:r>
            <a:r>
              <a:rPr lang="hu-HU" sz="1800" dirty="0">
                <a:solidFill>
                  <a:srgbClr val="FFC000"/>
                </a:solidFill>
              </a:rPr>
              <a:t>)</a:t>
            </a:r>
            <a:r>
              <a:rPr lang="hu-HU" sz="1800" dirty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hu-HU" sz="1800" dirty="0">
                <a:solidFill>
                  <a:srgbClr val="FFC000"/>
                </a:solidFill>
              </a:rPr>
              <a:t> </a:t>
            </a:r>
            <a:br>
              <a:rPr lang="hu-HU" sz="1800" dirty="0">
                <a:solidFill>
                  <a:srgbClr val="FFC000"/>
                </a:solidFill>
              </a:rPr>
            </a:br>
            <a:r>
              <a:rPr lang="hu-HU" sz="1800" dirty="0">
                <a:solidFill>
                  <a:srgbClr val="FFC000"/>
                </a:solidFill>
              </a:rPr>
              <a:t>köztes lépés</a:t>
            </a:r>
          </a:p>
        </p:txBody>
      </p: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D12C88C9-3652-480A-8D89-27914018ED0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918164" y="2184849"/>
            <a:ext cx="2550481" cy="46976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65">
            <a:extLst>
              <a:ext uri="{FF2B5EF4-FFF2-40B4-BE49-F238E27FC236}">
                <a16:creationId xmlns:a16="http://schemas.microsoft.com/office/drawing/2014/main" id="{8AE6879D-5938-47D8-8A72-930D58DF9FAF}"/>
              </a:ext>
            </a:extLst>
          </p:cNvPr>
          <p:cNvCxnSpPr>
            <a:cxnSpLocks/>
          </p:cNvCxnSpPr>
          <p:nvPr/>
        </p:nvCxnSpPr>
        <p:spPr>
          <a:xfrm flipH="1">
            <a:off x="6566886" y="592079"/>
            <a:ext cx="1289852" cy="107732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6" grpId="0" animBg="1"/>
      <p:bldP spid="39" grpId="0" animBg="1"/>
      <p:bldP spid="47" grpId="0" animBg="1"/>
      <p:bldP spid="50" grpId="0" animBg="1"/>
      <p:bldP spid="56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1FF9FA80-1E57-415F-B6D5-B1D86ADAC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774491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C25A59C-D198-4139-A13A-3723F3F2CF81}"/>
              </a:ext>
            </a:extLst>
          </p:cNvPr>
          <p:cNvSpPr txBox="1">
            <a:spLocks/>
          </p:cNvSpPr>
          <p:nvPr/>
        </p:nvSpPr>
        <p:spPr>
          <a:xfrm>
            <a:off x="99134" y="234049"/>
            <a:ext cx="2679577" cy="51544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2. Main </a:t>
            </a:r>
            <a:r>
              <a:rPr lang="hu-HU" sz="1800" dirty="0" err="1">
                <a:solidFill>
                  <a:schemeClr val="bg1"/>
                </a:solidFill>
              </a:rPr>
              <a:t>Loop</a:t>
            </a:r>
            <a:endParaRPr lang="hu-HU" sz="18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E2A3B6-B94C-4759-9F40-5CC2DA619CB2}"/>
              </a:ext>
            </a:extLst>
          </p:cNvPr>
          <p:cNvSpPr txBox="1">
            <a:spLocks/>
          </p:cNvSpPr>
          <p:nvPr/>
        </p:nvSpPr>
        <p:spPr>
          <a:xfrm>
            <a:off x="2657381" y="1717542"/>
            <a:ext cx="3432699" cy="515448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rgbClr val="00B0F0"/>
                </a:solidFill>
              </a:rPr>
              <a:t>Keressünk következtetéseket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4F222E-7A61-46CA-A6DA-2FE3A9C8F570}"/>
              </a:ext>
            </a:extLst>
          </p:cNvPr>
          <p:cNvSpPr txBox="1">
            <a:spLocks/>
          </p:cNvSpPr>
          <p:nvPr/>
        </p:nvSpPr>
        <p:spPr>
          <a:xfrm>
            <a:off x="4068930" y="4238084"/>
            <a:ext cx="2021150" cy="515448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rgbClr val="FFFF00"/>
                </a:solidFill>
              </a:rPr>
              <a:t>Írjunk be!</a:t>
            </a:r>
          </a:p>
        </p:txBody>
      </p:sp>
      <p:sp>
        <p:nvSpPr>
          <p:cNvPr id="31" name="Nyíl: lefelé mutató 30">
            <a:extLst>
              <a:ext uri="{FF2B5EF4-FFF2-40B4-BE49-F238E27FC236}">
                <a16:creationId xmlns:a16="http://schemas.microsoft.com/office/drawing/2014/main" id="{F617E09E-8E34-469E-9173-ECEFC7973FC1}"/>
              </a:ext>
            </a:extLst>
          </p:cNvPr>
          <p:cNvSpPr/>
          <p:nvPr/>
        </p:nvSpPr>
        <p:spPr>
          <a:xfrm rot="5400000">
            <a:off x="3285787" y="2645857"/>
            <a:ext cx="378782" cy="118750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Nyíl: lefelé mutató 25">
            <a:extLst>
              <a:ext uri="{FF2B5EF4-FFF2-40B4-BE49-F238E27FC236}">
                <a16:creationId xmlns:a16="http://schemas.microsoft.com/office/drawing/2014/main" id="{9EEAAD8A-42D7-4FA0-AE96-7DC84AE91A7F}"/>
              </a:ext>
            </a:extLst>
          </p:cNvPr>
          <p:cNvSpPr/>
          <p:nvPr/>
        </p:nvSpPr>
        <p:spPr>
          <a:xfrm>
            <a:off x="4975569" y="2232990"/>
            <a:ext cx="378782" cy="74435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Nyíl: lefelé mutató 26">
            <a:extLst>
              <a:ext uri="{FF2B5EF4-FFF2-40B4-BE49-F238E27FC236}">
                <a16:creationId xmlns:a16="http://schemas.microsoft.com/office/drawing/2014/main" id="{899333F4-9BF3-4493-8EF4-E5FB72161B19}"/>
              </a:ext>
            </a:extLst>
          </p:cNvPr>
          <p:cNvSpPr/>
          <p:nvPr/>
        </p:nvSpPr>
        <p:spPr>
          <a:xfrm>
            <a:off x="4975569" y="3516550"/>
            <a:ext cx="378782" cy="717439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Nyíl: szalag, balra mutató 27">
            <a:extLst>
              <a:ext uri="{FF2B5EF4-FFF2-40B4-BE49-F238E27FC236}">
                <a16:creationId xmlns:a16="http://schemas.microsoft.com/office/drawing/2014/main" id="{88A4331A-BEE3-4983-A3E9-D8B6328ECA48}"/>
              </a:ext>
            </a:extLst>
          </p:cNvPr>
          <p:cNvSpPr/>
          <p:nvPr/>
        </p:nvSpPr>
        <p:spPr>
          <a:xfrm flipV="1">
            <a:off x="6090080" y="1635635"/>
            <a:ext cx="1558037" cy="4143727"/>
          </a:xfrm>
          <a:prstGeom prst="curvedLeftArrow">
            <a:avLst>
              <a:gd name="adj1" fmla="val 9937"/>
              <a:gd name="adj2" fmla="val 32735"/>
              <a:gd name="adj3" fmla="val 3183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4C9BD176-0FE9-4429-A4E2-D610B93D9082}"/>
              </a:ext>
            </a:extLst>
          </p:cNvPr>
          <p:cNvSpPr txBox="1">
            <a:spLocks/>
          </p:cNvSpPr>
          <p:nvPr/>
        </p:nvSpPr>
        <p:spPr>
          <a:xfrm>
            <a:off x="4686305" y="3613475"/>
            <a:ext cx="1020188" cy="33735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Igen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9C1671-1880-4F3F-8361-838D76BE0475}"/>
              </a:ext>
            </a:extLst>
          </p:cNvPr>
          <p:cNvSpPr txBox="1">
            <a:spLocks/>
          </p:cNvSpPr>
          <p:nvPr/>
        </p:nvSpPr>
        <p:spPr>
          <a:xfrm>
            <a:off x="1423017" y="2977345"/>
            <a:ext cx="1458409" cy="515448"/>
          </a:xfrm>
          <a:prstGeom prst="rect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rgbClr val="FF0000"/>
                </a:solidFill>
              </a:rPr>
              <a:t>ELBUKTUNK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13FD84-0D61-4E7C-A1DF-42F35535EECB}"/>
              </a:ext>
            </a:extLst>
          </p:cNvPr>
          <p:cNvSpPr txBox="1">
            <a:spLocks/>
          </p:cNvSpPr>
          <p:nvPr/>
        </p:nvSpPr>
        <p:spPr>
          <a:xfrm>
            <a:off x="4068930" y="3005197"/>
            <a:ext cx="2021150" cy="515448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rgbClr val="FFFF00"/>
                </a:solidFill>
              </a:rPr>
              <a:t>Tudunk beírni?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1716B1E-0443-4261-BD3C-6EBF65DBEF3B}"/>
              </a:ext>
            </a:extLst>
          </p:cNvPr>
          <p:cNvSpPr txBox="1">
            <a:spLocks/>
          </p:cNvSpPr>
          <p:nvPr/>
        </p:nvSpPr>
        <p:spPr>
          <a:xfrm>
            <a:off x="3173774" y="3066393"/>
            <a:ext cx="735005" cy="33735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Nem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CB09C0F3-A2A5-409F-86A0-030F1707B503}"/>
              </a:ext>
            </a:extLst>
          </p:cNvPr>
          <p:cNvSpPr txBox="1">
            <a:spLocks/>
          </p:cNvSpPr>
          <p:nvPr/>
        </p:nvSpPr>
        <p:spPr>
          <a:xfrm>
            <a:off x="4068930" y="5483977"/>
            <a:ext cx="2021150" cy="515448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rgbClr val="FFFF00"/>
                </a:solidFill>
              </a:rPr>
              <a:t>Kész?</a:t>
            </a:r>
          </a:p>
        </p:txBody>
      </p:sp>
      <p:sp>
        <p:nvSpPr>
          <p:cNvPr id="34" name="Nyíl: lefelé mutató 33">
            <a:extLst>
              <a:ext uri="{FF2B5EF4-FFF2-40B4-BE49-F238E27FC236}">
                <a16:creationId xmlns:a16="http://schemas.microsoft.com/office/drawing/2014/main" id="{8C5E9065-DE9A-4005-AD37-4B4F6A53EEBB}"/>
              </a:ext>
            </a:extLst>
          </p:cNvPr>
          <p:cNvSpPr/>
          <p:nvPr/>
        </p:nvSpPr>
        <p:spPr>
          <a:xfrm>
            <a:off x="4975569" y="4749437"/>
            <a:ext cx="378782" cy="717439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Nyíl: lefelé mutató 34">
            <a:extLst>
              <a:ext uri="{FF2B5EF4-FFF2-40B4-BE49-F238E27FC236}">
                <a16:creationId xmlns:a16="http://schemas.microsoft.com/office/drawing/2014/main" id="{614E905A-905F-45D7-AF1E-80E80F8B7E68}"/>
              </a:ext>
            </a:extLst>
          </p:cNvPr>
          <p:cNvSpPr/>
          <p:nvPr/>
        </p:nvSpPr>
        <p:spPr>
          <a:xfrm rot="5400000">
            <a:off x="3280853" y="5141068"/>
            <a:ext cx="378782" cy="118750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89B8F512-CDD7-4A3E-878C-A51BF841E468}"/>
              </a:ext>
            </a:extLst>
          </p:cNvPr>
          <p:cNvSpPr txBox="1">
            <a:spLocks/>
          </p:cNvSpPr>
          <p:nvPr/>
        </p:nvSpPr>
        <p:spPr>
          <a:xfrm>
            <a:off x="3157298" y="5566144"/>
            <a:ext cx="735005" cy="33735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Igen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E234E046-4844-4360-88DC-F2559C4CCFED}"/>
              </a:ext>
            </a:extLst>
          </p:cNvPr>
          <p:cNvSpPr txBox="1">
            <a:spLocks/>
          </p:cNvSpPr>
          <p:nvPr/>
        </p:nvSpPr>
        <p:spPr>
          <a:xfrm>
            <a:off x="7310742" y="3622484"/>
            <a:ext cx="735005" cy="33735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Nem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B64E3FF9-6EDB-46A4-B64B-74F8CEE69D17}"/>
              </a:ext>
            </a:extLst>
          </p:cNvPr>
          <p:cNvSpPr txBox="1">
            <a:spLocks/>
          </p:cNvSpPr>
          <p:nvPr/>
        </p:nvSpPr>
        <p:spPr>
          <a:xfrm>
            <a:off x="1411558" y="5462917"/>
            <a:ext cx="1458409" cy="515448"/>
          </a:xfrm>
          <a:prstGeom prst="rect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rgbClr val="FF0000"/>
                </a:solidFill>
              </a:rPr>
              <a:t>VÉGE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8197840-8DBD-42BA-A75E-DBDAF3982CF4}"/>
              </a:ext>
            </a:extLst>
          </p:cNvPr>
          <p:cNvSpPr txBox="1">
            <a:spLocks/>
          </p:cNvSpPr>
          <p:nvPr/>
        </p:nvSpPr>
        <p:spPr>
          <a:xfrm>
            <a:off x="4063996" y="475955"/>
            <a:ext cx="2021150" cy="515448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rgbClr val="FFFF00"/>
                </a:solidFill>
              </a:rPr>
              <a:t>Mentsük el!</a:t>
            </a:r>
          </a:p>
        </p:txBody>
      </p:sp>
      <p:sp>
        <p:nvSpPr>
          <p:cNvPr id="40" name="Nyíl: lefelé mutató 39">
            <a:extLst>
              <a:ext uri="{FF2B5EF4-FFF2-40B4-BE49-F238E27FC236}">
                <a16:creationId xmlns:a16="http://schemas.microsoft.com/office/drawing/2014/main" id="{4B93C6C3-EBB5-432B-B031-F7818C9B6878}"/>
              </a:ext>
            </a:extLst>
          </p:cNvPr>
          <p:cNvSpPr/>
          <p:nvPr/>
        </p:nvSpPr>
        <p:spPr>
          <a:xfrm>
            <a:off x="5547436" y="1000725"/>
            <a:ext cx="378782" cy="708117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Nyíl: lefelé mutató 40">
            <a:extLst>
              <a:ext uri="{FF2B5EF4-FFF2-40B4-BE49-F238E27FC236}">
                <a16:creationId xmlns:a16="http://schemas.microsoft.com/office/drawing/2014/main" id="{57B68FF7-2759-4138-BC8C-DBE5D7D09244}"/>
              </a:ext>
            </a:extLst>
          </p:cNvPr>
          <p:cNvSpPr/>
          <p:nvPr/>
        </p:nvSpPr>
        <p:spPr>
          <a:xfrm rot="10800000">
            <a:off x="4452398" y="994016"/>
            <a:ext cx="378782" cy="708117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B5B32BC-8362-4832-9F04-7552092BC066}"/>
              </a:ext>
            </a:extLst>
          </p:cNvPr>
          <p:cNvSpPr txBox="1">
            <a:spLocks/>
          </p:cNvSpPr>
          <p:nvPr/>
        </p:nvSpPr>
        <p:spPr>
          <a:xfrm>
            <a:off x="4511710" y="2351572"/>
            <a:ext cx="1225117" cy="33735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Nincs új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1658102-D44C-4A14-87AD-456392CDB0EE}"/>
              </a:ext>
            </a:extLst>
          </p:cNvPr>
          <p:cNvSpPr txBox="1">
            <a:spLocks/>
          </p:cNvSpPr>
          <p:nvPr/>
        </p:nvSpPr>
        <p:spPr>
          <a:xfrm>
            <a:off x="4091442" y="1242522"/>
            <a:ext cx="1097866" cy="33735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Van új</a:t>
            </a:r>
          </a:p>
        </p:txBody>
      </p:sp>
    </p:spTree>
    <p:extLst>
      <p:ext uri="{BB962C8B-B14F-4D97-AF65-F5344CB8AC3E}">
        <p14:creationId xmlns:p14="http://schemas.microsoft.com/office/powerpoint/2010/main" val="265884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1623E899-3FB3-477D-82F2-BF961245C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774491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7F4FF3-E57D-4D40-A92F-3CAC47E55DFC}"/>
              </a:ext>
            </a:extLst>
          </p:cNvPr>
          <p:cNvSpPr txBox="1">
            <a:spLocks/>
          </p:cNvSpPr>
          <p:nvPr/>
        </p:nvSpPr>
        <p:spPr>
          <a:xfrm>
            <a:off x="2256407" y="491774"/>
            <a:ext cx="1269507" cy="51544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 err="1">
                <a:solidFill>
                  <a:schemeClr val="bg1"/>
                </a:solidFill>
              </a:rPr>
              <a:t>MustBe</a:t>
            </a:r>
            <a:r>
              <a:rPr lang="hu-HU" sz="1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B03DEE-939B-4091-9386-5FDFF52CF481}"/>
              </a:ext>
            </a:extLst>
          </p:cNvPr>
          <p:cNvSpPr txBox="1">
            <a:spLocks/>
          </p:cNvSpPr>
          <p:nvPr/>
        </p:nvSpPr>
        <p:spPr>
          <a:xfrm>
            <a:off x="4572001" y="491774"/>
            <a:ext cx="1455938" cy="515448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rgbClr val="FFFF00"/>
                </a:solidFill>
              </a:rPr>
              <a:t>Mentsük el!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DF5B606-E463-451C-8EA5-4B7E35EF9189}"/>
              </a:ext>
            </a:extLst>
          </p:cNvPr>
          <p:cNvSpPr txBox="1">
            <a:spLocks/>
          </p:cNvSpPr>
          <p:nvPr/>
        </p:nvSpPr>
        <p:spPr>
          <a:xfrm>
            <a:off x="6513991" y="1493452"/>
            <a:ext cx="2256408" cy="693517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rgbClr val="00B0F0"/>
                </a:solidFill>
              </a:rPr>
              <a:t>Keressünk</a:t>
            </a:r>
            <a:r>
              <a:rPr lang="hu-HU" sz="1800" dirty="0">
                <a:solidFill>
                  <a:srgbClr val="FFFF00"/>
                </a:solidFill>
              </a:rPr>
              <a:t> </a:t>
            </a:r>
            <a:r>
              <a:rPr lang="hu-HU" sz="1800" dirty="0">
                <a:solidFill>
                  <a:srgbClr val="00B0F0"/>
                </a:solidFill>
              </a:rPr>
              <a:t>következtetéseket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D1BFF519-CF86-4FF8-A48F-41C06556E2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2520985"/>
                <a:ext cx="1455938" cy="515448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3000" i="0" kern="1200" cap="none" spc="0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j-lt"/>
                    <a:ea typeface="+mn-ea"/>
                    <a:cs typeface="+mn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hu-HU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≤8</m:t>
                    </m:r>
                  </m:oMath>
                </a14:m>
                <a:r>
                  <a:rPr lang="hu-HU" sz="1800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D1BFF519-CF86-4FF8-A48F-41C06556E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20985"/>
                <a:ext cx="1455938" cy="5154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291A7ADE-C93F-4D60-A94B-C397F9551243}"/>
              </a:ext>
            </a:extLst>
          </p:cNvPr>
          <p:cNvSpPr txBox="1">
            <a:spLocks/>
          </p:cNvSpPr>
          <p:nvPr/>
        </p:nvSpPr>
        <p:spPr>
          <a:xfrm>
            <a:off x="2256407" y="2520985"/>
            <a:ext cx="1269507" cy="51544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 err="1">
                <a:solidFill>
                  <a:schemeClr val="bg1"/>
                </a:solidFill>
              </a:rPr>
              <a:t>greedy</a:t>
            </a:r>
            <a:r>
              <a:rPr lang="hu-HU" sz="1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26C0656-B399-4515-A926-2B7121DDE741}"/>
              </a:ext>
            </a:extLst>
          </p:cNvPr>
          <p:cNvSpPr txBox="1">
            <a:spLocks/>
          </p:cNvSpPr>
          <p:nvPr/>
        </p:nvSpPr>
        <p:spPr>
          <a:xfrm>
            <a:off x="2256407" y="4323921"/>
            <a:ext cx="1269506" cy="515448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rgbClr val="FFFF00"/>
                </a:solidFill>
              </a:rPr>
              <a:t>Írjunk be!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62ECF60-D625-4508-9088-DAD9A38104C0}"/>
              </a:ext>
            </a:extLst>
          </p:cNvPr>
          <p:cNvSpPr txBox="1">
            <a:spLocks/>
          </p:cNvSpPr>
          <p:nvPr/>
        </p:nvSpPr>
        <p:spPr>
          <a:xfrm>
            <a:off x="4572000" y="4323921"/>
            <a:ext cx="1455938" cy="515448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rgbClr val="FFFF00"/>
                </a:solidFill>
              </a:rPr>
              <a:t>Kész?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DEBBE48-D573-42D9-8B23-72EDE637993A}"/>
              </a:ext>
            </a:extLst>
          </p:cNvPr>
          <p:cNvSpPr txBox="1">
            <a:spLocks/>
          </p:cNvSpPr>
          <p:nvPr/>
        </p:nvSpPr>
        <p:spPr>
          <a:xfrm>
            <a:off x="6035991" y="4977976"/>
            <a:ext cx="1269507" cy="515448"/>
          </a:xfrm>
          <a:prstGeom prst="rect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rgbClr val="FF0000"/>
                </a:solidFill>
              </a:rPr>
              <a:t>VÉGE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D91B04F-5C8D-4F0F-B672-70F398DBC248}"/>
              </a:ext>
            </a:extLst>
          </p:cNvPr>
          <p:cNvSpPr txBox="1">
            <a:spLocks/>
          </p:cNvSpPr>
          <p:nvPr/>
        </p:nvSpPr>
        <p:spPr>
          <a:xfrm>
            <a:off x="5129729" y="6297895"/>
            <a:ext cx="1541016" cy="515448"/>
          </a:xfrm>
          <a:prstGeom prst="rect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rgbClr val="FF0000"/>
                </a:solidFill>
              </a:rPr>
              <a:t>ELBUKTUNK</a:t>
            </a:r>
          </a:p>
        </p:txBody>
      </p:sp>
      <p:sp>
        <p:nvSpPr>
          <p:cNvPr id="17" name="Nyíl: lefelé mutató 16">
            <a:extLst>
              <a:ext uri="{FF2B5EF4-FFF2-40B4-BE49-F238E27FC236}">
                <a16:creationId xmlns:a16="http://schemas.microsoft.com/office/drawing/2014/main" id="{D791879C-16E7-46CC-A22D-9D7EAA055386}"/>
              </a:ext>
            </a:extLst>
          </p:cNvPr>
          <p:cNvSpPr/>
          <p:nvPr/>
        </p:nvSpPr>
        <p:spPr>
          <a:xfrm rot="5400000">
            <a:off x="3859565" y="226454"/>
            <a:ext cx="378782" cy="1046087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Nyíl: lefelé mutató 17">
            <a:extLst>
              <a:ext uri="{FF2B5EF4-FFF2-40B4-BE49-F238E27FC236}">
                <a16:creationId xmlns:a16="http://schemas.microsoft.com/office/drawing/2014/main" id="{4D527C74-3FEC-4734-A0CB-92EC453F797C}"/>
              </a:ext>
            </a:extLst>
          </p:cNvPr>
          <p:cNvSpPr/>
          <p:nvPr/>
        </p:nvSpPr>
        <p:spPr>
          <a:xfrm rot="16200000">
            <a:off x="3859565" y="2233677"/>
            <a:ext cx="378782" cy="1046087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Nyíl: lefelé mutató 18">
            <a:extLst>
              <a:ext uri="{FF2B5EF4-FFF2-40B4-BE49-F238E27FC236}">
                <a16:creationId xmlns:a16="http://schemas.microsoft.com/office/drawing/2014/main" id="{C827D972-6E13-415E-9B7F-A6551552BE01}"/>
              </a:ext>
            </a:extLst>
          </p:cNvPr>
          <p:cNvSpPr/>
          <p:nvPr/>
        </p:nvSpPr>
        <p:spPr>
          <a:xfrm rot="16200000">
            <a:off x="1658272" y="2400913"/>
            <a:ext cx="378782" cy="817486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2E8EEB-500E-4E24-8951-CEC07078631C}"/>
              </a:ext>
            </a:extLst>
          </p:cNvPr>
          <p:cNvSpPr txBox="1">
            <a:spLocks/>
          </p:cNvSpPr>
          <p:nvPr/>
        </p:nvSpPr>
        <p:spPr>
          <a:xfrm>
            <a:off x="169415" y="2520985"/>
            <a:ext cx="1269507" cy="51544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 err="1">
                <a:solidFill>
                  <a:schemeClr val="bg1"/>
                </a:solidFill>
              </a:rPr>
              <a:t>k_opt</a:t>
            </a:r>
            <a:r>
              <a:rPr lang="hu-HU" sz="1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1" name="Nyíl: kanyarodó 20">
            <a:extLst>
              <a:ext uri="{FF2B5EF4-FFF2-40B4-BE49-F238E27FC236}">
                <a16:creationId xmlns:a16="http://schemas.microsoft.com/office/drawing/2014/main" id="{E1D8FDC0-FA6D-4FFB-8296-B343F7D40D31}"/>
              </a:ext>
            </a:extLst>
          </p:cNvPr>
          <p:cNvSpPr/>
          <p:nvPr/>
        </p:nvSpPr>
        <p:spPr>
          <a:xfrm rot="5400000" flipV="1">
            <a:off x="409082" y="673660"/>
            <a:ext cx="1900681" cy="1793968"/>
          </a:xfrm>
          <a:prstGeom prst="bentArrow">
            <a:avLst>
              <a:gd name="adj1" fmla="val 12819"/>
              <a:gd name="adj2" fmla="val 14581"/>
              <a:gd name="adj3" fmla="val 20051"/>
              <a:gd name="adj4" fmla="val 858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2" name="Nyíl: kanyarodó 21">
            <a:extLst>
              <a:ext uri="{FF2B5EF4-FFF2-40B4-BE49-F238E27FC236}">
                <a16:creationId xmlns:a16="http://schemas.microsoft.com/office/drawing/2014/main" id="{A7B8FDEA-174F-4E1A-BB70-7646D6E4025F}"/>
              </a:ext>
            </a:extLst>
          </p:cNvPr>
          <p:cNvSpPr/>
          <p:nvPr/>
        </p:nvSpPr>
        <p:spPr>
          <a:xfrm flipV="1">
            <a:off x="614839" y="3036433"/>
            <a:ext cx="1641566" cy="1729351"/>
          </a:xfrm>
          <a:prstGeom prst="bentArrow">
            <a:avLst>
              <a:gd name="adj1" fmla="val 12819"/>
              <a:gd name="adj2" fmla="val 14581"/>
              <a:gd name="adj3" fmla="val 20133"/>
              <a:gd name="adj4" fmla="val 79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842B9CB8-5403-47F1-A6B2-B31B9B093E6F}"/>
              </a:ext>
            </a:extLst>
          </p:cNvPr>
          <p:cNvSpPr/>
          <p:nvPr/>
        </p:nvSpPr>
        <p:spPr>
          <a:xfrm rot="16200000">
            <a:off x="3848466" y="4058602"/>
            <a:ext cx="378782" cy="1046087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Nyíl: kanyarodó 24">
            <a:extLst>
              <a:ext uri="{FF2B5EF4-FFF2-40B4-BE49-F238E27FC236}">
                <a16:creationId xmlns:a16="http://schemas.microsoft.com/office/drawing/2014/main" id="{A063FFC9-9B0A-4E37-99DB-6063C6E1F78B}"/>
              </a:ext>
            </a:extLst>
          </p:cNvPr>
          <p:cNvSpPr/>
          <p:nvPr/>
        </p:nvSpPr>
        <p:spPr>
          <a:xfrm rot="16200000" flipV="1">
            <a:off x="6095917" y="2113968"/>
            <a:ext cx="718675" cy="864676"/>
          </a:xfrm>
          <a:prstGeom prst="bentArrow">
            <a:avLst>
              <a:gd name="adj1" fmla="val 26407"/>
              <a:gd name="adj2" fmla="val 28169"/>
              <a:gd name="adj3" fmla="val 30016"/>
              <a:gd name="adj4" fmla="val 526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6" name="Nyíl: kanyarodó 25">
            <a:extLst>
              <a:ext uri="{FF2B5EF4-FFF2-40B4-BE49-F238E27FC236}">
                <a16:creationId xmlns:a16="http://schemas.microsoft.com/office/drawing/2014/main" id="{CAC22B97-45A6-46D6-9802-ECDB0D6C1457}"/>
              </a:ext>
            </a:extLst>
          </p:cNvPr>
          <p:cNvSpPr/>
          <p:nvPr/>
        </p:nvSpPr>
        <p:spPr>
          <a:xfrm rot="10800000" flipV="1">
            <a:off x="6022915" y="560106"/>
            <a:ext cx="1815016" cy="933345"/>
          </a:xfrm>
          <a:prstGeom prst="bentArrow">
            <a:avLst>
              <a:gd name="adj1" fmla="val 23282"/>
              <a:gd name="adj2" fmla="val 24240"/>
              <a:gd name="adj3" fmla="val 45469"/>
              <a:gd name="adj4" fmla="val 8589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7" name="Nyíl: kanyarodó 26">
            <a:extLst>
              <a:ext uri="{FF2B5EF4-FFF2-40B4-BE49-F238E27FC236}">
                <a16:creationId xmlns:a16="http://schemas.microsoft.com/office/drawing/2014/main" id="{04DCC9C0-964E-4F50-9909-24C7FBD1A115}"/>
              </a:ext>
            </a:extLst>
          </p:cNvPr>
          <p:cNvSpPr/>
          <p:nvPr/>
        </p:nvSpPr>
        <p:spPr>
          <a:xfrm rot="16200000" flipV="1">
            <a:off x="5411930" y="2811032"/>
            <a:ext cx="2517631" cy="1269504"/>
          </a:xfrm>
          <a:prstGeom prst="bentArrow">
            <a:avLst>
              <a:gd name="adj1" fmla="val 18387"/>
              <a:gd name="adj2" fmla="val 15848"/>
              <a:gd name="adj3" fmla="val 24490"/>
              <a:gd name="adj4" fmla="val 8589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8" name="Nyíl: lefelé mutató 27">
            <a:extLst>
              <a:ext uri="{FF2B5EF4-FFF2-40B4-BE49-F238E27FC236}">
                <a16:creationId xmlns:a16="http://schemas.microsoft.com/office/drawing/2014/main" id="{EBB1AF9B-BF44-467F-B47C-29B96F6F1871}"/>
              </a:ext>
            </a:extLst>
          </p:cNvPr>
          <p:cNvSpPr/>
          <p:nvPr/>
        </p:nvSpPr>
        <p:spPr>
          <a:xfrm>
            <a:off x="8058572" y="2213918"/>
            <a:ext cx="378782" cy="342043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Nyíl: kanyarodó 28">
            <a:extLst>
              <a:ext uri="{FF2B5EF4-FFF2-40B4-BE49-F238E27FC236}">
                <a16:creationId xmlns:a16="http://schemas.microsoft.com/office/drawing/2014/main" id="{BA14EF3B-1FCA-4CAE-A461-B1461EB24CD1}"/>
              </a:ext>
            </a:extLst>
          </p:cNvPr>
          <p:cNvSpPr/>
          <p:nvPr/>
        </p:nvSpPr>
        <p:spPr>
          <a:xfrm flipV="1">
            <a:off x="4952188" y="4839368"/>
            <a:ext cx="1083805" cy="598586"/>
          </a:xfrm>
          <a:prstGeom prst="bentArrow">
            <a:avLst>
              <a:gd name="adj1" fmla="val 29726"/>
              <a:gd name="adj2" fmla="val 27764"/>
              <a:gd name="adj3" fmla="val 50000"/>
              <a:gd name="adj4" fmla="val 85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F0C46A7-C2DB-4219-9979-1E648BA79D41}"/>
              </a:ext>
            </a:extLst>
          </p:cNvPr>
          <p:cNvSpPr txBox="1">
            <a:spLocks/>
          </p:cNvSpPr>
          <p:nvPr/>
        </p:nvSpPr>
        <p:spPr>
          <a:xfrm>
            <a:off x="7864867" y="3537755"/>
            <a:ext cx="809296" cy="33735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Nincs új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64A99F77-B7D2-43A4-BEF4-D66B89BF6896}"/>
              </a:ext>
            </a:extLst>
          </p:cNvPr>
          <p:cNvSpPr txBox="1">
            <a:spLocks/>
          </p:cNvSpPr>
          <p:nvPr/>
        </p:nvSpPr>
        <p:spPr>
          <a:xfrm>
            <a:off x="7438667" y="606101"/>
            <a:ext cx="809296" cy="33735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Van új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6D6008B-211D-4325-93AF-C66730DB4D45}"/>
              </a:ext>
            </a:extLst>
          </p:cNvPr>
          <p:cNvSpPr txBox="1">
            <a:spLocks/>
          </p:cNvSpPr>
          <p:nvPr/>
        </p:nvSpPr>
        <p:spPr>
          <a:xfrm>
            <a:off x="545690" y="737039"/>
            <a:ext cx="809296" cy="33735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Igen</a:t>
            </a:r>
          </a:p>
        </p:txBody>
      </p:sp>
      <p:sp>
        <p:nvSpPr>
          <p:cNvPr id="34" name="Nyíl: kanyarodó 33">
            <a:extLst>
              <a:ext uri="{FF2B5EF4-FFF2-40B4-BE49-F238E27FC236}">
                <a16:creationId xmlns:a16="http://schemas.microsoft.com/office/drawing/2014/main" id="{17C9E717-622D-4D7E-AB95-37AB2548098E}"/>
              </a:ext>
            </a:extLst>
          </p:cNvPr>
          <p:cNvSpPr/>
          <p:nvPr/>
        </p:nvSpPr>
        <p:spPr>
          <a:xfrm flipV="1">
            <a:off x="2832083" y="1019540"/>
            <a:ext cx="3681908" cy="718676"/>
          </a:xfrm>
          <a:prstGeom prst="bentArrow">
            <a:avLst>
              <a:gd name="adj1" fmla="val 26407"/>
              <a:gd name="adj2" fmla="val 28169"/>
              <a:gd name="adj3" fmla="val 30016"/>
              <a:gd name="adj4" fmla="val 5269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60D162B-1E39-4387-BCA6-E1FBBF27298F}"/>
              </a:ext>
            </a:extLst>
          </p:cNvPr>
          <p:cNvSpPr txBox="1">
            <a:spLocks/>
          </p:cNvSpPr>
          <p:nvPr/>
        </p:nvSpPr>
        <p:spPr>
          <a:xfrm>
            <a:off x="4275662" y="1368391"/>
            <a:ext cx="809296" cy="33735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Nem</a:t>
            </a:r>
          </a:p>
        </p:txBody>
      </p:sp>
      <p:sp>
        <p:nvSpPr>
          <p:cNvPr id="35" name="Nyíl: kanyarodó 34">
            <a:extLst>
              <a:ext uri="{FF2B5EF4-FFF2-40B4-BE49-F238E27FC236}">
                <a16:creationId xmlns:a16="http://schemas.microsoft.com/office/drawing/2014/main" id="{7DB97CBB-65B4-4713-B6C0-BEE55CF84706}"/>
              </a:ext>
            </a:extLst>
          </p:cNvPr>
          <p:cNvSpPr/>
          <p:nvPr/>
        </p:nvSpPr>
        <p:spPr>
          <a:xfrm>
            <a:off x="2778711" y="1784562"/>
            <a:ext cx="3735280" cy="736422"/>
          </a:xfrm>
          <a:prstGeom prst="bentArrow">
            <a:avLst>
              <a:gd name="adj1" fmla="val 26407"/>
              <a:gd name="adj2" fmla="val 28169"/>
              <a:gd name="adj3" fmla="val 30016"/>
              <a:gd name="adj4" fmla="val 526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06176C4F-5C66-4AB1-8993-4A052F6A562E}"/>
              </a:ext>
            </a:extLst>
          </p:cNvPr>
          <p:cNvSpPr txBox="1">
            <a:spLocks/>
          </p:cNvSpPr>
          <p:nvPr/>
        </p:nvSpPr>
        <p:spPr>
          <a:xfrm>
            <a:off x="4275662" y="1839141"/>
            <a:ext cx="809296" cy="33735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Nem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DC301CEF-BB25-4B2E-A989-F28587FF34CB}"/>
              </a:ext>
            </a:extLst>
          </p:cNvPr>
          <p:cNvSpPr txBox="1">
            <a:spLocks/>
          </p:cNvSpPr>
          <p:nvPr/>
        </p:nvSpPr>
        <p:spPr>
          <a:xfrm>
            <a:off x="3597331" y="2589317"/>
            <a:ext cx="679833" cy="33735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Igen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18DAE77B-A6DD-4E31-BB3C-20598C9F7DCC}"/>
              </a:ext>
            </a:extLst>
          </p:cNvPr>
          <p:cNvSpPr txBox="1">
            <a:spLocks/>
          </p:cNvSpPr>
          <p:nvPr/>
        </p:nvSpPr>
        <p:spPr>
          <a:xfrm>
            <a:off x="1481057" y="2999047"/>
            <a:ext cx="679833" cy="33735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Igen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FE1147E-FA26-497B-94EA-95BEBF3FFF3B}"/>
              </a:ext>
            </a:extLst>
          </p:cNvPr>
          <p:cNvSpPr txBox="1">
            <a:spLocks/>
          </p:cNvSpPr>
          <p:nvPr/>
        </p:nvSpPr>
        <p:spPr>
          <a:xfrm>
            <a:off x="677210" y="3911041"/>
            <a:ext cx="679833" cy="33735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Nem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234132A6-8ED8-4748-8F05-C6645C44CFD0}"/>
              </a:ext>
            </a:extLst>
          </p:cNvPr>
          <p:cNvSpPr txBox="1">
            <a:spLocks/>
          </p:cNvSpPr>
          <p:nvPr/>
        </p:nvSpPr>
        <p:spPr>
          <a:xfrm>
            <a:off x="4515419" y="5128837"/>
            <a:ext cx="679833" cy="33735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Igen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15DA7254-EF4F-4272-8F9E-A872136C8D8C}"/>
              </a:ext>
            </a:extLst>
          </p:cNvPr>
          <p:cNvSpPr txBox="1">
            <a:spLocks/>
          </p:cNvSpPr>
          <p:nvPr/>
        </p:nvSpPr>
        <p:spPr>
          <a:xfrm>
            <a:off x="6839672" y="4217326"/>
            <a:ext cx="679833" cy="33735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Nem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F5427E7F-705B-46F0-8276-4B9B5D3D27D5}"/>
              </a:ext>
            </a:extLst>
          </p:cNvPr>
          <p:cNvSpPr txBox="1">
            <a:spLocks/>
          </p:cNvSpPr>
          <p:nvPr/>
        </p:nvSpPr>
        <p:spPr>
          <a:xfrm>
            <a:off x="6162704" y="2831642"/>
            <a:ext cx="679833" cy="33735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Nem</a:t>
            </a:r>
          </a:p>
        </p:txBody>
      </p:sp>
      <p:cxnSp>
        <p:nvCxnSpPr>
          <p:cNvPr id="44" name="Összekötő: görbe 43">
            <a:extLst>
              <a:ext uri="{FF2B5EF4-FFF2-40B4-BE49-F238E27FC236}">
                <a16:creationId xmlns:a16="http://schemas.microsoft.com/office/drawing/2014/main" id="{06E2CEDF-BD29-4016-BD0F-EB3687A773D7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5400000">
            <a:off x="3451821" y="2475773"/>
            <a:ext cx="1287488" cy="2408809"/>
          </a:xfrm>
          <a:prstGeom prst="curvedConnector3">
            <a:avLst/>
          </a:prstGeom>
          <a:ln w="190500">
            <a:solidFill>
              <a:schemeClr val="bg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5C4BBD04-9FDA-4A75-95A9-086BD7D08F27}"/>
              </a:ext>
            </a:extLst>
          </p:cNvPr>
          <p:cNvSpPr txBox="1">
            <a:spLocks/>
          </p:cNvSpPr>
          <p:nvPr/>
        </p:nvSpPr>
        <p:spPr>
          <a:xfrm>
            <a:off x="3871903" y="3489569"/>
            <a:ext cx="679833" cy="33735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Igen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1BDF08-1D02-4D27-8E7A-252CBD7BE664}"/>
              </a:ext>
            </a:extLst>
          </p:cNvPr>
          <p:cNvSpPr txBox="1">
            <a:spLocks/>
          </p:cNvSpPr>
          <p:nvPr/>
        </p:nvSpPr>
        <p:spPr>
          <a:xfrm>
            <a:off x="90996" y="67469"/>
            <a:ext cx="1747241" cy="51544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2. Main </a:t>
            </a:r>
            <a:r>
              <a:rPr lang="hu-HU" sz="1800" dirty="0" err="1">
                <a:solidFill>
                  <a:schemeClr val="bg1"/>
                </a:solidFill>
              </a:rPr>
              <a:t>Loop</a:t>
            </a:r>
            <a:endParaRPr lang="hu-HU" sz="1800" dirty="0">
              <a:solidFill>
                <a:schemeClr val="bg1"/>
              </a:solidFill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79020BBA-074B-409A-A535-593D7EFC52C1}"/>
              </a:ext>
            </a:extLst>
          </p:cNvPr>
          <p:cNvSpPr txBox="1">
            <a:spLocks/>
          </p:cNvSpPr>
          <p:nvPr/>
        </p:nvSpPr>
        <p:spPr>
          <a:xfrm>
            <a:off x="7162976" y="5634349"/>
            <a:ext cx="1847858" cy="515448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rgbClr val="FFFF00"/>
                </a:solidFill>
              </a:rPr>
              <a:t>Tudunk beírni?</a:t>
            </a:r>
          </a:p>
        </p:txBody>
      </p:sp>
      <p:sp>
        <p:nvSpPr>
          <p:cNvPr id="47" name="Nyíl: kanyarodó 46">
            <a:extLst>
              <a:ext uri="{FF2B5EF4-FFF2-40B4-BE49-F238E27FC236}">
                <a16:creationId xmlns:a16="http://schemas.microsoft.com/office/drawing/2014/main" id="{B19D4EB0-F450-4B8B-A1AF-9C736DDA3460}"/>
              </a:ext>
            </a:extLst>
          </p:cNvPr>
          <p:cNvSpPr/>
          <p:nvPr/>
        </p:nvSpPr>
        <p:spPr>
          <a:xfrm rot="10800000">
            <a:off x="6670743" y="6152163"/>
            <a:ext cx="1639531" cy="582793"/>
          </a:xfrm>
          <a:prstGeom prst="bentArrow">
            <a:avLst>
              <a:gd name="adj1" fmla="val 31195"/>
              <a:gd name="adj2" fmla="val 32162"/>
              <a:gd name="adj3" fmla="val 50000"/>
              <a:gd name="adj4" fmla="val 8589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DB8351F3-1103-4046-9C63-B2729B5292E1}"/>
              </a:ext>
            </a:extLst>
          </p:cNvPr>
          <p:cNvSpPr txBox="1">
            <a:spLocks/>
          </p:cNvSpPr>
          <p:nvPr/>
        </p:nvSpPr>
        <p:spPr>
          <a:xfrm>
            <a:off x="8097437" y="6345282"/>
            <a:ext cx="679833" cy="33735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Nem</a:t>
            </a:r>
          </a:p>
        </p:txBody>
      </p:sp>
      <p:sp>
        <p:nvSpPr>
          <p:cNvPr id="49" name="Nyíl: kanyarodó 48">
            <a:extLst>
              <a:ext uri="{FF2B5EF4-FFF2-40B4-BE49-F238E27FC236}">
                <a16:creationId xmlns:a16="http://schemas.microsoft.com/office/drawing/2014/main" id="{13B6FED2-822A-4540-B914-9CE9ADC2539B}"/>
              </a:ext>
            </a:extLst>
          </p:cNvPr>
          <p:cNvSpPr/>
          <p:nvPr/>
        </p:nvSpPr>
        <p:spPr>
          <a:xfrm rot="16200000">
            <a:off x="4375884" y="3184501"/>
            <a:ext cx="1130713" cy="4443470"/>
          </a:xfrm>
          <a:prstGeom prst="bentArrow">
            <a:avLst>
              <a:gd name="adj1" fmla="val 19673"/>
              <a:gd name="adj2" fmla="val 24096"/>
              <a:gd name="adj3" fmla="val 26188"/>
              <a:gd name="adj4" fmla="val 738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445C821A-CB65-4213-8AAE-BD28CF09C20C}"/>
              </a:ext>
            </a:extLst>
          </p:cNvPr>
          <p:cNvSpPr txBox="1">
            <a:spLocks/>
          </p:cNvSpPr>
          <p:nvPr/>
        </p:nvSpPr>
        <p:spPr>
          <a:xfrm>
            <a:off x="3892651" y="5669784"/>
            <a:ext cx="679833" cy="33735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1800" dirty="0">
                <a:solidFill>
                  <a:schemeClr val="bg1"/>
                </a:solidFill>
              </a:rPr>
              <a:t>Igen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A830DFE5-8FC2-4E6F-B8E0-0109593DA432}"/>
              </a:ext>
            </a:extLst>
          </p:cNvPr>
          <p:cNvSpPr txBox="1">
            <a:spLocks/>
          </p:cNvSpPr>
          <p:nvPr/>
        </p:nvSpPr>
        <p:spPr>
          <a:xfrm rot="21062221">
            <a:off x="915904" y="3395599"/>
            <a:ext cx="3280042" cy="563570"/>
          </a:xfrm>
          <a:prstGeom prst="rect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-HU" sz="3200" dirty="0" err="1">
                <a:solidFill>
                  <a:srgbClr val="FF0000"/>
                </a:solidFill>
              </a:rPr>
              <a:t>raise</a:t>
            </a:r>
            <a:r>
              <a:rPr lang="hu-HU" sz="3200" dirty="0">
                <a:solidFill>
                  <a:srgbClr val="FF0000"/>
                </a:solidFill>
              </a:rPr>
              <a:t> </a:t>
            </a:r>
            <a:r>
              <a:rPr lang="hu-HU" sz="3200" dirty="0" err="1">
                <a:solidFill>
                  <a:srgbClr val="FF0000"/>
                </a:solidFill>
              </a:rPr>
              <a:t>Exception</a:t>
            </a:r>
            <a:endParaRPr lang="hu-H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5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D2AB-112F-42CE-A5A4-2C79B365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Tanulságok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E1D0-4EF9-4BC2-9B8F-BD39DC4A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014194"/>
            <a:ext cx="7797800" cy="3559810"/>
          </a:xfrm>
        </p:spPr>
        <p:txBody>
          <a:bodyPr>
            <a:normAutofit/>
          </a:bodyPr>
          <a:lstStyle/>
          <a:p>
            <a:r>
              <a:rPr lang="en-US" sz="1600" dirty="0"/>
              <a:t>Merge conflict </a:t>
            </a:r>
            <a:r>
              <a:rPr lang="en-US" sz="1600" dirty="0" err="1"/>
              <a:t>feloldása</a:t>
            </a:r>
            <a:r>
              <a:rPr lang="en-US" sz="1600" dirty="0"/>
              <a:t> </a:t>
            </a:r>
            <a:r>
              <a:rPr lang="en-US" sz="1600" dirty="0" err="1"/>
              <a:t>utána</a:t>
            </a:r>
            <a:r>
              <a:rPr lang="en-US" sz="1600" dirty="0"/>
              <a:t> ne </a:t>
            </a:r>
            <a:r>
              <a:rPr lang="en-US" sz="1600" dirty="0" err="1"/>
              <a:t>felejts</a:t>
            </a:r>
            <a:r>
              <a:rPr lang="en-US" sz="1600" dirty="0"/>
              <a:t> el </a:t>
            </a:r>
            <a:r>
              <a:rPr lang="en-US" sz="1600" dirty="0" err="1"/>
              <a:t>bemergelni</a:t>
            </a:r>
            <a:r>
              <a:rPr lang="en-US" sz="1600" dirty="0"/>
              <a:t> a </a:t>
            </a:r>
            <a:r>
              <a:rPr lang="en-US" sz="1600" dirty="0" err="1"/>
              <a:t>masterbe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A pull </a:t>
            </a:r>
            <a:r>
              <a:rPr lang="en-US" sz="1600" dirty="0" err="1"/>
              <a:t>requesteket</a:t>
            </a:r>
            <a:r>
              <a:rPr lang="en-US" sz="1600" dirty="0"/>
              <a:t> </a:t>
            </a:r>
            <a:r>
              <a:rPr lang="en-US" sz="1600" dirty="0" err="1"/>
              <a:t>mindig</a:t>
            </a:r>
            <a:r>
              <a:rPr lang="en-US" sz="1600" dirty="0"/>
              <a:t> </a:t>
            </a:r>
            <a:r>
              <a:rPr lang="hu-HU" sz="1600" dirty="0"/>
              <a:t>Githubon</a:t>
            </a:r>
            <a:r>
              <a:rPr lang="en-US" sz="1600" dirty="0"/>
              <a:t> </a:t>
            </a:r>
            <a:r>
              <a:rPr lang="en-US" sz="1600" dirty="0" err="1"/>
              <a:t>mergeld</a:t>
            </a:r>
            <a:r>
              <a:rPr lang="en-US" sz="1600" dirty="0"/>
              <a:t> be.</a:t>
            </a:r>
            <a:endParaRPr lang="hu-HU" sz="1600" dirty="0"/>
          </a:p>
          <a:p>
            <a:r>
              <a:rPr lang="hu-HU" sz="1600" dirty="0"/>
              <a:t>input nem print-el irat ki</a:t>
            </a:r>
          </a:p>
          <a:p>
            <a:r>
              <a:rPr lang="en-US" sz="1600" dirty="0" err="1"/>
              <a:t>Érdemes</a:t>
            </a:r>
            <a:r>
              <a:rPr lang="en-US" sz="1600" dirty="0"/>
              <a:t> unit </a:t>
            </a:r>
            <a:r>
              <a:rPr lang="en-US" sz="1600" dirty="0" err="1"/>
              <a:t>teszteket</a:t>
            </a:r>
            <a:r>
              <a:rPr lang="en-US" sz="1600" dirty="0"/>
              <a:t> </a:t>
            </a:r>
            <a:r>
              <a:rPr lang="en-US" sz="1600" dirty="0" err="1"/>
              <a:t>írni</a:t>
            </a:r>
            <a:endParaRPr lang="hu-HU" sz="1600" dirty="0"/>
          </a:p>
          <a:p>
            <a:r>
              <a:rPr lang="hu-HU" sz="1600" dirty="0"/>
              <a:t>Pythonban karaktert beolvasni nehéz szülés</a:t>
            </a:r>
            <a:endParaRPr lang="en-US" sz="1600" dirty="0"/>
          </a:p>
          <a:p>
            <a:r>
              <a:rPr lang="hu-HU" sz="1600" dirty="0"/>
              <a:t>Ne higyjél Bálin</a:t>
            </a:r>
            <a:r>
              <a:rPr lang="en-US" sz="1600" dirty="0" err="1"/>
              <a:t>tnak</a:t>
            </a:r>
            <a:endParaRPr lang="hu-HU" sz="1600" dirty="0"/>
          </a:p>
          <a:p>
            <a:r>
              <a:rPr lang="en-US" sz="1600" dirty="0"/>
              <a:t>Ádám </a:t>
            </a:r>
            <a:r>
              <a:rPr lang="en-US" sz="1600" dirty="0" err="1"/>
              <a:t>kódját</a:t>
            </a:r>
            <a:r>
              <a:rPr lang="en-US" sz="1600" dirty="0"/>
              <a:t> </a:t>
            </a:r>
            <a:r>
              <a:rPr lang="en-US" sz="1600" dirty="0" err="1"/>
              <a:t>mindig</a:t>
            </a:r>
            <a:r>
              <a:rPr lang="en-US" sz="1600" dirty="0"/>
              <a:t> </a:t>
            </a:r>
            <a:r>
              <a:rPr lang="en-US" sz="1600" dirty="0" err="1"/>
              <a:t>nézd</a:t>
            </a:r>
            <a:r>
              <a:rPr lang="en-US" sz="1600" dirty="0"/>
              <a:t> </a:t>
            </a:r>
            <a:r>
              <a:rPr lang="en-US" sz="1600" dirty="0" err="1"/>
              <a:t>át</a:t>
            </a:r>
            <a:endParaRPr lang="en-US" sz="1600" dirty="0"/>
          </a:p>
          <a:p>
            <a:r>
              <a:rPr lang="en-US" sz="1600" dirty="0" err="1"/>
              <a:t>Gergőre</a:t>
            </a:r>
            <a:r>
              <a:rPr lang="en-US" sz="1600" dirty="0"/>
              <a:t> ne </a:t>
            </a:r>
            <a:r>
              <a:rPr lang="en-US" sz="1600" dirty="0" err="1"/>
              <a:t>bízd</a:t>
            </a:r>
            <a:r>
              <a:rPr lang="en-US" sz="1600" dirty="0"/>
              <a:t> </a:t>
            </a:r>
            <a:r>
              <a:rPr lang="en-US" sz="1600" dirty="0" err="1"/>
              <a:t>rá</a:t>
            </a:r>
            <a:r>
              <a:rPr lang="en-US" sz="1600" dirty="0"/>
              <a:t> a </a:t>
            </a:r>
            <a:r>
              <a:rPr lang="en-US" sz="1600" dirty="0" err="1"/>
              <a:t>prezentációt</a:t>
            </a:r>
            <a:endParaRPr lang="hu-HU" sz="1600" dirty="0"/>
          </a:p>
          <a:p>
            <a:r>
              <a:rPr lang="hu-HU" sz="1600" dirty="0"/>
              <a:t>NE LEGYENEK KÜLÖNLEGES KARAKTEREK A FELHASZNÁLÓNEVEDBEN</a:t>
            </a:r>
          </a:p>
        </p:txBody>
      </p:sp>
    </p:spTree>
    <p:extLst>
      <p:ext uri="{BB962C8B-B14F-4D97-AF65-F5344CB8AC3E}">
        <p14:creationId xmlns:p14="http://schemas.microsoft.com/office/powerpoint/2010/main" val="2048276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4578</TotalTime>
  <Words>228</Words>
  <Application>Microsoft Office PowerPoint</Application>
  <PresentationFormat>Diavetítés a képernyőre (4:3 oldalarány)</PresentationFormat>
  <Paragraphs>79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Cambria Math</vt:lpstr>
      <vt:lpstr>Cascadia Mono</vt:lpstr>
      <vt:lpstr>Century Gothic</vt:lpstr>
      <vt:lpstr>Garamond</vt:lpstr>
      <vt:lpstr>SavonVTI</vt:lpstr>
      <vt:lpstr>Sudoku</vt:lpstr>
      <vt:lpstr>Következtetési szabályok</vt:lpstr>
      <vt:lpstr>PowerPoint-bemutató</vt:lpstr>
      <vt:lpstr>PowerPoint-bemutató</vt:lpstr>
      <vt:lpstr>PowerPoint-bemutató</vt:lpstr>
      <vt:lpstr>Tanulságok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dc:creator>G</dc:creator>
  <cp:lastModifiedBy>Zsigri Bálint</cp:lastModifiedBy>
  <cp:revision>21</cp:revision>
  <dcterms:created xsi:type="dcterms:W3CDTF">2021-12-01T20:26:50Z</dcterms:created>
  <dcterms:modified xsi:type="dcterms:W3CDTF">2021-12-07T16:39:19Z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