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5"/>
  </p:notesMasterIdLst>
  <p:sldIdLst>
    <p:sldId id="256" r:id="rId5"/>
    <p:sldId id="1041" r:id="rId6"/>
    <p:sldId id="1136" r:id="rId7"/>
    <p:sldId id="1138" r:id="rId8"/>
    <p:sldId id="1052" r:id="rId9"/>
    <p:sldId id="1043" r:id="rId10"/>
    <p:sldId id="1042" r:id="rId11"/>
    <p:sldId id="1051" r:id="rId12"/>
    <p:sldId id="1048" r:id="rId13"/>
    <p:sldId id="1045" r:id="rId14"/>
    <p:sldId id="1050" r:id="rId15"/>
    <p:sldId id="1054" r:id="rId16"/>
    <p:sldId id="1053" r:id="rId17"/>
    <p:sldId id="1047" r:id="rId18"/>
    <p:sldId id="995" r:id="rId19"/>
    <p:sldId id="1002" r:id="rId20"/>
    <p:sldId id="997" r:id="rId21"/>
    <p:sldId id="1055" r:id="rId22"/>
    <p:sldId id="993" r:id="rId23"/>
    <p:sldId id="998" r:id="rId24"/>
    <p:sldId id="1000" r:id="rId25"/>
    <p:sldId id="1001" r:id="rId26"/>
    <p:sldId id="996" r:id="rId27"/>
    <p:sldId id="1006" r:id="rId28"/>
    <p:sldId id="994" r:id="rId29"/>
    <p:sldId id="1061" r:id="rId30"/>
    <p:sldId id="1004" r:id="rId31"/>
    <p:sldId id="1032" r:id="rId32"/>
    <p:sldId id="1059" r:id="rId33"/>
    <p:sldId id="1060" r:id="rId34"/>
    <p:sldId id="1009" r:id="rId35"/>
    <p:sldId id="1034" r:id="rId36"/>
    <p:sldId id="1057" r:id="rId37"/>
    <p:sldId id="1056" r:id="rId38"/>
    <p:sldId id="1058" r:id="rId39"/>
    <p:sldId id="1012" r:id="rId40"/>
    <p:sldId id="1039" r:id="rId41"/>
    <p:sldId id="1035" r:id="rId42"/>
    <p:sldId id="1016" r:id="rId43"/>
    <p:sldId id="1036" r:id="rId44"/>
    <p:sldId id="1037" r:id="rId45"/>
    <p:sldId id="1018" r:id="rId46"/>
    <p:sldId id="1021" r:id="rId47"/>
    <p:sldId id="1038" r:id="rId48"/>
    <p:sldId id="1062" r:id="rId49"/>
    <p:sldId id="1029" r:id="rId50"/>
    <p:sldId id="1065" r:id="rId51"/>
    <p:sldId id="1068" r:id="rId52"/>
    <p:sldId id="1063" r:id="rId53"/>
    <p:sldId id="1069" r:id="rId54"/>
    <p:sldId id="1070" r:id="rId55"/>
    <p:sldId id="1071" r:id="rId56"/>
    <p:sldId id="1073" r:id="rId57"/>
    <p:sldId id="1079" r:id="rId58"/>
    <p:sldId id="1081" r:id="rId59"/>
    <p:sldId id="1077" r:id="rId60"/>
    <p:sldId id="1075" r:id="rId61"/>
    <p:sldId id="1072" r:id="rId62"/>
    <p:sldId id="1083" r:id="rId63"/>
    <p:sldId id="1082" r:id="rId64"/>
    <p:sldId id="1086" r:id="rId65"/>
    <p:sldId id="1088" r:id="rId66"/>
    <p:sldId id="1097" r:id="rId67"/>
    <p:sldId id="1089" r:id="rId68"/>
    <p:sldId id="1092" r:id="rId69"/>
    <p:sldId id="1091" r:id="rId70"/>
    <p:sldId id="1093" r:id="rId71"/>
    <p:sldId id="1095" r:id="rId72"/>
    <p:sldId id="1098" r:id="rId73"/>
    <p:sldId id="1102" r:id="rId74"/>
    <p:sldId id="1116" r:id="rId75"/>
    <p:sldId id="1118" r:id="rId76"/>
    <p:sldId id="1109" r:id="rId77"/>
    <p:sldId id="1115" r:id="rId78"/>
    <p:sldId id="1114" r:id="rId79"/>
    <p:sldId id="1108" r:id="rId80"/>
    <p:sldId id="1119" r:id="rId81"/>
    <p:sldId id="1107" r:id="rId82"/>
    <p:sldId id="1160" r:id="rId83"/>
    <p:sldId id="1121" r:id="rId84"/>
    <p:sldId id="1137" r:id="rId85"/>
    <p:sldId id="1125" r:id="rId86"/>
    <p:sldId id="1122" r:id="rId87"/>
    <p:sldId id="1123" r:id="rId88"/>
    <p:sldId id="1124" r:id="rId89"/>
    <p:sldId id="1127" r:id="rId90"/>
    <p:sldId id="1126" r:id="rId91"/>
    <p:sldId id="1120" r:id="rId92"/>
    <p:sldId id="1128" r:id="rId93"/>
    <p:sldId id="1129" r:id="rId94"/>
    <p:sldId id="1130" r:id="rId95"/>
    <p:sldId id="1131" r:id="rId96"/>
    <p:sldId id="1132" r:id="rId97"/>
    <p:sldId id="1133" r:id="rId98"/>
    <p:sldId id="1134" r:id="rId99"/>
    <p:sldId id="1135" r:id="rId100"/>
    <p:sldId id="1139" r:id="rId101"/>
    <p:sldId id="1147" r:id="rId102"/>
    <p:sldId id="1156" r:id="rId103"/>
    <p:sldId id="1152" r:id="rId104"/>
    <p:sldId id="1153" r:id="rId105"/>
    <p:sldId id="1155" r:id="rId106"/>
    <p:sldId id="1151" r:id="rId107"/>
    <p:sldId id="1154" r:id="rId108"/>
    <p:sldId id="1163" r:id="rId109"/>
    <p:sldId id="1148" r:id="rId110"/>
    <p:sldId id="1149" r:id="rId111"/>
    <p:sldId id="1144" r:id="rId112"/>
    <p:sldId id="1146" r:id="rId113"/>
    <p:sldId id="1145" r:id="rId114"/>
    <p:sldId id="1158" r:id="rId115"/>
    <p:sldId id="1157" r:id="rId116"/>
    <p:sldId id="1159" r:id="rId117"/>
    <p:sldId id="1141" r:id="rId118"/>
    <p:sldId id="1165" r:id="rId119"/>
    <p:sldId id="1168" r:id="rId120"/>
    <p:sldId id="1169" r:id="rId121"/>
    <p:sldId id="1170" r:id="rId122"/>
    <p:sldId id="897" r:id="rId123"/>
    <p:sldId id="898" r:id="rId124"/>
    <p:sldId id="899" r:id="rId125"/>
    <p:sldId id="1171" r:id="rId126"/>
    <p:sldId id="1173" r:id="rId127"/>
    <p:sldId id="901" r:id="rId128"/>
    <p:sldId id="902" r:id="rId129"/>
    <p:sldId id="903" r:id="rId130"/>
    <p:sldId id="904" r:id="rId131"/>
    <p:sldId id="905" r:id="rId132"/>
    <p:sldId id="906" r:id="rId133"/>
    <p:sldId id="910" r:id="rId134"/>
    <p:sldId id="911" r:id="rId135"/>
    <p:sldId id="912" r:id="rId136"/>
    <p:sldId id="913" r:id="rId137"/>
    <p:sldId id="914" r:id="rId138"/>
    <p:sldId id="915" r:id="rId139"/>
    <p:sldId id="916" r:id="rId140"/>
    <p:sldId id="917" r:id="rId141"/>
    <p:sldId id="918" r:id="rId142"/>
    <p:sldId id="919" r:id="rId143"/>
    <p:sldId id="920" r:id="rId144"/>
    <p:sldId id="921" r:id="rId145"/>
    <p:sldId id="922" r:id="rId146"/>
    <p:sldId id="923" r:id="rId147"/>
    <p:sldId id="1172" r:id="rId148"/>
    <p:sldId id="1104" r:id="rId149"/>
    <p:sldId id="1101" r:id="rId150"/>
    <p:sldId id="1096" r:id="rId151"/>
    <p:sldId id="1011" r:id="rId152"/>
    <p:sldId id="1074" r:id="rId153"/>
    <p:sldId id="1007" r:id="rId154"/>
    <p:sldId id="1005" r:id="rId155"/>
    <p:sldId id="1015" r:id="rId156"/>
    <p:sldId id="1010" r:id="rId157"/>
    <p:sldId id="1030" r:id="rId158"/>
    <p:sldId id="1066" r:id="rId159"/>
    <p:sldId id="1067" r:id="rId160"/>
    <p:sldId id="1090" r:id="rId161"/>
    <p:sldId id="1078" r:id="rId162"/>
    <p:sldId id="1076" r:id="rId163"/>
    <p:sldId id="1080" r:id="rId164"/>
    <p:sldId id="1094" r:id="rId165"/>
    <p:sldId id="1105" r:id="rId166"/>
    <p:sldId id="1106" r:id="rId167"/>
    <p:sldId id="1110" r:id="rId168"/>
    <p:sldId id="1112" r:id="rId169"/>
    <p:sldId id="1161" r:id="rId170"/>
    <p:sldId id="1162" r:id="rId171"/>
    <p:sldId id="1142" r:id="rId172"/>
    <p:sldId id="1167" r:id="rId173"/>
    <p:sldId id="1164" r:id="rId174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lyan Reddy" initials="KR" lastIdx="1" clrIdx="0">
    <p:extLst>
      <p:ext uri="{19B8F6BF-5375-455C-9EA6-DF929625EA0E}">
        <p15:presenceInfo xmlns:p15="http://schemas.microsoft.com/office/powerpoint/2012/main" userId="c9a51c2cda3cd1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  <a:srgbClr val="E4CF3D"/>
    <a:srgbClr val="224C8A"/>
    <a:srgbClr val="C0A523"/>
    <a:srgbClr val="246B1B"/>
    <a:srgbClr val="660033"/>
    <a:srgbClr val="660066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49" autoAdjust="0"/>
    <p:restoredTop sz="94507"/>
  </p:normalViewPr>
  <p:slideViewPr>
    <p:cSldViewPr snapToGrid="0" snapToObjects="1">
      <p:cViewPr varScale="1">
        <p:scale>
          <a:sx n="123" d="100"/>
          <a:sy n="123" d="100"/>
        </p:scale>
        <p:origin x="352" y="200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slide" Target="slides/slide167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51" Type="http://schemas.openxmlformats.org/officeDocument/2006/relationships/slide" Target="slides/slide147.xml"/><Relationship Id="rId156" Type="http://schemas.openxmlformats.org/officeDocument/2006/relationships/slide" Target="slides/slide152.xml"/><Relationship Id="rId177" Type="http://schemas.openxmlformats.org/officeDocument/2006/relationships/presProps" Target="presProps.xml"/><Relationship Id="rId172" Type="http://schemas.openxmlformats.org/officeDocument/2006/relationships/slide" Target="slides/slide168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slide" Target="slides/slide137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162" Type="http://schemas.openxmlformats.org/officeDocument/2006/relationships/slide" Target="slides/slide15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viewProps" Target="view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theme" Target="theme/theme1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tableStyles" Target="tableStyles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notesMaster" Target="notesMasters/notesMaster1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commentAuthors" Target="commentAuthors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Relationship Id="rId1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2B7C-7B94-48F3-AD53-1D9389467956}" type="datetimeFigureOut">
              <a:rPr lang="en-US" smtClean="0"/>
              <a:t>7/7/20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8FE51-5DD6-4BF3-9495-81C4A5D2F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40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41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44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58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74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3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911273"/>
            <a:ext cx="14630400" cy="43183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BEE7A-7819-E04D-BB55-67CA138643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28799" y="4070555"/>
            <a:ext cx="8170607" cy="1926324"/>
          </a:xfrm>
        </p:spPr>
        <p:txBody>
          <a:bodyPr anchor="t">
            <a:normAutofit/>
          </a:bodyPr>
          <a:lstStyle>
            <a:lvl1pPr algn="l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Deck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7E49C-3EEA-A443-9547-90F2FEFC96E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28799" y="5996878"/>
            <a:ext cx="6683969" cy="1701779"/>
          </a:xfrm>
        </p:spPr>
        <p:txBody>
          <a:bodyPr anchor="t"/>
          <a:lstStyle>
            <a:lvl1pPr marL="0" indent="0" algn="l">
              <a:buNone/>
              <a:defRPr sz="2900">
                <a:solidFill>
                  <a:schemeClr val="bg1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200"/>
            </a:lvl3pPr>
            <a:lvl4pPr marL="1645920" indent="0" algn="ctr">
              <a:buNone/>
              <a:defRPr sz="1900"/>
            </a:lvl4pPr>
            <a:lvl5pPr marL="2194560" indent="0" algn="ctr">
              <a:buNone/>
              <a:defRPr sz="1900"/>
            </a:lvl5pPr>
            <a:lvl6pPr marL="2743200" indent="0" algn="ctr">
              <a:buNone/>
              <a:defRPr sz="1900"/>
            </a:lvl6pPr>
            <a:lvl7pPr marL="3291840" indent="0" algn="ctr">
              <a:buNone/>
              <a:defRPr sz="1900"/>
            </a:lvl7pPr>
            <a:lvl8pPr marL="3840480" indent="0" algn="ctr">
              <a:buNone/>
              <a:defRPr sz="1900"/>
            </a:lvl8pPr>
            <a:lvl9pPr marL="4389120" indent="0" algn="ctr">
              <a:buNone/>
              <a:defRPr sz="1900"/>
            </a:lvl9pPr>
          </a:lstStyle>
          <a:p>
            <a:r>
              <a:rPr lang="en-GB" dirty="0"/>
              <a:t>Author </a:t>
            </a:r>
          </a:p>
          <a:p>
            <a:r>
              <a:rPr lang="en-GB" dirty="0"/>
              <a:t>Date </a:t>
            </a:r>
          </a:p>
        </p:txBody>
      </p:sp>
    </p:spTree>
    <p:extLst>
      <p:ext uri="{BB962C8B-B14F-4D97-AF65-F5344CB8AC3E}">
        <p14:creationId xmlns:p14="http://schemas.microsoft.com/office/powerpoint/2010/main" val="156659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54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12618720" cy="55909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72807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00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lyan-without-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26175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Kalyan Reddy 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112311"/>
            <a:ext cx="12618720" cy="63000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46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GB" dirty="0"/>
              <a:t>AWS VPC Master Class @Kalyan Reddy Daida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995CC4-5E34-0E41-A7F9-D8A9393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2077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86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8A33-184A-8544-9FAA-FFAA66EA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F8684-740B-CF45-9F5C-1B7432DBD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189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19BB-4979-0B44-AF6B-85907812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36EAB-B254-C146-A7C6-0DE76935A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1835107"/>
            <a:ext cx="6217920" cy="55772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8D9AA-C4F2-F341-9AD2-DD78F9E32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1835106"/>
            <a:ext cx="6217920" cy="5577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11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E078-3DB5-CD4E-B5FF-74FE6A22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C4095-462F-0E4F-B67A-AB0DB86A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89E46-5048-5442-9E93-17CCAA14B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68C68-60E1-8E48-B221-933C8C873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8A2F8-2BBD-5C48-9615-20088671D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60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923F-80CF-1549-A2F3-FD799F8D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4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35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A188-0C7D-5B48-8F5A-A4914AFA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9F44-FC70-FA4C-ABA7-3BC66D2F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335F7-E000-8E41-80E4-E0A5EE4F2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787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27E9-05F0-FE4F-9A4C-7EBDC682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113E1-980C-1E4F-BD57-EFD7C1325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00"/>
            </a:lvl1pPr>
            <a:lvl2pPr marL="548640" indent="0">
              <a:buNone/>
              <a:defRPr sz="3400"/>
            </a:lvl2pPr>
            <a:lvl3pPr marL="1097280" indent="0">
              <a:buNone/>
              <a:defRPr sz="290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3DE4B-B046-924F-B3CB-32E0383A5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52A71-4150-4C4A-9445-154BD939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15324-A847-7E48-BDE6-12E305FC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AWS VPC Master Class @Kalyan Reddy Daida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D7A1F-D1EA-C646-9E58-6DC2830F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fld id="{18A65C51-7344-6544-8116-303C127F5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5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CC461-EC5E-944F-B708-4B7701E89627}"/>
              </a:ext>
            </a:extLst>
          </p:cNvPr>
          <p:cNvSpPr/>
          <p:nvPr/>
        </p:nvSpPr>
        <p:spPr>
          <a:xfrm>
            <a:off x="-15031" y="7665929"/>
            <a:ext cx="14645431" cy="56367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5E41C-C682-7742-8D56-362E23AF9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1821433"/>
            <a:ext cx="12618720" cy="5590922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0" y="7756238"/>
            <a:ext cx="4937760" cy="438150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ctr">
              <a:defRPr sz="17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12852044" y="7714109"/>
            <a:ext cx="1735609" cy="437415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dirty="0"/>
              <a:t>StackSimplify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42219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1097280" rtl="0" eaLnBrk="1" latinLnBrk="0" hangingPunct="1">
        <a:lnSpc>
          <a:spcPct val="90000"/>
        </a:lnSpc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6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5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54.svg"/><Relationship Id="rId5" Type="http://schemas.openxmlformats.org/officeDocument/2006/relationships/image" Target="../media/image26.svg"/><Relationship Id="rId15" Type="http://schemas.openxmlformats.org/officeDocument/2006/relationships/image" Target="../media/image3.svg"/><Relationship Id="rId10" Type="http://schemas.openxmlformats.org/officeDocument/2006/relationships/image" Target="../media/image53.png"/><Relationship Id="rId4" Type="http://schemas.openxmlformats.org/officeDocument/2006/relationships/image" Target="../media/image25.png"/><Relationship Id="rId9" Type="http://schemas.openxmlformats.org/officeDocument/2006/relationships/image" Target="../media/image32.svg"/><Relationship Id="rId14" Type="http://schemas.openxmlformats.org/officeDocument/2006/relationships/image" Target="../media/image2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4.svg"/><Relationship Id="rId7" Type="http://schemas.openxmlformats.org/officeDocument/2006/relationships/image" Target="../media/image5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1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.sv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32.svg"/><Relationship Id="rId3" Type="http://schemas.openxmlformats.org/officeDocument/2006/relationships/image" Target="../media/image14.svg"/><Relationship Id="rId7" Type="http://schemas.openxmlformats.org/officeDocument/2006/relationships/image" Target="../media/image52.svg"/><Relationship Id="rId12" Type="http://schemas.openxmlformats.org/officeDocument/2006/relationships/image" Target="../media/image3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1.png"/><Relationship Id="rId11" Type="http://schemas.openxmlformats.org/officeDocument/2006/relationships/image" Target="../media/image28.svg"/><Relationship Id="rId5" Type="http://schemas.openxmlformats.org/officeDocument/2006/relationships/image" Target="../media/image26.svg"/><Relationship Id="rId15" Type="http://schemas.openxmlformats.org/officeDocument/2006/relationships/image" Target="../media/image56.svg"/><Relationship Id="rId10" Type="http://schemas.openxmlformats.org/officeDocument/2006/relationships/image" Target="../media/image27.png"/><Relationship Id="rId4" Type="http://schemas.openxmlformats.org/officeDocument/2006/relationships/image" Target="../media/image25.png"/><Relationship Id="rId9" Type="http://schemas.openxmlformats.org/officeDocument/2006/relationships/image" Target="../media/image3.svg"/><Relationship Id="rId14" Type="http://schemas.openxmlformats.org/officeDocument/2006/relationships/image" Target="../media/image55.pn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4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53.png"/><Relationship Id="rId17" Type="http://schemas.openxmlformats.org/officeDocument/2006/relationships/image" Target="../media/image3.svg"/><Relationship Id="rId2" Type="http://schemas.openxmlformats.org/officeDocument/2006/relationships/image" Target="../media/image13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52.svg"/><Relationship Id="rId5" Type="http://schemas.openxmlformats.org/officeDocument/2006/relationships/image" Target="../media/image26.svg"/><Relationship Id="rId15" Type="http://schemas.openxmlformats.org/officeDocument/2006/relationships/image" Target="../media/image56.svg"/><Relationship Id="rId10" Type="http://schemas.openxmlformats.org/officeDocument/2006/relationships/image" Target="../media/image51.png"/><Relationship Id="rId4" Type="http://schemas.openxmlformats.org/officeDocument/2006/relationships/image" Target="../media/image25.png"/><Relationship Id="rId9" Type="http://schemas.openxmlformats.org/officeDocument/2006/relationships/image" Target="../media/image32.svg"/><Relationship Id="rId14" Type="http://schemas.openxmlformats.org/officeDocument/2006/relationships/image" Target="../media/image55.png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4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53.png"/><Relationship Id="rId17" Type="http://schemas.openxmlformats.org/officeDocument/2006/relationships/image" Target="../media/image3.svg"/><Relationship Id="rId2" Type="http://schemas.openxmlformats.org/officeDocument/2006/relationships/image" Target="../media/image13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52.svg"/><Relationship Id="rId5" Type="http://schemas.openxmlformats.org/officeDocument/2006/relationships/image" Target="../media/image26.svg"/><Relationship Id="rId15" Type="http://schemas.openxmlformats.org/officeDocument/2006/relationships/image" Target="../media/image56.svg"/><Relationship Id="rId10" Type="http://schemas.openxmlformats.org/officeDocument/2006/relationships/image" Target="../media/image51.png"/><Relationship Id="rId4" Type="http://schemas.openxmlformats.org/officeDocument/2006/relationships/image" Target="../media/image25.png"/><Relationship Id="rId9" Type="http://schemas.openxmlformats.org/officeDocument/2006/relationships/image" Target="../media/image32.svg"/><Relationship Id="rId14" Type="http://schemas.openxmlformats.org/officeDocument/2006/relationships/image" Target="../media/image55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18" Type="http://schemas.openxmlformats.org/officeDocument/2006/relationships/image" Target="../media/image50.sv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17" Type="http://schemas.openxmlformats.org/officeDocument/2006/relationships/image" Target="../media/image49.png"/><Relationship Id="rId2" Type="http://schemas.openxmlformats.org/officeDocument/2006/relationships/image" Target="../media/image1.png"/><Relationship Id="rId16" Type="http://schemas.openxmlformats.org/officeDocument/2006/relationships/image" Target="../media/image52.svg"/><Relationship Id="rId20" Type="http://schemas.openxmlformats.org/officeDocument/2006/relationships/image" Target="../media/image48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5" Type="http://schemas.openxmlformats.org/officeDocument/2006/relationships/image" Target="../media/image51.png"/><Relationship Id="rId10" Type="http://schemas.openxmlformats.org/officeDocument/2006/relationships/image" Target="../media/image36.svg"/><Relationship Id="rId19" Type="http://schemas.openxmlformats.org/officeDocument/2006/relationships/image" Target="../media/image47.pn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Relationship Id="rId22" Type="http://schemas.openxmlformats.org/officeDocument/2006/relationships/image" Target="../media/image18.svg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4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53.png"/><Relationship Id="rId17" Type="http://schemas.openxmlformats.org/officeDocument/2006/relationships/image" Target="../media/image3.svg"/><Relationship Id="rId2" Type="http://schemas.openxmlformats.org/officeDocument/2006/relationships/image" Target="../media/image13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52.svg"/><Relationship Id="rId5" Type="http://schemas.openxmlformats.org/officeDocument/2006/relationships/image" Target="../media/image26.svg"/><Relationship Id="rId15" Type="http://schemas.openxmlformats.org/officeDocument/2006/relationships/image" Target="../media/image56.svg"/><Relationship Id="rId10" Type="http://schemas.openxmlformats.org/officeDocument/2006/relationships/image" Target="../media/image51.png"/><Relationship Id="rId4" Type="http://schemas.openxmlformats.org/officeDocument/2006/relationships/image" Target="../media/image25.png"/><Relationship Id="rId9" Type="http://schemas.openxmlformats.org/officeDocument/2006/relationships/image" Target="../media/image32.svg"/><Relationship Id="rId14" Type="http://schemas.openxmlformats.org/officeDocument/2006/relationships/image" Target="../media/image55.png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4.svg"/><Relationship Id="rId18" Type="http://schemas.openxmlformats.org/officeDocument/2006/relationships/image" Target="../media/image57.pn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53.png"/><Relationship Id="rId17" Type="http://schemas.openxmlformats.org/officeDocument/2006/relationships/image" Target="../media/image3.svg"/><Relationship Id="rId2" Type="http://schemas.openxmlformats.org/officeDocument/2006/relationships/image" Target="../media/image13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52.svg"/><Relationship Id="rId5" Type="http://schemas.openxmlformats.org/officeDocument/2006/relationships/image" Target="../media/image26.svg"/><Relationship Id="rId15" Type="http://schemas.openxmlformats.org/officeDocument/2006/relationships/image" Target="../media/image56.svg"/><Relationship Id="rId10" Type="http://schemas.openxmlformats.org/officeDocument/2006/relationships/image" Target="../media/image51.png"/><Relationship Id="rId19" Type="http://schemas.openxmlformats.org/officeDocument/2006/relationships/image" Target="../media/image58.svg"/><Relationship Id="rId4" Type="http://schemas.openxmlformats.org/officeDocument/2006/relationships/image" Target="../media/image25.png"/><Relationship Id="rId9" Type="http://schemas.openxmlformats.org/officeDocument/2006/relationships/image" Target="../media/image32.svg"/><Relationship Id="rId14" Type="http://schemas.openxmlformats.org/officeDocument/2006/relationships/image" Target="../media/image55.png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41.png"/><Relationship Id="rId18" Type="http://schemas.openxmlformats.org/officeDocument/2006/relationships/image" Target="../media/image50.svg"/><Relationship Id="rId3" Type="http://schemas.openxmlformats.org/officeDocument/2006/relationships/image" Target="../media/image14.svg"/><Relationship Id="rId21" Type="http://schemas.openxmlformats.org/officeDocument/2006/relationships/image" Target="../media/image51.pn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9.png"/><Relationship Id="rId2" Type="http://schemas.openxmlformats.org/officeDocument/2006/relationships/image" Target="../media/image13.png"/><Relationship Id="rId16" Type="http://schemas.openxmlformats.org/officeDocument/2006/relationships/image" Target="../media/image40.svg"/><Relationship Id="rId20" Type="http://schemas.openxmlformats.org/officeDocument/2006/relationships/image" Target="../media/image48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5" Type="http://schemas.openxmlformats.org/officeDocument/2006/relationships/image" Target="../media/image39.png"/><Relationship Id="rId10" Type="http://schemas.openxmlformats.org/officeDocument/2006/relationships/image" Target="../media/image3.svg"/><Relationship Id="rId19" Type="http://schemas.openxmlformats.org/officeDocument/2006/relationships/image" Target="../media/image47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42.svg"/><Relationship Id="rId22" Type="http://schemas.openxmlformats.org/officeDocument/2006/relationships/image" Target="../media/image52.svg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18" Type="http://schemas.openxmlformats.org/officeDocument/2006/relationships/image" Target="../media/image50.sv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17" Type="http://schemas.openxmlformats.org/officeDocument/2006/relationships/image" Target="../media/image49.png"/><Relationship Id="rId2" Type="http://schemas.openxmlformats.org/officeDocument/2006/relationships/image" Target="../media/image1.png"/><Relationship Id="rId16" Type="http://schemas.openxmlformats.org/officeDocument/2006/relationships/image" Target="../media/image52.svg"/><Relationship Id="rId20" Type="http://schemas.openxmlformats.org/officeDocument/2006/relationships/image" Target="../media/image48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5" Type="http://schemas.openxmlformats.org/officeDocument/2006/relationships/image" Target="../media/image51.png"/><Relationship Id="rId10" Type="http://schemas.openxmlformats.org/officeDocument/2006/relationships/image" Target="../media/image36.svg"/><Relationship Id="rId19" Type="http://schemas.openxmlformats.org/officeDocument/2006/relationships/image" Target="../media/image47.pn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Relationship Id="rId22" Type="http://schemas.openxmlformats.org/officeDocument/2006/relationships/image" Target="../media/image18.svg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2.svg"/><Relationship Id="rId18" Type="http://schemas.openxmlformats.org/officeDocument/2006/relationships/image" Target="../media/image49.png"/><Relationship Id="rId26" Type="http://schemas.openxmlformats.org/officeDocument/2006/relationships/image" Target="../media/image15.png"/><Relationship Id="rId3" Type="http://schemas.openxmlformats.org/officeDocument/2006/relationships/image" Target="../media/image14.svg"/><Relationship Id="rId21" Type="http://schemas.openxmlformats.org/officeDocument/2006/relationships/image" Target="../media/image48.svg"/><Relationship Id="rId7" Type="http://schemas.openxmlformats.org/officeDocument/2006/relationships/image" Target="../media/image28.svg"/><Relationship Id="rId12" Type="http://schemas.openxmlformats.org/officeDocument/2006/relationships/image" Target="../media/image51.png"/><Relationship Id="rId17" Type="http://schemas.openxmlformats.org/officeDocument/2006/relationships/image" Target="../media/image60.svg"/><Relationship Id="rId25" Type="http://schemas.openxmlformats.org/officeDocument/2006/relationships/image" Target="../media/image63.svg"/><Relationship Id="rId2" Type="http://schemas.openxmlformats.org/officeDocument/2006/relationships/image" Target="../media/image13.png"/><Relationship Id="rId16" Type="http://schemas.openxmlformats.org/officeDocument/2006/relationships/image" Target="../media/image59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.svg"/><Relationship Id="rId24" Type="http://schemas.openxmlformats.org/officeDocument/2006/relationships/image" Target="../media/image8.png"/><Relationship Id="rId5" Type="http://schemas.openxmlformats.org/officeDocument/2006/relationships/image" Target="../media/image26.svg"/><Relationship Id="rId15" Type="http://schemas.openxmlformats.org/officeDocument/2006/relationships/image" Target="../media/image54.svg"/><Relationship Id="rId23" Type="http://schemas.openxmlformats.org/officeDocument/2006/relationships/image" Target="../media/image62.svg"/><Relationship Id="rId10" Type="http://schemas.openxmlformats.org/officeDocument/2006/relationships/image" Target="../media/image2.png"/><Relationship Id="rId19" Type="http://schemas.openxmlformats.org/officeDocument/2006/relationships/image" Target="../media/image50.svg"/><Relationship Id="rId4" Type="http://schemas.openxmlformats.org/officeDocument/2006/relationships/image" Target="../media/image25.png"/><Relationship Id="rId9" Type="http://schemas.openxmlformats.org/officeDocument/2006/relationships/image" Target="../media/image32.svg"/><Relationship Id="rId14" Type="http://schemas.openxmlformats.org/officeDocument/2006/relationships/image" Target="../media/image53.png"/><Relationship Id="rId22" Type="http://schemas.openxmlformats.org/officeDocument/2006/relationships/image" Target="../media/image61.png"/><Relationship Id="rId27" Type="http://schemas.openxmlformats.org/officeDocument/2006/relationships/image" Target="../media/image16.svg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2.svg"/><Relationship Id="rId18" Type="http://schemas.openxmlformats.org/officeDocument/2006/relationships/image" Target="../media/image49.png"/><Relationship Id="rId3" Type="http://schemas.openxmlformats.org/officeDocument/2006/relationships/image" Target="../media/image14.svg"/><Relationship Id="rId21" Type="http://schemas.openxmlformats.org/officeDocument/2006/relationships/image" Target="../media/image48.svg"/><Relationship Id="rId7" Type="http://schemas.openxmlformats.org/officeDocument/2006/relationships/image" Target="../media/image28.svg"/><Relationship Id="rId12" Type="http://schemas.openxmlformats.org/officeDocument/2006/relationships/image" Target="../media/image51.png"/><Relationship Id="rId17" Type="http://schemas.openxmlformats.org/officeDocument/2006/relationships/image" Target="../media/image60.svg"/><Relationship Id="rId2" Type="http://schemas.openxmlformats.org/officeDocument/2006/relationships/image" Target="../media/image13.png"/><Relationship Id="rId16" Type="http://schemas.openxmlformats.org/officeDocument/2006/relationships/image" Target="../media/image59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.svg"/><Relationship Id="rId5" Type="http://schemas.openxmlformats.org/officeDocument/2006/relationships/image" Target="../media/image26.svg"/><Relationship Id="rId15" Type="http://schemas.openxmlformats.org/officeDocument/2006/relationships/image" Target="../media/image54.svg"/><Relationship Id="rId23" Type="http://schemas.openxmlformats.org/officeDocument/2006/relationships/image" Target="../media/image16.svg"/><Relationship Id="rId10" Type="http://schemas.openxmlformats.org/officeDocument/2006/relationships/image" Target="../media/image2.png"/><Relationship Id="rId19" Type="http://schemas.openxmlformats.org/officeDocument/2006/relationships/image" Target="../media/image50.svg"/><Relationship Id="rId4" Type="http://schemas.openxmlformats.org/officeDocument/2006/relationships/image" Target="../media/image25.png"/><Relationship Id="rId9" Type="http://schemas.openxmlformats.org/officeDocument/2006/relationships/image" Target="../media/image32.svg"/><Relationship Id="rId14" Type="http://schemas.openxmlformats.org/officeDocument/2006/relationships/image" Target="../media/image53.png"/><Relationship Id="rId22" Type="http://schemas.openxmlformats.org/officeDocument/2006/relationships/image" Target="../media/image15.png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18" Type="http://schemas.openxmlformats.org/officeDocument/2006/relationships/image" Target="../media/image50.sv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17" Type="http://schemas.openxmlformats.org/officeDocument/2006/relationships/image" Target="../media/image49.png"/><Relationship Id="rId2" Type="http://schemas.openxmlformats.org/officeDocument/2006/relationships/image" Target="../media/image1.png"/><Relationship Id="rId16" Type="http://schemas.openxmlformats.org/officeDocument/2006/relationships/image" Target="../media/image52.svg"/><Relationship Id="rId20" Type="http://schemas.openxmlformats.org/officeDocument/2006/relationships/image" Target="../media/image48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24" Type="http://schemas.openxmlformats.org/officeDocument/2006/relationships/image" Target="../media/image65.svg"/><Relationship Id="rId5" Type="http://schemas.openxmlformats.org/officeDocument/2006/relationships/image" Target="../media/image15.png"/><Relationship Id="rId15" Type="http://schemas.openxmlformats.org/officeDocument/2006/relationships/image" Target="../media/image51.png"/><Relationship Id="rId23" Type="http://schemas.openxmlformats.org/officeDocument/2006/relationships/image" Target="../media/image64.png"/><Relationship Id="rId10" Type="http://schemas.openxmlformats.org/officeDocument/2006/relationships/image" Target="../media/image36.svg"/><Relationship Id="rId19" Type="http://schemas.openxmlformats.org/officeDocument/2006/relationships/image" Target="../media/image47.pn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Relationship Id="rId22" Type="http://schemas.openxmlformats.org/officeDocument/2006/relationships/image" Target="../media/image18.sv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svg"/><Relationship Id="rId3" Type="http://schemas.openxmlformats.org/officeDocument/2006/relationships/image" Target="../media/image64.png"/><Relationship Id="rId7" Type="http://schemas.openxmlformats.org/officeDocument/2006/relationships/image" Target="../media/image69.png"/><Relationship Id="rId12" Type="http://schemas.openxmlformats.org/officeDocument/2006/relationships/image" Target="../media/image73.sv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8.svg"/><Relationship Id="rId11" Type="http://schemas.openxmlformats.org/officeDocument/2006/relationships/image" Target="../media/image2.png"/><Relationship Id="rId5" Type="http://schemas.openxmlformats.org/officeDocument/2006/relationships/image" Target="../media/image67.png"/><Relationship Id="rId10" Type="http://schemas.openxmlformats.org/officeDocument/2006/relationships/image" Target="../media/image72.svg"/><Relationship Id="rId4" Type="http://schemas.openxmlformats.org/officeDocument/2006/relationships/image" Target="../media/image65.svg"/><Relationship Id="rId9" Type="http://schemas.openxmlformats.org/officeDocument/2006/relationships/image" Target="../media/image71.png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0.svg"/><Relationship Id="rId18" Type="http://schemas.openxmlformats.org/officeDocument/2006/relationships/image" Target="../media/image51.png"/><Relationship Id="rId26" Type="http://schemas.openxmlformats.org/officeDocument/2006/relationships/image" Target="../media/image68.svg"/><Relationship Id="rId3" Type="http://schemas.openxmlformats.org/officeDocument/2006/relationships/image" Target="../media/image14.svg"/><Relationship Id="rId21" Type="http://schemas.openxmlformats.org/officeDocument/2006/relationships/image" Target="../media/image40.svg"/><Relationship Id="rId7" Type="http://schemas.openxmlformats.org/officeDocument/2006/relationships/image" Target="../media/image28.svg"/><Relationship Id="rId12" Type="http://schemas.openxmlformats.org/officeDocument/2006/relationships/image" Target="../media/image49.png"/><Relationship Id="rId17" Type="http://schemas.openxmlformats.org/officeDocument/2006/relationships/image" Target="../media/image75.svg"/><Relationship Id="rId25" Type="http://schemas.openxmlformats.org/officeDocument/2006/relationships/image" Target="../media/image67.png"/><Relationship Id="rId2" Type="http://schemas.openxmlformats.org/officeDocument/2006/relationships/image" Target="../media/image13.png"/><Relationship Id="rId16" Type="http://schemas.openxmlformats.org/officeDocument/2006/relationships/image" Target="../media/image74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.svg"/><Relationship Id="rId24" Type="http://schemas.openxmlformats.org/officeDocument/2006/relationships/image" Target="../media/image65.svg"/><Relationship Id="rId5" Type="http://schemas.openxmlformats.org/officeDocument/2006/relationships/image" Target="../media/image26.svg"/><Relationship Id="rId15" Type="http://schemas.openxmlformats.org/officeDocument/2006/relationships/image" Target="../media/image48.svg"/><Relationship Id="rId23" Type="http://schemas.openxmlformats.org/officeDocument/2006/relationships/image" Target="../media/image64.png"/><Relationship Id="rId28" Type="http://schemas.openxmlformats.org/officeDocument/2006/relationships/image" Target="../media/image42.svg"/><Relationship Id="rId10" Type="http://schemas.openxmlformats.org/officeDocument/2006/relationships/image" Target="../media/image2.png"/><Relationship Id="rId19" Type="http://schemas.openxmlformats.org/officeDocument/2006/relationships/image" Target="../media/image52.svg"/><Relationship Id="rId4" Type="http://schemas.openxmlformats.org/officeDocument/2006/relationships/image" Target="../media/image25.png"/><Relationship Id="rId9" Type="http://schemas.openxmlformats.org/officeDocument/2006/relationships/image" Target="../media/image32.svg"/><Relationship Id="rId14" Type="http://schemas.openxmlformats.org/officeDocument/2006/relationships/image" Target="../media/image47.png"/><Relationship Id="rId22" Type="http://schemas.openxmlformats.org/officeDocument/2006/relationships/image" Target="../media/image66.png"/><Relationship Id="rId27" Type="http://schemas.openxmlformats.org/officeDocument/2006/relationships/image" Target="../media/image41.png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18" Type="http://schemas.openxmlformats.org/officeDocument/2006/relationships/image" Target="../media/image50.svg"/><Relationship Id="rId26" Type="http://schemas.openxmlformats.org/officeDocument/2006/relationships/image" Target="../media/image77.sv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17" Type="http://schemas.openxmlformats.org/officeDocument/2006/relationships/image" Target="../media/image49.png"/><Relationship Id="rId25" Type="http://schemas.openxmlformats.org/officeDocument/2006/relationships/image" Target="../media/image76.png"/><Relationship Id="rId2" Type="http://schemas.openxmlformats.org/officeDocument/2006/relationships/image" Target="../media/image1.png"/><Relationship Id="rId16" Type="http://schemas.openxmlformats.org/officeDocument/2006/relationships/image" Target="../media/image52.svg"/><Relationship Id="rId20" Type="http://schemas.openxmlformats.org/officeDocument/2006/relationships/image" Target="../media/image48.sv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24" Type="http://schemas.openxmlformats.org/officeDocument/2006/relationships/image" Target="../media/image65.svg"/><Relationship Id="rId5" Type="http://schemas.openxmlformats.org/officeDocument/2006/relationships/image" Target="../media/image15.png"/><Relationship Id="rId15" Type="http://schemas.openxmlformats.org/officeDocument/2006/relationships/image" Target="../media/image51.png"/><Relationship Id="rId23" Type="http://schemas.openxmlformats.org/officeDocument/2006/relationships/image" Target="../media/image64.png"/><Relationship Id="rId28" Type="http://schemas.openxmlformats.org/officeDocument/2006/relationships/image" Target="../media/image79.svg"/><Relationship Id="rId10" Type="http://schemas.openxmlformats.org/officeDocument/2006/relationships/image" Target="../media/image36.svg"/><Relationship Id="rId19" Type="http://schemas.openxmlformats.org/officeDocument/2006/relationships/image" Target="../media/image47.pn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Relationship Id="rId22" Type="http://schemas.openxmlformats.org/officeDocument/2006/relationships/image" Target="../media/image18.svg"/><Relationship Id="rId27" Type="http://schemas.openxmlformats.org/officeDocument/2006/relationships/image" Target="../media/image78.png"/><Relationship Id="rId30" Type="http://schemas.openxmlformats.org/officeDocument/2006/relationships/image" Target="../media/image81.svg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svg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89.jpg"/><Relationship Id="rId7" Type="http://schemas.openxmlformats.org/officeDocument/2006/relationships/image" Target="../media/image93.jp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jpg"/><Relationship Id="rId5" Type="http://schemas.openxmlformats.org/officeDocument/2006/relationships/image" Target="../media/image91.jpg"/><Relationship Id="rId4" Type="http://schemas.openxmlformats.org/officeDocument/2006/relationships/image" Target="../media/image90.jpg"/><Relationship Id="rId9" Type="http://schemas.openxmlformats.org/officeDocument/2006/relationships/image" Target="../media/image52.svg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jpg"/><Relationship Id="rId3" Type="http://schemas.openxmlformats.org/officeDocument/2006/relationships/image" Target="../media/image89.jpg"/><Relationship Id="rId7" Type="http://schemas.openxmlformats.org/officeDocument/2006/relationships/image" Target="../media/image86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11" Type="http://schemas.openxmlformats.org/officeDocument/2006/relationships/image" Target="../media/image52.svg"/><Relationship Id="rId5" Type="http://schemas.openxmlformats.org/officeDocument/2006/relationships/image" Target="../media/image92.jpg"/><Relationship Id="rId10" Type="http://schemas.openxmlformats.org/officeDocument/2006/relationships/image" Target="../media/image51.png"/><Relationship Id="rId4" Type="http://schemas.openxmlformats.org/officeDocument/2006/relationships/image" Target="../media/image90.jpg"/><Relationship Id="rId9" Type="http://schemas.openxmlformats.org/officeDocument/2006/relationships/image" Target="../media/image8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sv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9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01.svg"/><Relationship Id="rId18" Type="http://schemas.openxmlformats.org/officeDocument/2006/relationships/image" Target="../media/image106.png"/><Relationship Id="rId3" Type="http://schemas.openxmlformats.org/officeDocument/2006/relationships/image" Target="../media/image77.svg"/><Relationship Id="rId21" Type="http://schemas.openxmlformats.org/officeDocument/2006/relationships/image" Target="../media/image109.svg"/><Relationship Id="rId7" Type="http://schemas.openxmlformats.org/officeDocument/2006/relationships/image" Target="../media/image79.svg"/><Relationship Id="rId12" Type="http://schemas.openxmlformats.org/officeDocument/2006/relationships/image" Target="../media/image100.png"/><Relationship Id="rId17" Type="http://schemas.openxmlformats.org/officeDocument/2006/relationships/image" Target="../media/image105.svg"/><Relationship Id="rId25" Type="http://schemas.openxmlformats.org/officeDocument/2006/relationships/image" Target="../media/image113.svg"/><Relationship Id="rId2" Type="http://schemas.openxmlformats.org/officeDocument/2006/relationships/image" Target="../media/image94.png"/><Relationship Id="rId16" Type="http://schemas.openxmlformats.org/officeDocument/2006/relationships/image" Target="../media/image104.png"/><Relationship Id="rId20" Type="http://schemas.openxmlformats.org/officeDocument/2006/relationships/image" Target="../media/image10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7.png"/><Relationship Id="rId11" Type="http://schemas.openxmlformats.org/officeDocument/2006/relationships/image" Target="../media/image99.svg"/><Relationship Id="rId24" Type="http://schemas.openxmlformats.org/officeDocument/2006/relationships/image" Target="../media/image112.png"/><Relationship Id="rId5" Type="http://schemas.openxmlformats.org/officeDocument/2006/relationships/image" Target="../media/image96.svg"/><Relationship Id="rId15" Type="http://schemas.openxmlformats.org/officeDocument/2006/relationships/image" Target="../media/image103.svg"/><Relationship Id="rId23" Type="http://schemas.openxmlformats.org/officeDocument/2006/relationships/image" Target="../media/image111.svg"/><Relationship Id="rId10" Type="http://schemas.openxmlformats.org/officeDocument/2006/relationships/image" Target="../media/image98.png"/><Relationship Id="rId19" Type="http://schemas.openxmlformats.org/officeDocument/2006/relationships/image" Target="../media/image107.svg"/><Relationship Id="rId4" Type="http://schemas.openxmlformats.org/officeDocument/2006/relationships/image" Target="../media/image95.png"/><Relationship Id="rId9" Type="http://schemas.openxmlformats.org/officeDocument/2006/relationships/image" Target="../media/image81.svg"/><Relationship Id="rId14" Type="http://schemas.openxmlformats.org/officeDocument/2006/relationships/image" Target="../media/image102.png"/><Relationship Id="rId22" Type="http://schemas.openxmlformats.org/officeDocument/2006/relationships/image" Target="../media/image110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sv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6.png"/><Relationship Id="rId5" Type="http://schemas.openxmlformats.org/officeDocument/2006/relationships/image" Target="../media/image115.svg"/><Relationship Id="rId4" Type="http://schemas.openxmlformats.org/officeDocument/2006/relationships/image" Target="../media/image114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sv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9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11.xml"/></Relationships>
</file>

<file path=ppt/slides/_rels/slide1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68.svg"/><Relationship Id="rId18" Type="http://schemas.openxmlformats.org/officeDocument/2006/relationships/image" Target="../media/image112.png"/><Relationship Id="rId3" Type="http://schemas.openxmlformats.org/officeDocument/2006/relationships/image" Target="../media/image79.svg"/><Relationship Id="rId7" Type="http://schemas.openxmlformats.org/officeDocument/2006/relationships/image" Target="../media/image119.svg"/><Relationship Id="rId12" Type="http://schemas.openxmlformats.org/officeDocument/2006/relationships/image" Target="../media/image67.png"/><Relationship Id="rId17" Type="http://schemas.openxmlformats.org/officeDocument/2006/relationships/image" Target="../media/image105.svg"/><Relationship Id="rId2" Type="http://schemas.openxmlformats.org/officeDocument/2006/relationships/image" Target="../media/image97.png"/><Relationship Id="rId16" Type="http://schemas.openxmlformats.org/officeDocument/2006/relationships/image" Target="../media/image10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8.png"/><Relationship Id="rId11" Type="http://schemas.openxmlformats.org/officeDocument/2006/relationships/image" Target="../media/image65.svg"/><Relationship Id="rId5" Type="http://schemas.openxmlformats.org/officeDocument/2006/relationships/image" Target="../media/image77.svg"/><Relationship Id="rId15" Type="http://schemas.openxmlformats.org/officeDocument/2006/relationships/image" Target="../media/image123.svg"/><Relationship Id="rId10" Type="http://schemas.openxmlformats.org/officeDocument/2006/relationships/image" Target="../media/image64.png"/><Relationship Id="rId19" Type="http://schemas.openxmlformats.org/officeDocument/2006/relationships/image" Target="../media/image113.svg"/><Relationship Id="rId4" Type="http://schemas.openxmlformats.org/officeDocument/2006/relationships/image" Target="../media/image94.png"/><Relationship Id="rId9" Type="http://schemas.openxmlformats.org/officeDocument/2006/relationships/image" Target="../media/image121.png"/><Relationship Id="rId14" Type="http://schemas.openxmlformats.org/officeDocument/2006/relationships/image" Target="../media/image122.png"/></Relationships>
</file>

<file path=ppt/slides/_rels/slide1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svg"/><Relationship Id="rId3" Type="http://schemas.openxmlformats.org/officeDocument/2006/relationships/image" Target="../media/image77.svg"/><Relationship Id="rId7" Type="http://schemas.openxmlformats.org/officeDocument/2006/relationships/image" Target="../media/image97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6.png"/><Relationship Id="rId5" Type="http://schemas.openxmlformats.org/officeDocument/2006/relationships/image" Target="../media/image115.svg"/><Relationship Id="rId10" Type="http://schemas.openxmlformats.org/officeDocument/2006/relationships/image" Target="../media/image119.svg"/><Relationship Id="rId4" Type="http://schemas.openxmlformats.org/officeDocument/2006/relationships/image" Target="../media/image114.png"/><Relationship Id="rId9" Type="http://schemas.openxmlformats.org/officeDocument/2006/relationships/image" Target="../media/image118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sv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9.jpeg"/><Relationship Id="rId18" Type="http://schemas.openxmlformats.org/officeDocument/2006/relationships/image" Target="../media/image108.png"/><Relationship Id="rId3" Type="http://schemas.openxmlformats.org/officeDocument/2006/relationships/image" Target="../media/image124.svg"/><Relationship Id="rId21" Type="http://schemas.openxmlformats.org/officeDocument/2006/relationships/image" Target="../media/image135.svg"/><Relationship Id="rId7" Type="http://schemas.openxmlformats.org/officeDocument/2006/relationships/image" Target="../media/image126.svg"/><Relationship Id="rId12" Type="http://schemas.openxmlformats.org/officeDocument/2006/relationships/image" Target="../media/image128.svg"/><Relationship Id="rId17" Type="http://schemas.openxmlformats.org/officeDocument/2006/relationships/image" Target="../media/image132.svg"/><Relationship Id="rId25" Type="http://schemas.openxmlformats.org/officeDocument/2006/relationships/image" Target="../media/image137.svg"/><Relationship Id="rId2" Type="http://schemas.openxmlformats.org/officeDocument/2006/relationships/image" Target="../media/image80.png"/><Relationship Id="rId16" Type="http://schemas.openxmlformats.org/officeDocument/2006/relationships/image" Target="../media/image131.png"/><Relationship Id="rId20" Type="http://schemas.openxmlformats.org/officeDocument/2006/relationships/image" Target="../media/image1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11" Type="http://schemas.openxmlformats.org/officeDocument/2006/relationships/image" Target="../media/image78.png"/><Relationship Id="rId24" Type="http://schemas.openxmlformats.org/officeDocument/2006/relationships/image" Target="../media/image104.png"/><Relationship Id="rId5" Type="http://schemas.openxmlformats.org/officeDocument/2006/relationships/image" Target="../media/image125.svg"/><Relationship Id="rId15" Type="http://schemas.openxmlformats.org/officeDocument/2006/relationships/image" Target="../media/image130.svg"/><Relationship Id="rId23" Type="http://schemas.openxmlformats.org/officeDocument/2006/relationships/image" Target="../media/image136.svg"/><Relationship Id="rId10" Type="http://schemas.openxmlformats.org/officeDocument/2006/relationships/image" Target="../media/image120.png"/><Relationship Id="rId19" Type="http://schemas.openxmlformats.org/officeDocument/2006/relationships/image" Target="../media/image133.svg"/><Relationship Id="rId4" Type="http://schemas.openxmlformats.org/officeDocument/2006/relationships/image" Target="../media/image76.png"/><Relationship Id="rId9" Type="http://schemas.openxmlformats.org/officeDocument/2006/relationships/image" Target="../media/image127.svg"/><Relationship Id="rId14" Type="http://schemas.openxmlformats.org/officeDocument/2006/relationships/image" Target="../media/image102.png"/><Relationship Id="rId22" Type="http://schemas.openxmlformats.org/officeDocument/2006/relationships/image" Target="../media/image71.png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11.xml"/></Relationships>
</file>

<file path=ppt/slides/_rels/slide1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svg"/><Relationship Id="rId13" Type="http://schemas.openxmlformats.org/officeDocument/2006/relationships/image" Target="../media/image80.png"/><Relationship Id="rId18" Type="http://schemas.openxmlformats.org/officeDocument/2006/relationships/image" Target="../media/image140.png"/><Relationship Id="rId26" Type="http://schemas.openxmlformats.org/officeDocument/2006/relationships/image" Target="../media/image144.png"/><Relationship Id="rId3" Type="http://schemas.openxmlformats.org/officeDocument/2006/relationships/image" Target="../media/image115.svg"/><Relationship Id="rId21" Type="http://schemas.openxmlformats.org/officeDocument/2006/relationships/image" Target="../media/image52.svg"/><Relationship Id="rId7" Type="http://schemas.openxmlformats.org/officeDocument/2006/relationships/image" Target="../media/image97.png"/><Relationship Id="rId12" Type="http://schemas.openxmlformats.org/officeDocument/2006/relationships/image" Target="../media/image105.svg"/><Relationship Id="rId17" Type="http://schemas.openxmlformats.org/officeDocument/2006/relationships/image" Target="../media/image139.png"/><Relationship Id="rId25" Type="http://schemas.openxmlformats.org/officeDocument/2006/relationships/image" Target="../media/image143.svg"/><Relationship Id="rId2" Type="http://schemas.openxmlformats.org/officeDocument/2006/relationships/image" Target="../media/image114.png"/><Relationship Id="rId16" Type="http://schemas.openxmlformats.org/officeDocument/2006/relationships/image" Target="../media/image113.svg"/><Relationship Id="rId20" Type="http://schemas.openxmlformats.org/officeDocument/2006/relationships/image" Target="../media/image51.png"/><Relationship Id="rId29" Type="http://schemas.openxmlformats.org/officeDocument/2006/relationships/image" Target="../media/image65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7.svg"/><Relationship Id="rId11" Type="http://schemas.openxmlformats.org/officeDocument/2006/relationships/image" Target="../media/image104.png"/><Relationship Id="rId24" Type="http://schemas.openxmlformats.org/officeDocument/2006/relationships/image" Target="../media/image142.png"/><Relationship Id="rId5" Type="http://schemas.openxmlformats.org/officeDocument/2006/relationships/image" Target="../media/image94.png"/><Relationship Id="rId15" Type="http://schemas.openxmlformats.org/officeDocument/2006/relationships/image" Target="../media/image112.png"/><Relationship Id="rId23" Type="http://schemas.openxmlformats.org/officeDocument/2006/relationships/image" Target="../media/image70.svg"/><Relationship Id="rId28" Type="http://schemas.openxmlformats.org/officeDocument/2006/relationships/image" Target="../media/image64.png"/><Relationship Id="rId10" Type="http://schemas.openxmlformats.org/officeDocument/2006/relationships/image" Target="../media/image119.svg"/><Relationship Id="rId19" Type="http://schemas.openxmlformats.org/officeDocument/2006/relationships/image" Target="../media/image141.svg"/><Relationship Id="rId4" Type="http://schemas.openxmlformats.org/officeDocument/2006/relationships/image" Target="../media/image66.png"/><Relationship Id="rId9" Type="http://schemas.openxmlformats.org/officeDocument/2006/relationships/image" Target="../media/image118.png"/><Relationship Id="rId14" Type="http://schemas.openxmlformats.org/officeDocument/2006/relationships/image" Target="../media/image81.svg"/><Relationship Id="rId22" Type="http://schemas.openxmlformats.org/officeDocument/2006/relationships/image" Target="../media/image69.png"/><Relationship Id="rId27" Type="http://schemas.openxmlformats.org/officeDocument/2006/relationships/image" Target="../media/image145.svg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65.svg"/><Relationship Id="rId18" Type="http://schemas.openxmlformats.org/officeDocument/2006/relationships/image" Target="../media/image78.png"/><Relationship Id="rId3" Type="http://schemas.openxmlformats.org/officeDocument/2006/relationships/image" Target="../media/image36.svg"/><Relationship Id="rId21" Type="http://schemas.openxmlformats.org/officeDocument/2006/relationships/image" Target="../media/image105.svg"/><Relationship Id="rId7" Type="http://schemas.openxmlformats.org/officeDocument/2006/relationships/image" Target="../media/image38.svg"/><Relationship Id="rId12" Type="http://schemas.openxmlformats.org/officeDocument/2006/relationships/image" Target="../media/image64.png"/><Relationship Id="rId17" Type="http://schemas.openxmlformats.org/officeDocument/2006/relationships/image" Target="../media/image81.svg"/><Relationship Id="rId2" Type="http://schemas.openxmlformats.org/officeDocument/2006/relationships/image" Target="../media/image35.png"/><Relationship Id="rId16" Type="http://schemas.openxmlformats.org/officeDocument/2006/relationships/image" Target="../media/image80.png"/><Relationship Id="rId20" Type="http://schemas.openxmlformats.org/officeDocument/2006/relationships/image" Target="../media/image10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.png"/><Relationship Id="rId11" Type="http://schemas.openxmlformats.org/officeDocument/2006/relationships/image" Target="../media/image48.svg"/><Relationship Id="rId5" Type="http://schemas.openxmlformats.org/officeDocument/2006/relationships/image" Target="../media/image40.svg"/><Relationship Id="rId15" Type="http://schemas.openxmlformats.org/officeDocument/2006/relationships/image" Target="../media/image77.svg"/><Relationship Id="rId23" Type="http://schemas.openxmlformats.org/officeDocument/2006/relationships/image" Target="../media/image113.svg"/><Relationship Id="rId10" Type="http://schemas.openxmlformats.org/officeDocument/2006/relationships/image" Target="../media/image47.png"/><Relationship Id="rId19" Type="http://schemas.openxmlformats.org/officeDocument/2006/relationships/image" Target="../media/image79.svg"/><Relationship Id="rId4" Type="http://schemas.openxmlformats.org/officeDocument/2006/relationships/image" Target="../media/image39.png"/><Relationship Id="rId9" Type="http://schemas.openxmlformats.org/officeDocument/2006/relationships/image" Target="../media/image34.svg"/><Relationship Id="rId14" Type="http://schemas.openxmlformats.org/officeDocument/2006/relationships/image" Target="../media/image76.png"/><Relationship Id="rId22" Type="http://schemas.openxmlformats.org/officeDocument/2006/relationships/image" Target="../media/image112.png"/></Relationships>
</file>

<file path=ppt/slides/_rels/slide1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30.svg"/><Relationship Id="rId18" Type="http://schemas.openxmlformats.org/officeDocument/2006/relationships/image" Target="../media/image154.png"/><Relationship Id="rId26" Type="http://schemas.openxmlformats.org/officeDocument/2006/relationships/image" Target="../media/image31.png"/><Relationship Id="rId3" Type="http://schemas.openxmlformats.org/officeDocument/2006/relationships/image" Target="../media/image54.svg"/><Relationship Id="rId21" Type="http://schemas.openxmlformats.org/officeDocument/2006/relationships/image" Target="../media/image157.svg"/><Relationship Id="rId7" Type="http://schemas.openxmlformats.org/officeDocument/2006/relationships/image" Target="../media/image14.svg"/><Relationship Id="rId12" Type="http://schemas.openxmlformats.org/officeDocument/2006/relationships/image" Target="../media/image29.png"/><Relationship Id="rId17" Type="http://schemas.openxmlformats.org/officeDocument/2006/relationships/image" Target="../media/image153.svg"/><Relationship Id="rId25" Type="http://schemas.openxmlformats.org/officeDocument/2006/relationships/image" Target="../media/image28.svg"/><Relationship Id="rId2" Type="http://schemas.openxmlformats.org/officeDocument/2006/relationships/image" Target="../media/image53.png"/><Relationship Id="rId16" Type="http://schemas.openxmlformats.org/officeDocument/2006/relationships/image" Target="../media/image152.png"/><Relationship Id="rId20" Type="http://schemas.openxmlformats.org/officeDocument/2006/relationships/image" Target="../media/image15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11" Type="http://schemas.openxmlformats.org/officeDocument/2006/relationships/image" Target="../media/image149.svg"/><Relationship Id="rId24" Type="http://schemas.openxmlformats.org/officeDocument/2006/relationships/image" Target="../media/image27.png"/><Relationship Id="rId5" Type="http://schemas.openxmlformats.org/officeDocument/2006/relationships/image" Target="../media/image115.svg"/><Relationship Id="rId15" Type="http://schemas.openxmlformats.org/officeDocument/2006/relationships/image" Target="../media/image151.svg"/><Relationship Id="rId23" Type="http://schemas.openxmlformats.org/officeDocument/2006/relationships/image" Target="../media/image26.svg"/><Relationship Id="rId10" Type="http://schemas.openxmlformats.org/officeDocument/2006/relationships/image" Target="../media/image148.png"/><Relationship Id="rId19" Type="http://schemas.openxmlformats.org/officeDocument/2006/relationships/image" Target="../media/image155.svg"/><Relationship Id="rId4" Type="http://schemas.openxmlformats.org/officeDocument/2006/relationships/image" Target="../media/image114.png"/><Relationship Id="rId9" Type="http://schemas.openxmlformats.org/officeDocument/2006/relationships/image" Target="../media/image147.svg"/><Relationship Id="rId14" Type="http://schemas.openxmlformats.org/officeDocument/2006/relationships/image" Target="../media/image150.png"/><Relationship Id="rId22" Type="http://schemas.openxmlformats.org/officeDocument/2006/relationships/image" Target="../media/image25.png"/><Relationship Id="rId27" Type="http://schemas.openxmlformats.org/officeDocument/2006/relationships/image" Target="../media/image32.svg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sv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18" Type="http://schemas.openxmlformats.org/officeDocument/2006/relationships/image" Target="../media/image36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17" Type="http://schemas.openxmlformats.org/officeDocument/2006/relationships/image" Target="../media/image35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1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18" Type="http://schemas.openxmlformats.org/officeDocument/2006/relationships/image" Target="../media/image38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17" Type="http://schemas.openxmlformats.org/officeDocument/2006/relationships/image" Target="../media/image37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1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18" Type="http://schemas.openxmlformats.org/officeDocument/2006/relationships/image" Target="../media/image40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17" Type="http://schemas.openxmlformats.org/officeDocument/2006/relationships/image" Target="../media/image39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1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18" Type="http://schemas.openxmlformats.org/officeDocument/2006/relationships/image" Target="../media/image40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17" Type="http://schemas.openxmlformats.org/officeDocument/2006/relationships/image" Target="../media/image39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20" Type="http://schemas.openxmlformats.org/officeDocument/2006/relationships/image" Target="../media/image48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19" Type="http://schemas.openxmlformats.org/officeDocument/2006/relationships/image" Target="../media/image47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1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41.png"/><Relationship Id="rId18" Type="http://schemas.openxmlformats.org/officeDocument/2006/relationships/image" Target="../media/image50.svg"/><Relationship Id="rId3" Type="http://schemas.openxmlformats.org/officeDocument/2006/relationships/image" Target="../media/image14.svg"/><Relationship Id="rId21" Type="http://schemas.openxmlformats.org/officeDocument/2006/relationships/image" Target="../media/image51.pn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9.png"/><Relationship Id="rId2" Type="http://schemas.openxmlformats.org/officeDocument/2006/relationships/image" Target="../media/image13.png"/><Relationship Id="rId16" Type="http://schemas.openxmlformats.org/officeDocument/2006/relationships/image" Target="../media/image40.svg"/><Relationship Id="rId20" Type="http://schemas.openxmlformats.org/officeDocument/2006/relationships/image" Target="../media/image48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5" Type="http://schemas.openxmlformats.org/officeDocument/2006/relationships/image" Target="../media/image39.png"/><Relationship Id="rId10" Type="http://schemas.openxmlformats.org/officeDocument/2006/relationships/image" Target="../media/image3.svg"/><Relationship Id="rId19" Type="http://schemas.openxmlformats.org/officeDocument/2006/relationships/image" Target="../media/image47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42.svg"/><Relationship Id="rId22" Type="http://schemas.openxmlformats.org/officeDocument/2006/relationships/image" Target="../media/image52.svg"/></Relationships>
</file>

<file path=ppt/slides/_rels/slide1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30.svg"/><Relationship Id="rId18" Type="http://schemas.openxmlformats.org/officeDocument/2006/relationships/image" Target="../media/image49.png"/><Relationship Id="rId26" Type="http://schemas.openxmlformats.org/officeDocument/2006/relationships/image" Target="../media/image10.png"/><Relationship Id="rId3" Type="http://schemas.openxmlformats.org/officeDocument/2006/relationships/image" Target="../media/image14.svg"/><Relationship Id="rId21" Type="http://schemas.openxmlformats.org/officeDocument/2006/relationships/image" Target="../media/image48.svg"/><Relationship Id="rId7" Type="http://schemas.openxmlformats.org/officeDocument/2006/relationships/image" Target="../media/image28.svg"/><Relationship Id="rId12" Type="http://schemas.openxmlformats.org/officeDocument/2006/relationships/image" Target="../media/image29.png"/><Relationship Id="rId17" Type="http://schemas.openxmlformats.org/officeDocument/2006/relationships/image" Target="../media/image40.svg"/><Relationship Id="rId25" Type="http://schemas.openxmlformats.org/officeDocument/2006/relationships/image" Target="../media/image16.svg"/><Relationship Id="rId2" Type="http://schemas.openxmlformats.org/officeDocument/2006/relationships/image" Target="../media/image13.png"/><Relationship Id="rId16" Type="http://schemas.openxmlformats.org/officeDocument/2006/relationships/image" Target="../media/image39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24" Type="http://schemas.openxmlformats.org/officeDocument/2006/relationships/image" Target="../media/image15.png"/><Relationship Id="rId5" Type="http://schemas.openxmlformats.org/officeDocument/2006/relationships/image" Target="../media/image26.svg"/><Relationship Id="rId15" Type="http://schemas.openxmlformats.org/officeDocument/2006/relationships/image" Target="../media/image42.svg"/><Relationship Id="rId23" Type="http://schemas.openxmlformats.org/officeDocument/2006/relationships/image" Target="../media/image52.svg"/><Relationship Id="rId10" Type="http://schemas.openxmlformats.org/officeDocument/2006/relationships/image" Target="../media/image31.png"/><Relationship Id="rId19" Type="http://schemas.openxmlformats.org/officeDocument/2006/relationships/image" Target="../media/image50.svg"/><Relationship Id="rId4" Type="http://schemas.openxmlformats.org/officeDocument/2006/relationships/image" Target="../media/image25.png"/><Relationship Id="rId9" Type="http://schemas.openxmlformats.org/officeDocument/2006/relationships/image" Target="../media/image3.svg"/><Relationship Id="rId14" Type="http://schemas.openxmlformats.org/officeDocument/2006/relationships/image" Target="../media/image41.png"/><Relationship Id="rId22" Type="http://schemas.openxmlformats.org/officeDocument/2006/relationships/image" Target="../media/image51.png"/><Relationship Id="rId27" Type="http://schemas.openxmlformats.org/officeDocument/2006/relationships/image" Target="../media/image160.svg"/></Relationships>
</file>

<file path=ppt/slides/_rels/slide1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30.svg"/><Relationship Id="rId18" Type="http://schemas.openxmlformats.org/officeDocument/2006/relationships/image" Target="../media/image49.png"/><Relationship Id="rId26" Type="http://schemas.openxmlformats.org/officeDocument/2006/relationships/image" Target="../media/image10.png"/><Relationship Id="rId3" Type="http://schemas.openxmlformats.org/officeDocument/2006/relationships/image" Target="../media/image14.svg"/><Relationship Id="rId21" Type="http://schemas.openxmlformats.org/officeDocument/2006/relationships/image" Target="../media/image48.svg"/><Relationship Id="rId7" Type="http://schemas.openxmlformats.org/officeDocument/2006/relationships/image" Target="../media/image28.svg"/><Relationship Id="rId12" Type="http://schemas.openxmlformats.org/officeDocument/2006/relationships/image" Target="../media/image29.png"/><Relationship Id="rId17" Type="http://schemas.openxmlformats.org/officeDocument/2006/relationships/image" Target="../media/image40.svg"/><Relationship Id="rId25" Type="http://schemas.openxmlformats.org/officeDocument/2006/relationships/image" Target="../media/image16.svg"/><Relationship Id="rId2" Type="http://schemas.openxmlformats.org/officeDocument/2006/relationships/image" Target="../media/image13.png"/><Relationship Id="rId16" Type="http://schemas.openxmlformats.org/officeDocument/2006/relationships/image" Target="../media/image39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24" Type="http://schemas.openxmlformats.org/officeDocument/2006/relationships/image" Target="../media/image15.png"/><Relationship Id="rId5" Type="http://schemas.openxmlformats.org/officeDocument/2006/relationships/image" Target="../media/image26.svg"/><Relationship Id="rId15" Type="http://schemas.openxmlformats.org/officeDocument/2006/relationships/image" Target="../media/image42.svg"/><Relationship Id="rId23" Type="http://schemas.openxmlformats.org/officeDocument/2006/relationships/image" Target="../media/image52.svg"/><Relationship Id="rId10" Type="http://schemas.openxmlformats.org/officeDocument/2006/relationships/image" Target="../media/image31.png"/><Relationship Id="rId19" Type="http://schemas.openxmlformats.org/officeDocument/2006/relationships/image" Target="../media/image50.svg"/><Relationship Id="rId4" Type="http://schemas.openxmlformats.org/officeDocument/2006/relationships/image" Target="../media/image25.png"/><Relationship Id="rId9" Type="http://schemas.openxmlformats.org/officeDocument/2006/relationships/image" Target="../media/image3.svg"/><Relationship Id="rId14" Type="http://schemas.openxmlformats.org/officeDocument/2006/relationships/image" Target="../media/image41.png"/><Relationship Id="rId22" Type="http://schemas.openxmlformats.org/officeDocument/2006/relationships/image" Target="../media/image51.png"/><Relationship Id="rId27" Type="http://schemas.openxmlformats.org/officeDocument/2006/relationships/image" Target="../media/image160.svg"/></Relationships>
</file>

<file path=ppt/slides/_rels/slide1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2.svg"/><Relationship Id="rId18" Type="http://schemas.openxmlformats.org/officeDocument/2006/relationships/image" Target="../media/image49.png"/><Relationship Id="rId3" Type="http://schemas.openxmlformats.org/officeDocument/2006/relationships/image" Target="../media/image14.svg"/><Relationship Id="rId21" Type="http://schemas.openxmlformats.org/officeDocument/2006/relationships/image" Target="../media/image48.svg"/><Relationship Id="rId7" Type="http://schemas.openxmlformats.org/officeDocument/2006/relationships/image" Target="../media/image28.svg"/><Relationship Id="rId12" Type="http://schemas.openxmlformats.org/officeDocument/2006/relationships/image" Target="../media/image51.png"/><Relationship Id="rId17" Type="http://schemas.openxmlformats.org/officeDocument/2006/relationships/image" Target="../media/image160.svg"/><Relationship Id="rId2" Type="http://schemas.openxmlformats.org/officeDocument/2006/relationships/image" Target="../media/image13.png"/><Relationship Id="rId16" Type="http://schemas.openxmlformats.org/officeDocument/2006/relationships/image" Target="../media/image10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.svg"/><Relationship Id="rId5" Type="http://schemas.openxmlformats.org/officeDocument/2006/relationships/image" Target="../media/image26.svg"/><Relationship Id="rId15" Type="http://schemas.openxmlformats.org/officeDocument/2006/relationships/image" Target="../media/image54.svg"/><Relationship Id="rId10" Type="http://schemas.openxmlformats.org/officeDocument/2006/relationships/image" Target="../media/image2.png"/><Relationship Id="rId19" Type="http://schemas.openxmlformats.org/officeDocument/2006/relationships/image" Target="../media/image50.svg"/><Relationship Id="rId4" Type="http://schemas.openxmlformats.org/officeDocument/2006/relationships/image" Target="../media/image25.png"/><Relationship Id="rId9" Type="http://schemas.openxmlformats.org/officeDocument/2006/relationships/image" Target="../media/image32.svg"/><Relationship Id="rId1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2.svg"/><Relationship Id="rId18" Type="http://schemas.openxmlformats.org/officeDocument/2006/relationships/image" Target="../media/image49.png"/><Relationship Id="rId26" Type="http://schemas.openxmlformats.org/officeDocument/2006/relationships/image" Target="../media/image15.png"/><Relationship Id="rId3" Type="http://schemas.openxmlformats.org/officeDocument/2006/relationships/image" Target="../media/image14.svg"/><Relationship Id="rId21" Type="http://schemas.openxmlformats.org/officeDocument/2006/relationships/image" Target="../media/image48.svg"/><Relationship Id="rId7" Type="http://schemas.openxmlformats.org/officeDocument/2006/relationships/image" Target="../media/image28.svg"/><Relationship Id="rId12" Type="http://schemas.openxmlformats.org/officeDocument/2006/relationships/image" Target="../media/image51.png"/><Relationship Id="rId17" Type="http://schemas.openxmlformats.org/officeDocument/2006/relationships/image" Target="../media/image60.svg"/><Relationship Id="rId25" Type="http://schemas.openxmlformats.org/officeDocument/2006/relationships/image" Target="../media/image63.svg"/><Relationship Id="rId2" Type="http://schemas.openxmlformats.org/officeDocument/2006/relationships/image" Target="../media/image13.png"/><Relationship Id="rId16" Type="http://schemas.openxmlformats.org/officeDocument/2006/relationships/image" Target="../media/image59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.svg"/><Relationship Id="rId24" Type="http://schemas.openxmlformats.org/officeDocument/2006/relationships/image" Target="../media/image8.png"/><Relationship Id="rId5" Type="http://schemas.openxmlformats.org/officeDocument/2006/relationships/image" Target="../media/image26.svg"/><Relationship Id="rId15" Type="http://schemas.openxmlformats.org/officeDocument/2006/relationships/image" Target="../media/image54.svg"/><Relationship Id="rId23" Type="http://schemas.openxmlformats.org/officeDocument/2006/relationships/image" Target="../media/image62.svg"/><Relationship Id="rId10" Type="http://schemas.openxmlformats.org/officeDocument/2006/relationships/image" Target="../media/image2.png"/><Relationship Id="rId19" Type="http://schemas.openxmlformats.org/officeDocument/2006/relationships/image" Target="../media/image50.svg"/><Relationship Id="rId4" Type="http://schemas.openxmlformats.org/officeDocument/2006/relationships/image" Target="../media/image25.png"/><Relationship Id="rId9" Type="http://schemas.openxmlformats.org/officeDocument/2006/relationships/image" Target="../media/image32.svg"/><Relationship Id="rId14" Type="http://schemas.openxmlformats.org/officeDocument/2006/relationships/image" Target="../media/image53.png"/><Relationship Id="rId22" Type="http://schemas.openxmlformats.org/officeDocument/2006/relationships/image" Target="../media/image61.png"/><Relationship Id="rId27" Type="http://schemas.openxmlformats.org/officeDocument/2006/relationships/image" Target="../media/image16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sv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3.sv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3.sv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31.png"/><Relationship Id="rId18" Type="http://schemas.openxmlformats.org/officeDocument/2006/relationships/image" Target="../media/image30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36.svg"/><Relationship Id="rId17" Type="http://schemas.openxmlformats.org/officeDocument/2006/relationships/image" Target="../media/image29.png"/><Relationship Id="rId2" Type="http://schemas.openxmlformats.org/officeDocument/2006/relationships/image" Target="../media/image13.png"/><Relationship Id="rId16" Type="http://schemas.openxmlformats.org/officeDocument/2006/relationships/image" Target="../media/image16.svg"/><Relationship Id="rId20" Type="http://schemas.openxmlformats.org/officeDocument/2006/relationships/image" Target="../media/image42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5.png"/><Relationship Id="rId5" Type="http://schemas.openxmlformats.org/officeDocument/2006/relationships/image" Target="../media/image26.svg"/><Relationship Id="rId15" Type="http://schemas.openxmlformats.org/officeDocument/2006/relationships/image" Target="../media/image15.png"/><Relationship Id="rId10" Type="http://schemas.openxmlformats.org/officeDocument/2006/relationships/image" Target="../media/image3.svg"/><Relationship Id="rId19" Type="http://schemas.openxmlformats.org/officeDocument/2006/relationships/image" Target="../media/image41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32.sv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38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10" Type="http://schemas.openxmlformats.org/officeDocument/2006/relationships/image" Target="../media/image3.svg"/><Relationship Id="rId19" Type="http://schemas.openxmlformats.org/officeDocument/2006/relationships/image" Target="../media/image37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kubernetes-sigs.github.io/aws-alb-ingress-controller/guide/controller/how-it-works/" TargetMode="Externa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-sigs.github.io/aws-alb-ingress-controller/guide/ingress/annotation/#target-type" TargetMode="External"/><Relationship Id="rId1" Type="http://schemas.openxmlformats.org/officeDocument/2006/relationships/slideLayout" Target="../slideLayouts/slideLayout1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6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21" Type="http://schemas.openxmlformats.org/officeDocument/2006/relationships/image" Target="../media/image47.pn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Relationship Id="rId22" Type="http://schemas.openxmlformats.org/officeDocument/2006/relationships/image" Target="../media/image48.sv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21" Type="http://schemas.openxmlformats.org/officeDocument/2006/relationships/image" Target="../media/image49.pn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24" Type="http://schemas.openxmlformats.org/officeDocument/2006/relationships/image" Target="../media/image48.sv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23" Type="http://schemas.openxmlformats.org/officeDocument/2006/relationships/image" Target="../media/image47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Relationship Id="rId22" Type="http://schemas.openxmlformats.org/officeDocument/2006/relationships/image" Target="../media/image50.sv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21" Type="http://schemas.openxmlformats.org/officeDocument/2006/relationships/image" Target="../media/image49.pn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24" Type="http://schemas.openxmlformats.org/officeDocument/2006/relationships/image" Target="../media/image48.sv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23" Type="http://schemas.openxmlformats.org/officeDocument/2006/relationships/image" Target="../media/image47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Relationship Id="rId22" Type="http://schemas.openxmlformats.org/officeDocument/2006/relationships/image" Target="../media/image50.sv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21" Type="http://schemas.openxmlformats.org/officeDocument/2006/relationships/image" Target="../media/image49.pn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24" Type="http://schemas.openxmlformats.org/officeDocument/2006/relationships/image" Target="../media/image48.sv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23" Type="http://schemas.openxmlformats.org/officeDocument/2006/relationships/image" Target="../media/image47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Relationship Id="rId22" Type="http://schemas.openxmlformats.org/officeDocument/2006/relationships/image" Target="../media/image50.sv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18" Type="http://schemas.openxmlformats.org/officeDocument/2006/relationships/image" Target="../media/image50.sv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17" Type="http://schemas.openxmlformats.org/officeDocument/2006/relationships/image" Target="../media/image49.png"/><Relationship Id="rId2" Type="http://schemas.openxmlformats.org/officeDocument/2006/relationships/image" Target="../media/image1.png"/><Relationship Id="rId16" Type="http://schemas.openxmlformats.org/officeDocument/2006/relationships/image" Target="../media/image52.svg"/><Relationship Id="rId20" Type="http://schemas.openxmlformats.org/officeDocument/2006/relationships/image" Target="../media/image48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5" Type="http://schemas.openxmlformats.org/officeDocument/2006/relationships/image" Target="../media/image51.png"/><Relationship Id="rId10" Type="http://schemas.openxmlformats.org/officeDocument/2006/relationships/image" Target="../media/image36.svg"/><Relationship Id="rId19" Type="http://schemas.openxmlformats.org/officeDocument/2006/relationships/image" Target="../media/image47.pn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Relationship Id="rId22" Type="http://schemas.openxmlformats.org/officeDocument/2006/relationships/image" Target="../media/image18.sv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063" y="4302049"/>
            <a:ext cx="12615756" cy="1926324"/>
          </a:xfrm>
        </p:spPr>
        <p:txBody>
          <a:bodyPr>
            <a:noAutofit/>
          </a:bodyPr>
          <a:lstStyle/>
          <a:p>
            <a:r>
              <a:rPr lang="en-US" sz="4000" dirty="0"/>
              <a:t>AWS EKS </a:t>
            </a:r>
            <a:r>
              <a:rPr lang="en-US" sz="4400" dirty="0"/>
              <a:t>Kubernetes</a:t>
            </a:r>
            <a:r>
              <a:rPr lang="en-US" sz="4000" dirty="0"/>
              <a:t> - Masterclass | DevOps, Microservices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063" y="5814355"/>
            <a:ext cx="8569236" cy="1400305"/>
          </a:xfrm>
        </p:spPr>
        <p:txBody>
          <a:bodyPr/>
          <a:lstStyle/>
          <a:p>
            <a:r>
              <a:rPr lang="en-US" dirty="0"/>
              <a:t>Kalyan Reddy Daida</a:t>
            </a:r>
          </a:p>
        </p:txBody>
      </p:sp>
    </p:spTree>
    <p:extLst>
      <p:ext uri="{BB962C8B-B14F-4D97-AF65-F5344CB8AC3E}">
        <p14:creationId xmlns:p14="http://schemas.microsoft.com/office/powerpoint/2010/main" val="2739888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416B0-90F1-C64C-8EA8-809BA828CBD0}"/>
              </a:ext>
            </a:extLst>
          </p:cNvPr>
          <p:cNvSpPr/>
          <p:nvPr/>
        </p:nvSpPr>
        <p:spPr>
          <a:xfrm>
            <a:off x="222280" y="1232563"/>
            <a:ext cx="2051824" cy="25093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Control Plane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49375E-277D-D341-B923-394DD65F5203}"/>
              </a:ext>
            </a:extLst>
          </p:cNvPr>
          <p:cNvSpPr/>
          <p:nvPr/>
        </p:nvSpPr>
        <p:spPr>
          <a:xfrm>
            <a:off x="2509024" y="1232563"/>
            <a:ext cx="11899096" cy="25093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EKS runs a single tenant Kubernetes control plane for each cluster, and control plane infrastructure is </a:t>
            </a:r>
            <a:r>
              <a:rPr lang="en-IN" dirty="0">
                <a:solidFill>
                  <a:srgbClr val="0070C0"/>
                </a:solidFill>
              </a:rPr>
              <a:t>not shared</a:t>
            </a:r>
            <a:r>
              <a:rPr lang="en-IN" dirty="0"/>
              <a:t> across clusters or AWS accounts.</a:t>
            </a:r>
          </a:p>
          <a:p>
            <a:pPr marL="457200" indent="-457200">
              <a:buAutoNum type="arabicPeriod"/>
            </a:pPr>
            <a:r>
              <a:rPr lang="en-IN" dirty="0"/>
              <a:t>This control plane consists of at least two API server nodes and three </a:t>
            </a:r>
            <a:r>
              <a:rPr lang="en-IN" dirty="0" err="1"/>
              <a:t>etcd</a:t>
            </a:r>
            <a:r>
              <a:rPr lang="en-IN" dirty="0"/>
              <a:t> nodes that run across </a:t>
            </a:r>
            <a:r>
              <a:rPr lang="en-IN" dirty="0">
                <a:solidFill>
                  <a:srgbClr val="0070C0"/>
                </a:solidFill>
              </a:rPr>
              <a:t>three Availability Zones within a Region</a:t>
            </a:r>
          </a:p>
          <a:p>
            <a:pPr marL="457200" indent="-457200">
              <a:buAutoNum type="arabicPeriod"/>
            </a:pPr>
            <a:r>
              <a:rPr lang="en-IN" dirty="0"/>
              <a:t>EKS </a:t>
            </a:r>
            <a:r>
              <a:rPr lang="en-IN" dirty="0">
                <a:solidFill>
                  <a:srgbClr val="0070C0"/>
                </a:solidFill>
              </a:rPr>
              <a:t>automatically detects and replaces unhealthy </a:t>
            </a:r>
            <a:r>
              <a:rPr lang="en-IN" dirty="0"/>
              <a:t>control plane instances, restarting them across the Availability Zones within the Region as needed.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C3A327-AB2B-D44F-971E-5C2EA1E6829C}"/>
              </a:ext>
            </a:extLst>
          </p:cNvPr>
          <p:cNvSpPr/>
          <p:nvPr/>
        </p:nvSpPr>
        <p:spPr>
          <a:xfrm>
            <a:off x="222280" y="4089864"/>
            <a:ext cx="2051824" cy="33033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Nodes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Node Groups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D5681A-2638-754C-8F13-F7392D19FB56}"/>
              </a:ext>
            </a:extLst>
          </p:cNvPr>
          <p:cNvSpPr/>
          <p:nvPr/>
        </p:nvSpPr>
        <p:spPr>
          <a:xfrm>
            <a:off x="2509024" y="4114800"/>
            <a:ext cx="11899096" cy="3303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Worker machines in Kubernetes are called nodes.  These are EC2 Instances</a:t>
            </a:r>
          </a:p>
          <a:p>
            <a:pPr marL="457200" indent="-457200">
              <a:buAutoNum type="arabicPeriod"/>
            </a:pPr>
            <a:r>
              <a:rPr lang="en-IN" dirty="0"/>
              <a:t>EKS worker nodes run in our AWS account and connect to our cluster's control plane via the </a:t>
            </a:r>
            <a:r>
              <a:rPr lang="en-IN" dirty="0">
                <a:solidFill>
                  <a:srgbClr val="0070C0"/>
                </a:solidFill>
              </a:rPr>
              <a:t>cluster API server endpoint. </a:t>
            </a:r>
          </a:p>
          <a:p>
            <a:pPr marL="457200" indent="-457200">
              <a:buAutoNum type="arabicPeriod"/>
            </a:pPr>
            <a:r>
              <a:rPr lang="en-IN" dirty="0"/>
              <a:t>A node group is </a:t>
            </a:r>
            <a:r>
              <a:rPr lang="en-IN" dirty="0">
                <a:solidFill>
                  <a:srgbClr val="0070C0"/>
                </a:solidFill>
              </a:rPr>
              <a:t>one or more EC2 instances </a:t>
            </a:r>
            <a:r>
              <a:rPr lang="en-IN" dirty="0"/>
              <a:t>that are deployed in an EC2 Autoscaling group. </a:t>
            </a:r>
          </a:p>
          <a:p>
            <a:pPr marL="457200" indent="-457200">
              <a:buAutoNum type="arabicPeriod"/>
            </a:pPr>
            <a:r>
              <a:rPr lang="en-IN" dirty="0"/>
              <a:t>All instances in a node group must </a:t>
            </a:r>
          </a:p>
          <a:p>
            <a:pPr marL="1005840" lvl="1" indent="-457200">
              <a:buAutoNum type="arabicPeriod"/>
            </a:pPr>
            <a:r>
              <a:rPr lang="en-IN" dirty="0"/>
              <a:t>Be the </a:t>
            </a:r>
            <a:r>
              <a:rPr lang="en-IN" dirty="0">
                <a:solidFill>
                  <a:srgbClr val="0070C0"/>
                </a:solidFill>
              </a:rPr>
              <a:t>same instance type</a:t>
            </a:r>
          </a:p>
          <a:p>
            <a:pPr marL="1005840" lvl="1" indent="-457200">
              <a:buAutoNum type="arabicPeriod"/>
            </a:pPr>
            <a:r>
              <a:rPr lang="en-IN" dirty="0"/>
              <a:t>Be </a:t>
            </a:r>
            <a:r>
              <a:rPr lang="en-IN" dirty="0">
                <a:solidFill>
                  <a:srgbClr val="0070C0"/>
                </a:solidFill>
              </a:rPr>
              <a:t>running the same AMI</a:t>
            </a:r>
          </a:p>
          <a:p>
            <a:pPr marL="1005840" lvl="1" indent="-457200">
              <a:buAutoNum type="arabicPeriod"/>
            </a:pPr>
            <a:r>
              <a:rPr lang="en-IN" dirty="0"/>
              <a:t>Use the </a:t>
            </a:r>
            <a:r>
              <a:rPr lang="en-IN" dirty="0">
                <a:solidFill>
                  <a:srgbClr val="0070C0"/>
                </a:solidFill>
              </a:rPr>
              <a:t>same EKS worker node IAM role</a:t>
            </a:r>
          </a:p>
        </p:txBody>
      </p:sp>
      <p:sp>
        <p:nvSpPr>
          <p:cNvPr id="47" name="Title 3">
            <a:extLst>
              <a:ext uri="{FF2B5EF4-FFF2-40B4-BE49-F238E27FC236}">
                <a16:creationId xmlns:a16="http://schemas.microsoft.com/office/drawing/2014/main" id="{5C74761B-8F6F-B946-9F3D-31C6E89B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42753"/>
            <a:ext cx="12618720" cy="1188851"/>
          </a:xfrm>
        </p:spPr>
        <p:txBody>
          <a:bodyPr/>
          <a:lstStyle/>
          <a:p>
            <a:r>
              <a:rPr lang="en-US" dirty="0"/>
              <a:t>EKS Cluster – Core Objects Detailed</a:t>
            </a:r>
          </a:p>
        </p:txBody>
      </p:sp>
    </p:spTree>
    <p:extLst>
      <p:ext uri="{BB962C8B-B14F-4D97-AF65-F5344CB8AC3E}">
        <p14:creationId xmlns:p14="http://schemas.microsoft.com/office/powerpoint/2010/main" val="372379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35" grpId="0" animBg="1"/>
      <p:bldP spid="36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3780890" y="806151"/>
            <a:ext cx="7530957" cy="67967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0890" y="806150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3914456" y="2223984"/>
            <a:ext cx="7140537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4455" y="2223984"/>
            <a:ext cx="330200" cy="330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A8708C-291F-7E4A-9E06-CB93E111BCB9}"/>
              </a:ext>
            </a:extLst>
          </p:cNvPr>
          <p:cNvSpPr/>
          <p:nvPr/>
        </p:nvSpPr>
        <p:spPr>
          <a:xfrm>
            <a:off x="4378221" y="2554184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3E380-0CB3-DA46-9948-424264FB7F2C}"/>
              </a:ext>
            </a:extLst>
          </p:cNvPr>
          <p:cNvSpPr/>
          <p:nvPr/>
        </p:nvSpPr>
        <p:spPr>
          <a:xfrm>
            <a:off x="4725043" y="3101581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CB03339-A4ED-3E4F-9CDA-85796803E8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25042" y="3095428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765196-5F7D-7042-8CBA-18801A19A4C3}"/>
              </a:ext>
            </a:extLst>
          </p:cNvPr>
          <p:cNvSpPr/>
          <p:nvPr/>
        </p:nvSpPr>
        <p:spPr>
          <a:xfrm>
            <a:off x="4587312" y="2708303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5F1E5F-5150-A844-8516-C7C6516B5976}"/>
              </a:ext>
            </a:extLst>
          </p:cNvPr>
          <p:cNvSpPr/>
          <p:nvPr/>
        </p:nvSpPr>
        <p:spPr>
          <a:xfrm>
            <a:off x="4743193" y="4900707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F0429F5-90BE-1A49-9412-534BADA34E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31617" y="4900707"/>
            <a:ext cx="274320" cy="2743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AECC47-ADC2-834F-A640-77332E70F98E}"/>
              </a:ext>
            </a:extLst>
          </p:cNvPr>
          <p:cNvSpPr/>
          <p:nvPr/>
        </p:nvSpPr>
        <p:spPr>
          <a:xfrm>
            <a:off x="8403191" y="3101581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37EE2E8-9A5C-BC42-965D-B96DCFE1F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03190" y="3095428"/>
            <a:ext cx="274320" cy="27432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83E1983-8104-4843-91D8-05CE10F2CB59}"/>
              </a:ext>
            </a:extLst>
          </p:cNvPr>
          <p:cNvSpPr/>
          <p:nvPr/>
        </p:nvSpPr>
        <p:spPr>
          <a:xfrm>
            <a:off x="8265460" y="2708303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8FA5BE-E846-2448-8013-B12B9903878F}"/>
              </a:ext>
            </a:extLst>
          </p:cNvPr>
          <p:cNvSpPr/>
          <p:nvPr/>
        </p:nvSpPr>
        <p:spPr>
          <a:xfrm>
            <a:off x="8421341" y="4900707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EADDAB1B-2D29-9043-AFC6-DEC6285787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9765" y="4900707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5BFE8C-3ABF-1945-8F43-0AE593E11A84}"/>
              </a:ext>
            </a:extLst>
          </p:cNvPr>
          <p:cNvSpPr txBox="1"/>
          <p:nvPr/>
        </p:nvSpPr>
        <p:spPr>
          <a:xfrm>
            <a:off x="5948488" y="6659474"/>
            <a:ext cx="33093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Managed Node Groups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44095AD-23D9-F04B-BF02-006F0A4E2276}"/>
              </a:ext>
            </a:extLst>
          </p:cNvPr>
          <p:cNvSpPr/>
          <p:nvPr/>
        </p:nvSpPr>
        <p:spPr>
          <a:xfrm>
            <a:off x="4999362" y="3592637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BCA00D26-06FF-EC41-B34A-3525CE3980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29696" y="3726857"/>
            <a:ext cx="277535" cy="277535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98FC38E0-AFE0-314F-8CA4-A407FCF3C6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09620" y="3714934"/>
            <a:ext cx="394953" cy="39495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D619A67-716F-4B42-810B-A1D64B08FBA8}"/>
              </a:ext>
            </a:extLst>
          </p:cNvPr>
          <p:cNvSpPr txBox="1"/>
          <p:nvPr/>
        </p:nvSpPr>
        <p:spPr>
          <a:xfrm>
            <a:off x="5269865" y="4091847"/>
            <a:ext cx="105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57D6B2EC-0882-9044-9A67-81A402B0A1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41223" y="3714934"/>
            <a:ext cx="394953" cy="39495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839DA25-D32B-9844-BFCB-9E1E91F30E64}"/>
              </a:ext>
            </a:extLst>
          </p:cNvPr>
          <p:cNvSpPr txBox="1"/>
          <p:nvPr/>
        </p:nvSpPr>
        <p:spPr>
          <a:xfrm>
            <a:off x="8868686" y="4101379"/>
            <a:ext cx="94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 2Instance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20D13F-2253-294F-A1A7-BC900B66CE97}"/>
              </a:ext>
            </a:extLst>
          </p:cNvPr>
          <p:cNvSpPr txBox="1"/>
          <p:nvPr/>
        </p:nvSpPr>
        <p:spPr>
          <a:xfrm>
            <a:off x="6563095" y="4197257"/>
            <a:ext cx="2242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Public Managed Node Group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070F14B-AE2A-414F-9871-9D568005AEF3}"/>
              </a:ext>
            </a:extLst>
          </p:cNvPr>
          <p:cNvSpPr/>
          <p:nvPr/>
        </p:nvSpPr>
        <p:spPr>
          <a:xfrm>
            <a:off x="4999362" y="5326085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6D1B775-54D9-7C4D-AE83-5207A5A1A2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29696" y="5460305"/>
            <a:ext cx="277535" cy="277535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313AA011-36E4-E945-B4D0-7BE52ADA70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09620" y="5448382"/>
            <a:ext cx="394953" cy="39495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D5D23AC-D49C-2E45-9C93-7C4A40D8A853}"/>
              </a:ext>
            </a:extLst>
          </p:cNvPr>
          <p:cNvSpPr txBox="1"/>
          <p:nvPr/>
        </p:nvSpPr>
        <p:spPr>
          <a:xfrm>
            <a:off x="5269865" y="5825295"/>
            <a:ext cx="105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1262C5E6-2395-E544-928F-E56AD0F9C7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41223" y="5448382"/>
            <a:ext cx="394953" cy="39495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A6C2320-AC69-2C45-AB03-F7E711A8D6C8}"/>
              </a:ext>
            </a:extLst>
          </p:cNvPr>
          <p:cNvSpPr txBox="1"/>
          <p:nvPr/>
        </p:nvSpPr>
        <p:spPr>
          <a:xfrm>
            <a:off x="8868686" y="5834827"/>
            <a:ext cx="94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 2Instance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663AB0-5CDC-484D-AD7F-EDF6E753C245}"/>
              </a:ext>
            </a:extLst>
          </p:cNvPr>
          <p:cNvSpPr txBox="1"/>
          <p:nvPr/>
        </p:nvSpPr>
        <p:spPr>
          <a:xfrm>
            <a:off x="6563095" y="5930705"/>
            <a:ext cx="229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Private Managed Node Group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09213" y="1195675"/>
            <a:ext cx="691691" cy="691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6873163" y="816200"/>
            <a:ext cx="1460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Cluster</a:t>
            </a:r>
          </a:p>
        </p:txBody>
      </p:sp>
      <p:sp>
        <p:nvSpPr>
          <p:cNvPr id="55" name="Title 3">
            <a:extLst>
              <a:ext uri="{FF2B5EF4-FFF2-40B4-BE49-F238E27FC236}">
                <a16:creationId xmlns:a16="http://schemas.microsoft.com/office/drawing/2014/main" id="{66BAC254-4B16-2742-ADA2-668395F2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699" y="74749"/>
            <a:ext cx="12618720" cy="53742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EKS Deployment Options – </a:t>
            </a:r>
            <a:r>
              <a:rPr lang="en-US" sz="3600" dirty="0">
                <a:solidFill>
                  <a:srgbClr val="00B050"/>
                </a:solidFill>
              </a:rPr>
              <a:t>EC2 Node Groups 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A70806-E4AE-FD4F-8227-1A9F000FB621}"/>
              </a:ext>
            </a:extLst>
          </p:cNvPr>
          <p:cNvCxnSpPr>
            <a:stCxn id="51" idx="2"/>
            <a:endCxn id="3" idx="0"/>
          </p:cNvCxnSpPr>
          <p:nvPr/>
        </p:nvCxnSpPr>
        <p:spPr>
          <a:xfrm>
            <a:off x="7555059" y="1887366"/>
            <a:ext cx="18425" cy="6668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86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 animBg="1"/>
      <p:bldP spid="18" grpId="0" animBg="1"/>
      <p:bldP spid="20" grpId="0" animBg="1"/>
      <p:bldP spid="26" grpId="0" animBg="1"/>
      <p:bldP spid="28" grpId="0" animBg="1"/>
      <p:bldP spid="30" grpId="0" animBg="1"/>
      <p:bldP spid="31" grpId="0" animBg="1"/>
      <p:bldP spid="4" grpId="0"/>
      <p:bldP spid="38" grpId="0" animBg="1"/>
      <p:bldP spid="41" grpId="0"/>
      <p:bldP spid="43" grpId="0"/>
      <p:bldP spid="13" grpId="0"/>
      <p:bldP spid="44" grpId="0" animBg="1"/>
      <p:bldP spid="47" grpId="0"/>
      <p:bldP spid="49" grpId="0"/>
      <p:bldP spid="50" grpId="0"/>
      <p:bldP spid="14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3236360" y="616449"/>
            <a:ext cx="8013842" cy="693505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6360" y="612177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3646041" y="2034283"/>
            <a:ext cx="7302787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46041" y="2030011"/>
            <a:ext cx="330200" cy="3302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FA6983E-D49B-4945-BEF5-5E46073BDDF5}"/>
              </a:ext>
            </a:extLst>
          </p:cNvPr>
          <p:cNvSpPr/>
          <p:nvPr/>
        </p:nvSpPr>
        <p:spPr>
          <a:xfrm>
            <a:off x="4225537" y="2460897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C5ADA-21E2-DD4A-B258-893764D29ABB}"/>
              </a:ext>
            </a:extLst>
          </p:cNvPr>
          <p:cNvSpPr txBox="1"/>
          <p:nvPr/>
        </p:nvSpPr>
        <p:spPr>
          <a:xfrm>
            <a:off x="6209827" y="6528432"/>
            <a:ext cx="2421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EKS Fargate Profiles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C030B8B4-420C-B74B-9749-4E8DA1B44E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37500" y="4295343"/>
            <a:ext cx="691691" cy="6916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504D3A-D96F-8D4E-97DB-6BEAF2C94766}"/>
              </a:ext>
            </a:extLst>
          </p:cNvPr>
          <p:cNvSpPr txBox="1"/>
          <p:nvPr/>
        </p:nvSpPr>
        <p:spPr>
          <a:xfrm>
            <a:off x="6851345" y="4956710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EKS Fargate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4800" y="1022801"/>
            <a:ext cx="691691" cy="691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6753337" y="601116"/>
            <a:ext cx="1460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Cluster</a:t>
            </a:r>
          </a:p>
        </p:txBody>
      </p:sp>
      <p:sp>
        <p:nvSpPr>
          <p:cNvPr id="55" name="Title 3">
            <a:extLst>
              <a:ext uri="{FF2B5EF4-FFF2-40B4-BE49-F238E27FC236}">
                <a16:creationId xmlns:a16="http://schemas.microsoft.com/office/drawing/2014/main" id="{66BAC254-4B16-2742-ADA2-668395F2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699" y="74749"/>
            <a:ext cx="12618720" cy="53742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EKS Deployment Options – </a:t>
            </a:r>
            <a:r>
              <a:rPr lang="en-US" sz="3600" dirty="0">
                <a:solidFill>
                  <a:srgbClr val="00B050"/>
                </a:solidFill>
              </a:rPr>
              <a:t>Only Fargate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0B796B-B60C-9240-9E78-0111415AC5D5}"/>
              </a:ext>
            </a:extLst>
          </p:cNvPr>
          <p:cNvCxnSpPr>
            <a:stCxn id="51" idx="2"/>
            <a:endCxn id="35" idx="0"/>
          </p:cNvCxnSpPr>
          <p:nvPr/>
        </p:nvCxnSpPr>
        <p:spPr>
          <a:xfrm flipH="1">
            <a:off x="7420800" y="1714492"/>
            <a:ext cx="9846" cy="746405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234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2989780" y="616449"/>
            <a:ext cx="8178230" cy="693505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9780" y="625342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3308279" y="2034283"/>
            <a:ext cx="7530957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7290" y="2030011"/>
            <a:ext cx="330200" cy="3302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FA6983E-D49B-4945-BEF5-5E46073BDDF5}"/>
              </a:ext>
            </a:extLst>
          </p:cNvPr>
          <p:cNvSpPr/>
          <p:nvPr/>
        </p:nvSpPr>
        <p:spPr>
          <a:xfrm>
            <a:off x="4119937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C5ADA-21E2-DD4A-B258-893764D29ABB}"/>
              </a:ext>
            </a:extLst>
          </p:cNvPr>
          <p:cNvSpPr txBox="1"/>
          <p:nvPr/>
        </p:nvSpPr>
        <p:spPr>
          <a:xfrm>
            <a:off x="6228662" y="6453010"/>
            <a:ext cx="2421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EKS Fargate Profiles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C030B8B4-420C-B74B-9749-4E8DA1B44E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43282" y="5234936"/>
            <a:ext cx="293413" cy="293413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69354" y="999857"/>
            <a:ext cx="691691" cy="691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6700639" y="612176"/>
            <a:ext cx="1460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Cluster</a:t>
            </a:r>
          </a:p>
        </p:txBody>
      </p:sp>
      <p:sp>
        <p:nvSpPr>
          <p:cNvPr id="55" name="Title 3">
            <a:extLst>
              <a:ext uri="{FF2B5EF4-FFF2-40B4-BE49-F238E27FC236}">
                <a16:creationId xmlns:a16="http://schemas.microsoft.com/office/drawing/2014/main" id="{66BAC254-4B16-2742-ADA2-668395F2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699" y="74749"/>
            <a:ext cx="12618720" cy="53742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EKS Deployment Options – </a:t>
            </a:r>
            <a:r>
              <a:rPr lang="en-US" sz="3600" dirty="0">
                <a:solidFill>
                  <a:srgbClr val="00B050"/>
                </a:solidFill>
              </a:rPr>
              <a:t>Only Fargate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D3BD1C1-944B-0B48-9186-936536F45508}"/>
              </a:ext>
            </a:extLst>
          </p:cNvPr>
          <p:cNvSpPr/>
          <p:nvPr/>
        </p:nvSpPr>
        <p:spPr>
          <a:xfrm>
            <a:off x="4507341" y="290872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D7DAD916-8A5E-CD46-B3EC-A7C147A59E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07340" y="2902567"/>
            <a:ext cx="274320" cy="27432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D63E2CC4-4F58-4D44-B5A0-6B724ED0A6C9}"/>
              </a:ext>
            </a:extLst>
          </p:cNvPr>
          <p:cNvSpPr/>
          <p:nvPr/>
        </p:nvSpPr>
        <p:spPr>
          <a:xfrm>
            <a:off x="4369610" y="25154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D00246-2938-CA40-9B08-D9F91629B7F5}"/>
              </a:ext>
            </a:extLst>
          </p:cNvPr>
          <p:cNvSpPr/>
          <p:nvPr/>
        </p:nvSpPr>
        <p:spPr>
          <a:xfrm>
            <a:off x="4525491" y="470784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F5DB0D32-8694-0F45-A72C-31B3A8C4CD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13915" y="4707846"/>
            <a:ext cx="274320" cy="27432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2E1F3637-D9B7-8C4D-85BA-EF5421409705}"/>
              </a:ext>
            </a:extLst>
          </p:cNvPr>
          <p:cNvSpPr/>
          <p:nvPr/>
        </p:nvSpPr>
        <p:spPr>
          <a:xfrm>
            <a:off x="8185489" y="290872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0F192BEA-6969-DA49-81DB-C528815A03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85488" y="2902567"/>
            <a:ext cx="274320" cy="27432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CADC798C-22F9-6244-8782-8081A5CAC28F}"/>
              </a:ext>
            </a:extLst>
          </p:cNvPr>
          <p:cNvSpPr/>
          <p:nvPr/>
        </p:nvSpPr>
        <p:spPr>
          <a:xfrm>
            <a:off x="8047758" y="25154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F08FB99-4586-3E40-B02D-BAEAC24E9F9E}"/>
              </a:ext>
            </a:extLst>
          </p:cNvPr>
          <p:cNvSpPr/>
          <p:nvPr/>
        </p:nvSpPr>
        <p:spPr>
          <a:xfrm>
            <a:off x="8203639" y="470784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3F8F0976-082E-FF44-9199-017588008D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92063" y="4707846"/>
            <a:ext cx="274320" cy="27432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996508F0-F8FF-3747-B258-53BB87FF922D}"/>
              </a:ext>
            </a:extLst>
          </p:cNvPr>
          <p:cNvSpPr/>
          <p:nvPr/>
        </p:nvSpPr>
        <p:spPr>
          <a:xfrm>
            <a:off x="4852463" y="5152219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D86613"/>
                </a:solidFill>
              </a:rPr>
              <a:t>Fargate Profile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94E32E42-C5FE-9342-86A4-C12D6638592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65546" y="5311670"/>
            <a:ext cx="394953" cy="394953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001E3A49-0FDC-0D41-8111-CA780673E695}"/>
              </a:ext>
            </a:extLst>
          </p:cNvPr>
          <p:cNvSpPr txBox="1"/>
          <p:nvPr/>
        </p:nvSpPr>
        <p:spPr>
          <a:xfrm>
            <a:off x="4915343" y="5669996"/>
            <a:ext cx="1454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Fargate EC2 Instance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CCA1D92A-5720-3E4E-BCBE-A9D7C15CEF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10689" y="5311670"/>
            <a:ext cx="394953" cy="39495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1BD203B-FF10-DB45-B6EB-B6A379CDB292}"/>
              </a:ext>
            </a:extLst>
          </p:cNvPr>
          <p:cNvSpPr txBox="1"/>
          <p:nvPr/>
        </p:nvSpPr>
        <p:spPr>
          <a:xfrm>
            <a:off x="8560486" y="5669996"/>
            <a:ext cx="1454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Fargate EC2 Instance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3EC004-C77F-2248-A5F0-B30FDF59B223}"/>
              </a:ext>
            </a:extLst>
          </p:cNvPr>
          <p:cNvCxnSpPr>
            <a:stCxn id="51" idx="2"/>
            <a:endCxn id="35" idx="0"/>
          </p:cNvCxnSpPr>
          <p:nvPr/>
        </p:nvCxnSpPr>
        <p:spPr>
          <a:xfrm>
            <a:off x="7315200" y="1691548"/>
            <a:ext cx="0" cy="672935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raphic 69">
            <a:extLst>
              <a:ext uri="{FF2B5EF4-FFF2-40B4-BE49-F238E27FC236}">
                <a16:creationId xmlns:a16="http://schemas.microsoft.com/office/drawing/2014/main" id="{9C2D54B3-53C8-994D-8A63-82520A917C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21699" y="4068837"/>
            <a:ext cx="691691" cy="691691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A7AAA610-3F79-3B45-B11E-F887DE354733}"/>
              </a:ext>
            </a:extLst>
          </p:cNvPr>
          <p:cNvSpPr txBox="1"/>
          <p:nvPr/>
        </p:nvSpPr>
        <p:spPr>
          <a:xfrm>
            <a:off x="6735544" y="4730204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EKS Fargate</a:t>
            </a:r>
          </a:p>
        </p:txBody>
      </p:sp>
    </p:spTree>
    <p:extLst>
      <p:ext uri="{BB962C8B-B14F-4D97-AF65-F5344CB8AC3E}">
        <p14:creationId xmlns:p14="http://schemas.microsoft.com/office/powerpoint/2010/main" val="301428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7" grpId="0" animBg="1"/>
      <p:bldP spid="58" grpId="0" animBg="1"/>
      <p:bldP spid="60" grpId="0" animBg="1"/>
      <p:bldP spid="62" grpId="0" animBg="1"/>
      <p:bldP spid="63" grpId="0" animBg="1"/>
      <p:bldP spid="65" grpId="0" animBg="1"/>
      <p:bldP spid="67" grpId="0"/>
      <p:bldP spid="69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164387" y="616449"/>
            <a:ext cx="14168061" cy="693505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387" y="616449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297953" y="2034283"/>
            <a:ext cx="13890658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952" y="2034283"/>
            <a:ext cx="330200" cy="330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A8708C-291F-7E4A-9E06-CB93E111BCB9}"/>
              </a:ext>
            </a:extLst>
          </p:cNvPr>
          <p:cNvSpPr/>
          <p:nvPr/>
        </p:nvSpPr>
        <p:spPr>
          <a:xfrm>
            <a:off x="761718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3E380-0CB3-DA46-9948-424264FB7F2C}"/>
              </a:ext>
            </a:extLst>
          </p:cNvPr>
          <p:cNvSpPr/>
          <p:nvPr/>
        </p:nvSpPr>
        <p:spPr>
          <a:xfrm>
            <a:off x="1108540" y="29118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CB03339-A4ED-3E4F-9CDA-85796803E8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8539" y="2905727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765196-5F7D-7042-8CBA-18801A19A4C3}"/>
              </a:ext>
            </a:extLst>
          </p:cNvPr>
          <p:cNvSpPr/>
          <p:nvPr/>
        </p:nvSpPr>
        <p:spPr>
          <a:xfrm>
            <a:off x="970809" y="25186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5F1E5F-5150-A844-8516-C7C6516B5976}"/>
              </a:ext>
            </a:extLst>
          </p:cNvPr>
          <p:cNvSpPr/>
          <p:nvPr/>
        </p:nvSpPr>
        <p:spPr>
          <a:xfrm>
            <a:off x="1126690" y="47110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F0429F5-90BE-1A49-9412-534BADA34E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5114" y="4711006"/>
            <a:ext cx="274320" cy="2743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AECC47-ADC2-834F-A640-77332E70F98E}"/>
              </a:ext>
            </a:extLst>
          </p:cNvPr>
          <p:cNvSpPr/>
          <p:nvPr/>
        </p:nvSpPr>
        <p:spPr>
          <a:xfrm>
            <a:off x="4786688" y="29118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37EE2E8-9A5C-BC42-965D-B96DCFE1F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6687" y="2905727"/>
            <a:ext cx="274320" cy="27432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83E1983-8104-4843-91D8-05CE10F2CB59}"/>
              </a:ext>
            </a:extLst>
          </p:cNvPr>
          <p:cNvSpPr/>
          <p:nvPr/>
        </p:nvSpPr>
        <p:spPr>
          <a:xfrm>
            <a:off x="4648957" y="25186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8FA5BE-E846-2448-8013-B12B9903878F}"/>
              </a:ext>
            </a:extLst>
          </p:cNvPr>
          <p:cNvSpPr/>
          <p:nvPr/>
        </p:nvSpPr>
        <p:spPr>
          <a:xfrm>
            <a:off x="4804838" y="47110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EADDAB1B-2D29-9043-AFC6-DEC6285787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3262" y="4711006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5BFE8C-3ABF-1945-8F43-0AE593E11A84}"/>
              </a:ext>
            </a:extLst>
          </p:cNvPr>
          <p:cNvSpPr txBox="1"/>
          <p:nvPr/>
        </p:nvSpPr>
        <p:spPr>
          <a:xfrm>
            <a:off x="2331985" y="6469773"/>
            <a:ext cx="33093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Managed Node Groups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A6983E-D49B-4945-BEF5-5E46073BDDF5}"/>
              </a:ext>
            </a:extLst>
          </p:cNvPr>
          <p:cNvSpPr/>
          <p:nvPr/>
        </p:nvSpPr>
        <p:spPr>
          <a:xfrm>
            <a:off x="7616009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C5ADA-21E2-DD4A-B258-893764D29ABB}"/>
              </a:ext>
            </a:extLst>
          </p:cNvPr>
          <p:cNvSpPr txBox="1"/>
          <p:nvPr/>
        </p:nvSpPr>
        <p:spPr>
          <a:xfrm>
            <a:off x="9920429" y="6443237"/>
            <a:ext cx="2421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EKS Fargate Profiles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C030B8B4-420C-B74B-9749-4E8DA1B44E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27972" y="4198929"/>
            <a:ext cx="691691" cy="6916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504D3A-D96F-8D4E-97DB-6BEAF2C94766}"/>
              </a:ext>
            </a:extLst>
          </p:cNvPr>
          <p:cNvSpPr txBox="1"/>
          <p:nvPr/>
        </p:nvSpPr>
        <p:spPr>
          <a:xfrm>
            <a:off x="10241817" y="4860296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EKS Fargate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44095AD-23D9-F04B-BF02-006F0A4E2276}"/>
              </a:ext>
            </a:extLst>
          </p:cNvPr>
          <p:cNvSpPr/>
          <p:nvPr/>
        </p:nvSpPr>
        <p:spPr>
          <a:xfrm>
            <a:off x="1382859" y="3402936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BCA00D26-06FF-EC41-B34A-3525CE3980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13193" y="3537156"/>
            <a:ext cx="277535" cy="277535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98FC38E0-AFE0-314F-8CA4-A407FCF3C6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93117" y="3525233"/>
            <a:ext cx="394953" cy="39495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D619A67-716F-4B42-810B-A1D64B08FBA8}"/>
              </a:ext>
            </a:extLst>
          </p:cNvPr>
          <p:cNvSpPr txBox="1"/>
          <p:nvPr/>
        </p:nvSpPr>
        <p:spPr>
          <a:xfrm>
            <a:off x="1653362" y="3902146"/>
            <a:ext cx="105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57D6B2EC-0882-9044-9A67-81A402B0A1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24720" y="3525233"/>
            <a:ext cx="394953" cy="39495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839DA25-D32B-9844-BFCB-9E1E91F30E64}"/>
              </a:ext>
            </a:extLst>
          </p:cNvPr>
          <p:cNvSpPr txBox="1"/>
          <p:nvPr/>
        </p:nvSpPr>
        <p:spPr>
          <a:xfrm>
            <a:off x="5252183" y="3911678"/>
            <a:ext cx="94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 2Instance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20D13F-2253-294F-A1A7-BC900B66CE97}"/>
              </a:ext>
            </a:extLst>
          </p:cNvPr>
          <p:cNvSpPr txBox="1"/>
          <p:nvPr/>
        </p:nvSpPr>
        <p:spPr>
          <a:xfrm>
            <a:off x="2946592" y="4007556"/>
            <a:ext cx="2242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Public Managed Node Group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070F14B-AE2A-414F-9871-9D568005AEF3}"/>
              </a:ext>
            </a:extLst>
          </p:cNvPr>
          <p:cNvSpPr/>
          <p:nvPr/>
        </p:nvSpPr>
        <p:spPr>
          <a:xfrm>
            <a:off x="1382859" y="5136384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6D1B775-54D9-7C4D-AE83-5207A5A1A2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13193" y="5270604"/>
            <a:ext cx="277535" cy="277535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313AA011-36E4-E945-B4D0-7BE52ADA706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93117" y="5258681"/>
            <a:ext cx="394953" cy="39495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D5D23AC-D49C-2E45-9C93-7C4A40D8A853}"/>
              </a:ext>
            </a:extLst>
          </p:cNvPr>
          <p:cNvSpPr txBox="1"/>
          <p:nvPr/>
        </p:nvSpPr>
        <p:spPr>
          <a:xfrm>
            <a:off x="1653362" y="5635594"/>
            <a:ext cx="105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1262C5E6-2395-E544-928F-E56AD0F9C7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24720" y="5258681"/>
            <a:ext cx="394953" cy="39495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A6C2320-AC69-2C45-AB03-F7E711A8D6C8}"/>
              </a:ext>
            </a:extLst>
          </p:cNvPr>
          <p:cNvSpPr txBox="1"/>
          <p:nvPr/>
        </p:nvSpPr>
        <p:spPr>
          <a:xfrm>
            <a:off x="5252183" y="5645126"/>
            <a:ext cx="94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 2Instance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663AB0-5CDC-484D-AD7F-EDF6E753C245}"/>
              </a:ext>
            </a:extLst>
          </p:cNvPr>
          <p:cNvSpPr txBox="1"/>
          <p:nvPr/>
        </p:nvSpPr>
        <p:spPr>
          <a:xfrm>
            <a:off x="2946592" y="5741004"/>
            <a:ext cx="229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Private Managed Node Group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69354" y="999857"/>
            <a:ext cx="691691" cy="691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6700639" y="612176"/>
            <a:ext cx="1460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Cluster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292BA23C-F56F-C049-995A-99F020DABFC0}"/>
              </a:ext>
            </a:extLst>
          </p:cNvPr>
          <p:cNvCxnSpPr>
            <a:stCxn id="51" idx="1"/>
            <a:endCxn id="3" idx="0"/>
          </p:cNvCxnSpPr>
          <p:nvPr/>
        </p:nvCxnSpPr>
        <p:spPr>
          <a:xfrm rot="10800000" flipV="1">
            <a:off x="3956982" y="1345703"/>
            <a:ext cx="3012373" cy="1018780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4E51F7E5-1CEA-5A43-AC5F-370DAA31DBA9}"/>
              </a:ext>
            </a:extLst>
          </p:cNvPr>
          <p:cNvCxnSpPr>
            <a:stCxn id="51" idx="3"/>
            <a:endCxn id="35" idx="0"/>
          </p:cNvCxnSpPr>
          <p:nvPr/>
        </p:nvCxnSpPr>
        <p:spPr>
          <a:xfrm>
            <a:off x="7661045" y="1345703"/>
            <a:ext cx="3150227" cy="1018780"/>
          </a:xfrm>
          <a:prstGeom prst="bentConnector2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itle 3">
            <a:extLst>
              <a:ext uri="{FF2B5EF4-FFF2-40B4-BE49-F238E27FC236}">
                <a16:creationId xmlns:a16="http://schemas.microsoft.com/office/drawing/2014/main" id="{66BAC254-4B16-2742-ADA2-668395F2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699" y="74749"/>
            <a:ext cx="12618720" cy="53742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EKS Deployment Options - </a:t>
            </a:r>
            <a:r>
              <a:rPr lang="en-US" sz="3600" dirty="0">
                <a:solidFill>
                  <a:srgbClr val="00B050"/>
                </a:solidFill>
              </a:rPr>
              <a:t>Mixed</a:t>
            </a:r>
          </a:p>
        </p:txBody>
      </p:sp>
    </p:spTree>
    <p:extLst>
      <p:ext uri="{BB962C8B-B14F-4D97-AF65-F5344CB8AC3E}">
        <p14:creationId xmlns:p14="http://schemas.microsoft.com/office/powerpoint/2010/main" val="24641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 animBg="1"/>
      <p:bldP spid="18" grpId="0" animBg="1"/>
      <p:bldP spid="20" grpId="0" animBg="1"/>
      <p:bldP spid="26" grpId="0" animBg="1"/>
      <p:bldP spid="28" grpId="0" animBg="1"/>
      <p:bldP spid="30" grpId="0" animBg="1"/>
      <p:bldP spid="31" grpId="0" animBg="1"/>
      <p:bldP spid="4" grpId="0"/>
      <p:bldP spid="35" grpId="0" animBg="1"/>
      <p:bldP spid="36" grpId="0"/>
      <p:bldP spid="12" grpId="0"/>
      <p:bldP spid="38" grpId="0" animBg="1"/>
      <p:bldP spid="41" grpId="0"/>
      <p:bldP spid="43" grpId="0"/>
      <p:bldP spid="13" grpId="0"/>
      <p:bldP spid="44" grpId="0" animBg="1"/>
      <p:bldP spid="47" grpId="0"/>
      <p:bldP spid="49" grpId="0"/>
      <p:bldP spid="50" grpId="0"/>
      <p:bldP spid="14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164387" y="616449"/>
            <a:ext cx="14168061" cy="693505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387" y="616449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297953" y="2034283"/>
            <a:ext cx="13890658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952" y="2034283"/>
            <a:ext cx="330200" cy="330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A8708C-291F-7E4A-9E06-CB93E111BCB9}"/>
              </a:ext>
            </a:extLst>
          </p:cNvPr>
          <p:cNvSpPr/>
          <p:nvPr/>
        </p:nvSpPr>
        <p:spPr>
          <a:xfrm>
            <a:off x="761718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3E380-0CB3-DA46-9948-424264FB7F2C}"/>
              </a:ext>
            </a:extLst>
          </p:cNvPr>
          <p:cNvSpPr/>
          <p:nvPr/>
        </p:nvSpPr>
        <p:spPr>
          <a:xfrm>
            <a:off x="1108540" y="29118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CB03339-A4ED-3E4F-9CDA-85796803E8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8539" y="2905727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765196-5F7D-7042-8CBA-18801A19A4C3}"/>
              </a:ext>
            </a:extLst>
          </p:cNvPr>
          <p:cNvSpPr/>
          <p:nvPr/>
        </p:nvSpPr>
        <p:spPr>
          <a:xfrm>
            <a:off x="970809" y="25186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5F1E5F-5150-A844-8516-C7C6516B5976}"/>
              </a:ext>
            </a:extLst>
          </p:cNvPr>
          <p:cNvSpPr/>
          <p:nvPr/>
        </p:nvSpPr>
        <p:spPr>
          <a:xfrm>
            <a:off x="1126690" y="47110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F0429F5-90BE-1A49-9412-534BADA34E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5114" y="4711006"/>
            <a:ext cx="274320" cy="2743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AECC47-ADC2-834F-A640-77332E70F98E}"/>
              </a:ext>
            </a:extLst>
          </p:cNvPr>
          <p:cNvSpPr/>
          <p:nvPr/>
        </p:nvSpPr>
        <p:spPr>
          <a:xfrm>
            <a:off x="4786688" y="29118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37EE2E8-9A5C-BC42-965D-B96DCFE1F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6687" y="2905727"/>
            <a:ext cx="274320" cy="27432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83E1983-8104-4843-91D8-05CE10F2CB59}"/>
              </a:ext>
            </a:extLst>
          </p:cNvPr>
          <p:cNvSpPr/>
          <p:nvPr/>
        </p:nvSpPr>
        <p:spPr>
          <a:xfrm>
            <a:off x="4648957" y="25186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8FA5BE-E846-2448-8013-B12B9903878F}"/>
              </a:ext>
            </a:extLst>
          </p:cNvPr>
          <p:cNvSpPr/>
          <p:nvPr/>
        </p:nvSpPr>
        <p:spPr>
          <a:xfrm>
            <a:off x="4804838" y="47110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EADDAB1B-2D29-9043-AFC6-DEC6285787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3262" y="4711006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5BFE8C-3ABF-1945-8F43-0AE593E11A84}"/>
              </a:ext>
            </a:extLst>
          </p:cNvPr>
          <p:cNvSpPr txBox="1"/>
          <p:nvPr/>
        </p:nvSpPr>
        <p:spPr>
          <a:xfrm>
            <a:off x="2331985" y="6469773"/>
            <a:ext cx="33093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Managed Node Groups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A6983E-D49B-4945-BEF5-5E46073BDDF5}"/>
              </a:ext>
            </a:extLst>
          </p:cNvPr>
          <p:cNvSpPr/>
          <p:nvPr/>
        </p:nvSpPr>
        <p:spPr>
          <a:xfrm>
            <a:off x="7616009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C5ADA-21E2-DD4A-B258-893764D29ABB}"/>
              </a:ext>
            </a:extLst>
          </p:cNvPr>
          <p:cNvSpPr txBox="1"/>
          <p:nvPr/>
        </p:nvSpPr>
        <p:spPr>
          <a:xfrm>
            <a:off x="9724734" y="6453010"/>
            <a:ext cx="2421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EKS Fargate Profiles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C030B8B4-420C-B74B-9749-4E8DA1B44E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50908" y="5250641"/>
            <a:ext cx="293413" cy="293413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44095AD-23D9-F04B-BF02-006F0A4E2276}"/>
              </a:ext>
            </a:extLst>
          </p:cNvPr>
          <p:cNvSpPr/>
          <p:nvPr/>
        </p:nvSpPr>
        <p:spPr>
          <a:xfrm>
            <a:off x="1382859" y="3402936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BCA00D26-06FF-EC41-B34A-3525CE3980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13193" y="3537156"/>
            <a:ext cx="277535" cy="277535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98FC38E0-AFE0-314F-8CA4-A407FCF3C6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93117" y="3525233"/>
            <a:ext cx="394953" cy="39495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D619A67-716F-4B42-810B-A1D64B08FBA8}"/>
              </a:ext>
            </a:extLst>
          </p:cNvPr>
          <p:cNvSpPr txBox="1"/>
          <p:nvPr/>
        </p:nvSpPr>
        <p:spPr>
          <a:xfrm>
            <a:off x="1653362" y="3902146"/>
            <a:ext cx="105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57D6B2EC-0882-9044-9A67-81A402B0A1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24720" y="3525233"/>
            <a:ext cx="394953" cy="39495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839DA25-D32B-9844-BFCB-9E1E91F30E64}"/>
              </a:ext>
            </a:extLst>
          </p:cNvPr>
          <p:cNvSpPr txBox="1"/>
          <p:nvPr/>
        </p:nvSpPr>
        <p:spPr>
          <a:xfrm>
            <a:off x="5252183" y="3911678"/>
            <a:ext cx="94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 2Instance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20D13F-2253-294F-A1A7-BC900B66CE97}"/>
              </a:ext>
            </a:extLst>
          </p:cNvPr>
          <p:cNvSpPr txBox="1"/>
          <p:nvPr/>
        </p:nvSpPr>
        <p:spPr>
          <a:xfrm>
            <a:off x="2946592" y="4007556"/>
            <a:ext cx="2242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Public Managed Node Group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070F14B-AE2A-414F-9871-9D568005AEF3}"/>
              </a:ext>
            </a:extLst>
          </p:cNvPr>
          <p:cNvSpPr/>
          <p:nvPr/>
        </p:nvSpPr>
        <p:spPr>
          <a:xfrm>
            <a:off x="1382859" y="5136384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6D1B775-54D9-7C4D-AE83-5207A5A1A2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13193" y="5270604"/>
            <a:ext cx="277535" cy="277535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313AA011-36E4-E945-B4D0-7BE52ADA706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93117" y="5258681"/>
            <a:ext cx="394953" cy="39495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D5D23AC-D49C-2E45-9C93-7C4A40D8A853}"/>
              </a:ext>
            </a:extLst>
          </p:cNvPr>
          <p:cNvSpPr txBox="1"/>
          <p:nvPr/>
        </p:nvSpPr>
        <p:spPr>
          <a:xfrm>
            <a:off x="1653362" y="5635594"/>
            <a:ext cx="105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1262C5E6-2395-E544-928F-E56AD0F9C7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24720" y="5258681"/>
            <a:ext cx="394953" cy="39495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A6C2320-AC69-2C45-AB03-F7E711A8D6C8}"/>
              </a:ext>
            </a:extLst>
          </p:cNvPr>
          <p:cNvSpPr txBox="1"/>
          <p:nvPr/>
        </p:nvSpPr>
        <p:spPr>
          <a:xfrm>
            <a:off x="5252183" y="5645126"/>
            <a:ext cx="94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 2Instance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663AB0-5CDC-484D-AD7F-EDF6E753C245}"/>
              </a:ext>
            </a:extLst>
          </p:cNvPr>
          <p:cNvSpPr txBox="1"/>
          <p:nvPr/>
        </p:nvSpPr>
        <p:spPr>
          <a:xfrm>
            <a:off x="2946592" y="5741004"/>
            <a:ext cx="229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Private Managed Node Group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69354" y="999857"/>
            <a:ext cx="691691" cy="691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6700639" y="612176"/>
            <a:ext cx="1460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Cluster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292BA23C-F56F-C049-995A-99F020DABFC0}"/>
              </a:ext>
            </a:extLst>
          </p:cNvPr>
          <p:cNvCxnSpPr>
            <a:stCxn id="51" idx="1"/>
            <a:endCxn id="3" idx="0"/>
          </p:cNvCxnSpPr>
          <p:nvPr/>
        </p:nvCxnSpPr>
        <p:spPr>
          <a:xfrm rot="10800000" flipV="1">
            <a:off x="3956982" y="1345703"/>
            <a:ext cx="3012373" cy="1018780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4E51F7E5-1CEA-5A43-AC5F-370DAA31DBA9}"/>
              </a:ext>
            </a:extLst>
          </p:cNvPr>
          <p:cNvCxnSpPr>
            <a:stCxn id="51" idx="3"/>
            <a:endCxn id="35" idx="0"/>
          </p:cNvCxnSpPr>
          <p:nvPr/>
        </p:nvCxnSpPr>
        <p:spPr>
          <a:xfrm>
            <a:off x="7661045" y="1345703"/>
            <a:ext cx="3150227" cy="1018780"/>
          </a:xfrm>
          <a:prstGeom prst="bentConnector2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itle 3">
            <a:extLst>
              <a:ext uri="{FF2B5EF4-FFF2-40B4-BE49-F238E27FC236}">
                <a16:creationId xmlns:a16="http://schemas.microsoft.com/office/drawing/2014/main" id="{66BAC254-4B16-2742-ADA2-668395F2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699" y="74749"/>
            <a:ext cx="12618720" cy="53742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EKS Deployment Options - </a:t>
            </a:r>
            <a:r>
              <a:rPr lang="en-US" sz="3600" dirty="0">
                <a:solidFill>
                  <a:srgbClr val="00B050"/>
                </a:solidFill>
              </a:rPr>
              <a:t>Mixed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D3BD1C1-944B-0B48-9186-936536F45508}"/>
              </a:ext>
            </a:extLst>
          </p:cNvPr>
          <p:cNvSpPr/>
          <p:nvPr/>
        </p:nvSpPr>
        <p:spPr>
          <a:xfrm>
            <a:off x="8003413" y="290872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D7DAD916-8A5E-CD46-B3EC-A7C147A59E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03412" y="2902567"/>
            <a:ext cx="274320" cy="27432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D63E2CC4-4F58-4D44-B5A0-6B724ED0A6C9}"/>
              </a:ext>
            </a:extLst>
          </p:cNvPr>
          <p:cNvSpPr/>
          <p:nvPr/>
        </p:nvSpPr>
        <p:spPr>
          <a:xfrm>
            <a:off x="7865682" y="25154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D00246-2938-CA40-9B08-D9F91629B7F5}"/>
              </a:ext>
            </a:extLst>
          </p:cNvPr>
          <p:cNvSpPr/>
          <p:nvPr/>
        </p:nvSpPr>
        <p:spPr>
          <a:xfrm>
            <a:off x="8021563" y="470784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F5DB0D32-8694-0F45-A72C-31B3A8C4CD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09987" y="4707846"/>
            <a:ext cx="274320" cy="27432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2E1F3637-D9B7-8C4D-85BA-EF5421409705}"/>
              </a:ext>
            </a:extLst>
          </p:cNvPr>
          <p:cNvSpPr/>
          <p:nvPr/>
        </p:nvSpPr>
        <p:spPr>
          <a:xfrm>
            <a:off x="11681561" y="290872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0F192BEA-6969-DA49-81DB-C528815A03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81560" y="2902567"/>
            <a:ext cx="274320" cy="27432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CADC798C-22F9-6244-8782-8081A5CAC28F}"/>
              </a:ext>
            </a:extLst>
          </p:cNvPr>
          <p:cNvSpPr/>
          <p:nvPr/>
        </p:nvSpPr>
        <p:spPr>
          <a:xfrm>
            <a:off x="11543830" y="25154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F08FB99-4586-3E40-B02D-BAEAC24E9F9E}"/>
              </a:ext>
            </a:extLst>
          </p:cNvPr>
          <p:cNvSpPr/>
          <p:nvPr/>
        </p:nvSpPr>
        <p:spPr>
          <a:xfrm>
            <a:off x="11699711" y="470784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3F8F0976-082E-FF44-9199-017588008D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88135" y="4707846"/>
            <a:ext cx="274320" cy="27432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996508F0-F8FF-3747-B258-53BB87FF922D}"/>
              </a:ext>
            </a:extLst>
          </p:cNvPr>
          <p:cNvSpPr/>
          <p:nvPr/>
        </p:nvSpPr>
        <p:spPr>
          <a:xfrm>
            <a:off x="8348535" y="5152219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D86613"/>
                </a:solidFill>
              </a:rPr>
              <a:t>Fargate Profile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94E32E42-C5FE-9342-86A4-C12D6638592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861618" y="5311670"/>
            <a:ext cx="394953" cy="394953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001E3A49-0FDC-0D41-8111-CA780673E695}"/>
              </a:ext>
            </a:extLst>
          </p:cNvPr>
          <p:cNvSpPr txBox="1"/>
          <p:nvPr/>
        </p:nvSpPr>
        <p:spPr>
          <a:xfrm>
            <a:off x="8411415" y="5669996"/>
            <a:ext cx="1454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Fargate EC2 Instance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CCA1D92A-5720-3E4E-BCBE-A9D7C15CEF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506761" y="5311670"/>
            <a:ext cx="394953" cy="39495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1BD203B-FF10-DB45-B6EB-B6A379CDB292}"/>
              </a:ext>
            </a:extLst>
          </p:cNvPr>
          <p:cNvSpPr txBox="1"/>
          <p:nvPr/>
        </p:nvSpPr>
        <p:spPr>
          <a:xfrm>
            <a:off x="12056558" y="5669996"/>
            <a:ext cx="1454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Fargate EC2 Instance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DCA742C4-DF88-A340-9652-D620331A4F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27972" y="4198929"/>
            <a:ext cx="691691" cy="691691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EE61C23-B683-CF41-A9B8-6F9974AEF682}"/>
              </a:ext>
            </a:extLst>
          </p:cNvPr>
          <p:cNvSpPr txBox="1"/>
          <p:nvPr/>
        </p:nvSpPr>
        <p:spPr>
          <a:xfrm>
            <a:off x="10279830" y="4818544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EKS Fargate</a:t>
            </a:r>
          </a:p>
        </p:txBody>
      </p:sp>
    </p:spTree>
    <p:extLst>
      <p:ext uri="{BB962C8B-B14F-4D97-AF65-F5344CB8AC3E}">
        <p14:creationId xmlns:p14="http://schemas.microsoft.com/office/powerpoint/2010/main" val="325951812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07E202-D264-A348-A285-0EBC87459F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11DA93-E2E6-0F4F-B733-3E2482FA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ALB Target Type : Instance vs IP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5CA77E-73CC-2F4C-9650-4E466401BA20}"/>
              </a:ext>
            </a:extLst>
          </p:cNvPr>
          <p:cNvCxnSpPr>
            <a:stCxn id="4" idx="2"/>
          </p:cNvCxnSpPr>
          <p:nvPr/>
        </p:nvCxnSpPr>
        <p:spPr>
          <a:xfrm>
            <a:off x="7315200" y="1461658"/>
            <a:ext cx="0" cy="6048751"/>
          </a:xfrm>
          <a:prstGeom prst="line">
            <a:avLst/>
          </a:prstGeom>
          <a:ln w="508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25261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0A4B9F-916F-164D-B41C-20AEDDEDCC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79917-1D90-7947-B2B1-678C3723E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41192D-7493-F245-B984-3AD6C540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use Fargate for AWS EKS?</a:t>
            </a:r>
          </a:p>
        </p:txBody>
      </p:sp>
    </p:spTree>
    <p:extLst>
      <p:ext uri="{BB962C8B-B14F-4D97-AF65-F5344CB8AC3E}">
        <p14:creationId xmlns:p14="http://schemas.microsoft.com/office/powerpoint/2010/main" val="255597288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D323DE-8802-A942-91A5-97D474DAFB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3ADB5-0712-0F4D-90CA-076D4C5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587481-87F9-8C42-AF47-07CA322E4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Fargate vs </a:t>
            </a:r>
            <a:r>
              <a:rPr lang="en-US" dirty="0" err="1"/>
              <a:t>Manged</a:t>
            </a:r>
            <a:r>
              <a:rPr lang="en-US" dirty="0"/>
              <a:t> vs Unmanaged Nodes</a:t>
            </a:r>
          </a:p>
        </p:txBody>
      </p:sp>
    </p:spTree>
    <p:extLst>
      <p:ext uri="{BB962C8B-B14F-4D97-AF65-F5344CB8AC3E}">
        <p14:creationId xmlns:p14="http://schemas.microsoft.com/office/powerpoint/2010/main" val="277426929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D3E9FE-D7F4-C440-BFE5-2668F06F21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25F30-C8C0-6F47-AA0C-78F1CF434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Fargate is a serverless compute platform for containers on AWS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843FA2-DCFA-214C-BFF2-8A873C6F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EKS Fargate Profiles</a:t>
            </a:r>
          </a:p>
        </p:txBody>
      </p:sp>
    </p:spTree>
    <p:extLst>
      <p:ext uri="{BB962C8B-B14F-4D97-AF65-F5344CB8AC3E}">
        <p14:creationId xmlns:p14="http://schemas.microsoft.com/office/powerpoint/2010/main" val="418274616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D3E9FE-D7F4-C440-BFE5-2668F06F21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25F30-C8C0-6F47-AA0C-78F1CF434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Mutli</a:t>
            </a:r>
            <a:r>
              <a:rPr lang="en-US" dirty="0"/>
              <a:t>-AZ and Highly Available architecture by default</a:t>
            </a:r>
          </a:p>
          <a:p>
            <a:r>
              <a:rPr lang="en-US" dirty="0"/>
              <a:t>99.9% Service Level Agreement for every cluster</a:t>
            </a:r>
          </a:p>
          <a:p>
            <a:r>
              <a:rPr lang="en-US" dirty="0"/>
              <a:t>Integrations</a:t>
            </a:r>
          </a:p>
          <a:p>
            <a:pPr lvl="1"/>
            <a:r>
              <a:rPr lang="en-US" dirty="0"/>
              <a:t>Ingress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Databases</a:t>
            </a:r>
          </a:p>
          <a:p>
            <a:pPr lvl="1"/>
            <a:r>
              <a:rPr lang="en-US" dirty="0"/>
              <a:t>Networking</a:t>
            </a:r>
          </a:p>
          <a:p>
            <a:pPr lvl="1"/>
            <a:r>
              <a:rPr lang="en-US" dirty="0"/>
              <a:t>Storage</a:t>
            </a:r>
          </a:p>
          <a:p>
            <a:pPr lvl="1"/>
            <a:r>
              <a:rPr lang="en-US" dirty="0"/>
              <a:t>Compute</a:t>
            </a:r>
          </a:p>
          <a:p>
            <a:pPr lvl="2"/>
            <a:r>
              <a:rPr lang="en-US" dirty="0"/>
              <a:t>Autoscaling Groups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843FA2-DCFA-214C-BFF2-8A873C6F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EKS Fargate Profiles</a:t>
            </a:r>
          </a:p>
        </p:txBody>
      </p:sp>
    </p:spTree>
    <p:extLst>
      <p:ext uri="{BB962C8B-B14F-4D97-AF65-F5344CB8AC3E}">
        <p14:creationId xmlns:p14="http://schemas.microsoft.com/office/powerpoint/2010/main" val="167837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8F6956-4955-FF4C-B155-7722E6825080}"/>
              </a:ext>
            </a:extLst>
          </p:cNvPr>
          <p:cNvSpPr/>
          <p:nvPr/>
        </p:nvSpPr>
        <p:spPr>
          <a:xfrm>
            <a:off x="217077" y="1085747"/>
            <a:ext cx="2051824" cy="30290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Profiles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DE3CDC-51B3-CF40-AC02-96E467FFC3B4}"/>
              </a:ext>
            </a:extLst>
          </p:cNvPr>
          <p:cNvSpPr/>
          <p:nvPr/>
        </p:nvSpPr>
        <p:spPr>
          <a:xfrm>
            <a:off x="2468879" y="1085748"/>
            <a:ext cx="12021758" cy="30290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AWS </a:t>
            </a:r>
            <a:r>
              <a:rPr lang="en-IN" dirty="0" err="1"/>
              <a:t>Fargate</a:t>
            </a:r>
            <a:r>
              <a:rPr lang="en-IN" dirty="0"/>
              <a:t> is a technology that provides </a:t>
            </a:r>
            <a:r>
              <a:rPr lang="en-IN" dirty="0">
                <a:solidFill>
                  <a:srgbClr val="0070C0"/>
                </a:solidFill>
              </a:rPr>
              <a:t>on-demand, right-sized compute capacity </a:t>
            </a:r>
            <a:r>
              <a:rPr lang="en-IN" dirty="0"/>
              <a:t>for containers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With Fargate, we </a:t>
            </a:r>
            <a:r>
              <a:rPr lang="en-US" dirty="0">
                <a:solidFill>
                  <a:srgbClr val="0070C0"/>
                </a:solidFill>
              </a:rPr>
              <a:t>no longer </a:t>
            </a:r>
            <a:r>
              <a:rPr lang="en-US" dirty="0"/>
              <a:t>have to provision, configure, or scale groups of virtual machines to run containers. 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Each pod running on Fargate has its </a:t>
            </a:r>
            <a:r>
              <a:rPr lang="en-US" dirty="0">
                <a:solidFill>
                  <a:srgbClr val="0070C0"/>
                </a:solidFill>
              </a:rPr>
              <a:t>own isolation boundary </a:t>
            </a:r>
            <a:r>
              <a:rPr lang="en-US" dirty="0"/>
              <a:t>and does not share the underlying kernel, CPU resources, memory resources, or elastic network interface with another pod.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AWS specially built </a:t>
            </a:r>
            <a:r>
              <a:rPr lang="en-US" dirty="0">
                <a:solidFill>
                  <a:srgbClr val="0070C0"/>
                </a:solidFill>
              </a:rPr>
              <a:t>Fargate controllers </a:t>
            </a:r>
            <a:r>
              <a:rPr lang="en-US" dirty="0"/>
              <a:t>that recognizes the pods belonging to </a:t>
            </a:r>
            <a:r>
              <a:rPr lang="en-US" dirty="0" err="1"/>
              <a:t>fargate</a:t>
            </a:r>
            <a:r>
              <a:rPr lang="en-US" dirty="0"/>
              <a:t> and schedules them on Fargate profiles. 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We will see more in our Fargate learning section.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C2BFEE2-574E-494C-ABD2-5EBBC09F3048}"/>
              </a:ext>
            </a:extLst>
          </p:cNvPr>
          <p:cNvSpPr/>
          <p:nvPr/>
        </p:nvSpPr>
        <p:spPr>
          <a:xfrm>
            <a:off x="217077" y="4798407"/>
            <a:ext cx="2051824" cy="22905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39D25A-AB40-824E-A119-F06842183C96}"/>
              </a:ext>
            </a:extLst>
          </p:cNvPr>
          <p:cNvSpPr/>
          <p:nvPr/>
        </p:nvSpPr>
        <p:spPr>
          <a:xfrm>
            <a:off x="2503077" y="4798407"/>
            <a:ext cx="12021757" cy="22905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EKS uses AWS VPC network policies </a:t>
            </a:r>
            <a:r>
              <a:rPr lang="en-IN" dirty="0">
                <a:solidFill>
                  <a:srgbClr val="0070C0"/>
                </a:solidFill>
              </a:rPr>
              <a:t>to restrict traffic</a:t>
            </a:r>
            <a:r>
              <a:rPr lang="en-IN" dirty="0"/>
              <a:t> between control plane components to within a single cluster. </a:t>
            </a:r>
          </a:p>
          <a:p>
            <a:pPr marL="457200" indent="-457200">
              <a:buAutoNum type="arabicPeriod"/>
            </a:pPr>
            <a:r>
              <a:rPr lang="en-IN" dirty="0"/>
              <a:t>Control plane components for a EKS cluster </a:t>
            </a:r>
            <a:r>
              <a:rPr lang="en-IN" dirty="0">
                <a:solidFill>
                  <a:srgbClr val="0070C0"/>
                </a:solidFill>
              </a:rPr>
              <a:t>cannot view or receive </a:t>
            </a:r>
            <a:r>
              <a:rPr lang="en-IN" dirty="0"/>
              <a:t>communication from other clusters or other AWS accounts, except as authorized with Kubernetes RBAC policies. </a:t>
            </a:r>
          </a:p>
          <a:p>
            <a:pPr marL="457200" indent="-457200">
              <a:buAutoNum type="arabicPeriod"/>
            </a:pPr>
            <a:r>
              <a:rPr lang="en-IN" dirty="0"/>
              <a:t>This </a:t>
            </a:r>
            <a:r>
              <a:rPr lang="en-IN" dirty="0">
                <a:solidFill>
                  <a:srgbClr val="0070C0"/>
                </a:solidFill>
              </a:rPr>
              <a:t>secure and highly-available configuration </a:t>
            </a:r>
            <a:r>
              <a:rPr lang="en-IN" dirty="0"/>
              <a:t>makes EKS reliable and recommended for </a:t>
            </a:r>
            <a:r>
              <a:rPr lang="en-IN" dirty="0">
                <a:solidFill>
                  <a:srgbClr val="FFFF00"/>
                </a:solidFill>
              </a:rPr>
              <a:t>production workloads.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5FBD4DF6-C27B-874F-B296-13417DAF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10174"/>
            <a:ext cx="12618720" cy="1188851"/>
          </a:xfrm>
        </p:spPr>
        <p:txBody>
          <a:bodyPr/>
          <a:lstStyle/>
          <a:p>
            <a:r>
              <a:rPr lang="en-US" dirty="0"/>
              <a:t>EKS Cluster – Core Objects Detailed</a:t>
            </a:r>
          </a:p>
        </p:txBody>
      </p:sp>
    </p:spTree>
    <p:extLst>
      <p:ext uri="{BB962C8B-B14F-4D97-AF65-F5344CB8AC3E}">
        <p14:creationId xmlns:p14="http://schemas.microsoft.com/office/powerpoint/2010/main" val="182727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D3E9FE-D7F4-C440-BFE5-2668F06F21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25F30-C8C0-6F47-AA0C-78F1CF434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Bring existing pods </a:t>
            </a:r>
          </a:p>
          <a:p>
            <a:r>
              <a:rPr lang="en-US" dirty="0"/>
              <a:t>Production Ready</a:t>
            </a:r>
          </a:p>
          <a:p>
            <a:r>
              <a:rPr lang="en-US" dirty="0"/>
              <a:t>Rightsized and integrated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843FA2-DCFA-214C-BFF2-8A873C6F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EKS Fargate Profiles</a:t>
            </a:r>
          </a:p>
        </p:txBody>
      </p:sp>
    </p:spTree>
    <p:extLst>
      <p:ext uri="{BB962C8B-B14F-4D97-AF65-F5344CB8AC3E}">
        <p14:creationId xmlns:p14="http://schemas.microsoft.com/office/powerpoint/2010/main" val="426814935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870" y="2066100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693028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B050"/>
                </a:solidFill>
              </a:rPr>
              <a:t>Fargate Profiles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Basics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156" y="245143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09375" y="97100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74639" y="7134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1702979" y="1475175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3665013" y="151700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876047" y="97100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5699150" y="1475175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0F83E808-5EB4-264F-A27C-1C0F49FF78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8156" y="5599755"/>
            <a:ext cx="1378076" cy="137807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99A32CAF-2106-AC41-A6F1-9D3DE0131EC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42046" y="97100"/>
            <a:ext cx="1304040" cy="13040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9BAD774-8206-7A4C-9F0D-585243ABB6E5}"/>
              </a:ext>
            </a:extLst>
          </p:cNvPr>
          <p:cNvSpPr txBox="1"/>
          <p:nvPr/>
        </p:nvSpPr>
        <p:spPr>
          <a:xfrm>
            <a:off x="7742046" y="1509867"/>
            <a:ext cx="14285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Certificate </a:t>
            </a:r>
          </a:p>
          <a:p>
            <a:pPr algn="ctr"/>
            <a:r>
              <a:rPr lang="en-US" dirty="0"/>
              <a:t>Manager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8C5DE614-B0DA-0549-97CB-8173C24AD80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511611" y="97099"/>
            <a:ext cx="1304040" cy="13040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1AC476-A7EC-544E-8A36-8BF518929AED}"/>
              </a:ext>
            </a:extLst>
          </p:cNvPr>
          <p:cNvSpPr txBox="1"/>
          <p:nvPr/>
        </p:nvSpPr>
        <p:spPr>
          <a:xfrm>
            <a:off x="9589980" y="1606232"/>
            <a:ext cx="11473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Route53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011BF5F-D705-8046-85E9-D463622C8C9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385141" y="97100"/>
            <a:ext cx="1304039" cy="13040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16AE5B3-6923-1740-9B6E-16A8103A95C7}"/>
              </a:ext>
            </a:extLst>
          </p:cNvPr>
          <p:cNvSpPr txBox="1"/>
          <p:nvPr/>
        </p:nvSpPr>
        <p:spPr>
          <a:xfrm>
            <a:off x="11213025" y="1509867"/>
            <a:ext cx="16482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Block </a:t>
            </a:r>
          </a:p>
          <a:p>
            <a:pPr algn="ctr"/>
            <a:r>
              <a:rPr lang="en-US" dirty="0"/>
              <a:t>Store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DC7FE7-C408-FE48-AF1C-2C2165DA45F2}"/>
              </a:ext>
            </a:extLst>
          </p:cNvPr>
          <p:cNvSpPr txBox="1"/>
          <p:nvPr/>
        </p:nvSpPr>
        <p:spPr>
          <a:xfrm>
            <a:off x="118039" y="7003388"/>
            <a:ext cx="10393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Fargate</a:t>
            </a:r>
          </a:p>
          <a:p>
            <a:pPr algn="ctr"/>
            <a:r>
              <a:rPr lang="en-US" dirty="0"/>
              <a:t>Profiles</a:t>
            </a:r>
          </a:p>
        </p:txBody>
      </p:sp>
    </p:spTree>
    <p:extLst>
      <p:ext uri="{BB962C8B-B14F-4D97-AF65-F5344CB8AC3E}">
        <p14:creationId xmlns:p14="http://schemas.microsoft.com/office/powerpoint/2010/main" val="100635788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164387" y="616449"/>
            <a:ext cx="14168061" cy="693505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387" y="616449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297953" y="2034283"/>
            <a:ext cx="13890658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952" y="2034283"/>
            <a:ext cx="330200" cy="330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A8708C-291F-7E4A-9E06-CB93E111BCB9}"/>
              </a:ext>
            </a:extLst>
          </p:cNvPr>
          <p:cNvSpPr/>
          <p:nvPr/>
        </p:nvSpPr>
        <p:spPr>
          <a:xfrm>
            <a:off x="761718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3E380-0CB3-DA46-9948-424264FB7F2C}"/>
              </a:ext>
            </a:extLst>
          </p:cNvPr>
          <p:cNvSpPr/>
          <p:nvPr/>
        </p:nvSpPr>
        <p:spPr>
          <a:xfrm>
            <a:off x="1108540" y="29118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CB03339-A4ED-3E4F-9CDA-85796803E8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8539" y="2905727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765196-5F7D-7042-8CBA-18801A19A4C3}"/>
              </a:ext>
            </a:extLst>
          </p:cNvPr>
          <p:cNvSpPr/>
          <p:nvPr/>
        </p:nvSpPr>
        <p:spPr>
          <a:xfrm>
            <a:off x="970809" y="25186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5F1E5F-5150-A844-8516-C7C6516B5976}"/>
              </a:ext>
            </a:extLst>
          </p:cNvPr>
          <p:cNvSpPr/>
          <p:nvPr/>
        </p:nvSpPr>
        <p:spPr>
          <a:xfrm>
            <a:off x="1126690" y="47110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F0429F5-90BE-1A49-9412-534BADA34E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5114" y="4711006"/>
            <a:ext cx="274320" cy="2743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AECC47-ADC2-834F-A640-77332E70F98E}"/>
              </a:ext>
            </a:extLst>
          </p:cNvPr>
          <p:cNvSpPr/>
          <p:nvPr/>
        </p:nvSpPr>
        <p:spPr>
          <a:xfrm>
            <a:off x="4786688" y="29118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37EE2E8-9A5C-BC42-965D-B96DCFE1F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6687" y="2905727"/>
            <a:ext cx="274320" cy="27432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83E1983-8104-4843-91D8-05CE10F2CB59}"/>
              </a:ext>
            </a:extLst>
          </p:cNvPr>
          <p:cNvSpPr/>
          <p:nvPr/>
        </p:nvSpPr>
        <p:spPr>
          <a:xfrm>
            <a:off x="4648957" y="25186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8FA5BE-E846-2448-8013-B12B9903878F}"/>
              </a:ext>
            </a:extLst>
          </p:cNvPr>
          <p:cNvSpPr/>
          <p:nvPr/>
        </p:nvSpPr>
        <p:spPr>
          <a:xfrm>
            <a:off x="4804838" y="47110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EADDAB1B-2D29-9043-AFC6-DEC6285787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3262" y="4711006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5BFE8C-3ABF-1945-8F43-0AE593E11A84}"/>
              </a:ext>
            </a:extLst>
          </p:cNvPr>
          <p:cNvSpPr txBox="1"/>
          <p:nvPr/>
        </p:nvSpPr>
        <p:spPr>
          <a:xfrm>
            <a:off x="2331985" y="6469773"/>
            <a:ext cx="33093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Managed Node Groups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A6983E-D49B-4945-BEF5-5E46073BDDF5}"/>
              </a:ext>
            </a:extLst>
          </p:cNvPr>
          <p:cNvSpPr/>
          <p:nvPr/>
        </p:nvSpPr>
        <p:spPr>
          <a:xfrm>
            <a:off x="7616009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C5ADA-21E2-DD4A-B258-893764D29ABB}"/>
              </a:ext>
            </a:extLst>
          </p:cNvPr>
          <p:cNvSpPr txBox="1"/>
          <p:nvPr/>
        </p:nvSpPr>
        <p:spPr>
          <a:xfrm>
            <a:off x="9920429" y="6443237"/>
            <a:ext cx="2421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EKS Fargate Profiles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C030B8B4-420C-B74B-9749-4E8DA1B44E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27972" y="4198929"/>
            <a:ext cx="691691" cy="6916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504D3A-D96F-8D4E-97DB-6BEAF2C94766}"/>
              </a:ext>
            </a:extLst>
          </p:cNvPr>
          <p:cNvSpPr txBox="1"/>
          <p:nvPr/>
        </p:nvSpPr>
        <p:spPr>
          <a:xfrm>
            <a:off x="10241817" y="4860296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EKS Fargate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44095AD-23D9-F04B-BF02-006F0A4E2276}"/>
              </a:ext>
            </a:extLst>
          </p:cNvPr>
          <p:cNvSpPr/>
          <p:nvPr/>
        </p:nvSpPr>
        <p:spPr>
          <a:xfrm>
            <a:off x="1382859" y="3402936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BCA00D26-06FF-EC41-B34A-3525CE3980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13193" y="3537156"/>
            <a:ext cx="277535" cy="277535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98FC38E0-AFE0-314F-8CA4-A407FCF3C6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93117" y="3525233"/>
            <a:ext cx="394953" cy="39495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D619A67-716F-4B42-810B-A1D64B08FBA8}"/>
              </a:ext>
            </a:extLst>
          </p:cNvPr>
          <p:cNvSpPr txBox="1"/>
          <p:nvPr/>
        </p:nvSpPr>
        <p:spPr>
          <a:xfrm>
            <a:off x="1653362" y="3902146"/>
            <a:ext cx="105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57D6B2EC-0882-9044-9A67-81A402B0A1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24720" y="3525233"/>
            <a:ext cx="394953" cy="39495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839DA25-D32B-9844-BFCB-9E1E91F30E64}"/>
              </a:ext>
            </a:extLst>
          </p:cNvPr>
          <p:cNvSpPr txBox="1"/>
          <p:nvPr/>
        </p:nvSpPr>
        <p:spPr>
          <a:xfrm>
            <a:off x="5252183" y="3911678"/>
            <a:ext cx="94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 2Instance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20D13F-2253-294F-A1A7-BC900B66CE97}"/>
              </a:ext>
            </a:extLst>
          </p:cNvPr>
          <p:cNvSpPr txBox="1"/>
          <p:nvPr/>
        </p:nvSpPr>
        <p:spPr>
          <a:xfrm>
            <a:off x="2946592" y="4007556"/>
            <a:ext cx="2242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Public Managed Node Group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070F14B-AE2A-414F-9871-9D568005AEF3}"/>
              </a:ext>
            </a:extLst>
          </p:cNvPr>
          <p:cNvSpPr/>
          <p:nvPr/>
        </p:nvSpPr>
        <p:spPr>
          <a:xfrm>
            <a:off x="1382859" y="5136384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6D1B775-54D9-7C4D-AE83-5207A5A1A2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13193" y="5270604"/>
            <a:ext cx="277535" cy="277535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313AA011-36E4-E945-B4D0-7BE52ADA706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93117" y="5258681"/>
            <a:ext cx="394953" cy="39495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D5D23AC-D49C-2E45-9C93-7C4A40D8A853}"/>
              </a:ext>
            </a:extLst>
          </p:cNvPr>
          <p:cNvSpPr txBox="1"/>
          <p:nvPr/>
        </p:nvSpPr>
        <p:spPr>
          <a:xfrm>
            <a:off x="1653362" y="5635594"/>
            <a:ext cx="105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1262C5E6-2395-E544-928F-E56AD0F9C7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24720" y="5258681"/>
            <a:ext cx="394953" cy="39495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A6C2320-AC69-2C45-AB03-F7E711A8D6C8}"/>
              </a:ext>
            </a:extLst>
          </p:cNvPr>
          <p:cNvSpPr txBox="1"/>
          <p:nvPr/>
        </p:nvSpPr>
        <p:spPr>
          <a:xfrm>
            <a:off x="5252183" y="5645126"/>
            <a:ext cx="94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 2Instance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663AB0-5CDC-484D-AD7F-EDF6E753C245}"/>
              </a:ext>
            </a:extLst>
          </p:cNvPr>
          <p:cNvSpPr txBox="1"/>
          <p:nvPr/>
        </p:nvSpPr>
        <p:spPr>
          <a:xfrm>
            <a:off x="2946592" y="5741004"/>
            <a:ext cx="229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Private Managed Node Group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69354" y="999857"/>
            <a:ext cx="691691" cy="691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6700639" y="612176"/>
            <a:ext cx="1460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Cluster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292BA23C-F56F-C049-995A-99F020DABFC0}"/>
              </a:ext>
            </a:extLst>
          </p:cNvPr>
          <p:cNvCxnSpPr>
            <a:stCxn id="51" idx="1"/>
            <a:endCxn id="3" idx="0"/>
          </p:cNvCxnSpPr>
          <p:nvPr/>
        </p:nvCxnSpPr>
        <p:spPr>
          <a:xfrm rot="10800000" flipV="1">
            <a:off x="3956982" y="1345703"/>
            <a:ext cx="3012373" cy="1018780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4E51F7E5-1CEA-5A43-AC5F-370DAA31DBA9}"/>
              </a:ext>
            </a:extLst>
          </p:cNvPr>
          <p:cNvCxnSpPr>
            <a:stCxn id="51" idx="3"/>
            <a:endCxn id="35" idx="0"/>
          </p:cNvCxnSpPr>
          <p:nvPr/>
        </p:nvCxnSpPr>
        <p:spPr>
          <a:xfrm>
            <a:off x="7661045" y="1345703"/>
            <a:ext cx="3150227" cy="1018780"/>
          </a:xfrm>
          <a:prstGeom prst="bentConnector2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itle 3">
            <a:extLst>
              <a:ext uri="{FF2B5EF4-FFF2-40B4-BE49-F238E27FC236}">
                <a16:creationId xmlns:a16="http://schemas.microsoft.com/office/drawing/2014/main" id="{66BAC254-4B16-2742-ADA2-668395F2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699" y="74749"/>
            <a:ext cx="12618720" cy="53742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EKS Deployment Options - </a:t>
            </a:r>
            <a:r>
              <a:rPr lang="en-US" sz="3600" dirty="0">
                <a:solidFill>
                  <a:srgbClr val="00B050"/>
                </a:solidFill>
              </a:rPr>
              <a:t>Mixed</a:t>
            </a:r>
          </a:p>
        </p:txBody>
      </p:sp>
    </p:spTree>
    <p:extLst>
      <p:ext uri="{BB962C8B-B14F-4D97-AF65-F5344CB8AC3E}">
        <p14:creationId xmlns:p14="http://schemas.microsoft.com/office/powerpoint/2010/main" val="392233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 animBg="1"/>
      <p:bldP spid="18" grpId="0" animBg="1"/>
      <p:bldP spid="20" grpId="0" animBg="1"/>
      <p:bldP spid="26" grpId="0" animBg="1"/>
      <p:bldP spid="28" grpId="0" animBg="1"/>
      <p:bldP spid="30" grpId="0" animBg="1"/>
      <p:bldP spid="31" grpId="0" animBg="1"/>
      <p:bldP spid="4" grpId="0"/>
      <p:bldP spid="35" grpId="0" animBg="1"/>
      <p:bldP spid="36" grpId="0"/>
      <p:bldP spid="12" grpId="0"/>
      <p:bldP spid="38" grpId="0" animBg="1"/>
      <p:bldP spid="41" grpId="0"/>
      <p:bldP spid="43" grpId="0"/>
      <p:bldP spid="13" grpId="0"/>
      <p:bldP spid="44" grpId="0" animBg="1"/>
      <p:bldP spid="47" grpId="0"/>
      <p:bldP spid="49" grpId="0"/>
      <p:bldP spid="50" grpId="0"/>
      <p:bldP spid="14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164387" y="616449"/>
            <a:ext cx="14168061" cy="693505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387" y="616449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297953" y="2034283"/>
            <a:ext cx="13890658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952" y="2034283"/>
            <a:ext cx="330200" cy="330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A8708C-291F-7E4A-9E06-CB93E111BCB9}"/>
              </a:ext>
            </a:extLst>
          </p:cNvPr>
          <p:cNvSpPr/>
          <p:nvPr/>
        </p:nvSpPr>
        <p:spPr>
          <a:xfrm>
            <a:off x="761718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3E380-0CB3-DA46-9948-424264FB7F2C}"/>
              </a:ext>
            </a:extLst>
          </p:cNvPr>
          <p:cNvSpPr/>
          <p:nvPr/>
        </p:nvSpPr>
        <p:spPr>
          <a:xfrm>
            <a:off x="1108540" y="29118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CB03339-A4ED-3E4F-9CDA-85796803E8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8539" y="2905727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765196-5F7D-7042-8CBA-18801A19A4C3}"/>
              </a:ext>
            </a:extLst>
          </p:cNvPr>
          <p:cNvSpPr/>
          <p:nvPr/>
        </p:nvSpPr>
        <p:spPr>
          <a:xfrm>
            <a:off x="970809" y="25186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5F1E5F-5150-A844-8516-C7C6516B5976}"/>
              </a:ext>
            </a:extLst>
          </p:cNvPr>
          <p:cNvSpPr/>
          <p:nvPr/>
        </p:nvSpPr>
        <p:spPr>
          <a:xfrm>
            <a:off x="1126690" y="47110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F0429F5-90BE-1A49-9412-534BADA34E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5114" y="4711006"/>
            <a:ext cx="274320" cy="2743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AECC47-ADC2-834F-A640-77332E70F98E}"/>
              </a:ext>
            </a:extLst>
          </p:cNvPr>
          <p:cNvSpPr/>
          <p:nvPr/>
        </p:nvSpPr>
        <p:spPr>
          <a:xfrm>
            <a:off x="4786688" y="29118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37EE2E8-9A5C-BC42-965D-B96DCFE1F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6687" y="2905727"/>
            <a:ext cx="274320" cy="27432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83E1983-8104-4843-91D8-05CE10F2CB59}"/>
              </a:ext>
            </a:extLst>
          </p:cNvPr>
          <p:cNvSpPr/>
          <p:nvPr/>
        </p:nvSpPr>
        <p:spPr>
          <a:xfrm>
            <a:off x="4648957" y="25186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8FA5BE-E846-2448-8013-B12B9903878F}"/>
              </a:ext>
            </a:extLst>
          </p:cNvPr>
          <p:cNvSpPr/>
          <p:nvPr/>
        </p:nvSpPr>
        <p:spPr>
          <a:xfrm>
            <a:off x="4804838" y="47110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EADDAB1B-2D29-9043-AFC6-DEC6285787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3262" y="4711006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5BFE8C-3ABF-1945-8F43-0AE593E11A84}"/>
              </a:ext>
            </a:extLst>
          </p:cNvPr>
          <p:cNvSpPr txBox="1"/>
          <p:nvPr/>
        </p:nvSpPr>
        <p:spPr>
          <a:xfrm>
            <a:off x="2331985" y="6469773"/>
            <a:ext cx="33093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Managed Node Groups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A6983E-D49B-4945-BEF5-5E46073BDDF5}"/>
              </a:ext>
            </a:extLst>
          </p:cNvPr>
          <p:cNvSpPr/>
          <p:nvPr/>
        </p:nvSpPr>
        <p:spPr>
          <a:xfrm>
            <a:off x="7616009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C5ADA-21E2-DD4A-B258-893764D29ABB}"/>
              </a:ext>
            </a:extLst>
          </p:cNvPr>
          <p:cNvSpPr txBox="1"/>
          <p:nvPr/>
        </p:nvSpPr>
        <p:spPr>
          <a:xfrm>
            <a:off x="9724734" y="6453010"/>
            <a:ext cx="2421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EKS Fargate Profiles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C030B8B4-420C-B74B-9749-4E8DA1B44E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50908" y="5250641"/>
            <a:ext cx="293413" cy="293413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44095AD-23D9-F04B-BF02-006F0A4E2276}"/>
              </a:ext>
            </a:extLst>
          </p:cNvPr>
          <p:cNvSpPr/>
          <p:nvPr/>
        </p:nvSpPr>
        <p:spPr>
          <a:xfrm>
            <a:off x="1382859" y="3402936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BCA00D26-06FF-EC41-B34A-3525CE3980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13193" y="3537156"/>
            <a:ext cx="277535" cy="277535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98FC38E0-AFE0-314F-8CA4-A407FCF3C6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93117" y="3525233"/>
            <a:ext cx="394953" cy="39495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D619A67-716F-4B42-810B-A1D64B08FBA8}"/>
              </a:ext>
            </a:extLst>
          </p:cNvPr>
          <p:cNvSpPr txBox="1"/>
          <p:nvPr/>
        </p:nvSpPr>
        <p:spPr>
          <a:xfrm>
            <a:off x="1653362" y="3902146"/>
            <a:ext cx="105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57D6B2EC-0882-9044-9A67-81A402B0A1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24720" y="3525233"/>
            <a:ext cx="394953" cy="39495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839DA25-D32B-9844-BFCB-9E1E91F30E64}"/>
              </a:ext>
            </a:extLst>
          </p:cNvPr>
          <p:cNvSpPr txBox="1"/>
          <p:nvPr/>
        </p:nvSpPr>
        <p:spPr>
          <a:xfrm>
            <a:off x="5252183" y="3911678"/>
            <a:ext cx="94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 2Instance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20D13F-2253-294F-A1A7-BC900B66CE97}"/>
              </a:ext>
            </a:extLst>
          </p:cNvPr>
          <p:cNvSpPr txBox="1"/>
          <p:nvPr/>
        </p:nvSpPr>
        <p:spPr>
          <a:xfrm>
            <a:off x="2946592" y="4007556"/>
            <a:ext cx="2242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Public Managed Node Group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070F14B-AE2A-414F-9871-9D568005AEF3}"/>
              </a:ext>
            </a:extLst>
          </p:cNvPr>
          <p:cNvSpPr/>
          <p:nvPr/>
        </p:nvSpPr>
        <p:spPr>
          <a:xfrm>
            <a:off x="1382859" y="5136384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6D1B775-54D9-7C4D-AE83-5207A5A1A2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13193" y="5270604"/>
            <a:ext cx="277535" cy="277535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313AA011-36E4-E945-B4D0-7BE52ADA706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93117" y="5258681"/>
            <a:ext cx="394953" cy="39495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D5D23AC-D49C-2E45-9C93-7C4A40D8A853}"/>
              </a:ext>
            </a:extLst>
          </p:cNvPr>
          <p:cNvSpPr txBox="1"/>
          <p:nvPr/>
        </p:nvSpPr>
        <p:spPr>
          <a:xfrm>
            <a:off x="1653362" y="5635594"/>
            <a:ext cx="105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1262C5E6-2395-E544-928F-E56AD0F9C7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24720" y="5258681"/>
            <a:ext cx="394953" cy="39495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A6C2320-AC69-2C45-AB03-F7E711A8D6C8}"/>
              </a:ext>
            </a:extLst>
          </p:cNvPr>
          <p:cNvSpPr txBox="1"/>
          <p:nvPr/>
        </p:nvSpPr>
        <p:spPr>
          <a:xfrm>
            <a:off x="5252183" y="5645126"/>
            <a:ext cx="94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663AB0-5CDC-484D-AD7F-EDF6E753C245}"/>
              </a:ext>
            </a:extLst>
          </p:cNvPr>
          <p:cNvSpPr txBox="1"/>
          <p:nvPr/>
        </p:nvSpPr>
        <p:spPr>
          <a:xfrm>
            <a:off x="2946592" y="5741004"/>
            <a:ext cx="229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Private Managed Node Group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69354" y="999857"/>
            <a:ext cx="691691" cy="691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6700639" y="612176"/>
            <a:ext cx="1460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Cluster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292BA23C-F56F-C049-995A-99F020DABFC0}"/>
              </a:ext>
            </a:extLst>
          </p:cNvPr>
          <p:cNvCxnSpPr>
            <a:stCxn id="51" idx="1"/>
            <a:endCxn id="3" idx="0"/>
          </p:cNvCxnSpPr>
          <p:nvPr/>
        </p:nvCxnSpPr>
        <p:spPr>
          <a:xfrm rot="10800000" flipV="1">
            <a:off x="3956982" y="1345703"/>
            <a:ext cx="3012373" cy="1018780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4E51F7E5-1CEA-5A43-AC5F-370DAA31DBA9}"/>
              </a:ext>
            </a:extLst>
          </p:cNvPr>
          <p:cNvCxnSpPr>
            <a:stCxn id="51" idx="3"/>
            <a:endCxn id="35" idx="0"/>
          </p:cNvCxnSpPr>
          <p:nvPr/>
        </p:nvCxnSpPr>
        <p:spPr>
          <a:xfrm>
            <a:off x="7661045" y="1345703"/>
            <a:ext cx="3150227" cy="1018780"/>
          </a:xfrm>
          <a:prstGeom prst="bentConnector2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itle 3">
            <a:extLst>
              <a:ext uri="{FF2B5EF4-FFF2-40B4-BE49-F238E27FC236}">
                <a16:creationId xmlns:a16="http://schemas.microsoft.com/office/drawing/2014/main" id="{66BAC254-4B16-2742-ADA2-668395F2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699" y="74749"/>
            <a:ext cx="12618720" cy="53742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EKS Deployment Options - </a:t>
            </a:r>
            <a:r>
              <a:rPr lang="en-US" sz="3600" dirty="0">
                <a:solidFill>
                  <a:srgbClr val="00B050"/>
                </a:solidFill>
              </a:rPr>
              <a:t>Mixed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D3BD1C1-944B-0B48-9186-936536F45508}"/>
              </a:ext>
            </a:extLst>
          </p:cNvPr>
          <p:cNvSpPr/>
          <p:nvPr/>
        </p:nvSpPr>
        <p:spPr>
          <a:xfrm>
            <a:off x="8003413" y="290872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D7DAD916-8A5E-CD46-B3EC-A7C147A59E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03412" y="2902567"/>
            <a:ext cx="274320" cy="27432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D63E2CC4-4F58-4D44-B5A0-6B724ED0A6C9}"/>
              </a:ext>
            </a:extLst>
          </p:cNvPr>
          <p:cNvSpPr/>
          <p:nvPr/>
        </p:nvSpPr>
        <p:spPr>
          <a:xfrm>
            <a:off x="7865682" y="25154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D00246-2938-CA40-9B08-D9F91629B7F5}"/>
              </a:ext>
            </a:extLst>
          </p:cNvPr>
          <p:cNvSpPr/>
          <p:nvPr/>
        </p:nvSpPr>
        <p:spPr>
          <a:xfrm>
            <a:off x="8021563" y="470784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F5DB0D32-8694-0F45-A72C-31B3A8C4CD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09987" y="4707846"/>
            <a:ext cx="274320" cy="27432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2E1F3637-D9B7-8C4D-85BA-EF5421409705}"/>
              </a:ext>
            </a:extLst>
          </p:cNvPr>
          <p:cNvSpPr/>
          <p:nvPr/>
        </p:nvSpPr>
        <p:spPr>
          <a:xfrm>
            <a:off x="11681561" y="290872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0F192BEA-6969-DA49-81DB-C528815A03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81560" y="2902567"/>
            <a:ext cx="274320" cy="27432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CADC798C-22F9-6244-8782-8081A5CAC28F}"/>
              </a:ext>
            </a:extLst>
          </p:cNvPr>
          <p:cNvSpPr/>
          <p:nvPr/>
        </p:nvSpPr>
        <p:spPr>
          <a:xfrm>
            <a:off x="11543830" y="25154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F08FB99-4586-3E40-B02D-BAEAC24E9F9E}"/>
              </a:ext>
            </a:extLst>
          </p:cNvPr>
          <p:cNvSpPr/>
          <p:nvPr/>
        </p:nvSpPr>
        <p:spPr>
          <a:xfrm>
            <a:off x="11699711" y="470784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3F8F0976-082E-FF44-9199-017588008D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88135" y="4707846"/>
            <a:ext cx="274320" cy="27432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996508F0-F8FF-3747-B258-53BB87FF922D}"/>
              </a:ext>
            </a:extLst>
          </p:cNvPr>
          <p:cNvSpPr/>
          <p:nvPr/>
        </p:nvSpPr>
        <p:spPr>
          <a:xfrm>
            <a:off x="8348535" y="5152219"/>
            <a:ext cx="5141288" cy="815341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Fargate Profile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94E32E42-C5FE-9342-86A4-C12D6638592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861618" y="5311670"/>
            <a:ext cx="394953" cy="394953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001E3A49-0FDC-0D41-8111-CA780673E695}"/>
              </a:ext>
            </a:extLst>
          </p:cNvPr>
          <p:cNvSpPr txBox="1"/>
          <p:nvPr/>
        </p:nvSpPr>
        <p:spPr>
          <a:xfrm>
            <a:off x="8411415" y="5669996"/>
            <a:ext cx="1454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Fargate EC2 Instance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CCA1D92A-5720-3E4E-BCBE-A9D7C15CEF9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506761" y="5311670"/>
            <a:ext cx="394953" cy="39495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1BD203B-FF10-DB45-B6EB-B6A379CDB292}"/>
              </a:ext>
            </a:extLst>
          </p:cNvPr>
          <p:cNvSpPr txBox="1"/>
          <p:nvPr/>
        </p:nvSpPr>
        <p:spPr>
          <a:xfrm>
            <a:off x="12056558" y="5669996"/>
            <a:ext cx="1454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Fargate EC2 Instance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DCA742C4-DF88-A340-9652-D620331A4F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27972" y="4198929"/>
            <a:ext cx="691691" cy="691691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EE61C23-B683-CF41-A9B8-6F9974AEF682}"/>
              </a:ext>
            </a:extLst>
          </p:cNvPr>
          <p:cNvSpPr txBox="1"/>
          <p:nvPr/>
        </p:nvSpPr>
        <p:spPr>
          <a:xfrm>
            <a:off x="10279830" y="4818544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EKS Fargate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FC7242-494C-EE4B-A1D2-461ED3CFA7FC}"/>
              </a:ext>
            </a:extLst>
          </p:cNvPr>
          <p:cNvSpPr/>
          <p:nvPr/>
        </p:nvSpPr>
        <p:spPr>
          <a:xfrm>
            <a:off x="11085350" y="10528"/>
            <a:ext cx="3396742" cy="8046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Fargate Profiles can be deployed to EKS Cluster only when we have </a:t>
            </a:r>
            <a:r>
              <a:rPr lang="en-US" sz="1600" dirty="0">
                <a:solidFill>
                  <a:srgbClr val="FFFF00"/>
                </a:solidFill>
              </a:rPr>
              <a:t>at least </a:t>
            </a:r>
            <a:r>
              <a:rPr lang="en-US" sz="1600" dirty="0"/>
              <a:t>one private subnet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9330CD-1452-5341-9173-A30A6B3055DF}"/>
              </a:ext>
            </a:extLst>
          </p:cNvPr>
          <p:cNvCxnSpPr>
            <a:cxnSpLocks/>
          </p:cNvCxnSpPr>
          <p:nvPr/>
        </p:nvCxnSpPr>
        <p:spPr>
          <a:xfrm flipH="1">
            <a:off x="13171471" y="763136"/>
            <a:ext cx="719368" cy="455270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91931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699047"/>
            <a:ext cx="10369577" cy="6691138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24238" y="70463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25468" y="86968"/>
            <a:ext cx="669994" cy="587232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9195462" y="117129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440277" y="5962806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AWS EKS 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Fargate Profiles</a:t>
            </a:r>
          </a:p>
          <a:p>
            <a:r>
              <a:rPr lang="en-US" sz="3000" b="1" dirty="0">
                <a:solidFill>
                  <a:srgbClr val="0070C0"/>
                </a:solidFill>
              </a:rPr>
              <a:t>Basics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Node-1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Node-2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166" idx="1"/>
          </p:cNvCxnSpPr>
          <p:nvPr/>
        </p:nvCxnSpPr>
        <p:spPr>
          <a:xfrm rot="10800000" flipH="1" flipV="1">
            <a:off x="341207" y="769595"/>
            <a:ext cx="2448357" cy="1071954"/>
          </a:xfrm>
          <a:prstGeom prst="bentConnector3">
            <a:avLst>
              <a:gd name="adj1" fmla="val -933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7947814" y="5804937"/>
            <a:ext cx="206627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Fargate Profile: </a:t>
            </a:r>
            <a:r>
              <a:rPr lang="en-US" sz="1600" b="1" dirty="0" err="1">
                <a:solidFill>
                  <a:schemeClr val="accent4">
                    <a:lumMod val="75000"/>
                  </a:schemeClr>
                </a:solidFill>
              </a:rPr>
              <a:t>fp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-dev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195462" y="380584"/>
            <a:ext cx="3685127" cy="1501699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380584"/>
            <a:ext cx="3720648" cy="150905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8261180" y="2495165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8850861" y="2343400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2208CF1-E912-9D41-8C67-400BD5258B89}"/>
              </a:ext>
            </a:extLst>
          </p:cNvPr>
          <p:cNvSpPr/>
          <p:nvPr/>
        </p:nvSpPr>
        <p:spPr>
          <a:xfrm>
            <a:off x="5234087" y="4099587"/>
            <a:ext cx="7279127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9070E9-4CE3-E84D-A268-D77A4C3A7E86}"/>
              </a:ext>
            </a:extLst>
          </p:cNvPr>
          <p:cNvSpPr/>
          <p:nvPr/>
        </p:nvSpPr>
        <p:spPr>
          <a:xfrm>
            <a:off x="5328187" y="4189305"/>
            <a:ext cx="6999199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5462863" y="4304690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2CE5C6-58E7-1746-82E7-08707E27832A}"/>
              </a:ext>
            </a:extLst>
          </p:cNvPr>
          <p:cNvSpPr txBox="1"/>
          <p:nvPr/>
        </p:nvSpPr>
        <p:spPr>
          <a:xfrm>
            <a:off x="8350224" y="5051299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BA4E9FE-5CCA-574A-A3E1-4F4E492056C5}"/>
              </a:ext>
            </a:extLst>
          </p:cNvPr>
          <p:cNvSpPr txBox="1"/>
          <p:nvPr/>
        </p:nvSpPr>
        <p:spPr>
          <a:xfrm>
            <a:off x="8420140" y="4516725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5589183" y="4420465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5639686" y="4730247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5286034" y="5495473"/>
            <a:ext cx="7278062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app1- 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Service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4246368-8978-5C42-9447-FC48F81B15FE}"/>
              </a:ext>
            </a:extLst>
          </p:cNvPr>
          <p:cNvSpPr/>
          <p:nvPr/>
        </p:nvSpPr>
        <p:spPr>
          <a:xfrm>
            <a:off x="6691888" y="151524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528FE65-7E2D-E345-95F4-C010896A37EF}"/>
              </a:ext>
            </a:extLst>
          </p:cNvPr>
          <p:cNvSpPr txBox="1"/>
          <p:nvPr/>
        </p:nvSpPr>
        <p:spPr>
          <a:xfrm>
            <a:off x="1826759" y="48828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EEC4898D-ABC2-FC49-B3D9-80855E77EA4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658616" y="4159179"/>
            <a:ext cx="711200" cy="71120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08730550-6B04-1E4D-A85F-ECA806403956}"/>
              </a:ext>
            </a:extLst>
          </p:cNvPr>
          <p:cNvSpPr txBox="1"/>
          <p:nvPr/>
        </p:nvSpPr>
        <p:spPr>
          <a:xfrm>
            <a:off x="2373579" y="1195006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3429339D-D510-D94D-AD5E-BE4E0B03198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789565" y="1485949"/>
            <a:ext cx="711200" cy="71120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CBCBB39C-D66A-C049-9E9E-0DBFD9108F3A}"/>
              </a:ext>
            </a:extLst>
          </p:cNvPr>
          <p:cNvSpPr txBox="1"/>
          <p:nvPr/>
        </p:nvSpPr>
        <p:spPr>
          <a:xfrm>
            <a:off x="49112" y="2460268"/>
            <a:ext cx="334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https://</a:t>
            </a:r>
            <a:r>
              <a:rPr lang="en-US" sz="1200">
                <a:solidFill>
                  <a:srgbClr val="0070C0"/>
                </a:solidFill>
              </a:rPr>
              <a:t>fpdev.</a:t>
            </a:r>
            <a:r>
              <a:rPr lang="en-US" sz="1200" dirty="0">
                <a:solidFill>
                  <a:srgbClr val="0070C0"/>
                </a:solidFill>
              </a:rPr>
              <a:t>kubeoncloud.com/app1/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1CCBDD2-6DC2-3440-A7B8-72BC9D17F0DB}"/>
              </a:ext>
            </a:extLst>
          </p:cNvPr>
          <p:cNvCxnSpPr>
            <a:cxnSpLocks/>
            <a:stCxn id="166" idx="3"/>
            <a:endCxn id="227" idx="1"/>
          </p:cNvCxnSpPr>
          <p:nvPr/>
        </p:nvCxnSpPr>
        <p:spPr>
          <a:xfrm>
            <a:off x="3500765" y="1841549"/>
            <a:ext cx="5119085" cy="761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72BC4F9-5DF9-F94C-A467-393DE0F87044}"/>
              </a:ext>
            </a:extLst>
          </p:cNvPr>
          <p:cNvSpPr/>
          <p:nvPr/>
        </p:nvSpPr>
        <p:spPr>
          <a:xfrm>
            <a:off x="9705897" y="1721921"/>
            <a:ext cx="1080874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 Redirect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360D4BD-2C2B-0C4B-8672-B4059D374E97}"/>
              </a:ext>
            </a:extLst>
          </p:cNvPr>
          <p:cNvSpPr txBox="1"/>
          <p:nvPr/>
        </p:nvSpPr>
        <p:spPr>
          <a:xfrm>
            <a:off x="2177886" y="2197098"/>
            <a:ext cx="1681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C00000"/>
                </a:solidFill>
              </a:rPr>
              <a:t>fpdev.kubeoncloud.com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AD6C817-F55E-6B4F-A0E6-6FC1B401F92E}"/>
              </a:ext>
            </a:extLst>
          </p:cNvPr>
          <p:cNvSpPr/>
          <p:nvPr/>
        </p:nvSpPr>
        <p:spPr>
          <a:xfrm>
            <a:off x="10837509" y="1729043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external-</a:t>
            </a:r>
            <a:r>
              <a:rPr lang="en-US" sz="1400" dirty="0" err="1">
                <a:solidFill>
                  <a:srgbClr val="FFFF00"/>
                </a:solidFill>
              </a:rPr>
              <a:t>dns</a:t>
            </a:r>
            <a:endParaRPr lang="en-US" sz="1400" dirty="0">
              <a:solidFill>
                <a:srgbClr val="FFFF00"/>
              </a:solidFill>
            </a:endParaRPr>
          </a:p>
        </p:txBody>
      </p:sp>
      <p:pic>
        <p:nvPicPr>
          <p:cNvPr id="128" name="Graphic 127">
            <a:extLst>
              <a:ext uri="{FF2B5EF4-FFF2-40B4-BE49-F238E27FC236}">
                <a16:creationId xmlns:a16="http://schemas.microsoft.com/office/drawing/2014/main" id="{753EDD39-DF3C-964C-A24C-667AD0FAEA6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989515" y="3449040"/>
            <a:ext cx="330200" cy="330200"/>
          </a:xfrm>
          <a:prstGeom prst="rect">
            <a:avLst/>
          </a:prstGeom>
        </p:spPr>
      </p:pic>
      <p:pic>
        <p:nvPicPr>
          <p:cNvPr id="129" name="Graphic 128">
            <a:extLst>
              <a:ext uri="{FF2B5EF4-FFF2-40B4-BE49-F238E27FC236}">
                <a16:creationId xmlns:a16="http://schemas.microsoft.com/office/drawing/2014/main" id="{B43581AD-7CE5-DE4C-A391-FD1B96CCE6A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385330" y="3447272"/>
            <a:ext cx="330200" cy="330200"/>
          </a:xfrm>
          <a:prstGeom prst="rect">
            <a:avLst/>
          </a:prstGeom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EE9423F2-F396-B748-9981-4A866337260B}"/>
              </a:ext>
            </a:extLst>
          </p:cNvPr>
          <p:cNvSpPr/>
          <p:nvPr/>
        </p:nvSpPr>
        <p:spPr>
          <a:xfrm>
            <a:off x="11194500" y="4306992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DEA7472-8448-DA46-9DFC-7D47749B4861}"/>
              </a:ext>
            </a:extLst>
          </p:cNvPr>
          <p:cNvGrpSpPr/>
          <p:nvPr/>
        </p:nvGrpSpPr>
        <p:grpSpPr>
          <a:xfrm>
            <a:off x="11320820" y="4422767"/>
            <a:ext cx="555550" cy="352840"/>
            <a:chOff x="853440" y="4579716"/>
            <a:chExt cx="1006998" cy="827590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E2EB2CA9-75A0-0745-BED9-1924D1E443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CB01440E-7E23-E34E-9756-D06DC1A46D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C5157C22-D067-B44F-8D7F-2424C7C8D48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F1C0019-9E80-DA4D-B9AE-E77FFAEE74A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7E664ECE-DFBA-0641-A411-003592F2394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DF5DC935-CD65-BF4F-9CEF-CEE506A719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DB7BDE84-1B3E-EB44-9B0F-C5D5D00B046A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FAE1208C-D207-7F49-B225-449FD8972239}"/>
              </a:ext>
            </a:extLst>
          </p:cNvPr>
          <p:cNvSpPr txBox="1"/>
          <p:nvPr/>
        </p:nvSpPr>
        <p:spPr>
          <a:xfrm>
            <a:off x="11371323" y="4732549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894C08-031B-6241-8D9B-A9A7B1F83E75}"/>
              </a:ext>
            </a:extLst>
          </p:cNvPr>
          <p:cNvCxnSpPr>
            <a:stCxn id="87" idx="2"/>
            <a:endCxn id="91" idx="0"/>
          </p:cNvCxnSpPr>
          <p:nvPr/>
        </p:nvCxnSpPr>
        <p:spPr>
          <a:xfrm flipH="1">
            <a:off x="5873830" y="2810820"/>
            <a:ext cx="2978047" cy="149387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F4532E-FACB-A749-BB79-E143F5E03B96}"/>
              </a:ext>
            </a:extLst>
          </p:cNvPr>
          <p:cNvCxnSpPr>
            <a:stCxn id="87" idx="2"/>
            <a:endCxn id="188" idx="0"/>
          </p:cNvCxnSpPr>
          <p:nvPr/>
        </p:nvCxnSpPr>
        <p:spPr>
          <a:xfrm>
            <a:off x="8851877" y="2810820"/>
            <a:ext cx="2753590" cy="149617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51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65" grpId="0" animBg="1"/>
      <p:bldP spid="147" grpId="0" animBg="1"/>
      <p:bldP spid="175" grpId="0"/>
      <p:bldP spid="195" grpId="0"/>
      <p:bldP spid="3" grpId="0"/>
      <p:bldP spid="112" grpId="0" animBg="1"/>
      <p:bldP spid="114" grpId="0" animBg="1"/>
      <p:bldP spid="121" grpId="0" animBg="1"/>
      <p:bldP spid="125" grpId="0" animBg="1"/>
      <p:bldP spid="72" grpId="0" animBg="1"/>
      <p:bldP spid="73" grpId="0"/>
      <p:bldP spid="229" grpId="0"/>
      <p:bldP spid="231" grpId="0"/>
      <p:bldP spid="16" grpId="0" animBg="1"/>
      <p:bldP spid="17" grpId="0"/>
      <p:bldP spid="87" grpId="0" animBg="1"/>
      <p:bldP spid="89" grpId="0" animBg="1"/>
      <p:bldP spid="90" grpId="0" animBg="1"/>
      <p:bldP spid="91" grpId="0" animBg="1"/>
      <p:bldP spid="92" grpId="0"/>
      <p:bldP spid="93" grpId="0"/>
      <p:bldP spid="102" grpId="0"/>
      <p:bldP spid="144" grpId="0" animBg="1"/>
      <p:bldP spid="162" grpId="0" animBg="1"/>
      <p:bldP spid="163" grpId="0"/>
      <p:bldP spid="165" grpId="0"/>
      <p:bldP spid="167" grpId="0"/>
      <p:bldP spid="122" grpId="0" animBg="1"/>
      <p:bldP spid="123" grpId="0"/>
      <p:bldP spid="127" grpId="0" animBg="1"/>
      <p:bldP spid="188" grpId="0" animBg="1"/>
      <p:bldP spid="199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870" y="2066100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693028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B050"/>
                </a:solidFill>
              </a:rPr>
              <a:t>Fargate Profiles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Advanced with YAML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156" y="245143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09375" y="97100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74639" y="7134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1702979" y="1475175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3665013" y="151700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876047" y="97100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5699150" y="1475175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0F83E808-5EB4-264F-A27C-1C0F49FF78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8156" y="5599755"/>
            <a:ext cx="1378076" cy="137807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99A32CAF-2106-AC41-A6F1-9D3DE0131EC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42046" y="97100"/>
            <a:ext cx="1304040" cy="13040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9BAD774-8206-7A4C-9F0D-585243ABB6E5}"/>
              </a:ext>
            </a:extLst>
          </p:cNvPr>
          <p:cNvSpPr txBox="1"/>
          <p:nvPr/>
        </p:nvSpPr>
        <p:spPr>
          <a:xfrm>
            <a:off x="7742046" y="1509867"/>
            <a:ext cx="14285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Certificate </a:t>
            </a:r>
          </a:p>
          <a:p>
            <a:pPr algn="ctr"/>
            <a:r>
              <a:rPr lang="en-US" dirty="0"/>
              <a:t>Manager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8C5DE614-B0DA-0549-97CB-8173C24AD80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511611" y="97099"/>
            <a:ext cx="1304040" cy="13040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1AC476-A7EC-544E-8A36-8BF518929AED}"/>
              </a:ext>
            </a:extLst>
          </p:cNvPr>
          <p:cNvSpPr txBox="1"/>
          <p:nvPr/>
        </p:nvSpPr>
        <p:spPr>
          <a:xfrm>
            <a:off x="9589980" y="1606232"/>
            <a:ext cx="11473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Route53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011BF5F-D705-8046-85E9-D463622C8C9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385141" y="97100"/>
            <a:ext cx="1304039" cy="13040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16AE5B3-6923-1740-9B6E-16A8103A95C7}"/>
              </a:ext>
            </a:extLst>
          </p:cNvPr>
          <p:cNvSpPr txBox="1"/>
          <p:nvPr/>
        </p:nvSpPr>
        <p:spPr>
          <a:xfrm>
            <a:off x="11213025" y="1509867"/>
            <a:ext cx="16482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Block </a:t>
            </a:r>
          </a:p>
          <a:p>
            <a:pPr algn="ctr"/>
            <a:r>
              <a:rPr lang="en-US" dirty="0"/>
              <a:t>Store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DC7FE7-C408-FE48-AF1C-2C2165DA45F2}"/>
              </a:ext>
            </a:extLst>
          </p:cNvPr>
          <p:cNvSpPr txBox="1"/>
          <p:nvPr/>
        </p:nvSpPr>
        <p:spPr>
          <a:xfrm>
            <a:off x="118039" y="7003388"/>
            <a:ext cx="10393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Fargate</a:t>
            </a:r>
          </a:p>
          <a:p>
            <a:pPr algn="ctr"/>
            <a:r>
              <a:rPr lang="en-US" dirty="0"/>
              <a:t>Profiles</a:t>
            </a:r>
          </a:p>
        </p:txBody>
      </p:sp>
    </p:spTree>
    <p:extLst>
      <p:ext uri="{BB962C8B-B14F-4D97-AF65-F5344CB8AC3E}">
        <p14:creationId xmlns:p14="http://schemas.microsoft.com/office/powerpoint/2010/main" val="58654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164387" y="726247"/>
            <a:ext cx="14168061" cy="68209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387" y="726247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297953" y="1520583"/>
            <a:ext cx="13890658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952" y="1520583"/>
            <a:ext cx="330200" cy="330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A8708C-291F-7E4A-9E06-CB93E111BCB9}"/>
              </a:ext>
            </a:extLst>
          </p:cNvPr>
          <p:cNvSpPr/>
          <p:nvPr/>
        </p:nvSpPr>
        <p:spPr>
          <a:xfrm>
            <a:off x="761718" y="4123511"/>
            <a:ext cx="6390526" cy="2250254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3E380-0CB3-DA46-9948-424264FB7F2C}"/>
              </a:ext>
            </a:extLst>
          </p:cNvPr>
          <p:cNvSpPr/>
          <p:nvPr/>
        </p:nvSpPr>
        <p:spPr>
          <a:xfrm>
            <a:off x="1108540" y="23981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CB03339-A4ED-3E4F-9CDA-85796803E8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8539" y="2392027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765196-5F7D-7042-8CBA-18801A19A4C3}"/>
              </a:ext>
            </a:extLst>
          </p:cNvPr>
          <p:cNvSpPr/>
          <p:nvPr/>
        </p:nvSpPr>
        <p:spPr>
          <a:xfrm>
            <a:off x="970809" y="20049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5F1E5F-5150-A844-8516-C7C6516B5976}"/>
              </a:ext>
            </a:extLst>
          </p:cNvPr>
          <p:cNvSpPr/>
          <p:nvPr/>
        </p:nvSpPr>
        <p:spPr>
          <a:xfrm>
            <a:off x="1126690" y="41973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F0429F5-90BE-1A49-9412-534BADA34E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5114" y="4197306"/>
            <a:ext cx="274320" cy="2743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AECC47-ADC2-834F-A640-77332E70F98E}"/>
              </a:ext>
            </a:extLst>
          </p:cNvPr>
          <p:cNvSpPr/>
          <p:nvPr/>
        </p:nvSpPr>
        <p:spPr>
          <a:xfrm>
            <a:off x="4786688" y="23981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37EE2E8-9A5C-BC42-965D-B96DCFE1F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6687" y="2392027"/>
            <a:ext cx="274320" cy="27432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83E1983-8104-4843-91D8-05CE10F2CB59}"/>
              </a:ext>
            </a:extLst>
          </p:cNvPr>
          <p:cNvSpPr/>
          <p:nvPr/>
        </p:nvSpPr>
        <p:spPr>
          <a:xfrm>
            <a:off x="4648957" y="20049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8FA5BE-E846-2448-8013-B12B9903878F}"/>
              </a:ext>
            </a:extLst>
          </p:cNvPr>
          <p:cNvSpPr/>
          <p:nvPr/>
        </p:nvSpPr>
        <p:spPr>
          <a:xfrm>
            <a:off x="4804838" y="41973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EADDAB1B-2D29-9043-AFC6-DEC6285787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3262" y="4197306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5BFE8C-3ABF-1945-8F43-0AE593E11A84}"/>
              </a:ext>
            </a:extLst>
          </p:cNvPr>
          <p:cNvSpPr txBox="1"/>
          <p:nvPr/>
        </p:nvSpPr>
        <p:spPr>
          <a:xfrm>
            <a:off x="2331985" y="5956073"/>
            <a:ext cx="33093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Managed Node Groups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A6983E-D49B-4945-BEF5-5E46073BDDF5}"/>
              </a:ext>
            </a:extLst>
          </p:cNvPr>
          <p:cNvSpPr/>
          <p:nvPr/>
        </p:nvSpPr>
        <p:spPr>
          <a:xfrm>
            <a:off x="7616009" y="18507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C5ADA-21E2-DD4A-B258-893764D29ABB}"/>
              </a:ext>
            </a:extLst>
          </p:cNvPr>
          <p:cNvSpPr txBox="1"/>
          <p:nvPr/>
        </p:nvSpPr>
        <p:spPr>
          <a:xfrm>
            <a:off x="9724734" y="5939310"/>
            <a:ext cx="2421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EKS Fargate Profiles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52244" y="6779675"/>
            <a:ext cx="691691" cy="691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5691203" y="7190126"/>
            <a:ext cx="1460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Cluster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63E2CC4-4F58-4D44-B5A0-6B724ED0A6C9}"/>
              </a:ext>
            </a:extLst>
          </p:cNvPr>
          <p:cNvSpPr/>
          <p:nvPr/>
        </p:nvSpPr>
        <p:spPr>
          <a:xfrm>
            <a:off x="7865682" y="20017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D00246-2938-CA40-9B08-D9F91629B7F5}"/>
              </a:ext>
            </a:extLst>
          </p:cNvPr>
          <p:cNvSpPr/>
          <p:nvPr/>
        </p:nvSpPr>
        <p:spPr>
          <a:xfrm>
            <a:off x="8021563" y="2392028"/>
            <a:ext cx="1943050" cy="344312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F5DB0D32-8694-0F45-A72C-31B3A8C4CD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19530" y="2397484"/>
            <a:ext cx="274320" cy="27432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CADC798C-22F9-6244-8782-8081A5CAC28F}"/>
              </a:ext>
            </a:extLst>
          </p:cNvPr>
          <p:cNvSpPr/>
          <p:nvPr/>
        </p:nvSpPr>
        <p:spPr>
          <a:xfrm>
            <a:off x="11543830" y="20017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F08FB99-4586-3E40-B02D-BAEAC24E9F9E}"/>
              </a:ext>
            </a:extLst>
          </p:cNvPr>
          <p:cNvSpPr/>
          <p:nvPr/>
        </p:nvSpPr>
        <p:spPr>
          <a:xfrm>
            <a:off x="11699711" y="2392028"/>
            <a:ext cx="1943050" cy="344312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3F8F0976-082E-FF44-9199-017588008D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726730" y="2398180"/>
            <a:ext cx="274320" cy="274320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DCA742C4-DF88-A340-9652-D620331A4F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549473" y="2206857"/>
            <a:ext cx="574368" cy="57436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EE61C23-B683-CF41-A9B8-6F9974AEF682}"/>
              </a:ext>
            </a:extLst>
          </p:cNvPr>
          <p:cNvSpPr txBox="1"/>
          <p:nvPr/>
        </p:nvSpPr>
        <p:spPr>
          <a:xfrm>
            <a:off x="10241900" y="1908537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EKS Fargate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E22FBA-FC19-724C-A899-354CEA51735E}"/>
              </a:ext>
            </a:extLst>
          </p:cNvPr>
          <p:cNvSpPr/>
          <p:nvPr/>
        </p:nvSpPr>
        <p:spPr>
          <a:xfrm>
            <a:off x="8341186" y="4912312"/>
            <a:ext cx="5141288" cy="851030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Fargate Profile: App2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57DA7F76-30A6-BF42-8D97-2E87BB57A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45137" y="5019989"/>
            <a:ext cx="291890" cy="29189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30C8AB0A-8E96-324C-9122-C4953308BDE1}"/>
              </a:ext>
            </a:extLst>
          </p:cNvPr>
          <p:cNvSpPr/>
          <p:nvPr/>
        </p:nvSpPr>
        <p:spPr>
          <a:xfrm>
            <a:off x="8619955" y="5038299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6DEC528-32FA-5941-B391-C75F73B1B9DD}"/>
              </a:ext>
            </a:extLst>
          </p:cNvPr>
          <p:cNvGrpSpPr/>
          <p:nvPr/>
        </p:nvGrpSpPr>
        <p:grpSpPr>
          <a:xfrm>
            <a:off x="8746275" y="5154074"/>
            <a:ext cx="555550" cy="352840"/>
            <a:chOff x="853440" y="4579716"/>
            <a:chExt cx="1006998" cy="82759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FE70658-A094-9E47-AFEA-B5D9F680932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0C80161-4233-AC44-900D-196F4417FBB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38A3AA6-503A-1040-A5E7-7952FBAACDC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A9D6960-AB33-A748-9ECD-E312D919674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0E89C8C-0587-554A-892D-12214917389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8438DED-9296-8F41-BC63-F412EC12CE8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BA702B5-DEA0-2246-AE87-729C70150713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8B745119-9E9A-F148-ADCF-578D1CD74EF4}"/>
              </a:ext>
            </a:extLst>
          </p:cNvPr>
          <p:cNvSpPr txBox="1"/>
          <p:nvPr/>
        </p:nvSpPr>
        <p:spPr>
          <a:xfrm>
            <a:off x="8654365" y="5472639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 Pod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A655303-BE83-2448-80B4-BEFCD40A7483}"/>
              </a:ext>
            </a:extLst>
          </p:cNvPr>
          <p:cNvSpPr/>
          <p:nvPr/>
        </p:nvSpPr>
        <p:spPr>
          <a:xfrm>
            <a:off x="12304384" y="5019989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AA13941-AC8D-2141-8E6F-1A21A1F9B0AB}"/>
              </a:ext>
            </a:extLst>
          </p:cNvPr>
          <p:cNvGrpSpPr/>
          <p:nvPr/>
        </p:nvGrpSpPr>
        <p:grpSpPr>
          <a:xfrm>
            <a:off x="12430704" y="5135764"/>
            <a:ext cx="555550" cy="352840"/>
            <a:chOff x="853440" y="4579716"/>
            <a:chExt cx="1006998" cy="82759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D3B2687-8928-C84B-B064-EF5DAAEAE7A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1A7A259-0A25-E04C-8044-740A7DFFA4C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853F477-6A0F-624D-917D-B7128206485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D2E1B11-3ACE-1B49-9767-526FD6FD990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F8CFCF9-DB6F-3749-B64E-4136C964716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8E17F86-A580-5549-9309-4371A629DA9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32F55B7-F125-9E48-8BE2-D1CA7F1532D3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560490DB-7703-B54C-82E9-CB981F6E8E87}"/>
              </a:ext>
            </a:extLst>
          </p:cNvPr>
          <p:cNvSpPr txBox="1"/>
          <p:nvPr/>
        </p:nvSpPr>
        <p:spPr>
          <a:xfrm>
            <a:off x="12338794" y="5454329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 Pod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97FD64A-AEBE-B44B-9705-8E5823F26204}"/>
              </a:ext>
            </a:extLst>
          </p:cNvPr>
          <p:cNvSpPr/>
          <p:nvPr/>
        </p:nvSpPr>
        <p:spPr>
          <a:xfrm>
            <a:off x="8341186" y="3193174"/>
            <a:ext cx="5141288" cy="851030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Fargate Profile: UMS</a:t>
            </a:r>
          </a:p>
        </p:txBody>
      </p:sp>
      <p:pic>
        <p:nvPicPr>
          <p:cNvPr id="97" name="Graphic 96">
            <a:extLst>
              <a:ext uri="{FF2B5EF4-FFF2-40B4-BE49-F238E27FC236}">
                <a16:creationId xmlns:a16="http://schemas.microsoft.com/office/drawing/2014/main" id="{C745770B-D6FD-8C4F-9E76-084D3E0E509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45137" y="3300851"/>
            <a:ext cx="291890" cy="291890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1D5C6FAE-6131-C448-B213-84C2F4CC69FD}"/>
              </a:ext>
            </a:extLst>
          </p:cNvPr>
          <p:cNvSpPr/>
          <p:nvPr/>
        </p:nvSpPr>
        <p:spPr>
          <a:xfrm>
            <a:off x="8619955" y="331916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380826D-6C87-E044-9DEA-2A2CDE8B5A03}"/>
              </a:ext>
            </a:extLst>
          </p:cNvPr>
          <p:cNvGrpSpPr/>
          <p:nvPr/>
        </p:nvGrpSpPr>
        <p:grpSpPr>
          <a:xfrm>
            <a:off x="8746275" y="3434936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2D7CC56-B210-354B-939C-E36394213C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5AE2465-4D4A-A349-BDFC-E0ACF64763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7F84593-8E41-1E40-AFA5-0F631CC5298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AA75896-24F2-A34F-B503-71B18B87D35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061716E-70EA-664D-ADF0-F81B3DD3D3C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FDB7570-6941-764C-BB46-FE524C528A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7648E86-6A34-5F47-A766-1947D879271C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6CDE8F9E-B3F3-0A41-A5E3-722F3CE0B1A0}"/>
              </a:ext>
            </a:extLst>
          </p:cNvPr>
          <p:cNvSpPr txBox="1"/>
          <p:nvPr/>
        </p:nvSpPr>
        <p:spPr>
          <a:xfrm>
            <a:off x="8654365" y="3753501"/>
            <a:ext cx="760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 Pod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FC9B3F3-EBBC-CD4C-A911-F0FDD47E221F}"/>
              </a:ext>
            </a:extLst>
          </p:cNvPr>
          <p:cNvSpPr/>
          <p:nvPr/>
        </p:nvSpPr>
        <p:spPr>
          <a:xfrm>
            <a:off x="12304384" y="330085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3A41DD7-3C40-8741-A4DB-218FB75351E3}"/>
              </a:ext>
            </a:extLst>
          </p:cNvPr>
          <p:cNvGrpSpPr/>
          <p:nvPr/>
        </p:nvGrpSpPr>
        <p:grpSpPr>
          <a:xfrm>
            <a:off x="12430704" y="3416626"/>
            <a:ext cx="555550" cy="352840"/>
            <a:chOff x="853440" y="4579716"/>
            <a:chExt cx="1006998" cy="82759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FF96282-F13B-C349-AA49-CE3A50F7464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DC1072E-9118-494A-A59E-3FF3A1F4349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0104F9D-342C-034C-96B1-9609B0D7714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1A39AF0-C6C3-894A-AB6B-3E2E2EA5449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6E079FD-CC75-DA4F-B9DA-035F2E43F8B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6534380-674E-E140-B6B4-49747E4F996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4BC2CFD-C208-1642-AA99-580051767E3C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407BBD57-D302-7F4E-B6CD-1B88D27805C3}"/>
              </a:ext>
            </a:extLst>
          </p:cNvPr>
          <p:cNvSpPr txBox="1"/>
          <p:nvPr/>
        </p:nvSpPr>
        <p:spPr>
          <a:xfrm>
            <a:off x="12338794" y="3735191"/>
            <a:ext cx="760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 Pod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39A8CB3-9928-FB44-BC1A-8B64D7B13989}"/>
              </a:ext>
            </a:extLst>
          </p:cNvPr>
          <p:cNvSpPr/>
          <p:nvPr/>
        </p:nvSpPr>
        <p:spPr>
          <a:xfrm>
            <a:off x="1391196" y="2770921"/>
            <a:ext cx="5194539" cy="1016855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E75BC20-2EC6-FE4D-AFCB-DEEDB0FE3956}"/>
              </a:ext>
            </a:extLst>
          </p:cNvPr>
          <p:cNvSpPr/>
          <p:nvPr/>
        </p:nvSpPr>
        <p:spPr>
          <a:xfrm>
            <a:off x="1399976" y="4936225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142" name="Graphic 141">
            <a:extLst>
              <a:ext uri="{FF2B5EF4-FFF2-40B4-BE49-F238E27FC236}">
                <a16:creationId xmlns:a16="http://schemas.microsoft.com/office/drawing/2014/main" id="{1DF8D6D6-7615-0F4F-877C-C6CFDDE1AB8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30310" y="5070445"/>
            <a:ext cx="277535" cy="277535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043093C7-5090-9641-93BC-27FC96C7A943}"/>
              </a:ext>
            </a:extLst>
          </p:cNvPr>
          <p:cNvSpPr txBox="1"/>
          <p:nvPr/>
        </p:nvSpPr>
        <p:spPr>
          <a:xfrm>
            <a:off x="2963709" y="5540845"/>
            <a:ext cx="229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Private Managed Node Group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C1C770E-2208-2B46-AC77-D90C5FFF2CD3}"/>
              </a:ext>
            </a:extLst>
          </p:cNvPr>
          <p:cNvSpPr/>
          <p:nvPr/>
        </p:nvSpPr>
        <p:spPr>
          <a:xfrm>
            <a:off x="1690276" y="501147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914168F-653B-B34B-AA9B-22B4DF179146}"/>
              </a:ext>
            </a:extLst>
          </p:cNvPr>
          <p:cNvGrpSpPr/>
          <p:nvPr/>
        </p:nvGrpSpPr>
        <p:grpSpPr>
          <a:xfrm>
            <a:off x="1816596" y="5127246"/>
            <a:ext cx="555550" cy="352840"/>
            <a:chOff x="853440" y="4579716"/>
            <a:chExt cx="1006998" cy="827590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085467EB-4228-A248-96D4-E1CF6C1BE1E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02814F1-2D65-CB4D-A4C4-C888086BB8E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E8CE75C-D091-E54D-A703-3F393AD2B65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C761D9B-7475-E344-87FA-B0D0FB6F7F4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08B9FF2-81AF-3841-96B1-1A762666C08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2039D3D-5C10-7E41-843C-B3BEB1CE7E3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DDD2314-3B09-A54C-A8A8-012083BF5C0C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0A2A0BCB-6D93-014C-80A7-FE295ACC5D1B}"/>
              </a:ext>
            </a:extLst>
          </p:cNvPr>
          <p:cNvSpPr txBox="1"/>
          <p:nvPr/>
        </p:nvSpPr>
        <p:spPr>
          <a:xfrm>
            <a:off x="1724686" y="5445811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 Pod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F0EBB98-C867-5343-A6F7-48A888275430}"/>
              </a:ext>
            </a:extLst>
          </p:cNvPr>
          <p:cNvSpPr/>
          <p:nvPr/>
        </p:nvSpPr>
        <p:spPr>
          <a:xfrm>
            <a:off x="5374705" y="499316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7B06E05-D86A-CD4D-9556-26015BBA787A}"/>
              </a:ext>
            </a:extLst>
          </p:cNvPr>
          <p:cNvGrpSpPr/>
          <p:nvPr/>
        </p:nvGrpSpPr>
        <p:grpSpPr>
          <a:xfrm>
            <a:off x="5501025" y="5108936"/>
            <a:ext cx="555550" cy="352840"/>
            <a:chOff x="853440" y="4579716"/>
            <a:chExt cx="1006998" cy="827590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9FB5DC34-8517-5B48-B5DC-E3C5075058C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BBA8E040-E26D-F949-8B23-E22D36EA077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ED549D0-F52E-D948-ADA9-C1987C7AFA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F04D1C2-DD0F-4049-A45E-D7BBB87CCBF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E1EC83C-F95B-1849-B64E-E5E8D7434B0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C3D2521-2443-F644-ADA9-1790A57A12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C578D0F8-BBDC-CA44-B8FB-D34419E93184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9B863076-C6B1-864C-AFE2-B8BBC2382FD7}"/>
              </a:ext>
            </a:extLst>
          </p:cNvPr>
          <p:cNvSpPr txBox="1"/>
          <p:nvPr/>
        </p:nvSpPr>
        <p:spPr>
          <a:xfrm>
            <a:off x="5409115" y="5427501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 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0E3C2-2F89-9D4F-93DB-39C189B98BA6}"/>
              </a:ext>
            </a:extLst>
          </p:cNvPr>
          <p:cNvSpPr/>
          <p:nvPr/>
        </p:nvSpPr>
        <p:spPr>
          <a:xfrm>
            <a:off x="2302926" y="4606583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App1 -  </a:t>
            </a:r>
            <a:r>
              <a:rPr lang="en-US" sz="1600" dirty="0" err="1"/>
              <a:t>NodePort</a:t>
            </a:r>
            <a:r>
              <a:rPr lang="en-US" sz="1600" dirty="0"/>
              <a:t> 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85ADB6-C07F-4148-A337-0DB5902FA691}"/>
              </a:ext>
            </a:extLst>
          </p:cNvPr>
          <p:cNvSpPr txBox="1"/>
          <p:nvPr/>
        </p:nvSpPr>
        <p:spPr>
          <a:xfrm>
            <a:off x="1363946" y="346350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pic>
        <p:nvPicPr>
          <p:cNvPr id="191" name="Graphic 190" descr="User">
            <a:extLst>
              <a:ext uri="{FF2B5EF4-FFF2-40B4-BE49-F238E27FC236}">
                <a16:creationId xmlns:a16="http://schemas.microsoft.com/office/drawing/2014/main" id="{B2FCA8EB-86B1-CC46-9C7A-92D8451F278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709723" y="-107397"/>
            <a:ext cx="914400" cy="914400"/>
          </a:xfrm>
          <a:prstGeom prst="rect">
            <a:avLst/>
          </a:prstGeom>
        </p:spPr>
      </p:pic>
      <p:sp>
        <p:nvSpPr>
          <p:cNvPr id="192" name="TextBox 191">
            <a:extLst>
              <a:ext uri="{FF2B5EF4-FFF2-40B4-BE49-F238E27FC236}">
                <a16:creationId xmlns:a16="http://schemas.microsoft.com/office/drawing/2014/main" id="{9974F8BC-53A2-434B-AE85-EB695B507BB8}"/>
              </a:ext>
            </a:extLst>
          </p:cNvPr>
          <p:cNvSpPr txBox="1"/>
          <p:nvPr/>
        </p:nvSpPr>
        <p:spPr>
          <a:xfrm>
            <a:off x="920763" y="7172426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93" name="Graphic 192">
            <a:extLst>
              <a:ext uri="{FF2B5EF4-FFF2-40B4-BE49-F238E27FC236}">
                <a16:creationId xmlns:a16="http://schemas.microsoft.com/office/drawing/2014/main" id="{3277E3C6-5A7D-2448-974E-E1A8254E7A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8477" y="6769920"/>
            <a:ext cx="711200" cy="711200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A9960828-7428-9A4F-AA30-3517F989419E}"/>
              </a:ext>
            </a:extLst>
          </p:cNvPr>
          <p:cNvSpPr txBox="1"/>
          <p:nvPr/>
        </p:nvSpPr>
        <p:spPr>
          <a:xfrm>
            <a:off x="11121777" y="1232858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95" name="Graphic 194">
            <a:extLst>
              <a:ext uri="{FF2B5EF4-FFF2-40B4-BE49-F238E27FC236}">
                <a16:creationId xmlns:a16="http://schemas.microsoft.com/office/drawing/2014/main" id="{248727D8-E759-7F46-AB39-79492AC7CEF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454690" y="765416"/>
            <a:ext cx="711200" cy="711200"/>
          </a:xfrm>
          <a:prstGeom prst="rect">
            <a:avLst/>
          </a:prstGeom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E7709B94-360F-5448-A248-BCE97FD6407D}"/>
              </a:ext>
            </a:extLst>
          </p:cNvPr>
          <p:cNvSpPr txBox="1"/>
          <p:nvPr/>
        </p:nvSpPr>
        <p:spPr>
          <a:xfrm>
            <a:off x="706655" y="175068"/>
            <a:ext cx="8210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68C45D5A-6305-9B4F-9643-D16AD274E2EC}"/>
              </a:ext>
            </a:extLst>
          </p:cNvPr>
          <p:cNvSpPr/>
          <p:nvPr/>
        </p:nvSpPr>
        <p:spPr>
          <a:xfrm>
            <a:off x="1449065" y="2898567"/>
            <a:ext cx="1438562" cy="30025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App1 - Ingress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8EBB8A69-48F9-DA4B-BA16-CA9388CE5A23}"/>
              </a:ext>
            </a:extLst>
          </p:cNvPr>
          <p:cNvSpPr/>
          <p:nvPr/>
        </p:nvSpPr>
        <p:spPr>
          <a:xfrm>
            <a:off x="5050326" y="3363956"/>
            <a:ext cx="1438562" cy="30025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App2 - Ingress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4D4CF1BB-77C9-6C45-B016-73A5E3599752}"/>
              </a:ext>
            </a:extLst>
          </p:cNvPr>
          <p:cNvSpPr/>
          <p:nvPr/>
        </p:nvSpPr>
        <p:spPr>
          <a:xfrm>
            <a:off x="5067328" y="2898566"/>
            <a:ext cx="1438562" cy="3002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UMS - Ingress</a:t>
            </a:r>
          </a:p>
        </p:txBody>
      </p: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DDB11FF5-74CD-4944-BEDE-809CB78578EA}"/>
              </a:ext>
            </a:extLst>
          </p:cNvPr>
          <p:cNvCxnSpPr>
            <a:endCxn id="3" idx="2"/>
          </p:cNvCxnSpPr>
          <p:nvPr/>
        </p:nvCxnSpPr>
        <p:spPr>
          <a:xfrm rot="10800000">
            <a:off x="3956982" y="6373766"/>
            <a:ext cx="3195263" cy="738919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89CE47FB-2207-0C49-8746-AB315E977D9B}"/>
              </a:ext>
            </a:extLst>
          </p:cNvPr>
          <p:cNvCxnSpPr>
            <a:stCxn id="51" idx="3"/>
            <a:endCxn id="36" idx="2"/>
          </p:cNvCxnSpPr>
          <p:nvPr/>
        </p:nvCxnSpPr>
        <p:spPr>
          <a:xfrm flipV="1">
            <a:off x="7843935" y="6370197"/>
            <a:ext cx="3091772" cy="755324"/>
          </a:xfrm>
          <a:prstGeom prst="bentConnector2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0" name="Graphic 229" descr="User">
            <a:extLst>
              <a:ext uri="{FF2B5EF4-FFF2-40B4-BE49-F238E27FC236}">
                <a16:creationId xmlns:a16="http://schemas.microsoft.com/office/drawing/2014/main" id="{B26B73C8-879B-5449-9192-29B26908164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496385" y="-83085"/>
            <a:ext cx="914400" cy="914400"/>
          </a:xfrm>
          <a:prstGeom prst="rect">
            <a:avLst/>
          </a:prstGeom>
        </p:spPr>
      </p:pic>
      <p:pic>
        <p:nvPicPr>
          <p:cNvPr id="231" name="Graphic 230" descr="User">
            <a:extLst>
              <a:ext uri="{FF2B5EF4-FFF2-40B4-BE49-F238E27FC236}">
                <a16:creationId xmlns:a16="http://schemas.microsoft.com/office/drawing/2014/main" id="{7309BC6C-2066-C544-83A4-1316A15D96B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328471" y="-83085"/>
            <a:ext cx="914400" cy="914400"/>
          </a:xfrm>
          <a:prstGeom prst="rect">
            <a:avLst/>
          </a:prstGeom>
        </p:spPr>
      </p:pic>
      <p:sp>
        <p:nvSpPr>
          <p:cNvPr id="244" name="TextBox 243">
            <a:extLst>
              <a:ext uri="{FF2B5EF4-FFF2-40B4-BE49-F238E27FC236}">
                <a16:creationId xmlns:a16="http://schemas.microsoft.com/office/drawing/2014/main" id="{23A1C0C8-AE7C-204A-AE77-D9DF83860D28}"/>
              </a:ext>
            </a:extLst>
          </p:cNvPr>
          <p:cNvSpPr txBox="1"/>
          <p:nvPr/>
        </p:nvSpPr>
        <p:spPr>
          <a:xfrm>
            <a:off x="12038152" y="770342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245" name="Graphic 244">
            <a:extLst>
              <a:ext uri="{FF2B5EF4-FFF2-40B4-BE49-F238E27FC236}">
                <a16:creationId xmlns:a16="http://schemas.microsoft.com/office/drawing/2014/main" id="{2433CE8A-4382-BE40-8ADF-7ED591BDC2E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3435656" y="760111"/>
            <a:ext cx="711200" cy="711200"/>
          </a:xfrm>
          <a:prstGeom prst="rect">
            <a:avLst/>
          </a:prstGeom>
        </p:spPr>
      </p:pic>
      <p:sp>
        <p:nvSpPr>
          <p:cNvPr id="250" name="Rectangle 249">
            <a:extLst>
              <a:ext uri="{FF2B5EF4-FFF2-40B4-BE49-F238E27FC236}">
                <a16:creationId xmlns:a16="http://schemas.microsoft.com/office/drawing/2014/main" id="{D1E98DD8-E21E-A847-95A3-AB79DEB18D7C}"/>
              </a:ext>
            </a:extLst>
          </p:cNvPr>
          <p:cNvSpPr/>
          <p:nvPr/>
        </p:nvSpPr>
        <p:spPr>
          <a:xfrm>
            <a:off x="9326642" y="4656070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App2 -  </a:t>
            </a:r>
            <a:r>
              <a:rPr lang="en-US" sz="1600" dirty="0" err="1"/>
              <a:t>NodePort</a:t>
            </a:r>
            <a:r>
              <a:rPr lang="en-US" sz="1600" dirty="0"/>
              <a:t> Service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502853C7-3AD4-0547-98C6-1404EC3E024D}"/>
              </a:ext>
            </a:extLst>
          </p:cNvPr>
          <p:cNvSpPr/>
          <p:nvPr/>
        </p:nvSpPr>
        <p:spPr>
          <a:xfrm>
            <a:off x="9299495" y="4202069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UMS -  </a:t>
            </a:r>
            <a:r>
              <a:rPr lang="en-US" sz="1600" dirty="0" err="1"/>
              <a:t>NodePort</a:t>
            </a:r>
            <a:r>
              <a:rPr lang="en-US" sz="1600" dirty="0"/>
              <a:t> Service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259CFCF2-74E7-C44A-AF0A-50BD18252737}"/>
              </a:ext>
            </a:extLst>
          </p:cNvPr>
          <p:cNvSpPr/>
          <p:nvPr/>
        </p:nvSpPr>
        <p:spPr>
          <a:xfrm>
            <a:off x="9147943" y="2843282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MySQL – </a:t>
            </a:r>
            <a:r>
              <a:rPr lang="en-US" sz="1600" dirty="0" err="1"/>
              <a:t>ExternalName</a:t>
            </a:r>
            <a:r>
              <a:rPr lang="en-US" sz="1600" dirty="0"/>
              <a:t> Service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5D3C6E2F-4A10-A247-8B1A-B414934154A1}"/>
              </a:ext>
            </a:extLst>
          </p:cNvPr>
          <p:cNvSpPr/>
          <p:nvPr/>
        </p:nvSpPr>
        <p:spPr>
          <a:xfrm>
            <a:off x="1232899" y="4501157"/>
            <a:ext cx="5449419" cy="134647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8998816-E0EC-E845-93AF-F1A0FD1D3726}"/>
              </a:ext>
            </a:extLst>
          </p:cNvPr>
          <p:cNvSpPr txBox="1"/>
          <p:nvPr/>
        </p:nvSpPr>
        <p:spPr>
          <a:xfrm>
            <a:off x="1222639" y="4455177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NS: ns-app1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E0AC949B-A125-C649-B4AA-D3BA6F3D10D2}"/>
              </a:ext>
            </a:extLst>
          </p:cNvPr>
          <p:cNvSpPr/>
          <p:nvPr/>
        </p:nvSpPr>
        <p:spPr>
          <a:xfrm>
            <a:off x="8082315" y="4609509"/>
            <a:ext cx="5449419" cy="1247166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3769B68E-FBDA-084F-8B0A-E2EAF4E14485}"/>
              </a:ext>
            </a:extLst>
          </p:cNvPr>
          <p:cNvSpPr txBox="1"/>
          <p:nvPr/>
        </p:nvSpPr>
        <p:spPr>
          <a:xfrm>
            <a:off x="8010734" y="4608118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NS: ns-app2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7E17736D-FEFB-0C4D-9165-FFB714915B94}"/>
              </a:ext>
            </a:extLst>
          </p:cNvPr>
          <p:cNvSpPr/>
          <p:nvPr/>
        </p:nvSpPr>
        <p:spPr>
          <a:xfrm>
            <a:off x="8069350" y="2786681"/>
            <a:ext cx="5449419" cy="1714452"/>
          </a:xfrm>
          <a:prstGeom prst="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E43B94B7-849B-224E-9180-C1A1392061D0}"/>
              </a:ext>
            </a:extLst>
          </p:cNvPr>
          <p:cNvSpPr txBox="1"/>
          <p:nvPr/>
        </p:nvSpPr>
        <p:spPr>
          <a:xfrm>
            <a:off x="8091682" y="2767381"/>
            <a:ext cx="111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NS: ns-ums</a:t>
            </a:r>
          </a:p>
        </p:txBody>
      </p:sp>
      <p:cxnSp>
        <p:nvCxnSpPr>
          <p:cNvPr id="276" name="Elbow Connector 275">
            <a:extLst>
              <a:ext uri="{FF2B5EF4-FFF2-40B4-BE49-F238E27FC236}">
                <a16:creationId xmlns:a16="http://schemas.microsoft.com/office/drawing/2014/main" id="{AB8B644C-59D9-DB46-A178-A496C924845D}"/>
              </a:ext>
            </a:extLst>
          </p:cNvPr>
          <p:cNvCxnSpPr>
            <a:stCxn id="221" idx="3"/>
            <a:endCxn id="95" idx="2"/>
          </p:cNvCxnSpPr>
          <p:nvPr/>
        </p:nvCxnSpPr>
        <p:spPr>
          <a:xfrm>
            <a:off x="6488888" y="3514083"/>
            <a:ext cx="6243668" cy="2217245"/>
          </a:xfrm>
          <a:prstGeom prst="bentConnector4">
            <a:avLst>
              <a:gd name="adj1" fmla="val 12620"/>
              <a:gd name="adj2" fmla="val 113090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Elbow Connector 278">
            <a:extLst>
              <a:ext uri="{FF2B5EF4-FFF2-40B4-BE49-F238E27FC236}">
                <a16:creationId xmlns:a16="http://schemas.microsoft.com/office/drawing/2014/main" id="{5919E243-B7C4-2849-81A2-39CDFCA9CF7A}"/>
              </a:ext>
            </a:extLst>
          </p:cNvPr>
          <p:cNvCxnSpPr>
            <a:stCxn id="221" idx="3"/>
            <a:endCxn id="76" idx="1"/>
          </p:cNvCxnSpPr>
          <p:nvPr/>
        </p:nvCxnSpPr>
        <p:spPr>
          <a:xfrm>
            <a:off x="6488888" y="3514083"/>
            <a:ext cx="2131067" cy="1852054"/>
          </a:xfrm>
          <a:prstGeom prst="bentConnector3">
            <a:avLst>
              <a:gd name="adj1" fmla="val 36983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Elbow Connector 284">
            <a:extLst>
              <a:ext uri="{FF2B5EF4-FFF2-40B4-BE49-F238E27FC236}">
                <a16:creationId xmlns:a16="http://schemas.microsoft.com/office/drawing/2014/main" id="{9A44FBC2-BBB3-974B-A488-A79278825A59}"/>
              </a:ext>
            </a:extLst>
          </p:cNvPr>
          <p:cNvCxnSpPr>
            <a:cxnSpLocks/>
            <a:stCxn id="223" idx="3"/>
            <a:endCxn id="117" idx="2"/>
          </p:cNvCxnSpPr>
          <p:nvPr/>
        </p:nvCxnSpPr>
        <p:spPr>
          <a:xfrm>
            <a:off x="6505890" y="3048693"/>
            <a:ext cx="6213041" cy="963497"/>
          </a:xfrm>
          <a:prstGeom prst="bentConnector4">
            <a:avLst>
              <a:gd name="adj1" fmla="val 15191"/>
              <a:gd name="adj2" fmla="val 114129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Elbow Connector 292">
            <a:extLst>
              <a:ext uri="{FF2B5EF4-FFF2-40B4-BE49-F238E27FC236}">
                <a16:creationId xmlns:a16="http://schemas.microsoft.com/office/drawing/2014/main" id="{32BCC98B-B71C-7D45-81A1-E66A829F9662}"/>
              </a:ext>
            </a:extLst>
          </p:cNvPr>
          <p:cNvCxnSpPr>
            <a:stCxn id="223" idx="3"/>
            <a:endCxn id="98" idx="1"/>
          </p:cNvCxnSpPr>
          <p:nvPr/>
        </p:nvCxnSpPr>
        <p:spPr>
          <a:xfrm>
            <a:off x="6505890" y="3048693"/>
            <a:ext cx="2114065" cy="598306"/>
          </a:xfrm>
          <a:prstGeom prst="bentConnector3">
            <a:avLst>
              <a:gd name="adj1" fmla="val 44654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Elbow Connector 295">
            <a:extLst>
              <a:ext uri="{FF2B5EF4-FFF2-40B4-BE49-F238E27FC236}">
                <a16:creationId xmlns:a16="http://schemas.microsoft.com/office/drawing/2014/main" id="{F6603F8F-6265-1C4A-93BE-ABC5D904B505}"/>
              </a:ext>
            </a:extLst>
          </p:cNvPr>
          <p:cNvCxnSpPr>
            <a:endCxn id="245" idx="2"/>
          </p:cNvCxnSpPr>
          <p:nvPr/>
        </p:nvCxnSpPr>
        <p:spPr>
          <a:xfrm flipV="1">
            <a:off x="12276822" y="1471311"/>
            <a:ext cx="1514434" cy="1489294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297">
            <a:extLst>
              <a:ext uri="{FF2B5EF4-FFF2-40B4-BE49-F238E27FC236}">
                <a16:creationId xmlns:a16="http://schemas.microsoft.com/office/drawing/2014/main" id="{FE0DF2B5-D548-4040-8BC1-EC5B9B53191C}"/>
              </a:ext>
            </a:extLst>
          </p:cNvPr>
          <p:cNvCxnSpPr>
            <a:stCxn id="98" idx="3"/>
            <a:endCxn id="252" idx="2"/>
          </p:cNvCxnSpPr>
          <p:nvPr/>
        </p:nvCxnSpPr>
        <p:spPr>
          <a:xfrm flipV="1">
            <a:off x="9441888" y="3077928"/>
            <a:ext cx="1270495" cy="569071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299">
            <a:extLst>
              <a:ext uri="{FF2B5EF4-FFF2-40B4-BE49-F238E27FC236}">
                <a16:creationId xmlns:a16="http://schemas.microsoft.com/office/drawing/2014/main" id="{6EA60DEE-57C2-CC4C-A23C-9E24FA705920}"/>
              </a:ext>
            </a:extLst>
          </p:cNvPr>
          <p:cNvCxnSpPr>
            <a:stCxn id="108" idx="1"/>
            <a:endCxn id="252" idx="2"/>
          </p:cNvCxnSpPr>
          <p:nvPr/>
        </p:nvCxnSpPr>
        <p:spPr>
          <a:xfrm rot="10800000">
            <a:off x="10712384" y="3077929"/>
            <a:ext cx="1592001" cy="550761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Elbow Connector 301">
            <a:extLst>
              <a:ext uri="{FF2B5EF4-FFF2-40B4-BE49-F238E27FC236}">
                <a16:creationId xmlns:a16="http://schemas.microsoft.com/office/drawing/2014/main" id="{FEA7C3C4-366C-B749-8321-E1E232357F28}"/>
              </a:ext>
            </a:extLst>
          </p:cNvPr>
          <p:cNvCxnSpPr>
            <a:stCxn id="220" idx="3"/>
            <a:endCxn id="9" idx="0"/>
          </p:cNvCxnSpPr>
          <p:nvPr/>
        </p:nvCxnSpPr>
        <p:spPr>
          <a:xfrm>
            <a:off x="2887627" y="3048694"/>
            <a:ext cx="979739" cy="1557889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Elbow Connector 303">
            <a:extLst>
              <a:ext uri="{FF2B5EF4-FFF2-40B4-BE49-F238E27FC236}">
                <a16:creationId xmlns:a16="http://schemas.microsoft.com/office/drawing/2014/main" id="{C8FF5D95-FBF4-8D4B-A817-0034D0040F1F}"/>
              </a:ext>
            </a:extLst>
          </p:cNvPr>
          <p:cNvCxnSpPr>
            <a:stCxn id="9" idx="2"/>
            <a:endCxn id="144" idx="3"/>
          </p:cNvCxnSpPr>
          <p:nvPr/>
        </p:nvCxnSpPr>
        <p:spPr>
          <a:xfrm rot="5400000">
            <a:off x="2940748" y="4412691"/>
            <a:ext cx="498080" cy="1355157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Elbow Connector 305">
            <a:extLst>
              <a:ext uri="{FF2B5EF4-FFF2-40B4-BE49-F238E27FC236}">
                <a16:creationId xmlns:a16="http://schemas.microsoft.com/office/drawing/2014/main" id="{B2E91329-85E1-4B4A-9081-24BD0A6DA453}"/>
              </a:ext>
            </a:extLst>
          </p:cNvPr>
          <p:cNvCxnSpPr>
            <a:stCxn id="9" idx="2"/>
            <a:endCxn id="154" idx="1"/>
          </p:cNvCxnSpPr>
          <p:nvPr/>
        </p:nvCxnSpPr>
        <p:spPr>
          <a:xfrm rot="16200000" flipH="1">
            <a:off x="4381150" y="4327444"/>
            <a:ext cx="479770" cy="1507339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>
            <a:extLst>
              <a:ext uri="{FF2B5EF4-FFF2-40B4-BE49-F238E27FC236}">
                <a16:creationId xmlns:a16="http://schemas.microsoft.com/office/drawing/2014/main" id="{726C48ED-3293-5441-BB9E-BF32D291A2EB}"/>
              </a:ext>
            </a:extLst>
          </p:cNvPr>
          <p:cNvSpPr txBox="1"/>
          <p:nvPr/>
        </p:nvSpPr>
        <p:spPr>
          <a:xfrm>
            <a:off x="8608492" y="759936"/>
            <a:ext cx="19409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app1.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kubeoncloud.com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rgbClr val="00B050"/>
                </a:solidFill>
              </a:rPr>
              <a:t>app2.kubeoncloud.com</a:t>
            </a:r>
          </a:p>
          <a:p>
            <a:r>
              <a:rPr lang="en-US" sz="1400" dirty="0" err="1">
                <a:solidFill>
                  <a:srgbClr val="00B0F0"/>
                </a:solidFill>
              </a:rPr>
              <a:t>ums.kubeoncloud,com</a:t>
            </a:r>
            <a:endParaRPr lang="en-US" sz="1400" dirty="0">
              <a:solidFill>
                <a:srgbClr val="00B0F0"/>
              </a:solidFill>
            </a:endParaRPr>
          </a:p>
        </p:txBody>
      </p: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DDE55F68-5EBB-6D44-A7D0-5DE8506DBE1F}"/>
              </a:ext>
            </a:extLst>
          </p:cNvPr>
          <p:cNvCxnSpPr>
            <a:stCxn id="191" idx="2"/>
            <a:endCxn id="220" idx="0"/>
          </p:cNvCxnSpPr>
          <p:nvPr/>
        </p:nvCxnSpPr>
        <p:spPr>
          <a:xfrm>
            <a:off x="2166923" y="807003"/>
            <a:ext cx="1423" cy="2091564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Elbow Connector 321">
            <a:extLst>
              <a:ext uri="{FF2B5EF4-FFF2-40B4-BE49-F238E27FC236}">
                <a16:creationId xmlns:a16="http://schemas.microsoft.com/office/drawing/2014/main" id="{6CBBD462-9F08-F34C-B87D-7BF40B05D6B9}"/>
              </a:ext>
            </a:extLst>
          </p:cNvPr>
          <p:cNvCxnSpPr>
            <a:stCxn id="230" idx="2"/>
            <a:endCxn id="221" idx="1"/>
          </p:cNvCxnSpPr>
          <p:nvPr/>
        </p:nvCxnSpPr>
        <p:spPr>
          <a:xfrm rot="16200000" flipH="1">
            <a:off x="3160571" y="1624328"/>
            <a:ext cx="2682768" cy="1096741"/>
          </a:xfrm>
          <a:prstGeom prst="bentConnector2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5D98AC7B-FE65-AF4E-9338-AF2D4EB5EEE0}"/>
              </a:ext>
            </a:extLst>
          </p:cNvPr>
          <p:cNvCxnSpPr>
            <a:stCxn id="231" idx="2"/>
            <a:endCxn id="223" idx="0"/>
          </p:cNvCxnSpPr>
          <p:nvPr/>
        </p:nvCxnSpPr>
        <p:spPr>
          <a:xfrm>
            <a:off x="5785671" y="831315"/>
            <a:ext cx="938" cy="206725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TextBox 324">
            <a:extLst>
              <a:ext uri="{FF2B5EF4-FFF2-40B4-BE49-F238E27FC236}">
                <a16:creationId xmlns:a16="http://schemas.microsoft.com/office/drawing/2014/main" id="{C863BA07-39B2-0C4E-B45A-486788D3CF5D}"/>
              </a:ext>
            </a:extLst>
          </p:cNvPr>
          <p:cNvSpPr txBox="1"/>
          <p:nvPr/>
        </p:nvSpPr>
        <p:spPr>
          <a:xfrm>
            <a:off x="645829" y="1232858"/>
            <a:ext cx="2142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app1.kubeoncloud.com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FD228050-74F2-924F-8CF9-61322D1BA569}"/>
              </a:ext>
            </a:extLst>
          </p:cNvPr>
          <p:cNvSpPr txBox="1"/>
          <p:nvPr/>
        </p:nvSpPr>
        <p:spPr>
          <a:xfrm>
            <a:off x="2771028" y="1241950"/>
            <a:ext cx="2142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app2.kubeoncloud.com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4C44C5CE-BC20-5645-A2EE-292D6393FFA2}"/>
              </a:ext>
            </a:extLst>
          </p:cNvPr>
          <p:cNvSpPr txBox="1"/>
          <p:nvPr/>
        </p:nvSpPr>
        <p:spPr>
          <a:xfrm>
            <a:off x="5008837" y="1247697"/>
            <a:ext cx="2076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B0F0"/>
                </a:solidFill>
              </a:rPr>
              <a:t>ums.kubeoncloud.com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164" name="Title 3">
            <a:extLst>
              <a:ext uri="{FF2B5EF4-FFF2-40B4-BE49-F238E27FC236}">
                <a16:creationId xmlns:a16="http://schemas.microsoft.com/office/drawing/2014/main" id="{6E485FC9-FA4E-9146-AE25-A57485944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6626" y="52992"/>
            <a:ext cx="8323774" cy="53742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EKS Deployment Options – </a:t>
            </a:r>
            <a:r>
              <a:rPr lang="en-US" sz="3600" dirty="0">
                <a:solidFill>
                  <a:srgbClr val="00B050"/>
                </a:solidFill>
              </a:rPr>
              <a:t>Mixed Mode - 3 Apps</a:t>
            </a:r>
          </a:p>
        </p:txBody>
      </p:sp>
    </p:spTree>
    <p:extLst>
      <p:ext uri="{BB962C8B-B14F-4D97-AF65-F5344CB8AC3E}">
        <p14:creationId xmlns:p14="http://schemas.microsoft.com/office/powerpoint/2010/main" val="47142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8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3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5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8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3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6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1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4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18" grpId="0" animBg="1"/>
      <p:bldP spid="20" grpId="0" animBg="1"/>
      <p:bldP spid="26" grpId="0" animBg="1"/>
      <p:bldP spid="28" grpId="0" animBg="1"/>
      <p:bldP spid="30" grpId="0" animBg="1"/>
      <p:bldP spid="31" grpId="0" animBg="1"/>
      <p:bldP spid="4" grpId="0"/>
      <p:bldP spid="35" grpId="0" animBg="1"/>
      <p:bldP spid="36" grpId="0"/>
      <p:bldP spid="14" grpId="0"/>
      <p:bldP spid="57" grpId="0" animBg="1"/>
      <p:bldP spid="58" grpId="0" animBg="1"/>
      <p:bldP spid="62" grpId="0" animBg="1"/>
      <p:bldP spid="63" grpId="0" animBg="1"/>
      <p:bldP spid="72" grpId="0"/>
      <p:bldP spid="74" grpId="0" animBg="1"/>
      <p:bldP spid="76" grpId="0" animBg="1"/>
      <p:bldP spid="85" grpId="0"/>
      <p:bldP spid="86" grpId="0" animBg="1"/>
      <p:bldP spid="95" grpId="0"/>
      <p:bldP spid="96" grpId="0" animBg="1"/>
      <p:bldP spid="98" grpId="0" animBg="1"/>
      <p:bldP spid="107" grpId="0"/>
      <p:bldP spid="108" grpId="0" animBg="1"/>
      <p:bldP spid="117" grpId="0"/>
      <p:bldP spid="118" grpId="0" animBg="1"/>
      <p:bldP spid="141" grpId="0" animBg="1"/>
      <p:bldP spid="143" grpId="0"/>
      <p:bldP spid="144" grpId="0" animBg="1"/>
      <p:bldP spid="153" grpId="0"/>
      <p:bldP spid="154" grpId="0" animBg="1"/>
      <p:bldP spid="163" grpId="0"/>
      <p:bldP spid="9" grpId="0" animBg="1"/>
      <p:bldP spid="10" grpId="0"/>
      <p:bldP spid="192" grpId="0"/>
      <p:bldP spid="194" grpId="0"/>
      <p:bldP spid="196" grpId="0"/>
      <p:bldP spid="220" grpId="0" animBg="1"/>
      <p:bldP spid="221" grpId="0" animBg="1"/>
      <p:bldP spid="223" grpId="0" animBg="1"/>
      <p:bldP spid="244" grpId="0"/>
      <p:bldP spid="250" grpId="0" animBg="1"/>
      <p:bldP spid="251" grpId="0" animBg="1"/>
      <p:bldP spid="252" grpId="0" animBg="1"/>
      <p:bldP spid="259" grpId="0" animBg="1"/>
      <p:bldP spid="263" grpId="0"/>
      <p:bldP spid="269" grpId="0" animBg="1"/>
      <p:bldP spid="270" grpId="0"/>
      <p:bldP spid="271" grpId="0" animBg="1"/>
      <p:bldP spid="272" grpId="0"/>
      <p:bldP spid="317" grpId="0"/>
      <p:bldP spid="325" grpId="0"/>
      <p:bldP spid="326" grpId="0"/>
      <p:bldP spid="327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164387" y="726247"/>
            <a:ext cx="14168061" cy="68209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387" y="726247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297953" y="1520583"/>
            <a:ext cx="13890658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952" y="1520583"/>
            <a:ext cx="330200" cy="330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A8708C-291F-7E4A-9E06-CB93E111BCB9}"/>
              </a:ext>
            </a:extLst>
          </p:cNvPr>
          <p:cNvSpPr/>
          <p:nvPr/>
        </p:nvSpPr>
        <p:spPr>
          <a:xfrm>
            <a:off x="761718" y="4123511"/>
            <a:ext cx="6390526" cy="2250254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3E380-0CB3-DA46-9948-424264FB7F2C}"/>
              </a:ext>
            </a:extLst>
          </p:cNvPr>
          <p:cNvSpPr/>
          <p:nvPr/>
        </p:nvSpPr>
        <p:spPr>
          <a:xfrm>
            <a:off x="1108540" y="23981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CB03339-A4ED-3E4F-9CDA-85796803E8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8539" y="2392027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765196-5F7D-7042-8CBA-18801A19A4C3}"/>
              </a:ext>
            </a:extLst>
          </p:cNvPr>
          <p:cNvSpPr/>
          <p:nvPr/>
        </p:nvSpPr>
        <p:spPr>
          <a:xfrm>
            <a:off x="970809" y="20049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5F1E5F-5150-A844-8516-C7C6516B5976}"/>
              </a:ext>
            </a:extLst>
          </p:cNvPr>
          <p:cNvSpPr/>
          <p:nvPr/>
        </p:nvSpPr>
        <p:spPr>
          <a:xfrm>
            <a:off x="1126690" y="41973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F0429F5-90BE-1A49-9412-534BADA34E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5114" y="4197306"/>
            <a:ext cx="274320" cy="2743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AECC47-ADC2-834F-A640-77332E70F98E}"/>
              </a:ext>
            </a:extLst>
          </p:cNvPr>
          <p:cNvSpPr/>
          <p:nvPr/>
        </p:nvSpPr>
        <p:spPr>
          <a:xfrm>
            <a:off x="4786688" y="23981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37EE2E8-9A5C-BC42-965D-B96DCFE1F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6687" y="2392027"/>
            <a:ext cx="274320" cy="27432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83E1983-8104-4843-91D8-05CE10F2CB59}"/>
              </a:ext>
            </a:extLst>
          </p:cNvPr>
          <p:cNvSpPr/>
          <p:nvPr/>
        </p:nvSpPr>
        <p:spPr>
          <a:xfrm>
            <a:off x="4648957" y="20049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8FA5BE-E846-2448-8013-B12B9903878F}"/>
              </a:ext>
            </a:extLst>
          </p:cNvPr>
          <p:cNvSpPr/>
          <p:nvPr/>
        </p:nvSpPr>
        <p:spPr>
          <a:xfrm>
            <a:off x="4804838" y="41973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EADDAB1B-2D29-9043-AFC6-DEC6285787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3262" y="4197306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5BFE8C-3ABF-1945-8F43-0AE593E11A84}"/>
              </a:ext>
            </a:extLst>
          </p:cNvPr>
          <p:cNvSpPr txBox="1"/>
          <p:nvPr/>
        </p:nvSpPr>
        <p:spPr>
          <a:xfrm>
            <a:off x="2331985" y="5956073"/>
            <a:ext cx="33093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Managed Node Groups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A6983E-D49B-4945-BEF5-5E46073BDDF5}"/>
              </a:ext>
            </a:extLst>
          </p:cNvPr>
          <p:cNvSpPr/>
          <p:nvPr/>
        </p:nvSpPr>
        <p:spPr>
          <a:xfrm>
            <a:off x="7616009" y="18507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C5ADA-21E2-DD4A-B258-893764D29ABB}"/>
              </a:ext>
            </a:extLst>
          </p:cNvPr>
          <p:cNvSpPr txBox="1"/>
          <p:nvPr/>
        </p:nvSpPr>
        <p:spPr>
          <a:xfrm>
            <a:off x="9724734" y="5939310"/>
            <a:ext cx="2421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EKS Fargate Profiles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52244" y="6779675"/>
            <a:ext cx="691691" cy="691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5691203" y="7190126"/>
            <a:ext cx="1460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Cluster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63E2CC4-4F58-4D44-B5A0-6B724ED0A6C9}"/>
              </a:ext>
            </a:extLst>
          </p:cNvPr>
          <p:cNvSpPr/>
          <p:nvPr/>
        </p:nvSpPr>
        <p:spPr>
          <a:xfrm>
            <a:off x="7865682" y="20017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D00246-2938-CA40-9B08-D9F91629B7F5}"/>
              </a:ext>
            </a:extLst>
          </p:cNvPr>
          <p:cNvSpPr/>
          <p:nvPr/>
        </p:nvSpPr>
        <p:spPr>
          <a:xfrm>
            <a:off x="8021563" y="2392028"/>
            <a:ext cx="1943050" cy="344312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F5DB0D32-8694-0F45-A72C-31B3A8C4CD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19530" y="2397484"/>
            <a:ext cx="274320" cy="27432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CADC798C-22F9-6244-8782-8081A5CAC28F}"/>
              </a:ext>
            </a:extLst>
          </p:cNvPr>
          <p:cNvSpPr/>
          <p:nvPr/>
        </p:nvSpPr>
        <p:spPr>
          <a:xfrm>
            <a:off x="11543830" y="20017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F08FB99-4586-3E40-B02D-BAEAC24E9F9E}"/>
              </a:ext>
            </a:extLst>
          </p:cNvPr>
          <p:cNvSpPr/>
          <p:nvPr/>
        </p:nvSpPr>
        <p:spPr>
          <a:xfrm>
            <a:off x="11699711" y="2392028"/>
            <a:ext cx="1943050" cy="344312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3F8F0976-082E-FF44-9199-017588008D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726730" y="2398180"/>
            <a:ext cx="274320" cy="274320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DCA742C4-DF88-A340-9652-D620331A4F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549473" y="2206857"/>
            <a:ext cx="574368" cy="57436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EE61C23-B683-CF41-A9B8-6F9974AEF682}"/>
              </a:ext>
            </a:extLst>
          </p:cNvPr>
          <p:cNvSpPr txBox="1"/>
          <p:nvPr/>
        </p:nvSpPr>
        <p:spPr>
          <a:xfrm>
            <a:off x="10241900" y="1908537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EKS Fargate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E22FBA-FC19-724C-A899-354CEA51735E}"/>
              </a:ext>
            </a:extLst>
          </p:cNvPr>
          <p:cNvSpPr/>
          <p:nvPr/>
        </p:nvSpPr>
        <p:spPr>
          <a:xfrm>
            <a:off x="8341186" y="4912312"/>
            <a:ext cx="5141288" cy="851030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Fargate Profile: App2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57DA7F76-30A6-BF42-8D97-2E87BB57A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45137" y="5019989"/>
            <a:ext cx="291890" cy="29189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30C8AB0A-8E96-324C-9122-C4953308BDE1}"/>
              </a:ext>
            </a:extLst>
          </p:cNvPr>
          <p:cNvSpPr/>
          <p:nvPr/>
        </p:nvSpPr>
        <p:spPr>
          <a:xfrm>
            <a:off x="8619955" y="5038299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6DEC528-32FA-5941-B391-C75F73B1B9DD}"/>
              </a:ext>
            </a:extLst>
          </p:cNvPr>
          <p:cNvGrpSpPr/>
          <p:nvPr/>
        </p:nvGrpSpPr>
        <p:grpSpPr>
          <a:xfrm>
            <a:off x="8746275" y="5154074"/>
            <a:ext cx="555550" cy="352840"/>
            <a:chOff x="853440" y="4579716"/>
            <a:chExt cx="1006998" cy="82759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FE70658-A094-9E47-AFEA-B5D9F680932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0C80161-4233-AC44-900D-196F4417FBB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38A3AA6-503A-1040-A5E7-7952FBAACDC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A9D6960-AB33-A748-9ECD-E312D919674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0E89C8C-0587-554A-892D-12214917389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8438DED-9296-8F41-BC63-F412EC12CE8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BA702B5-DEA0-2246-AE87-729C70150713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8B745119-9E9A-F148-ADCF-578D1CD74EF4}"/>
              </a:ext>
            </a:extLst>
          </p:cNvPr>
          <p:cNvSpPr txBox="1"/>
          <p:nvPr/>
        </p:nvSpPr>
        <p:spPr>
          <a:xfrm>
            <a:off x="8654365" y="5472639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 Pod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A655303-BE83-2448-80B4-BEFCD40A7483}"/>
              </a:ext>
            </a:extLst>
          </p:cNvPr>
          <p:cNvSpPr/>
          <p:nvPr/>
        </p:nvSpPr>
        <p:spPr>
          <a:xfrm>
            <a:off x="12304384" y="5019989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AA13941-AC8D-2141-8E6F-1A21A1F9B0AB}"/>
              </a:ext>
            </a:extLst>
          </p:cNvPr>
          <p:cNvGrpSpPr/>
          <p:nvPr/>
        </p:nvGrpSpPr>
        <p:grpSpPr>
          <a:xfrm>
            <a:off x="12430704" y="5135764"/>
            <a:ext cx="555550" cy="352840"/>
            <a:chOff x="853440" y="4579716"/>
            <a:chExt cx="1006998" cy="82759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D3B2687-8928-C84B-B064-EF5DAAEAE7A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1A7A259-0A25-E04C-8044-740A7DFFA4C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853F477-6A0F-624D-917D-B7128206485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D2E1B11-3ACE-1B49-9767-526FD6FD990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F8CFCF9-DB6F-3749-B64E-4136C964716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8E17F86-A580-5549-9309-4371A629DA9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32F55B7-F125-9E48-8BE2-D1CA7F1532D3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560490DB-7703-B54C-82E9-CB981F6E8E87}"/>
              </a:ext>
            </a:extLst>
          </p:cNvPr>
          <p:cNvSpPr txBox="1"/>
          <p:nvPr/>
        </p:nvSpPr>
        <p:spPr>
          <a:xfrm>
            <a:off x="12338794" y="5454329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 Pod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97FD64A-AEBE-B44B-9705-8E5823F26204}"/>
              </a:ext>
            </a:extLst>
          </p:cNvPr>
          <p:cNvSpPr/>
          <p:nvPr/>
        </p:nvSpPr>
        <p:spPr>
          <a:xfrm>
            <a:off x="8341186" y="3193174"/>
            <a:ext cx="5141288" cy="851030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Fargate Profile: UMS</a:t>
            </a:r>
          </a:p>
        </p:txBody>
      </p:sp>
      <p:pic>
        <p:nvPicPr>
          <p:cNvPr id="97" name="Graphic 96">
            <a:extLst>
              <a:ext uri="{FF2B5EF4-FFF2-40B4-BE49-F238E27FC236}">
                <a16:creationId xmlns:a16="http://schemas.microsoft.com/office/drawing/2014/main" id="{C745770B-D6FD-8C4F-9E76-084D3E0E509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45137" y="3300851"/>
            <a:ext cx="291890" cy="291890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1D5C6FAE-6131-C448-B213-84C2F4CC69FD}"/>
              </a:ext>
            </a:extLst>
          </p:cNvPr>
          <p:cNvSpPr/>
          <p:nvPr/>
        </p:nvSpPr>
        <p:spPr>
          <a:xfrm>
            <a:off x="8619955" y="331916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380826D-6C87-E044-9DEA-2A2CDE8B5A03}"/>
              </a:ext>
            </a:extLst>
          </p:cNvPr>
          <p:cNvGrpSpPr/>
          <p:nvPr/>
        </p:nvGrpSpPr>
        <p:grpSpPr>
          <a:xfrm>
            <a:off x="8746275" y="3434936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2D7CC56-B210-354B-939C-E36394213C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5AE2465-4D4A-A349-BDFC-E0ACF64763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7F84593-8E41-1E40-AFA5-0F631CC5298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AA75896-24F2-A34F-B503-71B18B87D35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061716E-70EA-664D-ADF0-F81B3DD3D3C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FDB7570-6941-764C-BB46-FE524C528A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7648E86-6A34-5F47-A766-1947D879271C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6CDE8F9E-B3F3-0A41-A5E3-722F3CE0B1A0}"/>
              </a:ext>
            </a:extLst>
          </p:cNvPr>
          <p:cNvSpPr txBox="1"/>
          <p:nvPr/>
        </p:nvSpPr>
        <p:spPr>
          <a:xfrm>
            <a:off x="8654365" y="3753501"/>
            <a:ext cx="760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 Pod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FC9B3F3-EBBC-CD4C-A911-F0FDD47E221F}"/>
              </a:ext>
            </a:extLst>
          </p:cNvPr>
          <p:cNvSpPr/>
          <p:nvPr/>
        </p:nvSpPr>
        <p:spPr>
          <a:xfrm>
            <a:off x="12304384" y="330085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3A41DD7-3C40-8741-A4DB-218FB75351E3}"/>
              </a:ext>
            </a:extLst>
          </p:cNvPr>
          <p:cNvGrpSpPr/>
          <p:nvPr/>
        </p:nvGrpSpPr>
        <p:grpSpPr>
          <a:xfrm>
            <a:off x="12430704" y="3416626"/>
            <a:ext cx="555550" cy="352840"/>
            <a:chOff x="853440" y="4579716"/>
            <a:chExt cx="1006998" cy="82759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FF96282-F13B-C349-AA49-CE3A50F7464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DC1072E-9118-494A-A59E-3FF3A1F4349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0104F9D-342C-034C-96B1-9609B0D7714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1A39AF0-C6C3-894A-AB6B-3E2E2EA5449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6E079FD-CC75-DA4F-B9DA-035F2E43F8B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6534380-674E-E140-B6B4-49747E4F996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4BC2CFD-C208-1642-AA99-580051767E3C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407BBD57-D302-7F4E-B6CD-1B88D27805C3}"/>
              </a:ext>
            </a:extLst>
          </p:cNvPr>
          <p:cNvSpPr txBox="1"/>
          <p:nvPr/>
        </p:nvSpPr>
        <p:spPr>
          <a:xfrm>
            <a:off x="12338794" y="3735191"/>
            <a:ext cx="760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 Pod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39A8CB3-9928-FB44-BC1A-8B64D7B13989}"/>
              </a:ext>
            </a:extLst>
          </p:cNvPr>
          <p:cNvSpPr/>
          <p:nvPr/>
        </p:nvSpPr>
        <p:spPr>
          <a:xfrm>
            <a:off x="1391196" y="2770921"/>
            <a:ext cx="5194539" cy="1016855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E75BC20-2EC6-FE4D-AFCB-DEEDB0FE3956}"/>
              </a:ext>
            </a:extLst>
          </p:cNvPr>
          <p:cNvSpPr/>
          <p:nvPr/>
        </p:nvSpPr>
        <p:spPr>
          <a:xfrm>
            <a:off x="1399976" y="4936225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142" name="Graphic 141">
            <a:extLst>
              <a:ext uri="{FF2B5EF4-FFF2-40B4-BE49-F238E27FC236}">
                <a16:creationId xmlns:a16="http://schemas.microsoft.com/office/drawing/2014/main" id="{1DF8D6D6-7615-0F4F-877C-C6CFDDE1AB8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30310" y="5070445"/>
            <a:ext cx="277535" cy="277535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043093C7-5090-9641-93BC-27FC96C7A943}"/>
              </a:ext>
            </a:extLst>
          </p:cNvPr>
          <p:cNvSpPr txBox="1"/>
          <p:nvPr/>
        </p:nvSpPr>
        <p:spPr>
          <a:xfrm>
            <a:off x="2963709" y="5540845"/>
            <a:ext cx="229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Private Managed Node Group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C1C770E-2208-2B46-AC77-D90C5FFF2CD3}"/>
              </a:ext>
            </a:extLst>
          </p:cNvPr>
          <p:cNvSpPr/>
          <p:nvPr/>
        </p:nvSpPr>
        <p:spPr>
          <a:xfrm>
            <a:off x="1690276" y="501147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914168F-653B-B34B-AA9B-22B4DF179146}"/>
              </a:ext>
            </a:extLst>
          </p:cNvPr>
          <p:cNvGrpSpPr/>
          <p:nvPr/>
        </p:nvGrpSpPr>
        <p:grpSpPr>
          <a:xfrm>
            <a:off x="1816596" y="5127246"/>
            <a:ext cx="555550" cy="352840"/>
            <a:chOff x="853440" y="4579716"/>
            <a:chExt cx="1006998" cy="827590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085467EB-4228-A248-96D4-E1CF6C1BE1E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02814F1-2D65-CB4D-A4C4-C888086BB8E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E8CE75C-D091-E54D-A703-3F393AD2B65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C761D9B-7475-E344-87FA-B0D0FB6F7F4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08B9FF2-81AF-3841-96B1-1A762666C08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2039D3D-5C10-7E41-843C-B3BEB1CE7E3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DDD2314-3B09-A54C-A8A8-012083BF5C0C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0A2A0BCB-6D93-014C-80A7-FE295ACC5D1B}"/>
              </a:ext>
            </a:extLst>
          </p:cNvPr>
          <p:cNvSpPr txBox="1"/>
          <p:nvPr/>
        </p:nvSpPr>
        <p:spPr>
          <a:xfrm>
            <a:off x="1724686" y="5445811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 Pod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F0EBB98-C867-5343-A6F7-48A888275430}"/>
              </a:ext>
            </a:extLst>
          </p:cNvPr>
          <p:cNvSpPr/>
          <p:nvPr/>
        </p:nvSpPr>
        <p:spPr>
          <a:xfrm>
            <a:off x="5374705" y="499316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7B06E05-D86A-CD4D-9556-26015BBA787A}"/>
              </a:ext>
            </a:extLst>
          </p:cNvPr>
          <p:cNvGrpSpPr/>
          <p:nvPr/>
        </p:nvGrpSpPr>
        <p:grpSpPr>
          <a:xfrm>
            <a:off x="5501025" y="5108936"/>
            <a:ext cx="555550" cy="352840"/>
            <a:chOff x="853440" y="4579716"/>
            <a:chExt cx="1006998" cy="827590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9FB5DC34-8517-5B48-B5DC-E3C5075058C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BBA8E040-E26D-F949-8B23-E22D36EA077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ED549D0-F52E-D948-ADA9-C1987C7AFA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F04D1C2-DD0F-4049-A45E-D7BBB87CCBF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E1EC83C-F95B-1849-B64E-E5E8D7434B0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C3D2521-2443-F644-ADA9-1790A57A12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C578D0F8-BBDC-CA44-B8FB-D34419E93184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9B863076-C6B1-864C-AFE2-B8BBC2382FD7}"/>
              </a:ext>
            </a:extLst>
          </p:cNvPr>
          <p:cNvSpPr txBox="1"/>
          <p:nvPr/>
        </p:nvSpPr>
        <p:spPr>
          <a:xfrm>
            <a:off x="5409115" y="5427501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 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0E3C2-2F89-9D4F-93DB-39C189B98BA6}"/>
              </a:ext>
            </a:extLst>
          </p:cNvPr>
          <p:cNvSpPr/>
          <p:nvPr/>
        </p:nvSpPr>
        <p:spPr>
          <a:xfrm>
            <a:off x="2302926" y="4606583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App1 -  </a:t>
            </a:r>
            <a:r>
              <a:rPr lang="en-US" sz="1600" dirty="0" err="1"/>
              <a:t>NodePort</a:t>
            </a:r>
            <a:r>
              <a:rPr lang="en-US" sz="1600" dirty="0"/>
              <a:t> 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85ADB6-C07F-4148-A337-0DB5902FA691}"/>
              </a:ext>
            </a:extLst>
          </p:cNvPr>
          <p:cNvSpPr txBox="1"/>
          <p:nvPr/>
        </p:nvSpPr>
        <p:spPr>
          <a:xfrm>
            <a:off x="1363946" y="346350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pic>
        <p:nvPicPr>
          <p:cNvPr id="191" name="Graphic 190" descr="User">
            <a:extLst>
              <a:ext uri="{FF2B5EF4-FFF2-40B4-BE49-F238E27FC236}">
                <a16:creationId xmlns:a16="http://schemas.microsoft.com/office/drawing/2014/main" id="{B2FCA8EB-86B1-CC46-9C7A-92D8451F278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499781" y="-201348"/>
            <a:ext cx="914400" cy="914400"/>
          </a:xfrm>
          <a:prstGeom prst="rect">
            <a:avLst/>
          </a:prstGeom>
        </p:spPr>
      </p:pic>
      <p:sp>
        <p:nvSpPr>
          <p:cNvPr id="192" name="TextBox 191">
            <a:extLst>
              <a:ext uri="{FF2B5EF4-FFF2-40B4-BE49-F238E27FC236}">
                <a16:creationId xmlns:a16="http://schemas.microsoft.com/office/drawing/2014/main" id="{9974F8BC-53A2-434B-AE85-EB695B507BB8}"/>
              </a:ext>
            </a:extLst>
          </p:cNvPr>
          <p:cNvSpPr txBox="1"/>
          <p:nvPr/>
        </p:nvSpPr>
        <p:spPr>
          <a:xfrm>
            <a:off x="920763" y="7172426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93" name="Graphic 192">
            <a:extLst>
              <a:ext uri="{FF2B5EF4-FFF2-40B4-BE49-F238E27FC236}">
                <a16:creationId xmlns:a16="http://schemas.microsoft.com/office/drawing/2014/main" id="{3277E3C6-5A7D-2448-974E-E1A8254E7A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8477" y="6769920"/>
            <a:ext cx="711200" cy="711200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A9960828-7428-9A4F-AA30-3517F989419E}"/>
              </a:ext>
            </a:extLst>
          </p:cNvPr>
          <p:cNvSpPr txBox="1"/>
          <p:nvPr/>
        </p:nvSpPr>
        <p:spPr>
          <a:xfrm>
            <a:off x="11121777" y="1232858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95" name="Graphic 194">
            <a:extLst>
              <a:ext uri="{FF2B5EF4-FFF2-40B4-BE49-F238E27FC236}">
                <a16:creationId xmlns:a16="http://schemas.microsoft.com/office/drawing/2014/main" id="{248727D8-E759-7F46-AB39-79492AC7CEF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454690" y="765416"/>
            <a:ext cx="711200" cy="711200"/>
          </a:xfrm>
          <a:prstGeom prst="rect">
            <a:avLst/>
          </a:prstGeom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E7709B94-360F-5448-A248-BCE97FD6407D}"/>
              </a:ext>
            </a:extLst>
          </p:cNvPr>
          <p:cNvSpPr txBox="1"/>
          <p:nvPr/>
        </p:nvSpPr>
        <p:spPr>
          <a:xfrm>
            <a:off x="52522" y="166170"/>
            <a:ext cx="8210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68C45D5A-6305-9B4F-9643-D16AD274E2EC}"/>
              </a:ext>
            </a:extLst>
          </p:cNvPr>
          <p:cNvSpPr/>
          <p:nvPr/>
        </p:nvSpPr>
        <p:spPr>
          <a:xfrm>
            <a:off x="1449065" y="2898567"/>
            <a:ext cx="5029262" cy="30025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App1 - Ingress</a:t>
            </a:r>
          </a:p>
        </p:txBody>
      </p: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DDB11FF5-74CD-4944-BEDE-809CB78578EA}"/>
              </a:ext>
            </a:extLst>
          </p:cNvPr>
          <p:cNvCxnSpPr>
            <a:endCxn id="3" idx="2"/>
          </p:cNvCxnSpPr>
          <p:nvPr/>
        </p:nvCxnSpPr>
        <p:spPr>
          <a:xfrm rot="10800000">
            <a:off x="3956982" y="6373766"/>
            <a:ext cx="3195263" cy="738919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89CE47FB-2207-0C49-8746-AB315E977D9B}"/>
              </a:ext>
            </a:extLst>
          </p:cNvPr>
          <p:cNvCxnSpPr>
            <a:stCxn id="51" idx="3"/>
            <a:endCxn id="36" idx="2"/>
          </p:cNvCxnSpPr>
          <p:nvPr/>
        </p:nvCxnSpPr>
        <p:spPr>
          <a:xfrm flipV="1">
            <a:off x="7843935" y="6370197"/>
            <a:ext cx="3091772" cy="755324"/>
          </a:xfrm>
          <a:prstGeom prst="bentConnector2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23A1C0C8-AE7C-204A-AE77-D9DF83860D28}"/>
              </a:ext>
            </a:extLst>
          </p:cNvPr>
          <p:cNvSpPr txBox="1"/>
          <p:nvPr/>
        </p:nvSpPr>
        <p:spPr>
          <a:xfrm>
            <a:off x="12038152" y="770342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245" name="Graphic 244">
            <a:extLst>
              <a:ext uri="{FF2B5EF4-FFF2-40B4-BE49-F238E27FC236}">
                <a16:creationId xmlns:a16="http://schemas.microsoft.com/office/drawing/2014/main" id="{2433CE8A-4382-BE40-8ADF-7ED591BDC2E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3435656" y="760111"/>
            <a:ext cx="711200" cy="711200"/>
          </a:xfrm>
          <a:prstGeom prst="rect">
            <a:avLst/>
          </a:prstGeom>
        </p:spPr>
      </p:pic>
      <p:sp>
        <p:nvSpPr>
          <p:cNvPr id="250" name="Rectangle 249">
            <a:extLst>
              <a:ext uri="{FF2B5EF4-FFF2-40B4-BE49-F238E27FC236}">
                <a16:creationId xmlns:a16="http://schemas.microsoft.com/office/drawing/2014/main" id="{D1E98DD8-E21E-A847-95A3-AB79DEB18D7C}"/>
              </a:ext>
            </a:extLst>
          </p:cNvPr>
          <p:cNvSpPr/>
          <p:nvPr/>
        </p:nvSpPr>
        <p:spPr>
          <a:xfrm>
            <a:off x="9326642" y="4656070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App2 -  </a:t>
            </a:r>
            <a:r>
              <a:rPr lang="en-US" sz="1600" dirty="0" err="1"/>
              <a:t>NodePort</a:t>
            </a:r>
            <a:r>
              <a:rPr lang="en-US" sz="1600" dirty="0"/>
              <a:t> Service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502853C7-3AD4-0547-98C6-1404EC3E024D}"/>
              </a:ext>
            </a:extLst>
          </p:cNvPr>
          <p:cNvSpPr/>
          <p:nvPr/>
        </p:nvSpPr>
        <p:spPr>
          <a:xfrm>
            <a:off x="9299495" y="4202069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UMS -  </a:t>
            </a:r>
            <a:r>
              <a:rPr lang="en-US" sz="1600" dirty="0" err="1"/>
              <a:t>NodePort</a:t>
            </a:r>
            <a:r>
              <a:rPr lang="en-US" sz="1600" dirty="0"/>
              <a:t> Service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259CFCF2-74E7-C44A-AF0A-50BD18252737}"/>
              </a:ext>
            </a:extLst>
          </p:cNvPr>
          <p:cNvSpPr/>
          <p:nvPr/>
        </p:nvSpPr>
        <p:spPr>
          <a:xfrm>
            <a:off x="9147943" y="2843282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MySQL – </a:t>
            </a:r>
            <a:r>
              <a:rPr lang="en-US" sz="1600" dirty="0" err="1"/>
              <a:t>ExternalName</a:t>
            </a:r>
            <a:r>
              <a:rPr lang="en-US" sz="1600" dirty="0"/>
              <a:t> Service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5D3C6E2F-4A10-A247-8B1A-B414934154A1}"/>
              </a:ext>
            </a:extLst>
          </p:cNvPr>
          <p:cNvSpPr/>
          <p:nvPr/>
        </p:nvSpPr>
        <p:spPr>
          <a:xfrm>
            <a:off x="1232899" y="4501157"/>
            <a:ext cx="5449419" cy="134647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8998816-E0EC-E845-93AF-F1A0FD1D3726}"/>
              </a:ext>
            </a:extLst>
          </p:cNvPr>
          <p:cNvSpPr txBox="1"/>
          <p:nvPr/>
        </p:nvSpPr>
        <p:spPr>
          <a:xfrm>
            <a:off x="1222639" y="4455177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NS: ns-app1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E0AC949B-A125-C649-B4AA-D3BA6F3D10D2}"/>
              </a:ext>
            </a:extLst>
          </p:cNvPr>
          <p:cNvSpPr/>
          <p:nvPr/>
        </p:nvSpPr>
        <p:spPr>
          <a:xfrm>
            <a:off x="8082315" y="4609509"/>
            <a:ext cx="5449419" cy="1247166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3769B68E-FBDA-084F-8B0A-E2EAF4E14485}"/>
              </a:ext>
            </a:extLst>
          </p:cNvPr>
          <p:cNvSpPr txBox="1"/>
          <p:nvPr/>
        </p:nvSpPr>
        <p:spPr>
          <a:xfrm>
            <a:off x="8010734" y="4608118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NS: ns-app2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7E17736D-FEFB-0C4D-9165-FFB714915B94}"/>
              </a:ext>
            </a:extLst>
          </p:cNvPr>
          <p:cNvSpPr/>
          <p:nvPr/>
        </p:nvSpPr>
        <p:spPr>
          <a:xfrm>
            <a:off x="8069350" y="2786681"/>
            <a:ext cx="5449419" cy="1599676"/>
          </a:xfrm>
          <a:prstGeom prst="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E43B94B7-849B-224E-9180-C1A1392061D0}"/>
              </a:ext>
            </a:extLst>
          </p:cNvPr>
          <p:cNvSpPr txBox="1"/>
          <p:nvPr/>
        </p:nvSpPr>
        <p:spPr>
          <a:xfrm>
            <a:off x="8091682" y="2767381"/>
            <a:ext cx="111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NS: ns-ums</a:t>
            </a:r>
          </a:p>
        </p:txBody>
      </p:sp>
      <p:cxnSp>
        <p:nvCxnSpPr>
          <p:cNvPr id="276" name="Elbow Connector 275">
            <a:extLst>
              <a:ext uri="{FF2B5EF4-FFF2-40B4-BE49-F238E27FC236}">
                <a16:creationId xmlns:a16="http://schemas.microsoft.com/office/drawing/2014/main" id="{AB8B644C-59D9-DB46-A178-A496C924845D}"/>
              </a:ext>
            </a:extLst>
          </p:cNvPr>
          <p:cNvCxnSpPr>
            <a:cxnSpLocks/>
            <a:stCxn id="167" idx="3"/>
            <a:endCxn id="95" idx="2"/>
          </p:cNvCxnSpPr>
          <p:nvPr/>
        </p:nvCxnSpPr>
        <p:spPr>
          <a:xfrm>
            <a:off x="6390885" y="3633372"/>
            <a:ext cx="6341671" cy="2097956"/>
          </a:xfrm>
          <a:prstGeom prst="bentConnector4">
            <a:avLst>
              <a:gd name="adj1" fmla="val 13683"/>
              <a:gd name="adj2" fmla="val 110896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Elbow Connector 278">
            <a:extLst>
              <a:ext uri="{FF2B5EF4-FFF2-40B4-BE49-F238E27FC236}">
                <a16:creationId xmlns:a16="http://schemas.microsoft.com/office/drawing/2014/main" id="{5919E243-B7C4-2849-81A2-39CDFCA9CF7A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6390885" y="3646999"/>
            <a:ext cx="2229070" cy="1719138"/>
          </a:xfrm>
          <a:prstGeom prst="bentConnector3">
            <a:avLst>
              <a:gd name="adj1" fmla="val 38938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Elbow Connector 284">
            <a:extLst>
              <a:ext uri="{FF2B5EF4-FFF2-40B4-BE49-F238E27FC236}">
                <a16:creationId xmlns:a16="http://schemas.microsoft.com/office/drawing/2014/main" id="{9A44FBC2-BBB3-974B-A488-A79278825A59}"/>
              </a:ext>
            </a:extLst>
          </p:cNvPr>
          <p:cNvCxnSpPr>
            <a:cxnSpLocks/>
          </p:cNvCxnSpPr>
          <p:nvPr/>
        </p:nvCxnSpPr>
        <p:spPr>
          <a:xfrm>
            <a:off x="6477435" y="3326282"/>
            <a:ext cx="6213041" cy="963497"/>
          </a:xfrm>
          <a:prstGeom prst="bentConnector4">
            <a:avLst>
              <a:gd name="adj1" fmla="val 16845"/>
              <a:gd name="adj2" fmla="val 114129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Elbow Connector 292">
            <a:extLst>
              <a:ext uri="{FF2B5EF4-FFF2-40B4-BE49-F238E27FC236}">
                <a16:creationId xmlns:a16="http://schemas.microsoft.com/office/drawing/2014/main" id="{32BCC98B-B71C-7D45-81A1-E66A829F9662}"/>
              </a:ext>
            </a:extLst>
          </p:cNvPr>
          <p:cNvCxnSpPr>
            <a:cxnSpLocks/>
          </p:cNvCxnSpPr>
          <p:nvPr/>
        </p:nvCxnSpPr>
        <p:spPr>
          <a:xfrm>
            <a:off x="6351489" y="3347808"/>
            <a:ext cx="2114065" cy="598306"/>
          </a:xfrm>
          <a:prstGeom prst="bentConnector3">
            <a:avLst>
              <a:gd name="adj1" fmla="val 54374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Elbow Connector 295">
            <a:extLst>
              <a:ext uri="{FF2B5EF4-FFF2-40B4-BE49-F238E27FC236}">
                <a16:creationId xmlns:a16="http://schemas.microsoft.com/office/drawing/2014/main" id="{F6603F8F-6265-1C4A-93BE-ABC5D904B505}"/>
              </a:ext>
            </a:extLst>
          </p:cNvPr>
          <p:cNvCxnSpPr>
            <a:endCxn id="245" idx="2"/>
          </p:cNvCxnSpPr>
          <p:nvPr/>
        </p:nvCxnSpPr>
        <p:spPr>
          <a:xfrm flipV="1">
            <a:off x="12276822" y="1471311"/>
            <a:ext cx="1514434" cy="1489294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297">
            <a:extLst>
              <a:ext uri="{FF2B5EF4-FFF2-40B4-BE49-F238E27FC236}">
                <a16:creationId xmlns:a16="http://schemas.microsoft.com/office/drawing/2014/main" id="{FE0DF2B5-D548-4040-8BC1-EC5B9B53191C}"/>
              </a:ext>
            </a:extLst>
          </p:cNvPr>
          <p:cNvCxnSpPr>
            <a:stCxn id="98" idx="3"/>
            <a:endCxn id="252" idx="2"/>
          </p:cNvCxnSpPr>
          <p:nvPr/>
        </p:nvCxnSpPr>
        <p:spPr>
          <a:xfrm flipV="1">
            <a:off x="9441888" y="3077928"/>
            <a:ext cx="1270495" cy="569071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299">
            <a:extLst>
              <a:ext uri="{FF2B5EF4-FFF2-40B4-BE49-F238E27FC236}">
                <a16:creationId xmlns:a16="http://schemas.microsoft.com/office/drawing/2014/main" id="{6EA60DEE-57C2-CC4C-A23C-9E24FA705920}"/>
              </a:ext>
            </a:extLst>
          </p:cNvPr>
          <p:cNvCxnSpPr>
            <a:stCxn id="108" idx="1"/>
            <a:endCxn id="252" idx="2"/>
          </p:cNvCxnSpPr>
          <p:nvPr/>
        </p:nvCxnSpPr>
        <p:spPr>
          <a:xfrm rot="10800000">
            <a:off x="10712384" y="3077929"/>
            <a:ext cx="1592001" cy="550761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Elbow Connector 303">
            <a:extLst>
              <a:ext uri="{FF2B5EF4-FFF2-40B4-BE49-F238E27FC236}">
                <a16:creationId xmlns:a16="http://schemas.microsoft.com/office/drawing/2014/main" id="{C8FF5D95-FBF4-8D4B-A817-0034D0040F1F}"/>
              </a:ext>
            </a:extLst>
          </p:cNvPr>
          <p:cNvCxnSpPr>
            <a:stCxn id="9" idx="2"/>
            <a:endCxn id="144" idx="3"/>
          </p:cNvCxnSpPr>
          <p:nvPr/>
        </p:nvCxnSpPr>
        <p:spPr>
          <a:xfrm rot="5400000">
            <a:off x="2940748" y="4412691"/>
            <a:ext cx="498080" cy="1355157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Elbow Connector 305">
            <a:extLst>
              <a:ext uri="{FF2B5EF4-FFF2-40B4-BE49-F238E27FC236}">
                <a16:creationId xmlns:a16="http://schemas.microsoft.com/office/drawing/2014/main" id="{B2E91329-85E1-4B4A-9081-24BD0A6DA453}"/>
              </a:ext>
            </a:extLst>
          </p:cNvPr>
          <p:cNvCxnSpPr>
            <a:stCxn id="9" idx="2"/>
            <a:endCxn id="154" idx="1"/>
          </p:cNvCxnSpPr>
          <p:nvPr/>
        </p:nvCxnSpPr>
        <p:spPr>
          <a:xfrm rot="16200000" flipH="1">
            <a:off x="4381150" y="4327444"/>
            <a:ext cx="479770" cy="1507339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>
            <a:extLst>
              <a:ext uri="{FF2B5EF4-FFF2-40B4-BE49-F238E27FC236}">
                <a16:creationId xmlns:a16="http://schemas.microsoft.com/office/drawing/2014/main" id="{726C48ED-3293-5441-BB9E-BF32D291A2EB}"/>
              </a:ext>
            </a:extLst>
          </p:cNvPr>
          <p:cNvSpPr txBox="1"/>
          <p:nvPr/>
        </p:nvSpPr>
        <p:spPr>
          <a:xfrm>
            <a:off x="8608492" y="759936"/>
            <a:ext cx="19409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app1.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kubeoncloud.com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rgbClr val="00B050"/>
                </a:solidFill>
              </a:rPr>
              <a:t>app2.kubeoncloud.com</a:t>
            </a:r>
          </a:p>
          <a:p>
            <a:r>
              <a:rPr lang="en-US" sz="1400" dirty="0" err="1">
                <a:solidFill>
                  <a:srgbClr val="00B0F0"/>
                </a:solidFill>
              </a:rPr>
              <a:t>ums.kubeoncloud,com</a:t>
            </a:r>
            <a:endParaRPr lang="en-US" sz="1400" dirty="0">
              <a:solidFill>
                <a:srgbClr val="00B0F0"/>
              </a:solidFill>
            </a:endParaRPr>
          </a:p>
        </p:txBody>
      </p: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DDE55F68-5EBB-6D44-A7D0-5DE8506DBE1F}"/>
              </a:ext>
            </a:extLst>
          </p:cNvPr>
          <p:cNvCxnSpPr>
            <a:cxnSpLocks/>
            <a:stCxn id="191" idx="2"/>
            <a:endCxn id="220" idx="0"/>
          </p:cNvCxnSpPr>
          <p:nvPr/>
        </p:nvCxnSpPr>
        <p:spPr>
          <a:xfrm>
            <a:off x="3956981" y="713052"/>
            <a:ext cx="6715" cy="218551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ED31CD18-B4F5-6746-903A-EF611C3D094E}"/>
              </a:ext>
            </a:extLst>
          </p:cNvPr>
          <p:cNvSpPr txBox="1"/>
          <p:nvPr/>
        </p:nvSpPr>
        <p:spPr>
          <a:xfrm>
            <a:off x="4364687" y="50243"/>
            <a:ext cx="19409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app1.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kubeoncloud.com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rgbClr val="00B050"/>
                </a:solidFill>
              </a:rPr>
              <a:t>app2.kubeoncloud.com</a:t>
            </a:r>
          </a:p>
          <a:p>
            <a:r>
              <a:rPr lang="en-US" sz="1400" dirty="0" err="1">
                <a:solidFill>
                  <a:srgbClr val="00B0F0"/>
                </a:solidFill>
              </a:rPr>
              <a:t>ums.kubeoncloud,com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9F707A1-569A-054F-A1D8-40728AB0D5D5}"/>
              </a:ext>
            </a:extLst>
          </p:cNvPr>
          <p:cNvSpPr/>
          <p:nvPr/>
        </p:nvSpPr>
        <p:spPr>
          <a:xfrm>
            <a:off x="3327928" y="3328436"/>
            <a:ext cx="1293107" cy="30025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/app1/*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68F015A-6D62-6743-85BF-D7209B973CF8}"/>
              </a:ext>
            </a:extLst>
          </p:cNvPr>
          <p:cNvSpPr/>
          <p:nvPr/>
        </p:nvSpPr>
        <p:spPr>
          <a:xfrm>
            <a:off x="5097778" y="3517385"/>
            <a:ext cx="1293107" cy="23197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/app2/*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949C9E4-6682-574B-802A-78B4368A61B9}"/>
              </a:ext>
            </a:extLst>
          </p:cNvPr>
          <p:cNvSpPr/>
          <p:nvPr/>
        </p:nvSpPr>
        <p:spPr>
          <a:xfrm>
            <a:off x="5086813" y="3247855"/>
            <a:ext cx="1293107" cy="23197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/ums/*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D7180C-3214-2C4E-8136-84B8265FFF16}"/>
              </a:ext>
            </a:extLst>
          </p:cNvPr>
          <p:cNvCxnSpPr>
            <a:stCxn id="165" idx="2"/>
            <a:endCxn id="9" idx="0"/>
          </p:cNvCxnSpPr>
          <p:nvPr/>
        </p:nvCxnSpPr>
        <p:spPr>
          <a:xfrm flipH="1">
            <a:off x="3867366" y="3628689"/>
            <a:ext cx="107116" cy="977894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BF5900-797C-204F-B8E7-175CC5541B46}"/>
              </a:ext>
            </a:extLst>
          </p:cNvPr>
          <p:cNvCxnSpPr>
            <a:stCxn id="220" idx="2"/>
            <a:endCxn id="165" idx="0"/>
          </p:cNvCxnSpPr>
          <p:nvPr/>
        </p:nvCxnSpPr>
        <p:spPr>
          <a:xfrm>
            <a:off x="3963696" y="3198820"/>
            <a:ext cx="10786" cy="12961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48D97AD-E279-2849-BA3B-BE2903F37322}"/>
              </a:ext>
            </a:extLst>
          </p:cNvPr>
          <p:cNvSpPr txBox="1"/>
          <p:nvPr/>
        </p:nvSpPr>
        <p:spPr>
          <a:xfrm>
            <a:off x="164387" y="1045573"/>
            <a:ext cx="8958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Ingress with Cross Namespaces is not supported as on today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72C2F44-63D0-E044-BE8D-C74BFE8DF957}"/>
              </a:ext>
            </a:extLst>
          </p:cNvPr>
          <p:cNvCxnSpPr>
            <a:cxnSpLocks/>
            <a:stCxn id="19" idx="1"/>
          </p:cNvCxnSpPr>
          <p:nvPr/>
        </p:nvCxnSpPr>
        <p:spPr>
          <a:xfrm>
            <a:off x="1108539" y="2529187"/>
            <a:ext cx="5601522" cy="1490958"/>
          </a:xfrm>
          <a:prstGeom prst="line">
            <a:avLst/>
          </a:prstGeom>
          <a:ln w="825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6641214-2B4E-7A49-9581-F02A731CE751}"/>
              </a:ext>
            </a:extLst>
          </p:cNvPr>
          <p:cNvCxnSpPr>
            <a:cxnSpLocks/>
          </p:cNvCxnSpPr>
          <p:nvPr/>
        </p:nvCxnSpPr>
        <p:spPr>
          <a:xfrm flipV="1">
            <a:off x="1148449" y="2444768"/>
            <a:ext cx="5622565" cy="1537692"/>
          </a:xfrm>
          <a:prstGeom prst="line">
            <a:avLst/>
          </a:prstGeom>
          <a:ln w="825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itle 3">
            <a:extLst>
              <a:ext uri="{FF2B5EF4-FFF2-40B4-BE49-F238E27FC236}">
                <a16:creationId xmlns:a16="http://schemas.microsoft.com/office/drawing/2014/main" id="{DE916665-C1B2-9540-8A41-68281928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885" y="42351"/>
            <a:ext cx="8558372" cy="537428"/>
          </a:xfrm>
        </p:spPr>
        <p:txBody>
          <a:bodyPr>
            <a:noAutofit/>
          </a:bodyPr>
          <a:lstStyle/>
          <a:p>
            <a:r>
              <a:rPr lang="en-US" sz="2600" dirty="0"/>
              <a:t>EKS Deployment – </a:t>
            </a:r>
            <a:r>
              <a:rPr lang="en-US" sz="2600" dirty="0">
                <a:solidFill>
                  <a:srgbClr val="00B050"/>
                </a:solidFill>
              </a:rPr>
              <a:t>Mixed – Ingress with Cross Namespaces</a:t>
            </a:r>
          </a:p>
        </p:txBody>
      </p:sp>
    </p:spTree>
    <p:extLst>
      <p:ext uri="{BB962C8B-B14F-4D97-AF65-F5344CB8AC3E}">
        <p14:creationId xmlns:p14="http://schemas.microsoft.com/office/powerpoint/2010/main" val="193833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870" y="2066100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693028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B050"/>
                </a:solidFill>
              </a:rPr>
              <a:t>ECR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Elastic Container Registry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156" y="245143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09375" y="97100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74639" y="7134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1702979" y="1475175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3665013" y="151700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876047" y="97100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5699150" y="1475175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0F83E808-5EB4-264F-A27C-1C0F49FF78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8156" y="5599755"/>
            <a:ext cx="1378076" cy="137807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99A32CAF-2106-AC41-A6F1-9D3DE0131EC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42046" y="97100"/>
            <a:ext cx="1304040" cy="13040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9BAD774-8206-7A4C-9F0D-585243ABB6E5}"/>
              </a:ext>
            </a:extLst>
          </p:cNvPr>
          <p:cNvSpPr txBox="1"/>
          <p:nvPr/>
        </p:nvSpPr>
        <p:spPr>
          <a:xfrm>
            <a:off x="7742046" y="1509867"/>
            <a:ext cx="14285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Certificate </a:t>
            </a:r>
          </a:p>
          <a:p>
            <a:pPr algn="ctr"/>
            <a:r>
              <a:rPr lang="en-US" dirty="0"/>
              <a:t>Manager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8C5DE614-B0DA-0549-97CB-8173C24AD80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511611" y="97099"/>
            <a:ext cx="1304040" cy="13040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1AC476-A7EC-544E-8A36-8BF518929AED}"/>
              </a:ext>
            </a:extLst>
          </p:cNvPr>
          <p:cNvSpPr txBox="1"/>
          <p:nvPr/>
        </p:nvSpPr>
        <p:spPr>
          <a:xfrm>
            <a:off x="9589980" y="1606232"/>
            <a:ext cx="11473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Route53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011BF5F-D705-8046-85E9-D463622C8C9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385141" y="97100"/>
            <a:ext cx="1304039" cy="13040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16AE5B3-6923-1740-9B6E-16A8103A95C7}"/>
              </a:ext>
            </a:extLst>
          </p:cNvPr>
          <p:cNvSpPr txBox="1"/>
          <p:nvPr/>
        </p:nvSpPr>
        <p:spPr>
          <a:xfrm>
            <a:off x="11213025" y="1509867"/>
            <a:ext cx="16482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Block </a:t>
            </a:r>
          </a:p>
          <a:p>
            <a:pPr algn="ctr"/>
            <a:r>
              <a:rPr lang="en-US" dirty="0"/>
              <a:t>Store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DC7FE7-C408-FE48-AF1C-2C2165DA45F2}"/>
              </a:ext>
            </a:extLst>
          </p:cNvPr>
          <p:cNvSpPr txBox="1"/>
          <p:nvPr/>
        </p:nvSpPr>
        <p:spPr>
          <a:xfrm>
            <a:off x="118039" y="6993114"/>
            <a:ext cx="10393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Fargate</a:t>
            </a:r>
          </a:p>
          <a:p>
            <a:pPr algn="ctr"/>
            <a:r>
              <a:rPr lang="en-US" dirty="0"/>
              <a:t>Profiles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B22E2075-452C-FD41-9E2D-E22CAD8189B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702979" y="5599755"/>
            <a:ext cx="1371632" cy="137163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523176C-8D27-D94E-9198-05E5395C8583}"/>
              </a:ext>
            </a:extLst>
          </p:cNvPr>
          <p:cNvSpPr txBox="1"/>
          <p:nvPr/>
        </p:nvSpPr>
        <p:spPr>
          <a:xfrm>
            <a:off x="1343284" y="6993113"/>
            <a:ext cx="20910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Container</a:t>
            </a:r>
          </a:p>
          <a:p>
            <a:pPr algn="ctr"/>
            <a:r>
              <a:rPr lang="en-US" dirty="0"/>
              <a:t>Registry</a:t>
            </a:r>
          </a:p>
        </p:txBody>
      </p:sp>
    </p:spTree>
    <p:extLst>
      <p:ext uri="{BB962C8B-B14F-4D97-AF65-F5344CB8AC3E}">
        <p14:creationId xmlns:p14="http://schemas.microsoft.com/office/powerpoint/2010/main" val="104869296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29AAE9-83F3-1049-B074-494E00DBDB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571C3-9DBF-7F47-8623-114E7B9F1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Elastic Container Registry (ECR) is a </a:t>
            </a:r>
            <a:r>
              <a:rPr lang="en-IN" dirty="0">
                <a:solidFill>
                  <a:srgbClr val="0070C0"/>
                </a:solidFill>
              </a:rPr>
              <a:t>fully-managed </a:t>
            </a:r>
            <a:r>
              <a:rPr lang="en-IN" dirty="0"/>
              <a:t>Docker container registry that makes it easy for developers to store, manage, and deploy Docker container images. </a:t>
            </a:r>
          </a:p>
          <a:p>
            <a:r>
              <a:rPr lang="en-IN" dirty="0"/>
              <a:t>ECR is integrated with </a:t>
            </a:r>
            <a:r>
              <a:rPr lang="en-IN" dirty="0">
                <a:solidFill>
                  <a:srgbClr val="0070C0"/>
                </a:solidFill>
              </a:rPr>
              <a:t>Elastic Kubernetes Service (EKS), </a:t>
            </a:r>
            <a:r>
              <a:rPr lang="en-IN" dirty="0"/>
              <a:t>simplifying our development to production workflow.</a:t>
            </a:r>
          </a:p>
          <a:p>
            <a:r>
              <a:rPr lang="en-IN" dirty="0"/>
              <a:t>ECR </a:t>
            </a:r>
            <a:r>
              <a:rPr lang="en-IN" dirty="0">
                <a:solidFill>
                  <a:srgbClr val="0070C0"/>
                </a:solidFill>
              </a:rPr>
              <a:t>eliminates</a:t>
            </a:r>
            <a:r>
              <a:rPr lang="en-IN" dirty="0"/>
              <a:t> the need to operate our own container repositories or worry about scaling the underlying infrastructure. </a:t>
            </a:r>
          </a:p>
          <a:p>
            <a:r>
              <a:rPr lang="en-IN" dirty="0"/>
              <a:t>ECR hosts our images in a </a:t>
            </a:r>
            <a:r>
              <a:rPr lang="en-IN" dirty="0">
                <a:solidFill>
                  <a:srgbClr val="0070C0"/>
                </a:solidFill>
              </a:rPr>
              <a:t>highly available </a:t>
            </a:r>
            <a:r>
              <a:rPr lang="en-IN" dirty="0"/>
              <a:t>and scalable architecture, allowing us to reliably deploy containers for our applications. </a:t>
            </a:r>
          </a:p>
          <a:p>
            <a:r>
              <a:rPr lang="en-IN" dirty="0"/>
              <a:t>Integration with </a:t>
            </a:r>
            <a:r>
              <a:rPr lang="en-IN" dirty="0">
                <a:solidFill>
                  <a:srgbClr val="0070C0"/>
                </a:solidFill>
              </a:rPr>
              <a:t>AWS Identity and Access Management (IAM) </a:t>
            </a:r>
            <a:r>
              <a:rPr lang="en-IN" dirty="0"/>
              <a:t>provides resource-level control of each repository. </a:t>
            </a:r>
          </a:p>
          <a:p>
            <a:r>
              <a:rPr lang="en-IN" dirty="0"/>
              <a:t>With Amazon ECR, there are </a:t>
            </a:r>
            <a:r>
              <a:rPr lang="en-IN" dirty="0">
                <a:solidFill>
                  <a:srgbClr val="0070C0"/>
                </a:solidFill>
              </a:rPr>
              <a:t>no upfront fees </a:t>
            </a:r>
            <a:r>
              <a:rPr lang="en-IN" dirty="0"/>
              <a:t>or commitments. We pay only for the amount of data you store in your repositories and data transferred to the Internet.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D71371-E302-674C-BABC-7A79D885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Container Registry - ECR</a:t>
            </a:r>
          </a:p>
        </p:txBody>
      </p:sp>
    </p:spTree>
    <p:extLst>
      <p:ext uri="{BB962C8B-B14F-4D97-AF65-F5344CB8AC3E}">
        <p14:creationId xmlns:p14="http://schemas.microsoft.com/office/powerpoint/2010/main" val="183301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3905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4932AF-65C3-B249-86CE-CF2A07E51A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726CB-FAF9-6B41-AF40-E8D40EE5A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Benefits</a:t>
            </a:r>
          </a:p>
          <a:p>
            <a:pPr lvl="1"/>
            <a:r>
              <a:rPr lang="en-US" dirty="0"/>
              <a:t>Full managed</a:t>
            </a:r>
          </a:p>
          <a:p>
            <a:pPr lvl="1"/>
            <a:r>
              <a:rPr lang="en-US" dirty="0"/>
              <a:t>Secure</a:t>
            </a:r>
          </a:p>
          <a:p>
            <a:pPr lvl="1"/>
            <a:r>
              <a:rPr lang="en-US" dirty="0"/>
              <a:t>Highly Available</a:t>
            </a:r>
          </a:p>
          <a:p>
            <a:pPr lvl="1"/>
            <a:r>
              <a:rPr lang="en-US" dirty="0"/>
              <a:t>Simplified Workflow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1B4EAC-D5D1-9B42-98F4-B686F5ABE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Container Registry - ECR</a:t>
            </a:r>
          </a:p>
        </p:txBody>
      </p:sp>
    </p:spTree>
    <p:extLst>
      <p:ext uri="{BB962C8B-B14F-4D97-AF65-F5344CB8AC3E}">
        <p14:creationId xmlns:p14="http://schemas.microsoft.com/office/powerpoint/2010/main" val="306440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887756-C4C3-CD49-9776-164377BEBB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CE65AC-3D9E-1445-842E-40C71F87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ECR Works?</a:t>
            </a:r>
          </a:p>
        </p:txBody>
      </p:sp>
      <p:pic>
        <p:nvPicPr>
          <p:cNvPr id="5" name="Picture 16" descr="Image result for developer smiley">
            <a:extLst>
              <a:ext uri="{FF2B5EF4-FFF2-40B4-BE49-F238E27FC236}">
                <a16:creationId xmlns:a16="http://schemas.microsoft.com/office/drawing/2014/main" id="{7F20DCCF-D63A-8B42-AA77-EEE1A1D61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09" y="1721775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3D3624-426B-B14F-AA38-92D73C6A3849}"/>
              </a:ext>
            </a:extLst>
          </p:cNvPr>
          <p:cNvSpPr txBox="1"/>
          <p:nvPr/>
        </p:nvSpPr>
        <p:spPr>
          <a:xfrm>
            <a:off x="515513" y="5061290"/>
            <a:ext cx="294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Elastic Container Registry - ECR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4C05E2E-229F-8942-801D-395A8429A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513" y="3515456"/>
            <a:ext cx="711200" cy="711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C6A36E-CB04-5843-9A54-4158C2BC69B6}"/>
              </a:ext>
            </a:extLst>
          </p:cNvPr>
          <p:cNvSpPr txBox="1"/>
          <p:nvPr/>
        </p:nvSpPr>
        <p:spPr>
          <a:xfrm>
            <a:off x="1361978" y="3867781"/>
            <a:ext cx="1449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Docker Image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C9100DB-FC73-A546-85E2-24748EAE77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05395" y="4067835"/>
            <a:ext cx="962678" cy="962678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BB3372E-A006-154C-AA48-E56BD967D1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716457" y="1893885"/>
            <a:ext cx="1082740" cy="108274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BF0F2D6-930E-3C45-B6F2-B004EABE6F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700163" y="1316898"/>
            <a:ext cx="711200" cy="7112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AFEA56C-3135-B447-8B4C-9CB825DF6F09}"/>
              </a:ext>
            </a:extLst>
          </p:cNvPr>
          <p:cNvSpPr/>
          <p:nvPr/>
        </p:nvSpPr>
        <p:spPr>
          <a:xfrm>
            <a:off x="515512" y="3515456"/>
            <a:ext cx="3142445" cy="185361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06D58E-F5C1-724E-B557-CE06181A7FDD}"/>
              </a:ext>
            </a:extLst>
          </p:cNvPr>
          <p:cNvSpPr txBox="1"/>
          <p:nvPr/>
        </p:nvSpPr>
        <p:spPr>
          <a:xfrm>
            <a:off x="1415921" y="1381995"/>
            <a:ext cx="1352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Developer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B5EC12-2243-4F43-B4A7-8A54CD409533}"/>
              </a:ext>
            </a:extLst>
          </p:cNvPr>
          <p:cNvSpPr txBox="1"/>
          <p:nvPr/>
        </p:nvSpPr>
        <p:spPr>
          <a:xfrm>
            <a:off x="10686606" y="2862732"/>
            <a:ext cx="294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Elastic Container Service - ECS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9D40C8-9958-3642-8C56-172593BA7EF5}"/>
              </a:ext>
            </a:extLst>
          </p:cNvPr>
          <p:cNvSpPr txBox="1"/>
          <p:nvPr/>
        </p:nvSpPr>
        <p:spPr>
          <a:xfrm>
            <a:off x="11424921" y="1764949"/>
            <a:ext cx="1824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Docker Container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FACF05-3996-E041-A0D4-3380E4631981}"/>
              </a:ext>
            </a:extLst>
          </p:cNvPr>
          <p:cNvSpPr/>
          <p:nvPr/>
        </p:nvSpPr>
        <p:spPr>
          <a:xfrm>
            <a:off x="10686605" y="1316898"/>
            <a:ext cx="3142445" cy="185361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1628C278-4BFA-B042-B7DB-4A51DCBB32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730015" y="4061666"/>
            <a:ext cx="1082740" cy="108274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11231C5-A108-684C-BC52-BD2DF5F54493}"/>
              </a:ext>
            </a:extLst>
          </p:cNvPr>
          <p:cNvSpPr txBox="1"/>
          <p:nvPr/>
        </p:nvSpPr>
        <p:spPr>
          <a:xfrm>
            <a:off x="10700164" y="5030513"/>
            <a:ext cx="294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Elastic Kubernetes Service - EKS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171448-355C-F447-928D-A7D5D6E141FA}"/>
              </a:ext>
            </a:extLst>
          </p:cNvPr>
          <p:cNvSpPr txBox="1"/>
          <p:nvPr/>
        </p:nvSpPr>
        <p:spPr>
          <a:xfrm>
            <a:off x="11438479" y="3932730"/>
            <a:ext cx="1824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Docker Container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36AD21-0471-7E4F-8808-ADD763E96A66}"/>
              </a:ext>
            </a:extLst>
          </p:cNvPr>
          <p:cNvSpPr/>
          <p:nvPr/>
        </p:nvSpPr>
        <p:spPr>
          <a:xfrm>
            <a:off x="10700163" y="3484679"/>
            <a:ext cx="3142445" cy="185361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95169DAE-E54A-744B-BE8A-863C5E114B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743573" y="6229044"/>
            <a:ext cx="1082740" cy="108274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B62DD9B-E6BE-5E46-B7AE-9977F5318D53}"/>
              </a:ext>
            </a:extLst>
          </p:cNvPr>
          <p:cNvSpPr txBox="1"/>
          <p:nvPr/>
        </p:nvSpPr>
        <p:spPr>
          <a:xfrm>
            <a:off x="10713722" y="7197891"/>
            <a:ext cx="294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On-Premise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792ADB-EE1D-8E4C-BB2A-D349986FA77B}"/>
              </a:ext>
            </a:extLst>
          </p:cNvPr>
          <p:cNvSpPr txBox="1"/>
          <p:nvPr/>
        </p:nvSpPr>
        <p:spPr>
          <a:xfrm>
            <a:off x="11452037" y="6100108"/>
            <a:ext cx="1824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Docker Container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925895-E2F4-9A47-A7A7-13DFAFC1A4C0}"/>
              </a:ext>
            </a:extLst>
          </p:cNvPr>
          <p:cNvSpPr/>
          <p:nvPr/>
        </p:nvSpPr>
        <p:spPr>
          <a:xfrm>
            <a:off x="10713721" y="5652057"/>
            <a:ext cx="3142445" cy="185361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F973A302-4205-2B47-A594-DCF304A407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00163" y="3509063"/>
            <a:ext cx="711200" cy="711200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D9E6B80C-B144-DE44-A857-32749C3371E7}"/>
              </a:ext>
            </a:extLst>
          </p:cNvPr>
          <p:cNvSpPr/>
          <p:nvPr/>
        </p:nvSpPr>
        <p:spPr>
          <a:xfrm>
            <a:off x="5563572" y="3546233"/>
            <a:ext cx="2030380" cy="185361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 Images and Run Containers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A5B03CE-05C4-2741-A389-D74370A0186B}"/>
              </a:ext>
            </a:extLst>
          </p:cNvPr>
          <p:cNvCxnSpPr>
            <a:stCxn id="26" idx="1"/>
            <a:endCxn id="43" idx="6"/>
          </p:cNvCxnSpPr>
          <p:nvPr/>
        </p:nvCxnSpPr>
        <p:spPr>
          <a:xfrm flipH="1">
            <a:off x="7593952" y="2243704"/>
            <a:ext cx="3092653" cy="2229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54F0F51-1F18-7941-AFF2-084B702D8872}"/>
              </a:ext>
            </a:extLst>
          </p:cNvPr>
          <p:cNvCxnSpPr>
            <a:stCxn id="31" idx="1"/>
            <a:endCxn id="43" idx="6"/>
          </p:cNvCxnSpPr>
          <p:nvPr/>
        </p:nvCxnSpPr>
        <p:spPr>
          <a:xfrm flipH="1">
            <a:off x="7593952" y="4411485"/>
            <a:ext cx="3106211" cy="61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8352668-0F86-A140-ABD6-BCB84E8E836F}"/>
              </a:ext>
            </a:extLst>
          </p:cNvPr>
          <p:cNvCxnSpPr>
            <a:stCxn id="41" idx="1"/>
            <a:endCxn id="43" idx="6"/>
          </p:cNvCxnSpPr>
          <p:nvPr/>
        </p:nvCxnSpPr>
        <p:spPr>
          <a:xfrm flipH="1" flipV="1">
            <a:off x="7593952" y="4473039"/>
            <a:ext cx="3119769" cy="2105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65B3902-D9F5-9A46-980D-312F2AC6B8E0}"/>
              </a:ext>
            </a:extLst>
          </p:cNvPr>
          <p:cNvCxnSpPr>
            <a:stCxn id="43" idx="2"/>
            <a:endCxn id="20" idx="3"/>
          </p:cNvCxnSpPr>
          <p:nvPr/>
        </p:nvCxnSpPr>
        <p:spPr>
          <a:xfrm flipH="1" flipV="1">
            <a:off x="3657957" y="4442262"/>
            <a:ext cx="1905615" cy="30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4A0D72C-CF63-D54E-B5E6-B58EF07D8254}"/>
              </a:ext>
            </a:extLst>
          </p:cNvPr>
          <p:cNvCxnSpPr>
            <a:stCxn id="5" idx="2"/>
            <a:endCxn id="20" idx="0"/>
          </p:cNvCxnSpPr>
          <p:nvPr/>
        </p:nvCxnSpPr>
        <p:spPr>
          <a:xfrm flipH="1">
            <a:off x="2086735" y="2592964"/>
            <a:ext cx="16469" cy="922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AD51464-1429-1D4C-96D4-143E874CF2B6}"/>
              </a:ext>
            </a:extLst>
          </p:cNvPr>
          <p:cNvSpPr txBox="1"/>
          <p:nvPr/>
        </p:nvSpPr>
        <p:spPr>
          <a:xfrm>
            <a:off x="2073177" y="2874326"/>
            <a:ext cx="1221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Push Images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B7F6244-80C6-F24D-9063-9A37A28E1140}"/>
              </a:ext>
            </a:extLst>
          </p:cNvPr>
          <p:cNvSpPr txBox="1"/>
          <p:nvPr/>
        </p:nvSpPr>
        <p:spPr>
          <a:xfrm>
            <a:off x="3972733" y="4108636"/>
            <a:ext cx="1127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Pull Images</a:t>
            </a:r>
          </a:p>
        </p:txBody>
      </p:sp>
    </p:spTree>
    <p:extLst>
      <p:ext uri="{BB962C8B-B14F-4D97-AF65-F5344CB8AC3E}">
        <p14:creationId xmlns:p14="http://schemas.microsoft.com/office/powerpoint/2010/main" val="161023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20" grpId="0" animBg="1"/>
      <p:bldP spid="21" grpId="0"/>
      <p:bldP spid="22" grpId="0"/>
      <p:bldP spid="24" grpId="0"/>
      <p:bldP spid="26" grpId="0" animBg="1"/>
      <p:bldP spid="29" grpId="0"/>
      <p:bldP spid="30" grpId="0"/>
      <p:bldP spid="31" grpId="0" animBg="1"/>
      <p:bldP spid="39" grpId="0"/>
      <p:bldP spid="40" grpId="0"/>
      <p:bldP spid="41" grpId="0" animBg="1"/>
      <p:bldP spid="43" grpId="0" animBg="1"/>
      <p:bldP spid="63" grpId="0"/>
      <p:bldP spid="64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164387" y="1176641"/>
            <a:ext cx="14168061" cy="63705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387" y="1176641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297953" y="2321966"/>
            <a:ext cx="7253553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952" y="2321966"/>
            <a:ext cx="330200" cy="330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A8708C-291F-7E4A-9E06-CB93E111BCB9}"/>
              </a:ext>
            </a:extLst>
          </p:cNvPr>
          <p:cNvSpPr/>
          <p:nvPr/>
        </p:nvSpPr>
        <p:spPr>
          <a:xfrm>
            <a:off x="761718" y="4924894"/>
            <a:ext cx="6390526" cy="2250254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3E380-0CB3-DA46-9948-424264FB7F2C}"/>
              </a:ext>
            </a:extLst>
          </p:cNvPr>
          <p:cNvSpPr/>
          <p:nvPr/>
        </p:nvSpPr>
        <p:spPr>
          <a:xfrm>
            <a:off x="1108540" y="3199563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CB03339-A4ED-3E4F-9CDA-85796803E8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8539" y="3193410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765196-5F7D-7042-8CBA-18801A19A4C3}"/>
              </a:ext>
            </a:extLst>
          </p:cNvPr>
          <p:cNvSpPr/>
          <p:nvPr/>
        </p:nvSpPr>
        <p:spPr>
          <a:xfrm>
            <a:off x="970809" y="2806285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5F1E5F-5150-A844-8516-C7C6516B5976}"/>
              </a:ext>
            </a:extLst>
          </p:cNvPr>
          <p:cNvSpPr/>
          <p:nvPr/>
        </p:nvSpPr>
        <p:spPr>
          <a:xfrm>
            <a:off x="1126690" y="4998689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F0429F5-90BE-1A49-9412-534BADA34E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5114" y="4998689"/>
            <a:ext cx="274320" cy="2743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AECC47-ADC2-834F-A640-77332E70F98E}"/>
              </a:ext>
            </a:extLst>
          </p:cNvPr>
          <p:cNvSpPr/>
          <p:nvPr/>
        </p:nvSpPr>
        <p:spPr>
          <a:xfrm>
            <a:off x="4786688" y="3199563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37EE2E8-9A5C-BC42-965D-B96DCFE1F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6687" y="3193410"/>
            <a:ext cx="274320" cy="27432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83E1983-8104-4843-91D8-05CE10F2CB59}"/>
              </a:ext>
            </a:extLst>
          </p:cNvPr>
          <p:cNvSpPr/>
          <p:nvPr/>
        </p:nvSpPr>
        <p:spPr>
          <a:xfrm>
            <a:off x="4648957" y="2806285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8FA5BE-E846-2448-8013-B12B9903878F}"/>
              </a:ext>
            </a:extLst>
          </p:cNvPr>
          <p:cNvSpPr/>
          <p:nvPr/>
        </p:nvSpPr>
        <p:spPr>
          <a:xfrm>
            <a:off x="4804838" y="4998689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EADDAB1B-2D29-9043-AFC6-DEC6285787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3262" y="4998689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5BFE8C-3ABF-1945-8F43-0AE593E11A84}"/>
              </a:ext>
            </a:extLst>
          </p:cNvPr>
          <p:cNvSpPr txBox="1"/>
          <p:nvPr/>
        </p:nvSpPr>
        <p:spPr>
          <a:xfrm>
            <a:off x="2005763" y="6770509"/>
            <a:ext cx="41684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Private Managed Node Group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50155" y="1561299"/>
            <a:ext cx="691691" cy="6288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4661827" y="1562216"/>
            <a:ext cx="111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EKS Cluster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39A8CB3-9928-FB44-BC1A-8B64D7B13989}"/>
              </a:ext>
            </a:extLst>
          </p:cNvPr>
          <p:cNvSpPr/>
          <p:nvPr/>
        </p:nvSpPr>
        <p:spPr>
          <a:xfrm>
            <a:off x="2227647" y="3499582"/>
            <a:ext cx="3274439" cy="949261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85ADB6-C07F-4148-A337-0DB5902FA691}"/>
              </a:ext>
            </a:extLst>
          </p:cNvPr>
          <p:cNvSpPr txBox="1"/>
          <p:nvPr/>
        </p:nvSpPr>
        <p:spPr>
          <a:xfrm>
            <a:off x="2207359" y="3473538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9974F8BC-53A2-434B-AE85-EB695B507BB8}"/>
              </a:ext>
            </a:extLst>
          </p:cNvPr>
          <p:cNvSpPr txBox="1"/>
          <p:nvPr/>
        </p:nvSpPr>
        <p:spPr>
          <a:xfrm>
            <a:off x="831895" y="1943846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93" name="Graphic 192">
            <a:extLst>
              <a:ext uri="{FF2B5EF4-FFF2-40B4-BE49-F238E27FC236}">
                <a16:creationId xmlns:a16="http://schemas.microsoft.com/office/drawing/2014/main" id="{3277E3C6-5A7D-2448-974E-E1A8254E7A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9609" y="1541340"/>
            <a:ext cx="711200" cy="711200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A9960828-7428-9A4F-AA30-3517F989419E}"/>
              </a:ext>
            </a:extLst>
          </p:cNvPr>
          <p:cNvSpPr txBox="1"/>
          <p:nvPr/>
        </p:nvSpPr>
        <p:spPr>
          <a:xfrm>
            <a:off x="7148619" y="1778183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95" name="Graphic 194">
            <a:extLst>
              <a:ext uri="{FF2B5EF4-FFF2-40B4-BE49-F238E27FC236}">
                <a16:creationId xmlns:a16="http://schemas.microsoft.com/office/drawing/2014/main" id="{248727D8-E759-7F46-AB39-79492AC7CEF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448704" y="1350997"/>
            <a:ext cx="711200" cy="711200"/>
          </a:xfrm>
          <a:prstGeom prst="rect">
            <a:avLst/>
          </a:prstGeom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E7709B94-360F-5448-A248-BCE97FD6407D}"/>
              </a:ext>
            </a:extLst>
          </p:cNvPr>
          <p:cNvSpPr txBox="1"/>
          <p:nvPr/>
        </p:nvSpPr>
        <p:spPr>
          <a:xfrm>
            <a:off x="1896889" y="54497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68C45D5A-6305-9B4F-9643-D16AD274E2EC}"/>
              </a:ext>
            </a:extLst>
          </p:cNvPr>
          <p:cNvSpPr/>
          <p:nvPr/>
        </p:nvSpPr>
        <p:spPr>
          <a:xfrm>
            <a:off x="2295415" y="3983759"/>
            <a:ext cx="3128879" cy="300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ECR Demo  - ALB Ingress Service</a:t>
            </a:r>
          </a:p>
        </p:txBody>
      </p:sp>
      <p:pic>
        <p:nvPicPr>
          <p:cNvPr id="230" name="Graphic 229" descr="User">
            <a:extLst>
              <a:ext uri="{FF2B5EF4-FFF2-40B4-BE49-F238E27FC236}">
                <a16:creationId xmlns:a16="http://schemas.microsoft.com/office/drawing/2014/main" id="{B26B73C8-879B-5449-9192-29B26908164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467529" y="86668"/>
            <a:ext cx="914400" cy="914400"/>
          </a:xfrm>
          <a:prstGeom prst="rect">
            <a:avLst/>
          </a:prstGeom>
        </p:spPr>
      </p:pic>
      <p:sp>
        <p:nvSpPr>
          <p:cNvPr id="317" name="TextBox 316">
            <a:extLst>
              <a:ext uri="{FF2B5EF4-FFF2-40B4-BE49-F238E27FC236}">
                <a16:creationId xmlns:a16="http://schemas.microsoft.com/office/drawing/2014/main" id="{726C48ED-3293-5441-BB9E-BF32D291A2EB}"/>
              </a:ext>
            </a:extLst>
          </p:cNvPr>
          <p:cNvSpPr txBox="1"/>
          <p:nvPr/>
        </p:nvSpPr>
        <p:spPr>
          <a:xfrm>
            <a:off x="7148619" y="1276417"/>
            <a:ext cx="2180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ecrdemo.kubeoncloud.com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FD228050-74F2-924F-8CF9-61322D1BA569}"/>
              </a:ext>
            </a:extLst>
          </p:cNvPr>
          <p:cNvSpPr txBox="1"/>
          <p:nvPr/>
        </p:nvSpPr>
        <p:spPr>
          <a:xfrm>
            <a:off x="2604574" y="873315"/>
            <a:ext cx="3022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http://</a:t>
            </a:r>
            <a:r>
              <a:rPr lang="en-US" sz="1600" dirty="0" err="1">
                <a:solidFill>
                  <a:srgbClr val="0070C0"/>
                </a:solidFill>
              </a:rPr>
              <a:t>ecrdemo.kubeoncloud.com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64" name="Title 3">
            <a:extLst>
              <a:ext uri="{FF2B5EF4-FFF2-40B4-BE49-F238E27FC236}">
                <a16:creationId xmlns:a16="http://schemas.microsoft.com/office/drawing/2014/main" id="{6E485FC9-FA4E-9146-AE25-A57485944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787" y="277073"/>
            <a:ext cx="3597662" cy="537428"/>
          </a:xfrm>
        </p:spPr>
        <p:txBody>
          <a:bodyPr>
            <a:noAutofit/>
          </a:bodyPr>
          <a:lstStyle/>
          <a:p>
            <a:r>
              <a:rPr lang="en-US" sz="5200" dirty="0"/>
              <a:t>EKS &amp; ECR</a:t>
            </a:r>
            <a:endParaRPr lang="en-US" sz="5200" dirty="0">
              <a:solidFill>
                <a:srgbClr val="00B050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14718E5F-7157-E946-9DDD-A158AA93D534}"/>
              </a:ext>
            </a:extLst>
          </p:cNvPr>
          <p:cNvSpPr/>
          <p:nvPr/>
        </p:nvSpPr>
        <p:spPr>
          <a:xfrm>
            <a:off x="1222896" y="5331719"/>
            <a:ext cx="1682120" cy="120828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9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764B0840-BDDD-B44C-8874-105A4DA585F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34058" y="5328401"/>
            <a:ext cx="289636" cy="289636"/>
          </a:xfrm>
          <a:prstGeom prst="rect">
            <a:avLst/>
          </a:prstGeom>
        </p:spPr>
      </p:pic>
      <p:sp>
        <p:nvSpPr>
          <p:cNvPr id="167" name="Rectangle 166">
            <a:extLst>
              <a:ext uri="{FF2B5EF4-FFF2-40B4-BE49-F238E27FC236}">
                <a16:creationId xmlns:a16="http://schemas.microsoft.com/office/drawing/2014/main" id="{133CB86B-79CC-B542-A324-96291D5BD555}"/>
              </a:ext>
            </a:extLst>
          </p:cNvPr>
          <p:cNvSpPr/>
          <p:nvPr/>
        </p:nvSpPr>
        <p:spPr>
          <a:xfrm>
            <a:off x="4946639" y="5330429"/>
            <a:ext cx="1682120" cy="120828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9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pic>
        <p:nvPicPr>
          <p:cNvPr id="168" name="Graphic 167">
            <a:extLst>
              <a:ext uri="{FF2B5EF4-FFF2-40B4-BE49-F238E27FC236}">
                <a16:creationId xmlns:a16="http://schemas.microsoft.com/office/drawing/2014/main" id="{4CC6FB1B-1F0A-D543-9F8D-BE0621D6251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944617" y="5346804"/>
            <a:ext cx="289636" cy="289636"/>
          </a:xfrm>
          <a:prstGeom prst="rect">
            <a:avLst/>
          </a:prstGeom>
        </p:spPr>
      </p:pic>
      <p:sp>
        <p:nvSpPr>
          <p:cNvPr id="171" name="Rectangle 170">
            <a:extLst>
              <a:ext uri="{FF2B5EF4-FFF2-40B4-BE49-F238E27FC236}">
                <a16:creationId xmlns:a16="http://schemas.microsoft.com/office/drawing/2014/main" id="{EE9BAC7F-CDC5-7E44-9944-AD1D9FF8E50C}"/>
              </a:ext>
            </a:extLst>
          </p:cNvPr>
          <p:cNvSpPr/>
          <p:nvPr/>
        </p:nvSpPr>
        <p:spPr>
          <a:xfrm>
            <a:off x="1756948" y="5891661"/>
            <a:ext cx="821933" cy="6181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FE2703DC-3000-4F4F-A67F-EA8B77F242DB}"/>
              </a:ext>
            </a:extLst>
          </p:cNvPr>
          <p:cNvGrpSpPr/>
          <p:nvPr/>
        </p:nvGrpSpPr>
        <p:grpSpPr>
          <a:xfrm>
            <a:off x="1865795" y="5963148"/>
            <a:ext cx="555550" cy="352840"/>
            <a:chOff x="853440" y="4579716"/>
            <a:chExt cx="1006998" cy="827590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9F75EF40-6334-144E-A736-015148F30EB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3A62F54-92F7-E842-A7EB-3F2B5501B40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FA31F175-E4BA-2943-BE9D-051A07336A4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8BFA812-18E4-5C42-B70F-E7CECC8A5B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895D82F3-BCE3-A54D-9132-D95E4F6F594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AE27D8E0-1F31-AF40-BD53-61CD96E79D6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4C26EE8A-C985-924F-9A81-FB41F2BA2CB4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CAC1ED55-7EE2-A04F-A56E-B7A3CFD4BB62}"/>
              </a:ext>
            </a:extLst>
          </p:cNvPr>
          <p:cNvSpPr txBox="1"/>
          <p:nvPr/>
        </p:nvSpPr>
        <p:spPr>
          <a:xfrm>
            <a:off x="1962825" y="6263625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Pod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89D98441-E048-F240-A323-1922BDAB862A}"/>
              </a:ext>
            </a:extLst>
          </p:cNvPr>
          <p:cNvSpPr/>
          <p:nvPr/>
        </p:nvSpPr>
        <p:spPr>
          <a:xfrm>
            <a:off x="5115464" y="5880540"/>
            <a:ext cx="821933" cy="6181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993D3713-73C5-B840-8F88-796181424E89}"/>
              </a:ext>
            </a:extLst>
          </p:cNvPr>
          <p:cNvGrpSpPr/>
          <p:nvPr/>
        </p:nvGrpSpPr>
        <p:grpSpPr>
          <a:xfrm>
            <a:off x="5224311" y="5952027"/>
            <a:ext cx="555550" cy="352840"/>
            <a:chOff x="853440" y="4579716"/>
            <a:chExt cx="1006998" cy="827590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E50846C8-B51B-C148-A76B-311428A26D1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8A6E4C99-AE13-8C4C-989E-E55F4026096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D912BD4D-5573-C74B-AF64-1C7EB855808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028B4BF2-99BC-9046-8A96-74073F705CD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AB28CC30-C3B7-3B4A-93B8-35A5B468CCF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671E4871-C88D-2B4A-B266-AF81ECB0B4D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8CB1FFDD-F9C7-B941-94A7-5532438AF6C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D2FB2ED3-5441-D649-8480-E4993516300A}"/>
              </a:ext>
            </a:extLst>
          </p:cNvPr>
          <p:cNvSpPr txBox="1"/>
          <p:nvPr/>
        </p:nvSpPr>
        <p:spPr>
          <a:xfrm>
            <a:off x="5321341" y="6252504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Pod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D5563D7E-9934-FA45-86C4-EB0EE052934C}"/>
              </a:ext>
            </a:extLst>
          </p:cNvPr>
          <p:cNvSpPr/>
          <p:nvPr/>
        </p:nvSpPr>
        <p:spPr>
          <a:xfrm>
            <a:off x="2271011" y="5614042"/>
            <a:ext cx="3128879" cy="23464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ECR Demo App -  </a:t>
            </a:r>
            <a:r>
              <a:rPr lang="en-US" sz="1600" dirty="0" err="1"/>
              <a:t>NodePort</a:t>
            </a:r>
            <a:r>
              <a:rPr lang="en-US" sz="1600" dirty="0"/>
              <a:t> Service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1D9344-6D29-1844-AAAE-2D61ED64680F}"/>
              </a:ext>
            </a:extLst>
          </p:cNvPr>
          <p:cNvCxnSpPr>
            <a:cxnSpLocks/>
            <a:stCxn id="230" idx="2"/>
            <a:endCxn id="200" idx="0"/>
          </p:cNvCxnSpPr>
          <p:nvPr/>
        </p:nvCxnSpPr>
        <p:spPr>
          <a:xfrm>
            <a:off x="3924729" y="1001068"/>
            <a:ext cx="0" cy="2533375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0" name="Graphic 199">
            <a:extLst>
              <a:ext uri="{FF2B5EF4-FFF2-40B4-BE49-F238E27FC236}">
                <a16:creationId xmlns:a16="http://schemas.microsoft.com/office/drawing/2014/main" id="{37C6BFBF-B690-0147-8639-E42AD90803D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689779" y="3534443"/>
            <a:ext cx="469900" cy="46990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91F9064-33DD-E84F-B1FC-12D0C62C3B5C}"/>
              </a:ext>
            </a:extLst>
          </p:cNvPr>
          <p:cNvCxnSpPr>
            <a:stCxn id="220" idx="2"/>
            <a:endCxn id="199" idx="0"/>
          </p:cNvCxnSpPr>
          <p:nvPr/>
        </p:nvCxnSpPr>
        <p:spPr>
          <a:xfrm flipH="1">
            <a:off x="3835451" y="4284012"/>
            <a:ext cx="24404" cy="133003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74CE5F55-197A-2142-88B8-4DA06A890F0D}"/>
              </a:ext>
            </a:extLst>
          </p:cNvPr>
          <p:cNvCxnSpPr>
            <a:stCxn id="199" idx="2"/>
            <a:endCxn id="171" idx="3"/>
          </p:cNvCxnSpPr>
          <p:nvPr/>
        </p:nvCxnSpPr>
        <p:spPr>
          <a:xfrm rot="5400000">
            <a:off x="3031133" y="5396436"/>
            <a:ext cx="352066" cy="1256570"/>
          </a:xfrm>
          <a:prstGeom prst="bent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81A7E942-1ED6-7349-B915-7ACE71C7B65F}"/>
              </a:ext>
            </a:extLst>
          </p:cNvPr>
          <p:cNvCxnSpPr>
            <a:stCxn id="199" idx="2"/>
            <a:endCxn id="181" idx="1"/>
          </p:cNvCxnSpPr>
          <p:nvPr/>
        </p:nvCxnSpPr>
        <p:spPr>
          <a:xfrm rot="16200000" flipH="1">
            <a:off x="4304985" y="5379153"/>
            <a:ext cx="340945" cy="1280013"/>
          </a:xfrm>
          <a:prstGeom prst="bent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1" name="Graphic 200" descr="User">
            <a:extLst>
              <a:ext uri="{FF2B5EF4-FFF2-40B4-BE49-F238E27FC236}">
                <a16:creationId xmlns:a16="http://schemas.microsoft.com/office/drawing/2014/main" id="{911163E9-311E-AA45-B300-7A8F0865931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556978" y="43695"/>
            <a:ext cx="914400" cy="914400"/>
          </a:xfrm>
          <a:prstGeom prst="rect">
            <a:avLst/>
          </a:prstGeom>
        </p:spPr>
      </p:pic>
      <p:pic>
        <p:nvPicPr>
          <p:cNvPr id="202" name="Graphic 201" descr="User">
            <a:extLst>
              <a:ext uri="{FF2B5EF4-FFF2-40B4-BE49-F238E27FC236}">
                <a16:creationId xmlns:a16="http://schemas.microsoft.com/office/drawing/2014/main" id="{04DF9F6E-F657-AE42-9F4B-8B6B1B7C74C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63387" y="86286"/>
            <a:ext cx="914400" cy="914400"/>
          </a:xfrm>
          <a:prstGeom prst="rect">
            <a:avLst/>
          </a:prstGeom>
        </p:spPr>
      </p:pic>
      <p:pic>
        <p:nvPicPr>
          <p:cNvPr id="205" name="Picture 16" descr="Image result for developer smiley">
            <a:extLst>
              <a:ext uri="{FF2B5EF4-FFF2-40B4-BE49-F238E27FC236}">
                <a16:creationId xmlns:a16="http://schemas.microsoft.com/office/drawing/2014/main" id="{1239B241-7EDE-B54B-A168-19D242ECA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5859" y="57102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" name="TextBox 205">
            <a:extLst>
              <a:ext uri="{FF2B5EF4-FFF2-40B4-BE49-F238E27FC236}">
                <a16:creationId xmlns:a16="http://schemas.microsoft.com/office/drawing/2014/main" id="{4B2CB167-82B6-5542-9CF0-9F52F097D7A7}"/>
              </a:ext>
            </a:extLst>
          </p:cNvPr>
          <p:cNvSpPr txBox="1"/>
          <p:nvPr/>
        </p:nvSpPr>
        <p:spPr>
          <a:xfrm>
            <a:off x="10763763" y="3396617"/>
            <a:ext cx="294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Elastic Container Registry - ECR</a:t>
            </a:r>
          </a:p>
        </p:txBody>
      </p:sp>
      <p:pic>
        <p:nvPicPr>
          <p:cNvPr id="207" name="Graphic 206">
            <a:extLst>
              <a:ext uri="{FF2B5EF4-FFF2-40B4-BE49-F238E27FC236}">
                <a16:creationId xmlns:a16="http://schemas.microsoft.com/office/drawing/2014/main" id="{9C9D843C-2C8A-414C-8268-7B659D36564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763763" y="1850783"/>
            <a:ext cx="711200" cy="711200"/>
          </a:xfrm>
          <a:prstGeom prst="rect">
            <a:avLst/>
          </a:prstGeom>
        </p:spPr>
      </p:pic>
      <p:sp>
        <p:nvSpPr>
          <p:cNvPr id="208" name="TextBox 207">
            <a:extLst>
              <a:ext uri="{FF2B5EF4-FFF2-40B4-BE49-F238E27FC236}">
                <a16:creationId xmlns:a16="http://schemas.microsoft.com/office/drawing/2014/main" id="{DB97FC40-2C44-5D4E-A54B-076CCA4380DA}"/>
              </a:ext>
            </a:extLst>
          </p:cNvPr>
          <p:cNvSpPr txBox="1"/>
          <p:nvPr/>
        </p:nvSpPr>
        <p:spPr>
          <a:xfrm>
            <a:off x="11610228" y="2203108"/>
            <a:ext cx="1449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Docker Image</a:t>
            </a:r>
          </a:p>
        </p:txBody>
      </p:sp>
      <p:pic>
        <p:nvPicPr>
          <p:cNvPr id="209" name="Graphic 208">
            <a:extLst>
              <a:ext uri="{FF2B5EF4-FFF2-40B4-BE49-F238E27FC236}">
                <a16:creationId xmlns:a16="http://schemas.microsoft.com/office/drawing/2014/main" id="{E71A7ADB-5696-7040-855C-6401BEE6958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1853645" y="2403162"/>
            <a:ext cx="962678" cy="962678"/>
          </a:xfrm>
          <a:prstGeom prst="rect">
            <a:avLst/>
          </a:prstGeom>
        </p:spPr>
      </p:pic>
      <p:sp>
        <p:nvSpPr>
          <p:cNvPr id="210" name="Rectangle 209">
            <a:extLst>
              <a:ext uri="{FF2B5EF4-FFF2-40B4-BE49-F238E27FC236}">
                <a16:creationId xmlns:a16="http://schemas.microsoft.com/office/drawing/2014/main" id="{AE7725DD-2D99-1546-915C-C1509210E565}"/>
              </a:ext>
            </a:extLst>
          </p:cNvPr>
          <p:cNvSpPr/>
          <p:nvPr/>
        </p:nvSpPr>
        <p:spPr>
          <a:xfrm>
            <a:off x="10763762" y="1850783"/>
            <a:ext cx="3142445" cy="185361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14060A9-7DD0-4340-A96F-AF900F9B8A78}"/>
              </a:ext>
            </a:extLst>
          </p:cNvPr>
          <p:cNvSpPr txBox="1"/>
          <p:nvPr/>
        </p:nvSpPr>
        <p:spPr>
          <a:xfrm>
            <a:off x="12885345" y="290282"/>
            <a:ext cx="1352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Developer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0B85C130-13EE-4F4C-BD1C-9C5970E8DA55}"/>
              </a:ext>
            </a:extLst>
          </p:cNvPr>
          <p:cNvCxnSpPr>
            <a:stCxn id="205" idx="2"/>
            <a:endCxn id="210" idx="0"/>
          </p:cNvCxnSpPr>
          <p:nvPr/>
        </p:nvCxnSpPr>
        <p:spPr>
          <a:xfrm flipH="1">
            <a:off x="12334985" y="928291"/>
            <a:ext cx="16469" cy="922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1C373172-A3B7-2C4C-8323-B9156A3F20D2}"/>
              </a:ext>
            </a:extLst>
          </p:cNvPr>
          <p:cNvSpPr txBox="1"/>
          <p:nvPr/>
        </p:nvSpPr>
        <p:spPr>
          <a:xfrm>
            <a:off x="12321427" y="1209653"/>
            <a:ext cx="1221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Push Images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03A7F3C-726B-F54F-AC41-4ABE8B55BF8F}"/>
              </a:ext>
            </a:extLst>
          </p:cNvPr>
          <p:cNvSpPr txBox="1"/>
          <p:nvPr/>
        </p:nvSpPr>
        <p:spPr>
          <a:xfrm>
            <a:off x="7804712" y="2511000"/>
            <a:ext cx="294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Pull Docker Image from ECR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8FD92152-85D9-F04E-A2EB-1C65271005DE}"/>
              </a:ext>
            </a:extLst>
          </p:cNvPr>
          <p:cNvSpPr txBox="1"/>
          <p:nvPr/>
        </p:nvSpPr>
        <p:spPr>
          <a:xfrm>
            <a:off x="5495546" y="4129468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18" name="Graphic 217">
            <a:extLst>
              <a:ext uri="{FF2B5EF4-FFF2-40B4-BE49-F238E27FC236}">
                <a16:creationId xmlns:a16="http://schemas.microsoft.com/office/drawing/2014/main" id="{52B4CD13-C1B9-CB4C-91BC-6A14C8FE38F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878817" y="3642650"/>
            <a:ext cx="469900" cy="469900"/>
          </a:xfrm>
          <a:prstGeom prst="rect">
            <a:avLst/>
          </a:prstGeom>
        </p:spPr>
      </p:pic>
      <p:sp>
        <p:nvSpPr>
          <p:cNvPr id="219" name="TextBox 218">
            <a:extLst>
              <a:ext uri="{FF2B5EF4-FFF2-40B4-BE49-F238E27FC236}">
                <a16:creationId xmlns:a16="http://schemas.microsoft.com/office/drawing/2014/main" id="{EBBA0341-C8B3-1F4A-885B-84AF71EE03A0}"/>
              </a:ext>
            </a:extLst>
          </p:cNvPr>
          <p:cNvSpPr txBox="1"/>
          <p:nvPr/>
        </p:nvSpPr>
        <p:spPr>
          <a:xfrm>
            <a:off x="1012624" y="40961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22" name="Graphic 221">
            <a:extLst>
              <a:ext uri="{FF2B5EF4-FFF2-40B4-BE49-F238E27FC236}">
                <a16:creationId xmlns:a16="http://schemas.microsoft.com/office/drawing/2014/main" id="{A844990B-05CA-DA43-8791-457928009D8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395895" y="3609342"/>
            <a:ext cx="469900" cy="469900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100A1E6-F71B-E74B-8BCF-D65CA5B2DCE8}"/>
              </a:ext>
            </a:extLst>
          </p:cNvPr>
          <p:cNvCxnSpPr>
            <a:stCxn id="222" idx="2"/>
            <a:endCxn id="165" idx="0"/>
          </p:cNvCxnSpPr>
          <p:nvPr/>
        </p:nvCxnSpPr>
        <p:spPr>
          <a:xfrm>
            <a:off x="1630845" y="4079242"/>
            <a:ext cx="433111" cy="1252477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F1647AD-9571-6F45-A4E9-A926AA13948A}"/>
              </a:ext>
            </a:extLst>
          </p:cNvPr>
          <p:cNvCxnSpPr>
            <a:endCxn id="167" idx="0"/>
          </p:cNvCxnSpPr>
          <p:nvPr/>
        </p:nvCxnSpPr>
        <p:spPr>
          <a:xfrm flipH="1">
            <a:off x="5787699" y="4111972"/>
            <a:ext cx="309451" cy="1218457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01B0D287-8347-1F4F-A2CE-28C6DD141344}"/>
              </a:ext>
            </a:extLst>
          </p:cNvPr>
          <p:cNvCxnSpPr>
            <a:endCxn id="51" idx="1"/>
          </p:cNvCxnSpPr>
          <p:nvPr/>
        </p:nvCxnSpPr>
        <p:spPr>
          <a:xfrm flipV="1">
            <a:off x="1606373" y="1875705"/>
            <a:ext cx="2443782" cy="1713186"/>
          </a:xfrm>
          <a:prstGeom prst="bentConnector3">
            <a:avLst>
              <a:gd name="adj1" fmla="val 252"/>
            </a:avLst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62552A00-5D93-4540-965B-19032C9A136E}"/>
              </a:ext>
            </a:extLst>
          </p:cNvPr>
          <p:cNvCxnSpPr>
            <a:cxnSpLocks/>
            <a:stCxn id="218" idx="0"/>
            <a:endCxn id="51" idx="3"/>
          </p:cNvCxnSpPr>
          <p:nvPr/>
        </p:nvCxnSpPr>
        <p:spPr>
          <a:xfrm rot="16200000" flipV="1">
            <a:off x="4544335" y="2073217"/>
            <a:ext cx="1766945" cy="1371921"/>
          </a:xfrm>
          <a:prstGeom prst="bentConnector2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76ACE4D6-8A29-5943-ABBF-98C451899901}"/>
              </a:ext>
            </a:extLst>
          </p:cNvPr>
          <p:cNvCxnSpPr>
            <a:cxnSpLocks/>
            <a:stCxn id="218" idx="3"/>
            <a:endCxn id="210" idx="1"/>
          </p:cNvCxnSpPr>
          <p:nvPr/>
        </p:nvCxnSpPr>
        <p:spPr>
          <a:xfrm flipV="1">
            <a:off x="6348717" y="2777589"/>
            <a:ext cx="4415045" cy="1100011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255736A7-DC1B-5747-9AE3-1F459DE05D48}"/>
              </a:ext>
            </a:extLst>
          </p:cNvPr>
          <p:cNvCxnSpPr>
            <a:cxnSpLocks/>
            <a:stCxn id="222" idx="3"/>
          </p:cNvCxnSpPr>
          <p:nvPr/>
        </p:nvCxnSpPr>
        <p:spPr>
          <a:xfrm flipV="1">
            <a:off x="1865795" y="2569372"/>
            <a:ext cx="8878389" cy="1274920"/>
          </a:xfrm>
          <a:prstGeom prst="bentConnector3">
            <a:avLst>
              <a:gd name="adj1" fmla="val 3069"/>
            </a:avLst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99157963-F1D6-4844-8704-73BAF5A66DED}"/>
              </a:ext>
            </a:extLst>
          </p:cNvPr>
          <p:cNvCxnSpPr>
            <a:endCxn id="165" idx="1"/>
          </p:cNvCxnSpPr>
          <p:nvPr/>
        </p:nvCxnSpPr>
        <p:spPr>
          <a:xfrm rot="5400000">
            <a:off x="255100" y="4812088"/>
            <a:ext cx="2091572" cy="155980"/>
          </a:xfrm>
          <a:prstGeom prst="bentConnector4">
            <a:avLst>
              <a:gd name="adj1" fmla="val 2272"/>
              <a:gd name="adj2" fmla="val 559657"/>
            </a:avLst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Elbow Connector 215">
            <a:extLst>
              <a:ext uri="{FF2B5EF4-FFF2-40B4-BE49-F238E27FC236}">
                <a16:creationId xmlns:a16="http://schemas.microsoft.com/office/drawing/2014/main" id="{DC1ADFA5-32FC-C940-AE10-8B4BCCE60332}"/>
              </a:ext>
            </a:extLst>
          </p:cNvPr>
          <p:cNvCxnSpPr>
            <a:cxnSpLocks/>
            <a:stCxn id="217" idx="0"/>
            <a:endCxn id="167" idx="3"/>
          </p:cNvCxnSpPr>
          <p:nvPr/>
        </p:nvCxnSpPr>
        <p:spPr>
          <a:xfrm rot="16200000" flipH="1">
            <a:off x="5468710" y="4774525"/>
            <a:ext cx="1805106" cy="514992"/>
          </a:xfrm>
          <a:prstGeom prst="bentConnector4">
            <a:avLst>
              <a:gd name="adj1" fmla="val 22450"/>
              <a:gd name="adj2" fmla="val 255230"/>
            </a:avLst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61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 animBg="1"/>
      <p:bldP spid="18" grpId="0" animBg="1"/>
      <p:bldP spid="20" grpId="0" animBg="1"/>
      <p:bldP spid="26" grpId="0" animBg="1"/>
      <p:bldP spid="28" grpId="0" animBg="1"/>
      <p:bldP spid="30" grpId="0" animBg="1"/>
      <p:bldP spid="31" grpId="0" animBg="1"/>
      <p:bldP spid="4" grpId="0"/>
      <p:bldP spid="14" grpId="0"/>
      <p:bldP spid="118" grpId="0" animBg="1"/>
      <p:bldP spid="10" grpId="0"/>
      <p:bldP spid="192" grpId="0"/>
      <p:bldP spid="194" grpId="0"/>
      <p:bldP spid="196" grpId="0"/>
      <p:bldP spid="220" grpId="0" animBg="1"/>
      <p:bldP spid="317" grpId="0"/>
      <p:bldP spid="326" grpId="0"/>
      <p:bldP spid="165" grpId="0" animBg="1"/>
      <p:bldP spid="167" grpId="0" animBg="1"/>
      <p:bldP spid="171" grpId="0" animBg="1"/>
      <p:bldP spid="180" grpId="0"/>
      <p:bldP spid="181" grpId="0" animBg="1"/>
      <p:bldP spid="190" grpId="0"/>
      <p:bldP spid="199" grpId="0" animBg="1"/>
      <p:bldP spid="206" grpId="0"/>
      <p:bldP spid="208" grpId="0"/>
      <p:bldP spid="210" grpId="0" animBg="1"/>
      <p:bldP spid="211" grpId="0"/>
      <p:bldP spid="213" grpId="0"/>
      <p:bldP spid="215" grpId="0"/>
      <p:bldP spid="217" grpId="0"/>
      <p:bldP spid="219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870" y="2066100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6021" y="2474269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B050"/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AWS Developer Tools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156" y="245143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56215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98549" y="1475554"/>
            <a:ext cx="15233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/>
              <a:t>Elastic Load </a:t>
            </a:r>
          </a:p>
          <a:p>
            <a:pPr algn="ctr"/>
            <a:r>
              <a:rPr lang="en-US" sz="2100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09375" y="97100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74639" y="7134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1738245" y="1475175"/>
            <a:ext cx="17203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/>
              <a:t>Classic </a:t>
            </a:r>
          </a:p>
          <a:p>
            <a:pPr algn="ctr"/>
            <a:r>
              <a:rPr lang="en-US" sz="2100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3700279" y="1517006"/>
            <a:ext cx="17203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/>
              <a:t>Network </a:t>
            </a:r>
          </a:p>
          <a:p>
            <a:pPr algn="ctr"/>
            <a:r>
              <a:rPr lang="en-US" sz="2100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876047" y="97100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5734416" y="1475175"/>
            <a:ext cx="17203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/>
              <a:t>Application </a:t>
            </a:r>
          </a:p>
          <a:p>
            <a:pPr algn="ctr"/>
            <a:r>
              <a:rPr lang="en-US" sz="2100" dirty="0"/>
              <a:t>Load Balancer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0F83E808-5EB4-264F-A27C-1C0F49FF78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8156" y="5599755"/>
            <a:ext cx="1378076" cy="137807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99A32CAF-2106-AC41-A6F1-9D3DE0131EC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42046" y="97100"/>
            <a:ext cx="1304040" cy="13040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9BAD774-8206-7A4C-9F0D-585243ABB6E5}"/>
              </a:ext>
            </a:extLst>
          </p:cNvPr>
          <p:cNvSpPr txBox="1"/>
          <p:nvPr/>
        </p:nvSpPr>
        <p:spPr>
          <a:xfrm>
            <a:off x="7769104" y="1509867"/>
            <a:ext cx="13744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/>
              <a:t>Certificate </a:t>
            </a:r>
          </a:p>
          <a:p>
            <a:pPr algn="ctr"/>
            <a:r>
              <a:rPr lang="en-US" sz="2100" dirty="0"/>
              <a:t>Manager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8C5DE614-B0DA-0549-97CB-8173C24AD80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511611" y="97099"/>
            <a:ext cx="1304040" cy="13040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1AC476-A7EC-544E-8A36-8BF518929AED}"/>
              </a:ext>
            </a:extLst>
          </p:cNvPr>
          <p:cNvSpPr txBox="1"/>
          <p:nvPr/>
        </p:nvSpPr>
        <p:spPr>
          <a:xfrm>
            <a:off x="9612230" y="1606232"/>
            <a:ext cx="11028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/>
              <a:t>Route53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011BF5F-D705-8046-85E9-D463622C8C9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385141" y="97100"/>
            <a:ext cx="1304039" cy="13040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16AE5B3-6923-1740-9B6E-16A8103A95C7}"/>
              </a:ext>
            </a:extLst>
          </p:cNvPr>
          <p:cNvSpPr txBox="1"/>
          <p:nvPr/>
        </p:nvSpPr>
        <p:spPr>
          <a:xfrm>
            <a:off x="11245021" y="1509867"/>
            <a:ext cx="15842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/>
              <a:t>Elastic Block </a:t>
            </a:r>
          </a:p>
          <a:p>
            <a:pPr algn="ctr"/>
            <a:r>
              <a:rPr lang="en-US" sz="2100" dirty="0"/>
              <a:t>Store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DC7FE7-C408-FE48-AF1C-2C2165DA45F2}"/>
              </a:ext>
            </a:extLst>
          </p:cNvPr>
          <p:cNvSpPr txBox="1"/>
          <p:nvPr/>
        </p:nvSpPr>
        <p:spPr>
          <a:xfrm>
            <a:off x="135576" y="6993114"/>
            <a:ext cx="10042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/>
              <a:t>Fargate</a:t>
            </a:r>
          </a:p>
          <a:p>
            <a:pPr algn="ctr"/>
            <a:r>
              <a:rPr lang="en-US" sz="2100" dirty="0"/>
              <a:t>Profiles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B22E2075-452C-FD41-9E2D-E22CAD8189B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702979" y="5599755"/>
            <a:ext cx="1371632" cy="137163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523176C-8D27-D94E-9198-05E5395C8583}"/>
              </a:ext>
            </a:extLst>
          </p:cNvPr>
          <p:cNvSpPr txBox="1"/>
          <p:nvPr/>
        </p:nvSpPr>
        <p:spPr>
          <a:xfrm>
            <a:off x="1383937" y="6993113"/>
            <a:ext cx="20097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/>
              <a:t>Elastic Container</a:t>
            </a:r>
          </a:p>
          <a:p>
            <a:pPr algn="ctr"/>
            <a:r>
              <a:rPr lang="en-US" sz="2100" dirty="0"/>
              <a:t>Registry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9B749455-5CAF-5A4C-91F9-07F976B7AA4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331358" y="5599755"/>
            <a:ext cx="1339428" cy="1339428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8D72F4B8-747D-5D43-A78B-B3BBA31C0DA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937760" y="5599755"/>
            <a:ext cx="1339428" cy="1339428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F415E2C9-E4E8-C448-8022-FCFBF4AF197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544161" y="5599754"/>
            <a:ext cx="1339427" cy="133942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F8DA38A-ADB5-5D4E-A484-2B9B3668259F}"/>
              </a:ext>
            </a:extLst>
          </p:cNvPr>
          <p:cNvSpPr txBox="1"/>
          <p:nvPr/>
        </p:nvSpPr>
        <p:spPr>
          <a:xfrm>
            <a:off x="3287450" y="7001017"/>
            <a:ext cx="16161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 err="1"/>
              <a:t>CodeCommit</a:t>
            </a:r>
            <a:endParaRPr lang="en-US" sz="2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070403-5143-6B41-822E-1AE39EDF4067}"/>
              </a:ext>
            </a:extLst>
          </p:cNvPr>
          <p:cNvSpPr txBox="1"/>
          <p:nvPr/>
        </p:nvSpPr>
        <p:spPr>
          <a:xfrm>
            <a:off x="4875438" y="7001017"/>
            <a:ext cx="130035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 err="1"/>
              <a:t>CodeBuild</a:t>
            </a:r>
            <a:endParaRPr lang="en-US" sz="2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CB72DE-519B-6E42-A7F6-A5FD9A819EB8}"/>
              </a:ext>
            </a:extLst>
          </p:cNvPr>
          <p:cNvSpPr txBox="1"/>
          <p:nvPr/>
        </p:nvSpPr>
        <p:spPr>
          <a:xfrm>
            <a:off x="6648531" y="6979305"/>
            <a:ext cx="10631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/>
              <a:t>Code</a:t>
            </a:r>
          </a:p>
          <a:p>
            <a:pPr algn="ctr"/>
            <a:r>
              <a:rPr lang="en-US" sz="2100" dirty="0"/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135953901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7741921"/>
            <a:ext cx="4937760" cy="438150"/>
          </a:xfrm>
        </p:spPr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11" name="object 9"/>
          <p:cNvSpPr/>
          <p:nvPr/>
        </p:nvSpPr>
        <p:spPr>
          <a:xfrm>
            <a:off x="10450830" y="1837182"/>
            <a:ext cx="3695700" cy="1480185"/>
          </a:xfrm>
          <a:custGeom>
            <a:avLst/>
            <a:gdLst/>
            <a:ahLst/>
            <a:cxnLst/>
            <a:rect l="l" t="t" r="r" b="b"/>
            <a:pathLst>
              <a:path w="3695700" h="1480185">
                <a:moveTo>
                  <a:pt x="0" y="0"/>
                </a:moveTo>
                <a:lnTo>
                  <a:pt x="2955798" y="0"/>
                </a:lnTo>
                <a:lnTo>
                  <a:pt x="3695700" y="739901"/>
                </a:lnTo>
                <a:lnTo>
                  <a:pt x="2955798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/>
          <p:cNvSpPr txBox="1"/>
          <p:nvPr/>
        </p:nvSpPr>
        <p:spPr>
          <a:xfrm>
            <a:off x="10600435" y="3766565"/>
            <a:ext cx="229489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3906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Deployment</a:t>
            </a:r>
            <a:r>
              <a:rPr sz="24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production 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environments</a:t>
            </a:r>
            <a:endParaRPr sz="2400" dirty="0">
              <a:latin typeface="Arial"/>
              <a:cs typeface="Arial"/>
            </a:endParaRPr>
          </a:p>
          <a:p>
            <a:pPr marL="299085" marR="5080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Monitor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sz="2400" spc="-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production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quickly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detect 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errors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4" name="object 12"/>
          <p:cNvSpPr/>
          <p:nvPr/>
        </p:nvSpPr>
        <p:spPr>
          <a:xfrm>
            <a:off x="476501" y="1791462"/>
            <a:ext cx="3697604" cy="1480185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 txBox="1"/>
          <p:nvPr/>
        </p:nvSpPr>
        <p:spPr>
          <a:xfrm>
            <a:off x="1756342" y="222402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20" dirty="0">
                <a:latin typeface="+mj-lt"/>
                <a:cs typeface="Arial"/>
              </a:rPr>
              <a:t>Source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17" name="object 15"/>
          <p:cNvSpPr txBox="1"/>
          <p:nvPr/>
        </p:nvSpPr>
        <p:spPr>
          <a:xfrm>
            <a:off x="586841" y="3771391"/>
            <a:ext cx="2519045" cy="22544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sz="2400" spc="-140" dirty="0">
                <a:latin typeface="Arial"/>
                <a:cs typeface="Arial"/>
              </a:rPr>
              <a:t>Check-in </a:t>
            </a:r>
            <a:r>
              <a:rPr sz="2400" spc="-125" dirty="0">
                <a:latin typeface="Arial"/>
                <a:cs typeface="Arial"/>
              </a:rPr>
              <a:t>source </a:t>
            </a:r>
            <a:r>
              <a:rPr lang="en-US" sz="3600" spc="-187" baseline="1157" dirty="0">
                <a:latin typeface="Arial"/>
                <a:cs typeface="Arial"/>
              </a:rPr>
              <a:t> code</a:t>
            </a:r>
          </a:p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sz="2400" spc="-165" dirty="0">
                <a:latin typeface="Arial"/>
                <a:cs typeface="Arial"/>
              </a:rPr>
              <a:t>Peer </a:t>
            </a:r>
            <a:r>
              <a:rPr sz="2400" spc="-70" dirty="0">
                <a:latin typeface="Arial"/>
                <a:cs typeface="Arial"/>
              </a:rPr>
              <a:t>review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new  </a:t>
            </a:r>
            <a:r>
              <a:rPr sz="2400" spc="-130" dirty="0">
                <a:latin typeface="Arial"/>
                <a:cs typeface="Arial"/>
              </a:rPr>
              <a:t>code</a:t>
            </a:r>
            <a:endParaRPr lang="en-US" sz="2400" spc="-130" dirty="0">
              <a:latin typeface="Arial"/>
              <a:cs typeface="Arial"/>
            </a:endParaRPr>
          </a:p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lang="en-IN" sz="2400" spc="-130" dirty="0">
                <a:latin typeface="Arial"/>
                <a:cs typeface="Arial"/>
              </a:rPr>
              <a:t>Pull Request process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8" name="object 16"/>
          <p:cNvSpPr/>
          <p:nvPr/>
        </p:nvSpPr>
        <p:spPr>
          <a:xfrm>
            <a:off x="3815585" y="1791462"/>
            <a:ext cx="3697604" cy="1480185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1" y="0"/>
                </a:lnTo>
                <a:lnTo>
                  <a:pt x="3697223" y="739901"/>
                </a:lnTo>
                <a:lnTo>
                  <a:pt x="2957321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/>
          <p:cNvSpPr txBox="1"/>
          <p:nvPr/>
        </p:nvSpPr>
        <p:spPr>
          <a:xfrm>
            <a:off x="5277608" y="2209292"/>
            <a:ext cx="860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0" dirty="0">
                <a:latin typeface="Arial"/>
                <a:cs typeface="Arial"/>
              </a:rPr>
              <a:t>Bu</a:t>
            </a:r>
            <a:r>
              <a:rPr sz="3200" spc="-85" dirty="0">
                <a:latin typeface="Arial"/>
                <a:cs typeface="Arial"/>
              </a:rPr>
              <a:t>i</a:t>
            </a:r>
            <a:r>
              <a:rPr sz="3200" spc="-40" dirty="0">
                <a:latin typeface="Arial"/>
                <a:cs typeface="Arial"/>
              </a:rPr>
              <a:t>ld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22" name="object 20"/>
          <p:cNvSpPr/>
          <p:nvPr/>
        </p:nvSpPr>
        <p:spPr>
          <a:xfrm>
            <a:off x="7144001" y="1806702"/>
            <a:ext cx="3695700" cy="1480185"/>
          </a:xfrm>
          <a:custGeom>
            <a:avLst/>
            <a:gdLst/>
            <a:ahLst/>
            <a:cxnLst/>
            <a:rect l="l" t="t" r="r" b="b"/>
            <a:pathLst>
              <a:path w="3695700" h="1480185">
                <a:moveTo>
                  <a:pt x="0" y="0"/>
                </a:moveTo>
                <a:lnTo>
                  <a:pt x="2955798" y="0"/>
                </a:lnTo>
                <a:lnTo>
                  <a:pt x="3695700" y="739901"/>
                </a:lnTo>
                <a:lnTo>
                  <a:pt x="2955798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6"/>
          <p:cNvSpPr txBox="1"/>
          <p:nvPr/>
        </p:nvSpPr>
        <p:spPr>
          <a:xfrm>
            <a:off x="11430697" y="2259456"/>
            <a:ext cx="18415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5" dirty="0">
                <a:latin typeface="Arial"/>
                <a:cs typeface="Arial"/>
              </a:rPr>
              <a:t>Production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4" name="object 18"/>
          <p:cNvSpPr txBox="1"/>
          <p:nvPr/>
        </p:nvSpPr>
        <p:spPr>
          <a:xfrm>
            <a:off x="8587294" y="2224024"/>
            <a:ext cx="860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200" dirty="0">
                <a:latin typeface="Arial"/>
                <a:cs typeface="Arial"/>
              </a:rPr>
              <a:t>Test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5" name="object 11"/>
          <p:cNvSpPr txBox="1"/>
          <p:nvPr/>
        </p:nvSpPr>
        <p:spPr>
          <a:xfrm>
            <a:off x="10752835" y="3918965"/>
            <a:ext cx="229489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3906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85" dirty="0">
                <a:latin typeface="Arial"/>
                <a:cs typeface="Arial"/>
              </a:rPr>
              <a:t>Deployment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to  </a:t>
            </a:r>
            <a:r>
              <a:rPr sz="2400" spc="-55" dirty="0">
                <a:latin typeface="Arial"/>
                <a:cs typeface="Arial"/>
              </a:rPr>
              <a:t>production  </a:t>
            </a:r>
            <a:r>
              <a:rPr sz="2400" spc="-80" dirty="0">
                <a:latin typeface="Arial"/>
                <a:cs typeface="Arial"/>
              </a:rPr>
              <a:t>environments</a:t>
            </a:r>
            <a:endParaRPr sz="2400" dirty="0">
              <a:latin typeface="Arial"/>
              <a:cs typeface="Arial"/>
            </a:endParaRPr>
          </a:p>
          <a:p>
            <a:pPr marL="299085" marR="5080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Arial"/>
                <a:cs typeface="Arial"/>
              </a:rPr>
              <a:t>Monitor </a:t>
            </a:r>
            <a:r>
              <a:rPr sz="2400" spc="-130" dirty="0">
                <a:latin typeface="Arial"/>
                <a:cs typeface="Arial"/>
              </a:rPr>
              <a:t>code</a:t>
            </a:r>
            <a:r>
              <a:rPr sz="2400" spc="-30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in  </a:t>
            </a:r>
            <a:r>
              <a:rPr sz="2400" spc="-55" dirty="0">
                <a:latin typeface="Arial"/>
                <a:cs typeface="Arial"/>
              </a:rPr>
              <a:t>production </a:t>
            </a:r>
            <a:r>
              <a:rPr sz="2400" spc="20" dirty="0">
                <a:latin typeface="Arial"/>
                <a:cs typeface="Arial"/>
              </a:rPr>
              <a:t>to  </a:t>
            </a:r>
            <a:r>
              <a:rPr sz="2400" spc="-80" dirty="0">
                <a:latin typeface="Arial"/>
                <a:cs typeface="Arial"/>
              </a:rPr>
              <a:t>quickly </a:t>
            </a:r>
            <a:r>
              <a:rPr sz="2400" spc="-55" dirty="0">
                <a:latin typeface="Arial"/>
                <a:cs typeface="Arial"/>
              </a:rPr>
              <a:t>detect  </a:t>
            </a:r>
            <a:r>
              <a:rPr sz="2400" spc="-75" dirty="0">
                <a:latin typeface="Arial"/>
                <a:cs typeface="Arial"/>
              </a:rPr>
              <a:t>errors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6" name="object 15"/>
          <p:cNvSpPr txBox="1"/>
          <p:nvPr/>
        </p:nvSpPr>
        <p:spPr>
          <a:xfrm>
            <a:off x="4107281" y="3771391"/>
            <a:ext cx="2519045" cy="26109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lang="en-US" sz="2400" spc="-140" dirty="0">
                <a:latin typeface="Arial"/>
                <a:cs typeface="Arial"/>
              </a:rPr>
              <a:t>Compile Code &amp; build artifacts (war ,jar, container images, Kubernetes manifest files)</a:t>
            </a:r>
          </a:p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lang="en-US" sz="2400" spc="-130" dirty="0">
                <a:latin typeface="Arial"/>
                <a:cs typeface="Arial"/>
              </a:rPr>
              <a:t>Unit Tests</a:t>
            </a:r>
          </a:p>
        </p:txBody>
      </p:sp>
      <p:sp>
        <p:nvSpPr>
          <p:cNvPr id="57" name="object 15"/>
          <p:cNvSpPr txBox="1"/>
          <p:nvPr/>
        </p:nvSpPr>
        <p:spPr>
          <a:xfrm>
            <a:off x="7475091" y="3842765"/>
            <a:ext cx="2519045" cy="33881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lang="en-US" sz="2400" spc="-140" dirty="0">
                <a:latin typeface="Arial"/>
                <a:cs typeface="Arial"/>
              </a:rPr>
              <a:t>Integration tests with other systems.</a:t>
            </a:r>
          </a:p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lang="en-US" sz="2400" spc="-140" dirty="0">
                <a:latin typeface="Arial"/>
                <a:cs typeface="Arial"/>
              </a:rPr>
              <a:t>Load Testing</a:t>
            </a:r>
          </a:p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lang="en-US" sz="2400" spc="-140" dirty="0">
                <a:latin typeface="Arial"/>
                <a:cs typeface="Arial"/>
              </a:rPr>
              <a:t>UI Tests</a:t>
            </a:r>
          </a:p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lang="en-US" sz="2400" spc="-140" dirty="0">
                <a:latin typeface="Arial"/>
                <a:cs typeface="Arial"/>
              </a:rPr>
              <a:t>Security Tests</a:t>
            </a:r>
          </a:p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lang="en-US" sz="2400" spc="-140" dirty="0">
                <a:latin typeface="Arial"/>
                <a:cs typeface="Arial"/>
              </a:rPr>
              <a:t>Test Environments (Dev, QA and Staging)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8" name="Title 3"/>
          <p:cNvSpPr txBox="1">
            <a:spLocks/>
          </p:cNvSpPr>
          <p:nvPr/>
        </p:nvSpPr>
        <p:spPr>
          <a:xfrm>
            <a:off x="1005840" y="272807"/>
            <a:ext cx="12618720" cy="1188851"/>
          </a:xfrm>
          <a:prstGeom prst="rect">
            <a:avLst/>
          </a:prstGeom>
        </p:spPr>
        <p:txBody>
          <a:bodyPr/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Stages in Release Process</a:t>
            </a:r>
          </a:p>
        </p:txBody>
      </p:sp>
    </p:spTree>
    <p:extLst>
      <p:ext uri="{BB962C8B-B14F-4D97-AF65-F5344CB8AC3E}">
        <p14:creationId xmlns:p14="http://schemas.microsoft.com/office/powerpoint/2010/main" val="421911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6" grpId="0"/>
      <p:bldP spid="18" grpId="0" animBg="1"/>
      <p:bldP spid="20" grpId="0"/>
      <p:bldP spid="22" grpId="0" animBg="1"/>
      <p:bldP spid="28" grpId="0"/>
      <p:bldP spid="54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7741921"/>
            <a:ext cx="4937760" cy="438150"/>
          </a:xfrm>
        </p:spPr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58" name="Title 3"/>
          <p:cNvSpPr txBox="1">
            <a:spLocks/>
          </p:cNvSpPr>
          <p:nvPr/>
        </p:nvSpPr>
        <p:spPr>
          <a:xfrm>
            <a:off x="1005840" y="272807"/>
            <a:ext cx="12618720" cy="1188851"/>
          </a:xfrm>
          <a:prstGeom prst="rect">
            <a:avLst/>
          </a:prstGeom>
        </p:spPr>
        <p:txBody>
          <a:bodyPr/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Stages in Release Process</a:t>
            </a:r>
          </a:p>
        </p:txBody>
      </p:sp>
      <p:sp>
        <p:nvSpPr>
          <p:cNvPr id="24" name="object 15"/>
          <p:cNvSpPr/>
          <p:nvPr/>
        </p:nvSpPr>
        <p:spPr>
          <a:xfrm>
            <a:off x="507491" y="3243071"/>
            <a:ext cx="5876925" cy="1094740"/>
          </a:xfrm>
          <a:custGeom>
            <a:avLst/>
            <a:gdLst/>
            <a:ahLst/>
            <a:cxnLst/>
            <a:rect l="l" t="t" r="r" b="b"/>
            <a:pathLst>
              <a:path w="5876925" h="1094739">
                <a:moveTo>
                  <a:pt x="5329428" y="0"/>
                </a:moveTo>
                <a:lnTo>
                  <a:pt x="5329428" y="273558"/>
                </a:lnTo>
                <a:lnTo>
                  <a:pt x="0" y="273558"/>
                </a:lnTo>
                <a:lnTo>
                  <a:pt x="0" y="820674"/>
                </a:lnTo>
                <a:lnTo>
                  <a:pt x="5329428" y="820674"/>
                </a:lnTo>
                <a:lnTo>
                  <a:pt x="5329428" y="1094232"/>
                </a:lnTo>
                <a:lnTo>
                  <a:pt x="5876544" y="547115"/>
                </a:lnTo>
                <a:lnTo>
                  <a:pt x="5329428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18"/>
          <p:cNvSpPr/>
          <p:nvPr/>
        </p:nvSpPr>
        <p:spPr>
          <a:xfrm>
            <a:off x="507491" y="5465064"/>
            <a:ext cx="13691869" cy="1092835"/>
          </a:xfrm>
          <a:custGeom>
            <a:avLst/>
            <a:gdLst/>
            <a:ahLst/>
            <a:cxnLst/>
            <a:rect l="l" t="t" r="r" b="b"/>
            <a:pathLst>
              <a:path w="13691869" h="1092834">
                <a:moveTo>
                  <a:pt x="13145262" y="0"/>
                </a:moveTo>
                <a:lnTo>
                  <a:pt x="13145262" y="273177"/>
                </a:lnTo>
                <a:lnTo>
                  <a:pt x="0" y="273177"/>
                </a:lnTo>
                <a:lnTo>
                  <a:pt x="0" y="819531"/>
                </a:lnTo>
                <a:lnTo>
                  <a:pt x="13145262" y="819531"/>
                </a:lnTo>
                <a:lnTo>
                  <a:pt x="13145262" y="1092708"/>
                </a:lnTo>
                <a:lnTo>
                  <a:pt x="13691616" y="546354"/>
                </a:lnTo>
                <a:lnTo>
                  <a:pt x="13145262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1"/>
          <p:cNvSpPr/>
          <p:nvPr/>
        </p:nvSpPr>
        <p:spPr>
          <a:xfrm>
            <a:off x="507491" y="4337304"/>
            <a:ext cx="8766175" cy="1092835"/>
          </a:xfrm>
          <a:custGeom>
            <a:avLst/>
            <a:gdLst/>
            <a:ahLst/>
            <a:cxnLst/>
            <a:rect l="l" t="t" r="r" b="b"/>
            <a:pathLst>
              <a:path w="8766175" h="1092835">
                <a:moveTo>
                  <a:pt x="8219693" y="0"/>
                </a:moveTo>
                <a:lnTo>
                  <a:pt x="8219693" y="273176"/>
                </a:lnTo>
                <a:lnTo>
                  <a:pt x="0" y="273176"/>
                </a:lnTo>
                <a:lnTo>
                  <a:pt x="0" y="819530"/>
                </a:lnTo>
                <a:lnTo>
                  <a:pt x="8219693" y="819530"/>
                </a:lnTo>
                <a:lnTo>
                  <a:pt x="8219693" y="1092707"/>
                </a:lnTo>
                <a:lnTo>
                  <a:pt x="8766048" y="546353"/>
                </a:lnTo>
                <a:lnTo>
                  <a:pt x="8219693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4"/>
          <p:cNvSpPr/>
          <p:nvPr/>
        </p:nvSpPr>
        <p:spPr>
          <a:xfrm>
            <a:off x="10931652" y="4337304"/>
            <a:ext cx="3267710" cy="1092835"/>
          </a:xfrm>
          <a:custGeom>
            <a:avLst/>
            <a:gdLst/>
            <a:ahLst/>
            <a:cxnLst/>
            <a:rect l="l" t="t" r="r" b="b"/>
            <a:pathLst>
              <a:path w="3267709" h="1092835">
                <a:moveTo>
                  <a:pt x="2721102" y="0"/>
                </a:moveTo>
                <a:lnTo>
                  <a:pt x="2721102" y="273176"/>
                </a:lnTo>
                <a:lnTo>
                  <a:pt x="0" y="273176"/>
                </a:lnTo>
                <a:lnTo>
                  <a:pt x="0" y="819530"/>
                </a:lnTo>
                <a:lnTo>
                  <a:pt x="2721102" y="819530"/>
                </a:lnTo>
                <a:lnTo>
                  <a:pt x="2721102" y="1092707"/>
                </a:lnTo>
                <a:lnTo>
                  <a:pt x="3267455" y="546353"/>
                </a:lnTo>
                <a:lnTo>
                  <a:pt x="2721102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7"/>
          <p:cNvSpPr/>
          <p:nvPr/>
        </p:nvSpPr>
        <p:spPr>
          <a:xfrm>
            <a:off x="705319" y="3714242"/>
            <a:ext cx="2801404" cy="251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Graphic 39">
            <a:extLst>
              <a:ext uri="{FF2B5EF4-FFF2-40B4-BE49-F238E27FC236}">
                <a16:creationId xmlns:a16="http://schemas.microsoft.com/office/drawing/2014/main" id="{6FA71975-EA2D-784E-8A28-738A17320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16820" y="4337304"/>
            <a:ext cx="983615" cy="983615"/>
          </a:xfrm>
          <a:prstGeom prst="rect">
            <a:avLst/>
          </a:prstGeom>
        </p:spPr>
      </p:pic>
      <p:sp>
        <p:nvSpPr>
          <p:cNvPr id="33" name="object 23"/>
          <p:cNvSpPr/>
          <p:nvPr/>
        </p:nvSpPr>
        <p:spPr>
          <a:xfrm>
            <a:off x="705319" y="4797551"/>
            <a:ext cx="2445423" cy="2614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0"/>
          <p:cNvSpPr/>
          <p:nvPr/>
        </p:nvSpPr>
        <p:spPr>
          <a:xfrm>
            <a:off x="705319" y="5925693"/>
            <a:ext cx="2950756" cy="2614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8"/>
          <p:cNvSpPr/>
          <p:nvPr/>
        </p:nvSpPr>
        <p:spPr>
          <a:xfrm>
            <a:off x="522731" y="6592824"/>
            <a:ext cx="13691869" cy="1092835"/>
          </a:xfrm>
          <a:custGeom>
            <a:avLst/>
            <a:gdLst/>
            <a:ahLst/>
            <a:cxnLst/>
            <a:rect l="l" t="t" r="r" b="b"/>
            <a:pathLst>
              <a:path w="13691869" h="1092834">
                <a:moveTo>
                  <a:pt x="13145262" y="0"/>
                </a:moveTo>
                <a:lnTo>
                  <a:pt x="13145262" y="273177"/>
                </a:lnTo>
                <a:lnTo>
                  <a:pt x="0" y="273177"/>
                </a:lnTo>
                <a:lnTo>
                  <a:pt x="0" y="819531"/>
                </a:lnTo>
                <a:lnTo>
                  <a:pt x="13145262" y="819531"/>
                </a:lnTo>
                <a:lnTo>
                  <a:pt x="13145262" y="1092708"/>
                </a:lnTo>
                <a:lnTo>
                  <a:pt x="13691616" y="546354"/>
                </a:lnTo>
                <a:lnTo>
                  <a:pt x="13145262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17"/>
          <p:cNvSpPr/>
          <p:nvPr/>
        </p:nvSpPr>
        <p:spPr>
          <a:xfrm>
            <a:off x="705319" y="7016241"/>
            <a:ext cx="3109341" cy="245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9"/>
          <p:cNvSpPr/>
          <p:nvPr/>
        </p:nvSpPr>
        <p:spPr>
          <a:xfrm>
            <a:off x="10450830" y="1608582"/>
            <a:ext cx="3695700" cy="1480185"/>
          </a:xfrm>
          <a:custGeom>
            <a:avLst/>
            <a:gdLst/>
            <a:ahLst/>
            <a:cxnLst/>
            <a:rect l="l" t="t" r="r" b="b"/>
            <a:pathLst>
              <a:path w="3695700" h="1480185">
                <a:moveTo>
                  <a:pt x="0" y="0"/>
                </a:moveTo>
                <a:lnTo>
                  <a:pt x="2955798" y="0"/>
                </a:lnTo>
                <a:lnTo>
                  <a:pt x="3695700" y="739901"/>
                </a:lnTo>
                <a:lnTo>
                  <a:pt x="2955798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2"/>
          <p:cNvSpPr/>
          <p:nvPr/>
        </p:nvSpPr>
        <p:spPr>
          <a:xfrm>
            <a:off x="476501" y="1562862"/>
            <a:ext cx="3697604" cy="1480185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4"/>
          <p:cNvSpPr txBox="1"/>
          <p:nvPr/>
        </p:nvSpPr>
        <p:spPr>
          <a:xfrm>
            <a:off x="1756342" y="199542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20" dirty="0">
                <a:latin typeface="+mj-lt"/>
                <a:cs typeface="Arial"/>
              </a:rPr>
              <a:t>Source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51" name="object 16"/>
          <p:cNvSpPr/>
          <p:nvPr/>
        </p:nvSpPr>
        <p:spPr>
          <a:xfrm>
            <a:off x="3815585" y="1562862"/>
            <a:ext cx="3697604" cy="1480185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1" y="0"/>
                </a:lnTo>
                <a:lnTo>
                  <a:pt x="3697223" y="739901"/>
                </a:lnTo>
                <a:lnTo>
                  <a:pt x="2957321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8"/>
          <p:cNvSpPr txBox="1"/>
          <p:nvPr/>
        </p:nvSpPr>
        <p:spPr>
          <a:xfrm>
            <a:off x="5277608" y="1980692"/>
            <a:ext cx="860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0" dirty="0">
                <a:latin typeface="Arial"/>
                <a:cs typeface="Arial"/>
              </a:rPr>
              <a:t>Bu</a:t>
            </a:r>
            <a:r>
              <a:rPr sz="3200" spc="-85" dirty="0">
                <a:latin typeface="Arial"/>
                <a:cs typeface="Arial"/>
              </a:rPr>
              <a:t>i</a:t>
            </a:r>
            <a:r>
              <a:rPr sz="3200" spc="-40" dirty="0">
                <a:latin typeface="Arial"/>
                <a:cs typeface="Arial"/>
              </a:rPr>
              <a:t>ld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3" name="object 20"/>
          <p:cNvSpPr/>
          <p:nvPr/>
        </p:nvSpPr>
        <p:spPr>
          <a:xfrm>
            <a:off x="7144001" y="1578102"/>
            <a:ext cx="3695700" cy="1480185"/>
          </a:xfrm>
          <a:custGeom>
            <a:avLst/>
            <a:gdLst/>
            <a:ahLst/>
            <a:cxnLst/>
            <a:rect l="l" t="t" r="r" b="b"/>
            <a:pathLst>
              <a:path w="3695700" h="1480185">
                <a:moveTo>
                  <a:pt x="0" y="0"/>
                </a:moveTo>
                <a:lnTo>
                  <a:pt x="2955798" y="0"/>
                </a:lnTo>
                <a:lnTo>
                  <a:pt x="3695700" y="739901"/>
                </a:lnTo>
                <a:lnTo>
                  <a:pt x="2955798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6"/>
          <p:cNvSpPr txBox="1"/>
          <p:nvPr/>
        </p:nvSpPr>
        <p:spPr>
          <a:xfrm>
            <a:off x="11430697" y="2030856"/>
            <a:ext cx="18415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5" dirty="0">
                <a:latin typeface="Arial"/>
                <a:cs typeface="Arial"/>
              </a:rPr>
              <a:t>Production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0" name="object 18"/>
          <p:cNvSpPr txBox="1"/>
          <p:nvPr/>
        </p:nvSpPr>
        <p:spPr>
          <a:xfrm>
            <a:off x="8587294" y="1995424"/>
            <a:ext cx="860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200" dirty="0">
                <a:latin typeface="Arial"/>
                <a:cs typeface="Arial"/>
              </a:rPr>
              <a:t>Test</a:t>
            </a: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521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 animBg="1"/>
      <p:bldP spid="29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48" grpId="0" animBg="1"/>
      <p:bldP spid="49" grpId="0" animBg="1"/>
      <p:bldP spid="50" grpId="0"/>
      <p:bldP spid="51" grpId="0" animBg="1"/>
      <p:bldP spid="52" grpId="0"/>
      <p:bldP spid="53" grpId="0" animBg="1"/>
      <p:bldP spid="59" grpId="0"/>
      <p:bldP spid="60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7741921"/>
            <a:ext cx="4937760" cy="438150"/>
          </a:xfrm>
        </p:spPr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58" name="Title 3"/>
          <p:cNvSpPr txBox="1">
            <a:spLocks/>
          </p:cNvSpPr>
          <p:nvPr/>
        </p:nvSpPr>
        <p:spPr>
          <a:xfrm>
            <a:off x="1005840" y="272807"/>
            <a:ext cx="12618720" cy="885433"/>
          </a:xfrm>
          <a:prstGeom prst="rect">
            <a:avLst/>
          </a:prstGeom>
        </p:spPr>
        <p:txBody>
          <a:bodyPr/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Continuous Integration</a:t>
            </a:r>
          </a:p>
        </p:txBody>
      </p:sp>
      <p:sp>
        <p:nvSpPr>
          <p:cNvPr id="24" name="object 15"/>
          <p:cNvSpPr/>
          <p:nvPr/>
        </p:nvSpPr>
        <p:spPr>
          <a:xfrm>
            <a:off x="507491" y="3243071"/>
            <a:ext cx="5876925" cy="1094740"/>
          </a:xfrm>
          <a:custGeom>
            <a:avLst/>
            <a:gdLst/>
            <a:ahLst/>
            <a:cxnLst/>
            <a:rect l="l" t="t" r="r" b="b"/>
            <a:pathLst>
              <a:path w="5876925" h="1094739">
                <a:moveTo>
                  <a:pt x="5329428" y="0"/>
                </a:moveTo>
                <a:lnTo>
                  <a:pt x="5329428" y="273558"/>
                </a:lnTo>
                <a:lnTo>
                  <a:pt x="0" y="273558"/>
                </a:lnTo>
                <a:lnTo>
                  <a:pt x="0" y="820674"/>
                </a:lnTo>
                <a:lnTo>
                  <a:pt x="5329428" y="820674"/>
                </a:lnTo>
                <a:lnTo>
                  <a:pt x="5329428" y="1094232"/>
                </a:lnTo>
                <a:lnTo>
                  <a:pt x="5876544" y="547115"/>
                </a:lnTo>
                <a:lnTo>
                  <a:pt x="5329428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17"/>
          <p:cNvSpPr/>
          <p:nvPr/>
        </p:nvSpPr>
        <p:spPr>
          <a:xfrm>
            <a:off x="705319" y="3714242"/>
            <a:ext cx="2801404" cy="251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9"/>
          <p:cNvSpPr/>
          <p:nvPr/>
        </p:nvSpPr>
        <p:spPr>
          <a:xfrm>
            <a:off x="10450830" y="1608582"/>
            <a:ext cx="3695700" cy="1480185"/>
          </a:xfrm>
          <a:custGeom>
            <a:avLst/>
            <a:gdLst/>
            <a:ahLst/>
            <a:cxnLst/>
            <a:rect l="l" t="t" r="r" b="b"/>
            <a:pathLst>
              <a:path w="3695700" h="1480185">
                <a:moveTo>
                  <a:pt x="0" y="0"/>
                </a:moveTo>
                <a:lnTo>
                  <a:pt x="2955798" y="0"/>
                </a:lnTo>
                <a:lnTo>
                  <a:pt x="3695700" y="739901"/>
                </a:lnTo>
                <a:lnTo>
                  <a:pt x="2955798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2"/>
          <p:cNvSpPr/>
          <p:nvPr/>
        </p:nvSpPr>
        <p:spPr>
          <a:xfrm>
            <a:off x="476501" y="1562862"/>
            <a:ext cx="3697604" cy="1480185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4"/>
          <p:cNvSpPr txBox="1"/>
          <p:nvPr/>
        </p:nvSpPr>
        <p:spPr>
          <a:xfrm>
            <a:off x="1756342" y="199542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20" dirty="0">
                <a:latin typeface="+mj-lt"/>
                <a:cs typeface="Arial"/>
              </a:rPr>
              <a:t>Source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51" name="object 16"/>
          <p:cNvSpPr/>
          <p:nvPr/>
        </p:nvSpPr>
        <p:spPr>
          <a:xfrm>
            <a:off x="3815585" y="1562862"/>
            <a:ext cx="3697604" cy="1480185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1" y="0"/>
                </a:lnTo>
                <a:lnTo>
                  <a:pt x="3697223" y="739901"/>
                </a:lnTo>
                <a:lnTo>
                  <a:pt x="2957321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8"/>
          <p:cNvSpPr txBox="1"/>
          <p:nvPr/>
        </p:nvSpPr>
        <p:spPr>
          <a:xfrm>
            <a:off x="5277608" y="1980692"/>
            <a:ext cx="860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0" dirty="0">
                <a:latin typeface="Arial"/>
                <a:cs typeface="Arial"/>
              </a:rPr>
              <a:t>Bu</a:t>
            </a:r>
            <a:r>
              <a:rPr sz="3200" spc="-85" dirty="0">
                <a:latin typeface="Arial"/>
                <a:cs typeface="Arial"/>
              </a:rPr>
              <a:t>i</a:t>
            </a:r>
            <a:r>
              <a:rPr sz="3200" spc="-40" dirty="0">
                <a:latin typeface="Arial"/>
                <a:cs typeface="Arial"/>
              </a:rPr>
              <a:t>ld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3" name="object 20"/>
          <p:cNvSpPr/>
          <p:nvPr/>
        </p:nvSpPr>
        <p:spPr>
          <a:xfrm>
            <a:off x="7144001" y="1578102"/>
            <a:ext cx="3695700" cy="1480185"/>
          </a:xfrm>
          <a:custGeom>
            <a:avLst/>
            <a:gdLst/>
            <a:ahLst/>
            <a:cxnLst/>
            <a:rect l="l" t="t" r="r" b="b"/>
            <a:pathLst>
              <a:path w="3695700" h="1480185">
                <a:moveTo>
                  <a:pt x="0" y="0"/>
                </a:moveTo>
                <a:lnTo>
                  <a:pt x="2955798" y="0"/>
                </a:lnTo>
                <a:lnTo>
                  <a:pt x="3695700" y="739901"/>
                </a:lnTo>
                <a:lnTo>
                  <a:pt x="2955798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6"/>
          <p:cNvSpPr txBox="1"/>
          <p:nvPr/>
        </p:nvSpPr>
        <p:spPr>
          <a:xfrm>
            <a:off x="11430697" y="2030856"/>
            <a:ext cx="18415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5" dirty="0">
                <a:latin typeface="Arial"/>
                <a:cs typeface="Arial"/>
              </a:rPr>
              <a:t>Production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0" name="object 18"/>
          <p:cNvSpPr txBox="1"/>
          <p:nvPr/>
        </p:nvSpPr>
        <p:spPr>
          <a:xfrm>
            <a:off x="8587294" y="1995424"/>
            <a:ext cx="860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200" dirty="0">
                <a:latin typeface="Arial"/>
                <a:cs typeface="Arial"/>
              </a:rPr>
              <a:t>Test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22" name="object 6"/>
          <p:cNvSpPr txBox="1"/>
          <p:nvPr/>
        </p:nvSpPr>
        <p:spPr>
          <a:xfrm>
            <a:off x="476501" y="4458690"/>
            <a:ext cx="12462259" cy="2223686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202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3200" spc="-90" dirty="0">
                <a:latin typeface="Arial"/>
                <a:cs typeface="Arial"/>
              </a:rPr>
              <a:t>Automatically </a:t>
            </a:r>
            <a:r>
              <a:rPr sz="3200" spc="-130" dirty="0">
                <a:latin typeface="Arial"/>
                <a:cs typeface="Arial"/>
              </a:rPr>
              <a:t>kick </a:t>
            </a:r>
            <a:r>
              <a:rPr sz="3200" spc="10" dirty="0">
                <a:latin typeface="Arial"/>
                <a:cs typeface="Arial"/>
              </a:rPr>
              <a:t>off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10" dirty="0">
                <a:latin typeface="Arial"/>
                <a:cs typeface="Arial"/>
              </a:rPr>
              <a:t>new </a:t>
            </a:r>
            <a:r>
              <a:rPr sz="3200" spc="-160" dirty="0">
                <a:latin typeface="Arial"/>
                <a:cs typeface="Arial"/>
              </a:rPr>
              <a:t>release </a:t>
            </a:r>
            <a:r>
              <a:rPr sz="3200" spc="-100" dirty="0">
                <a:latin typeface="Arial"/>
                <a:cs typeface="Arial"/>
              </a:rPr>
              <a:t>when </a:t>
            </a:r>
            <a:r>
              <a:rPr sz="3200" spc="-114" dirty="0">
                <a:latin typeface="Arial"/>
                <a:cs typeface="Arial"/>
              </a:rPr>
              <a:t>new </a:t>
            </a:r>
            <a:r>
              <a:rPr sz="3200" spc="-165" dirty="0">
                <a:latin typeface="Arial"/>
                <a:cs typeface="Arial"/>
              </a:rPr>
              <a:t>code is </a:t>
            </a:r>
            <a:r>
              <a:rPr sz="3200" spc="-190" dirty="0">
                <a:latin typeface="Arial"/>
                <a:cs typeface="Arial"/>
              </a:rPr>
              <a:t>checked</a:t>
            </a:r>
            <a:r>
              <a:rPr lang="en-US" sz="3200" spc="-190" dirty="0">
                <a:latin typeface="Arial"/>
                <a:cs typeface="Arial"/>
              </a:rPr>
              <a:t>-</a:t>
            </a:r>
            <a:r>
              <a:rPr sz="3200" spc="-585" dirty="0">
                <a:latin typeface="Arial"/>
                <a:cs typeface="Arial"/>
              </a:rPr>
              <a:t> </a:t>
            </a:r>
            <a:r>
              <a:rPr sz="3200" spc="-45" dirty="0">
                <a:latin typeface="Arial"/>
                <a:cs typeface="Arial"/>
              </a:rPr>
              <a:t>in</a:t>
            </a:r>
            <a:endParaRPr sz="32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92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3200" spc="-110" dirty="0">
                <a:latin typeface="Arial"/>
                <a:cs typeface="Arial"/>
              </a:rPr>
              <a:t>Build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65" dirty="0">
                <a:latin typeface="Arial"/>
                <a:cs typeface="Arial"/>
              </a:rPr>
              <a:t>test </a:t>
            </a:r>
            <a:r>
              <a:rPr sz="3200" spc="-165" dirty="0">
                <a:latin typeface="Arial"/>
                <a:cs typeface="Arial"/>
              </a:rPr>
              <a:t>code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14" dirty="0">
                <a:latin typeface="Arial"/>
                <a:cs typeface="Arial"/>
              </a:rPr>
              <a:t>consistent, </a:t>
            </a:r>
            <a:r>
              <a:rPr sz="3200" spc="-110" dirty="0">
                <a:latin typeface="Arial"/>
                <a:cs typeface="Arial"/>
              </a:rPr>
              <a:t>repeatable</a:t>
            </a:r>
            <a:r>
              <a:rPr sz="3200" spc="-445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environment</a:t>
            </a:r>
            <a:endParaRPr sz="32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92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3200" spc="-110" dirty="0">
                <a:latin typeface="Arial"/>
                <a:cs typeface="Arial"/>
              </a:rPr>
              <a:t>Continually </a:t>
            </a:r>
            <a:r>
              <a:rPr sz="3200" spc="-195" dirty="0">
                <a:latin typeface="Arial"/>
                <a:cs typeface="Arial"/>
              </a:rPr>
              <a:t>have </a:t>
            </a:r>
            <a:r>
              <a:rPr sz="3200" spc="-175" dirty="0">
                <a:latin typeface="Arial"/>
                <a:cs typeface="Arial"/>
              </a:rPr>
              <a:t>an </a:t>
            </a:r>
            <a:r>
              <a:rPr sz="3200" spc="-35" dirty="0">
                <a:latin typeface="Arial"/>
                <a:cs typeface="Arial"/>
              </a:rPr>
              <a:t>artifact </a:t>
            </a:r>
            <a:r>
              <a:rPr sz="3200" spc="-135" dirty="0">
                <a:latin typeface="Arial"/>
                <a:cs typeface="Arial"/>
              </a:rPr>
              <a:t>ready </a:t>
            </a:r>
            <a:r>
              <a:rPr sz="3200" spc="-15" dirty="0">
                <a:latin typeface="Arial"/>
                <a:cs typeface="Arial"/>
              </a:rPr>
              <a:t>for</a:t>
            </a:r>
            <a:r>
              <a:rPr sz="3200" spc="-305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deployment</a:t>
            </a: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408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2" grpId="0" animBg="1"/>
      <p:bldP spid="48" grpId="0" animBg="1"/>
      <p:bldP spid="49" grpId="0" animBg="1"/>
      <p:bldP spid="50" grpId="0"/>
      <p:bldP spid="51" grpId="0" animBg="1"/>
      <p:bldP spid="52" grpId="0"/>
      <p:bldP spid="53" grpId="0" animBg="1"/>
      <p:bldP spid="59" grpId="0"/>
      <p:bldP spid="60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7741921"/>
            <a:ext cx="4937760" cy="438150"/>
          </a:xfrm>
        </p:spPr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58" name="Title 3"/>
          <p:cNvSpPr txBox="1">
            <a:spLocks/>
          </p:cNvSpPr>
          <p:nvPr/>
        </p:nvSpPr>
        <p:spPr>
          <a:xfrm>
            <a:off x="1005840" y="181367"/>
            <a:ext cx="12618720" cy="885433"/>
          </a:xfrm>
          <a:prstGeom prst="rect">
            <a:avLst/>
          </a:prstGeom>
        </p:spPr>
        <p:txBody>
          <a:bodyPr/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Continuous Delivery</a:t>
            </a:r>
          </a:p>
        </p:txBody>
      </p:sp>
      <p:sp>
        <p:nvSpPr>
          <p:cNvPr id="48" name="object 9"/>
          <p:cNvSpPr/>
          <p:nvPr/>
        </p:nvSpPr>
        <p:spPr>
          <a:xfrm>
            <a:off x="10450830" y="1303782"/>
            <a:ext cx="3695700" cy="1480185"/>
          </a:xfrm>
          <a:custGeom>
            <a:avLst/>
            <a:gdLst/>
            <a:ahLst/>
            <a:cxnLst/>
            <a:rect l="l" t="t" r="r" b="b"/>
            <a:pathLst>
              <a:path w="3695700" h="1480185">
                <a:moveTo>
                  <a:pt x="0" y="0"/>
                </a:moveTo>
                <a:lnTo>
                  <a:pt x="2955798" y="0"/>
                </a:lnTo>
                <a:lnTo>
                  <a:pt x="3695700" y="739901"/>
                </a:lnTo>
                <a:lnTo>
                  <a:pt x="2955798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2"/>
          <p:cNvSpPr/>
          <p:nvPr/>
        </p:nvSpPr>
        <p:spPr>
          <a:xfrm>
            <a:off x="476501" y="1258062"/>
            <a:ext cx="3697604" cy="1480185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4"/>
          <p:cNvSpPr txBox="1"/>
          <p:nvPr/>
        </p:nvSpPr>
        <p:spPr>
          <a:xfrm>
            <a:off x="1756342" y="169062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20" dirty="0">
                <a:latin typeface="+mj-lt"/>
                <a:cs typeface="Arial"/>
              </a:rPr>
              <a:t>Source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51" name="object 16"/>
          <p:cNvSpPr/>
          <p:nvPr/>
        </p:nvSpPr>
        <p:spPr>
          <a:xfrm>
            <a:off x="3815585" y="1258062"/>
            <a:ext cx="3697604" cy="1480185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1" y="0"/>
                </a:lnTo>
                <a:lnTo>
                  <a:pt x="3697223" y="739901"/>
                </a:lnTo>
                <a:lnTo>
                  <a:pt x="2957321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8"/>
          <p:cNvSpPr txBox="1"/>
          <p:nvPr/>
        </p:nvSpPr>
        <p:spPr>
          <a:xfrm>
            <a:off x="5277608" y="1675892"/>
            <a:ext cx="860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0" dirty="0">
                <a:latin typeface="Arial"/>
                <a:cs typeface="Arial"/>
              </a:rPr>
              <a:t>Bu</a:t>
            </a:r>
            <a:r>
              <a:rPr sz="3200" spc="-85" dirty="0">
                <a:latin typeface="Arial"/>
                <a:cs typeface="Arial"/>
              </a:rPr>
              <a:t>i</a:t>
            </a:r>
            <a:r>
              <a:rPr sz="3200" spc="-40" dirty="0">
                <a:latin typeface="Arial"/>
                <a:cs typeface="Arial"/>
              </a:rPr>
              <a:t>ld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3" name="object 20"/>
          <p:cNvSpPr/>
          <p:nvPr/>
        </p:nvSpPr>
        <p:spPr>
          <a:xfrm>
            <a:off x="7144001" y="1273302"/>
            <a:ext cx="3695700" cy="1480185"/>
          </a:xfrm>
          <a:custGeom>
            <a:avLst/>
            <a:gdLst/>
            <a:ahLst/>
            <a:cxnLst/>
            <a:rect l="l" t="t" r="r" b="b"/>
            <a:pathLst>
              <a:path w="3695700" h="1480185">
                <a:moveTo>
                  <a:pt x="0" y="0"/>
                </a:moveTo>
                <a:lnTo>
                  <a:pt x="2955798" y="0"/>
                </a:lnTo>
                <a:lnTo>
                  <a:pt x="3695700" y="739901"/>
                </a:lnTo>
                <a:lnTo>
                  <a:pt x="2955798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6"/>
          <p:cNvSpPr txBox="1"/>
          <p:nvPr/>
        </p:nvSpPr>
        <p:spPr>
          <a:xfrm>
            <a:off x="11430697" y="1726056"/>
            <a:ext cx="18415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5" dirty="0">
                <a:latin typeface="Arial"/>
                <a:cs typeface="Arial"/>
              </a:rPr>
              <a:t>Production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0" name="object 18"/>
          <p:cNvSpPr txBox="1"/>
          <p:nvPr/>
        </p:nvSpPr>
        <p:spPr>
          <a:xfrm>
            <a:off x="8587294" y="1690624"/>
            <a:ext cx="860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200" dirty="0">
                <a:latin typeface="Arial"/>
                <a:cs typeface="Arial"/>
              </a:rPr>
              <a:t>Test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9" name="object 6"/>
          <p:cNvSpPr txBox="1"/>
          <p:nvPr/>
        </p:nvSpPr>
        <p:spPr>
          <a:xfrm>
            <a:off x="476501" y="4326229"/>
            <a:ext cx="12424410" cy="3223639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2020"/>
              </a:spcBef>
              <a:buFont typeface="Arial" panose="020B0604020202020204" pitchFamily="34" charset="0"/>
              <a:buChar char="•"/>
              <a:tabLst>
                <a:tab pos="527685" algn="l"/>
                <a:tab pos="528320" algn="l"/>
              </a:tabLst>
            </a:pPr>
            <a:r>
              <a:rPr sz="2800" spc="-90" dirty="0">
                <a:latin typeface="Arial"/>
                <a:cs typeface="Arial"/>
              </a:rPr>
              <a:t>Automatically </a:t>
            </a:r>
            <a:r>
              <a:rPr sz="2800" spc="-110" dirty="0">
                <a:latin typeface="Arial"/>
                <a:cs typeface="Arial"/>
              </a:rPr>
              <a:t>deploy </a:t>
            </a:r>
            <a:r>
              <a:rPr sz="2800" spc="-105" dirty="0">
                <a:latin typeface="Arial"/>
                <a:cs typeface="Arial"/>
              </a:rPr>
              <a:t>new </a:t>
            </a:r>
            <a:r>
              <a:rPr sz="2800" spc="-220" dirty="0">
                <a:latin typeface="Arial"/>
                <a:cs typeface="Arial"/>
              </a:rPr>
              <a:t>changes </a:t>
            </a:r>
            <a:r>
              <a:rPr sz="2800" spc="25" dirty="0">
                <a:latin typeface="Arial"/>
                <a:cs typeface="Arial"/>
              </a:rPr>
              <a:t>to </a:t>
            </a:r>
            <a:r>
              <a:rPr sz="2800" spc="-160" dirty="0">
                <a:latin typeface="Arial"/>
                <a:cs typeface="Arial"/>
              </a:rPr>
              <a:t>staging </a:t>
            </a:r>
            <a:r>
              <a:rPr sz="2800" spc="-105" dirty="0">
                <a:latin typeface="Arial"/>
                <a:cs typeface="Arial"/>
              </a:rPr>
              <a:t>environments </a:t>
            </a:r>
            <a:r>
              <a:rPr sz="2800" spc="-10" dirty="0">
                <a:latin typeface="Arial"/>
                <a:cs typeface="Arial"/>
              </a:rPr>
              <a:t>for</a:t>
            </a:r>
            <a:r>
              <a:rPr sz="2800" spc="-545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testing</a:t>
            </a:r>
            <a:endParaRPr sz="2800" dirty="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1920"/>
              </a:spcBef>
              <a:buFont typeface="Arial" panose="020B0604020202020204" pitchFamily="34" charset="0"/>
              <a:buChar char="•"/>
              <a:tabLst>
                <a:tab pos="527685" algn="l"/>
                <a:tab pos="528320" algn="l"/>
              </a:tabLst>
            </a:pPr>
            <a:r>
              <a:rPr sz="2800" spc="-150" dirty="0">
                <a:latin typeface="Arial"/>
                <a:cs typeface="Arial"/>
              </a:rPr>
              <a:t>Deploy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70" dirty="0">
                <a:latin typeface="Arial"/>
                <a:cs typeface="Arial"/>
              </a:rPr>
              <a:t>production </a:t>
            </a:r>
            <a:r>
              <a:rPr sz="2800" spc="-160" dirty="0">
                <a:latin typeface="Arial"/>
                <a:cs typeface="Arial"/>
              </a:rPr>
              <a:t>safely </a:t>
            </a:r>
            <a:r>
              <a:rPr sz="2800" spc="10" dirty="0">
                <a:latin typeface="Arial"/>
                <a:cs typeface="Arial"/>
              </a:rPr>
              <a:t>without </a:t>
            </a:r>
            <a:r>
              <a:rPr sz="2800" spc="-95" dirty="0">
                <a:latin typeface="Arial"/>
                <a:cs typeface="Arial"/>
              </a:rPr>
              <a:t>affecting</a:t>
            </a:r>
            <a:r>
              <a:rPr sz="2800" spc="-565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customers</a:t>
            </a:r>
            <a:endParaRPr sz="2800" dirty="0">
              <a:latin typeface="Arial"/>
              <a:cs typeface="Arial"/>
            </a:endParaRPr>
          </a:p>
          <a:p>
            <a:pPr marL="527685" marR="5080" indent="-514984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527685" algn="l"/>
                <a:tab pos="528320" algn="l"/>
              </a:tabLst>
            </a:pPr>
            <a:r>
              <a:rPr sz="2800" spc="-120" dirty="0">
                <a:latin typeface="Arial"/>
                <a:cs typeface="Arial"/>
              </a:rPr>
              <a:t>Deliver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155" dirty="0">
                <a:latin typeface="Arial"/>
                <a:cs typeface="Arial"/>
              </a:rPr>
              <a:t>customers </a:t>
            </a:r>
            <a:r>
              <a:rPr sz="2800" spc="-95" dirty="0">
                <a:latin typeface="Arial"/>
                <a:cs typeface="Arial"/>
              </a:rPr>
              <a:t>faster</a:t>
            </a:r>
            <a:r>
              <a:rPr lang="en-US" sz="2800" spc="-95" dirty="0">
                <a:latin typeface="Arial"/>
                <a:cs typeface="Arial"/>
              </a:rPr>
              <a:t> </a:t>
            </a:r>
          </a:p>
          <a:p>
            <a:pPr marL="527685" marR="5080" indent="-514984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527685" algn="l"/>
                <a:tab pos="528320" algn="l"/>
              </a:tabLst>
            </a:pPr>
            <a:r>
              <a:rPr lang="en-US" sz="2800" spc="-95" dirty="0">
                <a:latin typeface="Arial"/>
                <a:cs typeface="Arial"/>
              </a:rPr>
              <a:t>I</a:t>
            </a:r>
            <a:r>
              <a:rPr sz="2800" spc="-175" dirty="0">
                <a:latin typeface="Arial"/>
                <a:cs typeface="Arial"/>
              </a:rPr>
              <a:t>ncrease </a:t>
            </a:r>
            <a:r>
              <a:rPr sz="2800" spc="-90" dirty="0">
                <a:latin typeface="Arial"/>
                <a:cs typeface="Arial"/>
              </a:rPr>
              <a:t>deployment </a:t>
            </a:r>
            <a:r>
              <a:rPr sz="2800" spc="-130" dirty="0">
                <a:latin typeface="Arial"/>
                <a:cs typeface="Arial"/>
              </a:rPr>
              <a:t>frequency, </a:t>
            </a:r>
            <a:r>
              <a:rPr sz="2800" spc="-150" dirty="0">
                <a:latin typeface="Arial"/>
                <a:cs typeface="Arial"/>
              </a:rPr>
              <a:t>and</a:t>
            </a:r>
            <a:r>
              <a:rPr sz="2800" spc="-480" dirty="0">
                <a:latin typeface="Arial"/>
                <a:cs typeface="Arial"/>
              </a:rPr>
              <a:t> </a:t>
            </a:r>
            <a:r>
              <a:rPr lang="en-US" sz="2800" spc="-480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reduce  </a:t>
            </a:r>
            <a:r>
              <a:rPr sz="2800" spc="-195" dirty="0">
                <a:latin typeface="Arial"/>
                <a:cs typeface="Arial"/>
              </a:rPr>
              <a:t>change </a:t>
            </a:r>
            <a:r>
              <a:rPr sz="2800" spc="-130" dirty="0">
                <a:latin typeface="Arial"/>
                <a:cs typeface="Arial"/>
              </a:rPr>
              <a:t>lead </a:t>
            </a:r>
            <a:r>
              <a:rPr sz="2800" spc="-25" dirty="0">
                <a:latin typeface="Arial"/>
                <a:cs typeface="Arial"/>
              </a:rPr>
              <a:t>time </a:t>
            </a:r>
            <a:r>
              <a:rPr sz="2800" spc="-150" dirty="0">
                <a:latin typeface="Arial"/>
                <a:cs typeface="Arial"/>
              </a:rPr>
              <a:t>and </a:t>
            </a:r>
            <a:r>
              <a:rPr sz="2800" spc="-195" dirty="0">
                <a:latin typeface="Arial"/>
                <a:cs typeface="Arial"/>
              </a:rPr>
              <a:t>change </a:t>
            </a:r>
            <a:r>
              <a:rPr sz="2800" spc="-65" dirty="0">
                <a:latin typeface="Arial"/>
                <a:cs typeface="Arial"/>
              </a:rPr>
              <a:t>failure</a:t>
            </a:r>
            <a:r>
              <a:rPr sz="2800" spc="-290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rate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1" name="object 18"/>
          <p:cNvSpPr/>
          <p:nvPr/>
        </p:nvSpPr>
        <p:spPr>
          <a:xfrm>
            <a:off x="422466" y="3188396"/>
            <a:ext cx="13724064" cy="1092835"/>
          </a:xfrm>
          <a:custGeom>
            <a:avLst/>
            <a:gdLst/>
            <a:ahLst/>
            <a:cxnLst/>
            <a:rect l="l" t="t" r="r" b="b"/>
            <a:pathLst>
              <a:path w="13691869" h="1092834">
                <a:moveTo>
                  <a:pt x="13145262" y="0"/>
                </a:moveTo>
                <a:lnTo>
                  <a:pt x="13145262" y="273177"/>
                </a:lnTo>
                <a:lnTo>
                  <a:pt x="0" y="273177"/>
                </a:lnTo>
                <a:lnTo>
                  <a:pt x="0" y="819531"/>
                </a:lnTo>
                <a:lnTo>
                  <a:pt x="13145262" y="819531"/>
                </a:lnTo>
                <a:lnTo>
                  <a:pt x="13145262" y="1092708"/>
                </a:lnTo>
                <a:lnTo>
                  <a:pt x="13691616" y="546354"/>
                </a:lnTo>
                <a:lnTo>
                  <a:pt x="13145262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0"/>
          <p:cNvSpPr/>
          <p:nvPr/>
        </p:nvSpPr>
        <p:spPr>
          <a:xfrm>
            <a:off x="10474324" y="3589335"/>
            <a:ext cx="2950756" cy="2614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3"/>
          <p:cNvSpPr/>
          <p:nvPr/>
        </p:nvSpPr>
        <p:spPr>
          <a:xfrm>
            <a:off x="773302" y="3607304"/>
            <a:ext cx="2445423" cy="2614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025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/>
      <p:bldP spid="51" grpId="0" animBg="1"/>
      <p:bldP spid="52" grpId="0"/>
      <p:bldP spid="53" grpId="0" animBg="1"/>
      <p:bldP spid="59" grpId="0"/>
      <p:bldP spid="60" grpId="0"/>
      <p:bldP spid="21" grpId="0" animBg="1"/>
      <p:bldP spid="23" grpId="0" animBg="1"/>
      <p:bldP spid="25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7741921"/>
            <a:ext cx="4937760" cy="438150"/>
          </a:xfrm>
        </p:spPr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14" name="object 12"/>
          <p:cNvSpPr/>
          <p:nvPr/>
        </p:nvSpPr>
        <p:spPr>
          <a:xfrm>
            <a:off x="843534" y="147142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 txBox="1"/>
          <p:nvPr/>
        </p:nvSpPr>
        <p:spPr>
          <a:xfrm>
            <a:off x="1685543" y="1743011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20" dirty="0">
                <a:latin typeface="+mj-lt"/>
                <a:cs typeface="Arial"/>
              </a:rPr>
              <a:t>Source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58" name="Title 3"/>
          <p:cNvSpPr txBox="1">
            <a:spLocks/>
          </p:cNvSpPr>
          <p:nvPr/>
        </p:nvSpPr>
        <p:spPr>
          <a:xfrm>
            <a:off x="1005840" y="272807"/>
            <a:ext cx="12618720" cy="778753"/>
          </a:xfrm>
          <a:prstGeom prst="rect">
            <a:avLst/>
          </a:prstGeom>
        </p:spPr>
        <p:txBody>
          <a:bodyPr/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AWS Developer Tools or Code Services</a:t>
            </a:r>
          </a:p>
        </p:txBody>
      </p:sp>
      <p:sp>
        <p:nvSpPr>
          <p:cNvPr id="35" name="object 12"/>
          <p:cNvSpPr/>
          <p:nvPr/>
        </p:nvSpPr>
        <p:spPr>
          <a:xfrm>
            <a:off x="3297174" y="147142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4"/>
          <p:cNvSpPr txBox="1"/>
          <p:nvPr/>
        </p:nvSpPr>
        <p:spPr>
          <a:xfrm>
            <a:off x="4093463" y="1743011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>
                <a:latin typeface="+mj-lt"/>
                <a:cs typeface="Arial"/>
              </a:rPr>
              <a:t>Build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39" name="object 12"/>
          <p:cNvSpPr/>
          <p:nvPr/>
        </p:nvSpPr>
        <p:spPr>
          <a:xfrm>
            <a:off x="5720334" y="145618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4"/>
          <p:cNvSpPr txBox="1"/>
          <p:nvPr/>
        </p:nvSpPr>
        <p:spPr>
          <a:xfrm>
            <a:off x="6513257" y="176663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>
                <a:latin typeface="+mj-lt"/>
                <a:cs typeface="Arial"/>
              </a:rPr>
              <a:t>Test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41" name="object 12"/>
          <p:cNvSpPr/>
          <p:nvPr/>
        </p:nvSpPr>
        <p:spPr>
          <a:xfrm>
            <a:off x="8143494" y="145618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4"/>
          <p:cNvSpPr txBox="1"/>
          <p:nvPr/>
        </p:nvSpPr>
        <p:spPr>
          <a:xfrm>
            <a:off x="8997377" y="173615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>
                <a:latin typeface="+mj-lt"/>
                <a:cs typeface="Arial"/>
              </a:rPr>
              <a:t>Deploy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43" name="object 12"/>
          <p:cNvSpPr/>
          <p:nvPr/>
        </p:nvSpPr>
        <p:spPr>
          <a:xfrm>
            <a:off x="10551414" y="145618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4"/>
          <p:cNvSpPr txBox="1"/>
          <p:nvPr/>
        </p:nvSpPr>
        <p:spPr>
          <a:xfrm>
            <a:off x="11390057" y="1736154"/>
            <a:ext cx="13739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>
                <a:latin typeface="+mj-lt"/>
                <a:cs typeface="Arial"/>
              </a:rPr>
              <a:t>Monitor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45" name="object 19"/>
          <p:cNvSpPr txBox="1"/>
          <p:nvPr/>
        </p:nvSpPr>
        <p:spPr>
          <a:xfrm>
            <a:off x="6160388" y="3888739"/>
            <a:ext cx="1727835" cy="6028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7185" marR="5080" indent="-325120">
              <a:lnSpc>
                <a:spcPct val="101099"/>
              </a:lnSpc>
              <a:spcBef>
                <a:spcPts val="95"/>
              </a:spcBef>
            </a:pPr>
            <a:r>
              <a:rPr sz="1900" spc="-240" dirty="0">
                <a:latin typeface="Arial"/>
                <a:cs typeface="Arial"/>
              </a:rPr>
              <a:t>AWS </a:t>
            </a:r>
            <a:r>
              <a:rPr sz="1900" spc="-100" dirty="0">
                <a:latin typeface="Arial"/>
                <a:cs typeface="Arial"/>
              </a:rPr>
              <a:t>CodeBuild </a:t>
            </a:r>
            <a:r>
              <a:rPr sz="1900" spc="-155" dirty="0">
                <a:latin typeface="Arial"/>
                <a:cs typeface="Arial"/>
              </a:rPr>
              <a:t>+  </a:t>
            </a:r>
            <a:r>
              <a:rPr lang="en-US" sz="1900" spc="-155" dirty="0">
                <a:latin typeface="Arial"/>
                <a:cs typeface="Arial"/>
              </a:rPr>
              <a:t>T</a:t>
            </a:r>
            <a:r>
              <a:rPr sz="1900" spc="10" dirty="0">
                <a:latin typeface="Arial"/>
                <a:cs typeface="Arial"/>
              </a:rPr>
              <a:t>hird</a:t>
            </a:r>
            <a:r>
              <a:rPr sz="1900" spc="-114" dirty="0">
                <a:latin typeface="Arial"/>
                <a:cs typeface="Arial"/>
              </a:rPr>
              <a:t> </a:t>
            </a:r>
            <a:r>
              <a:rPr lang="en-US" sz="1900" spc="-25" dirty="0">
                <a:latin typeface="Arial"/>
                <a:cs typeface="Arial"/>
              </a:rPr>
              <a:t>P</a:t>
            </a:r>
            <a:r>
              <a:rPr sz="1900" spc="-25" dirty="0">
                <a:latin typeface="Arial"/>
                <a:cs typeface="Arial"/>
              </a:rPr>
              <a:t>arty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46" name="object 20"/>
          <p:cNvSpPr/>
          <p:nvPr/>
        </p:nvSpPr>
        <p:spPr>
          <a:xfrm>
            <a:off x="6519672" y="2798064"/>
            <a:ext cx="1008888" cy="1008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22"/>
          <p:cNvSpPr txBox="1"/>
          <p:nvPr/>
        </p:nvSpPr>
        <p:spPr>
          <a:xfrm>
            <a:off x="951992" y="3853433"/>
            <a:ext cx="183388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240" dirty="0">
                <a:latin typeface="Arial"/>
                <a:cs typeface="Arial"/>
              </a:rPr>
              <a:t>AWS</a:t>
            </a:r>
            <a:r>
              <a:rPr sz="1900" spc="-125" dirty="0">
                <a:latin typeface="Arial"/>
                <a:cs typeface="Arial"/>
              </a:rPr>
              <a:t> </a:t>
            </a:r>
            <a:r>
              <a:rPr sz="1900" spc="-100" dirty="0">
                <a:latin typeface="Arial"/>
                <a:cs typeface="Arial"/>
              </a:rPr>
              <a:t>CodeCommit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48" name="object 23"/>
          <p:cNvSpPr/>
          <p:nvPr/>
        </p:nvSpPr>
        <p:spPr>
          <a:xfrm>
            <a:off x="1392936" y="2791967"/>
            <a:ext cx="987552" cy="987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24"/>
          <p:cNvSpPr txBox="1"/>
          <p:nvPr/>
        </p:nvSpPr>
        <p:spPr>
          <a:xfrm>
            <a:off x="3856100" y="3853433"/>
            <a:ext cx="154940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240" dirty="0">
                <a:latin typeface="Arial"/>
                <a:cs typeface="Arial"/>
              </a:rPr>
              <a:t>AWS</a:t>
            </a:r>
            <a:r>
              <a:rPr sz="1900" spc="-130" dirty="0">
                <a:latin typeface="Arial"/>
                <a:cs typeface="Arial"/>
              </a:rPr>
              <a:t> </a:t>
            </a:r>
            <a:r>
              <a:rPr sz="1900" spc="-100" dirty="0">
                <a:latin typeface="Arial"/>
                <a:cs typeface="Arial"/>
              </a:rPr>
              <a:t>CodeBuild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50" name="object 25"/>
          <p:cNvSpPr/>
          <p:nvPr/>
        </p:nvSpPr>
        <p:spPr>
          <a:xfrm>
            <a:off x="4126991" y="2791967"/>
            <a:ext cx="1008888" cy="1008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26"/>
          <p:cNvSpPr txBox="1"/>
          <p:nvPr/>
        </p:nvSpPr>
        <p:spPr>
          <a:xfrm>
            <a:off x="8331894" y="3899232"/>
            <a:ext cx="1342137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105" dirty="0" err="1">
                <a:latin typeface="Arial"/>
                <a:cs typeface="Arial"/>
              </a:rPr>
              <a:t>CodeDeploy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52" name="object 27"/>
          <p:cNvSpPr/>
          <p:nvPr/>
        </p:nvSpPr>
        <p:spPr>
          <a:xfrm>
            <a:off x="8398475" y="2840292"/>
            <a:ext cx="1069848" cy="1071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37"/>
          <p:cNvSpPr txBox="1"/>
          <p:nvPr/>
        </p:nvSpPr>
        <p:spPr>
          <a:xfrm>
            <a:off x="11275359" y="3899232"/>
            <a:ext cx="1228725" cy="6028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0660">
              <a:lnSpc>
                <a:spcPct val="101000"/>
              </a:lnSpc>
              <a:spcBef>
                <a:spcPts val="95"/>
              </a:spcBef>
            </a:pPr>
            <a:r>
              <a:rPr sz="1900" spc="-114" dirty="0">
                <a:latin typeface="Arial"/>
                <a:cs typeface="Arial"/>
              </a:rPr>
              <a:t>Amazon  </a:t>
            </a:r>
            <a:r>
              <a:rPr sz="1900" spc="-90" dirty="0">
                <a:latin typeface="Arial"/>
                <a:cs typeface="Arial"/>
              </a:rPr>
              <a:t>Cloud</a:t>
            </a:r>
            <a:r>
              <a:rPr sz="1900" spc="-235" dirty="0">
                <a:latin typeface="Arial"/>
                <a:cs typeface="Arial"/>
              </a:rPr>
              <a:t>W</a:t>
            </a:r>
            <a:r>
              <a:rPr sz="1900" spc="-150" dirty="0">
                <a:latin typeface="Arial"/>
                <a:cs typeface="Arial"/>
              </a:rPr>
              <a:t>a</a:t>
            </a:r>
            <a:r>
              <a:rPr sz="1900" spc="95" dirty="0">
                <a:latin typeface="Arial"/>
                <a:cs typeface="Arial"/>
              </a:rPr>
              <a:t>t</a:t>
            </a:r>
            <a:r>
              <a:rPr sz="1900" spc="-95" dirty="0">
                <a:latin typeface="Arial"/>
                <a:cs typeface="Arial"/>
              </a:rPr>
              <a:t>ch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57" name="object 38"/>
          <p:cNvSpPr/>
          <p:nvPr/>
        </p:nvSpPr>
        <p:spPr>
          <a:xfrm>
            <a:off x="11390375" y="2772283"/>
            <a:ext cx="1059180" cy="10607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8"/>
          <p:cNvSpPr txBox="1"/>
          <p:nvPr/>
        </p:nvSpPr>
        <p:spPr>
          <a:xfrm>
            <a:off x="6076314" y="7311034"/>
            <a:ext cx="184340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240" dirty="0">
                <a:latin typeface="Arial"/>
                <a:cs typeface="Arial"/>
              </a:rPr>
              <a:t>AWS</a:t>
            </a:r>
            <a:r>
              <a:rPr sz="1900" spc="-160" dirty="0">
                <a:latin typeface="Arial"/>
                <a:cs typeface="Arial"/>
              </a:rPr>
              <a:t> </a:t>
            </a:r>
            <a:r>
              <a:rPr sz="1900" spc="-90" dirty="0">
                <a:latin typeface="Arial"/>
                <a:cs typeface="Arial"/>
              </a:rPr>
              <a:t>CodePipeline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60" name="object 29"/>
          <p:cNvSpPr/>
          <p:nvPr/>
        </p:nvSpPr>
        <p:spPr>
          <a:xfrm>
            <a:off x="6571488" y="6455664"/>
            <a:ext cx="854964" cy="854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4" name="Straight Arrow Connector 3"/>
          <p:cNvCxnSpPr>
            <a:stCxn id="60" idx="0"/>
            <a:endCxn id="48" idx="2"/>
          </p:cNvCxnSpPr>
          <p:nvPr/>
        </p:nvCxnSpPr>
        <p:spPr>
          <a:xfrm flipH="1" flipV="1">
            <a:off x="1886712" y="3779519"/>
            <a:ext cx="5112258" cy="2676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60" idx="0"/>
            <a:endCxn id="50" idx="2"/>
          </p:cNvCxnSpPr>
          <p:nvPr/>
        </p:nvCxnSpPr>
        <p:spPr>
          <a:xfrm flipH="1" flipV="1">
            <a:off x="4631435" y="3800854"/>
            <a:ext cx="2367535" cy="2654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0" idx="0"/>
            <a:endCxn id="46" idx="2"/>
          </p:cNvCxnSpPr>
          <p:nvPr/>
        </p:nvCxnSpPr>
        <p:spPr>
          <a:xfrm flipV="1">
            <a:off x="6998970" y="3806952"/>
            <a:ext cx="25146" cy="2648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60" idx="0"/>
            <a:endCxn id="52" idx="2"/>
          </p:cNvCxnSpPr>
          <p:nvPr/>
        </p:nvCxnSpPr>
        <p:spPr>
          <a:xfrm flipV="1">
            <a:off x="6998970" y="3911664"/>
            <a:ext cx="1934429" cy="254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0" idx="0"/>
            <a:endCxn id="57" idx="2"/>
          </p:cNvCxnSpPr>
          <p:nvPr/>
        </p:nvCxnSpPr>
        <p:spPr>
          <a:xfrm flipV="1">
            <a:off x="6998970" y="3832986"/>
            <a:ext cx="4920995" cy="2622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EF3293B-C50F-0346-9A24-F3B7A1BBF09F}"/>
              </a:ext>
            </a:extLst>
          </p:cNvPr>
          <p:cNvSpPr txBox="1"/>
          <p:nvPr/>
        </p:nvSpPr>
        <p:spPr>
          <a:xfrm>
            <a:off x="9716844" y="3841658"/>
            <a:ext cx="927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Fargate</a:t>
            </a:r>
            <a:r>
              <a:rPr lang="en-US" sz="1800" dirty="0"/>
              <a:t> </a:t>
            </a:r>
          </a:p>
          <a:p>
            <a:r>
              <a:rPr lang="en-US" sz="1800" dirty="0"/>
              <a:t>or ECS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280C5A-AA39-9B4D-AC12-FA84623EF97E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6808587" y="3869792"/>
            <a:ext cx="3340045" cy="2695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F74D04BE-01DC-C040-AA0D-88B8B7B9C4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18534" y="2809596"/>
            <a:ext cx="1060196" cy="106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01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35" grpId="0" animBg="1"/>
      <p:bldP spid="38" grpId="0"/>
      <p:bldP spid="39" grpId="0" animBg="1"/>
      <p:bldP spid="40" grpId="0"/>
      <p:bldP spid="41" grpId="0" animBg="1"/>
      <p:bldP spid="41" grpId="1" animBg="1"/>
      <p:bldP spid="42" grpId="0"/>
      <p:bldP spid="42" grpId="1"/>
      <p:bldP spid="43" grpId="0" animBg="1"/>
      <p:bldP spid="44" grpId="0"/>
      <p:bldP spid="45" grpId="0"/>
      <p:bldP spid="46" grpId="0" animBg="1"/>
      <p:bldP spid="47" grpId="0"/>
      <p:bldP spid="48" grpId="0" animBg="1"/>
      <p:bldP spid="49" grpId="0"/>
      <p:bldP spid="50" grpId="0" animBg="1"/>
      <p:bldP spid="51" grpId="0"/>
      <p:bldP spid="51" grpId="1"/>
      <p:bldP spid="52" grpId="0" animBg="1"/>
      <p:bldP spid="52" grpId="1" animBg="1"/>
      <p:bldP spid="56" grpId="0"/>
      <p:bldP spid="57" grpId="0" animBg="1"/>
      <p:bldP spid="59" grpId="0"/>
      <p:bldP spid="60" grpId="0" animBg="1"/>
      <p:bldP spid="3" grpId="0"/>
      <p:bldP spid="3" grpId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7741921"/>
            <a:ext cx="4937760" cy="438150"/>
          </a:xfrm>
        </p:spPr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14" name="object 12"/>
          <p:cNvSpPr/>
          <p:nvPr/>
        </p:nvSpPr>
        <p:spPr>
          <a:xfrm>
            <a:off x="843534" y="147142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 txBox="1"/>
          <p:nvPr/>
        </p:nvSpPr>
        <p:spPr>
          <a:xfrm>
            <a:off x="1685543" y="1743011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20" dirty="0">
                <a:latin typeface="+mj-lt"/>
                <a:cs typeface="Arial"/>
              </a:rPr>
              <a:t>Source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58" name="Title 3"/>
          <p:cNvSpPr txBox="1">
            <a:spLocks/>
          </p:cNvSpPr>
          <p:nvPr/>
        </p:nvSpPr>
        <p:spPr>
          <a:xfrm>
            <a:off x="1005840" y="272807"/>
            <a:ext cx="12618720" cy="778753"/>
          </a:xfrm>
          <a:prstGeom prst="rect">
            <a:avLst/>
          </a:prstGeom>
        </p:spPr>
        <p:txBody>
          <a:bodyPr/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AWS Developer Tools or Code Services</a:t>
            </a:r>
          </a:p>
        </p:txBody>
      </p:sp>
      <p:sp>
        <p:nvSpPr>
          <p:cNvPr id="35" name="object 12"/>
          <p:cNvSpPr/>
          <p:nvPr/>
        </p:nvSpPr>
        <p:spPr>
          <a:xfrm>
            <a:off x="3297174" y="147142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4"/>
          <p:cNvSpPr txBox="1"/>
          <p:nvPr/>
        </p:nvSpPr>
        <p:spPr>
          <a:xfrm>
            <a:off x="4093463" y="1743011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>
                <a:latin typeface="+mj-lt"/>
                <a:cs typeface="Arial"/>
              </a:rPr>
              <a:t>Build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39" name="object 12"/>
          <p:cNvSpPr/>
          <p:nvPr/>
        </p:nvSpPr>
        <p:spPr>
          <a:xfrm>
            <a:off x="5720334" y="145618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4"/>
          <p:cNvSpPr txBox="1"/>
          <p:nvPr/>
        </p:nvSpPr>
        <p:spPr>
          <a:xfrm>
            <a:off x="6513257" y="176663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>
                <a:latin typeface="+mj-lt"/>
                <a:cs typeface="Arial"/>
              </a:rPr>
              <a:t>Test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41" name="object 12"/>
          <p:cNvSpPr/>
          <p:nvPr/>
        </p:nvSpPr>
        <p:spPr>
          <a:xfrm>
            <a:off x="8143494" y="145618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4"/>
          <p:cNvSpPr txBox="1"/>
          <p:nvPr/>
        </p:nvSpPr>
        <p:spPr>
          <a:xfrm>
            <a:off x="8997377" y="173615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>
                <a:latin typeface="+mj-lt"/>
                <a:cs typeface="Arial"/>
              </a:rPr>
              <a:t>Deploy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43" name="object 12"/>
          <p:cNvSpPr/>
          <p:nvPr/>
        </p:nvSpPr>
        <p:spPr>
          <a:xfrm>
            <a:off x="10551414" y="145618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4"/>
          <p:cNvSpPr txBox="1"/>
          <p:nvPr/>
        </p:nvSpPr>
        <p:spPr>
          <a:xfrm>
            <a:off x="11390057" y="1736154"/>
            <a:ext cx="129880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>
                <a:latin typeface="+mj-lt"/>
                <a:cs typeface="Arial"/>
              </a:rPr>
              <a:t>Monitor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45" name="object 19"/>
          <p:cNvSpPr txBox="1"/>
          <p:nvPr/>
        </p:nvSpPr>
        <p:spPr>
          <a:xfrm>
            <a:off x="6160388" y="3888739"/>
            <a:ext cx="1727835" cy="6028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7185" marR="5080" indent="-325120">
              <a:lnSpc>
                <a:spcPct val="101099"/>
              </a:lnSpc>
              <a:spcBef>
                <a:spcPts val="95"/>
              </a:spcBef>
            </a:pPr>
            <a:r>
              <a:rPr sz="1900" spc="-240" dirty="0">
                <a:latin typeface="Arial"/>
                <a:cs typeface="Arial"/>
              </a:rPr>
              <a:t>AWS </a:t>
            </a:r>
            <a:r>
              <a:rPr sz="1900" spc="-100" dirty="0">
                <a:latin typeface="Arial"/>
                <a:cs typeface="Arial"/>
              </a:rPr>
              <a:t>CodeBuild </a:t>
            </a:r>
            <a:r>
              <a:rPr sz="1900" spc="-155" dirty="0">
                <a:latin typeface="Arial"/>
                <a:cs typeface="Arial"/>
              </a:rPr>
              <a:t>+  </a:t>
            </a:r>
            <a:r>
              <a:rPr lang="en-US" sz="1900" spc="-155" dirty="0">
                <a:latin typeface="Arial"/>
                <a:cs typeface="Arial"/>
              </a:rPr>
              <a:t>T</a:t>
            </a:r>
            <a:r>
              <a:rPr sz="1900" spc="10" dirty="0">
                <a:latin typeface="Arial"/>
                <a:cs typeface="Arial"/>
              </a:rPr>
              <a:t>hird</a:t>
            </a:r>
            <a:r>
              <a:rPr sz="1900" spc="-114" dirty="0">
                <a:latin typeface="Arial"/>
                <a:cs typeface="Arial"/>
              </a:rPr>
              <a:t> </a:t>
            </a:r>
            <a:r>
              <a:rPr lang="en-US" sz="1900" spc="-25" dirty="0">
                <a:latin typeface="Arial"/>
                <a:cs typeface="Arial"/>
              </a:rPr>
              <a:t>P</a:t>
            </a:r>
            <a:r>
              <a:rPr sz="1900" spc="-25" dirty="0">
                <a:latin typeface="Arial"/>
                <a:cs typeface="Arial"/>
              </a:rPr>
              <a:t>arty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46" name="object 20"/>
          <p:cNvSpPr/>
          <p:nvPr/>
        </p:nvSpPr>
        <p:spPr>
          <a:xfrm>
            <a:off x="6519672" y="2798064"/>
            <a:ext cx="1008888" cy="1008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22"/>
          <p:cNvSpPr txBox="1"/>
          <p:nvPr/>
        </p:nvSpPr>
        <p:spPr>
          <a:xfrm>
            <a:off x="951992" y="3853433"/>
            <a:ext cx="183388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240" dirty="0">
                <a:latin typeface="Arial"/>
                <a:cs typeface="Arial"/>
              </a:rPr>
              <a:t>AWS</a:t>
            </a:r>
            <a:r>
              <a:rPr sz="1900" spc="-125" dirty="0">
                <a:latin typeface="Arial"/>
                <a:cs typeface="Arial"/>
              </a:rPr>
              <a:t> </a:t>
            </a:r>
            <a:r>
              <a:rPr sz="1900" spc="-100" dirty="0">
                <a:latin typeface="Arial"/>
                <a:cs typeface="Arial"/>
              </a:rPr>
              <a:t>CodeCommit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48" name="object 23"/>
          <p:cNvSpPr/>
          <p:nvPr/>
        </p:nvSpPr>
        <p:spPr>
          <a:xfrm>
            <a:off x="1392936" y="2791967"/>
            <a:ext cx="987552" cy="987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24"/>
          <p:cNvSpPr txBox="1"/>
          <p:nvPr/>
        </p:nvSpPr>
        <p:spPr>
          <a:xfrm>
            <a:off x="3856100" y="3853433"/>
            <a:ext cx="154940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240" dirty="0">
                <a:latin typeface="Arial"/>
                <a:cs typeface="Arial"/>
              </a:rPr>
              <a:t>AWS</a:t>
            </a:r>
            <a:r>
              <a:rPr sz="1900" spc="-130" dirty="0">
                <a:latin typeface="Arial"/>
                <a:cs typeface="Arial"/>
              </a:rPr>
              <a:t> </a:t>
            </a:r>
            <a:r>
              <a:rPr sz="1900" spc="-100" dirty="0">
                <a:latin typeface="Arial"/>
                <a:cs typeface="Arial"/>
              </a:rPr>
              <a:t>CodeBuild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50" name="object 25"/>
          <p:cNvSpPr/>
          <p:nvPr/>
        </p:nvSpPr>
        <p:spPr>
          <a:xfrm>
            <a:off x="4126991" y="2791967"/>
            <a:ext cx="1008888" cy="1008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37"/>
          <p:cNvSpPr txBox="1"/>
          <p:nvPr/>
        </p:nvSpPr>
        <p:spPr>
          <a:xfrm>
            <a:off x="11212370" y="3973758"/>
            <a:ext cx="1228725" cy="6028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0660">
              <a:lnSpc>
                <a:spcPct val="101000"/>
              </a:lnSpc>
              <a:spcBef>
                <a:spcPts val="95"/>
              </a:spcBef>
            </a:pPr>
            <a:r>
              <a:rPr sz="1900" spc="-114" dirty="0">
                <a:latin typeface="Arial"/>
                <a:cs typeface="Arial"/>
              </a:rPr>
              <a:t>Amazon  </a:t>
            </a:r>
            <a:r>
              <a:rPr sz="1900" spc="-90" dirty="0">
                <a:latin typeface="Arial"/>
                <a:cs typeface="Arial"/>
              </a:rPr>
              <a:t>Cloud</a:t>
            </a:r>
            <a:r>
              <a:rPr sz="1900" spc="-235" dirty="0">
                <a:latin typeface="Arial"/>
                <a:cs typeface="Arial"/>
              </a:rPr>
              <a:t>W</a:t>
            </a:r>
            <a:r>
              <a:rPr sz="1900" spc="-150" dirty="0">
                <a:latin typeface="Arial"/>
                <a:cs typeface="Arial"/>
              </a:rPr>
              <a:t>a</a:t>
            </a:r>
            <a:r>
              <a:rPr sz="1900" spc="95" dirty="0">
                <a:latin typeface="Arial"/>
                <a:cs typeface="Arial"/>
              </a:rPr>
              <a:t>t</a:t>
            </a:r>
            <a:r>
              <a:rPr sz="1900" spc="-95" dirty="0">
                <a:latin typeface="Arial"/>
                <a:cs typeface="Arial"/>
              </a:rPr>
              <a:t>ch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57" name="object 38"/>
          <p:cNvSpPr/>
          <p:nvPr/>
        </p:nvSpPr>
        <p:spPr>
          <a:xfrm>
            <a:off x="11271614" y="2895442"/>
            <a:ext cx="1059180" cy="10607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5"/>
          <p:cNvSpPr/>
          <p:nvPr/>
        </p:nvSpPr>
        <p:spPr>
          <a:xfrm>
            <a:off x="843535" y="4275187"/>
            <a:ext cx="5069586" cy="1094740"/>
          </a:xfrm>
          <a:custGeom>
            <a:avLst/>
            <a:gdLst/>
            <a:ahLst/>
            <a:cxnLst/>
            <a:rect l="l" t="t" r="r" b="b"/>
            <a:pathLst>
              <a:path w="5876925" h="1094739">
                <a:moveTo>
                  <a:pt x="5329428" y="0"/>
                </a:moveTo>
                <a:lnTo>
                  <a:pt x="5329428" y="273558"/>
                </a:lnTo>
                <a:lnTo>
                  <a:pt x="0" y="273558"/>
                </a:lnTo>
                <a:lnTo>
                  <a:pt x="0" y="820674"/>
                </a:lnTo>
                <a:lnTo>
                  <a:pt x="5329428" y="820674"/>
                </a:lnTo>
                <a:lnTo>
                  <a:pt x="5329428" y="1094232"/>
                </a:lnTo>
                <a:lnTo>
                  <a:pt x="5876544" y="547115"/>
                </a:lnTo>
                <a:lnTo>
                  <a:pt x="5329428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17"/>
          <p:cNvSpPr/>
          <p:nvPr/>
        </p:nvSpPr>
        <p:spPr>
          <a:xfrm>
            <a:off x="1052888" y="4696637"/>
            <a:ext cx="2416563" cy="2518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18"/>
          <p:cNvSpPr/>
          <p:nvPr/>
        </p:nvSpPr>
        <p:spPr>
          <a:xfrm>
            <a:off x="843534" y="5336729"/>
            <a:ext cx="12230987" cy="1092835"/>
          </a:xfrm>
          <a:custGeom>
            <a:avLst/>
            <a:gdLst/>
            <a:ahLst/>
            <a:cxnLst/>
            <a:rect l="l" t="t" r="r" b="b"/>
            <a:pathLst>
              <a:path w="13691869" h="1092834">
                <a:moveTo>
                  <a:pt x="13145262" y="0"/>
                </a:moveTo>
                <a:lnTo>
                  <a:pt x="13145262" y="273177"/>
                </a:lnTo>
                <a:lnTo>
                  <a:pt x="0" y="273177"/>
                </a:lnTo>
                <a:lnTo>
                  <a:pt x="0" y="819531"/>
                </a:lnTo>
                <a:lnTo>
                  <a:pt x="13145262" y="819531"/>
                </a:lnTo>
                <a:lnTo>
                  <a:pt x="13145262" y="1092708"/>
                </a:lnTo>
                <a:lnTo>
                  <a:pt x="13691616" y="546354"/>
                </a:lnTo>
                <a:lnTo>
                  <a:pt x="13145262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20"/>
          <p:cNvSpPr/>
          <p:nvPr/>
        </p:nvSpPr>
        <p:spPr>
          <a:xfrm>
            <a:off x="9158032" y="5737668"/>
            <a:ext cx="2950756" cy="2614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28"/>
          <p:cNvSpPr txBox="1"/>
          <p:nvPr/>
        </p:nvSpPr>
        <p:spPr>
          <a:xfrm>
            <a:off x="6076314" y="7311034"/>
            <a:ext cx="184340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240" dirty="0">
                <a:latin typeface="Arial"/>
                <a:cs typeface="Arial"/>
              </a:rPr>
              <a:t>AWS</a:t>
            </a:r>
            <a:r>
              <a:rPr sz="1900" spc="-160" dirty="0">
                <a:latin typeface="Arial"/>
                <a:cs typeface="Arial"/>
              </a:rPr>
              <a:t> </a:t>
            </a:r>
            <a:r>
              <a:rPr sz="1900" spc="-90" dirty="0">
                <a:latin typeface="Arial"/>
                <a:cs typeface="Arial"/>
              </a:rPr>
              <a:t>CodePipeline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69" name="object 29"/>
          <p:cNvSpPr/>
          <p:nvPr/>
        </p:nvSpPr>
        <p:spPr>
          <a:xfrm>
            <a:off x="6571488" y="6455664"/>
            <a:ext cx="854964" cy="8549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23"/>
          <p:cNvSpPr/>
          <p:nvPr/>
        </p:nvSpPr>
        <p:spPr>
          <a:xfrm>
            <a:off x="965770" y="5740397"/>
            <a:ext cx="2445423" cy="26149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C6244B-4086-D141-87A4-DFAA2FF16166}"/>
              </a:ext>
            </a:extLst>
          </p:cNvPr>
          <p:cNvSpPr txBox="1"/>
          <p:nvPr/>
        </p:nvSpPr>
        <p:spPr>
          <a:xfrm>
            <a:off x="8914868" y="3944666"/>
            <a:ext cx="927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Fargate</a:t>
            </a:r>
            <a:r>
              <a:rPr lang="en-US" sz="1800" dirty="0"/>
              <a:t> </a:t>
            </a:r>
          </a:p>
          <a:p>
            <a:r>
              <a:rPr lang="en-US" sz="1800" dirty="0"/>
              <a:t>or ECS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E0903178-30C5-AF48-9393-C276ABA92C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27083" y="2888329"/>
            <a:ext cx="1060196" cy="106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9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35" grpId="0" animBg="1"/>
      <p:bldP spid="38" grpId="0"/>
      <p:bldP spid="39" grpId="0" animBg="1"/>
      <p:bldP spid="40" grpId="0"/>
      <p:bldP spid="41" grpId="0" animBg="1"/>
      <p:bldP spid="42" grpId="0"/>
      <p:bldP spid="43" grpId="0" animBg="1"/>
      <p:bldP spid="44" grpId="0"/>
      <p:bldP spid="45" grpId="0"/>
      <p:bldP spid="46" grpId="0" animBg="1"/>
      <p:bldP spid="47" grpId="0"/>
      <p:bldP spid="48" grpId="0" animBg="1"/>
      <p:bldP spid="49" grpId="0"/>
      <p:bldP spid="50" grpId="0" animBg="1"/>
      <p:bldP spid="56" grpId="0"/>
      <p:bldP spid="57" grpId="0" animBg="1"/>
      <p:bldP spid="36" grpId="0" animBg="1"/>
      <p:bldP spid="37" grpId="0" animBg="1"/>
      <p:bldP spid="65" grpId="0" animBg="1"/>
      <p:bldP spid="66" grpId="0" animBg="1"/>
      <p:bldP spid="68" grpId="0"/>
      <p:bldP spid="69" grpId="0" animBg="1"/>
      <p:bldP spid="70" grpId="0" animBg="1"/>
      <p:bldP spid="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12" y="-259373"/>
            <a:ext cx="12618720" cy="1188851"/>
          </a:xfrm>
        </p:spPr>
        <p:txBody>
          <a:bodyPr/>
          <a:lstStyle/>
          <a:p>
            <a:r>
              <a:rPr lang="en-IN" dirty="0"/>
              <a:t>EKS Kubernetes -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C7B9A3-8C9D-F443-9D30-3B7B4D7EB925}"/>
              </a:ext>
            </a:extLst>
          </p:cNvPr>
          <p:cNvSpPr/>
          <p:nvPr/>
        </p:nvSpPr>
        <p:spPr>
          <a:xfrm>
            <a:off x="927668" y="825190"/>
            <a:ext cx="5428527" cy="66795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9EEECC-AD26-DE49-9CC3-872C6BA3F7E7}"/>
              </a:ext>
            </a:extLst>
          </p:cNvPr>
          <p:cNvSpPr/>
          <p:nvPr/>
        </p:nvSpPr>
        <p:spPr>
          <a:xfrm>
            <a:off x="7694564" y="825190"/>
            <a:ext cx="5428527" cy="66795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32E40B-A5D9-DC46-A820-B813911D9EC7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A478F3-DB6F-2043-8433-170725B58D13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EKS Controller Manager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E942F56-26FA-E94A-8D6C-ACBF532B1540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Fargate</a:t>
            </a:r>
            <a:r>
              <a:rPr lang="en-IN" sz="1800" dirty="0"/>
              <a:t> Controller Manager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E46EA1-9585-8241-8475-E5D5D128AF6E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B356AA-E201-6F44-8F7F-07E27CC1071D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C71BC6E-89AB-DC46-BA52-4517BE0BDCD8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1993192-9A2D-3A4B-A9C0-E6373AEE1109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C918F5-2DF0-CC44-B562-79BF604760B1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225004-E4DA-5943-9A03-B6D048267B28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790E542-359E-DB4E-9C24-C0DD54BCFD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9AD79D6-B153-F648-B491-BEC124FCB2E9}"/>
              </a:ext>
            </a:extLst>
          </p:cNvPr>
          <p:cNvSpPr txBox="1"/>
          <p:nvPr/>
        </p:nvSpPr>
        <p:spPr>
          <a:xfrm>
            <a:off x="9032681" y="1102459"/>
            <a:ext cx="2831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 -1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5D218DB-E91E-3946-95B0-DD99AA63021E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16DB6E3-1E40-D44F-ACF2-0638BA73F828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5DC0761-FC20-9449-A220-CBB93B133235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07F46B3-ECE8-664F-98BC-3DFDF9BEAB2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84C65B8-12A2-834E-A46C-2504FD1887C5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B20DFCB-219A-BD46-9CD7-5EAB1174B6FC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9AB472-09A8-544E-AD13-3FF514A741AD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23839B-DA2B-BC42-8DEA-19E50C88457D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3EBE187-B60B-2841-A0F6-922405398D55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A7BDF4C-8A34-9A49-84BF-6B9A7562DA3B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6E1589C-38B7-814C-A89F-701D410AED4F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C50D4B-57A9-6340-98AD-F4F5BC2BE955}"/>
              </a:ext>
            </a:extLst>
          </p:cNvPr>
          <p:cNvSpPr txBox="1"/>
          <p:nvPr/>
        </p:nvSpPr>
        <p:spPr>
          <a:xfrm>
            <a:off x="9043084" y="4360645"/>
            <a:ext cx="2924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 - 2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F05C23A-56D3-4649-966A-5BFEDBAA270B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A061273-209E-5C41-8D6F-50EDD143357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34EE610-527E-C04C-ABE2-1F147F182D90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ADA53D9-2777-3E4F-9181-718A05F66738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4DD0E9-1E37-0442-B10C-A0715598A0E7}"/>
              </a:ext>
            </a:extLst>
          </p:cNvPr>
          <p:cNvSpPr txBox="1"/>
          <p:nvPr/>
        </p:nvSpPr>
        <p:spPr>
          <a:xfrm>
            <a:off x="2468880" y="6974623"/>
            <a:ext cx="2254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Control Plane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DDB3723-4A47-4842-A7D0-08C8BECDF70D}"/>
              </a:ext>
            </a:extLst>
          </p:cNvPr>
          <p:cNvSpPr txBox="1"/>
          <p:nvPr/>
        </p:nvSpPr>
        <p:spPr>
          <a:xfrm>
            <a:off x="9380672" y="6957085"/>
            <a:ext cx="20979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Node Group</a:t>
            </a:r>
          </a:p>
        </p:txBody>
      </p:sp>
    </p:spTree>
    <p:extLst>
      <p:ext uri="{BB962C8B-B14F-4D97-AF65-F5344CB8AC3E}">
        <p14:creationId xmlns:p14="http://schemas.microsoft.com/office/powerpoint/2010/main" val="212161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  <p:bldP spid="41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 animBg="1"/>
      <p:bldP spid="58" grpId="0" animBg="1"/>
      <p:bldP spid="59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72" grpId="0" animBg="1"/>
      <p:bldP spid="73" grpId="0" animBg="1"/>
      <p:bldP spid="74" grpId="0" animBg="1"/>
      <p:bldP spid="75" grpId="0" animBg="1"/>
      <p:bldP spid="13" grpId="0"/>
      <p:bldP spid="76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64055" y="3451859"/>
            <a:ext cx="6398894" cy="1090747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AWS CodeCommit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7752261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Kalyan Reddy Daida</a:t>
            </a:r>
            <a:endParaRPr lang="en-GB" dirty="0"/>
          </a:p>
        </p:txBody>
      </p:sp>
      <p:pic>
        <p:nvPicPr>
          <p:cNvPr id="8" name="Graphic 60">
            <a:extLst>
              <a:ext uri="{FF2B5EF4-FFF2-40B4-BE49-F238E27FC236}">
                <a16:creationId xmlns:a16="http://schemas.microsoft.com/office/drawing/2014/main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595" y="1289955"/>
            <a:ext cx="5316582" cy="531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88299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Version Control Service </a:t>
            </a:r>
            <a:r>
              <a:rPr lang="en-US" dirty="0"/>
              <a:t>hosted by AWS </a:t>
            </a:r>
          </a:p>
          <a:p>
            <a:r>
              <a:rPr lang="en-US" dirty="0"/>
              <a:t>We can privately store and manage documents, </a:t>
            </a:r>
            <a:r>
              <a:rPr lang="en-US" dirty="0">
                <a:solidFill>
                  <a:srgbClr val="0070C0"/>
                </a:solidFill>
              </a:rPr>
              <a:t>source code</a:t>
            </a:r>
            <a:r>
              <a:rPr lang="en-US" dirty="0"/>
              <a:t>, and binary files</a:t>
            </a:r>
          </a:p>
          <a:p>
            <a:r>
              <a:rPr lang="en-US" dirty="0">
                <a:solidFill>
                  <a:srgbClr val="0070C0"/>
                </a:solidFill>
              </a:rPr>
              <a:t>Secure &amp; highly scalable</a:t>
            </a:r>
          </a:p>
          <a:p>
            <a:r>
              <a:rPr lang="en-US" dirty="0"/>
              <a:t>Supports standard functionality of </a:t>
            </a:r>
            <a:r>
              <a:rPr lang="en-US" dirty="0">
                <a:solidFill>
                  <a:srgbClr val="0070C0"/>
                </a:solidFill>
              </a:rPr>
              <a:t>Git</a:t>
            </a:r>
            <a:r>
              <a:rPr lang="en-US" dirty="0"/>
              <a:t> (CodeCommit supports Git versions 1.7.9 and later.)</a:t>
            </a:r>
          </a:p>
          <a:p>
            <a:r>
              <a:rPr lang="en-US" dirty="0"/>
              <a:t>Uses a </a:t>
            </a:r>
            <a:r>
              <a:rPr lang="en-US" dirty="0">
                <a:solidFill>
                  <a:srgbClr val="0070C0"/>
                </a:solidFill>
              </a:rPr>
              <a:t>static user name and password </a:t>
            </a:r>
            <a:r>
              <a:rPr lang="en-US" dirty="0"/>
              <a:t>in addition to standard SSH..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AWS CodeCommit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85758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5840" y="37670"/>
            <a:ext cx="12618720" cy="1188851"/>
          </a:xfrm>
        </p:spPr>
        <p:txBody>
          <a:bodyPr/>
          <a:lstStyle/>
          <a:p>
            <a:r>
              <a:rPr lang="en-US" b="1" dirty="0"/>
              <a:t>CodeCommit – Integration with AWS Services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12A07-16EE-A24A-BE74-B297DED7602D}"/>
              </a:ext>
            </a:extLst>
          </p:cNvPr>
          <p:cNvSpPr txBox="1"/>
          <p:nvPr/>
        </p:nvSpPr>
        <p:spPr>
          <a:xfrm>
            <a:off x="7650458" y="4263183"/>
            <a:ext cx="197118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CodeCommit</a:t>
            </a:r>
          </a:p>
        </p:txBody>
      </p:sp>
      <p:pic>
        <p:nvPicPr>
          <p:cNvPr id="6" name="Graphic 60">
            <a:extLst>
              <a:ext uri="{FF2B5EF4-FFF2-40B4-BE49-F238E27FC236}">
                <a16:creationId xmlns:a16="http://schemas.microsoft.com/office/drawing/2014/main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3548" y="4021130"/>
            <a:ext cx="853440" cy="8534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76CC08-399C-2A4A-B22E-6928FAFCABA2}"/>
              </a:ext>
            </a:extLst>
          </p:cNvPr>
          <p:cNvSpPr txBox="1"/>
          <p:nvPr/>
        </p:nvSpPr>
        <p:spPr>
          <a:xfrm>
            <a:off x="1022015" y="1616539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CodeStar</a:t>
            </a:r>
          </a:p>
        </p:txBody>
      </p:sp>
      <p:pic>
        <p:nvPicPr>
          <p:cNvPr id="8" name="Graphic 26">
            <a:extLst>
              <a:ext uri="{FF2B5EF4-FFF2-40B4-BE49-F238E27FC236}">
                <a16:creationId xmlns:a16="http://schemas.microsoft.com/office/drawing/2014/main" id="{242171AE-7602-DE40-AE98-C20365693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76437" y="1985870"/>
            <a:ext cx="853440" cy="8534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76CC08-399C-2A4A-B22E-6928FAFCABA2}"/>
              </a:ext>
            </a:extLst>
          </p:cNvPr>
          <p:cNvSpPr txBox="1"/>
          <p:nvPr/>
        </p:nvSpPr>
        <p:spPr>
          <a:xfrm>
            <a:off x="2916521" y="1617952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CodeBuild</a:t>
            </a:r>
          </a:p>
        </p:txBody>
      </p:sp>
      <p:pic>
        <p:nvPicPr>
          <p:cNvPr id="10" name="Graphic 58">
            <a:extLst>
              <a:ext uri="{FF2B5EF4-FFF2-40B4-BE49-F238E27FC236}">
                <a16:creationId xmlns:a16="http://schemas.microsoft.com/office/drawing/2014/main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4300" y="1967318"/>
            <a:ext cx="853440" cy="8534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DA3940-85A3-3343-A668-675C4E2C0512}"/>
              </a:ext>
            </a:extLst>
          </p:cNvPr>
          <p:cNvSpPr txBox="1"/>
          <p:nvPr/>
        </p:nvSpPr>
        <p:spPr>
          <a:xfrm>
            <a:off x="4724383" y="1617952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CodePipeline</a:t>
            </a:r>
          </a:p>
        </p:txBody>
      </p:sp>
      <p:pic>
        <p:nvPicPr>
          <p:cNvPr id="12" name="Graphic 24">
            <a:extLst>
              <a:ext uri="{FF2B5EF4-FFF2-40B4-BE49-F238E27FC236}">
                <a16:creationId xmlns:a16="http://schemas.microsoft.com/office/drawing/2014/main" id="{436AF062-AAD4-F44B-BC76-9EEE592D9F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78806" y="1967318"/>
            <a:ext cx="853440" cy="8534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DA3940-85A3-3343-A668-675C4E2C0512}"/>
              </a:ext>
            </a:extLst>
          </p:cNvPr>
          <p:cNvSpPr txBox="1"/>
          <p:nvPr/>
        </p:nvSpPr>
        <p:spPr>
          <a:xfrm>
            <a:off x="6733548" y="1617952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Cloud9</a:t>
            </a:r>
          </a:p>
        </p:txBody>
      </p:sp>
      <p:pic>
        <p:nvPicPr>
          <p:cNvPr id="14" name="Graphic 56">
            <a:extLst>
              <a:ext uri="{FF2B5EF4-FFF2-40B4-BE49-F238E27FC236}">
                <a16:creationId xmlns:a16="http://schemas.microsoft.com/office/drawing/2014/main" id="{569812B6-5B8D-3C48-95FA-E1A87FA114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87970" y="1967318"/>
            <a:ext cx="853440" cy="8534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A8BB9A-4B84-154B-A7D0-6E087DA04F49}"/>
              </a:ext>
            </a:extLst>
          </p:cNvPr>
          <p:cNvSpPr txBox="1"/>
          <p:nvPr/>
        </p:nvSpPr>
        <p:spPr>
          <a:xfrm>
            <a:off x="8724290" y="1616537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Amplify</a:t>
            </a:r>
          </a:p>
        </p:txBody>
      </p:sp>
      <p:pic>
        <p:nvPicPr>
          <p:cNvPr id="16" name="Graphic 26">
            <a:extLst>
              <a:ext uri="{FF2B5EF4-FFF2-40B4-BE49-F238E27FC236}">
                <a16:creationId xmlns:a16="http://schemas.microsoft.com/office/drawing/2014/main" id="{77BDB3A6-809A-4C4A-B532-A364BCB0BE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678713" y="1959817"/>
            <a:ext cx="853440" cy="8534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771229C-75C9-7348-A95C-3A8906F62A89}"/>
              </a:ext>
            </a:extLst>
          </p:cNvPr>
          <p:cNvSpPr txBox="1"/>
          <p:nvPr/>
        </p:nvSpPr>
        <p:spPr>
          <a:xfrm>
            <a:off x="10677437" y="1617952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CloudFormation</a:t>
            </a:r>
          </a:p>
        </p:txBody>
      </p:sp>
      <p:pic>
        <p:nvPicPr>
          <p:cNvPr id="18" name="Graphic 47">
            <a:extLst>
              <a:ext uri="{FF2B5EF4-FFF2-40B4-BE49-F238E27FC236}">
                <a16:creationId xmlns:a16="http://schemas.microsoft.com/office/drawing/2014/main" id="{C9806E1C-231A-A543-A743-816583871FD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631859" y="1987284"/>
            <a:ext cx="853440" cy="8534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8B11175-8F26-E049-8FCE-A7F653ADEDC5}"/>
              </a:ext>
            </a:extLst>
          </p:cNvPr>
          <p:cNvSpPr txBox="1"/>
          <p:nvPr/>
        </p:nvSpPr>
        <p:spPr>
          <a:xfrm>
            <a:off x="10819157" y="7174163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Amazon CloudWatch</a:t>
            </a:r>
          </a:p>
        </p:txBody>
      </p:sp>
      <p:pic>
        <p:nvPicPr>
          <p:cNvPr id="20" name="Graphic 33">
            <a:extLst>
              <a:ext uri="{FF2B5EF4-FFF2-40B4-BE49-F238E27FC236}">
                <a16:creationId xmlns:a16="http://schemas.microsoft.com/office/drawing/2014/main" id="{E8A76DD7-2470-9240-BE0E-8F1412C59C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773579" y="6276169"/>
            <a:ext cx="853440" cy="8534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35D7CEE-E2AA-1544-8955-AF7B4EC85002}"/>
              </a:ext>
            </a:extLst>
          </p:cNvPr>
          <p:cNvSpPr txBox="1"/>
          <p:nvPr/>
        </p:nvSpPr>
        <p:spPr>
          <a:xfrm>
            <a:off x="8869574" y="7218718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CloudTrail</a:t>
            </a:r>
          </a:p>
        </p:txBody>
      </p:sp>
      <p:pic>
        <p:nvPicPr>
          <p:cNvPr id="22" name="Graphic 51">
            <a:extLst>
              <a:ext uri="{FF2B5EF4-FFF2-40B4-BE49-F238E27FC236}">
                <a16:creationId xmlns:a16="http://schemas.microsoft.com/office/drawing/2014/main" id="{C908DA3E-1AF9-E84D-96D9-F3076F3FEBC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773209" y="6320723"/>
            <a:ext cx="853440" cy="85344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8D58F77-A038-4848-8054-84194CCB39B6}"/>
              </a:ext>
            </a:extLst>
          </p:cNvPr>
          <p:cNvSpPr txBox="1"/>
          <p:nvPr/>
        </p:nvSpPr>
        <p:spPr>
          <a:xfrm>
            <a:off x="6984415" y="7174163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Elastic Beanstalk</a:t>
            </a:r>
          </a:p>
        </p:txBody>
      </p:sp>
      <p:pic>
        <p:nvPicPr>
          <p:cNvPr id="24" name="Graphic 10">
            <a:extLst>
              <a:ext uri="{FF2B5EF4-FFF2-40B4-BE49-F238E27FC236}">
                <a16:creationId xmlns:a16="http://schemas.microsoft.com/office/drawing/2014/main" id="{0FEDE7D2-452D-5940-BCF6-A30BD1443B9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907279" y="6320723"/>
            <a:ext cx="853440" cy="85344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0A92ED3-A03E-B349-8121-A448B8DC0767}"/>
              </a:ext>
            </a:extLst>
          </p:cNvPr>
          <p:cNvSpPr txBox="1"/>
          <p:nvPr/>
        </p:nvSpPr>
        <p:spPr>
          <a:xfrm>
            <a:off x="4904903" y="7113342"/>
            <a:ext cx="276228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Key Management Service</a:t>
            </a:r>
          </a:p>
        </p:txBody>
      </p:sp>
      <p:pic>
        <p:nvPicPr>
          <p:cNvPr id="26" name="Graphic 33">
            <a:extLst>
              <a:ext uri="{FF2B5EF4-FFF2-40B4-BE49-F238E27FC236}">
                <a16:creationId xmlns:a16="http://schemas.microsoft.com/office/drawing/2014/main" id="{CA8733F1-1CBF-494B-B1CC-CBCDB7037E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880108" y="6320723"/>
            <a:ext cx="853440" cy="8534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8809D90-4098-7446-82E0-DC22E47525B7}"/>
              </a:ext>
            </a:extLst>
          </p:cNvPr>
          <p:cNvSpPr txBox="1"/>
          <p:nvPr/>
        </p:nvSpPr>
        <p:spPr>
          <a:xfrm>
            <a:off x="2120268" y="7107427"/>
            <a:ext cx="266144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Simple Notification Service</a:t>
            </a:r>
          </a:p>
        </p:txBody>
      </p:sp>
      <p:pic>
        <p:nvPicPr>
          <p:cNvPr id="28" name="Graphic 33">
            <a:extLst>
              <a:ext uri="{FF2B5EF4-FFF2-40B4-BE49-F238E27FC236}">
                <a16:creationId xmlns:a16="http://schemas.microsoft.com/office/drawing/2014/main" id="{94BAF6D0-D90F-2940-B54C-F4A09CDD093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829877" y="6320723"/>
            <a:ext cx="853440" cy="853440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stCxn id="8" idx="2"/>
            <a:endCxn id="6" idx="0"/>
          </p:cNvCxnSpPr>
          <p:nvPr/>
        </p:nvCxnSpPr>
        <p:spPr>
          <a:xfrm>
            <a:off x="2403158" y="2839310"/>
            <a:ext cx="4757111" cy="11818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0"/>
          </p:cNvCxnSpPr>
          <p:nvPr/>
        </p:nvCxnSpPr>
        <p:spPr>
          <a:xfrm>
            <a:off x="6105526" y="2820758"/>
            <a:ext cx="1054742" cy="12003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2"/>
            <a:endCxn id="6" idx="0"/>
          </p:cNvCxnSpPr>
          <p:nvPr/>
        </p:nvCxnSpPr>
        <p:spPr>
          <a:xfrm>
            <a:off x="4211020" y="2820758"/>
            <a:ext cx="2949248" cy="12003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0"/>
            <a:endCxn id="14" idx="2"/>
          </p:cNvCxnSpPr>
          <p:nvPr/>
        </p:nvCxnSpPr>
        <p:spPr>
          <a:xfrm flipV="1">
            <a:off x="7160268" y="2820758"/>
            <a:ext cx="954422" cy="12003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0"/>
            <a:endCxn id="16" idx="2"/>
          </p:cNvCxnSpPr>
          <p:nvPr/>
        </p:nvCxnSpPr>
        <p:spPr>
          <a:xfrm flipV="1">
            <a:off x="7160268" y="2813258"/>
            <a:ext cx="2945165" cy="12078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" idx="0"/>
            <a:endCxn id="18" idx="2"/>
          </p:cNvCxnSpPr>
          <p:nvPr/>
        </p:nvCxnSpPr>
        <p:spPr>
          <a:xfrm flipV="1">
            <a:off x="7160268" y="2840724"/>
            <a:ext cx="4898311" cy="118040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0"/>
            <a:endCxn id="6" idx="2"/>
          </p:cNvCxnSpPr>
          <p:nvPr/>
        </p:nvCxnSpPr>
        <p:spPr>
          <a:xfrm flipV="1">
            <a:off x="3256598" y="4874571"/>
            <a:ext cx="3903671" cy="14461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6" idx="0"/>
            <a:endCxn id="6" idx="2"/>
          </p:cNvCxnSpPr>
          <p:nvPr/>
        </p:nvCxnSpPr>
        <p:spPr>
          <a:xfrm flipV="1">
            <a:off x="6306828" y="4874571"/>
            <a:ext cx="853440" cy="14461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4" idx="0"/>
            <a:endCxn id="6" idx="2"/>
          </p:cNvCxnSpPr>
          <p:nvPr/>
        </p:nvCxnSpPr>
        <p:spPr>
          <a:xfrm flipH="1" flipV="1">
            <a:off x="7160269" y="4874571"/>
            <a:ext cx="1173731" cy="14461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2"/>
            <a:endCxn id="22" idx="0"/>
          </p:cNvCxnSpPr>
          <p:nvPr/>
        </p:nvCxnSpPr>
        <p:spPr>
          <a:xfrm>
            <a:off x="7160269" y="4874571"/>
            <a:ext cx="3039661" cy="14461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6" idx="2"/>
            <a:endCxn id="20" idx="0"/>
          </p:cNvCxnSpPr>
          <p:nvPr/>
        </p:nvCxnSpPr>
        <p:spPr>
          <a:xfrm>
            <a:off x="7160268" y="4874571"/>
            <a:ext cx="5040031" cy="14015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10865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5840" y="181365"/>
            <a:ext cx="12618720" cy="1188851"/>
          </a:xfrm>
        </p:spPr>
        <p:txBody>
          <a:bodyPr/>
          <a:lstStyle/>
          <a:p>
            <a:r>
              <a:rPr lang="en-US" b="1" dirty="0"/>
              <a:t>CodeCommit - Steps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F12A07-16EE-A24A-BE74-B297DED7602D}"/>
              </a:ext>
            </a:extLst>
          </p:cNvPr>
          <p:cNvSpPr txBox="1"/>
          <p:nvPr/>
        </p:nvSpPr>
        <p:spPr>
          <a:xfrm>
            <a:off x="5368997" y="6883033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</a:t>
            </a:r>
            <a:r>
              <a:rPr lang="en-US" sz="1680" dirty="0" err="1"/>
              <a:t>CodeCommit</a:t>
            </a:r>
            <a:endParaRPr lang="en-US" sz="1680" dirty="0"/>
          </a:p>
        </p:txBody>
      </p:sp>
      <p:pic>
        <p:nvPicPr>
          <p:cNvPr id="7" name="Graphic 60">
            <a:extLst>
              <a:ext uri="{FF2B5EF4-FFF2-40B4-BE49-F238E27FC236}">
                <a16:creationId xmlns:a16="http://schemas.microsoft.com/office/drawing/2014/main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3419" y="6079422"/>
            <a:ext cx="853440" cy="853440"/>
          </a:xfrm>
          <a:prstGeom prst="rect">
            <a:avLst/>
          </a:prstGeom>
        </p:spPr>
      </p:pic>
      <p:pic>
        <p:nvPicPr>
          <p:cNvPr id="9" name="Graphic 9">
            <a:extLst>
              <a:ext uri="{FF2B5EF4-FFF2-40B4-BE49-F238E27FC236}">
                <a16:creationId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90959" y="5436616"/>
            <a:ext cx="396240" cy="39624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5690959" y="5436615"/>
            <a:ext cx="2118360" cy="1832048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109728" rIns="109728" bIns="548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4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1" name="Can 10"/>
          <p:cNvSpPr/>
          <p:nvPr/>
        </p:nvSpPr>
        <p:spPr>
          <a:xfrm>
            <a:off x="6087199" y="2768253"/>
            <a:ext cx="1435469" cy="99277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0" dirty="0"/>
              <a:t>Local Git Repo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804933" y="3751216"/>
            <a:ext cx="0" cy="1726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23825" y="4157480"/>
            <a:ext cx="670376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solidFill>
                  <a:srgbClr val="00B050"/>
                </a:solidFill>
              </a:rPr>
              <a:t>push</a:t>
            </a:r>
          </a:p>
        </p:txBody>
      </p:sp>
      <p:sp>
        <p:nvSpPr>
          <p:cNvPr id="29" name="AutoShape 14" descr="Image result for developer smiley"/>
          <p:cNvSpPr>
            <a:spLocks noChangeAspect="1" noChangeArrowheads="1"/>
          </p:cNvSpPr>
          <p:nvPr/>
        </p:nvSpPr>
        <p:spPr bwMode="auto">
          <a:xfrm>
            <a:off x="186690" y="-173355"/>
            <a:ext cx="365760" cy="36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640"/>
          </a:p>
        </p:txBody>
      </p:sp>
      <p:pic>
        <p:nvPicPr>
          <p:cNvPr id="1040" name="Picture 16" descr="Image result for developer smile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285" y="1370216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205421" y="1621143"/>
            <a:ext cx="108722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dirty="0"/>
              <a:t>Developer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C3BE54-8A0D-C14D-829C-19311246E91E}"/>
              </a:ext>
            </a:extLst>
          </p:cNvPr>
          <p:cNvCxnSpPr>
            <a:cxnSpLocks/>
            <a:stCxn id="1040" idx="2"/>
            <a:endCxn id="11" idx="1"/>
          </p:cNvCxnSpPr>
          <p:nvPr/>
        </p:nvCxnSpPr>
        <p:spPr>
          <a:xfrm>
            <a:off x="6790880" y="2241405"/>
            <a:ext cx="14054" cy="5268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13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 animBg="1"/>
      <p:bldP spid="21" grpId="0"/>
      <p:bldP spid="30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64055" y="3451859"/>
            <a:ext cx="6398894" cy="1090747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AWS CodeBuild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7752261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Kalyan Reddy Daida</a:t>
            </a:r>
            <a:endParaRPr lang="en-GB" dirty="0"/>
          </a:p>
        </p:txBody>
      </p:sp>
      <p:pic>
        <p:nvPicPr>
          <p:cNvPr id="6" name="Graphic 58">
            <a:extLst>
              <a:ext uri="{FF2B5EF4-FFF2-40B4-BE49-F238E27FC236}">
                <a16:creationId xmlns:a16="http://schemas.microsoft.com/office/drawing/2014/main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426" y="1442094"/>
            <a:ext cx="4553758" cy="455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4832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CodeBuild is a </a:t>
            </a:r>
            <a:r>
              <a:rPr lang="en-US" dirty="0">
                <a:solidFill>
                  <a:srgbClr val="0070C0"/>
                </a:solidFill>
              </a:rPr>
              <a:t>fully managed </a:t>
            </a:r>
            <a:r>
              <a:rPr lang="en-US" dirty="0"/>
              <a:t>build service in the cloud.</a:t>
            </a:r>
          </a:p>
          <a:p>
            <a:r>
              <a:rPr lang="en-US" dirty="0"/>
              <a:t>Compiles our </a:t>
            </a:r>
            <a:r>
              <a:rPr lang="en-US" dirty="0">
                <a:solidFill>
                  <a:srgbClr val="0070C0"/>
                </a:solidFill>
              </a:rPr>
              <a:t>source code</a:t>
            </a:r>
            <a:r>
              <a:rPr lang="en-US" dirty="0"/>
              <a:t>, runs </a:t>
            </a:r>
            <a:r>
              <a:rPr lang="en-US" dirty="0">
                <a:solidFill>
                  <a:srgbClr val="0070C0"/>
                </a:solidFill>
              </a:rPr>
              <a:t>unit tests</a:t>
            </a:r>
            <a:r>
              <a:rPr lang="en-US" dirty="0"/>
              <a:t>, and produces </a:t>
            </a:r>
            <a:r>
              <a:rPr lang="en-US" dirty="0">
                <a:solidFill>
                  <a:srgbClr val="0070C0"/>
                </a:solidFill>
              </a:rPr>
              <a:t>artifacts</a:t>
            </a:r>
            <a:r>
              <a:rPr lang="en-US" dirty="0"/>
              <a:t> that are ready to deploy.</a:t>
            </a:r>
          </a:p>
          <a:p>
            <a:r>
              <a:rPr lang="en-US" dirty="0"/>
              <a:t>Eliminates the need to provision, manage, and scale </a:t>
            </a:r>
            <a:r>
              <a:rPr lang="en-US" dirty="0">
                <a:solidFill>
                  <a:srgbClr val="0070C0"/>
                </a:solidFill>
              </a:rPr>
              <a:t>our own build servers.</a:t>
            </a:r>
            <a:r>
              <a:rPr lang="en-US" dirty="0"/>
              <a:t> </a:t>
            </a:r>
          </a:p>
          <a:p>
            <a:r>
              <a:rPr lang="en-US" dirty="0"/>
              <a:t>It provides </a:t>
            </a:r>
            <a:r>
              <a:rPr lang="en-US" dirty="0">
                <a:solidFill>
                  <a:srgbClr val="0070C0"/>
                </a:solidFill>
              </a:rPr>
              <a:t>prepackaged build environments </a:t>
            </a:r>
            <a:r>
              <a:rPr lang="en-US" dirty="0"/>
              <a:t>for the most popular programming languages and build tools such as Apache Maven, Gradle, and many more.</a:t>
            </a:r>
          </a:p>
          <a:p>
            <a:r>
              <a:rPr lang="en-US" dirty="0"/>
              <a:t>We can also customize build environments in CodeBuild to use our </a:t>
            </a:r>
            <a:r>
              <a:rPr lang="en-US" dirty="0">
                <a:solidFill>
                  <a:srgbClr val="0070C0"/>
                </a:solidFill>
              </a:rPr>
              <a:t>own build tools</a:t>
            </a:r>
            <a:r>
              <a:rPr lang="en-US" dirty="0"/>
              <a:t>. </a:t>
            </a:r>
          </a:p>
          <a:p>
            <a:r>
              <a:rPr lang="en-US" dirty="0">
                <a:solidFill>
                  <a:srgbClr val="0070C0"/>
                </a:solidFill>
              </a:rPr>
              <a:t>Scales automatically </a:t>
            </a:r>
            <a:r>
              <a:rPr lang="en-US" dirty="0"/>
              <a:t>to meet peak build requests.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CodeBuild -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78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pic>
        <p:nvPicPr>
          <p:cNvPr id="2050" name="Picture 2" descr="https://docs.aws.amazon.com/codebuild/latest/userguide/images/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" y="3024052"/>
            <a:ext cx="5829300" cy="3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59412" y="797305"/>
            <a:ext cx="3365152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6">
                    <a:lumMod val="75000"/>
                  </a:schemeClr>
                </a:solidFill>
              </a:rPr>
              <a:t>How to run CodeBuild?</a:t>
            </a:r>
          </a:p>
        </p:txBody>
      </p:sp>
      <p:pic>
        <p:nvPicPr>
          <p:cNvPr id="3074" name="Picture 2" descr="https://docs.aws.amazon.com/codebuild/latest/userguide/images/ar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172" y="1528356"/>
            <a:ext cx="8190461" cy="576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289799" y="784237"/>
            <a:ext cx="3344570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6">
                    <a:lumMod val="75000"/>
                  </a:schemeClr>
                </a:solidFill>
              </a:rPr>
              <a:t>How CodeBuild works?</a:t>
            </a:r>
          </a:p>
        </p:txBody>
      </p:sp>
    </p:spTree>
    <p:extLst>
      <p:ext uri="{BB962C8B-B14F-4D97-AF65-F5344CB8AC3E}">
        <p14:creationId xmlns:p14="http://schemas.microsoft.com/office/powerpoint/2010/main" val="255427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76CC08-399C-2A4A-B22E-6928FAFCABA2}"/>
              </a:ext>
            </a:extLst>
          </p:cNvPr>
          <p:cNvSpPr txBox="1"/>
          <p:nvPr/>
        </p:nvSpPr>
        <p:spPr>
          <a:xfrm>
            <a:off x="6371218" y="3964859"/>
            <a:ext cx="1599804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</a:t>
            </a:r>
            <a:r>
              <a:rPr lang="en-US" sz="1680" dirty="0" err="1"/>
              <a:t>CodeBuild</a:t>
            </a:r>
            <a:endParaRPr lang="en-US" sz="1680" dirty="0"/>
          </a:p>
        </p:txBody>
      </p:sp>
      <p:pic>
        <p:nvPicPr>
          <p:cNvPr id="6" name="Graphic 58">
            <a:extLst>
              <a:ext uri="{FF2B5EF4-FFF2-40B4-BE49-F238E27FC236}">
                <a16:creationId xmlns:a16="http://schemas.microsoft.com/office/drawing/2014/main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9590" y="3062314"/>
            <a:ext cx="853440" cy="8534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F12A07-16EE-A24A-BE74-B297DED7602D}"/>
              </a:ext>
            </a:extLst>
          </p:cNvPr>
          <p:cNvSpPr txBox="1"/>
          <p:nvPr/>
        </p:nvSpPr>
        <p:spPr>
          <a:xfrm>
            <a:off x="894972" y="429937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</a:t>
            </a:r>
            <a:r>
              <a:rPr lang="en-US" sz="1680" dirty="0" err="1"/>
              <a:t>CodeCommit</a:t>
            </a:r>
            <a:endParaRPr lang="en-US" sz="1680" dirty="0"/>
          </a:p>
        </p:txBody>
      </p:sp>
      <p:pic>
        <p:nvPicPr>
          <p:cNvPr id="8" name="Graphic 60">
            <a:extLst>
              <a:ext uri="{FF2B5EF4-FFF2-40B4-BE49-F238E27FC236}">
                <a16:creationId xmlns:a16="http://schemas.microsoft.com/office/drawing/2014/main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2067" y="919547"/>
            <a:ext cx="853440" cy="853440"/>
          </a:xfrm>
          <a:prstGeom prst="rect">
            <a:avLst/>
          </a:prstGeom>
        </p:spPr>
      </p:pic>
      <p:pic>
        <p:nvPicPr>
          <p:cNvPr id="9" name="Graphic 44">
            <a:extLst>
              <a:ext uri="{FF2B5EF4-FFF2-40B4-BE49-F238E27FC236}">
                <a16:creationId xmlns:a16="http://schemas.microsoft.com/office/drawing/2014/main" id="{377480BA-A3A6-9E4A-9AF3-6770D1E63B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11679" y="919547"/>
            <a:ext cx="853440" cy="853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102B6A-E0DE-BF47-806D-D37ACFEA5A70}"/>
              </a:ext>
            </a:extLst>
          </p:cNvPr>
          <p:cNvSpPr txBox="1"/>
          <p:nvPr/>
        </p:nvSpPr>
        <p:spPr>
          <a:xfrm>
            <a:off x="3761760" y="291683"/>
            <a:ext cx="276228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Amazon Simple Storage Service (S3)</a:t>
            </a:r>
          </a:p>
        </p:txBody>
      </p:sp>
      <p:pic>
        <p:nvPicPr>
          <p:cNvPr id="4098" name="Picture 2" descr="GitHub Logomark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949" y="902974"/>
            <a:ext cx="872435" cy="87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102B6A-E0DE-BF47-806D-D37ACFEA5A70}"/>
              </a:ext>
            </a:extLst>
          </p:cNvPr>
          <p:cNvSpPr txBox="1"/>
          <p:nvPr/>
        </p:nvSpPr>
        <p:spPr>
          <a:xfrm>
            <a:off x="6721648" y="557548"/>
            <a:ext cx="170580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GitHub</a:t>
            </a:r>
          </a:p>
        </p:txBody>
      </p:sp>
      <p:sp>
        <p:nvSpPr>
          <p:cNvPr id="11" name="AutoShape 4" descr="Image result for github enterprise logo"/>
          <p:cNvSpPr>
            <a:spLocks noChangeAspect="1" noChangeArrowheads="1"/>
          </p:cNvSpPr>
          <p:nvPr/>
        </p:nvSpPr>
        <p:spPr bwMode="auto">
          <a:xfrm>
            <a:off x="186690" y="-173355"/>
            <a:ext cx="365760" cy="36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640"/>
          </a:p>
        </p:txBody>
      </p:sp>
      <p:pic>
        <p:nvPicPr>
          <p:cNvPr id="14" name="Picture 2" descr="GitHub Logomark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702" y="929097"/>
            <a:ext cx="872435" cy="87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102B6A-E0DE-BF47-806D-D37ACFEA5A70}"/>
              </a:ext>
            </a:extLst>
          </p:cNvPr>
          <p:cNvSpPr txBox="1"/>
          <p:nvPr/>
        </p:nvSpPr>
        <p:spPr>
          <a:xfrm>
            <a:off x="9227016" y="550214"/>
            <a:ext cx="203780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GitHub Enterprise</a:t>
            </a:r>
          </a:p>
        </p:txBody>
      </p:sp>
      <p:pic>
        <p:nvPicPr>
          <p:cNvPr id="4102" name="Picture 6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4559" y="1009785"/>
            <a:ext cx="763318" cy="76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2102B6A-E0DE-BF47-806D-D37ACFEA5A70}"/>
              </a:ext>
            </a:extLst>
          </p:cNvPr>
          <p:cNvSpPr txBox="1"/>
          <p:nvPr/>
        </p:nvSpPr>
        <p:spPr>
          <a:xfrm>
            <a:off x="11643470" y="582482"/>
            <a:ext cx="1505497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Bitbucket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157505" y="291683"/>
            <a:ext cx="11991462" cy="1706902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/>
          </a:p>
        </p:txBody>
      </p:sp>
      <p:sp>
        <p:nvSpPr>
          <p:cNvPr id="19" name="TextBox 18"/>
          <p:cNvSpPr txBox="1"/>
          <p:nvPr/>
        </p:nvSpPr>
        <p:spPr>
          <a:xfrm>
            <a:off x="1492447" y="-94510"/>
            <a:ext cx="1135247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>
                <a:solidFill>
                  <a:schemeClr val="accent6">
                    <a:lumMod val="75000"/>
                  </a:schemeClr>
                </a:solidFill>
              </a:rPr>
              <a:t>Source</a:t>
            </a:r>
          </a:p>
        </p:txBody>
      </p:sp>
      <p:cxnSp>
        <p:nvCxnSpPr>
          <p:cNvPr id="21" name="Straight Connector 20"/>
          <p:cNvCxnSpPr>
            <a:stCxn id="8" idx="2"/>
            <a:endCxn id="6" idx="0"/>
          </p:cNvCxnSpPr>
          <p:nvPr/>
        </p:nvCxnSpPr>
        <p:spPr>
          <a:xfrm>
            <a:off x="2148788" y="1772987"/>
            <a:ext cx="4897523" cy="128932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2"/>
            <a:endCxn id="6" idx="0"/>
          </p:cNvCxnSpPr>
          <p:nvPr/>
        </p:nvCxnSpPr>
        <p:spPr>
          <a:xfrm>
            <a:off x="5038400" y="1772987"/>
            <a:ext cx="2007911" cy="128932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098" idx="2"/>
            <a:endCxn id="6" idx="0"/>
          </p:cNvCxnSpPr>
          <p:nvPr/>
        </p:nvCxnSpPr>
        <p:spPr>
          <a:xfrm flipH="1">
            <a:off x="7046310" y="1775409"/>
            <a:ext cx="560856" cy="128690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" idx="2"/>
            <a:endCxn id="6" idx="0"/>
          </p:cNvCxnSpPr>
          <p:nvPr/>
        </p:nvCxnSpPr>
        <p:spPr>
          <a:xfrm flipH="1">
            <a:off x="7046311" y="1801531"/>
            <a:ext cx="3199609" cy="126078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102" idx="2"/>
            <a:endCxn id="6" idx="0"/>
          </p:cNvCxnSpPr>
          <p:nvPr/>
        </p:nvCxnSpPr>
        <p:spPr>
          <a:xfrm flipH="1">
            <a:off x="7046311" y="1773103"/>
            <a:ext cx="5349908" cy="128921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2" name="Graphic 44">
            <a:extLst>
              <a:ext uri="{FF2B5EF4-FFF2-40B4-BE49-F238E27FC236}">
                <a16:creationId xmlns:a16="http://schemas.microsoft.com/office/drawing/2014/main" id="{377480BA-A3A6-9E4A-9AF3-6770D1E63B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39722" y="5722272"/>
            <a:ext cx="853440" cy="85344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2102B6A-E0DE-BF47-806D-D37ACFEA5A70}"/>
              </a:ext>
            </a:extLst>
          </p:cNvPr>
          <p:cNvSpPr txBox="1"/>
          <p:nvPr/>
        </p:nvSpPr>
        <p:spPr>
          <a:xfrm>
            <a:off x="5837933" y="6631043"/>
            <a:ext cx="276228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Amazon Simple Storage Service (S3)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820280" y="5564781"/>
            <a:ext cx="2603760" cy="1694126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/>
          </a:p>
        </p:txBody>
      </p:sp>
      <p:sp>
        <p:nvSpPr>
          <p:cNvPr id="35" name="TextBox 34"/>
          <p:cNvSpPr txBox="1"/>
          <p:nvPr/>
        </p:nvSpPr>
        <p:spPr>
          <a:xfrm>
            <a:off x="5962840" y="7265623"/>
            <a:ext cx="2166940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>
                <a:solidFill>
                  <a:schemeClr val="accent6">
                    <a:lumMod val="75000"/>
                  </a:schemeClr>
                </a:solidFill>
              </a:rPr>
              <a:t>Build Artifacts</a:t>
            </a:r>
          </a:p>
        </p:txBody>
      </p:sp>
      <p:cxnSp>
        <p:nvCxnSpPr>
          <p:cNvPr id="34" name="Straight Arrow Connector 33"/>
          <p:cNvCxnSpPr>
            <a:stCxn id="6" idx="2"/>
            <a:endCxn id="32" idx="0"/>
          </p:cNvCxnSpPr>
          <p:nvPr/>
        </p:nvCxnSpPr>
        <p:spPr>
          <a:xfrm>
            <a:off x="7046311" y="3915754"/>
            <a:ext cx="20132" cy="1806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3C0960A-3D31-6D47-8EAA-93DE09090CDD}"/>
              </a:ext>
            </a:extLst>
          </p:cNvPr>
          <p:cNvSpPr txBox="1"/>
          <p:nvPr/>
        </p:nvSpPr>
        <p:spPr>
          <a:xfrm>
            <a:off x="767172" y="4980659"/>
            <a:ext cx="276228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Amazon EC2 Container Registry</a:t>
            </a:r>
          </a:p>
        </p:txBody>
      </p:sp>
      <p:pic>
        <p:nvPicPr>
          <p:cNvPr id="40" name="Graphic 7">
            <a:extLst>
              <a:ext uri="{FF2B5EF4-FFF2-40B4-BE49-F238E27FC236}">
                <a16:creationId xmlns:a16="http://schemas.microsoft.com/office/drawing/2014/main" id="{1CF9C3A0-90C2-104F-8C5D-8BF17B4349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95568" y="4149526"/>
            <a:ext cx="853440" cy="85344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3C0960A-3D31-6D47-8EAA-93DE09090CDD}"/>
              </a:ext>
            </a:extLst>
          </p:cNvPr>
          <p:cNvSpPr txBox="1"/>
          <p:nvPr/>
        </p:nvSpPr>
        <p:spPr>
          <a:xfrm>
            <a:off x="733819" y="3489033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Managed Image</a:t>
            </a:r>
          </a:p>
        </p:txBody>
      </p:sp>
      <p:pic>
        <p:nvPicPr>
          <p:cNvPr id="43" name="Graphic 9">
            <a:extLst>
              <a:ext uri="{FF2B5EF4-FFF2-40B4-BE49-F238E27FC236}">
                <a16:creationId xmlns:a16="http://schemas.microsoft.com/office/drawing/2014/main" id="{6F1D2976-3731-FD45-9487-2C4785939B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69441" y="2584750"/>
            <a:ext cx="969600" cy="9696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B80D3AF-B376-7B4C-812C-4B01DFE501E9}"/>
              </a:ext>
            </a:extLst>
          </p:cNvPr>
          <p:cNvSpPr txBox="1"/>
          <p:nvPr/>
        </p:nvSpPr>
        <p:spPr>
          <a:xfrm>
            <a:off x="1160710" y="6469205"/>
            <a:ext cx="181596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External Container Registry (Docker Hub)</a:t>
            </a:r>
          </a:p>
        </p:txBody>
      </p:sp>
      <p:pic>
        <p:nvPicPr>
          <p:cNvPr id="45" name="Graphic 5">
            <a:extLst>
              <a:ext uri="{FF2B5EF4-FFF2-40B4-BE49-F238E27FC236}">
                <a16:creationId xmlns:a16="http://schemas.microsoft.com/office/drawing/2014/main" id="{80657F91-5B57-284A-B3AB-6E90EA77B5F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62144" y="5672607"/>
            <a:ext cx="835788" cy="835788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>
          <a:xfrm>
            <a:off x="992762" y="2584750"/>
            <a:ext cx="2325188" cy="4687684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/>
          </a:p>
        </p:txBody>
      </p:sp>
      <p:sp>
        <p:nvSpPr>
          <p:cNvPr id="47" name="TextBox 46"/>
          <p:cNvSpPr txBox="1"/>
          <p:nvPr/>
        </p:nvSpPr>
        <p:spPr>
          <a:xfrm>
            <a:off x="741179" y="7212487"/>
            <a:ext cx="2785506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>
                <a:solidFill>
                  <a:schemeClr val="accent6">
                    <a:lumMod val="75000"/>
                  </a:schemeClr>
                </a:solidFill>
              </a:rPr>
              <a:t>Build Environment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8B11175-8F26-E049-8FCE-A7F653ADEDC5}"/>
              </a:ext>
            </a:extLst>
          </p:cNvPr>
          <p:cNvSpPr txBox="1"/>
          <p:nvPr/>
        </p:nvSpPr>
        <p:spPr>
          <a:xfrm>
            <a:off x="11060137" y="3931448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Amazon CloudWatch</a:t>
            </a:r>
          </a:p>
        </p:txBody>
      </p:sp>
      <p:pic>
        <p:nvPicPr>
          <p:cNvPr id="49" name="Graphic 33">
            <a:extLst>
              <a:ext uri="{FF2B5EF4-FFF2-40B4-BE49-F238E27FC236}">
                <a16:creationId xmlns:a16="http://schemas.microsoft.com/office/drawing/2014/main" id="{E8A76DD7-2470-9240-BE0E-8F1412C59C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014560" y="3033454"/>
            <a:ext cx="853440" cy="853440"/>
          </a:xfrm>
          <a:prstGeom prst="rect">
            <a:avLst/>
          </a:prstGeom>
        </p:spPr>
      </p:pic>
      <p:cxnSp>
        <p:nvCxnSpPr>
          <p:cNvPr id="46" name="Straight Connector 45"/>
          <p:cNvCxnSpPr>
            <a:stCxn id="43" idx="3"/>
            <a:endCxn id="6" idx="1"/>
          </p:cNvCxnSpPr>
          <p:nvPr/>
        </p:nvCxnSpPr>
        <p:spPr>
          <a:xfrm>
            <a:off x="2639041" y="3069550"/>
            <a:ext cx="3980549" cy="41948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3"/>
            <a:endCxn id="6" idx="1"/>
          </p:cNvCxnSpPr>
          <p:nvPr/>
        </p:nvCxnSpPr>
        <p:spPr>
          <a:xfrm flipV="1">
            <a:off x="2549008" y="3489034"/>
            <a:ext cx="4070582" cy="108721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5" idx="3"/>
            <a:endCxn id="6" idx="1"/>
          </p:cNvCxnSpPr>
          <p:nvPr/>
        </p:nvCxnSpPr>
        <p:spPr>
          <a:xfrm flipV="1">
            <a:off x="2497932" y="3489034"/>
            <a:ext cx="4121658" cy="260146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11264820" y="2853303"/>
            <a:ext cx="2359740" cy="144747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/>
          </a:p>
        </p:txBody>
      </p:sp>
      <p:sp>
        <p:nvSpPr>
          <p:cNvPr id="57" name="TextBox 56"/>
          <p:cNvSpPr txBox="1"/>
          <p:nvPr/>
        </p:nvSpPr>
        <p:spPr>
          <a:xfrm>
            <a:off x="11628676" y="4274001"/>
            <a:ext cx="1600118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>
                <a:solidFill>
                  <a:schemeClr val="accent6">
                    <a:lumMod val="75000"/>
                  </a:schemeClr>
                </a:solidFill>
              </a:rPr>
              <a:t>Build Logs</a:t>
            </a:r>
          </a:p>
        </p:txBody>
      </p:sp>
      <p:cxnSp>
        <p:nvCxnSpPr>
          <p:cNvPr id="56" name="Straight Arrow Connector 55"/>
          <p:cNvCxnSpPr>
            <a:stCxn id="6" idx="3"/>
            <a:endCxn id="49" idx="1"/>
          </p:cNvCxnSpPr>
          <p:nvPr/>
        </p:nvCxnSpPr>
        <p:spPr>
          <a:xfrm flipV="1">
            <a:off x="7473030" y="3460174"/>
            <a:ext cx="4541530" cy="28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360581" y="7131162"/>
            <a:ext cx="4161396" cy="4985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40" b="1" dirty="0"/>
              <a:t>AWS CodeBuild Architecture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8809D90-4098-7446-82E0-DC22E47525B7}"/>
              </a:ext>
            </a:extLst>
          </p:cNvPr>
          <p:cNvSpPr txBox="1"/>
          <p:nvPr/>
        </p:nvSpPr>
        <p:spPr>
          <a:xfrm>
            <a:off x="11234900" y="5932984"/>
            <a:ext cx="2661445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6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Simple Notification Service</a:t>
            </a:r>
          </a:p>
        </p:txBody>
      </p:sp>
      <p:pic>
        <p:nvPicPr>
          <p:cNvPr id="62" name="Graphic 33">
            <a:extLst>
              <a:ext uri="{FF2B5EF4-FFF2-40B4-BE49-F238E27FC236}">
                <a16:creationId xmlns:a16="http://schemas.microsoft.com/office/drawing/2014/main" id="{94BAF6D0-D90F-2940-B54C-F4A09CDD093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944510" y="5146279"/>
            <a:ext cx="853440" cy="853440"/>
          </a:xfrm>
          <a:prstGeom prst="rect">
            <a:avLst/>
          </a:prstGeom>
        </p:spPr>
      </p:pic>
      <p:sp>
        <p:nvSpPr>
          <p:cNvPr id="63" name="Rounded Rectangle 62"/>
          <p:cNvSpPr/>
          <p:nvPr/>
        </p:nvSpPr>
        <p:spPr>
          <a:xfrm>
            <a:off x="11385751" y="5015863"/>
            <a:ext cx="2359740" cy="144747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/>
          </a:p>
        </p:txBody>
      </p:sp>
      <p:sp>
        <p:nvSpPr>
          <p:cNvPr id="64" name="TextBox 63"/>
          <p:cNvSpPr txBox="1"/>
          <p:nvPr/>
        </p:nvSpPr>
        <p:spPr>
          <a:xfrm>
            <a:off x="11118340" y="6531338"/>
            <a:ext cx="2778005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>
                <a:solidFill>
                  <a:schemeClr val="accent6">
                    <a:lumMod val="75000"/>
                  </a:schemeClr>
                </a:solidFill>
              </a:rPr>
              <a:t>Build Notifications</a:t>
            </a:r>
          </a:p>
        </p:txBody>
      </p:sp>
      <p:cxnSp>
        <p:nvCxnSpPr>
          <p:cNvPr id="60" name="Straight Arrow Connector 59"/>
          <p:cNvCxnSpPr>
            <a:stCxn id="6" idx="3"/>
            <a:endCxn id="62" idx="1"/>
          </p:cNvCxnSpPr>
          <p:nvPr/>
        </p:nvCxnSpPr>
        <p:spPr>
          <a:xfrm>
            <a:off x="7473030" y="3489033"/>
            <a:ext cx="4471480" cy="2083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48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2" grpId="0"/>
      <p:bldP spid="15" grpId="0"/>
      <p:bldP spid="17" grpId="0"/>
      <p:bldP spid="16" grpId="0" animBg="1"/>
      <p:bldP spid="19" grpId="0"/>
      <p:bldP spid="33" grpId="0"/>
      <p:bldP spid="30" grpId="0" animBg="1"/>
      <p:bldP spid="35" grpId="0"/>
      <p:bldP spid="39" grpId="0"/>
      <p:bldP spid="41" grpId="0"/>
      <p:bldP spid="44" grpId="0"/>
      <p:bldP spid="37" grpId="0" animBg="1"/>
      <p:bldP spid="47" grpId="0"/>
      <p:bldP spid="48" grpId="0"/>
      <p:bldP spid="54" grpId="0" animBg="1"/>
      <p:bldP spid="57" grpId="0"/>
      <p:bldP spid="61" grpId="0"/>
      <p:bldP spid="63" grpId="0" animBg="1"/>
      <p:bldP spid="64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5840" y="272807"/>
            <a:ext cx="7353424" cy="1188851"/>
          </a:xfrm>
        </p:spPr>
        <p:txBody>
          <a:bodyPr/>
          <a:lstStyle/>
          <a:p>
            <a:pPr algn="l"/>
            <a:r>
              <a:rPr lang="en-US" b="1" dirty="0"/>
              <a:t>CodeBuild - Steps</a:t>
            </a:r>
          </a:p>
        </p:txBody>
      </p:sp>
      <p:pic>
        <p:nvPicPr>
          <p:cNvPr id="5" name="Graphic 60">
            <a:extLst>
              <a:ext uri="{FF2B5EF4-FFF2-40B4-BE49-F238E27FC236}">
                <a16:creationId xmlns:a16="http://schemas.microsoft.com/office/drawing/2014/main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32591" y="4394269"/>
            <a:ext cx="853440" cy="853440"/>
          </a:xfrm>
          <a:prstGeom prst="rect">
            <a:avLst/>
          </a:prstGeom>
        </p:spPr>
      </p:pic>
      <p:pic>
        <p:nvPicPr>
          <p:cNvPr id="6" name="Graphic 9">
            <a:extLst>
              <a:ext uri="{FF2B5EF4-FFF2-40B4-BE49-F238E27FC236}">
                <a16:creationId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00131" y="3947411"/>
            <a:ext cx="396240" cy="3962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7400131" y="3947410"/>
            <a:ext cx="3477629" cy="360292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109728" rIns="109728" bIns="548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4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8" name="Can 7"/>
          <p:cNvSpPr/>
          <p:nvPr/>
        </p:nvSpPr>
        <p:spPr>
          <a:xfrm>
            <a:off x="7731055" y="1993030"/>
            <a:ext cx="1435469" cy="99277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0" dirty="0"/>
              <a:t>Local Git Repo</a:t>
            </a:r>
          </a:p>
        </p:txBody>
      </p:sp>
      <p:pic>
        <p:nvPicPr>
          <p:cNvPr id="14" name="Picture 16" descr="Image result for developer smile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827" y="272907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851962" y="523834"/>
            <a:ext cx="108722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dirty="0"/>
              <a:t>Developer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37828" y="3167223"/>
            <a:ext cx="670376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solidFill>
                  <a:srgbClr val="00B050"/>
                </a:solidFill>
              </a:rPr>
              <a:t>push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F12A07-16EE-A24A-BE74-B297DED7602D}"/>
              </a:ext>
            </a:extLst>
          </p:cNvPr>
          <p:cNvSpPr txBox="1"/>
          <p:nvPr/>
        </p:nvSpPr>
        <p:spPr>
          <a:xfrm>
            <a:off x="7843847" y="5182393"/>
            <a:ext cx="1985801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</a:t>
            </a:r>
            <a:r>
              <a:rPr lang="en-US" sz="1680" dirty="0" err="1"/>
              <a:t>CodeCommit</a:t>
            </a:r>
            <a:endParaRPr lang="en-US" sz="168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76CC08-399C-2A4A-B22E-6928FAFCABA2}"/>
              </a:ext>
            </a:extLst>
          </p:cNvPr>
          <p:cNvSpPr txBox="1"/>
          <p:nvPr/>
        </p:nvSpPr>
        <p:spPr>
          <a:xfrm>
            <a:off x="7723030" y="6760304"/>
            <a:ext cx="1599804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</a:t>
            </a:r>
            <a:r>
              <a:rPr lang="en-US" sz="1680" dirty="0" err="1"/>
              <a:t>CodeBuild</a:t>
            </a:r>
            <a:endParaRPr lang="en-US" sz="1680" dirty="0"/>
          </a:p>
        </p:txBody>
      </p:sp>
      <p:pic>
        <p:nvPicPr>
          <p:cNvPr id="19" name="Graphic 58">
            <a:extLst>
              <a:ext uri="{FF2B5EF4-FFF2-40B4-BE49-F238E27FC236}">
                <a16:creationId xmlns:a16="http://schemas.microsoft.com/office/drawing/2014/main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67142" y="5857759"/>
            <a:ext cx="853440" cy="853440"/>
          </a:xfrm>
          <a:prstGeom prst="rect">
            <a:avLst/>
          </a:prstGeom>
        </p:spPr>
      </p:pic>
      <p:pic>
        <p:nvPicPr>
          <p:cNvPr id="20" name="Graphic 44">
            <a:extLst>
              <a:ext uri="{FF2B5EF4-FFF2-40B4-BE49-F238E27FC236}">
                <a16:creationId xmlns:a16="http://schemas.microsoft.com/office/drawing/2014/main" id="{377480BA-A3A6-9E4A-9AF3-6770D1E63B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18491" y="5857759"/>
            <a:ext cx="853440" cy="8534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2102B6A-E0DE-BF47-806D-D37ACFEA5A70}"/>
              </a:ext>
            </a:extLst>
          </p:cNvPr>
          <p:cNvSpPr txBox="1"/>
          <p:nvPr/>
        </p:nvSpPr>
        <p:spPr>
          <a:xfrm>
            <a:off x="9218776" y="6760304"/>
            <a:ext cx="159366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Simple Storage </a:t>
            </a:r>
          </a:p>
          <a:p>
            <a:pPr algn="ctr"/>
            <a:r>
              <a:rPr lang="en-US" sz="1680" dirty="0"/>
              <a:t>Service (S3)</a:t>
            </a:r>
          </a:p>
        </p:txBody>
      </p:sp>
      <p:cxnSp>
        <p:nvCxnSpPr>
          <p:cNvPr id="25" name="Straight Arrow Connector 24"/>
          <p:cNvCxnSpPr>
            <a:stCxn id="5" idx="2"/>
            <a:endCxn id="19" idx="0"/>
          </p:cNvCxnSpPr>
          <p:nvPr/>
        </p:nvCxnSpPr>
        <p:spPr>
          <a:xfrm>
            <a:off x="8459311" y="5247710"/>
            <a:ext cx="34552" cy="610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3"/>
            <a:endCxn id="20" idx="1"/>
          </p:cNvCxnSpPr>
          <p:nvPr/>
        </p:nvCxnSpPr>
        <p:spPr>
          <a:xfrm>
            <a:off x="8920583" y="6284479"/>
            <a:ext cx="5979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3"/>
            <a:endCxn id="5" idx="0"/>
          </p:cNvCxnSpPr>
          <p:nvPr/>
        </p:nvCxnSpPr>
        <p:spPr>
          <a:xfrm>
            <a:off x="8448790" y="2985807"/>
            <a:ext cx="10521" cy="1408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F12E7A-F541-CF4A-8EAA-21FAB4DF7B18}"/>
              </a:ext>
            </a:extLst>
          </p:cNvPr>
          <p:cNvCxnSpPr>
            <a:stCxn id="14" idx="2"/>
            <a:endCxn id="8" idx="1"/>
          </p:cNvCxnSpPr>
          <p:nvPr/>
        </p:nvCxnSpPr>
        <p:spPr>
          <a:xfrm>
            <a:off x="8437422" y="1144096"/>
            <a:ext cx="11368" cy="848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634B822-5C0D-D348-A92F-2F7C48AD2332}"/>
              </a:ext>
            </a:extLst>
          </p:cNvPr>
          <p:cNvSpPr txBox="1"/>
          <p:nvPr/>
        </p:nvSpPr>
        <p:spPr>
          <a:xfrm>
            <a:off x="8462152" y="1302457"/>
            <a:ext cx="2387898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solidFill>
                  <a:srgbClr val="00B050"/>
                </a:solidFill>
              </a:rPr>
              <a:t>Commit code changes</a:t>
            </a:r>
          </a:p>
        </p:txBody>
      </p:sp>
    </p:spTree>
    <p:extLst>
      <p:ext uri="{BB962C8B-B14F-4D97-AF65-F5344CB8AC3E}">
        <p14:creationId xmlns:p14="http://schemas.microsoft.com/office/powerpoint/2010/main" val="242840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/>
      <p:bldP spid="16" grpId="0"/>
      <p:bldP spid="17" grpId="0"/>
      <p:bldP spid="18" grpId="0"/>
      <p:bldP spid="21" grpId="0"/>
      <p:bldP spid="22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64055" y="3451859"/>
            <a:ext cx="6398894" cy="1090747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AWS CodePipeline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7752261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Kalyan Reddy Daida</a:t>
            </a:r>
            <a:endParaRPr lang="en-GB" dirty="0"/>
          </a:p>
        </p:txBody>
      </p:sp>
      <p:pic>
        <p:nvPicPr>
          <p:cNvPr id="6" name="Graphic 24">
            <a:extLst>
              <a:ext uri="{FF2B5EF4-FFF2-40B4-BE49-F238E27FC236}">
                <a16:creationId xmlns:a16="http://schemas.microsoft.com/office/drawing/2014/main" id="{436AF062-AAD4-F44B-BC76-9EEE592D9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12620" y="1520471"/>
            <a:ext cx="4579884" cy="457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60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B8FDB4-BE4E-444E-8E01-246FCADA40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EBC86-83E0-864F-A46B-B713C51F8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5F7032-32F5-1142-BEF7-DCCEC704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EKS Limits</a:t>
            </a:r>
          </a:p>
        </p:txBody>
      </p:sp>
    </p:spTree>
    <p:extLst>
      <p:ext uri="{BB962C8B-B14F-4D97-AF65-F5344CB8AC3E}">
        <p14:creationId xmlns:p14="http://schemas.microsoft.com/office/powerpoint/2010/main" val="296272946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CodePipeline is a </a:t>
            </a:r>
            <a:r>
              <a:rPr lang="en-US" dirty="0">
                <a:solidFill>
                  <a:srgbClr val="0070C0"/>
                </a:solidFill>
              </a:rPr>
              <a:t>continuous delivery service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to </a:t>
            </a:r>
            <a:r>
              <a:rPr lang="en-US" dirty="0">
                <a:solidFill>
                  <a:srgbClr val="0070C0"/>
                </a:solidFill>
              </a:rPr>
              <a:t>model, visualize, and automate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the steps required to release your software. 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Benefits</a:t>
            </a:r>
          </a:p>
          <a:p>
            <a:pPr lvl="1"/>
            <a:r>
              <a:rPr lang="en-US" dirty="0"/>
              <a:t>We can </a:t>
            </a:r>
            <a:r>
              <a:rPr lang="en-US" dirty="0">
                <a:solidFill>
                  <a:srgbClr val="0070C0"/>
                </a:solidFill>
              </a:rPr>
              <a:t>automate</a:t>
            </a:r>
            <a:r>
              <a:rPr lang="en-US" dirty="0"/>
              <a:t> our release processes.</a:t>
            </a:r>
          </a:p>
          <a:p>
            <a:pPr lvl="1"/>
            <a:r>
              <a:rPr lang="en-US" dirty="0"/>
              <a:t>We can establish a </a:t>
            </a:r>
            <a:r>
              <a:rPr lang="en-US" dirty="0">
                <a:solidFill>
                  <a:srgbClr val="0070C0"/>
                </a:solidFill>
              </a:rPr>
              <a:t>consistent</a:t>
            </a:r>
            <a:r>
              <a:rPr lang="en-US" dirty="0"/>
              <a:t> release process.</a:t>
            </a:r>
          </a:p>
          <a:p>
            <a:pPr lvl="1"/>
            <a:r>
              <a:rPr lang="en-US" dirty="0"/>
              <a:t>We can </a:t>
            </a:r>
            <a:r>
              <a:rPr lang="en-US" dirty="0">
                <a:solidFill>
                  <a:srgbClr val="0070C0"/>
                </a:solidFill>
              </a:rPr>
              <a:t>speed</a:t>
            </a:r>
            <a:r>
              <a:rPr lang="en-US" dirty="0"/>
              <a:t> up delivery while improving quality.</a:t>
            </a:r>
          </a:p>
          <a:p>
            <a:pPr lvl="1"/>
            <a:r>
              <a:rPr lang="en-US" dirty="0"/>
              <a:t>Supports </a:t>
            </a:r>
            <a:r>
              <a:rPr lang="en-US" dirty="0">
                <a:solidFill>
                  <a:srgbClr val="0070C0"/>
                </a:solidFill>
              </a:rPr>
              <a:t>external tools </a:t>
            </a:r>
            <a:r>
              <a:rPr lang="en-US" dirty="0"/>
              <a:t>integration for source, build and deploy.</a:t>
            </a:r>
          </a:p>
          <a:p>
            <a:pPr lvl="1"/>
            <a:r>
              <a:rPr lang="en-US" dirty="0"/>
              <a:t>View </a:t>
            </a:r>
            <a:r>
              <a:rPr lang="en-US" dirty="0">
                <a:solidFill>
                  <a:srgbClr val="0070C0"/>
                </a:solidFill>
              </a:rPr>
              <a:t>progress</a:t>
            </a:r>
            <a:r>
              <a:rPr lang="en-US" dirty="0"/>
              <a:t> at a glance</a:t>
            </a:r>
          </a:p>
          <a:p>
            <a:pPr lvl="1"/>
            <a:r>
              <a:rPr lang="en-US" dirty="0"/>
              <a:t>View pipeline </a:t>
            </a:r>
            <a:r>
              <a:rPr lang="en-US" dirty="0">
                <a:solidFill>
                  <a:srgbClr val="0070C0"/>
                </a:solidFill>
              </a:rPr>
              <a:t>history details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CodePipeline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12266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7741921"/>
            <a:ext cx="4937760" cy="438150"/>
          </a:xfrm>
        </p:spPr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DA3940-85A3-3343-A668-675C4E2C0512}"/>
              </a:ext>
            </a:extLst>
          </p:cNvPr>
          <p:cNvSpPr txBox="1"/>
          <p:nvPr/>
        </p:nvSpPr>
        <p:spPr>
          <a:xfrm>
            <a:off x="6996480" y="303458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</a:t>
            </a:r>
            <a:r>
              <a:rPr lang="en-US" sz="1680" dirty="0" err="1"/>
              <a:t>CodePipeline</a:t>
            </a:r>
            <a:endParaRPr lang="en-US" sz="1680" dirty="0"/>
          </a:p>
        </p:txBody>
      </p:sp>
      <p:pic>
        <p:nvPicPr>
          <p:cNvPr id="7" name="Graphic 24">
            <a:extLst>
              <a:ext uri="{FF2B5EF4-FFF2-40B4-BE49-F238E27FC236}">
                <a16:creationId xmlns:a16="http://schemas.microsoft.com/office/drawing/2014/main" id="{436AF062-AAD4-F44B-BC76-9EEE592D9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9077" y="52334"/>
            <a:ext cx="853440" cy="8534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F12A07-16EE-A24A-BE74-B297DED7602D}"/>
              </a:ext>
            </a:extLst>
          </p:cNvPr>
          <p:cNvSpPr txBox="1"/>
          <p:nvPr/>
        </p:nvSpPr>
        <p:spPr>
          <a:xfrm>
            <a:off x="72500" y="2632493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</a:t>
            </a:r>
            <a:r>
              <a:rPr lang="en-US" sz="1680" dirty="0" err="1"/>
              <a:t>CodeCommit</a:t>
            </a:r>
            <a:endParaRPr lang="en-US" sz="1680" dirty="0"/>
          </a:p>
        </p:txBody>
      </p:sp>
      <p:pic>
        <p:nvPicPr>
          <p:cNvPr id="9" name="Graphic 60">
            <a:extLst>
              <a:ext uri="{FF2B5EF4-FFF2-40B4-BE49-F238E27FC236}">
                <a16:creationId xmlns:a16="http://schemas.microsoft.com/office/drawing/2014/main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6923" y="1851973"/>
            <a:ext cx="853440" cy="853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C0960A-3D31-6D47-8EAA-93DE09090CDD}"/>
              </a:ext>
            </a:extLst>
          </p:cNvPr>
          <p:cNvSpPr txBox="1"/>
          <p:nvPr/>
        </p:nvSpPr>
        <p:spPr>
          <a:xfrm>
            <a:off x="72500" y="3886446"/>
            <a:ext cx="276228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Amazon EC2 Container Registry</a:t>
            </a:r>
          </a:p>
        </p:txBody>
      </p:sp>
      <p:pic>
        <p:nvPicPr>
          <p:cNvPr id="11" name="Graphic 7">
            <a:extLst>
              <a:ext uri="{FF2B5EF4-FFF2-40B4-BE49-F238E27FC236}">
                <a16:creationId xmlns:a16="http://schemas.microsoft.com/office/drawing/2014/main" id="{1CF9C3A0-90C2-104F-8C5D-8BF17B4349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6923" y="3130538"/>
            <a:ext cx="853440" cy="853440"/>
          </a:xfrm>
          <a:prstGeom prst="rect">
            <a:avLst/>
          </a:prstGeom>
        </p:spPr>
      </p:pic>
      <p:pic>
        <p:nvPicPr>
          <p:cNvPr id="12" name="Graphic 44">
            <a:extLst>
              <a:ext uri="{FF2B5EF4-FFF2-40B4-BE49-F238E27FC236}">
                <a16:creationId xmlns:a16="http://schemas.microsoft.com/office/drawing/2014/main" id="{377480BA-A3A6-9E4A-9AF3-6770D1E63B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6923" y="4647050"/>
            <a:ext cx="853440" cy="8534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102B6A-E0DE-BF47-806D-D37ACFEA5A70}"/>
              </a:ext>
            </a:extLst>
          </p:cNvPr>
          <p:cNvSpPr txBox="1"/>
          <p:nvPr/>
        </p:nvSpPr>
        <p:spPr>
          <a:xfrm>
            <a:off x="727208" y="5409240"/>
            <a:ext cx="159366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Simple Storage </a:t>
            </a:r>
          </a:p>
          <a:p>
            <a:pPr algn="ctr"/>
            <a:r>
              <a:rPr lang="en-US" sz="1680" dirty="0"/>
              <a:t>Service (S3)</a:t>
            </a:r>
          </a:p>
        </p:txBody>
      </p:sp>
      <p:pic>
        <p:nvPicPr>
          <p:cNvPr id="14" name="Picture 2" descr="GitHub Logomark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23" y="6038921"/>
            <a:ext cx="872435" cy="87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102B6A-E0DE-BF47-806D-D37ACFEA5A70}"/>
              </a:ext>
            </a:extLst>
          </p:cNvPr>
          <p:cNvSpPr txBox="1"/>
          <p:nvPr/>
        </p:nvSpPr>
        <p:spPr>
          <a:xfrm>
            <a:off x="625130" y="6871112"/>
            <a:ext cx="170580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GitHub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76CC08-399C-2A4A-B22E-6928FAFCABA2}"/>
              </a:ext>
            </a:extLst>
          </p:cNvPr>
          <p:cNvSpPr txBox="1"/>
          <p:nvPr/>
        </p:nvSpPr>
        <p:spPr>
          <a:xfrm>
            <a:off x="3221900" y="3517114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</a:t>
            </a:r>
            <a:r>
              <a:rPr lang="en-US" sz="1680" dirty="0" err="1"/>
              <a:t>CodeBuild</a:t>
            </a:r>
            <a:endParaRPr lang="en-US" sz="1680" dirty="0"/>
          </a:p>
        </p:txBody>
      </p:sp>
      <p:pic>
        <p:nvPicPr>
          <p:cNvPr id="17" name="Graphic 58">
            <a:extLst>
              <a:ext uri="{FF2B5EF4-FFF2-40B4-BE49-F238E27FC236}">
                <a16:creationId xmlns:a16="http://schemas.microsoft.com/office/drawing/2014/main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76323" y="2736594"/>
            <a:ext cx="853440" cy="853440"/>
          </a:xfrm>
          <a:prstGeom prst="rect">
            <a:avLst/>
          </a:prstGeom>
        </p:spPr>
      </p:pic>
      <p:pic>
        <p:nvPicPr>
          <p:cNvPr id="11270" name="Picture 6" descr="Related imag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181" y="5084008"/>
            <a:ext cx="853440" cy="85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E76CC08-399C-2A4A-B22E-6928FAFCABA2}"/>
              </a:ext>
            </a:extLst>
          </p:cNvPr>
          <p:cNvSpPr txBox="1"/>
          <p:nvPr/>
        </p:nvSpPr>
        <p:spPr>
          <a:xfrm>
            <a:off x="3270119" y="5879055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Jenkins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71229C-75C9-7348-A95C-3A8906F62A89}"/>
              </a:ext>
            </a:extLst>
          </p:cNvPr>
          <p:cNvSpPr txBox="1"/>
          <p:nvPr/>
        </p:nvSpPr>
        <p:spPr>
          <a:xfrm>
            <a:off x="6251624" y="2615921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CloudFormation</a:t>
            </a:r>
          </a:p>
        </p:txBody>
      </p:sp>
      <p:pic>
        <p:nvPicPr>
          <p:cNvPr id="23" name="Graphic 47">
            <a:extLst>
              <a:ext uri="{FF2B5EF4-FFF2-40B4-BE49-F238E27FC236}">
                <a16:creationId xmlns:a16="http://schemas.microsoft.com/office/drawing/2014/main" id="{C9806E1C-231A-A543-A743-816583871FD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06047" y="1832762"/>
            <a:ext cx="853440" cy="8534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3B31026-F5EE-C94C-9842-FF0D17B5A980}"/>
              </a:ext>
            </a:extLst>
          </p:cNvPr>
          <p:cNvSpPr txBox="1"/>
          <p:nvPr/>
        </p:nvSpPr>
        <p:spPr>
          <a:xfrm>
            <a:off x="6251624" y="4089407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</a:t>
            </a:r>
            <a:r>
              <a:rPr lang="en-US" sz="1680" dirty="0" err="1"/>
              <a:t>CodeDeploy</a:t>
            </a:r>
            <a:endParaRPr lang="en-US" sz="168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337A72A5-354F-B942-8F1A-CE4F385C4D5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218806" y="3296128"/>
            <a:ext cx="853440" cy="85344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8D58F77-A038-4848-8054-84194CCB39B6}"/>
              </a:ext>
            </a:extLst>
          </p:cNvPr>
          <p:cNvSpPr txBox="1"/>
          <p:nvPr/>
        </p:nvSpPr>
        <p:spPr>
          <a:xfrm>
            <a:off x="6327502" y="5436693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Elastic Beanstalk</a:t>
            </a:r>
          </a:p>
        </p:txBody>
      </p:sp>
      <p:pic>
        <p:nvPicPr>
          <p:cNvPr id="27" name="Graphic 10">
            <a:extLst>
              <a:ext uri="{FF2B5EF4-FFF2-40B4-BE49-F238E27FC236}">
                <a16:creationId xmlns:a16="http://schemas.microsoft.com/office/drawing/2014/main" id="{0FEDE7D2-452D-5940-BCF6-A30BD1443B9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250365" y="4647050"/>
            <a:ext cx="853440" cy="85344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DB72D6E-A69F-7245-BD75-7AEEB715630F}"/>
              </a:ext>
            </a:extLst>
          </p:cNvPr>
          <p:cNvSpPr txBox="1"/>
          <p:nvPr/>
        </p:nvSpPr>
        <p:spPr>
          <a:xfrm>
            <a:off x="6327502" y="6743816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Service Catalog</a:t>
            </a:r>
          </a:p>
        </p:txBody>
      </p:sp>
      <p:pic>
        <p:nvPicPr>
          <p:cNvPr id="29" name="Graphic 53">
            <a:extLst>
              <a:ext uri="{FF2B5EF4-FFF2-40B4-BE49-F238E27FC236}">
                <a16:creationId xmlns:a16="http://schemas.microsoft.com/office/drawing/2014/main" id="{B305F2C0-EFAA-2249-90ED-07D219860D3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281924" y="5966336"/>
            <a:ext cx="853440" cy="85344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A77F820-2999-354B-89C2-6B42FC753310}"/>
              </a:ext>
            </a:extLst>
          </p:cNvPr>
          <p:cNvSpPr txBox="1"/>
          <p:nvPr/>
        </p:nvSpPr>
        <p:spPr>
          <a:xfrm>
            <a:off x="9013909" y="2658919"/>
            <a:ext cx="276228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Amazon Elastic Container Service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0736844B-E1D3-2D43-8324-172A152B3B0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968332" y="1851973"/>
            <a:ext cx="853440" cy="85344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A77F820-2999-354B-89C2-6B42FC753310}"/>
              </a:ext>
            </a:extLst>
          </p:cNvPr>
          <p:cNvSpPr txBox="1"/>
          <p:nvPr/>
        </p:nvSpPr>
        <p:spPr>
          <a:xfrm>
            <a:off x="9030914" y="4427110"/>
            <a:ext cx="276228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Amazon Elastic Container Service (Blue/Green)</a:t>
            </a:r>
          </a:p>
        </p:txBody>
      </p:sp>
      <p:pic>
        <p:nvPicPr>
          <p:cNvPr id="33" name="Graphic 30">
            <a:extLst>
              <a:ext uri="{FF2B5EF4-FFF2-40B4-BE49-F238E27FC236}">
                <a16:creationId xmlns:a16="http://schemas.microsoft.com/office/drawing/2014/main" id="{0736844B-E1D3-2D43-8324-172A152B3B0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985337" y="3620164"/>
            <a:ext cx="853440" cy="853440"/>
          </a:xfrm>
          <a:prstGeom prst="rect">
            <a:avLst/>
          </a:prstGeom>
        </p:spPr>
      </p:pic>
      <p:pic>
        <p:nvPicPr>
          <p:cNvPr id="34" name="Graphic 44">
            <a:extLst>
              <a:ext uri="{FF2B5EF4-FFF2-40B4-BE49-F238E27FC236}">
                <a16:creationId xmlns:a16="http://schemas.microsoft.com/office/drawing/2014/main" id="{377480BA-A3A6-9E4A-9AF3-6770D1E63B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68332" y="5431886"/>
            <a:ext cx="853440" cy="85344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2102B6A-E0DE-BF47-806D-D37ACFEA5A70}"/>
              </a:ext>
            </a:extLst>
          </p:cNvPr>
          <p:cNvSpPr txBox="1"/>
          <p:nvPr/>
        </p:nvSpPr>
        <p:spPr>
          <a:xfrm>
            <a:off x="9668617" y="6194076"/>
            <a:ext cx="159366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Simple Storage </a:t>
            </a:r>
          </a:p>
          <a:p>
            <a:pPr algn="ctr"/>
            <a:r>
              <a:rPr lang="en-US" sz="1680" dirty="0"/>
              <a:t>Service (S3)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491750" y="1620388"/>
            <a:ext cx="5106198" cy="566218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/>
          </a:p>
        </p:txBody>
      </p:sp>
      <p:sp>
        <p:nvSpPr>
          <p:cNvPr id="36" name="Rounded Rectangle 35"/>
          <p:cNvSpPr/>
          <p:nvPr/>
        </p:nvSpPr>
        <p:spPr>
          <a:xfrm>
            <a:off x="3725616" y="1633147"/>
            <a:ext cx="1760752" cy="554735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55165" y="1730686"/>
            <a:ext cx="2515823" cy="5449812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/>
          </a:p>
        </p:txBody>
      </p:sp>
      <p:sp>
        <p:nvSpPr>
          <p:cNvPr id="38" name="TextBox 37"/>
          <p:cNvSpPr txBox="1"/>
          <p:nvPr/>
        </p:nvSpPr>
        <p:spPr>
          <a:xfrm>
            <a:off x="891477" y="7238504"/>
            <a:ext cx="1135247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>
                <a:solidFill>
                  <a:schemeClr val="accent6">
                    <a:lumMod val="75000"/>
                  </a:schemeClr>
                </a:solidFill>
              </a:rPr>
              <a:t>Source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76324" y="7240454"/>
            <a:ext cx="90281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>
                <a:solidFill>
                  <a:schemeClr val="accent6">
                    <a:lumMod val="75000"/>
                  </a:schemeClr>
                </a:solidFill>
              </a:rPr>
              <a:t>Build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68924" y="7298721"/>
            <a:ext cx="1173335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>
                <a:solidFill>
                  <a:schemeClr val="accent6">
                    <a:lumMod val="75000"/>
                  </a:schemeClr>
                </a:solidFill>
              </a:rPr>
              <a:t>Deploy</a:t>
            </a:r>
          </a:p>
        </p:txBody>
      </p:sp>
      <p:cxnSp>
        <p:nvCxnSpPr>
          <p:cNvPr id="42" name="Straight Connector 41"/>
          <p:cNvCxnSpPr>
            <a:stCxn id="37" idx="0"/>
            <a:endCxn id="7" idx="2"/>
          </p:cNvCxnSpPr>
          <p:nvPr/>
        </p:nvCxnSpPr>
        <p:spPr>
          <a:xfrm flipV="1">
            <a:off x="1513076" y="905775"/>
            <a:ext cx="5572721" cy="82491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6" idx="0"/>
            <a:endCxn id="7" idx="2"/>
          </p:cNvCxnSpPr>
          <p:nvPr/>
        </p:nvCxnSpPr>
        <p:spPr>
          <a:xfrm flipV="1">
            <a:off x="4605992" y="905774"/>
            <a:ext cx="2479805" cy="72737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7" idx="2"/>
            <a:endCxn id="20" idx="0"/>
          </p:cNvCxnSpPr>
          <p:nvPr/>
        </p:nvCxnSpPr>
        <p:spPr>
          <a:xfrm>
            <a:off x="7085798" y="905775"/>
            <a:ext cx="1959052" cy="71461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8B11175-8F26-E049-8FCE-A7F653ADEDC5}"/>
              </a:ext>
            </a:extLst>
          </p:cNvPr>
          <p:cNvSpPr txBox="1"/>
          <p:nvPr/>
        </p:nvSpPr>
        <p:spPr>
          <a:xfrm>
            <a:off x="12052980" y="3542633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Amazon CloudWatch</a:t>
            </a:r>
          </a:p>
        </p:txBody>
      </p:sp>
      <p:pic>
        <p:nvPicPr>
          <p:cNvPr id="62" name="Graphic 33">
            <a:extLst>
              <a:ext uri="{FF2B5EF4-FFF2-40B4-BE49-F238E27FC236}">
                <a16:creationId xmlns:a16="http://schemas.microsoft.com/office/drawing/2014/main" id="{E8A76DD7-2470-9240-BE0E-8F1412C59C9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3009121" y="2766040"/>
            <a:ext cx="853440" cy="853440"/>
          </a:xfrm>
          <a:prstGeom prst="rect">
            <a:avLst/>
          </a:prstGeom>
        </p:spPr>
      </p:pic>
      <p:pic>
        <p:nvPicPr>
          <p:cNvPr id="63" name="Picture 2" descr="GitHub Logomark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405" y="5093902"/>
            <a:ext cx="872435" cy="87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102B6A-E0DE-BF47-806D-D37ACFEA5A70}"/>
              </a:ext>
            </a:extLst>
          </p:cNvPr>
          <p:cNvSpPr txBox="1"/>
          <p:nvPr/>
        </p:nvSpPr>
        <p:spPr>
          <a:xfrm>
            <a:off x="12400805" y="5930977"/>
            <a:ext cx="2105203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GitHub </a:t>
            </a:r>
            <a:r>
              <a:rPr lang="en-US" sz="1680" dirty="0" err="1"/>
              <a:t>Webhooks</a:t>
            </a:r>
            <a:endParaRPr lang="en-US" sz="1680" dirty="0"/>
          </a:p>
        </p:txBody>
      </p:sp>
      <p:sp>
        <p:nvSpPr>
          <p:cNvPr id="66" name="TextBox 65"/>
          <p:cNvSpPr txBox="1"/>
          <p:nvPr/>
        </p:nvSpPr>
        <p:spPr>
          <a:xfrm>
            <a:off x="11971834" y="7282574"/>
            <a:ext cx="268323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b="1" dirty="0">
                <a:solidFill>
                  <a:schemeClr val="accent6">
                    <a:lumMod val="75000"/>
                  </a:schemeClr>
                </a:solidFill>
              </a:rPr>
              <a:t>Monitor Source Changes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12324253" y="1633147"/>
            <a:ext cx="2105203" cy="560730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/>
          </a:p>
        </p:txBody>
      </p:sp>
      <p:cxnSp>
        <p:nvCxnSpPr>
          <p:cNvPr id="11265" name="Straight Connector 11264"/>
          <p:cNvCxnSpPr>
            <a:stCxn id="7" idx="2"/>
            <a:endCxn id="60" idx="0"/>
          </p:cNvCxnSpPr>
          <p:nvPr/>
        </p:nvCxnSpPr>
        <p:spPr>
          <a:xfrm>
            <a:off x="7085797" y="905774"/>
            <a:ext cx="6291058" cy="72737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751D237-A9AA-0749-A436-7D38CB26A0D4}"/>
              </a:ext>
            </a:extLst>
          </p:cNvPr>
          <p:cNvSpPr txBox="1"/>
          <p:nvPr/>
        </p:nvSpPr>
        <p:spPr>
          <a:xfrm>
            <a:off x="72500" y="82275"/>
            <a:ext cx="4574970" cy="4985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40" b="1" dirty="0"/>
              <a:t>AWS </a:t>
            </a:r>
            <a:r>
              <a:rPr lang="en-US" sz="2640" b="1" dirty="0" err="1"/>
              <a:t>CodePipeline</a:t>
            </a:r>
            <a:r>
              <a:rPr lang="en-US" sz="2640" b="1" dirty="0"/>
              <a:t> Architecture</a:t>
            </a:r>
          </a:p>
        </p:txBody>
      </p:sp>
    </p:spTree>
    <p:extLst>
      <p:ext uri="{BB962C8B-B14F-4D97-AF65-F5344CB8AC3E}">
        <p14:creationId xmlns:p14="http://schemas.microsoft.com/office/powerpoint/2010/main" val="48480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0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4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8" dur="2000" fill="hold"/>
                                        <p:tgtEl>
                                          <p:spTgt spid="6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3" grpId="0"/>
      <p:bldP spid="15" grpId="0"/>
      <p:bldP spid="16" grpId="0"/>
      <p:bldP spid="21" grpId="0"/>
      <p:bldP spid="22" grpId="0"/>
      <p:bldP spid="24" grpId="0"/>
      <p:bldP spid="26" grpId="0"/>
      <p:bldP spid="28" grpId="0"/>
      <p:bldP spid="30" grpId="0"/>
      <p:bldP spid="32" grpId="0"/>
      <p:bldP spid="35" grpId="0"/>
      <p:bldP spid="20" grpId="0" animBg="1"/>
      <p:bldP spid="36" grpId="0" animBg="1"/>
      <p:bldP spid="37" grpId="0" animBg="1"/>
      <p:bldP spid="38" grpId="0"/>
      <p:bldP spid="40" grpId="0"/>
      <p:bldP spid="41" grpId="0"/>
      <p:bldP spid="61" grpId="0"/>
      <p:bldP spid="64" grpId="0"/>
      <p:bldP spid="66" grpId="0"/>
      <p:bldP spid="60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pic>
        <p:nvPicPr>
          <p:cNvPr id="5122" name="Picture 2" descr="&#10;                An example release process using CodePipeline.&#10;           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756" y="1518002"/>
            <a:ext cx="10439401" cy="586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Continuous Delivery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95323" y="7749200"/>
            <a:ext cx="160717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>
                <a:solidFill>
                  <a:schemeClr val="bg1"/>
                </a:solidFill>
              </a:rPr>
              <a:t>©Amazon</a:t>
            </a:r>
          </a:p>
        </p:txBody>
      </p:sp>
    </p:spTree>
    <p:extLst>
      <p:ext uri="{BB962C8B-B14F-4D97-AF65-F5344CB8AC3E}">
        <p14:creationId xmlns:p14="http://schemas.microsoft.com/office/powerpoint/2010/main" val="387311617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pic>
        <p:nvPicPr>
          <p:cNvPr id="6" name="Graphic 9">
            <a:extLst>
              <a:ext uri="{FF2B5EF4-FFF2-40B4-BE49-F238E27FC236}">
                <a16:creationId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7425" y="100546"/>
            <a:ext cx="396240" cy="3962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1889902" y="100547"/>
            <a:ext cx="9940088" cy="750575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109728" rIns="109728" bIns="548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4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8" name="Can 7"/>
          <p:cNvSpPr/>
          <p:nvPr/>
        </p:nvSpPr>
        <p:spPr>
          <a:xfrm>
            <a:off x="166740" y="2655749"/>
            <a:ext cx="1088466" cy="818253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Local Git Repo</a:t>
            </a:r>
          </a:p>
        </p:txBody>
      </p:sp>
      <p:pic>
        <p:nvPicPr>
          <p:cNvPr id="14" name="Picture 16" descr="Image result for developer smile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70" y="1066397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73057" y="757345"/>
            <a:ext cx="108722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dirty="0"/>
              <a:t>Developer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91497" y="2726029"/>
            <a:ext cx="670376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solidFill>
                  <a:srgbClr val="00B050"/>
                </a:solidFill>
              </a:rPr>
              <a:t>push</a:t>
            </a:r>
          </a:p>
        </p:txBody>
      </p:sp>
      <p:cxnSp>
        <p:nvCxnSpPr>
          <p:cNvPr id="59" name="Straight Arrow Connector 58"/>
          <p:cNvCxnSpPr>
            <a:cxnSpLocks/>
            <a:stCxn id="14" idx="2"/>
            <a:endCxn id="8" idx="1"/>
          </p:cNvCxnSpPr>
          <p:nvPr/>
        </p:nvCxnSpPr>
        <p:spPr>
          <a:xfrm flipH="1">
            <a:off x="710973" y="1937586"/>
            <a:ext cx="4392" cy="718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F8DC392-C532-F54D-A81F-DC9A0927B4C6}"/>
              </a:ext>
            </a:extLst>
          </p:cNvPr>
          <p:cNvSpPr txBox="1"/>
          <p:nvPr/>
        </p:nvSpPr>
        <p:spPr>
          <a:xfrm>
            <a:off x="-33590" y="2001864"/>
            <a:ext cx="2387898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solidFill>
                  <a:srgbClr val="00B050"/>
                </a:solidFill>
              </a:rPr>
              <a:t>Commit code changes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1642B-C4E7-4C41-A703-901230113AAD}"/>
              </a:ext>
            </a:extLst>
          </p:cNvPr>
          <p:cNvSpPr/>
          <p:nvPr/>
        </p:nvSpPr>
        <p:spPr>
          <a:xfrm>
            <a:off x="4227302" y="4899711"/>
            <a:ext cx="6637105" cy="22980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763F6B2-9051-C94C-B75B-C1ADE02C8B29}"/>
              </a:ext>
            </a:extLst>
          </p:cNvPr>
          <p:cNvSpPr/>
          <p:nvPr/>
        </p:nvSpPr>
        <p:spPr>
          <a:xfrm>
            <a:off x="7730211" y="5038784"/>
            <a:ext cx="2684800" cy="178565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Production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22D606C-8ABC-C042-B060-053AE489B0A3}"/>
              </a:ext>
            </a:extLst>
          </p:cNvPr>
          <p:cNvSpPr txBox="1"/>
          <p:nvPr/>
        </p:nvSpPr>
        <p:spPr>
          <a:xfrm>
            <a:off x="5975367" y="6901848"/>
            <a:ext cx="3000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Elastic Container Service</a:t>
            </a:r>
            <a:endParaRPr lang="en-US" sz="1600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DD6609C-AE9A-6C44-8F96-C83513CCA1BD}"/>
              </a:ext>
            </a:extLst>
          </p:cNvPr>
          <p:cNvSpPr/>
          <p:nvPr/>
        </p:nvSpPr>
        <p:spPr>
          <a:xfrm>
            <a:off x="4713264" y="5054607"/>
            <a:ext cx="2684800" cy="178565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Staging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603621-3067-F744-AC2B-5AD0C1D56C6D}"/>
              </a:ext>
            </a:extLst>
          </p:cNvPr>
          <p:cNvSpPr/>
          <p:nvPr/>
        </p:nvSpPr>
        <p:spPr>
          <a:xfrm>
            <a:off x="2711203" y="496786"/>
            <a:ext cx="8253059" cy="3887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Graphic 60">
            <a:extLst>
              <a:ext uri="{FF2B5EF4-FFF2-40B4-BE49-F238E27FC236}">
                <a16:creationId xmlns:a16="http://schemas.microsoft.com/office/drawing/2014/main" id="{40431834-3206-D741-BCD2-D96C2F9BA8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0850" y="2638156"/>
            <a:ext cx="853440" cy="85344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8F76F4BC-DD59-7B48-8C21-08F487F6AF6C}"/>
              </a:ext>
            </a:extLst>
          </p:cNvPr>
          <p:cNvSpPr txBox="1"/>
          <p:nvPr/>
        </p:nvSpPr>
        <p:spPr>
          <a:xfrm>
            <a:off x="2814805" y="3435828"/>
            <a:ext cx="1412498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 err="1"/>
              <a:t>CodeCommit</a:t>
            </a:r>
            <a:endParaRPr lang="en-US" sz="168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58CD4E-7333-8147-8C50-789FAC21D0E8}"/>
              </a:ext>
            </a:extLst>
          </p:cNvPr>
          <p:cNvSpPr txBox="1"/>
          <p:nvPr/>
        </p:nvSpPr>
        <p:spPr>
          <a:xfrm>
            <a:off x="4624133" y="3435829"/>
            <a:ext cx="1147344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 err="1"/>
              <a:t>CodeBuild</a:t>
            </a:r>
            <a:endParaRPr lang="en-US" sz="1680" dirty="0"/>
          </a:p>
        </p:txBody>
      </p:sp>
      <p:pic>
        <p:nvPicPr>
          <p:cNvPr id="77" name="Graphic 58">
            <a:extLst>
              <a:ext uri="{FF2B5EF4-FFF2-40B4-BE49-F238E27FC236}">
                <a16:creationId xmlns:a16="http://schemas.microsoft.com/office/drawing/2014/main" id="{2DA2BEF4-CE51-2C42-A185-B4AEC812E0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56419" y="2638156"/>
            <a:ext cx="853440" cy="853440"/>
          </a:xfrm>
          <a:prstGeom prst="rect">
            <a:avLst/>
          </a:prstGeom>
        </p:spPr>
      </p:pic>
      <p:pic>
        <p:nvPicPr>
          <p:cNvPr id="78" name="Graphic 44">
            <a:extLst>
              <a:ext uri="{FF2B5EF4-FFF2-40B4-BE49-F238E27FC236}">
                <a16:creationId xmlns:a16="http://schemas.microsoft.com/office/drawing/2014/main" id="{42B26658-BD31-7B45-B241-A207ACAF73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27874" y="2086418"/>
            <a:ext cx="853440" cy="85344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040E7DAE-2644-6F44-A331-C1E87D7DEF43}"/>
              </a:ext>
            </a:extLst>
          </p:cNvPr>
          <p:cNvSpPr txBox="1"/>
          <p:nvPr/>
        </p:nvSpPr>
        <p:spPr>
          <a:xfrm>
            <a:off x="6254023" y="2862328"/>
            <a:ext cx="713103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S3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0BA485F-0A5E-2948-AD04-DE066A0EFFDA}"/>
              </a:ext>
            </a:extLst>
          </p:cNvPr>
          <p:cNvCxnSpPr>
            <a:stCxn id="77" idx="3"/>
            <a:endCxn id="78" idx="1"/>
          </p:cNvCxnSpPr>
          <p:nvPr/>
        </p:nvCxnSpPr>
        <p:spPr>
          <a:xfrm flipV="1">
            <a:off x="5609859" y="2513138"/>
            <a:ext cx="618015" cy="551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A468B68-2436-D945-A13B-8973F837678D}"/>
              </a:ext>
            </a:extLst>
          </p:cNvPr>
          <p:cNvSpPr txBox="1"/>
          <p:nvPr/>
        </p:nvSpPr>
        <p:spPr>
          <a:xfrm>
            <a:off x="7460646" y="3425864"/>
            <a:ext cx="1593669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 err="1"/>
              <a:t>Fargate</a:t>
            </a:r>
            <a:r>
              <a:rPr lang="en-US" sz="1680" dirty="0"/>
              <a:t> or ECS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CB60A3A-54E3-FC4B-B79F-94C66AF1A13E}"/>
              </a:ext>
            </a:extLst>
          </p:cNvPr>
          <p:cNvCxnSpPr>
            <a:cxnSpLocks/>
            <a:stCxn id="71" idx="3"/>
            <a:endCxn id="77" idx="1"/>
          </p:cNvCxnSpPr>
          <p:nvPr/>
        </p:nvCxnSpPr>
        <p:spPr>
          <a:xfrm>
            <a:off x="3974290" y="3064876"/>
            <a:ext cx="7821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3152C45-94D8-DA4E-9ACB-83A9B57F0B40}"/>
              </a:ext>
            </a:extLst>
          </p:cNvPr>
          <p:cNvCxnSpPr>
            <a:cxnSpLocks/>
            <a:stCxn id="78" idx="3"/>
            <a:endCxn id="132" idx="1"/>
          </p:cNvCxnSpPr>
          <p:nvPr/>
        </p:nvCxnSpPr>
        <p:spPr>
          <a:xfrm>
            <a:off x="7081314" y="2513138"/>
            <a:ext cx="734853" cy="5468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A4C2F94-65F3-DC46-B6C9-AD4CDA939297}"/>
              </a:ext>
            </a:extLst>
          </p:cNvPr>
          <p:cNvCxnSpPr>
            <a:cxnSpLocks/>
          </p:cNvCxnSpPr>
          <p:nvPr/>
        </p:nvCxnSpPr>
        <p:spPr>
          <a:xfrm>
            <a:off x="8684200" y="3113827"/>
            <a:ext cx="902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EB0F163-3D37-374B-88F7-A20C0D0355E4}"/>
              </a:ext>
            </a:extLst>
          </p:cNvPr>
          <p:cNvSpPr txBox="1"/>
          <p:nvPr/>
        </p:nvSpPr>
        <p:spPr>
          <a:xfrm>
            <a:off x="2896113" y="860168"/>
            <a:ext cx="1284406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CloudWatch</a:t>
            </a:r>
          </a:p>
        </p:txBody>
      </p:sp>
      <p:pic>
        <p:nvPicPr>
          <p:cNvPr id="101" name="Graphic 33">
            <a:extLst>
              <a:ext uri="{FF2B5EF4-FFF2-40B4-BE49-F238E27FC236}">
                <a16:creationId xmlns:a16="http://schemas.microsoft.com/office/drawing/2014/main" id="{BC3A0C12-5EFF-8D4E-B019-A54A48395D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23556" y="1190778"/>
            <a:ext cx="853440" cy="853440"/>
          </a:xfrm>
          <a:prstGeom prst="rect">
            <a:avLst/>
          </a:prstGeom>
        </p:spPr>
      </p:pic>
      <p:pic>
        <p:nvPicPr>
          <p:cNvPr id="104" name="Graphic 24">
            <a:extLst>
              <a:ext uri="{FF2B5EF4-FFF2-40B4-BE49-F238E27FC236}">
                <a16:creationId xmlns:a16="http://schemas.microsoft.com/office/drawing/2014/main" id="{7F91650B-F1FE-EC41-89AE-99B5B56E5C3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97937" y="590136"/>
            <a:ext cx="853440" cy="853440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7B18364A-59A3-8C47-85C6-E87B2074A201}"/>
              </a:ext>
            </a:extLst>
          </p:cNvPr>
          <p:cNvSpPr txBox="1"/>
          <p:nvPr/>
        </p:nvSpPr>
        <p:spPr>
          <a:xfrm>
            <a:off x="9054314" y="3470836"/>
            <a:ext cx="2021823" cy="634020"/>
          </a:xfrm>
          <a:prstGeom prst="rect">
            <a:avLst/>
          </a:prstGeom>
          <a:noFill/>
        </p:spPr>
        <p:txBody>
          <a:bodyPr wrap="square" lIns="109728" tIns="54864" rIns="109728" bIns="54864" rtlCol="0">
            <a:spAutoFit/>
          </a:bodyPr>
          <a:lstStyle/>
          <a:p>
            <a:pPr algn="ctr"/>
            <a:r>
              <a:rPr lang="en-US" sz="17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Simple Notification</a:t>
            </a:r>
          </a:p>
          <a:p>
            <a:pPr algn="ctr"/>
            <a:r>
              <a:rPr lang="en-US" sz="17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 Service</a:t>
            </a:r>
          </a:p>
        </p:txBody>
      </p:sp>
      <p:pic>
        <p:nvPicPr>
          <p:cNvPr id="108" name="Graphic 33">
            <a:extLst>
              <a:ext uri="{FF2B5EF4-FFF2-40B4-BE49-F238E27FC236}">
                <a16:creationId xmlns:a16="http://schemas.microsoft.com/office/drawing/2014/main" id="{48C6F6DC-5D95-6F45-9BBB-8B5B6A9BCF1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580144" y="2675981"/>
            <a:ext cx="853440" cy="853440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4E41BC2B-0901-214A-ACCC-27DEB188667C}"/>
              </a:ext>
            </a:extLst>
          </p:cNvPr>
          <p:cNvSpPr txBox="1"/>
          <p:nvPr/>
        </p:nvSpPr>
        <p:spPr>
          <a:xfrm>
            <a:off x="7052862" y="824219"/>
            <a:ext cx="1402703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 err="1"/>
              <a:t>CodePipeline</a:t>
            </a:r>
            <a:endParaRPr lang="en-US" sz="168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3F767D-8177-424F-9C11-AC5725600A80}"/>
              </a:ext>
            </a:extLst>
          </p:cNvPr>
          <p:cNvCxnSpPr>
            <a:cxnSpLocks/>
            <a:stCxn id="71" idx="0"/>
            <a:endCxn id="101" idx="2"/>
          </p:cNvCxnSpPr>
          <p:nvPr/>
        </p:nvCxnSpPr>
        <p:spPr>
          <a:xfrm flipV="1">
            <a:off x="3547570" y="2044218"/>
            <a:ext cx="2706" cy="593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A59DBA-0D05-6047-926E-EA70A7362B8E}"/>
              </a:ext>
            </a:extLst>
          </p:cNvPr>
          <p:cNvCxnSpPr>
            <a:cxnSpLocks/>
            <a:stCxn id="101" idx="3"/>
            <a:endCxn id="104" idx="1"/>
          </p:cNvCxnSpPr>
          <p:nvPr/>
        </p:nvCxnSpPr>
        <p:spPr>
          <a:xfrm flipV="1">
            <a:off x="3976996" y="1016856"/>
            <a:ext cx="2220941" cy="600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62D051C-9498-7848-AB32-E21CDAAD30D6}"/>
              </a:ext>
            </a:extLst>
          </p:cNvPr>
          <p:cNvCxnSpPr>
            <a:stCxn id="104" idx="2"/>
            <a:endCxn id="71" idx="0"/>
          </p:cNvCxnSpPr>
          <p:nvPr/>
        </p:nvCxnSpPr>
        <p:spPr>
          <a:xfrm flipH="1">
            <a:off x="3547570" y="1443576"/>
            <a:ext cx="3077087" cy="1194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1C9D4A-DB3D-3349-9B08-E2EC85D41647}"/>
              </a:ext>
            </a:extLst>
          </p:cNvPr>
          <p:cNvCxnSpPr>
            <a:cxnSpLocks/>
            <a:stCxn id="104" idx="2"/>
            <a:endCxn id="77" idx="0"/>
          </p:cNvCxnSpPr>
          <p:nvPr/>
        </p:nvCxnSpPr>
        <p:spPr>
          <a:xfrm flipH="1">
            <a:off x="5183139" y="1443576"/>
            <a:ext cx="1441518" cy="1194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11923A1-13B8-2F43-AFB0-D5BCA2397AF0}"/>
              </a:ext>
            </a:extLst>
          </p:cNvPr>
          <p:cNvCxnSpPr>
            <a:endCxn id="78" idx="0"/>
          </p:cNvCxnSpPr>
          <p:nvPr/>
        </p:nvCxnSpPr>
        <p:spPr>
          <a:xfrm>
            <a:off x="6644763" y="891838"/>
            <a:ext cx="9831" cy="1194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F525CF8-2ADE-E343-A0DE-A49C9780810F}"/>
              </a:ext>
            </a:extLst>
          </p:cNvPr>
          <p:cNvCxnSpPr>
            <a:cxnSpLocks/>
          </p:cNvCxnSpPr>
          <p:nvPr/>
        </p:nvCxnSpPr>
        <p:spPr>
          <a:xfrm>
            <a:off x="6619982" y="1438169"/>
            <a:ext cx="1637500" cy="1190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0CFBC53-1F27-7648-8336-1F6811AB8E2F}"/>
              </a:ext>
            </a:extLst>
          </p:cNvPr>
          <p:cNvCxnSpPr>
            <a:endCxn id="108" idx="0"/>
          </p:cNvCxnSpPr>
          <p:nvPr/>
        </p:nvCxnSpPr>
        <p:spPr>
          <a:xfrm>
            <a:off x="6619982" y="1466497"/>
            <a:ext cx="3386882" cy="1209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6C11345-181D-6E40-AD58-7EEA97CA9C08}"/>
              </a:ext>
            </a:extLst>
          </p:cNvPr>
          <p:cNvSpPr txBox="1"/>
          <p:nvPr/>
        </p:nvSpPr>
        <p:spPr>
          <a:xfrm>
            <a:off x="9407306" y="464558"/>
            <a:ext cx="144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CI CD Process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225DB3E-15D1-A648-8510-20DC0E669B15}"/>
              </a:ext>
            </a:extLst>
          </p:cNvPr>
          <p:cNvCxnSpPr>
            <a:cxnSpLocks/>
          </p:cNvCxnSpPr>
          <p:nvPr/>
        </p:nvCxnSpPr>
        <p:spPr>
          <a:xfrm flipH="1">
            <a:off x="6065430" y="3482242"/>
            <a:ext cx="2192052" cy="1572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FC54ECA-49F3-6948-867E-DF2B12F70D99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8257482" y="3482242"/>
            <a:ext cx="815129" cy="1556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9" name="Picture 16" descr="Image result for developer smiley">
            <a:extLst>
              <a:ext uri="{FF2B5EF4-FFF2-40B4-BE49-F238E27FC236}">
                <a16:creationId xmlns:a16="http://schemas.microsoft.com/office/drawing/2014/main" id="{8C9829CA-49BE-7046-AB7E-AD50C10BF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3526" y="4370410"/>
            <a:ext cx="591044" cy="59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A127FDF6-26B9-E54B-9EC4-071D8198032B}"/>
              </a:ext>
            </a:extLst>
          </p:cNvPr>
          <p:cNvSpPr txBox="1"/>
          <p:nvPr/>
        </p:nvSpPr>
        <p:spPr>
          <a:xfrm>
            <a:off x="13394941" y="5015533"/>
            <a:ext cx="1244251" cy="634020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sz="1700" dirty="0"/>
              <a:t>Authorized </a:t>
            </a:r>
          </a:p>
          <a:p>
            <a:r>
              <a:rPr lang="en-US" sz="1700" dirty="0"/>
              <a:t>   Approver</a:t>
            </a:r>
          </a:p>
        </p:txBody>
      </p:sp>
      <p:pic>
        <p:nvPicPr>
          <p:cNvPr id="131" name="Graphic 25">
            <a:extLst>
              <a:ext uri="{FF2B5EF4-FFF2-40B4-BE49-F238E27FC236}">
                <a16:creationId xmlns:a16="http://schemas.microsoft.com/office/drawing/2014/main" id="{C063EAD3-6012-C44D-BA53-E6926D61724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657978" y="4382936"/>
            <a:ext cx="563880" cy="563880"/>
          </a:xfrm>
          <a:prstGeom prst="rect">
            <a:avLst/>
          </a:prstGeom>
        </p:spPr>
      </p:pic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B5BB72DB-F962-674A-ABCA-2F7A127E6345}"/>
              </a:ext>
            </a:extLst>
          </p:cNvPr>
          <p:cNvCxnSpPr>
            <a:stCxn id="108" idx="2"/>
            <a:endCxn id="131" idx="1"/>
          </p:cNvCxnSpPr>
          <p:nvPr/>
        </p:nvCxnSpPr>
        <p:spPr>
          <a:xfrm rot="16200000" flipH="1">
            <a:off x="10764694" y="2771591"/>
            <a:ext cx="1135455" cy="265111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1CA66C3-9DF8-A64B-860C-2B61EDD2FA7B}"/>
              </a:ext>
            </a:extLst>
          </p:cNvPr>
          <p:cNvCxnSpPr>
            <a:stCxn id="8" idx="4"/>
            <a:endCxn id="71" idx="1"/>
          </p:cNvCxnSpPr>
          <p:nvPr/>
        </p:nvCxnSpPr>
        <p:spPr>
          <a:xfrm>
            <a:off x="1255206" y="3064876"/>
            <a:ext cx="18656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F62B1AC-D146-6A46-A411-14EF58D4E681}"/>
              </a:ext>
            </a:extLst>
          </p:cNvPr>
          <p:cNvCxnSpPr>
            <a:stCxn id="131" idx="3"/>
            <a:endCxn id="129" idx="1"/>
          </p:cNvCxnSpPr>
          <p:nvPr/>
        </p:nvCxnSpPr>
        <p:spPr>
          <a:xfrm>
            <a:off x="13221858" y="4664876"/>
            <a:ext cx="481668" cy="1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3" name="Graphic 102">
            <a:extLst>
              <a:ext uri="{FF2B5EF4-FFF2-40B4-BE49-F238E27FC236}">
                <a16:creationId xmlns:a16="http://schemas.microsoft.com/office/drawing/2014/main" id="{588AD98B-2A13-424C-919E-4FD682B28E1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719545" y="5051258"/>
            <a:ext cx="415330" cy="415330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91829851-BABB-ED43-BD57-F239FC61820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754213" y="5051258"/>
            <a:ext cx="415330" cy="415330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F0E253F7-2E04-4345-A184-86267DC4B379}"/>
              </a:ext>
            </a:extLst>
          </p:cNvPr>
          <p:cNvSpPr txBox="1"/>
          <p:nvPr/>
        </p:nvSpPr>
        <p:spPr>
          <a:xfrm>
            <a:off x="6324396" y="6190258"/>
            <a:ext cx="108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Container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E25D62F-F24A-CA47-9DE2-CF782CD9E4BD}"/>
              </a:ext>
            </a:extLst>
          </p:cNvPr>
          <p:cNvSpPr txBox="1"/>
          <p:nvPr/>
        </p:nvSpPr>
        <p:spPr>
          <a:xfrm>
            <a:off x="4660265" y="6191046"/>
            <a:ext cx="9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Task</a:t>
            </a:r>
          </a:p>
          <a:p>
            <a:pPr algn="ctr"/>
            <a:r>
              <a:rPr lang="en-US" sz="1400" dirty="0"/>
              <a:t>Definition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0F2FC27-EE05-A448-BEFF-0186D4AB0257}"/>
              </a:ext>
            </a:extLst>
          </p:cNvPr>
          <p:cNvSpPr txBox="1"/>
          <p:nvPr/>
        </p:nvSpPr>
        <p:spPr>
          <a:xfrm>
            <a:off x="5497449" y="6181382"/>
            <a:ext cx="84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Service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5DEB1F42-B9B9-EE4C-9D13-3DCA097B2F4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610575" y="5738050"/>
            <a:ext cx="469900" cy="469900"/>
          </a:xfrm>
          <a:prstGeom prst="rect">
            <a:avLst/>
          </a:prstGeom>
        </p:spPr>
      </p:pic>
      <p:pic>
        <p:nvPicPr>
          <p:cNvPr id="116" name="Graphic 115">
            <a:extLst>
              <a:ext uri="{FF2B5EF4-FFF2-40B4-BE49-F238E27FC236}">
                <a16:creationId xmlns:a16="http://schemas.microsoft.com/office/drawing/2014/main" id="{B7DFC479-B343-494C-AEC1-7DD4F088303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654713" y="5727701"/>
            <a:ext cx="469900" cy="469900"/>
          </a:xfrm>
          <a:prstGeom prst="rect">
            <a:avLst/>
          </a:prstGeom>
        </p:spPr>
      </p:pic>
      <p:pic>
        <p:nvPicPr>
          <p:cNvPr id="117" name="Graphic 116">
            <a:extLst>
              <a:ext uri="{FF2B5EF4-FFF2-40B4-BE49-F238E27FC236}">
                <a16:creationId xmlns:a16="http://schemas.microsoft.com/office/drawing/2014/main" id="{DDBB854D-A779-4947-8718-1A0DA7D0257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851163" y="5721815"/>
            <a:ext cx="469900" cy="469900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FCD03BE0-69CB-D849-A0C1-B9D55EF3E43B}"/>
              </a:ext>
            </a:extLst>
          </p:cNvPr>
          <p:cNvSpPr txBox="1"/>
          <p:nvPr/>
        </p:nvSpPr>
        <p:spPr>
          <a:xfrm>
            <a:off x="9324427" y="6163485"/>
            <a:ext cx="108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Container 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A3CD9F3-6C88-1D4D-8DB4-9A95EF2CEB3E}"/>
              </a:ext>
            </a:extLst>
          </p:cNvPr>
          <p:cNvSpPr txBox="1"/>
          <p:nvPr/>
        </p:nvSpPr>
        <p:spPr>
          <a:xfrm>
            <a:off x="8497480" y="6154609"/>
            <a:ext cx="84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Service</a:t>
            </a:r>
          </a:p>
        </p:txBody>
      </p:sp>
      <p:pic>
        <p:nvPicPr>
          <p:cNvPr id="122" name="Graphic 121">
            <a:extLst>
              <a:ext uri="{FF2B5EF4-FFF2-40B4-BE49-F238E27FC236}">
                <a16:creationId xmlns:a16="http://schemas.microsoft.com/office/drawing/2014/main" id="{39AE3F68-A6E0-3B4E-B814-9C20932C16D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610606" y="5711277"/>
            <a:ext cx="469900" cy="469900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A26F6BCB-CFF7-FC43-8A8C-69DD49AACA9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654744" y="5700928"/>
            <a:ext cx="469900" cy="469900"/>
          </a:xfrm>
          <a:prstGeom prst="rect">
            <a:avLst/>
          </a:prstGeom>
        </p:spPr>
      </p:pic>
      <p:pic>
        <p:nvPicPr>
          <p:cNvPr id="125" name="Graphic 124">
            <a:extLst>
              <a:ext uri="{FF2B5EF4-FFF2-40B4-BE49-F238E27FC236}">
                <a16:creationId xmlns:a16="http://schemas.microsoft.com/office/drawing/2014/main" id="{EA856569-6DC5-3B42-8F04-91ABAEF2549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851194" y="5695042"/>
            <a:ext cx="469900" cy="469900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22C61910-B932-4848-8C25-A66E28680207}"/>
              </a:ext>
            </a:extLst>
          </p:cNvPr>
          <p:cNvSpPr txBox="1"/>
          <p:nvPr/>
        </p:nvSpPr>
        <p:spPr>
          <a:xfrm>
            <a:off x="7596528" y="6117018"/>
            <a:ext cx="9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Task</a:t>
            </a:r>
          </a:p>
          <a:p>
            <a:pPr algn="ctr"/>
            <a:r>
              <a:rPr lang="en-US" sz="1400" dirty="0"/>
              <a:t>Definition</a:t>
            </a:r>
          </a:p>
        </p:txBody>
      </p:sp>
      <p:pic>
        <p:nvPicPr>
          <p:cNvPr id="132" name="Graphic 131">
            <a:extLst>
              <a:ext uri="{FF2B5EF4-FFF2-40B4-BE49-F238E27FC236}">
                <a16:creationId xmlns:a16="http://schemas.microsoft.com/office/drawing/2014/main" id="{A14E8A80-AE5B-1947-8F9F-B0633161E1F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816167" y="2639908"/>
            <a:ext cx="840122" cy="840122"/>
          </a:xfrm>
          <a:prstGeom prst="rect">
            <a:avLst/>
          </a:prstGeom>
        </p:spPr>
      </p:pic>
      <p:pic>
        <p:nvPicPr>
          <p:cNvPr id="133" name="Graphic 132">
            <a:extLst>
              <a:ext uri="{FF2B5EF4-FFF2-40B4-BE49-F238E27FC236}">
                <a16:creationId xmlns:a16="http://schemas.microsoft.com/office/drawing/2014/main" id="{AC3B0A3E-C253-DB43-94A6-0F54635921A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238817" y="3264807"/>
            <a:ext cx="849993" cy="849993"/>
          </a:xfrm>
          <a:prstGeom prst="rect">
            <a:avLst/>
          </a:prstGeom>
        </p:spPr>
      </p:pic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8A18463-C222-224A-8C55-14B7EBBEEE11}"/>
              </a:ext>
            </a:extLst>
          </p:cNvPr>
          <p:cNvCxnSpPr>
            <a:cxnSpLocks/>
            <a:stCxn id="77" idx="3"/>
            <a:endCxn id="133" idx="1"/>
          </p:cNvCxnSpPr>
          <p:nvPr/>
        </p:nvCxnSpPr>
        <p:spPr>
          <a:xfrm>
            <a:off x="5609859" y="3064876"/>
            <a:ext cx="628958" cy="624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DFC03270-9DC2-4444-A7F8-C4A9098517F8}"/>
              </a:ext>
            </a:extLst>
          </p:cNvPr>
          <p:cNvSpPr txBox="1"/>
          <p:nvPr/>
        </p:nvSpPr>
        <p:spPr>
          <a:xfrm>
            <a:off x="6238816" y="4059052"/>
            <a:ext cx="90387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ECR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24B259D-E7A2-2945-A18F-B9A227337546}"/>
              </a:ext>
            </a:extLst>
          </p:cNvPr>
          <p:cNvCxnSpPr>
            <a:cxnSpLocks/>
            <a:stCxn id="133" idx="3"/>
            <a:endCxn id="132" idx="1"/>
          </p:cNvCxnSpPr>
          <p:nvPr/>
        </p:nvCxnSpPr>
        <p:spPr>
          <a:xfrm flipV="1">
            <a:off x="7088810" y="3059969"/>
            <a:ext cx="727357" cy="629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3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/>
      <p:bldP spid="16" grpId="0"/>
      <p:bldP spid="36" grpId="0"/>
      <p:bldP spid="3" grpId="0" animBg="1"/>
      <p:bldP spid="86" grpId="0" animBg="1"/>
      <p:bldP spid="93" grpId="0"/>
      <p:bldP spid="148" grpId="0" animBg="1"/>
      <p:bldP spid="4" grpId="0" animBg="1"/>
      <p:bldP spid="73" grpId="0"/>
      <p:bldP spid="76" grpId="0"/>
      <p:bldP spid="79" grpId="0"/>
      <p:bldP spid="81" grpId="0"/>
      <p:bldP spid="85" grpId="0"/>
      <p:bldP spid="107" grpId="0"/>
      <p:bldP spid="109" grpId="0"/>
      <p:bldP spid="68" grpId="0"/>
      <p:bldP spid="130" grpId="0"/>
      <p:bldP spid="110" grpId="0"/>
      <p:bldP spid="112" grpId="0"/>
      <p:bldP spid="114" grpId="0"/>
      <p:bldP spid="119" grpId="0"/>
      <p:bldP spid="121" grpId="0"/>
      <p:bldP spid="127" grpId="0"/>
      <p:bldP spid="135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D7DE54-58AA-644F-945D-6FE7E87CFD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767A1-5A82-5549-82B5-2AFC2D8D9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7664FA-5C18-2246-A8BC-9105F554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0793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7CD6DD-0A50-FF44-B21B-15E112340D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2E6A66-C4C1-4A49-B14E-2BCED20D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75F41D-93C4-E041-BC9A-7F66C50BEA74}"/>
              </a:ext>
            </a:extLst>
          </p:cNvPr>
          <p:cNvSpPr txBox="1"/>
          <p:nvPr/>
        </p:nvSpPr>
        <p:spPr>
          <a:xfrm>
            <a:off x="9218505" y="199431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Elastic Load Balancing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3A40D3-7A79-F34A-9192-F47FDE2D5330}"/>
              </a:ext>
            </a:extLst>
          </p:cNvPr>
          <p:cNvSpPr txBox="1"/>
          <p:nvPr/>
        </p:nvSpPr>
        <p:spPr>
          <a:xfrm>
            <a:off x="9134048" y="4298303"/>
            <a:ext cx="258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Application load balancer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C86F54-CF66-3E4B-A96C-25656EF913FF}"/>
              </a:ext>
            </a:extLst>
          </p:cNvPr>
          <p:cNvSpPr txBox="1"/>
          <p:nvPr/>
        </p:nvSpPr>
        <p:spPr>
          <a:xfrm>
            <a:off x="9134048" y="5055867"/>
            <a:ext cx="258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Classic load balancer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43E644-70B5-B949-A746-0EF4EB6904D3}"/>
              </a:ext>
            </a:extLst>
          </p:cNvPr>
          <p:cNvSpPr txBox="1"/>
          <p:nvPr/>
        </p:nvSpPr>
        <p:spPr>
          <a:xfrm>
            <a:off x="9134048" y="5788277"/>
            <a:ext cx="258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Network load balancer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D79E2B1-77ED-984C-B163-DC0DBD0F0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3383" y="4652445"/>
            <a:ext cx="469900" cy="4699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B7C9402-A46C-5842-B74F-C0AD1AB7C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93383" y="3833064"/>
            <a:ext cx="469900" cy="4699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474EEF0-49BD-3543-B846-2DAD0CF437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95560" y="5382933"/>
            <a:ext cx="469900" cy="4699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876B042-8E03-8642-A7F2-76E5DA68B2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72732" y="1256394"/>
            <a:ext cx="711200" cy="711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B3FD5B7-B634-5B4A-8D2A-102B36E9E78D}"/>
              </a:ext>
            </a:extLst>
          </p:cNvPr>
          <p:cNvSpPr txBox="1"/>
          <p:nvPr/>
        </p:nvSpPr>
        <p:spPr>
          <a:xfrm>
            <a:off x="6607098" y="199431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CA36F7B-73A7-C84A-9A09-770C2759CD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02450" y="1218703"/>
            <a:ext cx="711200" cy="711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BB4A212-0304-B848-90A4-C2D9AA7D3949}"/>
              </a:ext>
            </a:extLst>
          </p:cNvPr>
          <p:cNvSpPr txBox="1"/>
          <p:nvPr/>
        </p:nvSpPr>
        <p:spPr>
          <a:xfrm>
            <a:off x="1916494" y="3794319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Elastic Container Registry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C8864A27-B5F4-744C-9A25-8D7148FC3A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11846" y="3121864"/>
            <a:ext cx="711200" cy="7112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6FDF3237-F59E-014B-A5F0-5417B7F83EC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47967" y="1208977"/>
            <a:ext cx="711200" cy="711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610AC8B-64BD-5444-B1D0-D8499D7CDE26}"/>
              </a:ext>
            </a:extLst>
          </p:cNvPr>
          <p:cNvSpPr txBox="1"/>
          <p:nvPr/>
        </p:nvSpPr>
        <p:spPr>
          <a:xfrm>
            <a:off x="61315" y="612040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</a:t>
            </a:r>
            <a:r>
              <a:rPr lang="en-US" sz="1400" dirty="0" err="1"/>
              <a:t>CodeCommit</a:t>
            </a:r>
            <a:endParaRPr lang="en-US" sz="1400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4EE45EA-F912-7A47-84F2-F790CDCFF09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56667" y="5363644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0F585BC-A0EC-974B-A902-E9B18E4EFB36}"/>
              </a:ext>
            </a:extLst>
          </p:cNvPr>
          <p:cNvSpPr txBox="1"/>
          <p:nvPr/>
        </p:nvSpPr>
        <p:spPr>
          <a:xfrm>
            <a:off x="2162698" y="6024965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</a:t>
            </a:r>
            <a:r>
              <a:rPr lang="en-US" sz="1400" dirty="0" err="1"/>
              <a:t>CodePipeline</a:t>
            </a:r>
            <a:endParaRPr lang="en-US" sz="1400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99210A60-5458-CE4B-B84C-32E315A376E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58050" y="5274962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6F96520-B570-4D46-96BC-092D2B4509EB}"/>
              </a:ext>
            </a:extLst>
          </p:cNvPr>
          <p:cNvSpPr txBox="1"/>
          <p:nvPr/>
        </p:nvSpPr>
        <p:spPr>
          <a:xfrm>
            <a:off x="4483141" y="581263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</a:t>
            </a:r>
            <a:r>
              <a:rPr lang="en-US" sz="1400" dirty="0" err="1"/>
              <a:t>CodeBuild</a:t>
            </a:r>
            <a:endParaRPr lang="en-US" sz="1400" dirty="0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BC6F6107-247D-C748-B4B9-B8ABA3B1C82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278493" y="5055867"/>
            <a:ext cx="711200" cy="7112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3EACCD5-298F-1146-861E-2A451386BA46}"/>
              </a:ext>
            </a:extLst>
          </p:cNvPr>
          <p:cNvSpPr txBox="1"/>
          <p:nvPr/>
        </p:nvSpPr>
        <p:spPr>
          <a:xfrm>
            <a:off x="4869221" y="377460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CloudWatch</a:t>
            </a:r>
          </a:p>
        </p:txBody>
      </p:sp>
      <p:pic>
        <p:nvPicPr>
          <p:cNvPr id="25" name="Graphic 33">
            <a:extLst>
              <a:ext uri="{FF2B5EF4-FFF2-40B4-BE49-F238E27FC236}">
                <a16:creationId xmlns:a16="http://schemas.microsoft.com/office/drawing/2014/main" id="{F8D01EA1-A770-334C-B3ED-FD572B492EE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634093" y="3033304"/>
            <a:ext cx="711200" cy="7112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6A8C73A-19F7-4543-BC4B-5CCEE07CF29C}"/>
              </a:ext>
            </a:extLst>
          </p:cNvPr>
          <p:cNvSpPr txBox="1"/>
          <p:nvPr/>
        </p:nvSpPr>
        <p:spPr>
          <a:xfrm>
            <a:off x="7016218" y="3789232"/>
            <a:ext cx="2217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Simple Notification Service</a:t>
            </a:r>
          </a:p>
        </p:txBody>
      </p:sp>
      <p:pic>
        <p:nvPicPr>
          <p:cNvPr id="27" name="Graphic 33">
            <a:extLst>
              <a:ext uri="{FF2B5EF4-FFF2-40B4-BE49-F238E27FC236}">
                <a16:creationId xmlns:a16="http://schemas.microsoft.com/office/drawing/2014/main" id="{5986C9F1-B976-DB46-A71F-6759A34B77A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775745" y="3094263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8101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422F0A-8C35-B842-8FFD-A8F0BFDE1E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8C5924-82FD-C34C-9390-715CF419C8E8}"/>
              </a:ext>
            </a:extLst>
          </p:cNvPr>
          <p:cNvSpPr/>
          <p:nvPr/>
        </p:nvSpPr>
        <p:spPr>
          <a:xfrm>
            <a:off x="2247089" y="2980147"/>
            <a:ext cx="1765300" cy="114300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3110C-C60E-2B4F-8EF5-D192DA0CD5AD}"/>
              </a:ext>
            </a:extLst>
          </p:cNvPr>
          <p:cNvSpPr/>
          <p:nvPr/>
        </p:nvSpPr>
        <p:spPr>
          <a:xfrm>
            <a:off x="4151086" y="2980147"/>
            <a:ext cx="1765300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0CBFD4-332F-DE4F-8E77-AEABB3CA472A}"/>
              </a:ext>
            </a:extLst>
          </p:cNvPr>
          <p:cNvSpPr/>
          <p:nvPr/>
        </p:nvSpPr>
        <p:spPr>
          <a:xfrm>
            <a:off x="4151086" y="1520915"/>
            <a:ext cx="1765300" cy="1143000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Region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1FA12D-270F-3947-A8B4-D2B4BE0D13E3}"/>
              </a:ext>
            </a:extLst>
          </p:cNvPr>
          <p:cNvSpPr/>
          <p:nvPr/>
        </p:nvSpPr>
        <p:spPr>
          <a:xfrm>
            <a:off x="354815" y="1519392"/>
            <a:ext cx="1765300" cy="114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48E0E3-F4AD-2D42-83DD-7F87B87A4AB8}"/>
              </a:ext>
            </a:extLst>
          </p:cNvPr>
          <p:cNvSpPr/>
          <p:nvPr/>
        </p:nvSpPr>
        <p:spPr>
          <a:xfrm>
            <a:off x="6055083" y="1519392"/>
            <a:ext cx="1765300" cy="1143000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7AC1CD-63E1-E446-B788-EF82E0BC14D4}"/>
              </a:ext>
            </a:extLst>
          </p:cNvPr>
          <p:cNvSpPr/>
          <p:nvPr/>
        </p:nvSpPr>
        <p:spPr>
          <a:xfrm>
            <a:off x="7990407" y="2980147"/>
            <a:ext cx="1765300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A6B86"/>
                </a:solidFill>
              </a:rPr>
              <a:t>Server contents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6856C8-6B2B-074C-8AF8-1F9045B5A6C7}"/>
              </a:ext>
            </a:extLst>
          </p:cNvPr>
          <p:cNvSpPr/>
          <p:nvPr/>
        </p:nvSpPr>
        <p:spPr>
          <a:xfrm>
            <a:off x="354815" y="2980147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D84CEE-0A43-7E42-8F8F-67006FC784FE}"/>
              </a:ext>
            </a:extLst>
          </p:cNvPr>
          <p:cNvSpPr/>
          <p:nvPr/>
        </p:nvSpPr>
        <p:spPr>
          <a:xfrm>
            <a:off x="7990407" y="4360182"/>
            <a:ext cx="1765300" cy="114300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</a:rPr>
              <a:t>Generic group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FC3EAB-AACB-C74C-B28B-3F4FD1B90086}"/>
              </a:ext>
            </a:extLst>
          </p:cNvPr>
          <p:cNvSpPr/>
          <p:nvPr/>
        </p:nvSpPr>
        <p:spPr>
          <a:xfrm>
            <a:off x="9914008" y="2980147"/>
            <a:ext cx="1765300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A6B86"/>
                </a:solidFill>
              </a:rPr>
              <a:t>Corporate </a:t>
            </a:r>
          </a:p>
          <a:p>
            <a:pPr algn="l"/>
            <a:r>
              <a:rPr lang="en-US" sz="1200" dirty="0">
                <a:solidFill>
                  <a:srgbClr val="5A6B86"/>
                </a:solidFill>
              </a:rPr>
              <a:t>data center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426EC8-C3D9-A64D-B580-9EB2715AEB19}"/>
              </a:ext>
            </a:extLst>
          </p:cNvPr>
          <p:cNvSpPr/>
          <p:nvPr/>
        </p:nvSpPr>
        <p:spPr>
          <a:xfrm>
            <a:off x="354815" y="4360182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86613"/>
                </a:solidFill>
              </a:rPr>
              <a:t>Elastic Beanstalk container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711E7C-AA8A-834A-B2BC-1D251C34AABC}"/>
              </a:ext>
            </a:extLst>
          </p:cNvPr>
          <p:cNvSpPr/>
          <p:nvPr/>
        </p:nvSpPr>
        <p:spPr>
          <a:xfrm>
            <a:off x="6055083" y="4360182"/>
            <a:ext cx="1765300" cy="1143000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CD2264"/>
                </a:solidFill>
              </a:rPr>
              <a:t>AWS Step Functions workflow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306D12-B605-4C42-95D8-308E1950C7AA}"/>
              </a:ext>
            </a:extLst>
          </p:cNvPr>
          <p:cNvSpPr/>
          <p:nvPr/>
        </p:nvSpPr>
        <p:spPr>
          <a:xfrm>
            <a:off x="4151086" y="4360182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86613"/>
                </a:solidFill>
              </a:rPr>
              <a:t>Spot Fleet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3D9D2F6-E2FC-7B49-8528-65B6B21A8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365" y="2980147"/>
            <a:ext cx="330200" cy="3302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B0809BCD-F940-6C4D-8BBE-B8C84257FB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7089" y="1519392"/>
            <a:ext cx="330200" cy="3302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036A6560-DFF3-6A40-8C01-91F106ADD9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4815" y="1519392"/>
            <a:ext cx="330200" cy="3302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134B48F4-44F9-DC41-BD03-8F07537300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55083" y="4360182"/>
            <a:ext cx="330200" cy="3302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12712F98-480B-2940-96EF-12A20C2EB4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14008" y="2980147"/>
            <a:ext cx="330200" cy="3302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7E854F8D-9CFA-8F43-8DB7-4D59AAA20A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47089" y="4360182"/>
            <a:ext cx="330200" cy="3302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4C3B7F07-4E1E-8B45-94B3-400E09A6DB7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4815" y="4360182"/>
            <a:ext cx="330200" cy="3302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5E802305-CAF3-4E48-BB0E-4D88B081DAB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51086" y="1520915"/>
            <a:ext cx="330200" cy="33020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059027B3-5365-2244-9E92-2FD7BB7ECDA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990407" y="2980147"/>
            <a:ext cx="330200" cy="3302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964EBD91-BCED-2441-BDFC-E8F2D2A170E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51086" y="4360182"/>
            <a:ext cx="330200" cy="3302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FA054567-BF78-0048-A4A5-B09A6791B18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247089" y="2980147"/>
            <a:ext cx="330200" cy="3302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DF74883-A81B-A94D-8D64-E5B0DC58C782}"/>
              </a:ext>
            </a:extLst>
          </p:cNvPr>
          <p:cNvSpPr/>
          <p:nvPr/>
        </p:nvSpPr>
        <p:spPr>
          <a:xfrm>
            <a:off x="2247089" y="1519392"/>
            <a:ext cx="1765300" cy="114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F398EBD-FA4F-8F4C-95BF-88E67FFD0E8B}"/>
              </a:ext>
            </a:extLst>
          </p:cNvPr>
          <p:cNvSpPr/>
          <p:nvPr/>
        </p:nvSpPr>
        <p:spPr>
          <a:xfrm>
            <a:off x="7990407" y="1519392"/>
            <a:ext cx="1765300" cy="1143000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F3312"/>
                </a:solidFill>
              </a:rPr>
              <a:t>Security group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296E434-B3FC-1742-BBEC-FB3F9DD5291D}"/>
              </a:ext>
            </a:extLst>
          </p:cNvPr>
          <p:cNvSpPr/>
          <p:nvPr/>
        </p:nvSpPr>
        <p:spPr>
          <a:xfrm>
            <a:off x="2247089" y="4360182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instance contents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0FC43B-1FF8-D242-81B5-F1E2DB3FD825}"/>
              </a:ext>
            </a:extLst>
          </p:cNvPr>
          <p:cNvSpPr/>
          <p:nvPr/>
        </p:nvSpPr>
        <p:spPr>
          <a:xfrm>
            <a:off x="6055083" y="2980147"/>
            <a:ext cx="1765300" cy="11430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480F7C0-9DFC-7540-94FF-D3E27E1F86F2}"/>
              </a:ext>
            </a:extLst>
          </p:cNvPr>
          <p:cNvSpPr/>
          <p:nvPr/>
        </p:nvSpPr>
        <p:spPr>
          <a:xfrm>
            <a:off x="9899698" y="4360182"/>
            <a:ext cx="1765300" cy="1143000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Generic group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565BE13E-72E2-9448-AA5B-0189A0363B1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055083" y="2977788"/>
            <a:ext cx="274320" cy="27432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31190198-3567-B44F-B403-2A2BB221B3E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151086" y="2977788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9119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2AAF52-931C-3F41-96FC-AA73367BB1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95DD36D-1055-1344-8151-79C8A055236F}"/>
              </a:ext>
            </a:extLst>
          </p:cNvPr>
          <p:cNvGrpSpPr/>
          <p:nvPr/>
        </p:nvGrpSpPr>
        <p:grpSpPr>
          <a:xfrm>
            <a:off x="7859730" y="1592494"/>
            <a:ext cx="1809412" cy="1648247"/>
            <a:chOff x="7859730" y="1592494"/>
            <a:chExt cx="1809413" cy="18175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0C62211-CE57-3445-B79B-9F82A56D91BD}"/>
                </a:ext>
              </a:extLst>
            </p:cNvPr>
            <p:cNvSpPr/>
            <p:nvPr/>
          </p:nvSpPr>
          <p:spPr>
            <a:xfrm>
              <a:off x="7859730" y="1592494"/>
              <a:ext cx="1809412" cy="164824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C5E39D-017A-E044-B29C-0CE85634791E}"/>
                </a:ext>
              </a:extLst>
            </p:cNvPr>
            <p:cNvSpPr/>
            <p:nvPr/>
          </p:nvSpPr>
          <p:spPr>
            <a:xfrm>
              <a:off x="7993301" y="1736333"/>
              <a:ext cx="1563985" cy="129231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A4662-3C41-0241-B596-4F7F32CA01B6}"/>
                </a:ext>
              </a:extLst>
            </p:cNvPr>
            <p:cNvSpPr/>
            <p:nvPr/>
          </p:nvSpPr>
          <p:spPr>
            <a:xfrm>
              <a:off x="8164141" y="1849348"/>
              <a:ext cx="1239212" cy="9993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A0CDAB-017B-1A4D-9F8A-E60A99451EB6}"/>
                </a:ext>
              </a:extLst>
            </p:cNvPr>
            <p:cNvSpPr txBox="1"/>
            <p:nvPr/>
          </p:nvSpPr>
          <p:spPr>
            <a:xfrm>
              <a:off x="8565121" y="2633039"/>
              <a:ext cx="492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Pod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7D6AE59-3817-BE4D-9087-93CE471E988A}"/>
                </a:ext>
              </a:extLst>
            </p:cNvPr>
            <p:cNvGrpSpPr/>
            <p:nvPr/>
          </p:nvGrpSpPr>
          <p:grpSpPr>
            <a:xfrm>
              <a:off x="8327280" y="1976757"/>
              <a:ext cx="914036" cy="704092"/>
              <a:chOff x="853440" y="4579716"/>
              <a:chExt cx="1006998" cy="82759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96D3604-DC9E-9D46-8F68-75A1E6D05C64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9ACC862-BE29-2942-81B9-A27C498B6B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26D4F3B-54E7-9F44-B1BF-DA7880403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3E4584B-1F6B-F249-8F57-3B36AF5E46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2BCB289-22FF-FA4D-A5AE-243E31D92F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437D8E1-997C-3944-A1FA-1DA1D7939E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31C8C9-A7B5-854B-B4A1-9FB433CBDE70}"/>
                  </a:ext>
                </a:extLst>
              </p:cNvPr>
              <p:cNvSpPr txBox="1"/>
              <p:nvPr/>
            </p:nvSpPr>
            <p:spPr>
              <a:xfrm>
                <a:off x="1069564" y="4767188"/>
                <a:ext cx="542548" cy="470289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000" b="1" dirty="0">
                    <a:solidFill>
                      <a:schemeClr val="bg1"/>
                    </a:solidFill>
                    <a:latin typeface="+mj-lt"/>
                  </a:rPr>
                  <a:t>REST API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0DF4E5-F77E-9048-9598-9BD150EF74F9}"/>
                </a:ext>
              </a:extLst>
            </p:cNvPr>
            <p:cNvSpPr txBox="1"/>
            <p:nvPr/>
          </p:nvSpPr>
          <p:spPr>
            <a:xfrm>
              <a:off x="8390057" y="2782401"/>
              <a:ext cx="842591" cy="627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ReplicaSet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2DE12-3748-EC46-AEDF-50A006ECBE7B}"/>
                </a:ext>
              </a:extLst>
            </p:cNvPr>
            <p:cNvSpPr txBox="1"/>
            <p:nvPr/>
          </p:nvSpPr>
          <p:spPr>
            <a:xfrm>
              <a:off x="7933859" y="2963743"/>
              <a:ext cx="1735284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chemeClr val="bg1"/>
                  </a:solidFill>
                </a:rPr>
                <a:t>Deployment (</a:t>
              </a:r>
              <a:r>
                <a:rPr lang="en-IN" sz="1200" dirty="0" err="1">
                  <a:solidFill>
                    <a:schemeClr val="bg1"/>
                  </a:solidFill>
                </a:rPr>
                <a:t>UserMgmt</a:t>
              </a:r>
              <a:r>
                <a:rPr lang="en-IN" sz="1200" dirty="0">
                  <a:solidFill>
                    <a:schemeClr val="bg1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29055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C2288F-1334-434D-BE97-D4FBECF974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1E3882-819C-495D-B066-49B957AF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848174"/>
            <a:ext cx="12618720" cy="1188851"/>
          </a:xfrm>
        </p:spPr>
        <p:txBody>
          <a:bodyPr/>
          <a:lstStyle/>
          <a:p>
            <a:r>
              <a:rPr lang="en-IN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153540738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19D3D2-AE86-C14B-9AAF-90074D8930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14881-A614-6F49-97D2-BA145B488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384AF3-4699-1A4B-AC39-3B196F0F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D3133-B00B-2D49-A7F2-606D08DDC216}"/>
              </a:ext>
            </a:extLst>
          </p:cNvPr>
          <p:cNvSpPr txBox="1"/>
          <p:nvPr/>
        </p:nvSpPr>
        <p:spPr>
          <a:xfrm>
            <a:off x="1873406" y="1837837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Elastic Block Store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01AD5-0167-3D4C-98BE-3FAFCE207EEF}"/>
              </a:ext>
            </a:extLst>
          </p:cNvPr>
          <p:cNvSpPr txBox="1"/>
          <p:nvPr/>
        </p:nvSpPr>
        <p:spPr>
          <a:xfrm>
            <a:off x="1084550" y="540162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Volume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9EE2308-597F-6D41-9B2D-768297389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0552" y="4904415"/>
            <a:ext cx="469900" cy="4699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BF79E3E-97E5-D043-AD22-67B397BBEA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8758" y="1126637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53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463512280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904FD6-126C-425F-9DB5-BDE201837E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13F0AC-0251-4811-8244-72D7E0329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8" y="-719197"/>
            <a:ext cx="12618720" cy="1188851"/>
          </a:xfrm>
        </p:spPr>
        <p:txBody>
          <a:bodyPr/>
          <a:lstStyle/>
          <a:p>
            <a:r>
              <a:rPr lang="en-IN" dirty="0"/>
              <a:t>Icons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84A1A6-CE46-4436-9E10-1CBDC4355314}"/>
              </a:ext>
            </a:extLst>
          </p:cNvPr>
          <p:cNvSpPr/>
          <p:nvPr/>
        </p:nvSpPr>
        <p:spPr>
          <a:xfrm>
            <a:off x="502341" y="434050"/>
            <a:ext cx="1006998" cy="827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38A473-DE2A-4E6C-88D9-02E940052CDB}"/>
              </a:ext>
            </a:extLst>
          </p:cNvPr>
          <p:cNvCxnSpPr>
            <a:cxnSpLocks/>
          </p:cNvCxnSpPr>
          <p:nvPr/>
        </p:nvCxnSpPr>
        <p:spPr>
          <a:xfrm>
            <a:off x="699111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50284E-A1E1-46EE-A133-3E00D36B32A1}"/>
              </a:ext>
            </a:extLst>
          </p:cNvPr>
          <p:cNvCxnSpPr>
            <a:cxnSpLocks/>
          </p:cNvCxnSpPr>
          <p:nvPr/>
        </p:nvCxnSpPr>
        <p:spPr>
          <a:xfrm>
            <a:off x="8534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4C91D9-1260-4B05-A484-FE1961AB8BAC}"/>
              </a:ext>
            </a:extLst>
          </p:cNvPr>
          <p:cNvCxnSpPr>
            <a:cxnSpLocks/>
          </p:cNvCxnSpPr>
          <p:nvPr/>
        </p:nvCxnSpPr>
        <p:spPr>
          <a:xfrm>
            <a:off x="10058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BA11F9-8B51-459C-844D-57B0BAC26768}"/>
              </a:ext>
            </a:extLst>
          </p:cNvPr>
          <p:cNvCxnSpPr>
            <a:cxnSpLocks/>
          </p:cNvCxnSpPr>
          <p:nvPr/>
        </p:nvCxnSpPr>
        <p:spPr>
          <a:xfrm>
            <a:off x="11582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E56927-81AA-4EDD-A91E-F4C41952FDDF}"/>
              </a:ext>
            </a:extLst>
          </p:cNvPr>
          <p:cNvCxnSpPr>
            <a:cxnSpLocks/>
          </p:cNvCxnSpPr>
          <p:nvPr/>
        </p:nvCxnSpPr>
        <p:spPr>
          <a:xfrm>
            <a:off x="13106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AE75FDD-7AFF-40D8-9B1F-E7A63D9976D1}"/>
              </a:ext>
            </a:extLst>
          </p:cNvPr>
          <p:cNvGrpSpPr/>
          <p:nvPr/>
        </p:nvGrpSpPr>
        <p:grpSpPr>
          <a:xfrm>
            <a:off x="11730170" y="130215"/>
            <a:ext cx="1006998" cy="827590"/>
            <a:chOff x="6668947" y="2681468"/>
            <a:chExt cx="1006998" cy="82759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37493BF-18DA-4BBB-A8FE-1A2A67399815}"/>
                </a:ext>
              </a:extLst>
            </p:cNvPr>
            <p:cNvSpPr/>
            <p:nvPr/>
          </p:nvSpPr>
          <p:spPr>
            <a:xfrm>
              <a:off x="6668947" y="2681468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6A936E3-4783-4CD0-A13C-55E5D219DC54}"/>
                </a:ext>
              </a:extLst>
            </p:cNvPr>
            <p:cNvCxnSpPr>
              <a:cxnSpLocks/>
            </p:cNvCxnSpPr>
            <p:nvPr/>
          </p:nvCxnSpPr>
          <p:spPr>
            <a:xfrm>
              <a:off x="6865717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09F5CAA-DF2C-4C90-9BA1-769CE1CB2C82}"/>
                </a:ext>
              </a:extLst>
            </p:cNvPr>
            <p:cNvCxnSpPr>
              <a:cxnSpLocks/>
            </p:cNvCxnSpPr>
            <p:nvPr/>
          </p:nvCxnSpPr>
          <p:spPr>
            <a:xfrm>
              <a:off x="70200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2CB3284-6773-4DAC-8383-6E28078C20D1}"/>
                </a:ext>
              </a:extLst>
            </p:cNvPr>
            <p:cNvCxnSpPr>
              <a:cxnSpLocks/>
            </p:cNvCxnSpPr>
            <p:nvPr/>
          </p:nvCxnSpPr>
          <p:spPr>
            <a:xfrm>
              <a:off x="71724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AD98FE6-14B8-4FB3-B280-9A463D56E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248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81632B-D6F3-4AB5-AE53-7CEA651A6872}"/>
                </a:ext>
              </a:extLst>
            </p:cNvPr>
            <p:cNvCxnSpPr>
              <a:cxnSpLocks/>
            </p:cNvCxnSpPr>
            <p:nvPr/>
          </p:nvCxnSpPr>
          <p:spPr>
            <a:xfrm>
              <a:off x="74772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F22E456-F708-4D84-8058-36DC2E7E7F32}"/>
              </a:ext>
            </a:extLst>
          </p:cNvPr>
          <p:cNvSpPr txBox="1"/>
          <p:nvPr/>
        </p:nvSpPr>
        <p:spPr>
          <a:xfrm>
            <a:off x="6031856" y="143900"/>
            <a:ext cx="347240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C31E67-4824-468E-9B33-2E954CE5F511}"/>
              </a:ext>
            </a:extLst>
          </p:cNvPr>
          <p:cNvSpPr/>
          <p:nvPr/>
        </p:nvSpPr>
        <p:spPr>
          <a:xfrm>
            <a:off x="2091930" y="469654"/>
            <a:ext cx="1006998" cy="827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EE16299-22AC-4315-99B2-9ADDA4BF46DF}"/>
              </a:ext>
            </a:extLst>
          </p:cNvPr>
          <p:cNvCxnSpPr>
            <a:cxnSpLocks/>
          </p:cNvCxnSpPr>
          <p:nvPr/>
        </p:nvCxnSpPr>
        <p:spPr>
          <a:xfrm>
            <a:off x="2288700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4FEE06-BBE8-454A-9790-EC416E240066}"/>
              </a:ext>
            </a:extLst>
          </p:cNvPr>
          <p:cNvCxnSpPr>
            <a:cxnSpLocks/>
          </p:cNvCxnSpPr>
          <p:nvPr/>
        </p:nvCxnSpPr>
        <p:spPr>
          <a:xfrm>
            <a:off x="24430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EB42387-1E9F-4414-94E0-D96B049126D5}"/>
              </a:ext>
            </a:extLst>
          </p:cNvPr>
          <p:cNvCxnSpPr>
            <a:cxnSpLocks/>
          </p:cNvCxnSpPr>
          <p:nvPr/>
        </p:nvCxnSpPr>
        <p:spPr>
          <a:xfrm>
            <a:off x="25954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941C7A5-DD9D-47C1-90D0-26389798533D}"/>
              </a:ext>
            </a:extLst>
          </p:cNvPr>
          <p:cNvCxnSpPr>
            <a:cxnSpLocks/>
          </p:cNvCxnSpPr>
          <p:nvPr/>
        </p:nvCxnSpPr>
        <p:spPr>
          <a:xfrm>
            <a:off x="27478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6FEFFDA-DEFB-4D82-BE21-1A390D8DD9C4}"/>
              </a:ext>
            </a:extLst>
          </p:cNvPr>
          <p:cNvCxnSpPr>
            <a:cxnSpLocks/>
          </p:cNvCxnSpPr>
          <p:nvPr/>
        </p:nvCxnSpPr>
        <p:spPr>
          <a:xfrm>
            <a:off x="29002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9FA94B-6D2C-4576-B3EF-3F99DCACA766}"/>
              </a:ext>
            </a:extLst>
          </p:cNvPr>
          <p:cNvCxnSpPr/>
          <p:nvPr/>
        </p:nvCxnSpPr>
        <p:spPr>
          <a:xfrm>
            <a:off x="1974254" y="361624"/>
            <a:ext cx="1250066" cy="10301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882604-210B-4201-A928-2D1A37542CAC}"/>
              </a:ext>
            </a:extLst>
          </p:cNvPr>
          <p:cNvCxnSpPr>
            <a:cxnSpLocks/>
          </p:cNvCxnSpPr>
          <p:nvPr/>
        </p:nvCxnSpPr>
        <p:spPr>
          <a:xfrm flipV="1">
            <a:off x="2040810" y="361624"/>
            <a:ext cx="1183510" cy="10301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4C9AB7B-7C05-495A-AD3E-38436B61AA30}"/>
              </a:ext>
            </a:extLst>
          </p:cNvPr>
          <p:cNvGrpSpPr/>
          <p:nvPr/>
        </p:nvGrpSpPr>
        <p:grpSpPr>
          <a:xfrm>
            <a:off x="13121061" y="130215"/>
            <a:ext cx="1006998" cy="827590"/>
            <a:chOff x="853440" y="4579716"/>
            <a:chExt cx="1006998" cy="82759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C3A1FAA-8D18-4B3F-A914-FBC18A6DA72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3E7BFB6-D249-4C4B-8AB4-6D70EE36F49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D4DD114-F486-4B92-B0C4-488AC67EAD3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CFAB276-49AD-4C52-A628-FFF2E7535CA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C2D6784-4010-4469-B76D-F740F67F85D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21AC4AD-C8EF-4709-8F3A-390BD8FE074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DDBB885-E1D4-4FF5-9A13-94101F0C7B0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5988933-5BE7-48D9-8822-2E8EF8768147}"/>
              </a:ext>
            </a:extLst>
          </p:cNvPr>
          <p:cNvGrpSpPr/>
          <p:nvPr/>
        </p:nvGrpSpPr>
        <p:grpSpPr>
          <a:xfrm>
            <a:off x="10215816" y="14078"/>
            <a:ext cx="1250066" cy="1030147"/>
            <a:chOff x="698628" y="4440514"/>
            <a:chExt cx="1250066" cy="103014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CC7A5F1-8522-49AE-B072-6DE01EA3EA1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7DF3A79-2479-47D5-9A3A-ECCF7C871E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FCCE87C-1F26-4A00-9C80-76E58BE3230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51AF40E-FD03-4172-942D-AD61B2A372F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3E10F6D-F437-476F-BFAB-ABF1E28BDBA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B6279B0-20B1-4A96-81E1-4751851A1A4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FFEFD71-ACAE-4E8C-9E71-3AD3CAFB022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EC52C30-400E-4977-8814-2633FEE59587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9C62A1A-9645-4635-9B14-68E224647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18DC94B-852D-40F7-8ABB-16006BC883AE}"/>
              </a:ext>
            </a:extLst>
          </p:cNvPr>
          <p:cNvGrpSpPr/>
          <p:nvPr/>
        </p:nvGrpSpPr>
        <p:grpSpPr>
          <a:xfrm>
            <a:off x="8705999" y="52001"/>
            <a:ext cx="1250066" cy="1030147"/>
            <a:chOff x="9246244" y="1757423"/>
            <a:chExt cx="1250066" cy="1030147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C299ADA-5CF5-462F-A503-229129E7BFC1}"/>
                </a:ext>
              </a:extLst>
            </p:cNvPr>
            <p:cNvSpPr/>
            <p:nvPr/>
          </p:nvSpPr>
          <p:spPr>
            <a:xfrm>
              <a:off x="9363920" y="1865453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EC25F38-DA6A-41FE-A3C6-E93A14BFF274}"/>
                </a:ext>
              </a:extLst>
            </p:cNvPr>
            <p:cNvCxnSpPr>
              <a:cxnSpLocks/>
            </p:cNvCxnSpPr>
            <p:nvPr/>
          </p:nvCxnSpPr>
          <p:spPr>
            <a:xfrm>
              <a:off x="9560690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2FA05F2-0437-42D2-B3C6-71882F09E430}"/>
                </a:ext>
              </a:extLst>
            </p:cNvPr>
            <p:cNvCxnSpPr>
              <a:cxnSpLocks/>
            </p:cNvCxnSpPr>
            <p:nvPr/>
          </p:nvCxnSpPr>
          <p:spPr>
            <a:xfrm>
              <a:off x="97150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F3F84F0-CCA0-45D5-95CC-6D012B9AD1ED}"/>
                </a:ext>
              </a:extLst>
            </p:cNvPr>
            <p:cNvCxnSpPr>
              <a:cxnSpLocks/>
            </p:cNvCxnSpPr>
            <p:nvPr/>
          </p:nvCxnSpPr>
          <p:spPr>
            <a:xfrm>
              <a:off x="98674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479E6CA-288B-4CF0-89B3-278882EBD0F7}"/>
                </a:ext>
              </a:extLst>
            </p:cNvPr>
            <p:cNvCxnSpPr>
              <a:cxnSpLocks/>
            </p:cNvCxnSpPr>
            <p:nvPr/>
          </p:nvCxnSpPr>
          <p:spPr>
            <a:xfrm>
              <a:off x="100198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97C5BC4-7F7C-486E-8826-70DC217BA0F1}"/>
                </a:ext>
              </a:extLst>
            </p:cNvPr>
            <p:cNvCxnSpPr>
              <a:cxnSpLocks/>
            </p:cNvCxnSpPr>
            <p:nvPr/>
          </p:nvCxnSpPr>
          <p:spPr>
            <a:xfrm>
              <a:off x="101722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6A174F1-5227-4BE1-859E-F109D33714F8}"/>
                </a:ext>
              </a:extLst>
            </p:cNvPr>
            <p:cNvCxnSpPr/>
            <p:nvPr/>
          </p:nvCxnSpPr>
          <p:spPr>
            <a:xfrm>
              <a:off x="9246244" y="1757423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4FF3881-3BC1-4A5A-8F90-00249B8DC7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2800" y="1757423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8A60ADD9-906F-4730-A17D-107510A0E63B}"/>
              </a:ext>
            </a:extLst>
          </p:cNvPr>
          <p:cNvSpPr txBox="1"/>
          <p:nvPr/>
        </p:nvSpPr>
        <p:spPr>
          <a:xfrm>
            <a:off x="6547321" y="159339"/>
            <a:ext cx="406079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H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70DBF8D-9272-4C93-8159-313EA1DB7563}"/>
              </a:ext>
            </a:extLst>
          </p:cNvPr>
          <p:cNvGrpSpPr/>
          <p:nvPr/>
        </p:nvGrpSpPr>
        <p:grpSpPr>
          <a:xfrm>
            <a:off x="13164947" y="1292088"/>
            <a:ext cx="1006998" cy="827590"/>
            <a:chOff x="5318084" y="2957814"/>
            <a:chExt cx="1006998" cy="82759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BEC20BD-E65D-45E4-B4E9-10ED358745FF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2F13984-723D-4D50-A0F9-71B719CA3B0D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B98151E-4F20-4431-B14E-9A52A831DCE3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781C65D-7915-428C-8716-BBCEDAC79DFC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8C099B8-DC32-4E0C-9F09-F59421551B3B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0736E43-74B2-4938-B23C-11C87704645C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625FB56-7596-4D67-B6F3-E2916D99642D}"/>
                </a:ext>
              </a:extLst>
            </p:cNvPr>
            <p:cNvSpPr txBox="1"/>
            <p:nvPr/>
          </p:nvSpPr>
          <p:spPr>
            <a:xfrm>
              <a:off x="5644104" y="3171554"/>
              <a:ext cx="40607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8C49244B-A697-4DD3-9064-554F4AD88B4E}"/>
              </a:ext>
            </a:extLst>
          </p:cNvPr>
          <p:cNvSpPr txBox="1"/>
          <p:nvPr/>
        </p:nvSpPr>
        <p:spPr>
          <a:xfrm>
            <a:off x="5591536" y="143900"/>
            <a:ext cx="347240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B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F860771-ADF8-46B6-B912-9BF268CF75B0}"/>
              </a:ext>
            </a:extLst>
          </p:cNvPr>
          <p:cNvGrpSpPr/>
          <p:nvPr/>
        </p:nvGrpSpPr>
        <p:grpSpPr>
          <a:xfrm>
            <a:off x="11813120" y="1306441"/>
            <a:ext cx="1006998" cy="827590"/>
            <a:chOff x="2217322" y="4152694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E1505428-D783-44E8-B8EF-764CDF37086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BBCE700-0682-46EB-AB5F-D2817422183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2FD6DEC-C828-46FA-83FD-0904EECC690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5683D54-F672-4861-8C89-3C16BD5AFD2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C3616BC4-16EC-4285-A6C0-9305DCD7E48D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4B3B5C0-43E6-43DE-9E6E-A3144C210E72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33FB664-8DF3-4F83-8D6E-7362B11F88FE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19D69A64-94A8-4642-9667-79DC01D43B60}"/>
              </a:ext>
            </a:extLst>
          </p:cNvPr>
          <p:cNvSpPr txBox="1"/>
          <p:nvPr/>
        </p:nvSpPr>
        <p:spPr>
          <a:xfrm>
            <a:off x="4993512" y="144491"/>
            <a:ext cx="347240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B371E7D-27EA-4F0B-8ABE-ACFBE67049CC}"/>
              </a:ext>
            </a:extLst>
          </p:cNvPr>
          <p:cNvGrpSpPr/>
          <p:nvPr/>
        </p:nvGrpSpPr>
        <p:grpSpPr>
          <a:xfrm>
            <a:off x="10512898" y="1330181"/>
            <a:ext cx="1006998" cy="827590"/>
            <a:chOff x="4434261" y="3673834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4F9442C-F108-4EA3-B6F0-EDE3BBD48DF3}"/>
                </a:ext>
              </a:extLst>
            </p:cNvPr>
            <p:cNvSpPr/>
            <p:nvPr/>
          </p:nvSpPr>
          <p:spPr>
            <a:xfrm>
              <a:off x="4434261" y="367383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FB611FF-B687-4081-84CB-654D39E42C4C}"/>
                </a:ext>
              </a:extLst>
            </p:cNvPr>
            <p:cNvCxnSpPr>
              <a:cxnSpLocks/>
            </p:cNvCxnSpPr>
            <p:nvPr/>
          </p:nvCxnSpPr>
          <p:spPr>
            <a:xfrm>
              <a:off x="4631031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66BC60FB-BB7C-4534-90D5-55F454E2785C}"/>
                </a:ext>
              </a:extLst>
            </p:cNvPr>
            <p:cNvCxnSpPr>
              <a:cxnSpLocks/>
            </p:cNvCxnSpPr>
            <p:nvPr/>
          </p:nvCxnSpPr>
          <p:spPr>
            <a:xfrm>
              <a:off x="47853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CD7B9F2-41C3-4579-B64E-10AE06D48F8A}"/>
                </a:ext>
              </a:extLst>
            </p:cNvPr>
            <p:cNvCxnSpPr>
              <a:cxnSpLocks/>
            </p:cNvCxnSpPr>
            <p:nvPr/>
          </p:nvCxnSpPr>
          <p:spPr>
            <a:xfrm>
              <a:off x="49377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7D22F60-7E53-4857-9227-D4EA6854A138}"/>
                </a:ext>
              </a:extLst>
            </p:cNvPr>
            <p:cNvCxnSpPr>
              <a:cxnSpLocks/>
            </p:cNvCxnSpPr>
            <p:nvPr/>
          </p:nvCxnSpPr>
          <p:spPr>
            <a:xfrm>
              <a:off x="50901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07E89B1-1407-49D0-BAAE-951AFCBBFAA3}"/>
                </a:ext>
              </a:extLst>
            </p:cNvPr>
            <p:cNvCxnSpPr>
              <a:cxnSpLocks/>
            </p:cNvCxnSpPr>
            <p:nvPr/>
          </p:nvCxnSpPr>
          <p:spPr>
            <a:xfrm>
              <a:off x="52425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EC41825-3EFF-44BA-B73F-9D0DA0895F7D}"/>
                </a:ext>
              </a:extLst>
            </p:cNvPr>
            <p:cNvSpPr txBox="1"/>
            <p:nvPr/>
          </p:nvSpPr>
          <p:spPr>
            <a:xfrm>
              <a:off x="4742920" y="3901259"/>
              <a:ext cx="347240" cy="400110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830191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082412" y="2312313"/>
            <a:ext cx="12618720" cy="460672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C81A15-EBF4-4724-AF03-2ADB07C01147}"/>
              </a:ext>
            </a:extLst>
          </p:cNvPr>
          <p:cNvSpPr/>
          <p:nvPr/>
        </p:nvSpPr>
        <p:spPr>
          <a:xfrm>
            <a:off x="1536140" y="3006794"/>
            <a:ext cx="4838218" cy="28936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672B5D-7E6C-4FD4-A0FA-4390205AF623}"/>
              </a:ext>
            </a:extLst>
          </p:cNvPr>
          <p:cNvSpPr/>
          <p:nvPr/>
        </p:nvSpPr>
        <p:spPr>
          <a:xfrm>
            <a:off x="2057001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44C832-7E2D-4097-83DC-47E123EAA726}"/>
              </a:ext>
            </a:extLst>
          </p:cNvPr>
          <p:cNvSpPr txBox="1"/>
          <p:nvPr/>
        </p:nvSpPr>
        <p:spPr>
          <a:xfrm>
            <a:off x="2533195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9486B1-F66F-4A44-AC4A-E36480F40298}"/>
              </a:ext>
            </a:extLst>
          </p:cNvPr>
          <p:cNvSpPr/>
          <p:nvPr/>
        </p:nvSpPr>
        <p:spPr>
          <a:xfrm>
            <a:off x="4128869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278B90-39EB-4732-A6CE-BFC7F267C9F3}"/>
              </a:ext>
            </a:extLst>
          </p:cNvPr>
          <p:cNvSpPr txBox="1"/>
          <p:nvPr/>
        </p:nvSpPr>
        <p:spPr>
          <a:xfrm>
            <a:off x="4605063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6846397" y="3006794"/>
            <a:ext cx="6358953" cy="28936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0B21EF-B9D2-4278-9681-0B825503B169}"/>
              </a:ext>
            </a:extLst>
          </p:cNvPr>
          <p:cNvSpPr/>
          <p:nvPr/>
        </p:nvSpPr>
        <p:spPr>
          <a:xfrm>
            <a:off x="7367258" y="3492931"/>
            <a:ext cx="3231859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321F1-1A42-48F4-BD83-BA3A3A065E1B}"/>
              </a:ext>
            </a:extLst>
          </p:cNvPr>
          <p:cNvSpPr txBox="1"/>
          <p:nvPr/>
        </p:nvSpPr>
        <p:spPr>
          <a:xfrm>
            <a:off x="8637579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9737549" y="5469578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11024486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11500680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394985" y="649972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EC16613-6A4F-4BE3-A774-58B961EF4377}"/>
              </a:ext>
            </a:extLst>
          </p:cNvPr>
          <p:cNvGrpSpPr/>
          <p:nvPr/>
        </p:nvGrpSpPr>
        <p:grpSpPr>
          <a:xfrm>
            <a:off x="2367397" y="3862086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7255EE2-2C96-429C-969B-3A5A62BF759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9C843B4-B6DE-405C-AF67-6FB619CE436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2919900-3778-4F88-90BC-BA739A58DC8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90EA51E-39F7-49A4-9C6C-E1C74748596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794D4C6-6041-4F49-A371-2B84D974B2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98E2472-975D-4EAA-A03F-3B510924CBA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90EBD2B-D944-4FF4-8B7A-0110B90AF68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50F4F0D-3F08-49AA-A4A1-F8AC4EE74532}"/>
              </a:ext>
            </a:extLst>
          </p:cNvPr>
          <p:cNvGrpSpPr/>
          <p:nvPr/>
        </p:nvGrpSpPr>
        <p:grpSpPr>
          <a:xfrm>
            <a:off x="4470322" y="3855871"/>
            <a:ext cx="1006998" cy="82759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03BD5D9-D153-4EC4-8994-187477E8FC1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136B3E1-937A-460A-8BF9-68ABDB2697C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0849EAE-2AD9-421A-8EBC-55B11D74EF6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CAA9BBA-88D2-418C-95A3-1406D3E1AA0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5B865EA-77FB-492A-BC0D-D634615D3C5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1EF39CE-0D2A-4E36-85CF-2477416492B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01D6EFA-94A9-44FB-A9C2-46520605589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43CEF77-5CB6-4B07-A2FA-D46A6DBC7B43}"/>
              </a:ext>
            </a:extLst>
          </p:cNvPr>
          <p:cNvGrpSpPr/>
          <p:nvPr/>
        </p:nvGrpSpPr>
        <p:grpSpPr>
          <a:xfrm>
            <a:off x="7572198" y="3851050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347FEB-3AD8-4092-890A-2B39E927E77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708C6A7-F180-464C-93B6-B4E1891651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8A7C43-1B6C-46A5-B941-3EF31B919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ADFDE6-CDE2-4F3D-80A5-AF6C65EC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D865F3-3121-4B70-A25D-F17CD004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3E52F9-4B1A-4E39-A778-6FFF0DFE4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A8234B-B332-49A9-82AB-EF2E3DD8014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11365939" y="3853944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9F15271-E2A1-4F9E-BE52-A37052A5C4DD}"/>
              </a:ext>
            </a:extLst>
          </p:cNvPr>
          <p:cNvGrpSpPr/>
          <p:nvPr/>
        </p:nvGrpSpPr>
        <p:grpSpPr>
          <a:xfrm>
            <a:off x="9112516" y="3733288"/>
            <a:ext cx="1250066" cy="1030147"/>
            <a:chOff x="698628" y="4440514"/>
            <a:chExt cx="1250066" cy="1030147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9B3CBCF-5DAD-4695-88F2-D4BFC141C0B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9B3CF57-0470-4D2F-8010-3C83C1F17E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CB49130-63D7-4FE2-907F-105D94FF8A4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CEEFC49-50DA-425E-8DA6-D60132BF883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7ED00DE-93EA-4056-95D6-A42537A5E4F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5228D91-0640-4001-AED7-2AD0800E828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5E106F5-9243-469C-B4ED-D8402C3126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26BA604-5EF7-4624-96DA-45BD4CA38BFA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2998589-AFA7-4A68-9DA8-DB25963887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724374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7212185" cy="5590922"/>
          </a:xfrm>
        </p:spPr>
        <p:txBody>
          <a:bodyPr/>
          <a:lstStyle/>
          <a:p>
            <a:r>
              <a:rPr lang="en-IN" dirty="0"/>
              <a:t>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63220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Load Balancing &amp; Scaling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1005841" y="1416663"/>
            <a:ext cx="13452708" cy="613046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1427779" y="2606566"/>
            <a:ext cx="4174235" cy="40464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1DDCC5-D4E6-4D9B-B3BB-2FDEABF933FA}"/>
              </a:ext>
            </a:extLst>
          </p:cNvPr>
          <p:cNvSpPr/>
          <p:nvPr/>
        </p:nvSpPr>
        <p:spPr>
          <a:xfrm>
            <a:off x="1723610" y="370132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32E226-A950-433D-8C5B-7D3A0D9DF03C}"/>
              </a:ext>
            </a:extLst>
          </p:cNvPr>
          <p:cNvSpPr txBox="1"/>
          <p:nvPr/>
        </p:nvSpPr>
        <p:spPr>
          <a:xfrm>
            <a:off x="2231766" y="496562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2922981" y="622233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9734474" y="707784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BE3668-7D14-44AF-9912-FFEF6B4AAE77}"/>
              </a:ext>
            </a:extLst>
          </p:cNvPr>
          <p:cNvGrpSpPr/>
          <p:nvPr/>
        </p:nvGrpSpPr>
        <p:grpSpPr>
          <a:xfrm>
            <a:off x="2034996" y="4042963"/>
            <a:ext cx="1006998" cy="827590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0D3B55-8925-4D21-9112-23637C4E7FA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FBE16F3-9152-4428-B77F-C8787CD7C72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E6C3141-F062-4830-BC98-8A1C489E496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41525B-5306-4857-AE9A-6526024C89F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DBF012-487A-44D5-BE66-6422B75D198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E2EE46C-8A27-46BA-BBE9-4853313C927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B46F78-8539-4956-812B-A903CFD3FA8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84EC257-A4DE-4D5A-BF6C-844601393028}"/>
              </a:ext>
            </a:extLst>
          </p:cNvPr>
          <p:cNvSpPr/>
          <p:nvPr/>
        </p:nvSpPr>
        <p:spPr>
          <a:xfrm>
            <a:off x="3638938" y="371183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563D02-116A-4B5C-8D58-FD473567D685}"/>
              </a:ext>
            </a:extLst>
          </p:cNvPr>
          <p:cNvSpPr txBox="1"/>
          <p:nvPr/>
        </p:nvSpPr>
        <p:spPr>
          <a:xfrm>
            <a:off x="4147094" y="497613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A9B3407-A0D4-4228-9BFF-06D906EF159E}"/>
              </a:ext>
            </a:extLst>
          </p:cNvPr>
          <p:cNvGrpSpPr/>
          <p:nvPr/>
        </p:nvGrpSpPr>
        <p:grpSpPr>
          <a:xfrm>
            <a:off x="3950324" y="4053473"/>
            <a:ext cx="1006998" cy="827590"/>
            <a:chOff x="853440" y="4579716"/>
            <a:chExt cx="1006998" cy="82759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9533334-CDAA-4DB3-9E22-A3FD4B7A149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6146D9-5708-4FDF-8C24-68FB23FF0BE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E4912EF-D05B-4EB8-9807-1DC4E493F5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F13B389-8B0B-4ECE-82CF-41203F1B250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7A2E06C-F45E-4406-8187-8494C779E56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AE9E037-28F5-4537-B500-E5A66602109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EA9C47-90CE-4545-8E91-0E15E424BD0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6302170" y="2606565"/>
            <a:ext cx="4174235" cy="40464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184ED24-0F9C-4CB8-B9C2-868467D78286}"/>
              </a:ext>
            </a:extLst>
          </p:cNvPr>
          <p:cNvSpPr/>
          <p:nvPr/>
        </p:nvSpPr>
        <p:spPr>
          <a:xfrm>
            <a:off x="6598001" y="369679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E7ACDB-B47D-4B5A-9786-B6D90B9364F5}"/>
              </a:ext>
            </a:extLst>
          </p:cNvPr>
          <p:cNvSpPr txBox="1"/>
          <p:nvPr/>
        </p:nvSpPr>
        <p:spPr>
          <a:xfrm>
            <a:off x="7106157" y="496109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8081683" y="61927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A08810A-B574-49E6-A7D8-8AAF2938D891}"/>
              </a:ext>
            </a:extLst>
          </p:cNvPr>
          <p:cNvGrpSpPr/>
          <p:nvPr/>
        </p:nvGrpSpPr>
        <p:grpSpPr>
          <a:xfrm>
            <a:off x="6909387" y="4038433"/>
            <a:ext cx="1006998" cy="827590"/>
            <a:chOff x="853440" y="4579716"/>
            <a:chExt cx="1006998" cy="82759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6C540A5-8106-496B-98C2-CC7049D1C6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AFD204D-D1AF-4CDB-B519-0EA28D3955E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F751167-E11D-4A36-983E-8D50ABF3995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8DEDFA-CAD3-440B-B23F-AC637D699F8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7EEE6EB-2584-4962-9D81-8D708864ADC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8F54E34-3262-4E00-9258-64428D35848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B4614FC-8026-4435-999B-EBB96A1DEDF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721F9B04-699B-4251-8BCA-5DC7DB467B16}"/>
              </a:ext>
            </a:extLst>
          </p:cNvPr>
          <p:cNvSpPr/>
          <p:nvPr/>
        </p:nvSpPr>
        <p:spPr>
          <a:xfrm>
            <a:off x="8513329" y="370730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8A3F0F5-4126-4ED7-9558-6B8B37599CA1}"/>
              </a:ext>
            </a:extLst>
          </p:cNvPr>
          <p:cNvSpPr txBox="1"/>
          <p:nvPr/>
        </p:nvSpPr>
        <p:spPr>
          <a:xfrm>
            <a:off x="9021485" y="497160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4890317-BCB6-4BCA-B3E8-38A5892EDB6F}"/>
              </a:ext>
            </a:extLst>
          </p:cNvPr>
          <p:cNvGrpSpPr/>
          <p:nvPr/>
        </p:nvGrpSpPr>
        <p:grpSpPr>
          <a:xfrm>
            <a:off x="8824715" y="4048943"/>
            <a:ext cx="1006998" cy="827590"/>
            <a:chOff x="853440" y="4579716"/>
            <a:chExt cx="1006998" cy="82759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5A417A2-7016-4FFE-ACBC-0667985D3A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53EA97F-D892-4C81-A80F-C02C4083F53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D02CB75-35F3-4A43-B9C8-27937E033D0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34B2156-3DDA-4BCA-A55D-608AC2C8A76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4DDE557-794B-42E6-A07C-B517CDD0ABA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41C0E69-ADAC-46A6-A75D-9A508FBEBA0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5D6CEF4-5793-47EA-82E2-1F3DAAA759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955351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2" y="4383687"/>
            <a:ext cx="11846257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798831" y="4733654"/>
            <a:ext cx="8288971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5270244" y="6682692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4244122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4720316" y="628281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346011" y="7087550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4585575" y="5358773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9F588E27-9F42-4BE5-ADD6-1539DBC3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00" y="858678"/>
            <a:ext cx="7134318" cy="211498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PODs generally have </a:t>
            </a:r>
            <a:r>
              <a:rPr lang="en-IN" dirty="0">
                <a:solidFill>
                  <a:srgbClr val="0070C0"/>
                </a:solidFill>
              </a:rPr>
              <a:t>one to one </a:t>
            </a:r>
            <a:r>
              <a:rPr lang="en-IN" dirty="0"/>
              <a:t>relationship with containers. </a:t>
            </a:r>
          </a:p>
          <a:p>
            <a:r>
              <a:rPr lang="en-IN" dirty="0"/>
              <a:t>To scale up we </a:t>
            </a:r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new POD and to scale down we </a:t>
            </a:r>
            <a:r>
              <a:rPr lang="en-IN" dirty="0">
                <a:solidFill>
                  <a:srgbClr val="0070C0"/>
                </a:solidFill>
              </a:rPr>
              <a:t>delete</a:t>
            </a:r>
            <a:r>
              <a:rPr lang="en-IN" dirty="0"/>
              <a:t> the POD. 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3720A5-F991-4783-B1CB-0F997406EF36}"/>
              </a:ext>
            </a:extLst>
          </p:cNvPr>
          <p:cNvSpPr/>
          <p:nvPr/>
        </p:nvSpPr>
        <p:spPr>
          <a:xfrm>
            <a:off x="6427579" y="4992593"/>
            <a:ext cx="3231859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209DBF4-835C-4772-AA5A-4494D6C078CB}"/>
              </a:ext>
            </a:extLst>
          </p:cNvPr>
          <p:cNvSpPr txBox="1"/>
          <p:nvPr/>
        </p:nvSpPr>
        <p:spPr>
          <a:xfrm>
            <a:off x="769790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73E02FF-619F-4E39-B53C-856B749E1C49}"/>
              </a:ext>
            </a:extLst>
          </p:cNvPr>
          <p:cNvGrpSpPr/>
          <p:nvPr/>
        </p:nvGrpSpPr>
        <p:grpSpPr>
          <a:xfrm>
            <a:off x="6632519" y="5350712"/>
            <a:ext cx="1006998" cy="827590"/>
            <a:chOff x="853440" y="4579716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1566CA6-647D-49DA-A1EC-ADC4328C3E9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9887BBE-316C-484C-86DD-29C626FF21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03A9420-B9E0-4CF3-B61B-512F9792343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7E63067-3D1A-4FE9-9F0D-F0683173F8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B3992-3ECB-4EC0-ACFC-22CC137EA5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B0DE9F7-0059-4F95-8F9F-3B5320E482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587C9E5-35AC-4F82-A29D-3002DF719F1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DB67EFB-F05F-4A93-A9D3-C15E63B4B490}"/>
              </a:ext>
            </a:extLst>
          </p:cNvPr>
          <p:cNvGrpSpPr/>
          <p:nvPr/>
        </p:nvGrpSpPr>
        <p:grpSpPr>
          <a:xfrm>
            <a:off x="8172837" y="5232950"/>
            <a:ext cx="1250066" cy="1030147"/>
            <a:chOff x="698628" y="4440514"/>
            <a:chExt cx="1250066" cy="103014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E88B424-D758-457D-A0C1-503AED1613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997453-0CD8-4BB6-9427-2C24C918AD6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56EF418-60A3-41F5-9F2F-20D330A3D96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7BED9FF-44F8-488F-A508-2C74341CB9A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E41D91-CC12-4FAA-BABA-417676255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B43B28E-AC38-4760-BE41-99B40E1A1F6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CD05AC8-9F67-473D-BFFF-4F104A4ED56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77116EB-722A-4ED2-9B19-D8F958B467F3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5CAD2BE-6B7B-4A36-A795-FC12DC0DF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3A4A8BA-7721-4D2A-A4F4-23FE17A086CF}"/>
              </a:ext>
            </a:extLst>
          </p:cNvPr>
          <p:cNvSpPr/>
          <p:nvPr/>
        </p:nvSpPr>
        <p:spPr>
          <a:xfrm>
            <a:off x="2128849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CC6E04-3A27-4647-BE56-B184D3B03191}"/>
              </a:ext>
            </a:extLst>
          </p:cNvPr>
          <p:cNvSpPr txBox="1"/>
          <p:nvPr/>
        </p:nvSpPr>
        <p:spPr>
          <a:xfrm>
            <a:off x="2512641" y="626691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10419510" y="4733654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10834226" y="4992593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131042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1175679" y="5353606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309CA4E-357A-4AAA-B8D9-2E9FBBD95F02}"/>
              </a:ext>
            </a:extLst>
          </p:cNvPr>
          <p:cNvGrpSpPr/>
          <p:nvPr/>
        </p:nvGrpSpPr>
        <p:grpSpPr>
          <a:xfrm>
            <a:off x="2462869" y="5406658"/>
            <a:ext cx="1006998" cy="827590"/>
            <a:chOff x="853440" y="4579716"/>
            <a:chExt cx="1006998" cy="82759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54C45C4-D2B1-42F2-8742-8B20EB1E992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CDFBAFE-6235-40B7-9B16-7D5542313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A72375A-BEF5-4AC2-BE03-FDBAA1ED0C1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884BEDC-D68E-47CA-B557-60CBD7E0ADD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8CD1B2-A5D9-46D8-8B27-1E11EF1B3C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0623586-DA63-48A5-AE08-1489589B0EC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70CE6F-34E1-4ED6-AF57-E4B18D011EA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10850742" y="6708537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ontent Placeholder 2">
            <a:extLst>
              <a:ext uri="{FF2B5EF4-FFF2-40B4-BE49-F238E27FC236}">
                <a16:creationId xmlns:a16="http://schemas.microsoft.com/office/drawing/2014/main" id="{634A1C79-06E8-4AFF-9AE5-60C1BB66C587}"/>
              </a:ext>
            </a:extLst>
          </p:cNvPr>
          <p:cNvSpPr txBox="1">
            <a:spLocks/>
          </p:cNvSpPr>
          <p:nvPr/>
        </p:nvSpPr>
        <p:spPr>
          <a:xfrm>
            <a:off x="7449990" y="811075"/>
            <a:ext cx="7134318" cy="211498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2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In short, we </a:t>
            </a:r>
            <a:r>
              <a:rPr lang="en-IN" dirty="0">
                <a:solidFill>
                  <a:srgbClr val="0070C0"/>
                </a:solidFill>
              </a:rPr>
              <a:t>cannot have </a:t>
            </a:r>
            <a:r>
              <a:rPr lang="en-IN" dirty="0"/>
              <a:t>multiple containers of </a:t>
            </a:r>
            <a:r>
              <a:rPr lang="en-IN" dirty="0">
                <a:solidFill>
                  <a:srgbClr val="00B050"/>
                </a:solidFill>
              </a:rPr>
              <a:t>same kind </a:t>
            </a:r>
            <a:r>
              <a:rPr lang="en-IN" dirty="0"/>
              <a:t>in a single POD.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IN" dirty="0"/>
              <a:t>Two NGINX containers in single POD serving same purpose is </a:t>
            </a:r>
            <a:r>
              <a:rPr lang="en-IN" dirty="0">
                <a:solidFill>
                  <a:srgbClr val="C00000"/>
                </a:solidFill>
              </a:rPr>
              <a:t>not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recommended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746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59" grpId="0"/>
      <p:bldP spid="67" grpId="0" animBg="1"/>
      <p:bldP spid="75" grpId="0"/>
      <p:bldP spid="85" grpId="0"/>
      <p:bldP spid="142" grpId="0" animBg="1"/>
      <p:bldP spid="143" grpId="0"/>
      <p:bldP spid="174" grpId="0" animBg="1"/>
      <p:bldP spid="175" grpId="0"/>
      <p:bldP spid="184" grpId="0" animBg="1"/>
      <p:bldP spid="185" grpId="0" animBg="1"/>
      <p:bldP spid="186" grpId="0"/>
      <p:bldP spid="204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9" y="-4353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C6090-0F50-42F0-9720-816BF0806D0C}"/>
              </a:ext>
            </a:extLst>
          </p:cNvPr>
          <p:cNvSpPr txBox="1"/>
          <p:nvPr/>
        </p:nvSpPr>
        <p:spPr>
          <a:xfrm>
            <a:off x="8854110" y="61278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B4A20-123A-4AF4-BF4D-5DB8DDFB6BB2}"/>
              </a:ext>
            </a:extLst>
          </p:cNvPr>
          <p:cNvSpPr/>
          <p:nvPr/>
        </p:nvSpPr>
        <p:spPr>
          <a:xfrm>
            <a:off x="4696201" y="1903334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38489-FA1F-48DA-BEED-8BAE65CDA1D7}"/>
              </a:ext>
            </a:extLst>
          </p:cNvPr>
          <p:cNvSpPr/>
          <p:nvPr/>
        </p:nvSpPr>
        <p:spPr>
          <a:xfrm>
            <a:off x="4922100" y="2108245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77E201-BF6E-4B0C-8384-F1B0ED7D05E0}"/>
              </a:ext>
            </a:extLst>
          </p:cNvPr>
          <p:cNvSpPr/>
          <p:nvPr/>
        </p:nvSpPr>
        <p:spPr>
          <a:xfrm>
            <a:off x="5125487" y="226499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F96E4-B3BB-4667-B455-844781CF0EAE}"/>
              </a:ext>
            </a:extLst>
          </p:cNvPr>
          <p:cNvSpPr txBox="1"/>
          <p:nvPr/>
        </p:nvSpPr>
        <p:spPr>
          <a:xfrm>
            <a:off x="5565573" y="333506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7EFF88-21C0-4949-A01A-ACF455D780C6}"/>
              </a:ext>
            </a:extLst>
          </p:cNvPr>
          <p:cNvGrpSpPr/>
          <p:nvPr/>
        </p:nvGrpSpPr>
        <p:grpSpPr>
          <a:xfrm>
            <a:off x="5436873" y="2606633"/>
            <a:ext cx="914036" cy="704091"/>
            <a:chOff x="853440" y="4579716"/>
            <a:chExt cx="1006998" cy="82759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E96269-174F-4CDB-85E4-9D40332ED44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17A1EC7-8311-46DB-B7DE-81465CEA40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51C2B3-E2F1-411A-BF6F-50DDA39894A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7E35AB-C696-4972-B290-9D27813908A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1287E5-9455-42C4-9E04-83A9286E5C2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94C8EB-BD21-4BD8-9FAE-025C0A4CEE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6772E8-0148-4249-947F-44E0AA0B056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DD3FA1-E4E0-498F-A94F-6C18BEFE645C}"/>
              </a:ext>
            </a:extLst>
          </p:cNvPr>
          <p:cNvSpPr/>
          <p:nvPr/>
        </p:nvSpPr>
        <p:spPr>
          <a:xfrm>
            <a:off x="7040815" y="227550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3F694E-24B0-4562-B0B1-38E54592FB33}"/>
              </a:ext>
            </a:extLst>
          </p:cNvPr>
          <p:cNvSpPr txBox="1"/>
          <p:nvPr/>
        </p:nvSpPr>
        <p:spPr>
          <a:xfrm>
            <a:off x="7509435" y="33551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26A12F-EEBF-4139-8EBC-865D9302F777}"/>
              </a:ext>
            </a:extLst>
          </p:cNvPr>
          <p:cNvGrpSpPr/>
          <p:nvPr/>
        </p:nvGrpSpPr>
        <p:grpSpPr>
          <a:xfrm>
            <a:off x="7352201" y="2617143"/>
            <a:ext cx="914036" cy="704091"/>
            <a:chOff x="853440" y="4579716"/>
            <a:chExt cx="1006998" cy="8275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7D2CB6-5747-4438-9A8E-82B9BE148A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9E8701-7C8B-4943-9BB7-A103061F4DB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4B9678-6C95-4E57-BB55-EB2AB2D4CB0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178C56-A92A-4B83-BF71-19DA043B25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FABADE-57CA-4F6D-8DC2-97495EC364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E26E9F-1309-4F10-AF5E-243F239A841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A62C4F-394C-4A1E-BB82-B43079AACCE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520D11A-AA1C-4EA0-AF28-93D36FBA45D3}"/>
              </a:ext>
            </a:extLst>
          </p:cNvPr>
          <p:cNvSpPr txBox="1"/>
          <p:nvPr/>
        </p:nvSpPr>
        <p:spPr>
          <a:xfrm>
            <a:off x="6217335" y="364182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617172-64EA-4D29-B37B-81A70F1E4D17}"/>
              </a:ext>
            </a:extLst>
          </p:cNvPr>
          <p:cNvSpPr txBox="1"/>
          <p:nvPr/>
        </p:nvSpPr>
        <p:spPr>
          <a:xfrm>
            <a:off x="5433916" y="395900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1684D3-AFD9-4F9E-9DA8-FDDE47BCDAB8}"/>
              </a:ext>
            </a:extLst>
          </p:cNvPr>
          <p:cNvSpPr/>
          <p:nvPr/>
        </p:nvSpPr>
        <p:spPr>
          <a:xfrm>
            <a:off x="4696200" y="1233941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6B5673F-90DD-45B7-9C91-1BE8A364A93E}"/>
              </a:ext>
            </a:extLst>
          </p:cNvPr>
          <p:cNvSpPr/>
          <p:nvPr/>
        </p:nvSpPr>
        <p:spPr>
          <a:xfrm>
            <a:off x="4715754" y="5157076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C2BC98A-B257-451F-9BBD-3A4D420BB740}"/>
              </a:ext>
            </a:extLst>
          </p:cNvPr>
          <p:cNvSpPr/>
          <p:nvPr/>
        </p:nvSpPr>
        <p:spPr>
          <a:xfrm>
            <a:off x="4941653" y="5361987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E9E1CD3-0F01-4781-8A94-C3C3B64218D0}"/>
              </a:ext>
            </a:extLst>
          </p:cNvPr>
          <p:cNvSpPr/>
          <p:nvPr/>
        </p:nvSpPr>
        <p:spPr>
          <a:xfrm>
            <a:off x="5145040" y="551874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31AA00-F456-4CF4-B423-19C9EF8DFC00}"/>
              </a:ext>
            </a:extLst>
          </p:cNvPr>
          <p:cNvSpPr txBox="1"/>
          <p:nvPr/>
        </p:nvSpPr>
        <p:spPr>
          <a:xfrm>
            <a:off x="5585126" y="6588803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10717F7-E003-42C7-9ED8-D6CC6B693FC5}"/>
              </a:ext>
            </a:extLst>
          </p:cNvPr>
          <p:cNvSpPr/>
          <p:nvPr/>
        </p:nvSpPr>
        <p:spPr>
          <a:xfrm>
            <a:off x="7060368" y="552925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DFD383-9120-40A5-82D9-43F6D312CE2A}"/>
              </a:ext>
            </a:extLst>
          </p:cNvPr>
          <p:cNvSpPr txBox="1"/>
          <p:nvPr/>
        </p:nvSpPr>
        <p:spPr>
          <a:xfrm>
            <a:off x="7528988" y="6608878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858B2A-1662-48F8-8B39-8D901903E725}"/>
              </a:ext>
            </a:extLst>
          </p:cNvPr>
          <p:cNvSpPr txBox="1"/>
          <p:nvPr/>
        </p:nvSpPr>
        <p:spPr>
          <a:xfrm>
            <a:off x="6236888" y="689556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C8DB6B-402C-464D-87E2-1DF3C7C3CA06}"/>
              </a:ext>
            </a:extLst>
          </p:cNvPr>
          <p:cNvSpPr txBox="1"/>
          <p:nvPr/>
        </p:nvSpPr>
        <p:spPr>
          <a:xfrm>
            <a:off x="5453469" y="7212745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0A15B17-674D-44F6-8DE6-F6B988981704}"/>
              </a:ext>
            </a:extLst>
          </p:cNvPr>
          <p:cNvSpPr/>
          <p:nvPr/>
        </p:nvSpPr>
        <p:spPr>
          <a:xfrm>
            <a:off x="4715754" y="4487683"/>
            <a:ext cx="4139424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21676AD-3D97-466A-B6C6-F438C7D65D29}"/>
              </a:ext>
            </a:extLst>
          </p:cNvPr>
          <p:cNvSpPr/>
          <p:nvPr/>
        </p:nvSpPr>
        <p:spPr>
          <a:xfrm rot="16200000">
            <a:off x="8448032" y="6153395"/>
            <a:ext cx="2413397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- </a:t>
            </a:r>
            <a:r>
              <a:rPr lang="en-IN" sz="2000" dirty="0" err="1"/>
              <a:t>ClusterIP</a:t>
            </a:r>
            <a:r>
              <a:rPr lang="en-IN" sz="2000" dirty="0"/>
              <a:t> Service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E0A5767-718B-4176-A8AB-64C8A75F44C1}"/>
              </a:ext>
            </a:extLst>
          </p:cNvPr>
          <p:cNvGrpSpPr/>
          <p:nvPr/>
        </p:nvGrpSpPr>
        <p:grpSpPr>
          <a:xfrm>
            <a:off x="5375776" y="5712557"/>
            <a:ext cx="1006998" cy="827590"/>
            <a:chOff x="2217322" y="4152694"/>
            <a:chExt cx="1006998" cy="82759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1DB43D9-0A92-47A8-AF4C-B4FFE177E29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928D8B4-6799-45F2-BDC3-7C76A000C6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9C8447-CADB-4769-9E19-97056F672DF0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F9E5E8B-B644-48BB-BFB9-25597AD1E69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12E524-6AA3-4BF1-98D7-8DF3A40CD28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E50BF0B-4C18-4AAD-A27A-804F592762FB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7A2F86B-663B-49B8-96ED-BBACAC5B6531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4B26FF0-3A8E-4F61-B02B-793B1A7A5A0F}"/>
              </a:ext>
            </a:extLst>
          </p:cNvPr>
          <p:cNvGrpSpPr/>
          <p:nvPr/>
        </p:nvGrpSpPr>
        <p:grpSpPr>
          <a:xfrm>
            <a:off x="7301315" y="5714028"/>
            <a:ext cx="1006998" cy="827590"/>
            <a:chOff x="2217322" y="4152694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CE8665A-7AF2-48BE-9583-FEC6DF203300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13CE31F-DFDB-4276-B12C-78FDD5CBB3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5DDEC45-584F-4BE2-8F18-E7DCA871A05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D6D37C-B12B-4EA7-9714-2038D480A5E9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8AD0F1-E537-4BF3-93B3-E99F17A49CD0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F3F06A5-09BF-4E34-8B61-2A5899F3888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E41F3F7-D3E2-42B8-A3DF-D0E2183BDEBC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54BF123-0466-4E99-8378-E8E9865F7D20}"/>
              </a:ext>
            </a:extLst>
          </p:cNvPr>
          <p:cNvGrpSpPr/>
          <p:nvPr/>
        </p:nvGrpSpPr>
        <p:grpSpPr>
          <a:xfrm>
            <a:off x="6848041" y="98435"/>
            <a:ext cx="2061290" cy="644442"/>
            <a:chOff x="7124887" y="2666089"/>
            <a:chExt cx="2061290" cy="644442"/>
          </a:xfrm>
        </p:grpSpPr>
        <p:pic>
          <p:nvPicPr>
            <p:cNvPr id="2050" name="Picture 2" descr="User icon">
              <a:extLst>
                <a:ext uri="{FF2B5EF4-FFF2-40B4-BE49-F238E27FC236}">
                  <a16:creationId xmlns:a16="http://schemas.microsoft.com/office/drawing/2014/main" id="{A5D30553-AFEF-4279-A27C-D5C8C2788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85F2F1D-8D40-4D31-8AC1-3141B12B0BB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4" name="Picture 2" descr="User icon">
              <a:extLst>
                <a:ext uri="{FF2B5EF4-FFF2-40B4-BE49-F238E27FC236}">
                  <a16:creationId xmlns:a16="http://schemas.microsoft.com/office/drawing/2014/main" id="{1D0153AE-907A-4736-8355-8FB1E9D00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User icon">
              <a:extLst>
                <a:ext uri="{FF2B5EF4-FFF2-40B4-BE49-F238E27FC236}">
                  <a16:creationId xmlns:a16="http://schemas.microsoft.com/office/drawing/2014/main" id="{55FE4B3A-43FD-4031-BFBD-4DB9FBDDA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User icon">
              <a:extLst>
                <a:ext uri="{FF2B5EF4-FFF2-40B4-BE49-F238E27FC236}">
                  <a16:creationId xmlns:a16="http://schemas.microsoft.com/office/drawing/2014/main" id="{5FB9A40C-26F8-4133-A6B3-20080BE56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0F5BEA6-0ABF-4923-8D51-5E68D2893115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878687" y="742877"/>
            <a:ext cx="0" cy="50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51B8BE3-95A4-496E-961C-4ABF599B521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879277" y="1637868"/>
            <a:ext cx="1971432" cy="62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D8C043-223D-413A-9A05-BD715AF3F662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7794605" y="1648724"/>
            <a:ext cx="48085" cy="62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AB70316-F7A9-4F15-9B6F-F2D837416978}"/>
              </a:ext>
            </a:extLst>
          </p:cNvPr>
          <p:cNvCxnSpPr>
            <a:stCxn id="14" idx="2"/>
            <a:endCxn id="104" idx="0"/>
          </p:cNvCxnSpPr>
          <p:nvPr/>
        </p:nvCxnSpPr>
        <p:spPr>
          <a:xfrm>
            <a:off x="5879276" y="3704393"/>
            <a:ext cx="906190" cy="78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6EDB9B4-1915-41E0-A582-5B656BC693E5}"/>
              </a:ext>
            </a:extLst>
          </p:cNvPr>
          <p:cNvCxnSpPr>
            <a:endCxn id="104" idx="0"/>
          </p:cNvCxnSpPr>
          <p:nvPr/>
        </p:nvCxnSpPr>
        <p:spPr>
          <a:xfrm flipH="1">
            <a:off x="6785466" y="3724468"/>
            <a:ext cx="1009138" cy="76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1E7812E-A674-4959-954D-910FAA6E78E2}"/>
              </a:ext>
            </a:extLst>
          </p:cNvPr>
          <p:cNvCxnSpPr>
            <a:stCxn id="104" idx="2"/>
            <a:endCxn id="82" idx="0"/>
          </p:cNvCxnSpPr>
          <p:nvPr/>
        </p:nvCxnSpPr>
        <p:spPr>
          <a:xfrm flipH="1">
            <a:off x="5898830" y="4908440"/>
            <a:ext cx="886636" cy="61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2A87C6A-47ED-42AC-BC5B-F2DCC36127E6}"/>
              </a:ext>
            </a:extLst>
          </p:cNvPr>
          <p:cNvCxnSpPr>
            <a:stCxn id="104" idx="2"/>
            <a:endCxn id="92" idx="0"/>
          </p:cNvCxnSpPr>
          <p:nvPr/>
        </p:nvCxnSpPr>
        <p:spPr>
          <a:xfrm>
            <a:off x="6785466" y="4908440"/>
            <a:ext cx="1028692" cy="62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45E0042-3C3C-476E-BAB3-A174919C2B32}"/>
              </a:ext>
            </a:extLst>
          </p:cNvPr>
          <p:cNvCxnSpPr>
            <a:cxnSpLocks/>
            <a:stCxn id="92" idx="3"/>
            <a:endCxn id="129" idx="0"/>
          </p:cNvCxnSpPr>
          <p:nvPr/>
        </p:nvCxnSpPr>
        <p:spPr>
          <a:xfrm>
            <a:off x="8567947" y="6238265"/>
            <a:ext cx="876405" cy="12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F610853F-FAB2-49EA-9171-D7E1A2168648}"/>
              </a:ext>
            </a:extLst>
          </p:cNvPr>
          <p:cNvCxnSpPr>
            <a:cxnSpLocks/>
            <a:stCxn id="83" idx="2"/>
            <a:endCxn id="129" idx="0"/>
          </p:cNvCxnSpPr>
          <p:nvPr/>
        </p:nvCxnSpPr>
        <p:spPr>
          <a:xfrm rot="5400000" flipH="1" flipV="1">
            <a:off x="7374409" y="4888192"/>
            <a:ext cx="594362" cy="3545523"/>
          </a:xfrm>
          <a:prstGeom prst="bentConnector4">
            <a:avLst>
              <a:gd name="adj1" fmla="val -38461"/>
              <a:gd name="adj2" fmla="val 864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19671CBC-9219-4824-81AF-44B6802FF16E}"/>
              </a:ext>
            </a:extLst>
          </p:cNvPr>
          <p:cNvSpPr/>
          <p:nvPr/>
        </p:nvSpPr>
        <p:spPr>
          <a:xfrm>
            <a:off x="10203843" y="5168222"/>
            <a:ext cx="1904783" cy="239110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4" name="Flowchart: Magnetic Disk 2063">
            <a:extLst>
              <a:ext uri="{FF2B5EF4-FFF2-40B4-BE49-F238E27FC236}">
                <a16:creationId xmlns:a16="http://schemas.microsoft.com/office/drawing/2014/main" id="{C3B16B76-4D40-4085-8152-CDBECF02B62C}"/>
              </a:ext>
            </a:extLst>
          </p:cNvPr>
          <p:cNvSpPr/>
          <p:nvPr/>
        </p:nvSpPr>
        <p:spPr>
          <a:xfrm>
            <a:off x="10465021" y="5361987"/>
            <a:ext cx="1423686" cy="199781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09E8BCE2-C176-430C-B103-8B3F88DF2C68}"/>
              </a:ext>
            </a:extLst>
          </p:cNvPr>
          <p:cNvCxnSpPr>
            <a:stCxn id="129" idx="2"/>
            <a:endCxn id="2064" idx="2"/>
          </p:cNvCxnSpPr>
          <p:nvPr/>
        </p:nvCxnSpPr>
        <p:spPr>
          <a:xfrm flipV="1">
            <a:off x="9865109" y="6360896"/>
            <a:ext cx="599912" cy="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itle 3">
            <a:extLst>
              <a:ext uri="{FF2B5EF4-FFF2-40B4-BE49-F238E27FC236}">
                <a16:creationId xmlns:a16="http://schemas.microsoft.com/office/drawing/2014/main" id="{9DA2EDB7-1D4F-6E47-A57B-7D0481A39893}"/>
              </a:ext>
            </a:extLst>
          </p:cNvPr>
          <p:cNvSpPr txBox="1">
            <a:spLocks/>
          </p:cNvSpPr>
          <p:nvPr/>
        </p:nvSpPr>
        <p:spPr>
          <a:xfrm>
            <a:off x="9256624" y="-43538"/>
            <a:ext cx="522617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500" dirty="0">
                <a:solidFill>
                  <a:srgbClr val="0070C0"/>
                </a:solidFill>
              </a:rPr>
              <a:t>3-Tier App in k8s</a:t>
            </a:r>
          </a:p>
        </p:txBody>
      </p:sp>
    </p:spTree>
    <p:extLst>
      <p:ext uri="{BB962C8B-B14F-4D97-AF65-F5344CB8AC3E}">
        <p14:creationId xmlns:p14="http://schemas.microsoft.com/office/powerpoint/2010/main" val="109224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23" grpId="0" animBg="1"/>
      <p:bldP spid="24" grpId="0"/>
      <p:bldP spid="53" grpId="0"/>
      <p:bldP spid="54" grpId="0"/>
      <p:bldP spid="79" grpId="0" animBg="1"/>
      <p:bldP spid="80" grpId="0" animBg="1"/>
      <p:bldP spid="81" grpId="0" animBg="1"/>
      <p:bldP spid="82" grpId="0" animBg="1"/>
      <p:bldP spid="83" grpId="0"/>
      <p:bldP spid="92" grpId="0" animBg="1"/>
      <p:bldP spid="93" grpId="0"/>
      <p:bldP spid="102" grpId="0"/>
      <p:bldP spid="103" grpId="0"/>
      <p:bldP spid="104" grpId="0" animBg="1"/>
      <p:bldP spid="129" grpId="0" animBg="1"/>
      <p:bldP spid="2063" grpId="0" animBg="1"/>
      <p:bldP spid="2064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9" y="-4353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C6090-0F50-42F0-9720-816BF0806D0C}"/>
              </a:ext>
            </a:extLst>
          </p:cNvPr>
          <p:cNvSpPr txBox="1"/>
          <p:nvPr/>
        </p:nvSpPr>
        <p:spPr>
          <a:xfrm>
            <a:off x="8854110" y="61278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B4A20-123A-4AF4-BF4D-5DB8DDFB6BB2}"/>
              </a:ext>
            </a:extLst>
          </p:cNvPr>
          <p:cNvSpPr/>
          <p:nvPr/>
        </p:nvSpPr>
        <p:spPr>
          <a:xfrm>
            <a:off x="4696201" y="1903334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38489-FA1F-48DA-BEED-8BAE65CDA1D7}"/>
              </a:ext>
            </a:extLst>
          </p:cNvPr>
          <p:cNvSpPr/>
          <p:nvPr/>
        </p:nvSpPr>
        <p:spPr>
          <a:xfrm>
            <a:off x="4922100" y="2108245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77E201-BF6E-4B0C-8384-F1B0ED7D05E0}"/>
              </a:ext>
            </a:extLst>
          </p:cNvPr>
          <p:cNvSpPr/>
          <p:nvPr/>
        </p:nvSpPr>
        <p:spPr>
          <a:xfrm>
            <a:off x="5125487" y="226499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F96E4-B3BB-4667-B455-844781CF0EAE}"/>
              </a:ext>
            </a:extLst>
          </p:cNvPr>
          <p:cNvSpPr txBox="1"/>
          <p:nvPr/>
        </p:nvSpPr>
        <p:spPr>
          <a:xfrm>
            <a:off x="5565573" y="333506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7EFF88-21C0-4949-A01A-ACF455D780C6}"/>
              </a:ext>
            </a:extLst>
          </p:cNvPr>
          <p:cNvGrpSpPr/>
          <p:nvPr/>
        </p:nvGrpSpPr>
        <p:grpSpPr>
          <a:xfrm>
            <a:off x="5436873" y="2606633"/>
            <a:ext cx="914036" cy="704091"/>
            <a:chOff x="853440" y="4579716"/>
            <a:chExt cx="1006998" cy="82759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E96269-174F-4CDB-85E4-9D40332ED44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17A1EC7-8311-46DB-B7DE-81465CEA40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51C2B3-E2F1-411A-BF6F-50DDA39894A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7E35AB-C696-4972-B290-9D27813908A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1287E5-9455-42C4-9E04-83A9286E5C2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94C8EB-BD21-4BD8-9FAE-025C0A4CEE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6772E8-0148-4249-947F-44E0AA0B056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DD3FA1-E4E0-498F-A94F-6C18BEFE645C}"/>
              </a:ext>
            </a:extLst>
          </p:cNvPr>
          <p:cNvSpPr/>
          <p:nvPr/>
        </p:nvSpPr>
        <p:spPr>
          <a:xfrm>
            <a:off x="7040815" y="227550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3F694E-24B0-4562-B0B1-38E54592FB33}"/>
              </a:ext>
            </a:extLst>
          </p:cNvPr>
          <p:cNvSpPr txBox="1"/>
          <p:nvPr/>
        </p:nvSpPr>
        <p:spPr>
          <a:xfrm>
            <a:off x="7509435" y="33551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26A12F-EEBF-4139-8EBC-865D9302F777}"/>
              </a:ext>
            </a:extLst>
          </p:cNvPr>
          <p:cNvGrpSpPr/>
          <p:nvPr/>
        </p:nvGrpSpPr>
        <p:grpSpPr>
          <a:xfrm>
            <a:off x="7352201" y="2617143"/>
            <a:ext cx="914036" cy="704091"/>
            <a:chOff x="853440" y="4579716"/>
            <a:chExt cx="1006998" cy="8275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7D2CB6-5747-4438-9A8E-82B9BE148A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9E8701-7C8B-4943-9BB7-A103061F4DB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4B9678-6C95-4E57-BB55-EB2AB2D4CB0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178C56-A92A-4B83-BF71-19DA043B25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FABADE-57CA-4F6D-8DC2-97495EC364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E26E9F-1309-4F10-AF5E-243F239A841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A62C4F-394C-4A1E-BB82-B43079AACCE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520D11A-AA1C-4EA0-AF28-93D36FBA45D3}"/>
              </a:ext>
            </a:extLst>
          </p:cNvPr>
          <p:cNvSpPr txBox="1"/>
          <p:nvPr/>
        </p:nvSpPr>
        <p:spPr>
          <a:xfrm>
            <a:off x="6217335" y="364182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617172-64EA-4D29-B37B-81A70F1E4D17}"/>
              </a:ext>
            </a:extLst>
          </p:cNvPr>
          <p:cNvSpPr txBox="1"/>
          <p:nvPr/>
        </p:nvSpPr>
        <p:spPr>
          <a:xfrm>
            <a:off x="5433916" y="395900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1684D3-AFD9-4F9E-9DA8-FDDE47BCDAB8}"/>
              </a:ext>
            </a:extLst>
          </p:cNvPr>
          <p:cNvSpPr/>
          <p:nvPr/>
        </p:nvSpPr>
        <p:spPr>
          <a:xfrm>
            <a:off x="4696200" y="1233941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6B5673F-90DD-45B7-9C91-1BE8A364A93E}"/>
              </a:ext>
            </a:extLst>
          </p:cNvPr>
          <p:cNvSpPr/>
          <p:nvPr/>
        </p:nvSpPr>
        <p:spPr>
          <a:xfrm>
            <a:off x="4715754" y="5157076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C2BC98A-B257-451F-9BBD-3A4D420BB740}"/>
              </a:ext>
            </a:extLst>
          </p:cNvPr>
          <p:cNvSpPr/>
          <p:nvPr/>
        </p:nvSpPr>
        <p:spPr>
          <a:xfrm>
            <a:off x="4941653" y="5361987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E9E1CD3-0F01-4781-8A94-C3C3B64218D0}"/>
              </a:ext>
            </a:extLst>
          </p:cNvPr>
          <p:cNvSpPr/>
          <p:nvPr/>
        </p:nvSpPr>
        <p:spPr>
          <a:xfrm>
            <a:off x="5145040" y="551874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31AA00-F456-4CF4-B423-19C9EF8DFC00}"/>
              </a:ext>
            </a:extLst>
          </p:cNvPr>
          <p:cNvSpPr txBox="1"/>
          <p:nvPr/>
        </p:nvSpPr>
        <p:spPr>
          <a:xfrm>
            <a:off x="5585126" y="6588803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10717F7-E003-42C7-9ED8-D6CC6B693FC5}"/>
              </a:ext>
            </a:extLst>
          </p:cNvPr>
          <p:cNvSpPr/>
          <p:nvPr/>
        </p:nvSpPr>
        <p:spPr>
          <a:xfrm>
            <a:off x="7060368" y="552925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DFD383-9120-40A5-82D9-43F6D312CE2A}"/>
              </a:ext>
            </a:extLst>
          </p:cNvPr>
          <p:cNvSpPr txBox="1"/>
          <p:nvPr/>
        </p:nvSpPr>
        <p:spPr>
          <a:xfrm>
            <a:off x="7528988" y="6608878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858B2A-1662-48F8-8B39-8D901903E725}"/>
              </a:ext>
            </a:extLst>
          </p:cNvPr>
          <p:cNvSpPr txBox="1"/>
          <p:nvPr/>
        </p:nvSpPr>
        <p:spPr>
          <a:xfrm>
            <a:off x="6236888" y="689556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C8DB6B-402C-464D-87E2-1DF3C7C3CA06}"/>
              </a:ext>
            </a:extLst>
          </p:cNvPr>
          <p:cNvSpPr txBox="1"/>
          <p:nvPr/>
        </p:nvSpPr>
        <p:spPr>
          <a:xfrm>
            <a:off x="5453469" y="7212745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0A15B17-674D-44F6-8DE6-F6B988981704}"/>
              </a:ext>
            </a:extLst>
          </p:cNvPr>
          <p:cNvSpPr/>
          <p:nvPr/>
        </p:nvSpPr>
        <p:spPr>
          <a:xfrm>
            <a:off x="4715754" y="4487683"/>
            <a:ext cx="4139424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21676AD-3D97-466A-B6C6-F438C7D65D29}"/>
              </a:ext>
            </a:extLst>
          </p:cNvPr>
          <p:cNvSpPr/>
          <p:nvPr/>
        </p:nvSpPr>
        <p:spPr>
          <a:xfrm rot="16200000">
            <a:off x="8448032" y="6153395"/>
            <a:ext cx="2413397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- </a:t>
            </a:r>
            <a:r>
              <a:rPr lang="en-IN" sz="2000" dirty="0" err="1"/>
              <a:t>ClusterIP</a:t>
            </a:r>
            <a:r>
              <a:rPr lang="en-IN" sz="2000" dirty="0"/>
              <a:t> Service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E0A5767-718B-4176-A8AB-64C8A75F44C1}"/>
              </a:ext>
            </a:extLst>
          </p:cNvPr>
          <p:cNvGrpSpPr/>
          <p:nvPr/>
        </p:nvGrpSpPr>
        <p:grpSpPr>
          <a:xfrm>
            <a:off x="5375776" y="5712557"/>
            <a:ext cx="1006998" cy="827590"/>
            <a:chOff x="2217322" y="4152694"/>
            <a:chExt cx="1006998" cy="82759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1DB43D9-0A92-47A8-AF4C-B4FFE177E29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928D8B4-6799-45F2-BDC3-7C76A000C6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9C8447-CADB-4769-9E19-97056F672DF0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F9E5E8B-B644-48BB-BFB9-25597AD1E69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12E524-6AA3-4BF1-98D7-8DF3A40CD28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E50BF0B-4C18-4AAD-A27A-804F592762FB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7A2F86B-663B-49B8-96ED-BBACAC5B6531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4B26FF0-3A8E-4F61-B02B-793B1A7A5A0F}"/>
              </a:ext>
            </a:extLst>
          </p:cNvPr>
          <p:cNvGrpSpPr/>
          <p:nvPr/>
        </p:nvGrpSpPr>
        <p:grpSpPr>
          <a:xfrm>
            <a:off x="7301315" y="5714028"/>
            <a:ext cx="1006998" cy="827590"/>
            <a:chOff x="2217322" y="4152694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CE8665A-7AF2-48BE-9583-FEC6DF203300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13CE31F-DFDB-4276-B12C-78FDD5CBB3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5DDEC45-584F-4BE2-8F18-E7DCA871A05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D6D37C-B12B-4EA7-9714-2038D480A5E9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8AD0F1-E537-4BF3-93B3-E99F17A49CD0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F3F06A5-09BF-4E34-8B61-2A5899F3888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E41F3F7-D3E2-42B8-A3DF-D0E2183BDEBC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54BF123-0466-4E99-8378-E8E9865F7D20}"/>
              </a:ext>
            </a:extLst>
          </p:cNvPr>
          <p:cNvGrpSpPr/>
          <p:nvPr/>
        </p:nvGrpSpPr>
        <p:grpSpPr>
          <a:xfrm>
            <a:off x="6848041" y="98435"/>
            <a:ext cx="2061290" cy="644442"/>
            <a:chOff x="7124887" y="2666089"/>
            <a:chExt cx="2061290" cy="644442"/>
          </a:xfrm>
        </p:grpSpPr>
        <p:pic>
          <p:nvPicPr>
            <p:cNvPr id="2050" name="Picture 2" descr="User icon">
              <a:extLst>
                <a:ext uri="{FF2B5EF4-FFF2-40B4-BE49-F238E27FC236}">
                  <a16:creationId xmlns:a16="http://schemas.microsoft.com/office/drawing/2014/main" id="{A5D30553-AFEF-4279-A27C-D5C8C2788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85F2F1D-8D40-4D31-8AC1-3141B12B0BB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4" name="Picture 2" descr="User icon">
              <a:extLst>
                <a:ext uri="{FF2B5EF4-FFF2-40B4-BE49-F238E27FC236}">
                  <a16:creationId xmlns:a16="http://schemas.microsoft.com/office/drawing/2014/main" id="{1D0153AE-907A-4736-8355-8FB1E9D00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User icon">
              <a:extLst>
                <a:ext uri="{FF2B5EF4-FFF2-40B4-BE49-F238E27FC236}">
                  <a16:creationId xmlns:a16="http://schemas.microsoft.com/office/drawing/2014/main" id="{55FE4B3A-43FD-4031-BFBD-4DB9FBDDA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User icon">
              <a:extLst>
                <a:ext uri="{FF2B5EF4-FFF2-40B4-BE49-F238E27FC236}">
                  <a16:creationId xmlns:a16="http://schemas.microsoft.com/office/drawing/2014/main" id="{5FB9A40C-26F8-4133-A6B3-20080BE56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0F5BEA6-0ABF-4923-8D51-5E68D2893115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878687" y="742877"/>
            <a:ext cx="0" cy="50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51B8BE3-95A4-496E-961C-4ABF599B521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879277" y="1637868"/>
            <a:ext cx="1971432" cy="62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D8C043-223D-413A-9A05-BD715AF3F662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7794605" y="1648724"/>
            <a:ext cx="48085" cy="62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AB70316-F7A9-4F15-9B6F-F2D837416978}"/>
              </a:ext>
            </a:extLst>
          </p:cNvPr>
          <p:cNvCxnSpPr>
            <a:stCxn id="14" idx="2"/>
            <a:endCxn id="104" idx="0"/>
          </p:cNvCxnSpPr>
          <p:nvPr/>
        </p:nvCxnSpPr>
        <p:spPr>
          <a:xfrm>
            <a:off x="5879276" y="3704393"/>
            <a:ext cx="906190" cy="78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6EDB9B4-1915-41E0-A582-5B656BC693E5}"/>
              </a:ext>
            </a:extLst>
          </p:cNvPr>
          <p:cNvCxnSpPr>
            <a:endCxn id="104" idx="0"/>
          </p:cNvCxnSpPr>
          <p:nvPr/>
        </p:nvCxnSpPr>
        <p:spPr>
          <a:xfrm flipH="1">
            <a:off x="6785466" y="3724468"/>
            <a:ext cx="1009138" cy="76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1E7812E-A674-4959-954D-910FAA6E78E2}"/>
              </a:ext>
            </a:extLst>
          </p:cNvPr>
          <p:cNvCxnSpPr>
            <a:stCxn id="104" idx="2"/>
            <a:endCxn id="82" idx="0"/>
          </p:cNvCxnSpPr>
          <p:nvPr/>
        </p:nvCxnSpPr>
        <p:spPr>
          <a:xfrm flipH="1">
            <a:off x="5898830" y="4908440"/>
            <a:ext cx="886636" cy="61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2A87C6A-47ED-42AC-BC5B-F2DCC36127E6}"/>
              </a:ext>
            </a:extLst>
          </p:cNvPr>
          <p:cNvCxnSpPr>
            <a:stCxn id="104" idx="2"/>
            <a:endCxn id="92" idx="0"/>
          </p:cNvCxnSpPr>
          <p:nvPr/>
        </p:nvCxnSpPr>
        <p:spPr>
          <a:xfrm>
            <a:off x="6785466" y="4908440"/>
            <a:ext cx="1028692" cy="62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45E0042-3C3C-476E-BAB3-A174919C2B32}"/>
              </a:ext>
            </a:extLst>
          </p:cNvPr>
          <p:cNvCxnSpPr>
            <a:cxnSpLocks/>
            <a:stCxn id="92" idx="3"/>
            <a:endCxn id="129" idx="0"/>
          </p:cNvCxnSpPr>
          <p:nvPr/>
        </p:nvCxnSpPr>
        <p:spPr>
          <a:xfrm>
            <a:off x="8567947" y="6238265"/>
            <a:ext cx="876405" cy="12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F610853F-FAB2-49EA-9171-D7E1A2168648}"/>
              </a:ext>
            </a:extLst>
          </p:cNvPr>
          <p:cNvCxnSpPr>
            <a:cxnSpLocks/>
            <a:stCxn id="83" idx="2"/>
            <a:endCxn id="129" idx="0"/>
          </p:cNvCxnSpPr>
          <p:nvPr/>
        </p:nvCxnSpPr>
        <p:spPr>
          <a:xfrm rot="5400000" flipH="1" flipV="1">
            <a:off x="7374409" y="4888192"/>
            <a:ext cx="594362" cy="3545523"/>
          </a:xfrm>
          <a:prstGeom prst="bentConnector4">
            <a:avLst>
              <a:gd name="adj1" fmla="val -38461"/>
              <a:gd name="adj2" fmla="val 864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19671CBC-9219-4824-81AF-44B6802FF16E}"/>
              </a:ext>
            </a:extLst>
          </p:cNvPr>
          <p:cNvSpPr/>
          <p:nvPr/>
        </p:nvSpPr>
        <p:spPr>
          <a:xfrm>
            <a:off x="10203843" y="5168222"/>
            <a:ext cx="1904783" cy="239110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4" name="Flowchart: Magnetic Disk 2063">
            <a:extLst>
              <a:ext uri="{FF2B5EF4-FFF2-40B4-BE49-F238E27FC236}">
                <a16:creationId xmlns:a16="http://schemas.microsoft.com/office/drawing/2014/main" id="{C3B16B76-4D40-4085-8152-CDBECF02B62C}"/>
              </a:ext>
            </a:extLst>
          </p:cNvPr>
          <p:cNvSpPr/>
          <p:nvPr/>
        </p:nvSpPr>
        <p:spPr>
          <a:xfrm>
            <a:off x="10465021" y="5361987"/>
            <a:ext cx="1423686" cy="199781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09E8BCE2-C176-430C-B103-8B3F88DF2C68}"/>
              </a:ext>
            </a:extLst>
          </p:cNvPr>
          <p:cNvCxnSpPr>
            <a:stCxn id="129" idx="2"/>
            <a:endCxn id="2064" idx="2"/>
          </p:cNvCxnSpPr>
          <p:nvPr/>
        </p:nvCxnSpPr>
        <p:spPr>
          <a:xfrm flipV="1">
            <a:off x="9865109" y="6360896"/>
            <a:ext cx="599912" cy="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itle 3">
            <a:extLst>
              <a:ext uri="{FF2B5EF4-FFF2-40B4-BE49-F238E27FC236}">
                <a16:creationId xmlns:a16="http://schemas.microsoft.com/office/drawing/2014/main" id="{9DA2EDB7-1D4F-6E47-A57B-7D0481A39893}"/>
              </a:ext>
            </a:extLst>
          </p:cNvPr>
          <p:cNvSpPr txBox="1">
            <a:spLocks/>
          </p:cNvSpPr>
          <p:nvPr/>
        </p:nvSpPr>
        <p:spPr>
          <a:xfrm>
            <a:off x="9256624" y="-43538"/>
            <a:ext cx="522617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500" dirty="0">
                <a:solidFill>
                  <a:srgbClr val="0070C0"/>
                </a:solidFill>
              </a:rPr>
              <a:t>3-Tier App in k8s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4159405" y="887536"/>
            <a:ext cx="8396868" cy="6742161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1193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447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5462342" y="334538"/>
            <a:ext cx="8755461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6446942" y="1713767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6672841" y="1918678"/>
            <a:ext cx="690934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05D06DF-1884-C944-89C8-CCBBBF9EED0A}"/>
              </a:ext>
            </a:extLst>
          </p:cNvPr>
          <p:cNvSpPr/>
          <p:nvPr/>
        </p:nvSpPr>
        <p:spPr>
          <a:xfrm>
            <a:off x="6876228" y="207543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E3EA7E-03B0-E144-81F3-22D12E48C118}"/>
              </a:ext>
            </a:extLst>
          </p:cNvPr>
          <p:cNvSpPr txBox="1"/>
          <p:nvPr/>
        </p:nvSpPr>
        <p:spPr>
          <a:xfrm>
            <a:off x="7316314" y="3145494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264C508-229B-C747-BA19-48BA61F6BFD8}"/>
              </a:ext>
            </a:extLst>
          </p:cNvPr>
          <p:cNvGrpSpPr/>
          <p:nvPr/>
        </p:nvGrpSpPr>
        <p:grpSpPr>
          <a:xfrm>
            <a:off x="7187614" y="2417066"/>
            <a:ext cx="914036" cy="704091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AFD51D-56B3-B64A-B331-E9C00A2E98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409AC6C-84CB-3043-A8A2-FC9AE182BFD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2D83805-73E7-2643-9C6C-F098FFB156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3E32BAA-0766-E146-9D3B-64B88A2AA45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8D0B744-30A3-F84D-9226-DEB01026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C1685B-CBFB-644F-A3EC-8FA6C768680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CEDF5D-96F5-6240-8063-986C37B11A6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9324622" y="212049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9793242" y="320012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9636008" y="2462128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9374093" y="347455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8635897" y="374785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6446941" y="1044374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6466495" y="4967509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6692394" y="5172420"/>
            <a:ext cx="6889791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6A62383-1950-E543-B7E6-46E142487E81}"/>
              </a:ext>
            </a:extLst>
          </p:cNvPr>
          <p:cNvSpPr/>
          <p:nvPr/>
        </p:nvSpPr>
        <p:spPr>
          <a:xfrm>
            <a:off x="6895781" y="532917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4431EB-8A42-0D4D-A082-19E87A603CCC}"/>
              </a:ext>
            </a:extLst>
          </p:cNvPr>
          <p:cNvSpPr txBox="1"/>
          <p:nvPr/>
        </p:nvSpPr>
        <p:spPr>
          <a:xfrm>
            <a:off x="7335867" y="63992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9281547" y="531705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9750167" y="639668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9350783" y="671883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8558414" y="7012867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6466494" y="4298116"/>
            <a:ext cx="739287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82AC940-FE83-9F41-BB74-C17C28E2919C}"/>
              </a:ext>
            </a:extLst>
          </p:cNvPr>
          <p:cNvGrpSpPr/>
          <p:nvPr/>
        </p:nvGrpSpPr>
        <p:grpSpPr>
          <a:xfrm>
            <a:off x="7126517" y="5522990"/>
            <a:ext cx="1006998" cy="827590"/>
            <a:chOff x="2217322" y="4152694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8A2FCB-5968-DA46-9C2F-6D2421C511C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01B1FFC-2DF5-7845-9E49-21714FA43EF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84BE37-6DE9-3846-8A0C-9F6FD129D647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0CC1207-4215-3749-9604-19554D150123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2E50CA8-8D3B-2E45-829C-17886FA0BB9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193FA2D-BE11-7F42-BB24-F0B5DD8F993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3CA3D6F-E151-0D42-AB77-C29E80C1B206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9522494" y="550183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2867622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D581A37-1DEF-1842-9768-3D019706EE09}"/>
              </a:ext>
            </a:extLst>
          </p:cNvPr>
          <p:cNvSpPr/>
          <p:nvPr/>
        </p:nvSpPr>
        <p:spPr>
          <a:xfrm>
            <a:off x="11710268" y="533483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CAA91F9-0D0C-D748-81E3-203DDA8EAE8D}"/>
              </a:ext>
            </a:extLst>
          </p:cNvPr>
          <p:cNvSpPr txBox="1"/>
          <p:nvPr/>
        </p:nvSpPr>
        <p:spPr>
          <a:xfrm>
            <a:off x="12178888" y="641446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4087F22-F011-A843-B59C-CEB446F02344}"/>
              </a:ext>
            </a:extLst>
          </p:cNvPr>
          <p:cNvGrpSpPr/>
          <p:nvPr/>
        </p:nvGrpSpPr>
        <p:grpSpPr>
          <a:xfrm>
            <a:off x="11951215" y="5519610"/>
            <a:ext cx="1006998" cy="827590"/>
            <a:chOff x="2217322" y="4152694"/>
            <a:chExt cx="1006998" cy="827590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E4A4FFB-D9FD-1341-BDB1-8646D52AEA2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84A4F1C-55FF-2946-8CE4-6FB821CFCB5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98A61D6-5173-C949-83E2-0836EA6387BC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099B318-11F8-B44C-ABB4-55CF682A994D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8532812-695D-1F4F-AF52-A54F434F7DDB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784E9F9-4238-5F42-869E-37F12B95FB50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70F019BE-823C-814F-B396-D3B34162BAB4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E07B25A-5A13-A74A-94EF-CB59790B47DB}"/>
              </a:ext>
            </a:extLst>
          </p:cNvPr>
          <p:cNvSpPr/>
          <p:nvPr/>
        </p:nvSpPr>
        <p:spPr>
          <a:xfrm>
            <a:off x="11773016" y="211687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60659C8-7D0D-FE4A-8501-95E4CFA5A3A0}"/>
              </a:ext>
            </a:extLst>
          </p:cNvPr>
          <p:cNvSpPr txBox="1"/>
          <p:nvPr/>
        </p:nvSpPr>
        <p:spPr>
          <a:xfrm>
            <a:off x="12241636" y="319650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E105E5A-8537-9C4D-8BBC-5FFAC83A2929}"/>
              </a:ext>
            </a:extLst>
          </p:cNvPr>
          <p:cNvGrpSpPr/>
          <p:nvPr/>
        </p:nvGrpSpPr>
        <p:grpSpPr>
          <a:xfrm>
            <a:off x="12084402" y="2458507"/>
            <a:ext cx="914036" cy="704091"/>
            <a:chOff x="853440" y="4579716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B488E04-7414-0842-B577-93F37C59FD1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9A791F7-4A7D-374A-896A-A3CC9B0A0A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4093AD4-5124-894C-A759-AE458A4EED9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2C6D486-BE3F-3340-BD8F-7C8562C8FE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6D7E5D4-773F-C841-B3B6-016160782AB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4CC471A-F60F-A044-8EE2-062FCA5CEE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A67A66C-F99C-2040-9C7D-07A34AC41D2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11765469" y="356363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stCxn id="182" idx="3"/>
            <a:endCxn id="111" idx="1"/>
          </p:cNvCxnSpPr>
          <p:nvPr/>
        </p:nvCxnSpPr>
        <p:spPr>
          <a:xfrm>
            <a:off x="4905054" y="1248340"/>
            <a:ext cx="1541887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stCxn id="111" idx="2"/>
            <a:endCxn id="77" idx="0"/>
          </p:cNvCxnSpPr>
          <p:nvPr/>
        </p:nvCxnSpPr>
        <p:spPr>
          <a:xfrm flipH="1">
            <a:off x="10143377" y="146513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10063776" y="408228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10048536" y="471460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18CA36F-CBCF-DB41-861D-EFB3AB540BCF}"/>
              </a:ext>
            </a:extLst>
          </p:cNvPr>
          <p:cNvSpPr/>
          <p:nvPr/>
        </p:nvSpPr>
        <p:spPr>
          <a:xfrm rot="5400000">
            <a:off x="4208271" y="5535106"/>
            <a:ext cx="3248543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– </a:t>
            </a:r>
            <a:r>
              <a:rPr lang="en-IN" sz="2000" dirty="0" err="1"/>
              <a:t>externalName</a:t>
            </a:r>
            <a:r>
              <a:rPr lang="en-IN" sz="2000" dirty="0"/>
              <a:t>  Service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93CC542-A12A-034D-838D-C38F4F1D0526}"/>
              </a:ext>
            </a:extLst>
          </p:cNvPr>
          <p:cNvSpPr/>
          <p:nvPr/>
        </p:nvSpPr>
        <p:spPr>
          <a:xfrm>
            <a:off x="343043" y="5870727"/>
            <a:ext cx="2196888" cy="15114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212" name="Graphic 211">
            <a:extLst>
              <a:ext uri="{FF2B5EF4-FFF2-40B4-BE49-F238E27FC236}">
                <a16:creationId xmlns:a16="http://schemas.microsoft.com/office/drawing/2014/main" id="{DA76F2AD-D2D2-604E-B2CB-57D149557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042" y="5870727"/>
            <a:ext cx="277535" cy="277535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0C9DD08D-546D-D94B-8D32-AB0CB1D3566F}"/>
              </a:ext>
            </a:extLst>
          </p:cNvPr>
          <p:cNvSpPr txBox="1"/>
          <p:nvPr/>
        </p:nvSpPr>
        <p:spPr>
          <a:xfrm>
            <a:off x="216750" y="704267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Database</a:t>
            </a:r>
          </a:p>
        </p:txBody>
      </p:sp>
      <p:pic>
        <p:nvPicPr>
          <p:cNvPr id="214" name="Graphic 213">
            <a:extLst>
              <a:ext uri="{FF2B5EF4-FFF2-40B4-BE49-F238E27FC236}">
                <a16:creationId xmlns:a16="http://schemas.microsoft.com/office/drawing/2014/main" id="{6F41E56D-EF79-CA4F-ADBD-1F1C6B7D2C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6706" y="6258010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3517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FB5996-6A9E-C44E-BF54-7D47235717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2CE8A-589F-8749-A280-8E212EB9E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74605C-C14B-834E-A9F2-16D98C87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1FB9E4-2792-A842-95C8-E49D6A65CAE9}"/>
              </a:ext>
            </a:extLst>
          </p:cNvPr>
          <p:cNvSpPr/>
          <p:nvPr/>
        </p:nvSpPr>
        <p:spPr>
          <a:xfrm>
            <a:off x="2116476" y="3708971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5D4E7-09B9-F14E-B3FE-D099BAC095E4}"/>
              </a:ext>
            </a:extLst>
          </p:cNvPr>
          <p:cNvSpPr txBox="1"/>
          <p:nvPr/>
        </p:nvSpPr>
        <p:spPr>
          <a:xfrm>
            <a:off x="2564125" y="4655453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19B0A3-1818-6F45-A905-B95E14C309DF}"/>
              </a:ext>
            </a:extLst>
          </p:cNvPr>
          <p:cNvGrpSpPr/>
          <p:nvPr/>
        </p:nvGrpSpPr>
        <p:grpSpPr>
          <a:xfrm>
            <a:off x="2367397" y="3862086"/>
            <a:ext cx="1006998" cy="827590"/>
            <a:chOff x="853440" y="4579716"/>
            <a:chExt cx="1006998" cy="8275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4B54C0-FFC0-8D4C-8AE7-C4284F4F62F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B5491E-86F7-6942-9397-8658A81DAF7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6F4DE8A-0A6B-D643-8FED-41060CB3B78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4E40B4-BAAF-344E-A27C-C338E2BDD3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7B28046-43B1-3243-BCF3-5C4861726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7F8F17-0586-0B4D-BC82-DF830D6F445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1C2F37-9E82-8048-B0C5-73954238627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F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97C74C7-497F-2D4F-AF2F-EEBB319A9C28}"/>
              </a:ext>
            </a:extLst>
          </p:cNvPr>
          <p:cNvSpPr/>
          <p:nvPr/>
        </p:nvSpPr>
        <p:spPr>
          <a:xfrm>
            <a:off x="4119938" y="3464222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705B19-F4CB-EC44-A071-2FC3B2B0F4EC}"/>
              </a:ext>
            </a:extLst>
          </p:cNvPr>
          <p:cNvSpPr/>
          <p:nvPr/>
        </p:nvSpPr>
        <p:spPr>
          <a:xfrm>
            <a:off x="4378298" y="3641948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A2410F-D25E-0F46-9BA6-A9EAC77F45C3}"/>
              </a:ext>
            </a:extLst>
          </p:cNvPr>
          <p:cNvSpPr txBox="1"/>
          <p:nvPr/>
        </p:nvSpPr>
        <p:spPr>
          <a:xfrm>
            <a:off x="4836221" y="4567882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F790935-2C86-EC45-BF71-17DD8461F6CA}"/>
              </a:ext>
            </a:extLst>
          </p:cNvPr>
          <p:cNvGrpSpPr/>
          <p:nvPr/>
        </p:nvGrpSpPr>
        <p:grpSpPr>
          <a:xfrm>
            <a:off x="4629219" y="3795063"/>
            <a:ext cx="1006998" cy="827590"/>
            <a:chOff x="853440" y="4579716"/>
            <a:chExt cx="1006998" cy="82759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D7169FE-EFC7-3944-942E-A51DF1DD8C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77D400D-55CB-D243-9A02-6774B0B9792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4622FA-C598-C84B-83A2-58AEF889A04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0F80234-6208-A84D-9CD5-E4C304976B9C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688190-475E-9744-9362-79C89661730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11FFCE1-FB11-B847-AB1B-8074E093BB5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C0EB0CE-13D7-B048-ADE7-9089DF955D0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F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55DD2F9-8AE3-184B-BDB3-359368454642}"/>
              </a:ext>
            </a:extLst>
          </p:cNvPr>
          <p:cNvSpPr txBox="1"/>
          <p:nvPr/>
        </p:nvSpPr>
        <p:spPr>
          <a:xfrm>
            <a:off x="4580687" y="4797078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B2E780-5DAE-AE4D-BDB4-27CF66EF6B7F}"/>
              </a:ext>
            </a:extLst>
          </p:cNvPr>
          <p:cNvSpPr/>
          <p:nvPr/>
        </p:nvSpPr>
        <p:spPr>
          <a:xfrm>
            <a:off x="6791281" y="1731195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3260640-893B-AF44-9005-82E534D7456D}"/>
              </a:ext>
            </a:extLst>
          </p:cNvPr>
          <p:cNvSpPr/>
          <p:nvPr/>
        </p:nvSpPr>
        <p:spPr>
          <a:xfrm>
            <a:off x="7078830" y="1944299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0B7E72-FCA3-274E-BB3C-DD5EB7210FFF}"/>
              </a:ext>
            </a:extLst>
          </p:cNvPr>
          <p:cNvSpPr/>
          <p:nvPr/>
        </p:nvSpPr>
        <p:spPr>
          <a:xfrm>
            <a:off x="7337190" y="2122025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2F9E28-1FA9-A64E-9A47-2B898999F5E3}"/>
              </a:ext>
            </a:extLst>
          </p:cNvPr>
          <p:cNvSpPr txBox="1"/>
          <p:nvPr/>
        </p:nvSpPr>
        <p:spPr>
          <a:xfrm>
            <a:off x="7795113" y="3047959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9AC0725-8D93-8640-8F6A-01F76BC317CB}"/>
              </a:ext>
            </a:extLst>
          </p:cNvPr>
          <p:cNvGrpSpPr/>
          <p:nvPr/>
        </p:nvGrpSpPr>
        <p:grpSpPr>
          <a:xfrm>
            <a:off x="7588111" y="2275140"/>
            <a:ext cx="1006998" cy="827590"/>
            <a:chOff x="853440" y="4579716"/>
            <a:chExt cx="1006998" cy="82759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0DA1640-75D1-6740-82F1-B012993A60E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6EA665-DB3B-014A-B550-678AA06EC5D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2BBA387-0116-684E-B78A-D0DF7AA945A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47155A5-6B54-E649-8C91-456051860E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6897DB7-4849-6C47-9A61-AA7535BAA85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89BBF71-CBB8-5F45-87B7-4F6D2AD9C0F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B9104DC-8562-7A4F-A8B9-5C4382414BD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B9C717D-C81A-A84A-B7FE-C14EB4A7F085}"/>
              </a:ext>
            </a:extLst>
          </p:cNvPr>
          <p:cNvSpPr txBox="1"/>
          <p:nvPr/>
        </p:nvSpPr>
        <p:spPr>
          <a:xfrm>
            <a:off x="7539579" y="3277155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1042E0-54B9-D140-AC7E-C457581E7C2E}"/>
              </a:ext>
            </a:extLst>
          </p:cNvPr>
          <p:cNvSpPr txBox="1"/>
          <p:nvPr/>
        </p:nvSpPr>
        <p:spPr>
          <a:xfrm>
            <a:off x="7435002" y="351996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BB018C6-9599-274F-BE4F-DF9E3C5601F0}"/>
              </a:ext>
            </a:extLst>
          </p:cNvPr>
          <p:cNvSpPr/>
          <p:nvPr/>
        </p:nvSpPr>
        <p:spPr>
          <a:xfrm>
            <a:off x="6791278" y="4257860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1B26763-B807-FC48-A41A-BDA928D1FEC5}"/>
              </a:ext>
            </a:extLst>
          </p:cNvPr>
          <p:cNvSpPr/>
          <p:nvPr/>
        </p:nvSpPr>
        <p:spPr>
          <a:xfrm>
            <a:off x="7078827" y="4470964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4D0C08F-4DBD-2247-860F-549CD1F309CE}"/>
              </a:ext>
            </a:extLst>
          </p:cNvPr>
          <p:cNvSpPr/>
          <p:nvPr/>
        </p:nvSpPr>
        <p:spPr>
          <a:xfrm>
            <a:off x="7337187" y="4648690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CF209C-5D68-A844-A782-3FB29A8D6131}"/>
              </a:ext>
            </a:extLst>
          </p:cNvPr>
          <p:cNvSpPr txBox="1"/>
          <p:nvPr/>
        </p:nvSpPr>
        <p:spPr>
          <a:xfrm>
            <a:off x="7795110" y="5574624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4701553-CF0E-A548-8A79-9A1200B34C86}"/>
              </a:ext>
            </a:extLst>
          </p:cNvPr>
          <p:cNvGrpSpPr/>
          <p:nvPr/>
        </p:nvGrpSpPr>
        <p:grpSpPr>
          <a:xfrm>
            <a:off x="7588108" y="4801805"/>
            <a:ext cx="1006998" cy="827590"/>
            <a:chOff x="853440" y="4579716"/>
            <a:chExt cx="1006998" cy="82759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0B095A4-EE5F-F844-B625-5C2B81A0322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D35E6F4-5B8F-0245-922F-379C85656A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FFE96F-F18C-C748-9FA3-E158B699622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860C11D-B661-CB4E-8B14-2DDB302730B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25E8D84-4E54-904E-8A29-6806102D49E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5BBC4AD-EAD3-2448-9D29-A465C29EBA7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7B04798-0708-4D43-9010-E8509C451109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BBB97F9D-43A9-1C4B-BEE5-83BD2B8B25A0}"/>
              </a:ext>
            </a:extLst>
          </p:cNvPr>
          <p:cNvSpPr txBox="1"/>
          <p:nvPr/>
        </p:nvSpPr>
        <p:spPr>
          <a:xfrm>
            <a:off x="7539576" y="5803820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D599C9-D8D6-C840-A427-65D170FE928A}"/>
              </a:ext>
            </a:extLst>
          </p:cNvPr>
          <p:cNvSpPr/>
          <p:nvPr/>
        </p:nvSpPr>
        <p:spPr>
          <a:xfrm>
            <a:off x="6791279" y="3864258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08CA95E-2C88-4E40-BBBA-6D42F68E6D16}"/>
              </a:ext>
            </a:extLst>
          </p:cNvPr>
          <p:cNvSpPr/>
          <p:nvPr/>
        </p:nvSpPr>
        <p:spPr>
          <a:xfrm>
            <a:off x="6791279" y="1374898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C06C76D-A63A-AC48-80B3-1C4A85D89EE2}"/>
              </a:ext>
            </a:extLst>
          </p:cNvPr>
          <p:cNvSpPr txBox="1"/>
          <p:nvPr/>
        </p:nvSpPr>
        <p:spPr>
          <a:xfrm>
            <a:off x="7389478" y="6022231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858203032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65DBA-7311-2442-909D-3C0F9B847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344613-DA7C-D74B-A98F-5D9C3083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201" y="-177387"/>
            <a:ext cx="12618720" cy="1188851"/>
          </a:xfrm>
        </p:spPr>
        <p:txBody>
          <a:bodyPr/>
          <a:lstStyle/>
          <a:p>
            <a:r>
              <a:rPr lang="en-US" dirty="0"/>
              <a:t>EKS - </a:t>
            </a:r>
            <a:r>
              <a:rPr lang="en-US" dirty="0">
                <a:solidFill>
                  <a:srgbClr val="00B050"/>
                </a:solidFill>
              </a:rPr>
              <a:t>Storage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93951-CBC9-A14C-8C04-DFA9FA7DFFBB}"/>
              </a:ext>
            </a:extLst>
          </p:cNvPr>
          <p:cNvSpPr/>
          <p:nvPr/>
        </p:nvSpPr>
        <p:spPr>
          <a:xfrm>
            <a:off x="6266985" y="1011464"/>
            <a:ext cx="2509025" cy="6802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Storage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72B8-F924-E44A-BE40-B120492743A9}"/>
              </a:ext>
            </a:extLst>
          </p:cNvPr>
          <p:cNvSpPr/>
          <p:nvPr/>
        </p:nvSpPr>
        <p:spPr>
          <a:xfrm>
            <a:off x="344944" y="2631686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In-Tree EBS Provisioner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9F9DC-99AA-C447-97B3-3207A187EC68}"/>
              </a:ext>
            </a:extLst>
          </p:cNvPr>
          <p:cNvSpPr/>
          <p:nvPr/>
        </p:nvSpPr>
        <p:spPr>
          <a:xfrm>
            <a:off x="4033767" y="2631686"/>
            <a:ext cx="3086658" cy="6802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EBS CSI Driver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495-B7A0-0F46-AB5C-326C66532A12}"/>
              </a:ext>
            </a:extLst>
          </p:cNvPr>
          <p:cNvSpPr/>
          <p:nvPr/>
        </p:nvSpPr>
        <p:spPr>
          <a:xfrm>
            <a:off x="7722591" y="2631687"/>
            <a:ext cx="3086658" cy="68022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EFS CSI Driver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005A5-1DED-8C47-9F97-570843E321D2}"/>
              </a:ext>
            </a:extLst>
          </p:cNvPr>
          <p:cNvSpPr/>
          <p:nvPr/>
        </p:nvSpPr>
        <p:spPr>
          <a:xfrm>
            <a:off x="11411414" y="2631686"/>
            <a:ext cx="3086658" cy="6802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FSx</a:t>
            </a:r>
            <a:r>
              <a:rPr lang="en-US" dirty="0"/>
              <a:t> for Luster CSI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B341D8-0AA7-C947-8C83-AE9E5FBD4596}"/>
              </a:ext>
            </a:extLst>
          </p:cNvPr>
          <p:cNvSpPr/>
          <p:nvPr/>
        </p:nvSpPr>
        <p:spPr>
          <a:xfrm>
            <a:off x="344944" y="3604951"/>
            <a:ext cx="3086658" cy="38998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Legacy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 future, this will be deprecated and we should use EBS CSI Driver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866E28-0453-F148-BC12-83166B605467}"/>
              </a:ext>
            </a:extLst>
          </p:cNvPr>
          <p:cNvSpPr/>
          <p:nvPr/>
        </p:nvSpPr>
        <p:spPr>
          <a:xfrm>
            <a:off x="4033766" y="3604950"/>
            <a:ext cx="3086658" cy="38998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1.14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EBS Volumes for persistent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D2FC57-6F3C-F64D-9394-5BE6C8D7F23E}"/>
              </a:ext>
            </a:extLst>
          </p:cNvPr>
          <p:cNvSpPr/>
          <p:nvPr/>
        </p:nvSpPr>
        <p:spPr>
          <a:xfrm>
            <a:off x="7722591" y="3582037"/>
            <a:ext cx="3086658" cy="38998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1.14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EFS  file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1F8B68-11D5-C24E-BF38-A9C051CAC9C0}"/>
              </a:ext>
            </a:extLst>
          </p:cNvPr>
          <p:cNvSpPr/>
          <p:nvPr/>
        </p:nvSpPr>
        <p:spPr>
          <a:xfrm>
            <a:off x="11466426" y="3582036"/>
            <a:ext cx="3086658" cy="38998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1.16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Amazon </a:t>
            </a:r>
            <a:r>
              <a:rPr lang="en-US" sz="2000" dirty="0" err="1">
                <a:solidFill>
                  <a:schemeClr val="tx1"/>
                </a:solidFill>
              </a:rPr>
              <a:t>FSx</a:t>
            </a:r>
            <a:r>
              <a:rPr lang="en-US" sz="2000" dirty="0">
                <a:solidFill>
                  <a:schemeClr val="tx1"/>
                </a:solidFill>
              </a:rPr>
              <a:t> for </a:t>
            </a:r>
            <a:r>
              <a:rPr lang="en-US" sz="2000" dirty="0" err="1">
                <a:solidFill>
                  <a:schemeClr val="tx1"/>
                </a:solidFill>
              </a:rPr>
              <a:t>Lusture</a:t>
            </a:r>
            <a:r>
              <a:rPr lang="en-US" sz="2000" dirty="0">
                <a:solidFill>
                  <a:schemeClr val="tx1"/>
                </a:solidFill>
              </a:rPr>
              <a:t>  file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</p:spTree>
    <p:extLst>
      <p:ext uri="{BB962C8B-B14F-4D97-AF65-F5344CB8AC3E}">
        <p14:creationId xmlns:p14="http://schemas.microsoft.com/office/powerpoint/2010/main" val="3734498770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07E478-AEA4-AF41-B751-AB108C284E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32F4-9D1A-C34D-824F-6E091B145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Dynamic volume provisioning allows storage volumes to be created on-demand. </a:t>
            </a:r>
          </a:p>
          <a:p>
            <a:r>
              <a:rPr lang="en-US" dirty="0"/>
              <a:t>Without dynamic provisioning, cluster administrators have to manually make calls to their cloud or storage provider to create new storage volumes, and then create </a:t>
            </a:r>
            <a:r>
              <a:rPr lang="en-US" dirty="0" err="1"/>
              <a:t>PersistentVolume</a:t>
            </a:r>
            <a:r>
              <a:rPr lang="en-US" dirty="0"/>
              <a:t> objects to represent them in Kubernetes.</a:t>
            </a:r>
          </a:p>
          <a:p>
            <a:r>
              <a:rPr lang="en-IN" dirty="0"/>
              <a:t>The dynamic provisioning feature eliminates the need for cluster administrators to pre-provision storage. Instead, it automatically provisions storage when it is requested by users.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ADDF28-EA3B-4045-8158-C6748B5A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Volume Provisioning</a:t>
            </a:r>
          </a:p>
        </p:txBody>
      </p:sp>
    </p:spTree>
    <p:extLst>
      <p:ext uri="{BB962C8B-B14F-4D97-AF65-F5344CB8AC3E}">
        <p14:creationId xmlns:p14="http://schemas.microsoft.com/office/powerpoint/2010/main" val="1001724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86468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103639-78B1-A64A-ADE8-4857BBCD4E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83A23-6E58-5142-AF7D-FF73AFEA9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enable dynamic provisioning, a cluster administrator needs to pre-create one or more </a:t>
            </a:r>
            <a:r>
              <a:rPr lang="en-IN" dirty="0" err="1"/>
              <a:t>StorageClass</a:t>
            </a:r>
            <a:r>
              <a:rPr lang="en-IN" dirty="0"/>
              <a:t> objects for users.</a:t>
            </a:r>
          </a:p>
          <a:p>
            <a:r>
              <a:rPr lang="en-IN" dirty="0" err="1"/>
              <a:t>StorageClass</a:t>
            </a:r>
            <a:r>
              <a:rPr lang="en-IN" dirty="0"/>
              <a:t> objects define which provisioner should be used and what parameters should be passed to that provisioner when dynamic provisioning is invoked. </a:t>
            </a:r>
          </a:p>
          <a:p>
            <a:r>
              <a:rPr lang="en-IN" dirty="0"/>
              <a:t>Users request dynamically provisioned storage by including a storage class in their </a:t>
            </a:r>
            <a:r>
              <a:rPr lang="en-IN" dirty="0" err="1"/>
              <a:t>PersistentVolumeClaim</a:t>
            </a:r>
            <a:r>
              <a:rPr lang="en-IN" dirty="0"/>
              <a:t>. 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8E5CC8-AE74-2847-8E22-0AE0DFA0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Volume Provisioning</a:t>
            </a:r>
          </a:p>
        </p:txBody>
      </p:sp>
    </p:spTree>
    <p:extLst>
      <p:ext uri="{BB962C8B-B14F-4D97-AF65-F5344CB8AC3E}">
        <p14:creationId xmlns:p14="http://schemas.microsoft.com/office/powerpoint/2010/main" val="184597770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0B5562-55CF-4C46-A79D-5AECACA380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05BBF-C413-0F4E-98D4-FE93E26B4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33" y="1718691"/>
            <a:ext cx="6781971" cy="559092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High Availability setup for MySQL DB is complex</a:t>
            </a:r>
          </a:p>
          <a:p>
            <a:r>
              <a:rPr lang="en-US" dirty="0"/>
              <a:t>MySQL Master-Master setup is going to be super complex ok k8s</a:t>
            </a:r>
          </a:p>
          <a:p>
            <a:r>
              <a:rPr lang="en-US" dirty="0"/>
              <a:t>We need to create custom scripts for Database Backups &amp; even for recovery</a:t>
            </a:r>
          </a:p>
          <a:p>
            <a:r>
              <a:rPr lang="en-US" dirty="0"/>
              <a:t>AWS EBS service restricted to respective Availability Zone.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0A5F15-D90A-C44F-A7B6-84EA559D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341FF8-CF5A-C74C-AE60-399D43331480}"/>
              </a:ext>
            </a:extLst>
          </p:cNvPr>
          <p:cNvSpPr txBox="1">
            <a:spLocks/>
          </p:cNvSpPr>
          <p:nvPr/>
        </p:nvSpPr>
        <p:spPr>
          <a:xfrm>
            <a:off x="7456298" y="1718691"/>
            <a:ext cx="6781971" cy="55909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the below will be out of the box with AWS RDS Service</a:t>
            </a:r>
          </a:p>
          <a:p>
            <a:r>
              <a:rPr lang="en-US" dirty="0"/>
              <a:t>High Availability &amp; Read Replicas</a:t>
            </a:r>
          </a:p>
          <a:p>
            <a:r>
              <a:rPr lang="en-US" dirty="0"/>
              <a:t>Fast and predictable storage</a:t>
            </a:r>
          </a:p>
          <a:p>
            <a:r>
              <a:rPr lang="en-US" dirty="0"/>
              <a:t>Backup &amp; Recovery</a:t>
            </a:r>
          </a:p>
          <a:p>
            <a:r>
              <a:rPr lang="en-US" dirty="0"/>
              <a:t>Monitoring &amp; Metrics</a:t>
            </a:r>
          </a:p>
          <a:p>
            <a:endParaRPr lang="en-US" dirty="0"/>
          </a:p>
          <a:p>
            <a:endParaRPr lang="en-US" dirty="0"/>
          </a:p>
          <a:p>
            <a:pPr marL="54864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80196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4600081" y="2459634"/>
            <a:ext cx="8722760" cy="12870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4862102" y="2640458"/>
            <a:ext cx="8257997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5219272" y="2776390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8477662" y="3494924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8529915" y="2928458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5366085" y="2883439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35876" y="4643397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5396095" y="3201947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F8716D-D850-424D-B0E3-BB5614511D2E}"/>
              </a:ext>
            </a:extLst>
          </p:cNvPr>
          <p:cNvSpPr/>
          <p:nvPr/>
        </p:nvSpPr>
        <p:spPr>
          <a:xfrm>
            <a:off x="6633633" y="2775433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ED049CC-FB57-3E4F-A1E9-D08A6127D0F9}"/>
              </a:ext>
            </a:extLst>
          </p:cNvPr>
          <p:cNvGrpSpPr/>
          <p:nvPr/>
        </p:nvGrpSpPr>
        <p:grpSpPr>
          <a:xfrm>
            <a:off x="6780446" y="2882482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50E5C08-700D-A743-97B7-EFF3B4A112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1B22D0-0DF3-D44B-AB32-832CA8F59F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D4278E-D864-B54B-8C65-C082EB0E05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C1834E0-2222-B743-9819-F2E53D4F2DA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1CC6938-8C67-E74F-8561-379D0C7194C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FC683B8-C66E-754F-9B67-8E0B3A24ECB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1406B9-B666-254F-BD40-989634A7AD14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C77E731-7B4A-504B-93AD-5D4135816275}"/>
              </a:ext>
            </a:extLst>
          </p:cNvPr>
          <p:cNvSpPr txBox="1"/>
          <p:nvPr/>
        </p:nvSpPr>
        <p:spPr>
          <a:xfrm>
            <a:off x="6810456" y="3200990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D768B5-86F7-D340-87F0-CD03B7FE1999}"/>
              </a:ext>
            </a:extLst>
          </p:cNvPr>
          <p:cNvSpPr/>
          <p:nvPr/>
        </p:nvSpPr>
        <p:spPr>
          <a:xfrm>
            <a:off x="10519560" y="27411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E5351B2-4FD1-3447-A453-4918DDDB4B94}"/>
              </a:ext>
            </a:extLst>
          </p:cNvPr>
          <p:cNvGrpSpPr/>
          <p:nvPr/>
        </p:nvGrpSpPr>
        <p:grpSpPr>
          <a:xfrm>
            <a:off x="10666373" y="2848150"/>
            <a:ext cx="555550" cy="352840"/>
            <a:chOff x="853440" y="4579716"/>
            <a:chExt cx="1006998" cy="82759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B72A1BF-B34A-E94D-A702-A054AEF65E7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1BA6DC-B5F3-B743-A646-A3B71E213F3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1CF77E-6BCA-6B42-85D4-53A5496F76F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B3B556-A856-5B4B-B771-7FEAEFB83CA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5BB6921-0541-DA4B-9D14-A7A572EAC26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B6EEE59-B265-4B48-91EB-A613502FBBC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8BF605E-AC60-7C47-BA9E-39DC274C4A7E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5929E4DC-79B2-8641-AA7C-35A790E3FC7D}"/>
              </a:ext>
            </a:extLst>
          </p:cNvPr>
          <p:cNvSpPr txBox="1"/>
          <p:nvPr/>
        </p:nvSpPr>
        <p:spPr>
          <a:xfrm>
            <a:off x="10696383" y="316665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792AE7-3144-0445-A60C-EF53A9C2D288}"/>
              </a:ext>
            </a:extLst>
          </p:cNvPr>
          <p:cNvSpPr/>
          <p:nvPr/>
        </p:nvSpPr>
        <p:spPr>
          <a:xfrm>
            <a:off x="11933921" y="2740144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AF736A3-134C-434C-9EF1-71682C6173B5}"/>
              </a:ext>
            </a:extLst>
          </p:cNvPr>
          <p:cNvGrpSpPr/>
          <p:nvPr/>
        </p:nvGrpSpPr>
        <p:grpSpPr>
          <a:xfrm>
            <a:off x="12080734" y="2847193"/>
            <a:ext cx="555550" cy="352840"/>
            <a:chOff x="853440" y="4579716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43F4E66-643C-3148-BAEB-EFAA8EC824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B840273-3B30-1F47-91FA-FF9EE2A902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BD500F4-0983-DA43-B67F-DBE940A0CC6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2E50342-906E-3547-ABB8-F281DA6D3D9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3A52B39-91EB-7B41-B979-64F88A6459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C640A9A-0ABB-FC4C-8F1C-635A2AABF17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AAD452B-31BA-BE46-AF7D-19673718C257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ABF88C0-E5C6-6B43-AE8C-B1597A9CCB1B}"/>
              </a:ext>
            </a:extLst>
          </p:cNvPr>
          <p:cNvSpPr txBox="1"/>
          <p:nvPr/>
        </p:nvSpPr>
        <p:spPr>
          <a:xfrm>
            <a:off x="12110744" y="316570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Classic Load Balancer Service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22388" y="3822571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356BEFE-F15B-6A44-A509-F0F405710E7B}"/>
              </a:ext>
            </a:extLst>
          </p:cNvPr>
          <p:cNvCxnSpPr>
            <a:cxnSpLocks/>
            <a:stCxn id="147" idx="2"/>
            <a:endCxn id="69" idx="0"/>
          </p:cNvCxnSpPr>
          <p:nvPr/>
        </p:nvCxnSpPr>
        <p:spPr>
          <a:xfrm>
            <a:off x="8961461" y="2342508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971F4C2-9F8E-4E45-8881-6D3883743408}"/>
              </a:ext>
            </a:extLst>
          </p:cNvPr>
          <p:cNvCxnSpPr>
            <a:cxnSpLocks/>
          </p:cNvCxnSpPr>
          <p:nvPr/>
        </p:nvCxnSpPr>
        <p:spPr>
          <a:xfrm>
            <a:off x="8928929" y="3758627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stCxn id="148" idx="2"/>
            <a:endCxn id="155" idx="0"/>
          </p:cNvCxnSpPr>
          <p:nvPr/>
        </p:nvCxnSpPr>
        <p:spPr>
          <a:xfrm flipH="1">
            <a:off x="5981921" y="4138226"/>
            <a:ext cx="3001847" cy="17629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stCxn id="148" idx="2"/>
            <a:endCxn id="157" idx="0"/>
          </p:cNvCxnSpPr>
          <p:nvPr/>
        </p:nvCxnSpPr>
        <p:spPr>
          <a:xfrm>
            <a:off x="8983768" y="4138226"/>
            <a:ext cx="2759101" cy="179111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6041208" y="1286821"/>
            <a:ext cx="2859386" cy="29733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8900594" y="1286821"/>
            <a:ext cx="2872441" cy="28800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202190" y="5719958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AWS EKS </a:t>
            </a:r>
          </a:p>
          <a:p>
            <a:r>
              <a:rPr lang="en-US" sz="2800" b="1" dirty="0"/>
              <a:t>Network Design</a:t>
            </a:r>
          </a:p>
          <a:p>
            <a:r>
              <a:rPr lang="en-US" sz="2800" b="1" dirty="0"/>
              <a:t>With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Classic Load Balancer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0C7611F8-600C-F745-BFD3-FE77ED86EED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39870" y="1548628"/>
            <a:ext cx="469900" cy="469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188145" y="1353733"/>
            <a:ext cx="1510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Classic Load Balancer</a:t>
            </a:r>
          </a:p>
        </p:txBody>
      </p:sp>
    </p:spTree>
    <p:extLst>
      <p:ext uri="{BB962C8B-B14F-4D97-AF65-F5344CB8AC3E}">
        <p14:creationId xmlns:p14="http://schemas.microsoft.com/office/powerpoint/2010/main" val="291749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75" grpId="0"/>
      <p:bldP spid="3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4600081" y="2459634"/>
            <a:ext cx="8722760" cy="12870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4862102" y="2640458"/>
            <a:ext cx="8257997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5219272" y="2776390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8477662" y="3494924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8529915" y="2928458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5366085" y="2883439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35876" y="4691592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5396095" y="3201947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F8716D-D850-424D-B0E3-BB5614511D2E}"/>
              </a:ext>
            </a:extLst>
          </p:cNvPr>
          <p:cNvSpPr/>
          <p:nvPr/>
        </p:nvSpPr>
        <p:spPr>
          <a:xfrm>
            <a:off x="6633633" y="2775433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ED049CC-FB57-3E4F-A1E9-D08A6127D0F9}"/>
              </a:ext>
            </a:extLst>
          </p:cNvPr>
          <p:cNvGrpSpPr/>
          <p:nvPr/>
        </p:nvGrpSpPr>
        <p:grpSpPr>
          <a:xfrm>
            <a:off x="6780446" y="2882482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50E5C08-700D-A743-97B7-EFF3B4A112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1B22D0-0DF3-D44B-AB32-832CA8F59F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D4278E-D864-B54B-8C65-C082EB0E05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C1834E0-2222-B743-9819-F2E53D4F2DA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1CC6938-8C67-E74F-8561-379D0C7194C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FC683B8-C66E-754F-9B67-8E0B3A24ECB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1406B9-B666-254F-BD40-989634A7AD14}"/>
                </a:ext>
              </a:extLst>
            </p:cNvPr>
            <p:cNvSpPr txBox="1"/>
            <p:nvPr/>
          </p:nvSpPr>
          <p:spPr>
            <a:xfrm>
              <a:off x="1135876" y="4691592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C77E731-7B4A-504B-93AD-5D4135816275}"/>
              </a:ext>
            </a:extLst>
          </p:cNvPr>
          <p:cNvSpPr txBox="1"/>
          <p:nvPr/>
        </p:nvSpPr>
        <p:spPr>
          <a:xfrm>
            <a:off x="6810456" y="3200990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D768B5-86F7-D340-87F0-CD03B7FE1999}"/>
              </a:ext>
            </a:extLst>
          </p:cNvPr>
          <p:cNvSpPr/>
          <p:nvPr/>
        </p:nvSpPr>
        <p:spPr>
          <a:xfrm>
            <a:off x="10519560" y="27411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E5351B2-4FD1-3447-A453-4918DDDB4B94}"/>
              </a:ext>
            </a:extLst>
          </p:cNvPr>
          <p:cNvGrpSpPr/>
          <p:nvPr/>
        </p:nvGrpSpPr>
        <p:grpSpPr>
          <a:xfrm>
            <a:off x="10666373" y="2848150"/>
            <a:ext cx="555550" cy="352840"/>
            <a:chOff x="853440" y="4579716"/>
            <a:chExt cx="1006998" cy="82759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B72A1BF-B34A-E94D-A702-A054AEF65E7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1BA6DC-B5F3-B743-A646-A3B71E213F3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1CF77E-6BCA-6B42-85D4-53A5496F76F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B3B556-A856-5B4B-B771-7FEAEFB83CA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5BB6921-0541-DA4B-9D14-A7A572EAC26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B6EEE59-B265-4B48-91EB-A613502FBBC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8BF605E-AC60-7C47-BA9E-39DC274C4A7E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5929E4DC-79B2-8641-AA7C-35A790E3FC7D}"/>
              </a:ext>
            </a:extLst>
          </p:cNvPr>
          <p:cNvSpPr txBox="1"/>
          <p:nvPr/>
        </p:nvSpPr>
        <p:spPr>
          <a:xfrm>
            <a:off x="10696383" y="316665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792AE7-3144-0445-A60C-EF53A9C2D288}"/>
              </a:ext>
            </a:extLst>
          </p:cNvPr>
          <p:cNvSpPr/>
          <p:nvPr/>
        </p:nvSpPr>
        <p:spPr>
          <a:xfrm>
            <a:off x="11933921" y="2740144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AF736A3-134C-434C-9EF1-71682C6173B5}"/>
              </a:ext>
            </a:extLst>
          </p:cNvPr>
          <p:cNvGrpSpPr/>
          <p:nvPr/>
        </p:nvGrpSpPr>
        <p:grpSpPr>
          <a:xfrm>
            <a:off x="12080734" y="2847193"/>
            <a:ext cx="555550" cy="352840"/>
            <a:chOff x="853440" y="4579716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43F4E66-643C-3148-BAEB-EFAA8EC824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B840273-3B30-1F47-91FA-FF9EE2A902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BD500F4-0983-DA43-B67F-DBE940A0CC6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2E50342-906E-3547-ABB8-F281DA6D3D9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3A52B39-91EB-7B41-B979-64F88A6459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C640A9A-0ABB-FC4C-8F1C-635A2AABF17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AAD452B-31BA-BE46-AF7D-19673718C257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ABF88C0-E5C6-6B43-AE8C-B1597A9CCB1B}"/>
              </a:ext>
            </a:extLst>
          </p:cNvPr>
          <p:cNvSpPr txBox="1"/>
          <p:nvPr/>
        </p:nvSpPr>
        <p:spPr>
          <a:xfrm>
            <a:off x="12110744" y="316570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Network Load Balancer Service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22388" y="3822571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356BEFE-F15B-6A44-A509-F0F405710E7B}"/>
              </a:ext>
            </a:extLst>
          </p:cNvPr>
          <p:cNvCxnSpPr>
            <a:cxnSpLocks/>
            <a:stCxn id="147" idx="2"/>
            <a:endCxn id="69" idx="0"/>
          </p:cNvCxnSpPr>
          <p:nvPr/>
        </p:nvCxnSpPr>
        <p:spPr>
          <a:xfrm>
            <a:off x="8961461" y="2342508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971F4C2-9F8E-4E45-8881-6D3883743408}"/>
              </a:ext>
            </a:extLst>
          </p:cNvPr>
          <p:cNvCxnSpPr>
            <a:cxnSpLocks/>
          </p:cNvCxnSpPr>
          <p:nvPr/>
        </p:nvCxnSpPr>
        <p:spPr>
          <a:xfrm>
            <a:off x="8928929" y="3758627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stCxn id="148" idx="2"/>
            <a:endCxn id="155" idx="0"/>
          </p:cNvCxnSpPr>
          <p:nvPr/>
        </p:nvCxnSpPr>
        <p:spPr>
          <a:xfrm flipH="1">
            <a:off x="5981921" y="4138226"/>
            <a:ext cx="3001847" cy="17629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stCxn id="148" idx="2"/>
            <a:endCxn id="157" idx="0"/>
          </p:cNvCxnSpPr>
          <p:nvPr/>
        </p:nvCxnSpPr>
        <p:spPr>
          <a:xfrm>
            <a:off x="8983768" y="4138226"/>
            <a:ext cx="2759101" cy="179111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6041208" y="1286821"/>
            <a:ext cx="2859386" cy="29733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8900594" y="1286821"/>
            <a:ext cx="2872441" cy="28800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156558" y="5727494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AWS EKS </a:t>
            </a:r>
          </a:p>
          <a:p>
            <a:r>
              <a:rPr lang="en-US" sz="2700" b="1" dirty="0"/>
              <a:t>Network Design</a:t>
            </a:r>
          </a:p>
          <a:p>
            <a:r>
              <a:rPr lang="en-US" sz="2700" b="1" dirty="0"/>
              <a:t>With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700" b="1" dirty="0">
                <a:solidFill>
                  <a:srgbClr val="0070C0"/>
                </a:solidFill>
              </a:rPr>
              <a:t>Network 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105953" y="1353733"/>
            <a:ext cx="1637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Network Load Balancer</a:t>
            </a:r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82F6A215-32BE-0348-AC87-7B3FD21504C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74909" y="1560391"/>
            <a:ext cx="469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6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75" grpId="0"/>
      <p:bldP spid="3" grpId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408712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351937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4088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3549372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11016849" y="334566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11110950" y="345593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11245625" y="351994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11141772" y="4309109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11203168" y="412303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11392438" y="3626994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11422448" y="394550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 Load Balancer Service – Context Path based Routing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35201" y="4655294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5981921" y="4976383"/>
            <a:ext cx="5772369" cy="92476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11742869" y="4943390"/>
            <a:ext cx="0" cy="985948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6041208" y="1286821"/>
            <a:ext cx="2859386" cy="29733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8900594" y="1286821"/>
            <a:ext cx="2872441" cy="28800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156558" y="5727494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AWS EKS </a:t>
            </a:r>
          </a:p>
          <a:p>
            <a:r>
              <a:rPr lang="en-US" sz="2700" b="1" dirty="0"/>
              <a:t>Network Design</a:t>
            </a:r>
          </a:p>
          <a:p>
            <a:r>
              <a:rPr lang="en-US" sz="2700" b="1" dirty="0"/>
              <a:t>With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700" b="1" dirty="0">
                <a:solidFill>
                  <a:srgbClr val="0070C0"/>
                </a:solidFill>
              </a:rPr>
              <a:t>Application 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75131" y="1353733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4A9F5A55-A87A-4541-A0D5-7AB7B8669E2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724207" y="1564189"/>
            <a:ext cx="469900" cy="469900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70E2202B-37D6-9247-9EC9-98199E25099D}"/>
              </a:ext>
            </a:extLst>
          </p:cNvPr>
          <p:cNvSpPr/>
          <p:nvPr/>
        </p:nvSpPr>
        <p:spPr>
          <a:xfrm>
            <a:off x="4684636" y="336891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DAAAD48-A0B1-7E41-9DCE-C0E639C5CD89}"/>
              </a:ext>
            </a:extLst>
          </p:cNvPr>
          <p:cNvSpPr/>
          <p:nvPr/>
        </p:nvSpPr>
        <p:spPr>
          <a:xfrm>
            <a:off x="4778737" y="347918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775C9C5-2C94-794B-9C91-932FA1974F77}"/>
              </a:ext>
            </a:extLst>
          </p:cNvPr>
          <p:cNvSpPr/>
          <p:nvPr/>
        </p:nvSpPr>
        <p:spPr>
          <a:xfrm>
            <a:off x="4913412" y="354319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D77AC30-FB5A-264C-BD61-5BC4ACDD387F}"/>
              </a:ext>
            </a:extLst>
          </p:cNvPr>
          <p:cNvSpPr txBox="1"/>
          <p:nvPr/>
        </p:nvSpPr>
        <p:spPr>
          <a:xfrm>
            <a:off x="4809559" y="4332360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3C6D862-5767-664C-9973-3E3102122593}"/>
              </a:ext>
            </a:extLst>
          </p:cNvPr>
          <p:cNvSpPr txBox="1"/>
          <p:nvPr/>
        </p:nvSpPr>
        <p:spPr>
          <a:xfrm>
            <a:off x="4870955" y="414628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5E3A13B-9853-9241-A412-C963789A7C6E}"/>
              </a:ext>
            </a:extLst>
          </p:cNvPr>
          <p:cNvGrpSpPr/>
          <p:nvPr/>
        </p:nvGrpSpPr>
        <p:grpSpPr>
          <a:xfrm>
            <a:off x="5060225" y="3650245"/>
            <a:ext cx="555550" cy="352840"/>
            <a:chOff x="853440" y="4579716"/>
            <a:chExt cx="1006998" cy="82759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3C64EA8-EAA1-0F4D-9676-DFA696E7B5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69A9B54-72D9-B549-B9A5-A4312FB0976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A0AB260-ED4F-F74B-9B56-FDA25E849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5A1B94D-CE76-FA47-B1DD-B122ACEC47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B1465C8-B34B-824C-BF61-9B888A970FA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F30A1D0-C32B-5C48-B3DA-4DC21BAD235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C9F894F-DF3A-9242-B144-BF987AA3FECE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EF4EF262-2E4E-6E4B-BCB8-E17FD4EB9F9F}"/>
              </a:ext>
            </a:extLst>
          </p:cNvPr>
          <p:cNvSpPr txBox="1"/>
          <p:nvPr/>
        </p:nvSpPr>
        <p:spPr>
          <a:xfrm>
            <a:off x="5090235" y="396875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A51E3E0-74D1-F44B-93A0-C2084C69952E}"/>
              </a:ext>
            </a:extLst>
          </p:cNvPr>
          <p:cNvSpPr/>
          <p:nvPr/>
        </p:nvSpPr>
        <p:spPr>
          <a:xfrm>
            <a:off x="6377508" y="336891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FA31C74-D540-DD4D-A935-975069D515F3}"/>
              </a:ext>
            </a:extLst>
          </p:cNvPr>
          <p:cNvSpPr/>
          <p:nvPr/>
        </p:nvSpPr>
        <p:spPr>
          <a:xfrm>
            <a:off x="6471609" y="347918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1366186-5B23-8947-8BCC-6ABE64A04344}"/>
              </a:ext>
            </a:extLst>
          </p:cNvPr>
          <p:cNvSpPr/>
          <p:nvPr/>
        </p:nvSpPr>
        <p:spPr>
          <a:xfrm>
            <a:off x="6606284" y="354319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8B57BB5-9F88-CC41-8C72-8A1C99DA8D9D}"/>
              </a:ext>
            </a:extLst>
          </p:cNvPr>
          <p:cNvSpPr txBox="1"/>
          <p:nvPr/>
        </p:nvSpPr>
        <p:spPr>
          <a:xfrm>
            <a:off x="6502431" y="4332360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B2F4931-F21E-A64F-B533-A8E507F0112C}"/>
              </a:ext>
            </a:extLst>
          </p:cNvPr>
          <p:cNvSpPr txBox="1"/>
          <p:nvPr/>
        </p:nvSpPr>
        <p:spPr>
          <a:xfrm>
            <a:off x="6563827" y="414628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FAB868B-4614-DB49-9B2C-1D546D737B3F}"/>
              </a:ext>
            </a:extLst>
          </p:cNvPr>
          <p:cNvGrpSpPr/>
          <p:nvPr/>
        </p:nvGrpSpPr>
        <p:grpSpPr>
          <a:xfrm>
            <a:off x="6753097" y="3650245"/>
            <a:ext cx="555550" cy="352840"/>
            <a:chOff x="853440" y="4579716"/>
            <a:chExt cx="1006998" cy="82759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9959C4-F0C3-B943-B7C1-74CDE975D9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B5F7BA2-7722-2F4C-A66C-2EFE9BFF57A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9FAAFCE-4F44-F04D-BF02-75DB5FC9E16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0C06348-B0FD-404C-BCD6-D2EFEF61B28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D472363-A180-F94B-BD20-2D9AB593E8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BCFA486-2CB3-CD49-B8FA-089AE2BD6B5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F371E46-05B3-5B42-8E43-04DB0AB7251C}"/>
                </a:ext>
              </a:extLst>
            </p:cNvPr>
            <p:cNvSpPr txBox="1"/>
            <p:nvPr/>
          </p:nvSpPr>
          <p:spPr>
            <a:xfrm>
              <a:off x="1135876" y="4691592"/>
              <a:ext cx="483945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E0E9E1FF-ACAC-E84B-BEB9-8F0FA6B0B22D}"/>
              </a:ext>
            </a:extLst>
          </p:cNvPr>
          <p:cNvSpPr txBox="1"/>
          <p:nvPr/>
        </p:nvSpPr>
        <p:spPr>
          <a:xfrm>
            <a:off x="6783107" y="396875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EC57479-8A38-5746-9673-336134286CE5}"/>
              </a:ext>
            </a:extLst>
          </p:cNvPr>
          <p:cNvSpPr/>
          <p:nvPr/>
        </p:nvSpPr>
        <p:spPr>
          <a:xfrm>
            <a:off x="4684636" y="2743485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/app1*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65CAA33-9891-584C-825D-E90284C15AE2}"/>
              </a:ext>
            </a:extLst>
          </p:cNvPr>
          <p:cNvSpPr/>
          <p:nvPr/>
        </p:nvSpPr>
        <p:spPr>
          <a:xfrm>
            <a:off x="6390942" y="2743484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/app2*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0173002-32FD-284A-9A98-E20F7336D496}"/>
              </a:ext>
            </a:extLst>
          </p:cNvPr>
          <p:cNvSpPr/>
          <p:nvPr/>
        </p:nvSpPr>
        <p:spPr>
          <a:xfrm>
            <a:off x="11006174" y="2741599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/*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683DBD-9B24-5D4E-AE03-92CABF5B9303}"/>
              </a:ext>
            </a:extLst>
          </p:cNvPr>
          <p:cNvCxnSpPr>
            <a:cxnSpLocks/>
            <a:endCxn id="179" idx="0"/>
          </p:cNvCxnSpPr>
          <p:nvPr/>
        </p:nvCxnSpPr>
        <p:spPr>
          <a:xfrm>
            <a:off x="11638252" y="2315685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777A645-DA80-144B-9109-06738D9E593B}"/>
              </a:ext>
            </a:extLst>
          </p:cNvPr>
          <p:cNvCxnSpPr>
            <a:cxnSpLocks/>
            <a:stCxn id="179" idx="2"/>
            <a:endCxn id="69" idx="0"/>
          </p:cNvCxnSpPr>
          <p:nvPr/>
        </p:nvCxnSpPr>
        <p:spPr>
          <a:xfrm>
            <a:off x="11654817" y="3057254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44BBB11C-A618-844C-9B83-3430DAF4C7E2}"/>
              </a:ext>
            </a:extLst>
          </p:cNvPr>
          <p:cNvCxnSpPr>
            <a:cxnSpLocks/>
          </p:cNvCxnSpPr>
          <p:nvPr/>
        </p:nvCxnSpPr>
        <p:spPr>
          <a:xfrm flipH="1">
            <a:off x="11617704" y="4543502"/>
            <a:ext cx="6699" cy="14222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55AE3E1-A570-7F46-A664-010DFEBA7F0C}"/>
              </a:ext>
            </a:extLst>
          </p:cNvPr>
          <p:cNvCxnSpPr>
            <a:cxnSpLocks/>
          </p:cNvCxnSpPr>
          <p:nvPr/>
        </p:nvCxnSpPr>
        <p:spPr>
          <a:xfrm>
            <a:off x="5285491" y="2333514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C664AAE-75C6-6D42-820C-B0646E9109B6}"/>
              </a:ext>
            </a:extLst>
          </p:cNvPr>
          <p:cNvCxnSpPr>
            <a:cxnSpLocks/>
          </p:cNvCxnSpPr>
          <p:nvPr/>
        </p:nvCxnSpPr>
        <p:spPr>
          <a:xfrm>
            <a:off x="6935082" y="2352800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E2FB17A-FB13-D749-B9DB-F90A484A39FD}"/>
              </a:ext>
            </a:extLst>
          </p:cNvPr>
          <p:cNvCxnSpPr>
            <a:cxnSpLocks/>
          </p:cNvCxnSpPr>
          <p:nvPr/>
        </p:nvCxnSpPr>
        <p:spPr>
          <a:xfrm>
            <a:off x="6951647" y="3065822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70384838-0FB4-E64B-9472-921B75D18537}"/>
              </a:ext>
            </a:extLst>
          </p:cNvPr>
          <p:cNvCxnSpPr>
            <a:cxnSpLocks/>
          </p:cNvCxnSpPr>
          <p:nvPr/>
        </p:nvCxnSpPr>
        <p:spPr>
          <a:xfrm>
            <a:off x="5289368" y="3065085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2A790A4-A0F9-7540-A871-7F6512505422}"/>
              </a:ext>
            </a:extLst>
          </p:cNvPr>
          <p:cNvSpPr/>
          <p:nvPr/>
        </p:nvSpPr>
        <p:spPr>
          <a:xfrm>
            <a:off x="2455335" y="1865201"/>
            <a:ext cx="1298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ALB DNS </a:t>
            </a:r>
            <a:r>
              <a:rPr lang="en-US" sz="1800" dirty="0" err="1"/>
              <a:t>url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132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50" grpId="0" animBg="1"/>
      <p:bldP spid="65" grpId="0" animBg="1"/>
      <p:bldP spid="68" grpId="0" animBg="1"/>
      <p:bldP spid="69" grpId="0" animBg="1"/>
      <p:bldP spid="70" grpId="0" animBg="1"/>
      <p:bldP spid="71" grpId="0" animBg="1"/>
      <p:bldP spid="85" grpId="0"/>
      <p:bldP spid="88" grpId="0"/>
      <p:bldP spid="97" grpId="0"/>
      <p:bldP spid="147" grpId="0" animBg="1"/>
      <p:bldP spid="148" grpId="0" animBg="1"/>
      <p:bldP spid="149" grpId="0" animBg="1"/>
      <p:bldP spid="152" grpId="0" animBg="1"/>
      <p:bldP spid="154" grpId="0"/>
      <p:bldP spid="156" grpId="0"/>
      <p:bldP spid="175" grpId="0"/>
      <p:bldP spid="195" grpId="0"/>
      <p:bldP spid="3" grpId="0"/>
      <p:bldP spid="110" grpId="0" animBg="1"/>
      <p:bldP spid="111" grpId="0" animBg="1"/>
      <p:bldP spid="112" grpId="0" animBg="1"/>
      <p:bldP spid="113" grpId="0"/>
      <p:bldP spid="114" grpId="0"/>
      <p:bldP spid="123" grpId="0"/>
      <p:bldP spid="124" grpId="0" animBg="1"/>
      <p:bldP spid="125" grpId="0" animBg="1"/>
      <p:bldP spid="126" grpId="0" animBg="1"/>
      <p:bldP spid="151" grpId="0"/>
      <p:bldP spid="158" grpId="0"/>
      <p:bldP spid="167" grpId="0"/>
      <p:bldP spid="176" grpId="0" animBg="1"/>
      <p:bldP spid="177" grpId="0" animBg="1"/>
      <p:bldP spid="179" grpId="0" animBg="1"/>
      <p:bldP spid="33" grpId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449827" y="50243"/>
            <a:ext cx="11882622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9627" y="48374"/>
            <a:ext cx="351581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408712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351937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4088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3549372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11016849" y="334566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11110950" y="345593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11245625" y="351994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11141772" y="4309109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11203168" y="412303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11392438" y="3626994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11422448" y="394550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 Load Balancer Service – Context Path based Routing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35201" y="4655294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5242657" y="6686081"/>
            <a:ext cx="161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66076" y="406607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44937" y="52112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5981921" y="4976383"/>
            <a:ext cx="5772369" cy="92476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11742869" y="4943390"/>
            <a:ext cx="0" cy="985948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6041208" y="1286821"/>
            <a:ext cx="2859386" cy="29733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8900594" y="1286821"/>
            <a:ext cx="2872441" cy="28800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344316" y="557253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AWS EKS </a:t>
            </a:r>
          </a:p>
          <a:p>
            <a:r>
              <a:rPr lang="en-US" sz="2700" b="1" dirty="0"/>
              <a:t>Network Design</a:t>
            </a:r>
          </a:p>
          <a:p>
            <a:r>
              <a:rPr lang="en-US" sz="2700" b="1" dirty="0"/>
              <a:t>With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700" b="1" dirty="0">
                <a:solidFill>
                  <a:srgbClr val="0070C0"/>
                </a:solidFill>
              </a:rPr>
              <a:t>Application Load Balancer &amp; Route53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75131" y="1353733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4A9F5A55-A87A-4541-A0D5-7AB7B8669E2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724207" y="1564189"/>
            <a:ext cx="469900" cy="469900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70E2202B-37D6-9247-9EC9-98199E25099D}"/>
              </a:ext>
            </a:extLst>
          </p:cNvPr>
          <p:cNvSpPr/>
          <p:nvPr/>
        </p:nvSpPr>
        <p:spPr>
          <a:xfrm>
            <a:off x="4684636" y="336891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DAAAD48-A0B1-7E41-9DCE-C0E639C5CD89}"/>
              </a:ext>
            </a:extLst>
          </p:cNvPr>
          <p:cNvSpPr/>
          <p:nvPr/>
        </p:nvSpPr>
        <p:spPr>
          <a:xfrm>
            <a:off x="4778737" y="347918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775C9C5-2C94-794B-9C91-932FA1974F77}"/>
              </a:ext>
            </a:extLst>
          </p:cNvPr>
          <p:cNvSpPr/>
          <p:nvPr/>
        </p:nvSpPr>
        <p:spPr>
          <a:xfrm>
            <a:off x="4913412" y="354319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D77AC30-FB5A-264C-BD61-5BC4ACDD387F}"/>
              </a:ext>
            </a:extLst>
          </p:cNvPr>
          <p:cNvSpPr txBox="1"/>
          <p:nvPr/>
        </p:nvSpPr>
        <p:spPr>
          <a:xfrm>
            <a:off x="4809559" y="4332360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3C6D862-5767-664C-9973-3E3102122593}"/>
              </a:ext>
            </a:extLst>
          </p:cNvPr>
          <p:cNvSpPr txBox="1"/>
          <p:nvPr/>
        </p:nvSpPr>
        <p:spPr>
          <a:xfrm>
            <a:off x="4870955" y="414628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5E3A13B-9853-9241-A412-C963789A7C6E}"/>
              </a:ext>
            </a:extLst>
          </p:cNvPr>
          <p:cNvGrpSpPr/>
          <p:nvPr/>
        </p:nvGrpSpPr>
        <p:grpSpPr>
          <a:xfrm>
            <a:off x="5060225" y="3650245"/>
            <a:ext cx="555550" cy="352840"/>
            <a:chOff x="853440" y="4579716"/>
            <a:chExt cx="1006998" cy="82759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3C64EA8-EAA1-0F4D-9676-DFA696E7B5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69A9B54-72D9-B549-B9A5-A4312FB0976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A0AB260-ED4F-F74B-9B56-FDA25E849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5A1B94D-CE76-FA47-B1DD-B122ACEC47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B1465C8-B34B-824C-BF61-9B888A970FA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F30A1D0-C32B-5C48-B3DA-4DC21BAD235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C9F894F-DF3A-9242-B144-BF987AA3FECE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EF4EF262-2E4E-6E4B-BCB8-E17FD4EB9F9F}"/>
              </a:ext>
            </a:extLst>
          </p:cNvPr>
          <p:cNvSpPr txBox="1"/>
          <p:nvPr/>
        </p:nvSpPr>
        <p:spPr>
          <a:xfrm>
            <a:off x="5090235" y="396875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A51E3E0-74D1-F44B-93A0-C2084C69952E}"/>
              </a:ext>
            </a:extLst>
          </p:cNvPr>
          <p:cNvSpPr/>
          <p:nvPr/>
        </p:nvSpPr>
        <p:spPr>
          <a:xfrm>
            <a:off x="6377508" y="336891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FA31C74-D540-DD4D-A935-975069D515F3}"/>
              </a:ext>
            </a:extLst>
          </p:cNvPr>
          <p:cNvSpPr/>
          <p:nvPr/>
        </p:nvSpPr>
        <p:spPr>
          <a:xfrm>
            <a:off x="6471609" y="347918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1366186-5B23-8947-8BCC-6ABE64A04344}"/>
              </a:ext>
            </a:extLst>
          </p:cNvPr>
          <p:cNvSpPr/>
          <p:nvPr/>
        </p:nvSpPr>
        <p:spPr>
          <a:xfrm>
            <a:off x="6606284" y="354319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8B57BB5-9F88-CC41-8C72-8A1C99DA8D9D}"/>
              </a:ext>
            </a:extLst>
          </p:cNvPr>
          <p:cNvSpPr txBox="1"/>
          <p:nvPr/>
        </p:nvSpPr>
        <p:spPr>
          <a:xfrm>
            <a:off x="6502431" y="4332360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B2F4931-F21E-A64F-B533-A8E507F0112C}"/>
              </a:ext>
            </a:extLst>
          </p:cNvPr>
          <p:cNvSpPr txBox="1"/>
          <p:nvPr/>
        </p:nvSpPr>
        <p:spPr>
          <a:xfrm>
            <a:off x="6563827" y="414628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FAB868B-4614-DB49-9B2C-1D546D737B3F}"/>
              </a:ext>
            </a:extLst>
          </p:cNvPr>
          <p:cNvGrpSpPr/>
          <p:nvPr/>
        </p:nvGrpSpPr>
        <p:grpSpPr>
          <a:xfrm>
            <a:off x="6753097" y="3650245"/>
            <a:ext cx="555550" cy="352840"/>
            <a:chOff x="853440" y="4579716"/>
            <a:chExt cx="1006998" cy="82759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9959C4-F0C3-B943-B7C1-74CDE975D9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B5F7BA2-7722-2F4C-A66C-2EFE9BFF57A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9FAAFCE-4F44-F04D-BF02-75DB5FC9E16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0C06348-B0FD-404C-BCD6-D2EFEF61B28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D472363-A180-F94B-BD20-2D9AB593E8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BCFA486-2CB3-CD49-B8FA-089AE2BD6B5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F371E46-05B3-5B42-8E43-04DB0AB7251C}"/>
                </a:ext>
              </a:extLst>
            </p:cNvPr>
            <p:cNvSpPr txBox="1"/>
            <p:nvPr/>
          </p:nvSpPr>
          <p:spPr>
            <a:xfrm>
              <a:off x="1135876" y="4691592"/>
              <a:ext cx="483945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E0E9E1FF-ACAC-E84B-BEB9-8F0FA6B0B22D}"/>
              </a:ext>
            </a:extLst>
          </p:cNvPr>
          <p:cNvSpPr txBox="1"/>
          <p:nvPr/>
        </p:nvSpPr>
        <p:spPr>
          <a:xfrm>
            <a:off x="6783107" y="396875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EC57479-8A38-5746-9673-336134286CE5}"/>
              </a:ext>
            </a:extLst>
          </p:cNvPr>
          <p:cNvSpPr/>
          <p:nvPr/>
        </p:nvSpPr>
        <p:spPr>
          <a:xfrm>
            <a:off x="4684636" y="2743485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/app1*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65CAA33-9891-584C-825D-E90284C15AE2}"/>
              </a:ext>
            </a:extLst>
          </p:cNvPr>
          <p:cNvSpPr/>
          <p:nvPr/>
        </p:nvSpPr>
        <p:spPr>
          <a:xfrm>
            <a:off x="6390942" y="2743484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/app2*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0173002-32FD-284A-9A98-E20F7336D496}"/>
              </a:ext>
            </a:extLst>
          </p:cNvPr>
          <p:cNvSpPr/>
          <p:nvPr/>
        </p:nvSpPr>
        <p:spPr>
          <a:xfrm>
            <a:off x="11006174" y="2741599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/*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683DBD-9B24-5D4E-AE03-92CABF5B9303}"/>
              </a:ext>
            </a:extLst>
          </p:cNvPr>
          <p:cNvCxnSpPr>
            <a:cxnSpLocks/>
            <a:endCxn id="179" idx="0"/>
          </p:cNvCxnSpPr>
          <p:nvPr/>
        </p:nvCxnSpPr>
        <p:spPr>
          <a:xfrm>
            <a:off x="11638252" y="2315685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777A645-DA80-144B-9109-06738D9E593B}"/>
              </a:ext>
            </a:extLst>
          </p:cNvPr>
          <p:cNvCxnSpPr>
            <a:cxnSpLocks/>
            <a:stCxn id="179" idx="2"/>
            <a:endCxn id="69" idx="0"/>
          </p:cNvCxnSpPr>
          <p:nvPr/>
        </p:nvCxnSpPr>
        <p:spPr>
          <a:xfrm>
            <a:off x="11654817" y="3057254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44BBB11C-A618-844C-9B83-3430DAF4C7E2}"/>
              </a:ext>
            </a:extLst>
          </p:cNvPr>
          <p:cNvCxnSpPr>
            <a:cxnSpLocks/>
          </p:cNvCxnSpPr>
          <p:nvPr/>
        </p:nvCxnSpPr>
        <p:spPr>
          <a:xfrm flipH="1">
            <a:off x="11617704" y="4543502"/>
            <a:ext cx="6699" cy="14222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55AE3E1-A570-7F46-A664-010DFEBA7F0C}"/>
              </a:ext>
            </a:extLst>
          </p:cNvPr>
          <p:cNvCxnSpPr>
            <a:cxnSpLocks/>
          </p:cNvCxnSpPr>
          <p:nvPr/>
        </p:nvCxnSpPr>
        <p:spPr>
          <a:xfrm>
            <a:off x="5285491" y="2333514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C664AAE-75C6-6D42-820C-B0646E9109B6}"/>
              </a:ext>
            </a:extLst>
          </p:cNvPr>
          <p:cNvCxnSpPr>
            <a:cxnSpLocks/>
          </p:cNvCxnSpPr>
          <p:nvPr/>
        </p:nvCxnSpPr>
        <p:spPr>
          <a:xfrm>
            <a:off x="6935082" y="2352800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E2FB17A-FB13-D749-B9DB-F90A484A39FD}"/>
              </a:ext>
            </a:extLst>
          </p:cNvPr>
          <p:cNvCxnSpPr>
            <a:cxnSpLocks/>
          </p:cNvCxnSpPr>
          <p:nvPr/>
        </p:nvCxnSpPr>
        <p:spPr>
          <a:xfrm>
            <a:off x="6951647" y="3065822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70384838-0FB4-E64B-9472-921B75D18537}"/>
              </a:ext>
            </a:extLst>
          </p:cNvPr>
          <p:cNvCxnSpPr>
            <a:cxnSpLocks/>
          </p:cNvCxnSpPr>
          <p:nvPr/>
        </p:nvCxnSpPr>
        <p:spPr>
          <a:xfrm>
            <a:off x="5289368" y="3065085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A34BCD68-BC37-9241-98D4-40E395C9FD4D}"/>
              </a:ext>
            </a:extLst>
          </p:cNvPr>
          <p:cNvCxnSpPr>
            <a:cxnSpLocks/>
            <a:stCxn id="169" idx="1"/>
            <a:endCxn id="105" idx="1"/>
          </p:cNvCxnSpPr>
          <p:nvPr/>
        </p:nvCxnSpPr>
        <p:spPr>
          <a:xfrm rot="10800000" flipH="1" flipV="1">
            <a:off x="166075" y="708526"/>
            <a:ext cx="2488647" cy="1467834"/>
          </a:xfrm>
          <a:prstGeom prst="bentConnector3">
            <a:avLst>
              <a:gd name="adj1" fmla="val -3819"/>
            </a:avLst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2A8AFF0-3B46-D643-A2CC-F65640AAFFAB}"/>
              </a:ext>
            </a:extLst>
          </p:cNvPr>
          <p:cNvSpPr txBox="1"/>
          <p:nvPr/>
        </p:nvSpPr>
        <p:spPr>
          <a:xfrm>
            <a:off x="155789" y="1799139"/>
            <a:ext cx="2089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apps.stacksimplify.com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A36B504-5AA7-6440-83E9-566193CA74A4}"/>
              </a:ext>
            </a:extLst>
          </p:cNvPr>
          <p:cNvSpPr txBox="1"/>
          <p:nvPr/>
        </p:nvSpPr>
        <p:spPr>
          <a:xfrm>
            <a:off x="112450" y="2144709"/>
            <a:ext cx="2136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users.stacksimplify.com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DC082105-36FD-7848-83FC-949CE718B91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654723" y="1820760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27B2DC-DCD8-0A4E-ACFF-607071E736A6}"/>
              </a:ext>
            </a:extLst>
          </p:cNvPr>
          <p:cNvSpPr txBox="1"/>
          <p:nvPr/>
        </p:nvSpPr>
        <p:spPr>
          <a:xfrm>
            <a:off x="2550073" y="2512190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Route53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1FA301-8822-D648-8594-B76103C6E2C8}"/>
              </a:ext>
            </a:extLst>
          </p:cNvPr>
          <p:cNvCxnSpPr>
            <a:stCxn id="105" idx="3"/>
            <a:endCxn id="147" idx="1"/>
          </p:cNvCxnSpPr>
          <p:nvPr/>
        </p:nvCxnSpPr>
        <p:spPr>
          <a:xfrm>
            <a:off x="3365923" y="2176360"/>
            <a:ext cx="1234158" cy="832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87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12" grpId="0"/>
      <p:bldP spid="100" grpId="0"/>
      <p:bldP spid="17" grpId="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477559" y="6413907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AWS EKS 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Fargate Profiles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Node-1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Node-2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166" idx="1"/>
          </p:cNvCxnSpPr>
          <p:nvPr/>
        </p:nvCxnSpPr>
        <p:spPr>
          <a:xfrm rot="10800000" flipH="1" flipV="1">
            <a:off x="341207" y="769595"/>
            <a:ext cx="2448357" cy="1071954"/>
          </a:xfrm>
          <a:prstGeom prst="bentConnector3">
            <a:avLst>
              <a:gd name="adj1" fmla="val -933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7947814" y="5804937"/>
            <a:ext cx="206627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Fargate Profile: </a:t>
            </a:r>
            <a:r>
              <a:rPr lang="en-US" sz="1600" b="1" dirty="0" err="1">
                <a:solidFill>
                  <a:schemeClr val="accent4">
                    <a:lumMod val="75000"/>
                  </a:schemeClr>
                </a:solidFill>
              </a:rPr>
              <a:t>fp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-dev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8261180" y="2495165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8850861" y="2343400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2208CF1-E912-9D41-8C67-400BD5258B89}"/>
              </a:ext>
            </a:extLst>
          </p:cNvPr>
          <p:cNvSpPr/>
          <p:nvPr/>
        </p:nvSpPr>
        <p:spPr>
          <a:xfrm>
            <a:off x="5234087" y="4438632"/>
            <a:ext cx="7279127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9070E9-4CE3-E84D-A268-D77A4C3A7E86}"/>
              </a:ext>
            </a:extLst>
          </p:cNvPr>
          <p:cNvSpPr/>
          <p:nvPr/>
        </p:nvSpPr>
        <p:spPr>
          <a:xfrm>
            <a:off x="5328187" y="4548899"/>
            <a:ext cx="6999199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5462863" y="464373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2CE5C6-58E7-1746-82E7-08707E27832A}"/>
              </a:ext>
            </a:extLst>
          </p:cNvPr>
          <p:cNvSpPr txBox="1"/>
          <p:nvPr/>
        </p:nvSpPr>
        <p:spPr>
          <a:xfrm>
            <a:off x="8350224" y="5390344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BA4E9FE-5CCA-574A-A3E1-4F4E492056C5}"/>
              </a:ext>
            </a:extLst>
          </p:cNvPr>
          <p:cNvSpPr txBox="1"/>
          <p:nvPr/>
        </p:nvSpPr>
        <p:spPr>
          <a:xfrm>
            <a:off x="8420140" y="4855770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5589183" y="4759510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5639686" y="506929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5234087" y="3936013"/>
            <a:ext cx="7278062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app1- 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Service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03FFB2C-FA84-BD47-97DA-1E772D9A22A6}"/>
              </a:ext>
            </a:extLst>
          </p:cNvPr>
          <p:cNvCxnSpPr>
            <a:cxnSpLocks/>
            <a:stCxn id="87" idx="2"/>
            <a:endCxn id="144" idx="0"/>
          </p:cNvCxnSpPr>
          <p:nvPr/>
        </p:nvCxnSpPr>
        <p:spPr>
          <a:xfrm>
            <a:off x="8851877" y="2810820"/>
            <a:ext cx="21241" cy="112519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FC65D81-1A94-E44A-9809-6BFA9055A7A4}"/>
              </a:ext>
            </a:extLst>
          </p:cNvPr>
          <p:cNvCxnSpPr>
            <a:cxnSpLocks/>
            <a:stCxn id="144" idx="2"/>
            <a:endCxn id="89" idx="0"/>
          </p:cNvCxnSpPr>
          <p:nvPr/>
        </p:nvCxnSpPr>
        <p:spPr>
          <a:xfrm>
            <a:off x="8873118" y="4251668"/>
            <a:ext cx="533" cy="18696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4246368-8978-5C42-9447-FC48F81B15FE}"/>
              </a:ext>
            </a:extLst>
          </p:cNvPr>
          <p:cNvSpPr/>
          <p:nvPr/>
        </p:nvSpPr>
        <p:spPr>
          <a:xfrm>
            <a:off x="6691888" y="151524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528FE65-7E2D-E345-95F4-C010896A37EF}"/>
              </a:ext>
            </a:extLst>
          </p:cNvPr>
          <p:cNvSpPr txBox="1"/>
          <p:nvPr/>
        </p:nvSpPr>
        <p:spPr>
          <a:xfrm>
            <a:off x="1826759" y="48828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EEC4898D-ABC2-FC49-B3D9-80855E77EA4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658616" y="4159179"/>
            <a:ext cx="711200" cy="71120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08730550-6B04-1E4D-A85F-ECA806403956}"/>
              </a:ext>
            </a:extLst>
          </p:cNvPr>
          <p:cNvSpPr txBox="1"/>
          <p:nvPr/>
        </p:nvSpPr>
        <p:spPr>
          <a:xfrm>
            <a:off x="2373579" y="1195006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3429339D-D510-D94D-AD5E-BE4E0B03198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789565" y="1485949"/>
            <a:ext cx="711200" cy="71120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CBCBB39C-D66A-C049-9E9E-0DBFD9108F3A}"/>
              </a:ext>
            </a:extLst>
          </p:cNvPr>
          <p:cNvSpPr txBox="1"/>
          <p:nvPr/>
        </p:nvSpPr>
        <p:spPr>
          <a:xfrm>
            <a:off x="49112" y="2460268"/>
            <a:ext cx="334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https://</a:t>
            </a:r>
            <a:r>
              <a:rPr lang="en-US" sz="1200">
                <a:solidFill>
                  <a:srgbClr val="0070C0"/>
                </a:solidFill>
              </a:rPr>
              <a:t>fpdev.</a:t>
            </a:r>
            <a:r>
              <a:rPr lang="en-US" sz="1200" dirty="0">
                <a:solidFill>
                  <a:srgbClr val="0070C0"/>
                </a:solidFill>
              </a:rPr>
              <a:t>kubeoncloud.com/app1/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1CCBDD2-6DC2-3440-A7B8-72BC9D17F0DB}"/>
              </a:ext>
            </a:extLst>
          </p:cNvPr>
          <p:cNvCxnSpPr>
            <a:cxnSpLocks/>
            <a:stCxn id="166" idx="3"/>
            <a:endCxn id="227" idx="1"/>
          </p:cNvCxnSpPr>
          <p:nvPr/>
        </p:nvCxnSpPr>
        <p:spPr>
          <a:xfrm>
            <a:off x="3500765" y="1841549"/>
            <a:ext cx="5119085" cy="761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72BC4F9-5DF9-F94C-A467-393DE0F87044}"/>
              </a:ext>
            </a:extLst>
          </p:cNvPr>
          <p:cNvSpPr/>
          <p:nvPr/>
        </p:nvSpPr>
        <p:spPr>
          <a:xfrm>
            <a:off x="9705897" y="1721921"/>
            <a:ext cx="1080874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 Redirect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360D4BD-2C2B-0C4B-8672-B4059D374E97}"/>
              </a:ext>
            </a:extLst>
          </p:cNvPr>
          <p:cNvSpPr txBox="1"/>
          <p:nvPr/>
        </p:nvSpPr>
        <p:spPr>
          <a:xfrm>
            <a:off x="2177886" y="2197098"/>
            <a:ext cx="1681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C00000"/>
                </a:solidFill>
              </a:rPr>
              <a:t>fpdev.kubeoncloud.com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AD6C817-F55E-6B4F-A0E6-6FC1B401F92E}"/>
              </a:ext>
            </a:extLst>
          </p:cNvPr>
          <p:cNvSpPr/>
          <p:nvPr/>
        </p:nvSpPr>
        <p:spPr>
          <a:xfrm>
            <a:off x="10837509" y="1729043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external-</a:t>
            </a:r>
            <a:r>
              <a:rPr lang="en-US" sz="1400" dirty="0" err="1">
                <a:solidFill>
                  <a:srgbClr val="FFFF00"/>
                </a:solidFill>
              </a:rPr>
              <a:t>dns</a:t>
            </a:r>
            <a:endParaRPr lang="en-US" sz="1400" dirty="0">
              <a:solidFill>
                <a:srgbClr val="FFFF00"/>
              </a:solidFill>
            </a:endParaRPr>
          </a:p>
        </p:txBody>
      </p:sp>
      <p:pic>
        <p:nvPicPr>
          <p:cNvPr id="128" name="Graphic 127">
            <a:extLst>
              <a:ext uri="{FF2B5EF4-FFF2-40B4-BE49-F238E27FC236}">
                <a16:creationId xmlns:a16="http://schemas.microsoft.com/office/drawing/2014/main" id="{753EDD39-DF3C-964C-A24C-667AD0FAEA6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989515" y="3449040"/>
            <a:ext cx="330200" cy="330200"/>
          </a:xfrm>
          <a:prstGeom prst="rect">
            <a:avLst/>
          </a:prstGeom>
        </p:spPr>
      </p:pic>
      <p:pic>
        <p:nvPicPr>
          <p:cNvPr id="129" name="Graphic 128">
            <a:extLst>
              <a:ext uri="{FF2B5EF4-FFF2-40B4-BE49-F238E27FC236}">
                <a16:creationId xmlns:a16="http://schemas.microsoft.com/office/drawing/2014/main" id="{B43581AD-7CE5-DE4C-A391-FD1B96CCE6A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385330" y="3447272"/>
            <a:ext cx="330200" cy="330200"/>
          </a:xfrm>
          <a:prstGeom prst="rect">
            <a:avLst/>
          </a:prstGeom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EE9423F2-F396-B748-9981-4A866337260B}"/>
              </a:ext>
            </a:extLst>
          </p:cNvPr>
          <p:cNvSpPr/>
          <p:nvPr/>
        </p:nvSpPr>
        <p:spPr>
          <a:xfrm>
            <a:off x="11194500" y="4646037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DEA7472-8448-DA46-9DFC-7D47749B4861}"/>
              </a:ext>
            </a:extLst>
          </p:cNvPr>
          <p:cNvGrpSpPr/>
          <p:nvPr/>
        </p:nvGrpSpPr>
        <p:grpSpPr>
          <a:xfrm>
            <a:off x="11320820" y="4761812"/>
            <a:ext cx="555550" cy="352840"/>
            <a:chOff x="853440" y="4579716"/>
            <a:chExt cx="1006998" cy="827590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E2EB2CA9-75A0-0745-BED9-1924D1E443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CB01440E-7E23-E34E-9756-D06DC1A46D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C5157C22-D067-B44F-8D7F-2424C7C8D48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F1C0019-9E80-DA4D-B9AE-E77FFAEE74A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7E664ECE-DFBA-0641-A411-003592F2394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DF5DC935-CD65-BF4F-9CEF-CEE506A719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DB7BDE84-1B3E-EB44-9B0F-C5D5D00B046A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FAE1208C-D207-7F49-B225-449FD8972239}"/>
              </a:ext>
            </a:extLst>
          </p:cNvPr>
          <p:cNvSpPr txBox="1"/>
          <p:nvPr/>
        </p:nvSpPr>
        <p:spPr>
          <a:xfrm>
            <a:off x="11371323" y="5071594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325468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65" grpId="0" animBg="1"/>
      <p:bldP spid="147" grpId="0" animBg="1"/>
      <p:bldP spid="175" grpId="0"/>
      <p:bldP spid="195" grpId="0"/>
      <p:bldP spid="3" grpId="0"/>
      <p:bldP spid="112" grpId="0" animBg="1"/>
      <p:bldP spid="114" grpId="0" animBg="1"/>
      <p:bldP spid="121" grpId="0" animBg="1"/>
      <p:bldP spid="125" grpId="0" animBg="1"/>
      <p:bldP spid="72" grpId="0" animBg="1"/>
      <p:bldP spid="73" grpId="0"/>
      <p:bldP spid="229" grpId="0"/>
      <p:bldP spid="231" grpId="0"/>
      <p:bldP spid="16" grpId="0" animBg="1"/>
      <p:bldP spid="17" grpId="0"/>
      <p:bldP spid="87" grpId="0" animBg="1"/>
      <p:bldP spid="89" grpId="0" animBg="1"/>
      <p:bldP spid="90" grpId="0" animBg="1"/>
      <p:bldP spid="91" grpId="0" animBg="1"/>
      <p:bldP spid="92" grpId="0"/>
      <p:bldP spid="93" grpId="0"/>
      <p:bldP spid="102" grpId="0"/>
      <p:bldP spid="144" grpId="0" animBg="1"/>
      <p:bldP spid="162" grpId="0" animBg="1"/>
      <p:bldP spid="163" grpId="0"/>
      <p:bldP spid="165" grpId="0"/>
      <p:bldP spid="167" grpId="0"/>
      <p:bldP spid="122" grpId="0" animBg="1"/>
      <p:bldP spid="123" grpId="0"/>
      <p:bldP spid="127" grpId="0" animBg="1"/>
      <p:bldP spid="188" grpId="0" animBg="1"/>
      <p:bldP spid="199" grpId="0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1313724" y="50243"/>
            <a:ext cx="13018725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5367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2534657" y="133012"/>
            <a:ext cx="11576199" cy="7295204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34657" y="130598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207590" y="81433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599" y="817196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212939"/>
            <a:ext cx="4147156" cy="7109293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212939"/>
            <a:ext cx="4147156" cy="7109293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781899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775745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1615101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93966" y="261417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9193244" y="188969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983239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2645037"/>
            <a:ext cx="3841662" cy="4677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23216" y="2654449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2638111"/>
            <a:ext cx="3841662" cy="460824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98011" y="2642954"/>
            <a:ext cx="274320" cy="27432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75678" y="3076031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5972594" y="3063942"/>
            <a:ext cx="1948781" cy="115168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89379" y="3063596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7" y="3063596"/>
            <a:ext cx="1887568" cy="115191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</p:cNvCxnSpPr>
          <p:nvPr/>
        </p:nvCxnSpPr>
        <p:spPr>
          <a:xfrm>
            <a:off x="4804820" y="1928034"/>
            <a:ext cx="1167774" cy="1780161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3"/>
          </p:cNvCxnSpPr>
          <p:nvPr/>
        </p:nvCxnSpPr>
        <p:spPr>
          <a:xfrm flipH="1">
            <a:off x="11877085" y="1920675"/>
            <a:ext cx="1003504" cy="1718879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5758759" y="2940075"/>
            <a:ext cx="6336983" cy="134495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036269" y="3776863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1944952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91632" y="1456927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1937593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645639" y="1450775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5657" y="607263"/>
            <a:ext cx="3594932" cy="84351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</p:cNvCxnSpPr>
          <p:nvPr/>
        </p:nvCxnSpPr>
        <p:spPr>
          <a:xfrm flipH="1">
            <a:off x="4808588" y="607263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619850" y="1182703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613482" y="208443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027734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103419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endCxn id="237" idx="0"/>
          </p:cNvCxnSpPr>
          <p:nvPr/>
        </p:nvCxnSpPr>
        <p:spPr>
          <a:xfrm>
            <a:off x="11203163" y="1932667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79B94C4-4452-F04F-BCD3-E0607E054ADB}"/>
              </a:ext>
            </a:extLst>
          </p:cNvPr>
          <p:cNvSpPr/>
          <p:nvPr/>
        </p:nvSpPr>
        <p:spPr>
          <a:xfrm>
            <a:off x="8269480" y="2072584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/app2/*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3F5EC21-F833-D943-9E27-F9C9C13C88BC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859161" y="1920819"/>
            <a:ext cx="1016" cy="151765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6267208" y="2061728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6856889" y="1909963"/>
            <a:ext cx="1016" cy="15176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6496345" y="351233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6622665" y="3628111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6518146" y="3948393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app1-pod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6182320" y="3318095"/>
            <a:ext cx="5649421" cy="1834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app1- </a:t>
            </a:r>
            <a:r>
              <a:rPr lang="en-US" sz="1000" dirty="0" err="1">
                <a:solidFill>
                  <a:srgbClr val="FFFF00"/>
                </a:solidFill>
              </a:rPr>
              <a:t>NodePort</a:t>
            </a:r>
            <a:r>
              <a:rPr lang="en-US" sz="1000" dirty="0">
                <a:solidFill>
                  <a:srgbClr val="FFFF00"/>
                </a:solidFill>
              </a:rPr>
              <a:t> Service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03FFB2C-FA84-BD47-97DA-1E772D9A22A6}"/>
              </a:ext>
            </a:extLst>
          </p:cNvPr>
          <p:cNvCxnSpPr>
            <a:cxnSpLocks/>
            <a:stCxn id="87" idx="2"/>
          </p:cNvCxnSpPr>
          <p:nvPr/>
        </p:nvCxnSpPr>
        <p:spPr>
          <a:xfrm>
            <a:off x="6857905" y="2377383"/>
            <a:ext cx="0" cy="977787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4246368-8978-5C42-9447-FC48F81B15FE}"/>
              </a:ext>
            </a:extLst>
          </p:cNvPr>
          <p:cNvSpPr/>
          <p:nvPr/>
        </p:nvSpPr>
        <p:spPr>
          <a:xfrm>
            <a:off x="6691888" y="1083734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528FE65-7E2D-E345-95F4-C010896A37EF}"/>
              </a:ext>
            </a:extLst>
          </p:cNvPr>
          <p:cNvSpPr txBox="1"/>
          <p:nvPr/>
        </p:nvSpPr>
        <p:spPr>
          <a:xfrm>
            <a:off x="2145863" y="70822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EEC4898D-ABC2-FC49-B3D9-80855E77EA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977720" y="6358579"/>
            <a:ext cx="711200" cy="71120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08730550-6B04-1E4D-A85F-ECA806403956}"/>
              </a:ext>
            </a:extLst>
          </p:cNvPr>
          <p:cNvSpPr txBox="1"/>
          <p:nvPr/>
        </p:nvSpPr>
        <p:spPr>
          <a:xfrm>
            <a:off x="2455456" y="773391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3429339D-D510-D94D-AD5E-BE4E0B03198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871442" y="1064334"/>
            <a:ext cx="711200" cy="711200"/>
          </a:xfrm>
          <a:prstGeom prst="rect">
            <a:avLst/>
          </a:prstGeom>
        </p:spPr>
      </p:pic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1CCBDD2-6DC2-3440-A7B8-72BC9D17F0DB}"/>
              </a:ext>
            </a:extLst>
          </p:cNvPr>
          <p:cNvCxnSpPr>
            <a:cxnSpLocks/>
          </p:cNvCxnSpPr>
          <p:nvPr/>
        </p:nvCxnSpPr>
        <p:spPr>
          <a:xfrm>
            <a:off x="3587028" y="1420439"/>
            <a:ext cx="5119085" cy="761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72BC4F9-5DF9-F94C-A467-393DE0F87044}"/>
              </a:ext>
            </a:extLst>
          </p:cNvPr>
          <p:cNvSpPr/>
          <p:nvPr/>
        </p:nvSpPr>
        <p:spPr>
          <a:xfrm>
            <a:off x="9705897" y="1290413"/>
            <a:ext cx="1080874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 Redirect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360D4BD-2C2B-0C4B-8672-B4059D374E97}"/>
              </a:ext>
            </a:extLst>
          </p:cNvPr>
          <p:cNvSpPr txBox="1"/>
          <p:nvPr/>
        </p:nvSpPr>
        <p:spPr>
          <a:xfrm>
            <a:off x="2414259" y="1793553"/>
            <a:ext cx="1654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app1.kubeoncloud.com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AD6C817-F55E-6B4F-A0E6-6FC1B401F92E}"/>
              </a:ext>
            </a:extLst>
          </p:cNvPr>
          <p:cNvSpPr/>
          <p:nvPr/>
        </p:nvSpPr>
        <p:spPr>
          <a:xfrm>
            <a:off x="10837509" y="1297535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external-</a:t>
            </a:r>
            <a:r>
              <a:rPr lang="en-US" sz="1400" dirty="0" err="1">
                <a:solidFill>
                  <a:srgbClr val="FFFF00"/>
                </a:solidFill>
              </a:rPr>
              <a:t>dns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221D119-B3A9-644E-A8D8-F2E9852890D4}"/>
              </a:ext>
            </a:extLst>
          </p:cNvPr>
          <p:cNvSpPr/>
          <p:nvPr/>
        </p:nvSpPr>
        <p:spPr>
          <a:xfrm>
            <a:off x="5972594" y="4458516"/>
            <a:ext cx="1948781" cy="1109176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Node-1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7FE5AEBA-E2E5-BC4D-AD96-527CA032D10A}"/>
              </a:ext>
            </a:extLst>
          </p:cNvPr>
          <p:cNvSpPr/>
          <p:nvPr/>
        </p:nvSpPr>
        <p:spPr>
          <a:xfrm>
            <a:off x="9989517" y="4458169"/>
            <a:ext cx="1867124" cy="1109397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12700"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Node-2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EEA9A9E-76B6-824A-B768-CFFEC4486E4D}"/>
              </a:ext>
            </a:extLst>
          </p:cNvPr>
          <p:cNvSpPr/>
          <p:nvPr/>
        </p:nvSpPr>
        <p:spPr>
          <a:xfrm>
            <a:off x="5758760" y="4354983"/>
            <a:ext cx="6260142" cy="1296835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68FB210-89B3-9245-AA20-4CD6CF707854}"/>
              </a:ext>
            </a:extLst>
          </p:cNvPr>
          <p:cNvSpPr txBox="1"/>
          <p:nvPr/>
        </p:nvSpPr>
        <p:spPr>
          <a:xfrm>
            <a:off x="8038326" y="5117863"/>
            <a:ext cx="1953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Fargate: fp-app2-profile</a:t>
            </a:r>
          </a:p>
        </p:txBody>
      </p:sp>
      <p:pic>
        <p:nvPicPr>
          <p:cNvPr id="198" name="Graphic 197">
            <a:extLst>
              <a:ext uri="{FF2B5EF4-FFF2-40B4-BE49-F238E27FC236}">
                <a16:creationId xmlns:a16="http://schemas.microsoft.com/office/drawing/2014/main" id="{0494F97F-1961-B046-8DC4-4BB833BB562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975678" y="4457157"/>
            <a:ext cx="330200" cy="330200"/>
          </a:xfrm>
          <a:prstGeom prst="rect">
            <a:avLst/>
          </a:prstGeom>
        </p:spPr>
      </p:pic>
      <p:pic>
        <p:nvPicPr>
          <p:cNvPr id="199" name="Graphic 198">
            <a:extLst>
              <a:ext uri="{FF2B5EF4-FFF2-40B4-BE49-F238E27FC236}">
                <a16:creationId xmlns:a16="http://schemas.microsoft.com/office/drawing/2014/main" id="{329673BD-69DF-574F-879E-077F4B61889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989379" y="4458169"/>
            <a:ext cx="330200" cy="330200"/>
          </a:xfrm>
          <a:prstGeom prst="rect">
            <a:avLst/>
          </a:prstGeom>
        </p:spPr>
      </p:pic>
      <p:sp>
        <p:nvSpPr>
          <p:cNvPr id="200" name="Rectangle 199">
            <a:extLst>
              <a:ext uri="{FF2B5EF4-FFF2-40B4-BE49-F238E27FC236}">
                <a16:creationId xmlns:a16="http://schemas.microsoft.com/office/drawing/2014/main" id="{868926EF-BD72-9642-BF1E-24DF3D18BE56}"/>
              </a:ext>
            </a:extLst>
          </p:cNvPr>
          <p:cNvSpPr/>
          <p:nvPr/>
        </p:nvSpPr>
        <p:spPr>
          <a:xfrm>
            <a:off x="5972594" y="5843812"/>
            <a:ext cx="1936797" cy="1335217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Node-1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D4CDA80-2AE4-E545-B2DC-AC168BECAB2D}"/>
              </a:ext>
            </a:extLst>
          </p:cNvPr>
          <p:cNvSpPr/>
          <p:nvPr/>
        </p:nvSpPr>
        <p:spPr>
          <a:xfrm>
            <a:off x="9977532" y="5843466"/>
            <a:ext cx="1854209" cy="1335563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Node-2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C219E73E-9C53-BD43-ACD6-4BC583483EDE}"/>
              </a:ext>
            </a:extLst>
          </p:cNvPr>
          <p:cNvSpPr/>
          <p:nvPr/>
        </p:nvSpPr>
        <p:spPr>
          <a:xfrm>
            <a:off x="5758760" y="5740280"/>
            <a:ext cx="6205984" cy="1527026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0" name="Graphic 219">
            <a:extLst>
              <a:ext uri="{FF2B5EF4-FFF2-40B4-BE49-F238E27FC236}">
                <a16:creationId xmlns:a16="http://schemas.microsoft.com/office/drawing/2014/main" id="{92176698-CB03-E44F-9B40-BF6332BE724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975678" y="5853976"/>
            <a:ext cx="330200" cy="330200"/>
          </a:xfrm>
          <a:prstGeom prst="rect">
            <a:avLst/>
          </a:prstGeom>
        </p:spPr>
      </p:pic>
      <p:pic>
        <p:nvPicPr>
          <p:cNvPr id="221" name="Graphic 220">
            <a:extLst>
              <a:ext uri="{FF2B5EF4-FFF2-40B4-BE49-F238E27FC236}">
                <a16:creationId xmlns:a16="http://schemas.microsoft.com/office/drawing/2014/main" id="{33DF717B-A224-E546-9681-83E0E637A1B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977395" y="5843466"/>
            <a:ext cx="330200" cy="330200"/>
          </a:xfrm>
          <a:prstGeom prst="rect">
            <a:avLst/>
          </a:prstGeom>
        </p:spPr>
      </p:pic>
      <p:sp>
        <p:nvSpPr>
          <p:cNvPr id="222" name="TextBox 221">
            <a:extLst>
              <a:ext uri="{FF2B5EF4-FFF2-40B4-BE49-F238E27FC236}">
                <a16:creationId xmlns:a16="http://schemas.microsoft.com/office/drawing/2014/main" id="{C4A7E5F6-8DC1-6D47-ADBA-957124732EE4}"/>
              </a:ext>
            </a:extLst>
          </p:cNvPr>
          <p:cNvSpPr txBox="1"/>
          <p:nvPr/>
        </p:nvSpPr>
        <p:spPr>
          <a:xfrm>
            <a:off x="8008603" y="6509627"/>
            <a:ext cx="1894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Fargate: </a:t>
            </a:r>
            <a:r>
              <a:rPr lang="en-US" sz="1400" dirty="0" err="1">
                <a:solidFill>
                  <a:srgbClr val="0070C0"/>
                </a:solidFill>
              </a:rPr>
              <a:t>fp</a:t>
            </a:r>
            <a:r>
              <a:rPr lang="en-US" sz="1400" dirty="0">
                <a:solidFill>
                  <a:srgbClr val="0070C0"/>
                </a:solidFill>
              </a:rPr>
              <a:t>-ums-profile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00BAB63F-FCF4-7F44-9B8D-B9A1E091554E}"/>
              </a:ext>
            </a:extLst>
          </p:cNvPr>
          <p:cNvSpPr/>
          <p:nvPr/>
        </p:nvSpPr>
        <p:spPr>
          <a:xfrm>
            <a:off x="10469791" y="3522458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A2A004EF-A72A-3B41-9606-D4A69D1BD31A}"/>
              </a:ext>
            </a:extLst>
          </p:cNvPr>
          <p:cNvGrpSpPr/>
          <p:nvPr/>
        </p:nvGrpSpPr>
        <p:grpSpPr>
          <a:xfrm>
            <a:off x="10596111" y="3638233"/>
            <a:ext cx="555550" cy="352840"/>
            <a:chOff x="853440" y="4579716"/>
            <a:chExt cx="1006998" cy="827590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57B35F89-6513-A24E-954E-06B4FF9350C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E9A28101-B47D-5B47-AA04-2BDB2D1413A4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E1D6626C-204B-C34D-98A6-91A1392A80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515E5221-4A66-634D-98DD-367370B780B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C2DB66B8-C6A9-3145-A08E-6BCF90B3FB7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8BFCF001-876D-3B42-94D7-FEC535B52C9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9FBF34F6-44E4-3644-AF6F-AAC02991AFF7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F937DE97-9536-8846-A480-921A66AAA5FF}"/>
              </a:ext>
            </a:extLst>
          </p:cNvPr>
          <p:cNvSpPr txBox="1"/>
          <p:nvPr/>
        </p:nvSpPr>
        <p:spPr>
          <a:xfrm>
            <a:off x="10550831" y="3947969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app1-pod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DA07E7BB-6EFE-E148-82A8-051CD73F617E}"/>
              </a:ext>
            </a:extLst>
          </p:cNvPr>
          <p:cNvSpPr/>
          <p:nvPr/>
        </p:nvSpPr>
        <p:spPr>
          <a:xfrm>
            <a:off x="6442043" y="4921495"/>
            <a:ext cx="821933" cy="6218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8AAF6676-5EC6-E04D-894B-384D5B567AD5}"/>
              </a:ext>
            </a:extLst>
          </p:cNvPr>
          <p:cNvGrpSpPr/>
          <p:nvPr/>
        </p:nvGrpSpPr>
        <p:grpSpPr>
          <a:xfrm>
            <a:off x="6568363" y="5003430"/>
            <a:ext cx="555550" cy="352840"/>
            <a:chOff x="853440" y="4579716"/>
            <a:chExt cx="1006998" cy="827590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590B7DAF-B0DD-7948-8D23-3EEA4A849BF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FC5EC0CC-C0AD-C54F-9E29-1F50E0417C7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22C8049B-30E9-3F40-8EBE-7036989718C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AD17ABBA-2047-2749-A7D3-E9F380BB397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ABCAD861-CF45-534C-AC72-DB1264C5F3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3D1CBEDE-10A8-8743-8CB9-5C99C009482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336CA452-A74C-2448-95D3-BE1ABEE16430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255" name="TextBox 254">
            <a:extLst>
              <a:ext uri="{FF2B5EF4-FFF2-40B4-BE49-F238E27FC236}">
                <a16:creationId xmlns:a16="http://schemas.microsoft.com/office/drawing/2014/main" id="{87BD7470-8FEC-1140-90BC-5E0A06001A23}"/>
              </a:ext>
            </a:extLst>
          </p:cNvPr>
          <p:cNvSpPr txBox="1"/>
          <p:nvPr/>
        </p:nvSpPr>
        <p:spPr>
          <a:xfrm>
            <a:off x="6463844" y="5323712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app2-pod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43358449-85B3-1742-9F93-3885744BFE44}"/>
              </a:ext>
            </a:extLst>
          </p:cNvPr>
          <p:cNvSpPr/>
          <p:nvPr/>
        </p:nvSpPr>
        <p:spPr>
          <a:xfrm>
            <a:off x="6128018" y="4724236"/>
            <a:ext cx="5649421" cy="1834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app2 - </a:t>
            </a:r>
            <a:r>
              <a:rPr lang="en-US" sz="1000" dirty="0" err="1">
                <a:solidFill>
                  <a:srgbClr val="FFFF00"/>
                </a:solidFill>
              </a:rPr>
              <a:t>NodePort</a:t>
            </a:r>
            <a:r>
              <a:rPr lang="en-US" sz="1000" dirty="0">
                <a:solidFill>
                  <a:srgbClr val="FFFF00"/>
                </a:solidFill>
              </a:rPr>
              <a:t> Service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AED8FC6D-1A9A-4844-B13B-A58B53B2EB96}"/>
              </a:ext>
            </a:extLst>
          </p:cNvPr>
          <p:cNvSpPr/>
          <p:nvPr/>
        </p:nvSpPr>
        <p:spPr>
          <a:xfrm>
            <a:off x="10415489" y="4942111"/>
            <a:ext cx="821933" cy="6113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3EAD0D80-A665-2049-94C3-3ED27665B686}"/>
              </a:ext>
            </a:extLst>
          </p:cNvPr>
          <p:cNvGrpSpPr/>
          <p:nvPr/>
        </p:nvGrpSpPr>
        <p:grpSpPr>
          <a:xfrm>
            <a:off x="10541809" y="5013552"/>
            <a:ext cx="555550" cy="352840"/>
            <a:chOff x="853440" y="4579716"/>
            <a:chExt cx="1006998" cy="827590"/>
          </a:xfrm>
        </p:grpSpPr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3C17E64C-688A-9A41-A7FA-B41679B3FC3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36D71494-8875-0E4C-BF90-2019AB201C2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AFDEF925-71AC-444A-A839-ECC692CC0B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DF760956-7AFF-8444-95D4-EEC1620EC8C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0DD29A8E-40FC-AC49-B385-808E01D059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2DBA5AA2-41BE-1D43-9DFD-4E0AE77A235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46F6EAE2-DCFF-EA43-B2F0-4B7E1FD543EA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268" name="TextBox 267">
            <a:extLst>
              <a:ext uri="{FF2B5EF4-FFF2-40B4-BE49-F238E27FC236}">
                <a16:creationId xmlns:a16="http://schemas.microsoft.com/office/drawing/2014/main" id="{2B9A8935-E9B6-4A4D-9667-C2986F1B2B14}"/>
              </a:ext>
            </a:extLst>
          </p:cNvPr>
          <p:cNvSpPr txBox="1"/>
          <p:nvPr/>
        </p:nvSpPr>
        <p:spPr>
          <a:xfrm>
            <a:off x="10496529" y="5323288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app2-pod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B510073B-779E-6E4E-9FFD-ECA0A66FE9AE}"/>
              </a:ext>
            </a:extLst>
          </p:cNvPr>
          <p:cNvCxnSpPr>
            <a:stCxn id="85" idx="2"/>
            <a:endCxn id="256" idx="1"/>
          </p:cNvCxnSpPr>
          <p:nvPr/>
        </p:nvCxnSpPr>
        <p:spPr>
          <a:xfrm rot="5400000">
            <a:off x="6280245" y="2236013"/>
            <a:ext cx="2427706" cy="2732159"/>
          </a:xfrm>
          <a:prstGeom prst="bentConnector4">
            <a:avLst>
              <a:gd name="adj1" fmla="val 8330"/>
              <a:gd name="adj2" fmla="val 119272"/>
            </a:avLst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>
            <a:extLst>
              <a:ext uri="{FF2B5EF4-FFF2-40B4-BE49-F238E27FC236}">
                <a16:creationId xmlns:a16="http://schemas.microsoft.com/office/drawing/2014/main" id="{CED4120B-F4FB-6843-B8CA-ADB7A5DDBC0A}"/>
              </a:ext>
            </a:extLst>
          </p:cNvPr>
          <p:cNvSpPr/>
          <p:nvPr/>
        </p:nvSpPr>
        <p:spPr>
          <a:xfrm>
            <a:off x="6418302" y="6301779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ED0195F8-074A-F546-8F13-E2F2D84AB3C0}"/>
              </a:ext>
            </a:extLst>
          </p:cNvPr>
          <p:cNvGrpSpPr/>
          <p:nvPr/>
        </p:nvGrpSpPr>
        <p:grpSpPr>
          <a:xfrm>
            <a:off x="6544622" y="6417554"/>
            <a:ext cx="555550" cy="352840"/>
            <a:chOff x="853440" y="4579716"/>
            <a:chExt cx="1006998" cy="827590"/>
          </a:xfrm>
        </p:grpSpPr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B2278DF2-4190-E149-811B-B72F15A0E4C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F27F1565-FA10-224C-9444-25677EC4A78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7CD6AEB7-E2B8-8B45-80F4-0DBF88F65F2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D2FE260-A1F5-D943-A66F-570F7DAE340C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4C0F8B3B-AE5B-6948-B0AA-10E5934CF44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D8AFE323-C0A6-AB4C-B18C-B20D9A6AC95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C315AD7E-E731-CB4B-A819-248D75DEFBA9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279" name="TextBox 278">
            <a:extLst>
              <a:ext uri="{FF2B5EF4-FFF2-40B4-BE49-F238E27FC236}">
                <a16:creationId xmlns:a16="http://schemas.microsoft.com/office/drawing/2014/main" id="{89B648AD-12B8-F34F-87F2-4043F9E0CD3F}"/>
              </a:ext>
            </a:extLst>
          </p:cNvPr>
          <p:cNvSpPr txBox="1"/>
          <p:nvPr/>
        </p:nvSpPr>
        <p:spPr>
          <a:xfrm>
            <a:off x="6440103" y="6737836"/>
            <a:ext cx="773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UMS-pod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FA9F4CC4-6E59-EA44-A1E2-E2527BCA2A1B}"/>
              </a:ext>
            </a:extLst>
          </p:cNvPr>
          <p:cNvSpPr/>
          <p:nvPr/>
        </p:nvSpPr>
        <p:spPr>
          <a:xfrm>
            <a:off x="6104277" y="6107538"/>
            <a:ext cx="5649421" cy="1834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User management - </a:t>
            </a:r>
            <a:r>
              <a:rPr lang="en-US" sz="1000" dirty="0" err="1">
                <a:solidFill>
                  <a:srgbClr val="FFFF00"/>
                </a:solidFill>
              </a:rPr>
              <a:t>NodePort</a:t>
            </a:r>
            <a:r>
              <a:rPr lang="en-US" sz="1000" dirty="0">
                <a:solidFill>
                  <a:srgbClr val="FFFF00"/>
                </a:solidFill>
              </a:rPr>
              <a:t> Service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A4A03851-A400-3C40-8D1E-564A2A1B54A5}"/>
              </a:ext>
            </a:extLst>
          </p:cNvPr>
          <p:cNvSpPr/>
          <p:nvPr/>
        </p:nvSpPr>
        <p:spPr>
          <a:xfrm>
            <a:off x="10391748" y="63119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15B498B0-48E4-974E-ABF8-B03B642E325C}"/>
              </a:ext>
            </a:extLst>
          </p:cNvPr>
          <p:cNvGrpSpPr/>
          <p:nvPr/>
        </p:nvGrpSpPr>
        <p:grpSpPr>
          <a:xfrm>
            <a:off x="10518068" y="6427676"/>
            <a:ext cx="555550" cy="352840"/>
            <a:chOff x="853440" y="4579716"/>
            <a:chExt cx="1006998" cy="827590"/>
          </a:xfrm>
        </p:grpSpPr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5DA3409F-7A15-D841-8813-6E2D3260DCF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D301A8F5-0EB6-1647-8B85-E3EEC98DD64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23AC0FC8-EECC-C440-B898-33E4C7BE6E4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2EC444D4-F8EE-E447-AC6E-0CEDADDEB9F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4488A8A8-AFDC-DF4D-9742-9C82FF77E58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84F6A68F-E9A0-8A45-8A15-48A70B2FDB7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3512F229-C546-6A40-BB17-275C71183680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290" name="TextBox 289">
            <a:extLst>
              <a:ext uri="{FF2B5EF4-FFF2-40B4-BE49-F238E27FC236}">
                <a16:creationId xmlns:a16="http://schemas.microsoft.com/office/drawing/2014/main" id="{B65E56C3-C795-AB46-A9CC-C81B9117567E}"/>
              </a:ext>
            </a:extLst>
          </p:cNvPr>
          <p:cNvSpPr txBox="1"/>
          <p:nvPr/>
        </p:nvSpPr>
        <p:spPr>
          <a:xfrm>
            <a:off x="10472788" y="6737412"/>
            <a:ext cx="773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UMS-pod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6A50599-DC17-CB4D-8328-307B90E9E803}"/>
              </a:ext>
            </a:extLst>
          </p:cNvPr>
          <p:cNvCxnSpPr>
            <a:stCxn id="237" idx="2"/>
            <a:endCxn id="280" idx="3"/>
          </p:cNvCxnSpPr>
          <p:nvPr/>
        </p:nvCxnSpPr>
        <p:spPr>
          <a:xfrm rot="16200000" flipH="1">
            <a:off x="9579358" y="4024907"/>
            <a:ext cx="3799160" cy="549519"/>
          </a:xfrm>
          <a:prstGeom prst="bentConnector4">
            <a:avLst>
              <a:gd name="adj1" fmla="val 4713"/>
              <a:gd name="adj2" fmla="val 190226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Rectangle 332">
            <a:extLst>
              <a:ext uri="{FF2B5EF4-FFF2-40B4-BE49-F238E27FC236}">
                <a16:creationId xmlns:a16="http://schemas.microsoft.com/office/drawing/2014/main" id="{78566659-AD0F-B84B-AD9D-307C0F7F49A6}"/>
              </a:ext>
            </a:extLst>
          </p:cNvPr>
          <p:cNvSpPr/>
          <p:nvPr/>
        </p:nvSpPr>
        <p:spPr>
          <a:xfrm>
            <a:off x="6022359" y="6976575"/>
            <a:ext cx="5649421" cy="1834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MySQL – </a:t>
            </a:r>
            <a:r>
              <a:rPr lang="en-US" sz="1000" dirty="0">
                <a:solidFill>
                  <a:srgbClr val="FFFF00"/>
                </a:solidFill>
              </a:rPr>
              <a:t>External Name Service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2C028FFB-0C6B-AE42-A2B7-AAE317323EC0}"/>
              </a:ext>
            </a:extLst>
          </p:cNvPr>
          <p:cNvSpPr txBox="1"/>
          <p:nvPr/>
        </p:nvSpPr>
        <p:spPr>
          <a:xfrm>
            <a:off x="4236719" y="706535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335" name="Graphic 334">
            <a:extLst>
              <a:ext uri="{FF2B5EF4-FFF2-40B4-BE49-F238E27FC236}">
                <a16:creationId xmlns:a16="http://schemas.microsoft.com/office/drawing/2014/main" id="{6CCF53F1-F1A5-5C4E-B152-B3B6107B034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476398" y="6386775"/>
            <a:ext cx="711200" cy="711200"/>
          </a:xfrm>
          <a:prstGeom prst="rect">
            <a:avLst/>
          </a:prstGeom>
        </p:spPr>
      </p:pic>
      <p:sp>
        <p:nvSpPr>
          <p:cNvPr id="336" name="TextBox 335">
            <a:extLst>
              <a:ext uri="{FF2B5EF4-FFF2-40B4-BE49-F238E27FC236}">
                <a16:creationId xmlns:a16="http://schemas.microsoft.com/office/drawing/2014/main" id="{14AEEBE2-5F60-A846-8696-FB262B71263E}"/>
              </a:ext>
            </a:extLst>
          </p:cNvPr>
          <p:cNvSpPr txBox="1"/>
          <p:nvPr/>
        </p:nvSpPr>
        <p:spPr>
          <a:xfrm>
            <a:off x="12329463" y="7016153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337" name="Graphic 336">
            <a:extLst>
              <a:ext uri="{FF2B5EF4-FFF2-40B4-BE49-F238E27FC236}">
                <a16:creationId xmlns:a16="http://schemas.microsoft.com/office/drawing/2014/main" id="{820FD142-8739-CB4C-BD46-8A7638C84F9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2569142" y="6337572"/>
            <a:ext cx="711200" cy="7112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18448F-2AEC-3940-BFD8-A6B94BE50130}"/>
              </a:ext>
            </a:extLst>
          </p:cNvPr>
          <p:cNvCxnSpPr/>
          <p:nvPr/>
        </p:nvCxnSpPr>
        <p:spPr>
          <a:xfrm flipH="1" flipV="1">
            <a:off x="5184733" y="6708549"/>
            <a:ext cx="804653" cy="348211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536052D-7F60-EA49-BE9C-4B68B75E7F86}"/>
              </a:ext>
            </a:extLst>
          </p:cNvPr>
          <p:cNvCxnSpPr>
            <a:stCxn id="333" idx="3"/>
            <a:endCxn id="337" idx="1"/>
          </p:cNvCxnSpPr>
          <p:nvPr/>
        </p:nvCxnSpPr>
        <p:spPr>
          <a:xfrm flipV="1">
            <a:off x="11671780" y="6693172"/>
            <a:ext cx="897362" cy="37511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BD3F9F-AACA-F848-AA41-3B8A7921C5D0}"/>
              </a:ext>
            </a:extLst>
          </p:cNvPr>
          <p:cNvCxnSpPr>
            <a:stCxn id="144" idx="2"/>
            <a:endCxn id="91" idx="3"/>
          </p:cNvCxnSpPr>
          <p:nvPr/>
        </p:nvCxnSpPr>
        <p:spPr>
          <a:xfrm flipH="1">
            <a:off x="7318278" y="3501512"/>
            <a:ext cx="1688753" cy="33866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75E63B2-3303-1142-90F5-044089878CA5}"/>
              </a:ext>
            </a:extLst>
          </p:cNvPr>
          <p:cNvCxnSpPr>
            <a:stCxn id="144" idx="2"/>
            <a:endCxn id="223" idx="1"/>
          </p:cNvCxnSpPr>
          <p:nvPr/>
        </p:nvCxnSpPr>
        <p:spPr>
          <a:xfrm>
            <a:off x="9007031" y="3501512"/>
            <a:ext cx="1462760" cy="348784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519EE23-8923-9A43-96CF-2D5553F9E1AE}"/>
              </a:ext>
            </a:extLst>
          </p:cNvPr>
          <p:cNvCxnSpPr>
            <a:cxnSpLocks/>
            <a:stCxn id="256" idx="2"/>
            <a:endCxn id="245" idx="3"/>
          </p:cNvCxnSpPr>
          <p:nvPr/>
        </p:nvCxnSpPr>
        <p:spPr>
          <a:xfrm flipH="1">
            <a:off x="7263976" y="4907653"/>
            <a:ext cx="1688753" cy="324760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70B4CA2-CF8B-CA45-851B-ABED5B5A19B0}"/>
              </a:ext>
            </a:extLst>
          </p:cNvPr>
          <p:cNvCxnSpPr>
            <a:cxnSpLocks/>
            <a:stCxn id="256" idx="2"/>
            <a:endCxn id="257" idx="1"/>
          </p:cNvCxnSpPr>
          <p:nvPr/>
        </p:nvCxnSpPr>
        <p:spPr>
          <a:xfrm>
            <a:off x="8952729" y="4907653"/>
            <a:ext cx="1462760" cy="340129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09DA73-7601-8245-804F-6A743EC48D1E}"/>
              </a:ext>
            </a:extLst>
          </p:cNvPr>
          <p:cNvCxnSpPr>
            <a:stCxn id="280" idx="2"/>
            <a:endCxn id="269" idx="3"/>
          </p:cNvCxnSpPr>
          <p:nvPr/>
        </p:nvCxnSpPr>
        <p:spPr>
          <a:xfrm flipH="1">
            <a:off x="7240235" y="6290955"/>
            <a:ext cx="1688753" cy="33866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DE10874-016D-0E47-844F-DCE84E362DFA}"/>
              </a:ext>
            </a:extLst>
          </p:cNvPr>
          <p:cNvCxnSpPr>
            <a:stCxn id="280" idx="2"/>
            <a:endCxn id="281" idx="1"/>
          </p:cNvCxnSpPr>
          <p:nvPr/>
        </p:nvCxnSpPr>
        <p:spPr>
          <a:xfrm>
            <a:off x="8928988" y="6290955"/>
            <a:ext cx="1462760" cy="34878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59C1461-6F0A-9C41-A4F5-9A5AADFDA236}"/>
              </a:ext>
            </a:extLst>
          </p:cNvPr>
          <p:cNvCxnSpPr>
            <a:stCxn id="281" idx="3"/>
          </p:cNvCxnSpPr>
          <p:nvPr/>
        </p:nvCxnSpPr>
        <p:spPr>
          <a:xfrm>
            <a:off x="11213681" y="6639739"/>
            <a:ext cx="242004" cy="346710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AAE760D-54CE-254B-81DE-192B7B59910F}"/>
              </a:ext>
            </a:extLst>
          </p:cNvPr>
          <p:cNvCxnSpPr/>
          <p:nvPr/>
        </p:nvCxnSpPr>
        <p:spPr>
          <a:xfrm rot="5400000">
            <a:off x="6096720" y="6691381"/>
            <a:ext cx="348784" cy="241848"/>
          </a:xfrm>
          <a:prstGeom prst="bentConnector3">
            <a:avLst>
              <a:gd name="adj1" fmla="val 5814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C9CD8AD4-FBFA-B840-B49A-E03603CF8D6B}"/>
              </a:ext>
            </a:extLst>
          </p:cNvPr>
          <p:cNvCxnSpPr>
            <a:cxnSpLocks/>
            <a:stCxn id="230" idx="2"/>
            <a:endCxn id="161" idx="1"/>
          </p:cNvCxnSpPr>
          <p:nvPr/>
        </p:nvCxnSpPr>
        <p:spPr>
          <a:xfrm>
            <a:off x="4826582" y="1926827"/>
            <a:ext cx="1146012" cy="3086277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ECE94A45-0363-5044-985A-8A48A5A7C6BB}"/>
              </a:ext>
            </a:extLst>
          </p:cNvPr>
          <p:cNvCxnSpPr>
            <a:cxnSpLocks/>
            <a:stCxn id="230" idx="2"/>
            <a:endCxn id="200" idx="1"/>
          </p:cNvCxnSpPr>
          <p:nvPr/>
        </p:nvCxnSpPr>
        <p:spPr>
          <a:xfrm>
            <a:off x="4826582" y="1926827"/>
            <a:ext cx="1146012" cy="45845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47973148-CFB0-2C45-8A64-A9E169A1B6B7}"/>
              </a:ext>
            </a:extLst>
          </p:cNvPr>
          <p:cNvCxnSpPr>
            <a:cxnSpLocks/>
            <a:stCxn id="232" idx="2"/>
            <a:endCxn id="178" idx="3"/>
          </p:cNvCxnSpPr>
          <p:nvPr/>
        </p:nvCxnSpPr>
        <p:spPr>
          <a:xfrm flipH="1">
            <a:off x="11856641" y="1920675"/>
            <a:ext cx="1023948" cy="3092193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3732A5A8-8239-7E4C-B7CD-B716E048A2A6}"/>
              </a:ext>
            </a:extLst>
          </p:cNvPr>
          <p:cNvCxnSpPr>
            <a:cxnSpLocks/>
            <a:stCxn id="232" idx="2"/>
            <a:endCxn id="202" idx="3"/>
          </p:cNvCxnSpPr>
          <p:nvPr/>
        </p:nvCxnSpPr>
        <p:spPr>
          <a:xfrm flipH="1">
            <a:off x="11831741" y="1920675"/>
            <a:ext cx="1048848" cy="4590573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Title 3">
            <a:extLst>
              <a:ext uri="{FF2B5EF4-FFF2-40B4-BE49-F238E27FC236}">
                <a16:creationId xmlns:a16="http://schemas.microsoft.com/office/drawing/2014/main" id="{FB8077FA-FBC8-1A40-9790-08AB6EE4A688}"/>
              </a:ext>
            </a:extLst>
          </p:cNvPr>
          <p:cNvSpPr txBox="1">
            <a:spLocks/>
          </p:cNvSpPr>
          <p:nvPr/>
        </p:nvSpPr>
        <p:spPr>
          <a:xfrm>
            <a:off x="-568160" y="6595430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AWS EKS 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Fargate Profiles</a:t>
            </a:r>
          </a:p>
        </p:txBody>
      </p:sp>
      <p:pic>
        <p:nvPicPr>
          <p:cNvPr id="344" name="Graphic 343" descr="User">
            <a:extLst>
              <a:ext uri="{FF2B5EF4-FFF2-40B4-BE49-F238E27FC236}">
                <a16:creationId xmlns:a16="http://schemas.microsoft.com/office/drawing/2014/main" id="{54D3FF43-A98D-6946-B6FD-8E850F079D9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38362" y="954982"/>
            <a:ext cx="914400" cy="9144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07F418E7-E4B7-C44E-9C2D-D3D5DC6A374A}"/>
              </a:ext>
            </a:extLst>
          </p:cNvPr>
          <p:cNvSpPr txBox="1"/>
          <p:nvPr/>
        </p:nvSpPr>
        <p:spPr>
          <a:xfrm>
            <a:off x="237950" y="70966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EF5B2F2-9772-FB49-8487-EEBBFCAE4804}"/>
              </a:ext>
            </a:extLst>
          </p:cNvPr>
          <p:cNvCxnSpPr>
            <a:cxnSpLocks/>
            <a:stCxn id="344" idx="3"/>
            <a:endCxn id="166" idx="1"/>
          </p:cNvCxnSpPr>
          <p:nvPr/>
        </p:nvCxnSpPr>
        <p:spPr>
          <a:xfrm>
            <a:off x="1052762" y="1412182"/>
            <a:ext cx="1818680" cy="775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>
            <a:extLst>
              <a:ext uri="{FF2B5EF4-FFF2-40B4-BE49-F238E27FC236}">
                <a16:creationId xmlns:a16="http://schemas.microsoft.com/office/drawing/2014/main" id="{C2B5353B-B04D-FD47-B13E-B8142B24A51D}"/>
              </a:ext>
            </a:extLst>
          </p:cNvPr>
          <p:cNvSpPr txBox="1"/>
          <p:nvPr/>
        </p:nvSpPr>
        <p:spPr>
          <a:xfrm>
            <a:off x="39414" y="2614786"/>
            <a:ext cx="3164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http://app1.kubeoncloud.com/app1/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6B01BB1B-1442-444B-A473-68FB8A9FF0E1}"/>
              </a:ext>
            </a:extLst>
          </p:cNvPr>
          <p:cNvSpPr txBox="1"/>
          <p:nvPr/>
        </p:nvSpPr>
        <p:spPr>
          <a:xfrm>
            <a:off x="2390704" y="2057424"/>
            <a:ext cx="1654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app2.kubeoncloud.com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2E88A461-90DD-DC42-B1F0-6C654BA1B0C3}"/>
              </a:ext>
            </a:extLst>
          </p:cNvPr>
          <p:cNvSpPr txBox="1"/>
          <p:nvPr/>
        </p:nvSpPr>
        <p:spPr>
          <a:xfrm>
            <a:off x="2382369" y="2336443"/>
            <a:ext cx="168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ums1.kubeoncloud.com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770DC515-BAB1-0C40-AFCB-FEB012AB88A8}"/>
              </a:ext>
            </a:extLst>
          </p:cNvPr>
          <p:cNvSpPr txBox="1"/>
          <p:nvPr/>
        </p:nvSpPr>
        <p:spPr>
          <a:xfrm>
            <a:off x="29636" y="2979985"/>
            <a:ext cx="3164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http://app2.kubeoncloud.com/app2/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73337F5D-62AC-A643-929E-EADD18F974EB}"/>
              </a:ext>
            </a:extLst>
          </p:cNvPr>
          <p:cNvSpPr txBox="1"/>
          <p:nvPr/>
        </p:nvSpPr>
        <p:spPr>
          <a:xfrm>
            <a:off x="-26600" y="3321090"/>
            <a:ext cx="3680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http://ums1.kubeoncloud.com/</a:t>
            </a:r>
            <a:r>
              <a:rPr lang="en-US" sz="1200" dirty="0" err="1">
                <a:solidFill>
                  <a:srgbClr val="0070C0"/>
                </a:solidFill>
              </a:rPr>
              <a:t>usermgmt</a:t>
            </a:r>
            <a:r>
              <a:rPr lang="en-US" sz="1200" dirty="0">
                <a:solidFill>
                  <a:srgbClr val="0070C0"/>
                </a:solidFill>
              </a:rPr>
              <a:t>/health-status</a:t>
            </a:r>
          </a:p>
        </p:txBody>
      </p:sp>
    </p:spTree>
    <p:extLst>
      <p:ext uri="{BB962C8B-B14F-4D97-AF65-F5344CB8AC3E}">
        <p14:creationId xmlns:p14="http://schemas.microsoft.com/office/powerpoint/2010/main" val="74265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5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6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9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2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8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5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8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3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8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65" grpId="0" animBg="1"/>
      <p:bldP spid="147" grpId="0" animBg="1"/>
      <p:bldP spid="195" grpId="0"/>
      <p:bldP spid="3" grpId="0"/>
      <p:bldP spid="112" grpId="0" animBg="1"/>
      <p:bldP spid="114" grpId="0" animBg="1"/>
      <p:bldP spid="121" grpId="0" animBg="1"/>
      <p:bldP spid="125" grpId="0" animBg="1"/>
      <p:bldP spid="72" grpId="0" animBg="1"/>
      <p:bldP spid="73" grpId="0"/>
      <p:bldP spid="229" grpId="0"/>
      <p:bldP spid="231" grpId="0"/>
      <p:bldP spid="237" grpId="0" animBg="1"/>
      <p:bldP spid="16" grpId="0" animBg="1"/>
      <p:bldP spid="17" grpId="0"/>
      <p:bldP spid="85" grpId="0" animBg="1"/>
      <p:bldP spid="87" grpId="0" animBg="1"/>
      <p:bldP spid="91" grpId="0" animBg="1"/>
      <p:bldP spid="102" grpId="0"/>
      <p:bldP spid="144" grpId="0" animBg="1"/>
      <p:bldP spid="162" grpId="0" animBg="1"/>
      <p:bldP spid="163" grpId="0"/>
      <p:bldP spid="165" grpId="0"/>
      <p:bldP spid="122" grpId="0" animBg="1"/>
      <p:bldP spid="123" grpId="0"/>
      <p:bldP spid="127" grpId="0" animBg="1"/>
      <p:bldP spid="161" grpId="0" animBg="1"/>
      <p:bldP spid="178" grpId="0" animBg="1"/>
      <p:bldP spid="179" grpId="0" animBg="1"/>
      <p:bldP spid="180" grpId="0"/>
      <p:bldP spid="200" grpId="0" animBg="1"/>
      <p:bldP spid="202" grpId="0" animBg="1"/>
      <p:bldP spid="203" grpId="0" animBg="1"/>
      <p:bldP spid="222" grpId="0"/>
      <p:bldP spid="223" grpId="0" animBg="1"/>
      <p:bldP spid="243" grpId="0"/>
      <p:bldP spid="245" grpId="0" animBg="1"/>
      <p:bldP spid="255" grpId="0"/>
      <p:bldP spid="256" grpId="0" animBg="1"/>
      <p:bldP spid="257" grpId="0" animBg="1"/>
      <p:bldP spid="268" grpId="0"/>
      <p:bldP spid="269" grpId="0" animBg="1"/>
      <p:bldP spid="279" grpId="0"/>
      <p:bldP spid="280" grpId="0" animBg="1"/>
      <p:bldP spid="281" grpId="0" animBg="1"/>
      <p:bldP spid="290" grpId="0"/>
      <p:bldP spid="333" grpId="0" animBg="1"/>
      <p:bldP spid="334" grpId="0"/>
      <p:bldP spid="336" grpId="0"/>
      <p:bldP spid="69" grpId="0"/>
      <p:bldP spid="345" grpId="0"/>
      <p:bldP spid="346" grpId="0"/>
      <p:bldP spid="347" grpId="0"/>
      <p:bldP spid="348" grpId="0"/>
      <p:bldP spid="349" grpId="0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1313724" y="50243"/>
            <a:ext cx="13018725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5367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2534657" y="133012"/>
            <a:ext cx="11576199" cy="7295204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34657" y="130598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207590" y="81433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599" y="817196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212939"/>
            <a:ext cx="4147156" cy="7109293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212939"/>
            <a:ext cx="4147156" cy="7109293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781899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775745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1615101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93966" y="261417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9193244" y="188969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983239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2645037"/>
            <a:ext cx="3841662" cy="4677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23216" y="2654449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2638111"/>
            <a:ext cx="3841662" cy="460824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98011" y="2642954"/>
            <a:ext cx="274320" cy="27432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75678" y="3076031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5972594" y="3063942"/>
            <a:ext cx="1948781" cy="115168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89379" y="3063596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7" y="3063596"/>
            <a:ext cx="1887568" cy="115191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</p:cNvCxnSpPr>
          <p:nvPr/>
        </p:nvCxnSpPr>
        <p:spPr>
          <a:xfrm>
            <a:off x="4804820" y="1928034"/>
            <a:ext cx="1167774" cy="1780161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3"/>
          </p:cNvCxnSpPr>
          <p:nvPr/>
        </p:nvCxnSpPr>
        <p:spPr>
          <a:xfrm flipH="1">
            <a:off x="11877085" y="1920675"/>
            <a:ext cx="1003504" cy="1718879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5758759" y="2940075"/>
            <a:ext cx="6336983" cy="134495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036269" y="3776863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1944952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91632" y="1456927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1937593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645639" y="1450775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5657" y="607263"/>
            <a:ext cx="3594932" cy="84351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</p:cNvCxnSpPr>
          <p:nvPr/>
        </p:nvCxnSpPr>
        <p:spPr>
          <a:xfrm flipH="1">
            <a:off x="4808588" y="607263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619850" y="1182703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613482" y="208443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027734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103419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endCxn id="237" idx="0"/>
          </p:cNvCxnSpPr>
          <p:nvPr/>
        </p:nvCxnSpPr>
        <p:spPr>
          <a:xfrm>
            <a:off x="11203163" y="1932667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79B94C4-4452-F04F-BCD3-E0607E054ADB}"/>
              </a:ext>
            </a:extLst>
          </p:cNvPr>
          <p:cNvSpPr/>
          <p:nvPr/>
        </p:nvSpPr>
        <p:spPr>
          <a:xfrm>
            <a:off x="8269480" y="2072584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/app2/*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3F5EC21-F833-D943-9E27-F9C9C13C88BC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859161" y="1920819"/>
            <a:ext cx="1016" cy="151765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6267208" y="2061728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6856889" y="1909963"/>
            <a:ext cx="1016" cy="15176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6496345" y="351233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6622665" y="3628111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6518146" y="3948393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app1-pod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6182320" y="3318095"/>
            <a:ext cx="5649421" cy="1834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app1- </a:t>
            </a:r>
            <a:r>
              <a:rPr lang="en-US" sz="1000" dirty="0" err="1">
                <a:solidFill>
                  <a:srgbClr val="FFFF00"/>
                </a:solidFill>
              </a:rPr>
              <a:t>NodePort</a:t>
            </a:r>
            <a:r>
              <a:rPr lang="en-US" sz="1000" dirty="0">
                <a:solidFill>
                  <a:srgbClr val="FFFF00"/>
                </a:solidFill>
              </a:rPr>
              <a:t> Service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03FFB2C-FA84-BD47-97DA-1E772D9A22A6}"/>
              </a:ext>
            </a:extLst>
          </p:cNvPr>
          <p:cNvCxnSpPr>
            <a:cxnSpLocks/>
            <a:stCxn id="87" idx="2"/>
          </p:cNvCxnSpPr>
          <p:nvPr/>
        </p:nvCxnSpPr>
        <p:spPr>
          <a:xfrm>
            <a:off x="6857905" y="2377383"/>
            <a:ext cx="0" cy="977787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4246368-8978-5C42-9447-FC48F81B15FE}"/>
              </a:ext>
            </a:extLst>
          </p:cNvPr>
          <p:cNvSpPr/>
          <p:nvPr/>
        </p:nvSpPr>
        <p:spPr>
          <a:xfrm>
            <a:off x="6691888" y="1083734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528FE65-7E2D-E345-95F4-C010896A37EF}"/>
              </a:ext>
            </a:extLst>
          </p:cNvPr>
          <p:cNvSpPr txBox="1"/>
          <p:nvPr/>
        </p:nvSpPr>
        <p:spPr>
          <a:xfrm>
            <a:off x="2145863" y="70822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EEC4898D-ABC2-FC49-B3D9-80855E77EA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977720" y="6358579"/>
            <a:ext cx="711200" cy="71120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08730550-6B04-1E4D-A85F-ECA806403956}"/>
              </a:ext>
            </a:extLst>
          </p:cNvPr>
          <p:cNvSpPr txBox="1"/>
          <p:nvPr/>
        </p:nvSpPr>
        <p:spPr>
          <a:xfrm>
            <a:off x="2455456" y="773391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3429339D-D510-D94D-AD5E-BE4E0B03198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871442" y="1064334"/>
            <a:ext cx="711200" cy="711200"/>
          </a:xfrm>
          <a:prstGeom prst="rect">
            <a:avLst/>
          </a:prstGeom>
        </p:spPr>
      </p:pic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1CCBDD2-6DC2-3440-A7B8-72BC9D17F0DB}"/>
              </a:ext>
            </a:extLst>
          </p:cNvPr>
          <p:cNvCxnSpPr>
            <a:cxnSpLocks/>
          </p:cNvCxnSpPr>
          <p:nvPr/>
        </p:nvCxnSpPr>
        <p:spPr>
          <a:xfrm>
            <a:off x="3587028" y="1420439"/>
            <a:ext cx="5119085" cy="761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72BC4F9-5DF9-F94C-A467-393DE0F87044}"/>
              </a:ext>
            </a:extLst>
          </p:cNvPr>
          <p:cNvSpPr/>
          <p:nvPr/>
        </p:nvSpPr>
        <p:spPr>
          <a:xfrm>
            <a:off x="9705897" y="1290413"/>
            <a:ext cx="1080874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 Redirect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360D4BD-2C2B-0C4B-8672-B4059D374E97}"/>
              </a:ext>
            </a:extLst>
          </p:cNvPr>
          <p:cNvSpPr txBox="1"/>
          <p:nvPr/>
        </p:nvSpPr>
        <p:spPr>
          <a:xfrm>
            <a:off x="2414259" y="1793553"/>
            <a:ext cx="1654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app1.kubeoncloud.com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AD6C817-F55E-6B4F-A0E6-6FC1B401F92E}"/>
              </a:ext>
            </a:extLst>
          </p:cNvPr>
          <p:cNvSpPr/>
          <p:nvPr/>
        </p:nvSpPr>
        <p:spPr>
          <a:xfrm>
            <a:off x="10837509" y="1297535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external-</a:t>
            </a:r>
            <a:r>
              <a:rPr lang="en-US" sz="1400" dirty="0" err="1">
                <a:solidFill>
                  <a:srgbClr val="FFFF00"/>
                </a:solidFill>
              </a:rPr>
              <a:t>dns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221D119-B3A9-644E-A8D8-F2E9852890D4}"/>
              </a:ext>
            </a:extLst>
          </p:cNvPr>
          <p:cNvSpPr/>
          <p:nvPr/>
        </p:nvSpPr>
        <p:spPr>
          <a:xfrm>
            <a:off x="5972594" y="4458516"/>
            <a:ext cx="1948781" cy="1109176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Node-1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7FE5AEBA-E2E5-BC4D-AD96-527CA032D10A}"/>
              </a:ext>
            </a:extLst>
          </p:cNvPr>
          <p:cNvSpPr/>
          <p:nvPr/>
        </p:nvSpPr>
        <p:spPr>
          <a:xfrm>
            <a:off x="9989517" y="4458169"/>
            <a:ext cx="1867124" cy="1109397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12700"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Node-2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EEA9A9E-76B6-824A-B768-CFFEC4486E4D}"/>
              </a:ext>
            </a:extLst>
          </p:cNvPr>
          <p:cNvSpPr/>
          <p:nvPr/>
        </p:nvSpPr>
        <p:spPr>
          <a:xfrm>
            <a:off x="5758760" y="4354983"/>
            <a:ext cx="6260142" cy="1296835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68FB210-89B3-9245-AA20-4CD6CF707854}"/>
              </a:ext>
            </a:extLst>
          </p:cNvPr>
          <p:cNvSpPr txBox="1"/>
          <p:nvPr/>
        </p:nvSpPr>
        <p:spPr>
          <a:xfrm>
            <a:off x="8038326" y="5117863"/>
            <a:ext cx="1953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Fargate: fp-app2-profile</a:t>
            </a:r>
          </a:p>
        </p:txBody>
      </p:sp>
      <p:pic>
        <p:nvPicPr>
          <p:cNvPr id="198" name="Graphic 197">
            <a:extLst>
              <a:ext uri="{FF2B5EF4-FFF2-40B4-BE49-F238E27FC236}">
                <a16:creationId xmlns:a16="http://schemas.microsoft.com/office/drawing/2014/main" id="{0494F97F-1961-B046-8DC4-4BB833BB562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975678" y="4457157"/>
            <a:ext cx="330200" cy="330200"/>
          </a:xfrm>
          <a:prstGeom prst="rect">
            <a:avLst/>
          </a:prstGeom>
        </p:spPr>
      </p:pic>
      <p:pic>
        <p:nvPicPr>
          <p:cNvPr id="199" name="Graphic 198">
            <a:extLst>
              <a:ext uri="{FF2B5EF4-FFF2-40B4-BE49-F238E27FC236}">
                <a16:creationId xmlns:a16="http://schemas.microsoft.com/office/drawing/2014/main" id="{329673BD-69DF-574F-879E-077F4B61889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989379" y="4458169"/>
            <a:ext cx="330200" cy="330200"/>
          </a:xfrm>
          <a:prstGeom prst="rect">
            <a:avLst/>
          </a:prstGeom>
        </p:spPr>
      </p:pic>
      <p:sp>
        <p:nvSpPr>
          <p:cNvPr id="200" name="Rectangle 199">
            <a:extLst>
              <a:ext uri="{FF2B5EF4-FFF2-40B4-BE49-F238E27FC236}">
                <a16:creationId xmlns:a16="http://schemas.microsoft.com/office/drawing/2014/main" id="{868926EF-BD72-9642-BF1E-24DF3D18BE56}"/>
              </a:ext>
            </a:extLst>
          </p:cNvPr>
          <p:cNvSpPr/>
          <p:nvPr/>
        </p:nvSpPr>
        <p:spPr>
          <a:xfrm>
            <a:off x="5972594" y="5843812"/>
            <a:ext cx="1936797" cy="1335217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Node-1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D4CDA80-2AE4-E545-B2DC-AC168BECAB2D}"/>
              </a:ext>
            </a:extLst>
          </p:cNvPr>
          <p:cNvSpPr/>
          <p:nvPr/>
        </p:nvSpPr>
        <p:spPr>
          <a:xfrm>
            <a:off x="9977532" y="5843466"/>
            <a:ext cx="1854209" cy="1335563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Node-2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C219E73E-9C53-BD43-ACD6-4BC583483EDE}"/>
              </a:ext>
            </a:extLst>
          </p:cNvPr>
          <p:cNvSpPr/>
          <p:nvPr/>
        </p:nvSpPr>
        <p:spPr>
          <a:xfrm>
            <a:off x="5758760" y="5740280"/>
            <a:ext cx="6205984" cy="1527026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0" name="Graphic 219">
            <a:extLst>
              <a:ext uri="{FF2B5EF4-FFF2-40B4-BE49-F238E27FC236}">
                <a16:creationId xmlns:a16="http://schemas.microsoft.com/office/drawing/2014/main" id="{92176698-CB03-E44F-9B40-BF6332BE724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975678" y="5853976"/>
            <a:ext cx="330200" cy="330200"/>
          </a:xfrm>
          <a:prstGeom prst="rect">
            <a:avLst/>
          </a:prstGeom>
        </p:spPr>
      </p:pic>
      <p:pic>
        <p:nvPicPr>
          <p:cNvPr id="221" name="Graphic 220">
            <a:extLst>
              <a:ext uri="{FF2B5EF4-FFF2-40B4-BE49-F238E27FC236}">
                <a16:creationId xmlns:a16="http://schemas.microsoft.com/office/drawing/2014/main" id="{33DF717B-A224-E546-9681-83E0E637A1B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977395" y="5843466"/>
            <a:ext cx="330200" cy="330200"/>
          </a:xfrm>
          <a:prstGeom prst="rect">
            <a:avLst/>
          </a:prstGeom>
        </p:spPr>
      </p:pic>
      <p:sp>
        <p:nvSpPr>
          <p:cNvPr id="222" name="TextBox 221">
            <a:extLst>
              <a:ext uri="{FF2B5EF4-FFF2-40B4-BE49-F238E27FC236}">
                <a16:creationId xmlns:a16="http://schemas.microsoft.com/office/drawing/2014/main" id="{C4A7E5F6-8DC1-6D47-ADBA-957124732EE4}"/>
              </a:ext>
            </a:extLst>
          </p:cNvPr>
          <p:cNvSpPr txBox="1"/>
          <p:nvPr/>
        </p:nvSpPr>
        <p:spPr>
          <a:xfrm>
            <a:off x="8008603" y="6509627"/>
            <a:ext cx="1894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Fargate: </a:t>
            </a:r>
            <a:r>
              <a:rPr lang="en-US" sz="1400" dirty="0" err="1">
                <a:solidFill>
                  <a:srgbClr val="0070C0"/>
                </a:solidFill>
              </a:rPr>
              <a:t>fp</a:t>
            </a:r>
            <a:r>
              <a:rPr lang="en-US" sz="1400" dirty="0">
                <a:solidFill>
                  <a:srgbClr val="0070C0"/>
                </a:solidFill>
              </a:rPr>
              <a:t>-ums-profile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00BAB63F-FCF4-7F44-9B8D-B9A1E091554E}"/>
              </a:ext>
            </a:extLst>
          </p:cNvPr>
          <p:cNvSpPr/>
          <p:nvPr/>
        </p:nvSpPr>
        <p:spPr>
          <a:xfrm>
            <a:off x="10469791" y="3522458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A2A004EF-A72A-3B41-9606-D4A69D1BD31A}"/>
              </a:ext>
            </a:extLst>
          </p:cNvPr>
          <p:cNvGrpSpPr/>
          <p:nvPr/>
        </p:nvGrpSpPr>
        <p:grpSpPr>
          <a:xfrm>
            <a:off x="10596111" y="3638233"/>
            <a:ext cx="555550" cy="352840"/>
            <a:chOff x="853440" y="4579716"/>
            <a:chExt cx="1006998" cy="827590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57B35F89-6513-A24E-954E-06B4FF9350C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E9A28101-B47D-5B47-AA04-2BDB2D1413A4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E1D6626C-204B-C34D-98A6-91A1392A80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515E5221-4A66-634D-98DD-367370B780B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C2DB66B8-C6A9-3145-A08E-6BCF90B3FB7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8BFCF001-876D-3B42-94D7-FEC535B52C9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9FBF34F6-44E4-3644-AF6F-AAC02991AFF7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F937DE97-9536-8846-A480-921A66AAA5FF}"/>
              </a:ext>
            </a:extLst>
          </p:cNvPr>
          <p:cNvSpPr txBox="1"/>
          <p:nvPr/>
        </p:nvSpPr>
        <p:spPr>
          <a:xfrm>
            <a:off x="10550831" y="3947969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app1-pod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DA07E7BB-6EFE-E148-82A8-051CD73F617E}"/>
              </a:ext>
            </a:extLst>
          </p:cNvPr>
          <p:cNvSpPr/>
          <p:nvPr/>
        </p:nvSpPr>
        <p:spPr>
          <a:xfrm>
            <a:off x="6442043" y="4921495"/>
            <a:ext cx="821933" cy="6218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8AAF6676-5EC6-E04D-894B-384D5B567AD5}"/>
              </a:ext>
            </a:extLst>
          </p:cNvPr>
          <p:cNvGrpSpPr/>
          <p:nvPr/>
        </p:nvGrpSpPr>
        <p:grpSpPr>
          <a:xfrm>
            <a:off x="6568363" y="5003430"/>
            <a:ext cx="555550" cy="352840"/>
            <a:chOff x="853440" y="4579716"/>
            <a:chExt cx="1006998" cy="827590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590B7DAF-B0DD-7948-8D23-3EEA4A849BF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FC5EC0CC-C0AD-C54F-9E29-1F50E0417C7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22C8049B-30E9-3F40-8EBE-7036989718C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AD17ABBA-2047-2749-A7D3-E9F380BB397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ABCAD861-CF45-534C-AC72-DB1264C5F3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3D1CBEDE-10A8-8743-8CB9-5C99C009482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336CA452-A74C-2448-95D3-BE1ABEE16430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255" name="TextBox 254">
            <a:extLst>
              <a:ext uri="{FF2B5EF4-FFF2-40B4-BE49-F238E27FC236}">
                <a16:creationId xmlns:a16="http://schemas.microsoft.com/office/drawing/2014/main" id="{87BD7470-8FEC-1140-90BC-5E0A06001A23}"/>
              </a:ext>
            </a:extLst>
          </p:cNvPr>
          <p:cNvSpPr txBox="1"/>
          <p:nvPr/>
        </p:nvSpPr>
        <p:spPr>
          <a:xfrm>
            <a:off x="6463844" y="5323712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app2-pod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43358449-85B3-1742-9F93-3885744BFE44}"/>
              </a:ext>
            </a:extLst>
          </p:cNvPr>
          <p:cNvSpPr/>
          <p:nvPr/>
        </p:nvSpPr>
        <p:spPr>
          <a:xfrm>
            <a:off x="6128018" y="4724236"/>
            <a:ext cx="5649421" cy="1834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app2 - </a:t>
            </a:r>
            <a:r>
              <a:rPr lang="en-US" sz="1000" dirty="0" err="1">
                <a:solidFill>
                  <a:srgbClr val="FFFF00"/>
                </a:solidFill>
              </a:rPr>
              <a:t>NodePort</a:t>
            </a:r>
            <a:r>
              <a:rPr lang="en-US" sz="1000" dirty="0">
                <a:solidFill>
                  <a:srgbClr val="FFFF00"/>
                </a:solidFill>
              </a:rPr>
              <a:t> Service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AED8FC6D-1A9A-4844-B13B-A58B53B2EB96}"/>
              </a:ext>
            </a:extLst>
          </p:cNvPr>
          <p:cNvSpPr/>
          <p:nvPr/>
        </p:nvSpPr>
        <p:spPr>
          <a:xfrm>
            <a:off x="10415489" y="4942111"/>
            <a:ext cx="821933" cy="6113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3EAD0D80-A665-2049-94C3-3ED27665B686}"/>
              </a:ext>
            </a:extLst>
          </p:cNvPr>
          <p:cNvGrpSpPr/>
          <p:nvPr/>
        </p:nvGrpSpPr>
        <p:grpSpPr>
          <a:xfrm>
            <a:off x="10541809" y="5013552"/>
            <a:ext cx="555550" cy="352840"/>
            <a:chOff x="853440" y="4579716"/>
            <a:chExt cx="1006998" cy="827590"/>
          </a:xfrm>
        </p:grpSpPr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3C17E64C-688A-9A41-A7FA-B41679B3FC3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36D71494-8875-0E4C-BF90-2019AB201C2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AFDEF925-71AC-444A-A839-ECC692CC0B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DF760956-7AFF-8444-95D4-EEC1620EC8C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0DD29A8E-40FC-AC49-B385-808E01D059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2DBA5AA2-41BE-1D43-9DFD-4E0AE77A235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46F6EAE2-DCFF-EA43-B2F0-4B7E1FD543EA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268" name="TextBox 267">
            <a:extLst>
              <a:ext uri="{FF2B5EF4-FFF2-40B4-BE49-F238E27FC236}">
                <a16:creationId xmlns:a16="http://schemas.microsoft.com/office/drawing/2014/main" id="{2B9A8935-E9B6-4A4D-9667-C2986F1B2B14}"/>
              </a:ext>
            </a:extLst>
          </p:cNvPr>
          <p:cNvSpPr txBox="1"/>
          <p:nvPr/>
        </p:nvSpPr>
        <p:spPr>
          <a:xfrm>
            <a:off x="10496529" y="5323288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app2-pod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B510073B-779E-6E4E-9FFD-ECA0A66FE9AE}"/>
              </a:ext>
            </a:extLst>
          </p:cNvPr>
          <p:cNvCxnSpPr>
            <a:stCxn id="85" idx="2"/>
            <a:endCxn id="256" idx="1"/>
          </p:cNvCxnSpPr>
          <p:nvPr/>
        </p:nvCxnSpPr>
        <p:spPr>
          <a:xfrm rot="5400000">
            <a:off x="6280245" y="2236013"/>
            <a:ext cx="2427706" cy="2732159"/>
          </a:xfrm>
          <a:prstGeom prst="bentConnector4">
            <a:avLst>
              <a:gd name="adj1" fmla="val 8330"/>
              <a:gd name="adj2" fmla="val 119272"/>
            </a:avLst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>
            <a:extLst>
              <a:ext uri="{FF2B5EF4-FFF2-40B4-BE49-F238E27FC236}">
                <a16:creationId xmlns:a16="http://schemas.microsoft.com/office/drawing/2014/main" id="{CED4120B-F4FB-6843-B8CA-ADB7A5DDBC0A}"/>
              </a:ext>
            </a:extLst>
          </p:cNvPr>
          <p:cNvSpPr/>
          <p:nvPr/>
        </p:nvSpPr>
        <p:spPr>
          <a:xfrm>
            <a:off x="6418302" y="6301779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ED0195F8-074A-F546-8F13-E2F2D84AB3C0}"/>
              </a:ext>
            </a:extLst>
          </p:cNvPr>
          <p:cNvGrpSpPr/>
          <p:nvPr/>
        </p:nvGrpSpPr>
        <p:grpSpPr>
          <a:xfrm>
            <a:off x="6544622" y="6417554"/>
            <a:ext cx="555550" cy="352840"/>
            <a:chOff x="853440" y="4579716"/>
            <a:chExt cx="1006998" cy="827590"/>
          </a:xfrm>
        </p:grpSpPr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B2278DF2-4190-E149-811B-B72F15A0E4C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F27F1565-FA10-224C-9444-25677EC4A78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7CD6AEB7-E2B8-8B45-80F4-0DBF88F65F2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D2FE260-A1F5-D943-A66F-570F7DAE340C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4C0F8B3B-AE5B-6948-B0AA-10E5934CF44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D8AFE323-C0A6-AB4C-B18C-B20D9A6AC95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C315AD7E-E731-CB4B-A819-248D75DEFBA9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279" name="TextBox 278">
            <a:extLst>
              <a:ext uri="{FF2B5EF4-FFF2-40B4-BE49-F238E27FC236}">
                <a16:creationId xmlns:a16="http://schemas.microsoft.com/office/drawing/2014/main" id="{89B648AD-12B8-F34F-87F2-4043F9E0CD3F}"/>
              </a:ext>
            </a:extLst>
          </p:cNvPr>
          <p:cNvSpPr txBox="1"/>
          <p:nvPr/>
        </p:nvSpPr>
        <p:spPr>
          <a:xfrm>
            <a:off x="6440103" y="6737836"/>
            <a:ext cx="773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UMS-pod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FA9F4CC4-6E59-EA44-A1E2-E2527BCA2A1B}"/>
              </a:ext>
            </a:extLst>
          </p:cNvPr>
          <p:cNvSpPr/>
          <p:nvPr/>
        </p:nvSpPr>
        <p:spPr>
          <a:xfrm>
            <a:off x="6104277" y="6107538"/>
            <a:ext cx="5649421" cy="1834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User management - </a:t>
            </a:r>
            <a:r>
              <a:rPr lang="en-US" sz="1000" dirty="0" err="1">
                <a:solidFill>
                  <a:srgbClr val="FFFF00"/>
                </a:solidFill>
              </a:rPr>
              <a:t>NodePort</a:t>
            </a:r>
            <a:r>
              <a:rPr lang="en-US" sz="1000" dirty="0">
                <a:solidFill>
                  <a:srgbClr val="FFFF00"/>
                </a:solidFill>
              </a:rPr>
              <a:t> Service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A4A03851-A400-3C40-8D1E-564A2A1B54A5}"/>
              </a:ext>
            </a:extLst>
          </p:cNvPr>
          <p:cNvSpPr/>
          <p:nvPr/>
        </p:nvSpPr>
        <p:spPr>
          <a:xfrm>
            <a:off x="10391748" y="63119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15B498B0-48E4-974E-ABF8-B03B642E325C}"/>
              </a:ext>
            </a:extLst>
          </p:cNvPr>
          <p:cNvGrpSpPr/>
          <p:nvPr/>
        </p:nvGrpSpPr>
        <p:grpSpPr>
          <a:xfrm>
            <a:off x="10518068" y="6427676"/>
            <a:ext cx="555550" cy="352840"/>
            <a:chOff x="853440" y="4579716"/>
            <a:chExt cx="1006998" cy="827590"/>
          </a:xfrm>
        </p:grpSpPr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5DA3409F-7A15-D841-8813-6E2D3260DCF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D301A8F5-0EB6-1647-8B85-E3EEC98DD64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23AC0FC8-EECC-C440-B898-33E4C7BE6E4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2EC444D4-F8EE-E447-AC6E-0CEDADDEB9F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4488A8A8-AFDC-DF4D-9742-9C82FF77E58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84F6A68F-E9A0-8A45-8A15-48A70B2FDB7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3512F229-C546-6A40-BB17-275C71183680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290" name="TextBox 289">
            <a:extLst>
              <a:ext uri="{FF2B5EF4-FFF2-40B4-BE49-F238E27FC236}">
                <a16:creationId xmlns:a16="http://schemas.microsoft.com/office/drawing/2014/main" id="{B65E56C3-C795-AB46-A9CC-C81B9117567E}"/>
              </a:ext>
            </a:extLst>
          </p:cNvPr>
          <p:cNvSpPr txBox="1"/>
          <p:nvPr/>
        </p:nvSpPr>
        <p:spPr>
          <a:xfrm>
            <a:off x="10472788" y="6737412"/>
            <a:ext cx="773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UMS-pod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6A50599-DC17-CB4D-8328-307B90E9E803}"/>
              </a:ext>
            </a:extLst>
          </p:cNvPr>
          <p:cNvCxnSpPr>
            <a:stCxn id="237" idx="2"/>
            <a:endCxn id="280" idx="3"/>
          </p:cNvCxnSpPr>
          <p:nvPr/>
        </p:nvCxnSpPr>
        <p:spPr>
          <a:xfrm rot="16200000" flipH="1">
            <a:off x="9579358" y="4024907"/>
            <a:ext cx="3799160" cy="549519"/>
          </a:xfrm>
          <a:prstGeom prst="bentConnector4">
            <a:avLst>
              <a:gd name="adj1" fmla="val 4713"/>
              <a:gd name="adj2" fmla="val 190226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Rectangle 332">
            <a:extLst>
              <a:ext uri="{FF2B5EF4-FFF2-40B4-BE49-F238E27FC236}">
                <a16:creationId xmlns:a16="http://schemas.microsoft.com/office/drawing/2014/main" id="{78566659-AD0F-B84B-AD9D-307C0F7F49A6}"/>
              </a:ext>
            </a:extLst>
          </p:cNvPr>
          <p:cNvSpPr/>
          <p:nvPr/>
        </p:nvSpPr>
        <p:spPr>
          <a:xfrm>
            <a:off x="6022359" y="6976575"/>
            <a:ext cx="5649421" cy="1834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MySQL – </a:t>
            </a:r>
            <a:r>
              <a:rPr lang="en-US" sz="1000" dirty="0">
                <a:solidFill>
                  <a:srgbClr val="FFFF00"/>
                </a:solidFill>
              </a:rPr>
              <a:t>External Name Service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2C028FFB-0C6B-AE42-A2B7-AAE317323EC0}"/>
              </a:ext>
            </a:extLst>
          </p:cNvPr>
          <p:cNvSpPr txBox="1"/>
          <p:nvPr/>
        </p:nvSpPr>
        <p:spPr>
          <a:xfrm>
            <a:off x="4236719" y="706535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335" name="Graphic 334">
            <a:extLst>
              <a:ext uri="{FF2B5EF4-FFF2-40B4-BE49-F238E27FC236}">
                <a16:creationId xmlns:a16="http://schemas.microsoft.com/office/drawing/2014/main" id="{6CCF53F1-F1A5-5C4E-B152-B3B6107B034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476398" y="6386775"/>
            <a:ext cx="711200" cy="711200"/>
          </a:xfrm>
          <a:prstGeom prst="rect">
            <a:avLst/>
          </a:prstGeom>
        </p:spPr>
      </p:pic>
      <p:sp>
        <p:nvSpPr>
          <p:cNvPr id="336" name="TextBox 335">
            <a:extLst>
              <a:ext uri="{FF2B5EF4-FFF2-40B4-BE49-F238E27FC236}">
                <a16:creationId xmlns:a16="http://schemas.microsoft.com/office/drawing/2014/main" id="{14AEEBE2-5F60-A846-8696-FB262B71263E}"/>
              </a:ext>
            </a:extLst>
          </p:cNvPr>
          <p:cNvSpPr txBox="1"/>
          <p:nvPr/>
        </p:nvSpPr>
        <p:spPr>
          <a:xfrm>
            <a:off x="12329463" y="7016153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337" name="Graphic 336">
            <a:extLst>
              <a:ext uri="{FF2B5EF4-FFF2-40B4-BE49-F238E27FC236}">
                <a16:creationId xmlns:a16="http://schemas.microsoft.com/office/drawing/2014/main" id="{820FD142-8739-CB4C-BD46-8A7638C84F9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2569142" y="6337572"/>
            <a:ext cx="711200" cy="7112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18448F-2AEC-3940-BFD8-A6B94BE50130}"/>
              </a:ext>
            </a:extLst>
          </p:cNvPr>
          <p:cNvCxnSpPr/>
          <p:nvPr/>
        </p:nvCxnSpPr>
        <p:spPr>
          <a:xfrm flipH="1" flipV="1">
            <a:off x="5184733" y="6708549"/>
            <a:ext cx="804653" cy="348211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536052D-7F60-EA49-BE9C-4B68B75E7F86}"/>
              </a:ext>
            </a:extLst>
          </p:cNvPr>
          <p:cNvCxnSpPr>
            <a:stCxn id="333" idx="3"/>
            <a:endCxn id="337" idx="1"/>
          </p:cNvCxnSpPr>
          <p:nvPr/>
        </p:nvCxnSpPr>
        <p:spPr>
          <a:xfrm flipV="1">
            <a:off x="11671780" y="6693172"/>
            <a:ext cx="897362" cy="37511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BD3F9F-AACA-F848-AA41-3B8A7921C5D0}"/>
              </a:ext>
            </a:extLst>
          </p:cNvPr>
          <p:cNvCxnSpPr>
            <a:stCxn id="144" idx="2"/>
            <a:endCxn id="91" idx="3"/>
          </p:cNvCxnSpPr>
          <p:nvPr/>
        </p:nvCxnSpPr>
        <p:spPr>
          <a:xfrm flipH="1">
            <a:off x="7318278" y="3501512"/>
            <a:ext cx="1688753" cy="33866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75E63B2-3303-1142-90F5-044089878CA5}"/>
              </a:ext>
            </a:extLst>
          </p:cNvPr>
          <p:cNvCxnSpPr>
            <a:stCxn id="144" idx="2"/>
            <a:endCxn id="223" idx="1"/>
          </p:cNvCxnSpPr>
          <p:nvPr/>
        </p:nvCxnSpPr>
        <p:spPr>
          <a:xfrm>
            <a:off x="9007031" y="3501512"/>
            <a:ext cx="1462760" cy="348784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519EE23-8923-9A43-96CF-2D5553F9E1AE}"/>
              </a:ext>
            </a:extLst>
          </p:cNvPr>
          <p:cNvCxnSpPr>
            <a:cxnSpLocks/>
            <a:stCxn id="256" idx="2"/>
            <a:endCxn id="245" idx="3"/>
          </p:cNvCxnSpPr>
          <p:nvPr/>
        </p:nvCxnSpPr>
        <p:spPr>
          <a:xfrm flipH="1">
            <a:off x="7263976" y="4907653"/>
            <a:ext cx="1688753" cy="324760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70B4CA2-CF8B-CA45-851B-ABED5B5A19B0}"/>
              </a:ext>
            </a:extLst>
          </p:cNvPr>
          <p:cNvCxnSpPr>
            <a:cxnSpLocks/>
            <a:stCxn id="256" idx="2"/>
            <a:endCxn id="257" idx="1"/>
          </p:cNvCxnSpPr>
          <p:nvPr/>
        </p:nvCxnSpPr>
        <p:spPr>
          <a:xfrm>
            <a:off x="8952729" y="4907653"/>
            <a:ext cx="1462760" cy="340129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09DA73-7601-8245-804F-6A743EC48D1E}"/>
              </a:ext>
            </a:extLst>
          </p:cNvPr>
          <p:cNvCxnSpPr>
            <a:stCxn id="280" idx="2"/>
            <a:endCxn id="269" idx="3"/>
          </p:cNvCxnSpPr>
          <p:nvPr/>
        </p:nvCxnSpPr>
        <p:spPr>
          <a:xfrm flipH="1">
            <a:off x="7240235" y="6290955"/>
            <a:ext cx="1688753" cy="33866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DE10874-016D-0E47-844F-DCE84E362DFA}"/>
              </a:ext>
            </a:extLst>
          </p:cNvPr>
          <p:cNvCxnSpPr>
            <a:stCxn id="280" idx="2"/>
            <a:endCxn id="281" idx="1"/>
          </p:cNvCxnSpPr>
          <p:nvPr/>
        </p:nvCxnSpPr>
        <p:spPr>
          <a:xfrm>
            <a:off x="8928988" y="6290955"/>
            <a:ext cx="1462760" cy="34878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59C1461-6F0A-9C41-A4F5-9A5AADFDA236}"/>
              </a:ext>
            </a:extLst>
          </p:cNvPr>
          <p:cNvCxnSpPr>
            <a:stCxn id="281" idx="3"/>
          </p:cNvCxnSpPr>
          <p:nvPr/>
        </p:nvCxnSpPr>
        <p:spPr>
          <a:xfrm>
            <a:off x="11213681" y="6639739"/>
            <a:ext cx="242004" cy="346710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AAE760D-54CE-254B-81DE-192B7B59910F}"/>
              </a:ext>
            </a:extLst>
          </p:cNvPr>
          <p:cNvCxnSpPr/>
          <p:nvPr/>
        </p:nvCxnSpPr>
        <p:spPr>
          <a:xfrm rot="5400000">
            <a:off x="6096720" y="6691381"/>
            <a:ext cx="348784" cy="241848"/>
          </a:xfrm>
          <a:prstGeom prst="bentConnector3">
            <a:avLst>
              <a:gd name="adj1" fmla="val 5814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C9CD8AD4-FBFA-B840-B49A-E03603CF8D6B}"/>
              </a:ext>
            </a:extLst>
          </p:cNvPr>
          <p:cNvCxnSpPr>
            <a:cxnSpLocks/>
            <a:stCxn id="230" idx="2"/>
            <a:endCxn id="161" idx="1"/>
          </p:cNvCxnSpPr>
          <p:nvPr/>
        </p:nvCxnSpPr>
        <p:spPr>
          <a:xfrm>
            <a:off x="4826582" y="1926827"/>
            <a:ext cx="1146012" cy="3086277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ECE94A45-0363-5044-985A-8A48A5A7C6BB}"/>
              </a:ext>
            </a:extLst>
          </p:cNvPr>
          <p:cNvCxnSpPr>
            <a:cxnSpLocks/>
            <a:stCxn id="230" idx="2"/>
            <a:endCxn id="200" idx="1"/>
          </p:cNvCxnSpPr>
          <p:nvPr/>
        </p:nvCxnSpPr>
        <p:spPr>
          <a:xfrm>
            <a:off x="4826582" y="1926827"/>
            <a:ext cx="1146012" cy="45845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47973148-CFB0-2C45-8A64-A9E169A1B6B7}"/>
              </a:ext>
            </a:extLst>
          </p:cNvPr>
          <p:cNvCxnSpPr>
            <a:cxnSpLocks/>
            <a:stCxn id="232" idx="2"/>
            <a:endCxn id="178" idx="3"/>
          </p:cNvCxnSpPr>
          <p:nvPr/>
        </p:nvCxnSpPr>
        <p:spPr>
          <a:xfrm flipH="1">
            <a:off x="11856641" y="1920675"/>
            <a:ext cx="1023948" cy="3092193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3732A5A8-8239-7E4C-B7CD-B716E048A2A6}"/>
              </a:ext>
            </a:extLst>
          </p:cNvPr>
          <p:cNvCxnSpPr>
            <a:cxnSpLocks/>
            <a:stCxn id="232" idx="2"/>
            <a:endCxn id="202" idx="3"/>
          </p:cNvCxnSpPr>
          <p:nvPr/>
        </p:nvCxnSpPr>
        <p:spPr>
          <a:xfrm flipH="1">
            <a:off x="11831741" y="1920675"/>
            <a:ext cx="1048848" cy="4590573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Title 3">
            <a:extLst>
              <a:ext uri="{FF2B5EF4-FFF2-40B4-BE49-F238E27FC236}">
                <a16:creationId xmlns:a16="http://schemas.microsoft.com/office/drawing/2014/main" id="{FB8077FA-FBC8-1A40-9790-08AB6EE4A688}"/>
              </a:ext>
            </a:extLst>
          </p:cNvPr>
          <p:cNvSpPr txBox="1">
            <a:spLocks/>
          </p:cNvSpPr>
          <p:nvPr/>
        </p:nvSpPr>
        <p:spPr>
          <a:xfrm>
            <a:off x="-568160" y="6595430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AWS EKS 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Fargate Profiles</a:t>
            </a:r>
          </a:p>
        </p:txBody>
      </p:sp>
      <p:pic>
        <p:nvPicPr>
          <p:cNvPr id="344" name="Graphic 343" descr="User">
            <a:extLst>
              <a:ext uri="{FF2B5EF4-FFF2-40B4-BE49-F238E27FC236}">
                <a16:creationId xmlns:a16="http://schemas.microsoft.com/office/drawing/2014/main" id="{54D3FF43-A98D-6946-B6FD-8E850F079D9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38362" y="954982"/>
            <a:ext cx="914400" cy="9144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07F418E7-E4B7-C44E-9C2D-D3D5DC6A374A}"/>
              </a:ext>
            </a:extLst>
          </p:cNvPr>
          <p:cNvSpPr txBox="1"/>
          <p:nvPr/>
        </p:nvSpPr>
        <p:spPr>
          <a:xfrm>
            <a:off x="237950" y="70966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EF5B2F2-9772-FB49-8487-EEBBFCAE4804}"/>
              </a:ext>
            </a:extLst>
          </p:cNvPr>
          <p:cNvCxnSpPr>
            <a:cxnSpLocks/>
            <a:stCxn id="344" idx="3"/>
            <a:endCxn id="166" idx="1"/>
          </p:cNvCxnSpPr>
          <p:nvPr/>
        </p:nvCxnSpPr>
        <p:spPr>
          <a:xfrm>
            <a:off x="1052762" y="1412182"/>
            <a:ext cx="1818680" cy="775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>
            <a:extLst>
              <a:ext uri="{FF2B5EF4-FFF2-40B4-BE49-F238E27FC236}">
                <a16:creationId xmlns:a16="http://schemas.microsoft.com/office/drawing/2014/main" id="{C2B5353B-B04D-FD47-B13E-B8142B24A51D}"/>
              </a:ext>
            </a:extLst>
          </p:cNvPr>
          <p:cNvSpPr txBox="1"/>
          <p:nvPr/>
        </p:nvSpPr>
        <p:spPr>
          <a:xfrm>
            <a:off x="39414" y="2614786"/>
            <a:ext cx="3164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http://app1.kubeoncloud.com/app1/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6B01BB1B-1442-444B-A473-68FB8A9FF0E1}"/>
              </a:ext>
            </a:extLst>
          </p:cNvPr>
          <p:cNvSpPr txBox="1"/>
          <p:nvPr/>
        </p:nvSpPr>
        <p:spPr>
          <a:xfrm>
            <a:off x="2390704" y="2057424"/>
            <a:ext cx="1654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app2.kubeoncloud.com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2E88A461-90DD-DC42-B1F0-6C654BA1B0C3}"/>
              </a:ext>
            </a:extLst>
          </p:cNvPr>
          <p:cNvSpPr txBox="1"/>
          <p:nvPr/>
        </p:nvSpPr>
        <p:spPr>
          <a:xfrm>
            <a:off x="2382369" y="2336443"/>
            <a:ext cx="168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ums1.kubeoncloud.com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770DC515-BAB1-0C40-AFCB-FEB012AB88A8}"/>
              </a:ext>
            </a:extLst>
          </p:cNvPr>
          <p:cNvSpPr txBox="1"/>
          <p:nvPr/>
        </p:nvSpPr>
        <p:spPr>
          <a:xfrm>
            <a:off x="29636" y="2979985"/>
            <a:ext cx="3164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http://app2.kubeoncloud.com/app2/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73337F5D-62AC-A643-929E-EADD18F974EB}"/>
              </a:ext>
            </a:extLst>
          </p:cNvPr>
          <p:cNvSpPr txBox="1"/>
          <p:nvPr/>
        </p:nvSpPr>
        <p:spPr>
          <a:xfrm>
            <a:off x="-26600" y="3321090"/>
            <a:ext cx="3680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http://ums1.kubeoncloud.com/</a:t>
            </a:r>
            <a:r>
              <a:rPr lang="en-US" sz="1200" dirty="0" err="1">
                <a:solidFill>
                  <a:srgbClr val="0070C0"/>
                </a:solidFill>
              </a:rPr>
              <a:t>usermgmt</a:t>
            </a:r>
            <a:r>
              <a:rPr lang="en-US" sz="1200" dirty="0">
                <a:solidFill>
                  <a:srgbClr val="0070C0"/>
                </a:solidFill>
              </a:rPr>
              <a:t>/health-status</a:t>
            </a:r>
          </a:p>
        </p:txBody>
      </p:sp>
    </p:spTree>
    <p:extLst>
      <p:ext uri="{BB962C8B-B14F-4D97-AF65-F5344CB8AC3E}">
        <p14:creationId xmlns:p14="http://schemas.microsoft.com/office/powerpoint/2010/main" val="7924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5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6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9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2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8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5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8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3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8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65" grpId="0" animBg="1"/>
      <p:bldP spid="147" grpId="0" animBg="1"/>
      <p:bldP spid="195" grpId="0"/>
      <p:bldP spid="3" grpId="0"/>
      <p:bldP spid="112" grpId="0" animBg="1"/>
      <p:bldP spid="114" grpId="0" animBg="1"/>
      <p:bldP spid="121" grpId="0" animBg="1"/>
      <p:bldP spid="125" grpId="0" animBg="1"/>
      <p:bldP spid="72" grpId="0" animBg="1"/>
      <p:bldP spid="73" grpId="0"/>
      <p:bldP spid="229" grpId="0"/>
      <p:bldP spid="231" grpId="0"/>
      <p:bldP spid="237" grpId="0" animBg="1"/>
      <p:bldP spid="16" grpId="0" animBg="1"/>
      <p:bldP spid="17" grpId="0"/>
      <p:bldP spid="85" grpId="0" animBg="1"/>
      <p:bldP spid="87" grpId="0" animBg="1"/>
      <p:bldP spid="91" grpId="0" animBg="1"/>
      <p:bldP spid="102" grpId="0"/>
      <p:bldP spid="144" grpId="0" animBg="1"/>
      <p:bldP spid="162" grpId="0" animBg="1"/>
      <p:bldP spid="163" grpId="0"/>
      <p:bldP spid="165" grpId="0"/>
      <p:bldP spid="122" grpId="0" animBg="1"/>
      <p:bldP spid="123" grpId="0"/>
      <p:bldP spid="127" grpId="0" animBg="1"/>
      <p:bldP spid="161" grpId="0" animBg="1"/>
      <p:bldP spid="178" grpId="0" animBg="1"/>
      <p:bldP spid="179" grpId="0" animBg="1"/>
      <p:bldP spid="180" grpId="0"/>
      <p:bldP spid="200" grpId="0" animBg="1"/>
      <p:bldP spid="202" grpId="0" animBg="1"/>
      <p:bldP spid="203" grpId="0" animBg="1"/>
      <p:bldP spid="222" grpId="0"/>
      <p:bldP spid="223" grpId="0" animBg="1"/>
      <p:bldP spid="243" grpId="0"/>
      <p:bldP spid="245" grpId="0" animBg="1"/>
      <p:bldP spid="255" grpId="0"/>
      <p:bldP spid="256" grpId="0" animBg="1"/>
      <p:bldP spid="257" grpId="0" animBg="1"/>
      <p:bldP spid="268" grpId="0"/>
      <p:bldP spid="269" grpId="0" animBg="1"/>
      <p:bldP spid="279" grpId="0"/>
      <p:bldP spid="280" grpId="0" animBg="1"/>
      <p:bldP spid="281" grpId="0" animBg="1"/>
      <p:bldP spid="290" grpId="0"/>
      <p:bldP spid="333" grpId="0" animBg="1"/>
      <p:bldP spid="334" grpId="0"/>
      <p:bldP spid="336" grpId="0"/>
      <p:bldP spid="69" grpId="0"/>
      <p:bldP spid="345" grpId="0"/>
      <p:bldP spid="346" grpId="0"/>
      <p:bldP spid="347" grpId="0"/>
      <p:bldP spid="348" grpId="0"/>
      <p:bldP spid="349" grpId="0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164387" y="909747"/>
            <a:ext cx="14168061" cy="664175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662" y="909747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297953" y="2034283"/>
            <a:ext cx="13890658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952" y="2034283"/>
            <a:ext cx="330200" cy="330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A8708C-291F-7E4A-9E06-CB93E111BCB9}"/>
              </a:ext>
            </a:extLst>
          </p:cNvPr>
          <p:cNvSpPr/>
          <p:nvPr/>
        </p:nvSpPr>
        <p:spPr>
          <a:xfrm>
            <a:off x="761718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3E380-0CB3-DA46-9948-424264FB7F2C}"/>
              </a:ext>
            </a:extLst>
          </p:cNvPr>
          <p:cNvSpPr/>
          <p:nvPr/>
        </p:nvSpPr>
        <p:spPr>
          <a:xfrm>
            <a:off x="1108540" y="29118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CB03339-A4ED-3E4F-9CDA-85796803E8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8539" y="2905727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765196-5F7D-7042-8CBA-18801A19A4C3}"/>
              </a:ext>
            </a:extLst>
          </p:cNvPr>
          <p:cNvSpPr/>
          <p:nvPr/>
        </p:nvSpPr>
        <p:spPr>
          <a:xfrm>
            <a:off x="970809" y="25186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5F1E5F-5150-A844-8516-C7C6516B5976}"/>
              </a:ext>
            </a:extLst>
          </p:cNvPr>
          <p:cNvSpPr/>
          <p:nvPr/>
        </p:nvSpPr>
        <p:spPr>
          <a:xfrm>
            <a:off x="1126690" y="47110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F0429F5-90BE-1A49-9412-534BADA34E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5114" y="4711006"/>
            <a:ext cx="274320" cy="2743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AECC47-ADC2-834F-A640-77332E70F98E}"/>
              </a:ext>
            </a:extLst>
          </p:cNvPr>
          <p:cNvSpPr/>
          <p:nvPr/>
        </p:nvSpPr>
        <p:spPr>
          <a:xfrm>
            <a:off x="4786688" y="29118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37EE2E8-9A5C-BC42-965D-B96DCFE1F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6687" y="2905727"/>
            <a:ext cx="274320" cy="27432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83E1983-8104-4843-91D8-05CE10F2CB59}"/>
              </a:ext>
            </a:extLst>
          </p:cNvPr>
          <p:cNvSpPr/>
          <p:nvPr/>
        </p:nvSpPr>
        <p:spPr>
          <a:xfrm>
            <a:off x="4648957" y="25186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8FA5BE-E846-2448-8013-B12B9903878F}"/>
              </a:ext>
            </a:extLst>
          </p:cNvPr>
          <p:cNvSpPr/>
          <p:nvPr/>
        </p:nvSpPr>
        <p:spPr>
          <a:xfrm>
            <a:off x="4804838" y="47110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EADDAB1B-2D29-9043-AFC6-DEC6285787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3262" y="4711006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5BFE8C-3ABF-1945-8F43-0AE593E11A84}"/>
              </a:ext>
            </a:extLst>
          </p:cNvPr>
          <p:cNvSpPr txBox="1"/>
          <p:nvPr/>
        </p:nvSpPr>
        <p:spPr>
          <a:xfrm>
            <a:off x="2331985" y="6469773"/>
            <a:ext cx="33093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Managed Node Groups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A6983E-D49B-4945-BEF5-5E46073BDDF5}"/>
              </a:ext>
            </a:extLst>
          </p:cNvPr>
          <p:cNvSpPr/>
          <p:nvPr/>
        </p:nvSpPr>
        <p:spPr>
          <a:xfrm>
            <a:off x="7616009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C5ADA-21E2-DD4A-B258-893764D29ABB}"/>
              </a:ext>
            </a:extLst>
          </p:cNvPr>
          <p:cNvSpPr txBox="1"/>
          <p:nvPr/>
        </p:nvSpPr>
        <p:spPr>
          <a:xfrm>
            <a:off x="9724734" y="6453010"/>
            <a:ext cx="2421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EKS Fargate Profiles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69354" y="999857"/>
            <a:ext cx="691691" cy="691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7763139" y="909747"/>
            <a:ext cx="1460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Cluster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292BA23C-F56F-C049-995A-99F020DABFC0}"/>
              </a:ext>
            </a:extLst>
          </p:cNvPr>
          <p:cNvCxnSpPr>
            <a:cxnSpLocks/>
            <a:stCxn id="51" idx="1"/>
            <a:endCxn id="3" idx="0"/>
          </p:cNvCxnSpPr>
          <p:nvPr/>
        </p:nvCxnSpPr>
        <p:spPr>
          <a:xfrm rot="10800000" flipV="1">
            <a:off x="3956982" y="1345703"/>
            <a:ext cx="3012373" cy="1018780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4E51F7E5-1CEA-5A43-AC5F-370DAA31DBA9}"/>
              </a:ext>
            </a:extLst>
          </p:cNvPr>
          <p:cNvCxnSpPr>
            <a:stCxn id="51" idx="3"/>
            <a:endCxn id="35" idx="0"/>
          </p:cNvCxnSpPr>
          <p:nvPr/>
        </p:nvCxnSpPr>
        <p:spPr>
          <a:xfrm>
            <a:off x="7661045" y="1345703"/>
            <a:ext cx="3150227" cy="1018780"/>
          </a:xfrm>
          <a:prstGeom prst="bentConnector2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itle 3">
            <a:extLst>
              <a:ext uri="{FF2B5EF4-FFF2-40B4-BE49-F238E27FC236}">
                <a16:creationId xmlns:a16="http://schemas.microsoft.com/office/drawing/2014/main" id="{66BAC254-4B16-2742-ADA2-668395F2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699" y="74749"/>
            <a:ext cx="12618720" cy="53742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EKS Deployment Options - </a:t>
            </a:r>
            <a:r>
              <a:rPr lang="en-US" sz="3600" dirty="0">
                <a:solidFill>
                  <a:srgbClr val="00B050"/>
                </a:solidFill>
              </a:rPr>
              <a:t>Mixed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63E2CC4-4F58-4D44-B5A0-6B724ED0A6C9}"/>
              </a:ext>
            </a:extLst>
          </p:cNvPr>
          <p:cNvSpPr/>
          <p:nvPr/>
        </p:nvSpPr>
        <p:spPr>
          <a:xfrm>
            <a:off x="7865682" y="25154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D00246-2938-CA40-9B08-D9F91629B7F5}"/>
              </a:ext>
            </a:extLst>
          </p:cNvPr>
          <p:cNvSpPr/>
          <p:nvPr/>
        </p:nvSpPr>
        <p:spPr>
          <a:xfrm>
            <a:off x="8021563" y="2905728"/>
            <a:ext cx="1943050" cy="344312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F5DB0D32-8694-0F45-A72C-31B3A8C4CD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19530" y="2911184"/>
            <a:ext cx="274320" cy="27432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CADC798C-22F9-6244-8782-8081A5CAC28F}"/>
              </a:ext>
            </a:extLst>
          </p:cNvPr>
          <p:cNvSpPr/>
          <p:nvPr/>
        </p:nvSpPr>
        <p:spPr>
          <a:xfrm>
            <a:off x="11543830" y="25154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F08FB99-4586-3E40-B02D-BAEAC24E9F9E}"/>
              </a:ext>
            </a:extLst>
          </p:cNvPr>
          <p:cNvSpPr/>
          <p:nvPr/>
        </p:nvSpPr>
        <p:spPr>
          <a:xfrm>
            <a:off x="11699711" y="2905728"/>
            <a:ext cx="1943050" cy="344312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3F8F0976-082E-FF44-9199-017588008D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726730" y="2911880"/>
            <a:ext cx="274320" cy="274320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DCA742C4-DF88-A340-9652-D620331A4F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506293" y="2504087"/>
            <a:ext cx="691691" cy="691691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EE61C23-B683-CF41-A9B8-6F9974AEF682}"/>
              </a:ext>
            </a:extLst>
          </p:cNvPr>
          <p:cNvSpPr txBox="1"/>
          <p:nvPr/>
        </p:nvSpPr>
        <p:spPr>
          <a:xfrm>
            <a:off x="10279830" y="3223562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EKS Fargate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E22FBA-FC19-724C-A899-354CEA51735E}"/>
              </a:ext>
            </a:extLst>
          </p:cNvPr>
          <p:cNvSpPr/>
          <p:nvPr/>
        </p:nvSpPr>
        <p:spPr>
          <a:xfrm>
            <a:off x="8348535" y="5116531"/>
            <a:ext cx="5141288" cy="851030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Fargate Profile: App2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57DA7F76-30A6-BF42-8D97-2E87BB57A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52486" y="5224208"/>
            <a:ext cx="291890" cy="29189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30C8AB0A-8E96-324C-9122-C4953308BDE1}"/>
              </a:ext>
            </a:extLst>
          </p:cNvPr>
          <p:cNvSpPr/>
          <p:nvPr/>
        </p:nvSpPr>
        <p:spPr>
          <a:xfrm>
            <a:off x="8627304" y="5242518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6DEC528-32FA-5941-B391-C75F73B1B9DD}"/>
              </a:ext>
            </a:extLst>
          </p:cNvPr>
          <p:cNvGrpSpPr/>
          <p:nvPr/>
        </p:nvGrpSpPr>
        <p:grpSpPr>
          <a:xfrm>
            <a:off x="8753624" y="5358293"/>
            <a:ext cx="555550" cy="352840"/>
            <a:chOff x="853440" y="4579716"/>
            <a:chExt cx="1006998" cy="82759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FE70658-A094-9E47-AFEA-B5D9F680932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0C80161-4233-AC44-900D-196F4417FBB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38A3AA6-503A-1040-A5E7-7952FBAACDC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A9D6960-AB33-A748-9ECD-E312D919674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0E89C8C-0587-554A-892D-12214917389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8438DED-9296-8F41-BC63-F412EC12CE8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BA702B5-DEA0-2246-AE87-729C70150713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8B745119-9E9A-F148-ADCF-578D1CD74EF4}"/>
              </a:ext>
            </a:extLst>
          </p:cNvPr>
          <p:cNvSpPr txBox="1"/>
          <p:nvPr/>
        </p:nvSpPr>
        <p:spPr>
          <a:xfrm>
            <a:off x="8661714" y="5676858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 Pod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A655303-BE83-2448-80B4-BEFCD40A7483}"/>
              </a:ext>
            </a:extLst>
          </p:cNvPr>
          <p:cNvSpPr/>
          <p:nvPr/>
        </p:nvSpPr>
        <p:spPr>
          <a:xfrm>
            <a:off x="12311733" y="5224208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AA13941-AC8D-2141-8E6F-1A21A1F9B0AB}"/>
              </a:ext>
            </a:extLst>
          </p:cNvPr>
          <p:cNvGrpSpPr/>
          <p:nvPr/>
        </p:nvGrpSpPr>
        <p:grpSpPr>
          <a:xfrm>
            <a:off x="12438053" y="5339983"/>
            <a:ext cx="555550" cy="352840"/>
            <a:chOff x="853440" y="4579716"/>
            <a:chExt cx="1006998" cy="82759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D3B2687-8928-C84B-B064-EF5DAAEAE7A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1A7A259-0A25-E04C-8044-740A7DFFA4C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853F477-6A0F-624D-917D-B7128206485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D2E1B11-3ACE-1B49-9767-526FD6FD990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F8CFCF9-DB6F-3749-B64E-4136C964716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8E17F86-A580-5549-9309-4371A629DA9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32F55B7-F125-9E48-8BE2-D1CA7F1532D3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560490DB-7703-B54C-82E9-CB981F6E8E87}"/>
              </a:ext>
            </a:extLst>
          </p:cNvPr>
          <p:cNvSpPr txBox="1"/>
          <p:nvPr/>
        </p:nvSpPr>
        <p:spPr>
          <a:xfrm>
            <a:off x="12346143" y="5658548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 Pod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97FD64A-AEBE-B44B-9705-8E5823F26204}"/>
              </a:ext>
            </a:extLst>
          </p:cNvPr>
          <p:cNvSpPr/>
          <p:nvPr/>
        </p:nvSpPr>
        <p:spPr>
          <a:xfrm>
            <a:off x="8341186" y="3706874"/>
            <a:ext cx="5141288" cy="851030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Fargate Profile: UMS</a:t>
            </a:r>
          </a:p>
        </p:txBody>
      </p:sp>
      <p:pic>
        <p:nvPicPr>
          <p:cNvPr id="97" name="Graphic 96">
            <a:extLst>
              <a:ext uri="{FF2B5EF4-FFF2-40B4-BE49-F238E27FC236}">
                <a16:creationId xmlns:a16="http://schemas.microsoft.com/office/drawing/2014/main" id="{C745770B-D6FD-8C4F-9E76-084D3E0E509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45137" y="3814551"/>
            <a:ext cx="291890" cy="291890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1D5C6FAE-6131-C448-B213-84C2F4CC69FD}"/>
              </a:ext>
            </a:extLst>
          </p:cNvPr>
          <p:cNvSpPr/>
          <p:nvPr/>
        </p:nvSpPr>
        <p:spPr>
          <a:xfrm>
            <a:off x="8619955" y="383286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380826D-6C87-E044-9DEA-2A2CDE8B5A03}"/>
              </a:ext>
            </a:extLst>
          </p:cNvPr>
          <p:cNvGrpSpPr/>
          <p:nvPr/>
        </p:nvGrpSpPr>
        <p:grpSpPr>
          <a:xfrm>
            <a:off x="8746275" y="3948636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2D7CC56-B210-354B-939C-E36394213C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5AE2465-4D4A-A349-BDFC-E0ACF64763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7F84593-8E41-1E40-AFA5-0F631CC5298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AA75896-24F2-A34F-B503-71B18B87D35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061716E-70EA-664D-ADF0-F81B3DD3D3C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FDB7570-6941-764C-BB46-FE524C528A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7648E86-6A34-5F47-A766-1947D879271C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6CDE8F9E-B3F3-0A41-A5E3-722F3CE0B1A0}"/>
              </a:ext>
            </a:extLst>
          </p:cNvPr>
          <p:cNvSpPr txBox="1"/>
          <p:nvPr/>
        </p:nvSpPr>
        <p:spPr>
          <a:xfrm>
            <a:off x="8654365" y="4267201"/>
            <a:ext cx="760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 Pod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FC9B3F3-EBBC-CD4C-A911-F0FDD47E221F}"/>
              </a:ext>
            </a:extLst>
          </p:cNvPr>
          <p:cNvSpPr/>
          <p:nvPr/>
        </p:nvSpPr>
        <p:spPr>
          <a:xfrm>
            <a:off x="12304384" y="381455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3A41DD7-3C40-8741-A4DB-218FB75351E3}"/>
              </a:ext>
            </a:extLst>
          </p:cNvPr>
          <p:cNvGrpSpPr/>
          <p:nvPr/>
        </p:nvGrpSpPr>
        <p:grpSpPr>
          <a:xfrm>
            <a:off x="12430704" y="3930326"/>
            <a:ext cx="555550" cy="352840"/>
            <a:chOff x="853440" y="4579716"/>
            <a:chExt cx="1006998" cy="82759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FF96282-F13B-C349-AA49-CE3A50F7464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DC1072E-9118-494A-A59E-3FF3A1F4349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0104F9D-342C-034C-96B1-9609B0D7714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1A39AF0-C6C3-894A-AB6B-3E2E2EA5449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6E079FD-CC75-DA4F-B9DA-035F2E43F8B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6534380-674E-E140-B6B4-49747E4F996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4BC2CFD-C208-1642-AA99-580051767E3C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407BBD57-D302-7F4E-B6CD-1B88D27805C3}"/>
              </a:ext>
            </a:extLst>
          </p:cNvPr>
          <p:cNvSpPr txBox="1"/>
          <p:nvPr/>
        </p:nvSpPr>
        <p:spPr>
          <a:xfrm>
            <a:off x="12338794" y="4248891"/>
            <a:ext cx="760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 Pod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39A8CB3-9928-FB44-BC1A-8B64D7B13989}"/>
              </a:ext>
            </a:extLst>
          </p:cNvPr>
          <p:cNvSpPr/>
          <p:nvPr/>
        </p:nvSpPr>
        <p:spPr>
          <a:xfrm>
            <a:off x="1391196" y="3284621"/>
            <a:ext cx="5194539" cy="1016855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E75BC20-2EC6-FE4D-AFCB-DEEDB0FE3956}"/>
              </a:ext>
            </a:extLst>
          </p:cNvPr>
          <p:cNvSpPr/>
          <p:nvPr/>
        </p:nvSpPr>
        <p:spPr>
          <a:xfrm>
            <a:off x="1399976" y="5449925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142" name="Graphic 141">
            <a:extLst>
              <a:ext uri="{FF2B5EF4-FFF2-40B4-BE49-F238E27FC236}">
                <a16:creationId xmlns:a16="http://schemas.microsoft.com/office/drawing/2014/main" id="{1DF8D6D6-7615-0F4F-877C-C6CFDDE1AB8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30310" y="5584145"/>
            <a:ext cx="277535" cy="277535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043093C7-5090-9641-93BC-27FC96C7A943}"/>
              </a:ext>
            </a:extLst>
          </p:cNvPr>
          <p:cNvSpPr txBox="1"/>
          <p:nvPr/>
        </p:nvSpPr>
        <p:spPr>
          <a:xfrm>
            <a:off x="2963709" y="6054545"/>
            <a:ext cx="229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Private Managed Node Group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C1C770E-2208-2B46-AC77-D90C5FFF2CD3}"/>
              </a:ext>
            </a:extLst>
          </p:cNvPr>
          <p:cNvSpPr/>
          <p:nvPr/>
        </p:nvSpPr>
        <p:spPr>
          <a:xfrm>
            <a:off x="1690276" y="552517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914168F-653B-B34B-AA9B-22B4DF179146}"/>
              </a:ext>
            </a:extLst>
          </p:cNvPr>
          <p:cNvGrpSpPr/>
          <p:nvPr/>
        </p:nvGrpSpPr>
        <p:grpSpPr>
          <a:xfrm>
            <a:off x="1816596" y="5640946"/>
            <a:ext cx="555550" cy="352840"/>
            <a:chOff x="853440" y="4579716"/>
            <a:chExt cx="1006998" cy="827590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085467EB-4228-A248-96D4-E1CF6C1BE1E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02814F1-2D65-CB4D-A4C4-C888086BB8E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E8CE75C-D091-E54D-A703-3F393AD2B65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C761D9B-7475-E344-87FA-B0D0FB6F7F4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08B9FF2-81AF-3841-96B1-1A762666C08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2039D3D-5C10-7E41-843C-B3BEB1CE7E3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DDD2314-3B09-A54C-A8A8-012083BF5C0C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0A2A0BCB-6D93-014C-80A7-FE295ACC5D1B}"/>
              </a:ext>
            </a:extLst>
          </p:cNvPr>
          <p:cNvSpPr txBox="1"/>
          <p:nvPr/>
        </p:nvSpPr>
        <p:spPr>
          <a:xfrm>
            <a:off x="1724686" y="5959511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 Pod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F0EBB98-C867-5343-A6F7-48A888275430}"/>
              </a:ext>
            </a:extLst>
          </p:cNvPr>
          <p:cNvSpPr/>
          <p:nvPr/>
        </p:nvSpPr>
        <p:spPr>
          <a:xfrm>
            <a:off x="5374705" y="550686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7B06E05-D86A-CD4D-9556-26015BBA787A}"/>
              </a:ext>
            </a:extLst>
          </p:cNvPr>
          <p:cNvGrpSpPr/>
          <p:nvPr/>
        </p:nvGrpSpPr>
        <p:grpSpPr>
          <a:xfrm>
            <a:off x="5501025" y="5622636"/>
            <a:ext cx="555550" cy="352840"/>
            <a:chOff x="853440" y="4579716"/>
            <a:chExt cx="1006998" cy="827590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9FB5DC34-8517-5B48-B5DC-E3C5075058C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BBA8E040-E26D-F949-8B23-E22D36EA077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ED549D0-F52E-D948-ADA9-C1987C7AFA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F04D1C2-DD0F-4049-A45E-D7BBB87CCBF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E1EC83C-F95B-1849-B64E-E5E8D7434B0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C3D2521-2443-F644-ADA9-1790A57A12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C578D0F8-BBDC-CA44-B8FB-D34419E93184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9B863076-C6B1-864C-AFE2-B8BBC2382FD7}"/>
              </a:ext>
            </a:extLst>
          </p:cNvPr>
          <p:cNvSpPr txBox="1"/>
          <p:nvPr/>
        </p:nvSpPr>
        <p:spPr>
          <a:xfrm>
            <a:off x="5409115" y="5941201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 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0E3C2-2F89-9D4F-93DB-39C189B98BA6}"/>
              </a:ext>
            </a:extLst>
          </p:cNvPr>
          <p:cNvSpPr/>
          <p:nvPr/>
        </p:nvSpPr>
        <p:spPr>
          <a:xfrm>
            <a:off x="2290691" y="4986667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App1 -  </a:t>
            </a:r>
            <a:r>
              <a:rPr lang="en-US" sz="1600" dirty="0" err="1"/>
              <a:t>NodePort</a:t>
            </a:r>
            <a:r>
              <a:rPr lang="en-US" sz="1600" dirty="0"/>
              <a:t> 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85ADB6-C07F-4148-A337-0DB5902FA691}"/>
              </a:ext>
            </a:extLst>
          </p:cNvPr>
          <p:cNvSpPr txBox="1"/>
          <p:nvPr/>
        </p:nvSpPr>
        <p:spPr>
          <a:xfrm>
            <a:off x="1363946" y="397720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2D1FFC84-5199-8B4F-846C-1B7CDE7702DA}"/>
              </a:ext>
            </a:extLst>
          </p:cNvPr>
          <p:cNvSpPr/>
          <p:nvPr/>
        </p:nvSpPr>
        <p:spPr>
          <a:xfrm>
            <a:off x="2447286" y="3355407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Ingress Service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2BCEEECC-8C09-4F4F-ABA7-EDED88E39998}"/>
              </a:ext>
            </a:extLst>
          </p:cNvPr>
          <p:cNvSpPr/>
          <p:nvPr/>
        </p:nvSpPr>
        <p:spPr>
          <a:xfrm>
            <a:off x="5347429" y="3948636"/>
            <a:ext cx="985538" cy="2611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/app2/*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6BAA2BBE-3714-9C42-8035-87A571319A3D}"/>
              </a:ext>
            </a:extLst>
          </p:cNvPr>
          <p:cNvSpPr/>
          <p:nvPr/>
        </p:nvSpPr>
        <p:spPr>
          <a:xfrm>
            <a:off x="5347429" y="3628356"/>
            <a:ext cx="985538" cy="2611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/ums/*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0AB1458-BB6C-6D49-BB8F-225629ACA522}"/>
              </a:ext>
            </a:extLst>
          </p:cNvPr>
          <p:cNvSpPr/>
          <p:nvPr/>
        </p:nvSpPr>
        <p:spPr>
          <a:xfrm>
            <a:off x="3382870" y="3940246"/>
            <a:ext cx="985538" cy="2611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/app1/*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3B5215-EEE4-6C43-BAD9-4C1F983716DB}"/>
              </a:ext>
            </a:extLst>
          </p:cNvPr>
          <p:cNvCxnSpPr>
            <a:stCxn id="184" idx="2"/>
            <a:endCxn id="187" idx="1"/>
          </p:cNvCxnSpPr>
          <p:nvPr/>
        </p:nvCxnSpPr>
        <p:spPr>
          <a:xfrm>
            <a:off x="4011726" y="3590053"/>
            <a:ext cx="1335703" cy="168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54EC2D-DC27-2248-AC62-9CFEFD8BF6EB}"/>
              </a:ext>
            </a:extLst>
          </p:cNvPr>
          <p:cNvCxnSpPr>
            <a:cxnSpLocks/>
            <a:stCxn id="184" idx="2"/>
            <a:endCxn id="186" idx="1"/>
          </p:cNvCxnSpPr>
          <p:nvPr/>
        </p:nvCxnSpPr>
        <p:spPr>
          <a:xfrm>
            <a:off x="4011726" y="3590053"/>
            <a:ext cx="1335703" cy="489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A9960E-4F48-C040-9810-8BA45D91FCF9}"/>
              </a:ext>
            </a:extLst>
          </p:cNvPr>
          <p:cNvCxnSpPr>
            <a:cxnSpLocks/>
            <a:stCxn id="184" idx="2"/>
            <a:endCxn id="188" idx="0"/>
          </p:cNvCxnSpPr>
          <p:nvPr/>
        </p:nvCxnSpPr>
        <p:spPr>
          <a:xfrm flipH="1">
            <a:off x="3875639" y="3590053"/>
            <a:ext cx="136087" cy="35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1" name="Graphic 190" descr="User">
            <a:extLst>
              <a:ext uri="{FF2B5EF4-FFF2-40B4-BE49-F238E27FC236}">
                <a16:creationId xmlns:a16="http://schemas.microsoft.com/office/drawing/2014/main" id="{B2FCA8EB-86B1-CC46-9C7A-92D8451F278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88213" y="-88978"/>
            <a:ext cx="914400" cy="914400"/>
          </a:xfrm>
          <a:prstGeom prst="rect">
            <a:avLst/>
          </a:prstGeom>
        </p:spPr>
      </p:pic>
      <p:sp>
        <p:nvSpPr>
          <p:cNvPr id="192" name="TextBox 191">
            <a:extLst>
              <a:ext uri="{FF2B5EF4-FFF2-40B4-BE49-F238E27FC236}">
                <a16:creationId xmlns:a16="http://schemas.microsoft.com/office/drawing/2014/main" id="{9974F8BC-53A2-434B-AE85-EB695B507BB8}"/>
              </a:ext>
            </a:extLst>
          </p:cNvPr>
          <p:cNvSpPr txBox="1"/>
          <p:nvPr/>
        </p:nvSpPr>
        <p:spPr>
          <a:xfrm>
            <a:off x="12154397" y="1708706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93" name="Graphic 192">
            <a:extLst>
              <a:ext uri="{FF2B5EF4-FFF2-40B4-BE49-F238E27FC236}">
                <a16:creationId xmlns:a16="http://schemas.microsoft.com/office/drawing/2014/main" id="{3277E3C6-5A7D-2448-974E-E1A8254E7A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986254" y="985034"/>
            <a:ext cx="711200" cy="711200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A9960828-7428-9A4F-AA30-3517F989419E}"/>
              </a:ext>
            </a:extLst>
          </p:cNvPr>
          <p:cNvSpPr txBox="1"/>
          <p:nvPr/>
        </p:nvSpPr>
        <p:spPr>
          <a:xfrm>
            <a:off x="1343552" y="1698120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95" name="Graphic 194">
            <a:extLst>
              <a:ext uri="{FF2B5EF4-FFF2-40B4-BE49-F238E27FC236}">
                <a16:creationId xmlns:a16="http://schemas.microsoft.com/office/drawing/2014/main" id="{248727D8-E759-7F46-AB39-79492AC7CEF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689813" y="1045958"/>
            <a:ext cx="711200" cy="711200"/>
          </a:xfrm>
          <a:prstGeom prst="rect">
            <a:avLst/>
          </a:prstGeom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E7709B94-360F-5448-A248-BCE97FD6407D}"/>
              </a:ext>
            </a:extLst>
          </p:cNvPr>
          <p:cNvSpPr txBox="1"/>
          <p:nvPr/>
        </p:nvSpPr>
        <p:spPr>
          <a:xfrm>
            <a:off x="2659210" y="152779"/>
            <a:ext cx="8210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07D2C69A-B765-5D49-A963-388AD7417D71}"/>
              </a:ext>
            </a:extLst>
          </p:cNvPr>
          <p:cNvCxnSpPr>
            <a:stCxn id="191" idx="2"/>
            <a:endCxn id="195" idx="0"/>
          </p:cNvCxnSpPr>
          <p:nvPr/>
        </p:nvCxnSpPr>
        <p:spPr>
          <a:xfrm>
            <a:off x="2045413" y="825422"/>
            <a:ext cx="0" cy="220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73EA5E41-2AE8-1B41-9A07-6248038B3006}"/>
              </a:ext>
            </a:extLst>
          </p:cNvPr>
          <p:cNvCxnSpPr>
            <a:stCxn id="195" idx="2"/>
            <a:endCxn id="184" idx="0"/>
          </p:cNvCxnSpPr>
          <p:nvPr/>
        </p:nvCxnSpPr>
        <p:spPr>
          <a:xfrm>
            <a:off x="2045413" y="1757158"/>
            <a:ext cx="1966313" cy="1598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B31BBFA1-73C9-3749-B6A2-FFDC9A9C9328}"/>
              </a:ext>
            </a:extLst>
          </p:cNvPr>
          <p:cNvCxnSpPr>
            <a:stCxn id="188" idx="2"/>
            <a:endCxn id="9" idx="2"/>
          </p:cNvCxnSpPr>
          <p:nvPr/>
        </p:nvCxnSpPr>
        <p:spPr>
          <a:xfrm flipH="1">
            <a:off x="3855131" y="4201404"/>
            <a:ext cx="20508" cy="1019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5B549747-755D-2544-AA6E-D4BE7A74903D}"/>
              </a:ext>
            </a:extLst>
          </p:cNvPr>
          <p:cNvCxnSpPr>
            <a:stCxn id="9" idx="2"/>
            <a:endCxn id="144" idx="0"/>
          </p:cNvCxnSpPr>
          <p:nvPr/>
        </p:nvCxnSpPr>
        <p:spPr>
          <a:xfrm flipH="1">
            <a:off x="2101243" y="5221313"/>
            <a:ext cx="1753888" cy="303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4305308D-EF3B-6B4A-A151-3A402C1DF41D}"/>
              </a:ext>
            </a:extLst>
          </p:cNvPr>
          <p:cNvCxnSpPr>
            <a:stCxn id="9" idx="2"/>
            <a:endCxn id="154" idx="0"/>
          </p:cNvCxnSpPr>
          <p:nvPr/>
        </p:nvCxnSpPr>
        <p:spPr>
          <a:xfrm>
            <a:off x="3855131" y="5221313"/>
            <a:ext cx="1930541" cy="28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27B120F0-E722-6245-A806-4443771491A0}"/>
              </a:ext>
            </a:extLst>
          </p:cNvPr>
          <p:cNvCxnSpPr>
            <a:stCxn id="187" idx="3"/>
            <a:endCxn id="100" idx="1"/>
          </p:cNvCxnSpPr>
          <p:nvPr/>
        </p:nvCxnSpPr>
        <p:spPr>
          <a:xfrm>
            <a:off x="6332967" y="3758935"/>
            <a:ext cx="2413308" cy="366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904D95B9-1DE9-6940-94DD-E64D8BFE97EA}"/>
              </a:ext>
            </a:extLst>
          </p:cNvPr>
          <p:cNvCxnSpPr>
            <a:stCxn id="187" idx="3"/>
            <a:endCxn id="108" idx="1"/>
          </p:cNvCxnSpPr>
          <p:nvPr/>
        </p:nvCxnSpPr>
        <p:spPr>
          <a:xfrm>
            <a:off x="6332967" y="3758935"/>
            <a:ext cx="5971417" cy="383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CEEB3AD7-27FE-454C-8577-170937170516}"/>
              </a:ext>
            </a:extLst>
          </p:cNvPr>
          <p:cNvCxnSpPr>
            <a:stCxn id="186" idx="3"/>
            <a:endCxn id="86" idx="1"/>
          </p:cNvCxnSpPr>
          <p:nvPr/>
        </p:nvCxnSpPr>
        <p:spPr>
          <a:xfrm>
            <a:off x="6332967" y="4079215"/>
            <a:ext cx="5978766" cy="147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E312E9FC-B3E5-7444-9AC0-15048ADA1C93}"/>
              </a:ext>
            </a:extLst>
          </p:cNvPr>
          <p:cNvCxnSpPr>
            <a:endCxn id="76" idx="1"/>
          </p:cNvCxnSpPr>
          <p:nvPr/>
        </p:nvCxnSpPr>
        <p:spPr>
          <a:xfrm>
            <a:off x="6346413" y="4078343"/>
            <a:ext cx="2280891" cy="149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121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34FA58-2A84-4C4C-8D8A-F46D3D69DB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78DB2-1538-4664-87BF-D5C34A975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9DCC39-1BFF-482E-BF79-C330C87F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Kubernetes?</a:t>
            </a:r>
          </a:p>
        </p:txBody>
      </p:sp>
    </p:spTree>
    <p:extLst>
      <p:ext uri="{BB962C8B-B14F-4D97-AF65-F5344CB8AC3E}">
        <p14:creationId xmlns:p14="http://schemas.microsoft.com/office/powerpoint/2010/main" val="1840133429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164387" y="726247"/>
            <a:ext cx="14168061" cy="68209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387" y="726247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297953" y="1520583"/>
            <a:ext cx="13890658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952" y="1520583"/>
            <a:ext cx="330200" cy="330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A8708C-291F-7E4A-9E06-CB93E111BCB9}"/>
              </a:ext>
            </a:extLst>
          </p:cNvPr>
          <p:cNvSpPr/>
          <p:nvPr/>
        </p:nvSpPr>
        <p:spPr>
          <a:xfrm>
            <a:off x="761718" y="4123511"/>
            <a:ext cx="6390526" cy="2250254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3E380-0CB3-DA46-9948-424264FB7F2C}"/>
              </a:ext>
            </a:extLst>
          </p:cNvPr>
          <p:cNvSpPr/>
          <p:nvPr/>
        </p:nvSpPr>
        <p:spPr>
          <a:xfrm>
            <a:off x="1108540" y="23981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CB03339-A4ED-3E4F-9CDA-85796803E8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8539" y="2392027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765196-5F7D-7042-8CBA-18801A19A4C3}"/>
              </a:ext>
            </a:extLst>
          </p:cNvPr>
          <p:cNvSpPr/>
          <p:nvPr/>
        </p:nvSpPr>
        <p:spPr>
          <a:xfrm>
            <a:off x="970809" y="20049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5F1E5F-5150-A844-8516-C7C6516B5976}"/>
              </a:ext>
            </a:extLst>
          </p:cNvPr>
          <p:cNvSpPr/>
          <p:nvPr/>
        </p:nvSpPr>
        <p:spPr>
          <a:xfrm>
            <a:off x="1126690" y="41973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F0429F5-90BE-1A49-9412-534BADA34E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5114" y="4197306"/>
            <a:ext cx="274320" cy="2743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AECC47-ADC2-834F-A640-77332E70F98E}"/>
              </a:ext>
            </a:extLst>
          </p:cNvPr>
          <p:cNvSpPr/>
          <p:nvPr/>
        </p:nvSpPr>
        <p:spPr>
          <a:xfrm>
            <a:off x="4786688" y="23981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37EE2E8-9A5C-BC42-965D-B96DCFE1F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6687" y="2392027"/>
            <a:ext cx="274320" cy="27432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83E1983-8104-4843-91D8-05CE10F2CB59}"/>
              </a:ext>
            </a:extLst>
          </p:cNvPr>
          <p:cNvSpPr/>
          <p:nvPr/>
        </p:nvSpPr>
        <p:spPr>
          <a:xfrm>
            <a:off x="4648957" y="20049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8FA5BE-E846-2448-8013-B12B9903878F}"/>
              </a:ext>
            </a:extLst>
          </p:cNvPr>
          <p:cNvSpPr/>
          <p:nvPr/>
        </p:nvSpPr>
        <p:spPr>
          <a:xfrm>
            <a:off x="4804838" y="41973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EADDAB1B-2D29-9043-AFC6-DEC6285787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3262" y="4197306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5BFE8C-3ABF-1945-8F43-0AE593E11A84}"/>
              </a:ext>
            </a:extLst>
          </p:cNvPr>
          <p:cNvSpPr txBox="1"/>
          <p:nvPr/>
        </p:nvSpPr>
        <p:spPr>
          <a:xfrm>
            <a:off x="2331985" y="5956073"/>
            <a:ext cx="33093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Managed Node Groups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A6983E-D49B-4945-BEF5-5E46073BDDF5}"/>
              </a:ext>
            </a:extLst>
          </p:cNvPr>
          <p:cNvSpPr/>
          <p:nvPr/>
        </p:nvSpPr>
        <p:spPr>
          <a:xfrm>
            <a:off x="7616009" y="18507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C5ADA-21E2-DD4A-B258-893764D29ABB}"/>
              </a:ext>
            </a:extLst>
          </p:cNvPr>
          <p:cNvSpPr txBox="1"/>
          <p:nvPr/>
        </p:nvSpPr>
        <p:spPr>
          <a:xfrm>
            <a:off x="9724734" y="5939310"/>
            <a:ext cx="2421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EKS Fargate Profiles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52244" y="6779675"/>
            <a:ext cx="691691" cy="691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5691203" y="7190126"/>
            <a:ext cx="1460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Cluster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63E2CC4-4F58-4D44-B5A0-6B724ED0A6C9}"/>
              </a:ext>
            </a:extLst>
          </p:cNvPr>
          <p:cNvSpPr/>
          <p:nvPr/>
        </p:nvSpPr>
        <p:spPr>
          <a:xfrm>
            <a:off x="7865682" y="20017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D00246-2938-CA40-9B08-D9F91629B7F5}"/>
              </a:ext>
            </a:extLst>
          </p:cNvPr>
          <p:cNvSpPr/>
          <p:nvPr/>
        </p:nvSpPr>
        <p:spPr>
          <a:xfrm>
            <a:off x="8021563" y="2392028"/>
            <a:ext cx="1943050" cy="344312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F5DB0D32-8694-0F45-A72C-31B3A8C4CD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19530" y="2397484"/>
            <a:ext cx="274320" cy="27432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CADC798C-22F9-6244-8782-8081A5CAC28F}"/>
              </a:ext>
            </a:extLst>
          </p:cNvPr>
          <p:cNvSpPr/>
          <p:nvPr/>
        </p:nvSpPr>
        <p:spPr>
          <a:xfrm>
            <a:off x="11543830" y="20017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F08FB99-4586-3E40-B02D-BAEAC24E9F9E}"/>
              </a:ext>
            </a:extLst>
          </p:cNvPr>
          <p:cNvSpPr/>
          <p:nvPr/>
        </p:nvSpPr>
        <p:spPr>
          <a:xfrm>
            <a:off x="11699711" y="2392028"/>
            <a:ext cx="1943050" cy="344312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3F8F0976-082E-FF44-9199-017588008D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726730" y="2398180"/>
            <a:ext cx="274320" cy="274320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DCA742C4-DF88-A340-9652-D620331A4F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549473" y="2206857"/>
            <a:ext cx="574368" cy="57436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EE61C23-B683-CF41-A9B8-6F9974AEF682}"/>
              </a:ext>
            </a:extLst>
          </p:cNvPr>
          <p:cNvSpPr txBox="1"/>
          <p:nvPr/>
        </p:nvSpPr>
        <p:spPr>
          <a:xfrm>
            <a:off x="10241900" y="1908537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EKS Fargate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E22FBA-FC19-724C-A899-354CEA51735E}"/>
              </a:ext>
            </a:extLst>
          </p:cNvPr>
          <p:cNvSpPr/>
          <p:nvPr/>
        </p:nvSpPr>
        <p:spPr>
          <a:xfrm>
            <a:off x="8341186" y="4912312"/>
            <a:ext cx="5141288" cy="851030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Fargate Profile: App2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57DA7F76-30A6-BF42-8D97-2E87BB57A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45137" y="5019989"/>
            <a:ext cx="291890" cy="29189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30C8AB0A-8E96-324C-9122-C4953308BDE1}"/>
              </a:ext>
            </a:extLst>
          </p:cNvPr>
          <p:cNvSpPr/>
          <p:nvPr/>
        </p:nvSpPr>
        <p:spPr>
          <a:xfrm>
            <a:off x="8619955" y="5038299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6DEC528-32FA-5941-B391-C75F73B1B9DD}"/>
              </a:ext>
            </a:extLst>
          </p:cNvPr>
          <p:cNvGrpSpPr/>
          <p:nvPr/>
        </p:nvGrpSpPr>
        <p:grpSpPr>
          <a:xfrm>
            <a:off x="8746275" y="5154074"/>
            <a:ext cx="555550" cy="352840"/>
            <a:chOff x="853440" y="4579716"/>
            <a:chExt cx="1006998" cy="82759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FE70658-A094-9E47-AFEA-B5D9F680932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0C80161-4233-AC44-900D-196F4417FBB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38A3AA6-503A-1040-A5E7-7952FBAACDC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A9D6960-AB33-A748-9ECD-E312D919674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0E89C8C-0587-554A-892D-12214917389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8438DED-9296-8F41-BC63-F412EC12CE8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BA702B5-DEA0-2246-AE87-729C70150713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8B745119-9E9A-F148-ADCF-578D1CD74EF4}"/>
              </a:ext>
            </a:extLst>
          </p:cNvPr>
          <p:cNvSpPr txBox="1"/>
          <p:nvPr/>
        </p:nvSpPr>
        <p:spPr>
          <a:xfrm>
            <a:off x="8654365" y="5472639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 Pod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A655303-BE83-2448-80B4-BEFCD40A7483}"/>
              </a:ext>
            </a:extLst>
          </p:cNvPr>
          <p:cNvSpPr/>
          <p:nvPr/>
        </p:nvSpPr>
        <p:spPr>
          <a:xfrm>
            <a:off x="12304384" y="5019989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AA13941-AC8D-2141-8E6F-1A21A1F9B0AB}"/>
              </a:ext>
            </a:extLst>
          </p:cNvPr>
          <p:cNvGrpSpPr/>
          <p:nvPr/>
        </p:nvGrpSpPr>
        <p:grpSpPr>
          <a:xfrm>
            <a:off x="12430704" y="5135764"/>
            <a:ext cx="555550" cy="352840"/>
            <a:chOff x="853440" y="4579716"/>
            <a:chExt cx="1006998" cy="82759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D3B2687-8928-C84B-B064-EF5DAAEAE7A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1A7A259-0A25-E04C-8044-740A7DFFA4C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853F477-6A0F-624D-917D-B7128206485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D2E1B11-3ACE-1B49-9767-526FD6FD990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F8CFCF9-DB6F-3749-B64E-4136C964716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8E17F86-A580-5549-9309-4371A629DA9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32F55B7-F125-9E48-8BE2-D1CA7F1532D3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560490DB-7703-B54C-82E9-CB981F6E8E87}"/>
              </a:ext>
            </a:extLst>
          </p:cNvPr>
          <p:cNvSpPr txBox="1"/>
          <p:nvPr/>
        </p:nvSpPr>
        <p:spPr>
          <a:xfrm>
            <a:off x="12338794" y="5454329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 Pod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97FD64A-AEBE-B44B-9705-8E5823F26204}"/>
              </a:ext>
            </a:extLst>
          </p:cNvPr>
          <p:cNvSpPr/>
          <p:nvPr/>
        </p:nvSpPr>
        <p:spPr>
          <a:xfrm>
            <a:off x="8341186" y="3193174"/>
            <a:ext cx="5141288" cy="851030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Fargate Profile: UMS</a:t>
            </a:r>
          </a:p>
        </p:txBody>
      </p:sp>
      <p:pic>
        <p:nvPicPr>
          <p:cNvPr id="97" name="Graphic 96">
            <a:extLst>
              <a:ext uri="{FF2B5EF4-FFF2-40B4-BE49-F238E27FC236}">
                <a16:creationId xmlns:a16="http://schemas.microsoft.com/office/drawing/2014/main" id="{C745770B-D6FD-8C4F-9E76-084D3E0E509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45137" y="3300851"/>
            <a:ext cx="291890" cy="291890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1D5C6FAE-6131-C448-B213-84C2F4CC69FD}"/>
              </a:ext>
            </a:extLst>
          </p:cNvPr>
          <p:cNvSpPr/>
          <p:nvPr/>
        </p:nvSpPr>
        <p:spPr>
          <a:xfrm>
            <a:off x="8619955" y="331916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380826D-6C87-E044-9DEA-2A2CDE8B5A03}"/>
              </a:ext>
            </a:extLst>
          </p:cNvPr>
          <p:cNvGrpSpPr/>
          <p:nvPr/>
        </p:nvGrpSpPr>
        <p:grpSpPr>
          <a:xfrm>
            <a:off x="8746275" y="3434936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2D7CC56-B210-354B-939C-E36394213C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5AE2465-4D4A-A349-BDFC-E0ACF64763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7F84593-8E41-1E40-AFA5-0F631CC5298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AA75896-24F2-A34F-B503-71B18B87D35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061716E-70EA-664D-ADF0-F81B3DD3D3C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FDB7570-6941-764C-BB46-FE524C528A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7648E86-6A34-5F47-A766-1947D879271C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6CDE8F9E-B3F3-0A41-A5E3-722F3CE0B1A0}"/>
              </a:ext>
            </a:extLst>
          </p:cNvPr>
          <p:cNvSpPr txBox="1"/>
          <p:nvPr/>
        </p:nvSpPr>
        <p:spPr>
          <a:xfrm>
            <a:off x="8654365" y="3753501"/>
            <a:ext cx="760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 Pod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FC9B3F3-EBBC-CD4C-A911-F0FDD47E221F}"/>
              </a:ext>
            </a:extLst>
          </p:cNvPr>
          <p:cNvSpPr/>
          <p:nvPr/>
        </p:nvSpPr>
        <p:spPr>
          <a:xfrm>
            <a:off x="12304384" y="330085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3A41DD7-3C40-8741-A4DB-218FB75351E3}"/>
              </a:ext>
            </a:extLst>
          </p:cNvPr>
          <p:cNvGrpSpPr/>
          <p:nvPr/>
        </p:nvGrpSpPr>
        <p:grpSpPr>
          <a:xfrm>
            <a:off x="12430704" y="3416626"/>
            <a:ext cx="555550" cy="352840"/>
            <a:chOff x="853440" y="4579716"/>
            <a:chExt cx="1006998" cy="82759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FF96282-F13B-C349-AA49-CE3A50F7464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DC1072E-9118-494A-A59E-3FF3A1F4349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0104F9D-342C-034C-96B1-9609B0D7714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1A39AF0-C6C3-894A-AB6B-3E2E2EA5449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6E079FD-CC75-DA4F-B9DA-035F2E43F8B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6534380-674E-E140-B6B4-49747E4F996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4BC2CFD-C208-1642-AA99-580051767E3C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407BBD57-D302-7F4E-B6CD-1B88D27805C3}"/>
              </a:ext>
            </a:extLst>
          </p:cNvPr>
          <p:cNvSpPr txBox="1"/>
          <p:nvPr/>
        </p:nvSpPr>
        <p:spPr>
          <a:xfrm>
            <a:off x="12338794" y="3735191"/>
            <a:ext cx="760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 Pod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39A8CB3-9928-FB44-BC1A-8B64D7B13989}"/>
              </a:ext>
            </a:extLst>
          </p:cNvPr>
          <p:cNvSpPr/>
          <p:nvPr/>
        </p:nvSpPr>
        <p:spPr>
          <a:xfrm>
            <a:off x="1391196" y="2770921"/>
            <a:ext cx="5194539" cy="1016855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E75BC20-2EC6-FE4D-AFCB-DEEDB0FE3956}"/>
              </a:ext>
            </a:extLst>
          </p:cNvPr>
          <p:cNvSpPr/>
          <p:nvPr/>
        </p:nvSpPr>
        <p:spPr>
          <a:xfrm>
            <a:off x="1399976" y="4936225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142" name="Graphic 141">
            <a:extLst>
              <a:ext uri="{FF2B5EF4-FFF2-40B4-BE49-F238E27FC236}">
                <a16:creationId xmlns:a16="http://schemas.microsoft.com/office/drawing/2014/main" id="{1DF8D6D6-7615-0F4F-877C-C6CFDDE1AB8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30310" y="5070445"/>
            <a:ext cx="277535" cy="277535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043093C7-5090-9641-93BC-27FC96C7A943}"/>
              </a:ext>
            </a:extLst>
          </p:cNvPr>
          <p:cNvSpPr txBox="1"/>
          <p:nvPr/>
        </p:nvSpPr>
        <p:spPr>
          <a:xfrm>
            <a:off x="2963709" y="5540845"/>
            <a:ext cx="229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Private Managed Node Group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C1C770E-2208-2B46-AC77-D90C5FFF2CD3}"/>
              </a:ext>
            </a:extLst>
          </p:cNvPr>
          <p:cNvSpPr/>
          <p:nvPr/>
        </p:nvSpPr>
        <p:spPr>
          <a:xfrm>
            <a:off x="1690276" y="501147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914168F-653B-B34B-AA9B-22B4DF179146}"/>
              </a:ext>
            </a:extLst>
          </p:cNvPr>
          <p:cNvGrpSpPr/>
          <p:nvPr/>
        </p:nvGrpSpPr>
        <p:grpSpPr>
          <a:xfrm>
            <a:off x="1816596" y="5127246"/>
            <a:ext cx="555550" cy="352840"/>
            <a:chOff x="853440" y="4579716"/>
            <a:chExt cx="1006998" cy="827590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085467EB-4228-A248-96D4-E1CF6C1BE1E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02814F1-2D65-CB4D-A4C4-C888086BB8E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E8CE75C-D091-E54D-A703-3F393AD2B65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C761D9B-7475-E344-87FA-B0D0FB6F7F4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08B9FF2-81AF-3841-96B1-1A762666C08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2039D3D-5C10-7E41-843C-B3BEB1CE7E3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DDD2314-3B09-A54C-A8A8-012083BF5C0C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0A2A0BCB-6D93-014C-80A7-FE295ACC5D1B}"/>
              </a:ext>
            </a:extLst>
          </p:cNvPr>
          <p:cNvSpPr txBox="1"/>
          <p:nvPr/>
        </p:nvSpPr>
        <p:spPr>
          <a:xfrm>
            <a:off x="1724686" y="5445811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 Pod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F0EBB98-C867-5343-A6F7-48A888275430}"/>
              </a:ext>
            </a:extLst>
          </p:cNvPr>
          <p:cNvSpPr/>
          <p:nvPr/>
        </p:nvSpPr>
        <p:spPr>
          <a:xfrm>
            <a:off x="5374705" y="499316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7B06E05-D86A-CD4D-9556-26015BBA787A}"/>
              </a:ext>
            </a:extLst>
          </p:cNvPr>
          <p:cNvGrpSpPr/>
          <p:nvPr/>
        </p:nvGrpSpPr>
        <p:grpSpPr>
          <a:xfrm>
            <a:off x="5501025" y="5108936"/>
            <a:ext cx="555550" cy="352840"/>
            <a:chOff x="853440" y="4579716"/>
            <a:chExt cx="1006998" cy="827590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9FB5DC34-8517-5B48-B5DC-E3C5075058C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BBA8E040-E26D-F949-8B23-E22D36EA077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ED549D0-F52E-D948-ADA9-C1987C7AFA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F04D1C2-DD0F-4049-A45E-D7BBB87CCBF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E1EC83C-F95B-1849-B64E-E5E8D7434B0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C3D2521-2443-F644-ADA9-1790A57A12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C578D0F8-BBDC-CA44-B8FB-D34419E93184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9B863076-C6B1-864C-AFE2-B8BBC2382FD7}"/>
              </a:ext>
            </a:extLst>
          </p:cNvPr>
          <p:cNvSpPr txBox="1"/>
          <p:nvPr/>
        </p:nvSpPr>
        <p:spPr>
          <a:xfrm>
            <a:off x="5409115" y="5427501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 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0E3C2-2F89-9D4F-93DB-39C189B98BA6}"/>
              </a:ext>
            </a:extLst>
          </p:cNvPr>
          <p:cNvSpPr/>
          <p:nvPr/>
        </p:nvSpPr>
        <p:spPr>
          <a:xfrm>
            <a:off x="2302926" y="4606583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App1 -  </a:t>
            </a:r>
            <a:r>
              <a:rPr lang="en-US" sz="1600" dirty="0" err="1"/>
              <a:t>NodePort</a:t>
            </a:r>
            <a:r>
              <a:rPr lang="en-US" sz="1600" dirty="0"/>
              <a:t> 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85ADB6-C07F-4148-A337-0DB5902FA691}"/>
              </a:ext>
            </a:extLst>
          </p:cNvPr>
          <p:cNvSpPr txBox="1"/>
          <p:nvPr/>
        </p:nvSpPr>
        <p:spPr>
          <a:xfrm>
            <a:off x="1363946" y="346350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pic>
        <p:nvPicPr>
          <p:cNvPr id="191" name="Graphic 190" descr="User">
            <a:extLst>
              <a:ext uri="{FF2B5EF4-FFF2-40B4-BE49-F238E27FC236}">
                <a16:creationId xmlns:a16="http://schemas.microsoft.com/office/drawing/2014/main" id="{B2FCA8EB-86B1-CC46-9C7A-92D8451F278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709723" y="-107397"/>
            <a:ext cx="914400" cy="914400"/>
          </a:xfrm>
          <a:prstGeom prst="rect">
            <a:avLst/>
          </a:prstGeom>
        </p:spPr>
      </p:pic>
      <p:sp>
        <p:nvSpPr>
          <p:cNvPr id="192" name="TextBox 191">
            <a:extLst>
              <a:ext uri="{FF2B5EF4-FFF2-40B4-BE49-F238E27FC236}">
                <a16:creationId xmlns:a16="http://schemas.microsoft.com/office/drawing/2014/main" id="{9974F8BC-53A2-434B-AE85-EB695B507BB8}"/>
              </a:ext>
            </a:extLst>
          </p:cNvPr>
          <p:cNvSpPr txBox="1"/>
          <p:nvPr/>
        </p:nvSpPr>
        <p:spPr>
          <a:xfrm>
            <a:off x="920763" y="7172426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93" name="Graphic 192">
            <a:extLst>
              <a:ext uri="{FF2B5EF4-FFF2-40B4-BE49-F238E27FC236}">
                <a16:creationId xmlns:a16="http://schemas.microsoft.com/office/drawing/2014/main" id="{3277E3C6-5A7D-2448-974E-E1A8254E7A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8477" y="6769920"/>
            <a:ext cx="711200" cy="711200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A9960828-7428-9A4F-AA30-3517F989419E}"/>
              </a:ext>
            </a:extLst>
          </p:cNvPr>
          <p:cNvSpPr txBox="1"/>
          <p:nvPr/>
        </p:nvSpPr>
        <p:spPr>
          <a:xfrm>
            <a:off x="11121777" y="1232858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95" name="Graphic 194">
            <a:extLst>
              <a:ext uri="{FF2B5EF4-FFF2-40B4-BE49-F238E27FC236}">
                <a16:creationId xmlns:a16="http://schemas.microsoft.com/office/drawing/2014/main" id="{248727D8-E759-7F46-AB39-79492AC7CEF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454690" y="765416"/>
            <a:ext cx="711200" cy="711200"/>
          </a:xfrm>
          <a:prstGeom prst="rect">
            <a:avLst/>
          </a:prstGeom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E7709B94-360F-5448-A248-BCE97FD6407D}"/>
              </a:ext>
            </a:extLst>
          </p:cNvPr>
          <p:cNvSpPr txBox="1"/>
          <p:nvPr/>
        </p:nvSpPr>
        <p:spPr>
          <a:xfrm>
            <a:off x="52522" y="166170"/>
            <a:ext cx="8210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68C45D5A-6305-9B4F-9643-D16AD274E2EC}"/>
              </a:ext>
            </a:extLst>
          </p:cNvPr>
          <p:cNvSpPr/>
          <p:nvPr/>
        </p:nvSpPr>
        <p:spPr>
          <a:xfrm>
            <a:off x="1449065" y="2898567"/>
            <a:ext cx="1438562" cy="30025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App1 - Ingress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8EBB8A69-48F9-DA4B-BA16-CA9388CE5A23}"/>
              </a:ext>
            </a:extLst>
          </p:cNvPr>
          <p:cNvSpPr/>
          <p:nvPr/>
        </p:nvSpPr>
        <p:spPr>
          <a:xfrm>
            <a:off x="5050326" y="3363956"/>
            <a:ext cx="1438562" cy="30025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App2 - Ingress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4D4CF1BB-77C9-6C45-B016-73A5E3599752}"/>
              </a:ext>
            </a:extLst>
          </p:cNvPr>
          <p:cNvSpPr/>
          <p:nvPr/>
        </p:nvSpPr>
        <p:spPr>
          <a:xfrm>
            <a:off x="5067328" y="2898566"/>
            <a:ext cx="1438562" cy="3002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UMS - Ingress</a:t>
            </a:r>
          </a:p>
        </p:txBody>
      </p: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DDB11FF5-74CD-4944-BEDE-809CB78578EA}"/>
              </a:ext>
            </a:extLst>
          </p:cNvPr>
          <p:cNvCxnSpPr>
            <a:endCxn id="3" idx="2"/>
          </p:cNvCxnSpPr>
          <p:nvPr/>
        </p:nvCxnSpPr>
        <p:spPr>
          <a:xfrm rot="10800000">
            <a:off x="3956982" y="6373766"/>
            <a:ext cx="3195263" cy="738919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89CE47FB-2207-0C49-8746-AB315E977D9B}"/>
              </a:ext>
            </a:extLst>
          </p:cNvPr>
          <p:cNvCxnSpPr>
            <a:stCxn id="51" idx="3"/>
            <a:endCxn id="36" idx="2"/>
          </p:cNvCxnSpPr>
          <p:nvPr/>
        </p:nvCxnSpPr>
        <p:spPr>
          <a:xfrm flipV="1">
            <a:off x="7843935" y="6370197"/>
            <a:ext cx="3091772" cy="755324"/>
          </a:xfrm>
          <a:prstGeom prst="bentConnector2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0" name="Graphic 229" descr="User">
            <a:extLst>
              <a:ext uri="{FF2B5EF4-FFF2-40B4-BE49-F238E27FC236}">
                <a16:creationId xmlns:a16="http://schemas.microsoft.com/office/drawing/2014/main" id="{B26B73C8-879B-5449-9192-29B26908164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496385" y="-83085"/>
            <a:ext cx="914400" cy="914400"/>
          </a:xfrm>
          <a:prstGeom prst="rect">
            <a:avLst/>
          </a:prstGeom>
        </p:spPr>
      </p:pic>
      <p:pic>
        <p:nvPicPr>
          <p:cNvPr id="231" name="Graphic 230" descr="User">
            <a:extLst>
              <a:ext uri="{FF2B5EF4-FFF2-40B4-BE49-F238E27FC236}">
                <a16:creationId xmlns:a16="http://schemas.microsoft.com/office/drawing/2014/main" id="{7309BC6C-2066-C544-83A4-1316A15D96B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328471" y="-83085"/>
            <a:ext cx="914400" cy="914400"/>
          </a:xfrm>
          <a:prstGeom prst="rect">
            <a:avLst/>
          </a:prstGeom>
        </p:spPr>
      </p:pic>
      <p:sp>
        <p:nvSpPr>
          <p:cNvPr id="244" name="TextBox 243">
            <a:extLst>
              <a:ext uri="{FF2B5EF4-FFF2-40B4-BE49-F238E27FC236}">
                <a16:creationId xmlns:a16="http://schemas.microsoft.com/office/drawing/2014/main" id="{23A1C0C8-AE7C-204A-AE77-D9DF83860D28}"/>
              </a:ext>
            </a:extLst>
          </p:cNvPr>
          <p:cNvSpPr txBox="1"/>
          <p:nvPr/>
        </p:nvSpPr>
        <p:spPr>
          <a:xfrm>
            <a:off x="12038152" y="770342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245" name="Graphic 244">
            <a:extLst>
              <a:ext uri="{FF2B5EF4-FFF2-40B4-BE49-F238E27FC236}">
                <a16:creationId xmlns:a16="http://schemas.microsoft.com/office/drawing/2014/main" id="{2433CE8A-4382-BE40-8ADF-7ED591BDC2E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3435656" y="760111"/>
            <a:ext cx="711200" cy="711200"/>
          </a:xfrm>
          <a:prstGeom prst="rect">
            <a:avLst/>
          </a:prstGeom>
        </p:spPr>
      </p:pic>
      <p:sp>
        <p:nvSpPr>
          <p:cNvPr id="250" name="Rectangle 249">
            <a:extLst>
              <a:ext uri="{FF2B5EF4-FFF2-40B4-BE49-F238E27FC236}">
                <a16:creationId xmlns:a16="http://schemas.microsoft.com/office/drawing/2014/main" id="{D1E98DD8-E21E-A847-95A3-AB79DEB18D7C}"/>
              </a:ext>
            </a:extLst>
          </p:cNvPr>
          <p:cNvSpPr/>
          <p:nvPr/>
        </p:nvSpPr>
        <p:spPr>
          <a:xfrm>
            <a:off x="9326642" y="4656070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App2 -  </a:t>
            </a:r>
            <a:r>
              <a:rPr lang="en-US" sz="1600" dirty="0" err="1"/>
              <a:t>NodePort</a:t>
            </a:r>
            <a:r>
              <a:rPr lang="en-US" sz="1600" dirty="0"/>
              <a:t> Service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502853C7-3AD4-0547-98C6-1404EC3E024D}"/>
              </a:ext>
            </a:extLst>
          </p:cNvPr>
          <p:cNvSpPr/>
          <p:nvPr/>
        </p:nvSpPr>
        <p:spPr>
          <a:xfrm>
            <a:off x="9299495" y="4202069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UMS -  </a:t>
            </a:r>
            <a:r>
              <a:rPr lang="en-US" sz="1600" dirty="0" err="1"/>
              <a:t>NodePort</a:t>
            </a:r>
            <a:r>
              <a:rPr lang="en-US" sz="1600" dirty="0"/>
              <a:t> Service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259CFCF2-74E7-C44A-AF0A-50BD18252737}"/>
              </a:ext>
            </a:extLst>
          </p:cNvPr>
          <p:cNvSpPr/>
          <p:nvPr/>
        </p:nvSpPr>
        <p:spPr>
          <a:xfrm>
            <a:off x="9147943" y="2843282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MySQL – </a:t>
            </a:r>
            <a:r>
              <a:rPr lang="en-US" sz="1600" dirty="0" err="1"/>
              <a:t>ExternalName</a:t>
            </a:r>
            <a:r>
              <a:rPr lang="en-US" sz="1600" dirty="0"/>
              <a:t> Service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5D3C6E2F-4A10-A247-8B1A-B414934154A1}"/>
              </a:ext>
            </a:extLst>
          </p:cNvPr>
          <p:cNvSpPr/>
          <p:nvPr/>
        </p:nvSpPr>
        <p:spPr>
          <a:xfrm>
            <a:off x="1232899" y="4501157"/>
            <a:ext cx="5449419" cy="134647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8998816-E0EC-E845-93AF-F1A0FD1D3726}"/>
              </a:ext>
            </a:extLst>
          </p:cNvPr>
          <p:cNvSpPr txBox="1"/>
          <p:nvPr/>
        </p:nvSpPr>
        <p:spPr>
          <a:xfrm>
            <a:off x="1222639" y="4455177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NS: ns-app1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E0AC949B-A125-C649-B4AA-D3BA6F3D10D2}"/>
              </a:ext>
            </a:extLst>
          </p:cNvPr>
          <p:cNvSpPr/>
          <p:nvPr/>
        </p:nvSpPr>
        <p:spPr>
          <a:xfrm>
            <a:off x="8082315" y="4609509"/>
            <a:ext cx="5449419" cy="1247166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3769B68E-FBDA-084F-8B0A-E2EAF4E14485}"/>
              </a:ext>
            </a:extLst>
          </p:cNvPr>
          <p:cNvSpPr txBox="1"/>
          <p:nvPr/>
        </p:nvSpPr>
        <p:spPr>
          <a:xfrm>
            <a:off x="8010734" y="4608118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NS: ns-app2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7E17736D-FEFB-0C4D-9165-FFB714915B94}"/>
              </a:ext>
            </a:extLst>
          </p:cNvPr>
          <p:cNvSpPr/>
          <p:nvPr/>
        </p:nvSpPr>
        <p:spPr>
          <a:xfrm>
            <a:off x="8069350" y="2786681"/>
            <a:ext cx="5449419" cy="1599676"/>
          </a:xfrm>
          <a:prstGeom prst="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E43B94B7-849B-224E-9180-C1A1392061D0}"/>
              </a:ext>
            </a:extLst>
          </p:cNvPr>
          <p:cNvSpPr txBox="1"/>
          <p:nvPr/>
        </p:nvSpPr>
        <p:spPr>
          <a:xfrm>
            <a:off x="8091682" y="2767381"/>
            <a:ext cx="111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NS: ns-ums</a:t>
            </a:r>
          </a:p>
        </p:txBody>
      </p:sp>
      <p:cxnSp>
        <p:nvCxnSpPr>
          <p:cNvPr id="276" name="Elbow Connector 275">
            <a:extLst>
              <a:ext uri="{FF2B5EF4-FFF2-40B4-BE49-F238E27FC236}">
                <a16:creationId xmlns:a16="http://schemas.microsoft.com/office/drawing/2014/main" id="{AB8B644C-59D9-DB46-A178-A496C924845D}"/>
              </a:ext>
            </a:extLst>
          </p:cNvPr>
          <p:cNvCxnSpPr>
            <a:stCxn id="221" idx="3"/>
            <a:endCxn id="95" idx="2"/>
          </p:cNvCxnSpPr>
          <p:nvPr/>
        </p:nvCxnSpPr>
        <p:spPr>
          <a:xfrm>
            <a:off x="6488888" y="3514083"/>
            <a:ext cx="6243668" cy="2217245"/>
          </a:xfrm>
          <a:prstGeom prst="bentConnector4">
            <a:avLst>
              <a:gd name="adj1" fmla="val 12620"/>
              <a:gd name="adj2" fmla="val 113090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Elbow Connector 278">
            <a:extLst>
              <a:ext uri="{FF2B5EF4-FFF2-40B4-BE49-F238E27FC236}">
                <a16:creationId xmlns:a16="http://schemas.microsoft.com/office/drawing/2014/main" id="{5919E243-B7C4-2849-81A2-39CDFCA9CF7A}"/>
              </a:ext>
            </a:extLst>
          </p:cNvPr>
          <p:cNvCxnSpPr>
            <a:stCxn id="221" idx="3"/>
            <a:endCxn id="76" idx="1"/>
          </p:cNvCxnSpPr>
          <p:nvPr/>
        </p:nvCxnSpPr>
        <p:spPr>
          <a:xfrm>
            <a:off x="6488888" y="3514083"/>
            <a:ext cx="2131067" cy="1852054"/>
          </a:xfrm>
          <a:prstGeom prst="bentConnector3">
            <a:avLst>
              <a:gd name="adj1" fmla="val 36983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Elbow Connector 284">
            <a:extLst>
              <a:ext uri="{FF2B5EF4-FFF2-40B4-BE49-F238E27FC236}">
                <a16:creationId xmlns:a16="http://schemas.microsoft.com/office/drawing/2014/main" id="{9A44FBC2-BBB3-974B-A488-A79278825A59}"/>
              </a:ext>
            </a:extLst>
          </p:cNvPr>
          <p:cNvCxnSpPr>
            <a:cxnSpLocks/>
            <a:stCxn id="223" idx="3"/>
            <a:endCxn id="117" idx="2"/>
          </p:cNvCxnSpPr>
          <p:nvPr/>
        </p:nvCxnSpPr>
        <p:spPr>
          <a:xfrm>
            <a:off x="6505890" y="3048693"/>
            <a:ext cx="6213041" cy="963497"/>
          </a:xfrm>
          <a:prstGeom prst="bentConnector4">
            <a:avLst>
              <a:gd name="adj1" fmla="val 15191"/>
              <a:gd name="adj2" fmla="val 114129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Elbow Connector 292">
            <a:extLst>
              <a:ext uri="{FF2B5EF4-FFF2-40B4-BE49-F238E27FC236}">
                <a16:creationId xmlns:a16="http://schemas.microsoft.com/office/drawing/2014/main" id="{32BCC98B-B71C-7D45-81A1-E66A829F9662}"/>
              </a:ext>
            </a:extLst>
          </p:cNvPr>
          <p:cNvCxnSpPr>
            <a:stCxn id="223" idx="3"/>
            <a:endCxn id="98" idx="1"/>
          </p:cNvCxnSpPr>
          <p:nvPr/>
        </p:nvCxnSpPr>
        <p:spPr>
          <a:xfrm>
            <a:off x="6505890" y="3048693"/>
            <a:ext cx="2114065" cy="598306"/>
          </a:xfrm>
          <a:prstGeom prst="bentConnector3">
            <a:avLst>
              <a:gd name="adj1" fmla="val 44654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Elbow Connector 295">
            <a:extLst>
              <a:ext uri="{FF2B5EF4-FFF2-40B4-BE49-F238E27FC236}">
                <a16:creationId xmlns:a16="http://schemas.microsoft.com/office/drawing/2014/main" id="{F6603F8F-6265-1C4A-93BE-ABC5D904B505}"/>
              </a:ext>
            </a:extLst>
          </p:cNvPr>
          <p:cNvCxnSpPr>
            <a:endCxn id="245" idx="2"/>
          </p:cNvCxnSpPr>
          <p:nvPr/>
        </p:nvCxnSpPr>
        <p:spPr>
          <a:xfrm flipV="1">
            <a:off x="12276822" y="1471311"/>
            <a:ext cx="1514434" cy="1489294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297">
            <a:extLst>
              <a:ext uri="{FF2B5EF4-FFF2-40B4-BE49-F238E27FC236}">
                <a16:creationId xmlns:a16="http://schemas.microsoft.com/office/drawing/2014/main" id="{FE0DF2B5-D548-4040-8BC1-EC5B9B53191C}"/>
              </a:ext>
            </a:extLst>
          </p:cNvPr>
          <p:cNvCxnSpPr>
            <a:stCxn id="98" idx="3"/>
            <a:endCxn id="252" idx="2"/>
          </p:cNvCxnSpPr>
          <p:nvPr/>
        </p:nvCxnSpPr>
        <p:spPr>
          <a:xfrm flipV="1">
            <a:off x="9441888" y="3077928"/>
            <a:ext cx="1270495" cy="569071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299">
            <a:extLst>
              <a:ext uri="{FF2B5EF4-FFF2-40B4-BE49-F238E27FC236}">
                <a16:creationId xmlns:a16="http://schemas.microsoft.com/office/drawing/2014/main" id="{6EA60DEE-57C2-CC4C-A23C-9E24FA705920}"/>
              </a:ext>
            </a:extLst>
          </p:cNvPr>
          <p:cNvCxnSpPr>
            <a:stCxn id="108" idx="1"/>
            <a:endCxn id="252" idx="2"/>
          </p:cNvCxnSpPr>
          <p:nvPr/>
        </p:nvCxnSpPr>
        <p:spPr>
          <a:xfrm rot="10800000">
            <a:off x="10712384" y="3077929"/>
            <a:ext cx="1592001" cy="550761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Elbow Connector 301">
            <a:extLst>
              <a:ext uri="{FF2B5EF4-FFF2-40B4-BE49-F238E27FC236}">
                <a16:creationId xmlns:a16="http://schemas.microsoft.com/office/drawing/2014/main" id="{FEA7C3C4-366C-B749-8321-E1E232357F28}"/>
              </a:ext>
            </a:extLst>
          </p:cNvPr>
          <p:cNvCxnSpPr>
            <a:stCxn id="220" idx="3"/>
            <a:endCxn id="9" idx="0"/>
          </p:cNvCxnSpPr>
          <p:nvPr/>
        </p:nvCxnSpPr>
        <p:spPr>
          <a:xfrm>
            <a:off x="2887627" y="3048694"/>
            <a:ext cx="979739" cy="1557889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Elbow Connector 303">
            <a:extLst>
              <a:ext uri="{FF2B5EF4-FFF2-40B4-BE49-F238E27FC236}">
                <a16:creationId xmlns:a16="http://schemas.microsoft.com/office/drawing/2014/main" id="{C8FF5D95-FBF4-8D4B-A817-0034D0040F1F}"/>
              </a:ext>
            </a:extLst>
          </p:cNvPr>
          <p:cNvCxnSpPr>
            <a:stCxn id="9" idx="2"/>
            <a:endCxn id="144" idx="3"/>
          </p:cNvCxnSpPr>
          <p:nvPr/>
        </p:nvCxnSpPr>
        <p:spPr>
          <a:xfrm rot="5400000">
            <a:off x="2940748" y="4412691"/>
            <a:ext cx="498080" cy="1355157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Elbow Connector 305">
            <a:extLst>
              <a:ext uri="{FF2B5EF4-FFF2-40B4-BE49-F238E27FC236}">
                <a16:creationId xmlns:a16="http://schemas.microsoft.com/office/drawing/2014/main" id="{B2E91329-85E1-4B4A-9081-24BD0A6DA453}"/>
              </a:ext>
            </a:extLst>
          </p:cNvPr>
          <p:cNvCxnSpPr>
            <a:stCxn id="9" idx="2"/>
            <a:endCxn id="154" idx="1"/>
          </p:cNvCxnSpPr>
          <p:nvPr/>
        </p:nvCxnSpPr>
        <p:spPr>
          <a:xfrm rot="16200000" flipH="1">
            <a:off x="4381150" y="4327444"/>
            <a:ext cx="479770" cy="1507339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>
            <a:extLst>
              <a:ext uri="{FF2B5EF4-FFF2-40B4-BE49-F238E27FC236}">
                <a16:creationId xmlns:a16="http://schemas.microsoft.com/office/drawing/2014/main" id="{726C48ED-3293-5441-BB9E-BF32D291A2EB}"/>
              </a:ext>
            </a:extLst>
          </p:cNvPr>
          <p:cNvSpPr txBox="1"/>
          <p:nvPr/>
        </p:nvSpPr>
        <p:spPr>
          <a:xfrm>
            <a:off x="8608492" y="759936"/>
            <a:ext cx="19409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app1.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kubeoncloud.com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rgbClr val="00B050"/>
                </a:solidFill>
              </a:rPr>
              <a:t>app2.kubeoncloud.com</a:t>
            </a:r>
          </a:p>
          <a:p>
            <a:r>
              <a:rPr lang="en-US" sz="1400" dirty="0" err="1">
                <a:solidFill>
                  <a:srgbClr val="00B0F0"/>
                </a:solidFill>
              </a:rPr>
              <a:t>ums.kubeoncloud,com</a:t>
            </a:r>
            <a:endParaRPr lang="en-US" sz="1400" dirty="0">
              <a:solidFill>
                <a:srgbClr val="00B0F0"/>
              </a:solidFill>
            </a:endParaRPr>
          </a:p>
        </p:txBody>
      </p: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DDE55F68-5EBB-6D44-A7D0-5DE8506DBE1F}"/>
              </a:ext>
            </a:extLst>
          </p:cNvPr>
          <p:cNvCxnSpPr>
            <a:stCxn id="191" idx="2"/>
            <a:endCxn id="220" idx="0"/>
          </p:cNvCxnSpPr>
          <p:nvPr/>
        </p:nvCxnSpPr>
        <p:spPr>
          <a:xfrm>
            <a:off x="2166923" y="807003"/>
            <a:ext cx="1423" cy="2091564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Elbow Connector 321">
            <a:extLst>
              <a:ext uri="{FF2B5EF4-FFF2-40B4-BE49-F238E27FC236}">
                <a16:creationId xmlns:a16="http://schemas.microsoft.com/office/drawing/2014/main" id="{6CBBD462-9F08-F34C-B87D-7BF40B05D6B9}"/>
              </a:ext>
            </a:extLst>
          </p:cNvPr>
          <p:cNvCxnSpPr>
            <a:stCxn id="230" idx="2"/>
            <a:endCxn id="221" idx="1"/>
          </p:cNvCxnSpPr>
          <p:nvPr/>
        </p:nvCxnSpPr>
        <p:spPr>
          <a:xfrm rot="16200000" flipH="1">
            <a:off x="3160571" y="1624328"/>
            <a:ext cx="2682768" cy="1096741"/>
          </a:xfrm>
          <a:prstGeom prst="bentConnector2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5D98AC7B-FE65-AF4E-9338-AF2D4EB5EEE0}"/>
              </a:ext>
            </a:extLst>
          </p:cNvPr>
          <p:cNvCxnSpPr>
            <a:stCxn id="231" idx="2"/>
            <a:endCxn id="223" idx="0"/>
          </p:cNvCxnSpPr>
          <p:nvPr/>
        </p:nvCxnSpPr>
        <p:spPr>
          <a:xfrm>
            <a:off x="5785671" y="831315"/>
            <a:ext cx="938" cy="206725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TextBox 324">
            <a:extLst>
              <a:ext uri="{FF2B5EF4-FFF2-40B4-BE49-F238E27FC236}">
                <a16:creationId xmlns:a16="http://schemas.microsoft.com/office/drawing/2014/main" id="{C863BA07-39B2-0C4E-B45A-486788D3CF5D}"/>
              </a:ext>
            </a:extLst>
          </p:cNvPr>
          <p:cNvSpPr txBox="1"/>
          <p:nvPr/>
        </p:nvSpPr>
        <p:spPr>
          <a:xfrm>
            <a:off x="645829" y="1232858"/>
            <a:ext cx="2142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app1.kubeoncloud.com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FD228050-74F2-924F-8CF9-61322D1BA569}"/>
              </a:ext>
            </a:extLst>
          </p:cNvPr>
          <p:cNvSpPr txBox="1"/>
          <p:nvPr/>
        </p:nvSpPr>
        <p:spPr>
          <a:xfrm>
            <a:off x="2771028" y="1241950"/>
            <a:ext cx="2142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app2.kubeoncloud.com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4C44C5CE-BC20-5645-A2EE-292D6393FFA2}"/>
              </a:ext>
            </a:extLst>
          </p:cNvPr>
          <p:cNvSpPr txBox="1"/>
          <p:nvPr/>
        </p:nvSpPr>
        <p:spPr>
          <a:xfrm>
            <a:off x="5008837" y="1247697"/>
            <a:ext cx="2076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B0F0"/>
                </a:solidFill>
              </a:rPr>
              <a:t>ums.kubeoncloud.com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525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-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AB2922-7805-4003-BD84-B8C75FB74314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44D098-07ED-44AE-B0C2-0A863A4390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52BC5-37B6-431D-9A9E-27E185ECF20E}"/>
              </a:ext>
            </a:extLst>
          </p:cNvPr>
          <p:cNvSpPr txBox="1"/>
          <p:nvPr/>
        </p:nvSpPr>
        <p:spPr>
          <a:xfrm>
            <a:off x="9271021" y="1113380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F58E3-8C1B-4825-9CB8-E5172ABC2DD2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337A49-E5C7-4D80-AA42-016F6EB3A01F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23014-BA46-460A-AAFC-90DAD8767A0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E278D8-E4CB-4844-AC10-11E79EEF56E0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8BDC50-97D8-41E5-8382-8BBE14E509D2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6F7CDD-19FA-4999-971F-E2A7E577CBED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6D3FD6-102A-48D8-96B7-4CF144259039}"/>
              </a:ext>
            </a:extLst>
          </p:cNvPr>
          <p:cNvSpPr txBox="1"/>
          <p:nvPr/>
        </p:nvSpPr>
        <p:spPr>
          <a:xfrm>
            <a:off x="9271021" y="4371273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A50557-5B53-4AC6-B37C-4C01EAAFBE4E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924C24-B220-460C-8A9F-AAAD1B821F2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62447A-7071-44FD-8136-15B40F6F3145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1FD2DD-9477-4261-8AFA-DF6D9F377044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</p:spTree>
    <p:extLst>
      <p:ext uri="{BB962C8B-B14F-4D97-AF65-F5344CB8AC3E}">
        <p14:creationId xmlns:p14="http://schemas.microsoft.com/office/powerpoint/2010/main" val="94352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85000" lnSpcReduction="2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kube-apiserver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/>
              <a:t>It </a:t>
            </a:r>
            <a:r>
              <a:rPr lang="en-US" dirty="0"/>
              <a:t>acts as </a:t>
            </a:r>
            <a:r>
              <a:rPr lang="en-US" dirty="0">
                <a:solidFill>
                  <a:srgbClr val="0070C0"/>
                </a:solidFill>
              </a:rPr>
              <a:t>front end </a:t>
            </a:r>
            <a:r>
              <a:rPr lang="en-US" dirty="0"/>
              <a:t>for the Kubernetes control plane. </a:t>
            </a:r>
            <a:r>
              <a:rPr lang="en-IN" dirty="0"/>
              <a:t>It </a:t>
            </a:r>
            <a:r>
              <a:rPr lang="en-IN" dirty="0">
                <a:solidFill>
                  <a:srgbClr val="0070C0"/>
                </a:solidFill>
              </a:rPr>
              <a:t>exposes</a:t>
            </a:r>
            <a:r>
              <a:rPr lang="en-IN" dirty="0"/>
              <a:t> the Kubernetes API</a:t>
            </a:r>
          </a:p>
          <a:p>
            <a:pPr lvl="1"/>
            <a:r>
              <a:rPr lang="en-IN" dirty="0"/>
              <a:t>Command line tools (like </a:t>
            </a:r>
            <a:r>
              <a:rPr lang="en-IN" dirty="0" err="1"/>
              <a:t>kubectl</a:t>
            </a:r>
            <a:r>
              <a:rPr lang="en-IN" dirty="0"/>
              <a:t>), Users and even Master components (scheduler, controller manager, </a:t>
            </a:r>
            <a:r>
              <a:rPr lang="en-IN" dirty="0" err="1"/>
              <a:t>etcd</a:t>
            </a:r>
            <a:r>
              <a:rPr lang="en-IN" dirty="0"/>
              <a:t>) and Worker node components like (</a:t>
            </a:r>
            <a:r>
              <a:rPr lang="en-IN" dirty="0" err="1"/>
              <a:t>Kubelet</a:t>
            </a:r>
            <a:r>
              <a:rPr lang="en-IN" dirty="0"/>
              <a:t>) </a:t>
            </a:r>
            <a:r>
              <a:rPr lang="en-IN" dirty="0">
                <a:solidFill>
                  <a:srgbClr val="0070C0"/>
                </a:solidFill>
              </a:rPr>
              <a:t>everything talk </a:t>
            </a:r>
            <a:r>
              <a:rPr lang="en-IN" dirty="0"/>
              <a:t>with API Server.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etcd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/>
              <a:t>Consistent and highly-available </a:t>
            </a:r>
            <a:r>
              <a:rPr lang="en-US" dirty="0">
                <a:solidFill>
                  <a:srgbClr val="0070C0"/>
                </a:solidFill>
              </a:rPr>
              <a:t>key value store </a:t>
            </a:r>
            <a:r>
              <a:rPr lang="en-US" dirty="0"/>
              <a:t>used as Kubernetes’ </a:t>
            </a:r>
            <a:r>
              <a:rPr lang="en-US" dirty="0">
                <a:solidFill>
                  <a:srgbClr val="0070C0"/>
                </a:solidFill>
              </a:rPr>
              <a:t>backing store</a:t>
            </a:r>
            <a:r>
              <a:rPr lang="en-US" dirty="0"/>
              <a:t> for all cluster data.</a:t>
            </a:r>
          </a:p>
          <a:p>
            <a:pPr lvl="1"/>
            <a:r>
              <a:rPr lang="en-US" dirty="0"/>
              <a:t>It </a:t>
            </a:r>
            <a:r>
              <a:rPr lang="en-US" dirty="0">
                <a:solidFill>
                  <a:srgbClr val="0070C0"/>
                </a:solidFill>
              </a:rPr>
              <a:t>stores</a:t>
            </a:r>
            <a:r>
              <a:rPr lang="en-US" dirty="0"/>
              <a:t> all the masters and worker node information.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-scheduler</a:t>
            </a:r>
          </a:p>
          <a:p>
            <a:pPr lvl="1"/>
            <a:r>
              <a:rPr lang="en-US" dirty="0"/>
              <a:t>Scheduler is responsible for distributing containers across multiple nodes.  </a:t>
            </a:r>
          </a:p>
          <a:p>
            <a:pPr lvl="1"/>
            <a:r>
              <a:rPr lang="en-US" dirty="0"/>
              <a:t>It watches for newly created Pods with no assigned node, and selects a node for them to run on.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746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B7970B-8A7C-4546-93A1-C3F115290B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2372810" cy="438150"/>
          </a:xfrm>
        </p:spPr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377FD-D898-7E4D-BE53-14E103225C87}"/>
              </a:ext>
            </a:extLst>
          </p:cNvPr>
          <p:cNvSpPr/>
          <p:nvPr/>
        </p:nvSpPr>
        <p:spPr>
          <a:xfrm>
            <a:off x="160346" y="1676774"/>
            <a:ext cx="3657600" cy="4541103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A86E1-B22D-E848-89F6-227EB8781404}"/>
              </a:ext>
            </a:extLst>
          </p:cNvPr>
          <p:cNvSpPr/>
          <p:nvPr/>
        </p:nvSpPr>
        <p:spPr>
          <a:xfrm>
            <a:off x="361195" y="1880252"/>
            <a:ext cx="3236838" cy="7639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STACKSIMPLIFY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B67C1D-27BB-8441-982B-93A6C0C7DC75}"/>
              </a:ext>
            </a:extLst>
          </p:cNvPr>
          <p:cNvSpPr/>
          <p:nvPr/>
        </p:nvSpPr>
        <p:spPr>
          <a:xfrm>
            <a:off x="4155311" y="632871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for Beginners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4733713-4FF0-6043-9ACA-9925C77D05C7}"/>
              </a:ext>
            </a:extLst>
          </p:cNvPr>
          <p:cNvSpPr/>
          <p:nvPr/>
        </p:nvSpPr>
        <p:spPr>
          <a:xfrm>
            <a:off x="4155310" y="2343879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AWS EKS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EB2B9D8-87FA-3740-83C7-CFE88951F478}"/>
              </a:ext>
            </a:extLst>
          </p:cNvPr>
          <p:cNvSpPr/>
          <p:nvPr/>
        </p:nvSpPr>
        <p:spPr>
          <a:xfrm>
            <a:off x="4155310" y="4118246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Azure AKS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705029A-B091-E44A-8EDB-7B720FD2E73A}"/>
              </a:ext>
            </a:extLst>
          </p:cNvPr>
          <p:cNvSpPr/>
          <p:nvPr/>
        </p:nvSpPr>
        <p:spPr>
          <a:xfrm>
            <a:off x="4155310" y="5887350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Google GKE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FDE4D7-2E61-D044-8B5E-0F0332B1ACD9}"/>
              </a:ext>
            </a:extLst>
          </p:cNvPr>
          <p:cNvSpPr/>
          <p:nvPr/>
        </p:nvSpPr>
        <p:spPr>
          <a:xfrm>
            <a:off x="361195" y="2970535"/>
            <a:ext cx="3236838" cy="2979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Cloud</a:t>
            </a:r>
          </a:p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Roadmap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F004E3C2-A7A2-4F4D-AB86-15E5BE706FE0}"/>
              </a:ext>
            </a:extLst>
          </p:cNvPr>
          <p:cNvSpPr/>
          <p:nvPr/>
        </p:nvSpPr>
        <p:spPr>
          <a:xfrm>
            <a:off x="9132849" y="1909824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5D19D7C4-1518-364F-96CC-5F3FAC8DE037}"/>
              </a:ext>
            </a:extLst>
          </p:cNvPr>
          <p:cNvSpPr/>
          <p:nvPr/>
        </p:nvSpPr>
        <p:spPr>
          <a:xfrm>
            <a:off x="9132849" y="3635239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88B1753B-95CA-1B4A-ACDE-CCD4CA93C2B9}"/>
              </a:ext>
            </a:extLst>
          </p:cNvPr>
          <p:cNvSpPr/>
          <p:nvPr/>
        </p:nvSpPr>
        <p:spPr>
          <a:xfrm>
            <a:off x="9132849" y="5410358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65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92500" lnSpcReduction="1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-controller-manager</a:t>
            </a:r>
          </a:p>
          <a:p>
            <a:pPr lvl="1"/>
            <a:r>
              <a:rPr lang="en-US" dirty="0"/>
              <a:t>Controllers are responsible for noticing and responding when nodes, containers or endpoints go down. They make decisions to bring up new containers in such cases.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Responsible for noticing and responding when </a:t>
            </a:r>
            <a:r>
              <a:rPr lang="en-US" dirty="0">
                <a:solidFill>
                  <a:srgbClr val="0070C0"/>
                </a:solidFill>
              </a:rPr>
              <a:t>nodes go down</a:t>
            </a:r>
            <a:r>
              <a:rPr lang="en-US" dirty="0"/>
              <a:t>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Replication Controller: </a:t>
            </a:r>
            <a:r>
              <a:rPr lang="en-US" dirty="0"/>
              <a:t>Responsible for maintaining the </a:t>
            </a:r>
            <a:r>
              <a:rPr lang="en-US" dirty="0">
                <a:solidFill>
                  <a:srgbClr val="0070C0"/>
                </a:solidFill>
              </a:rPr>
              <a:t>correct number of pods</a:t>
            </a:r>
            <a:r>
              <a:rPr lang="en-US" dirty="0"/>
              <a:t> for every replication controller object in the system.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Endpoints Controller:  </a:t>
            </a:r>
            <a:r>
              <a:rPr lang="en-US" dirty="0">
                <a:solidFill>
                  <a:srgbClr val="0070C0"/>
                </a:solidFill>
              </a:rPr>
              <a:t>Populates</a:t>
            </a:r>
            <a:r>
              <a:rPr lang="en-US" dirty="0"/>
              <a:t> the Endpoints object (that is, joins Services &amp; Pods)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Account &amp; Token Controller: </a:t>
            </a:r>
            <a:r>
              <a:rPr lang="en-US" dirty="0"/>
              <a:t>Creates default accounts and API Access for </a:t>
            </a:r>
            <a:r>
              <a:rPr lang="en-US" dirty="0">
                <a:solidFill>
                  <a:srgbClr val="0070C0"/>
                </a:solidFill>
              </a:rPr>
              <a:t>new namespaces</a:t>
            </a:r>
            <a:r>
              <a:rPr lang="en-US" dirty="0"/>
              <a:t>. 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774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cloud-controller-manager</a:t>
            </a:r>
          </a:p>
          <a:p>
            <a:pPr lvl="1"/>
            <a:r>
              <a:rPr lang="en-US" dirty="0"/>
              <a:t>A Kubernetes control plane component that embeds </a:t>
            </a:r>
            <a:r>
              <a:rPr lang="en-US" dirty="0">
                <a:solidFill>
                  <a:srgbClr val="0070C0"/>
                </a:solidFill>
              </a:rPr>
              <a:t>cloud-specific control logic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It only runs controllers that are </a:t>
            </a:r>
            <a:r>
              <a:rPr lang="en-US" dirty="0">
                <a:solidFill>
                  <a:srgbClr val="0070C0"/>
                </a:solidFill>
              </a:rPr>
              <a:t>specific</a:t>
            </a:r>
            <a:r>
              <a:rPr lang="en-US" dirty="0"/>
              <a:t> to your cloud provider. 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On-Premise</a:t>
            </a:r>
            <a:r>
              <a:rPr lang="en-US" dirty="0"/>
              <a:t> Kubernetes clusters will not have this component.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For </a:t>
            </a:r>
            <a:r>
              <a:rPr lang="en-US" dirty="0">
                <a:solidFill>
                  <a:srgbClr val="0070C0"/>
                </a:solidFill>
              </a:rPr>
              <a:t>checking</a:t>
            </a:r>
            <a:r>
              <a:rPr lang="en-US" dirty="0"/>
              <a:t> the cloud provider to determine if a node has been deleted in the cloud after it stops responding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Route controller: </a:t>
            </a:r>
            <a:r>
              <a:rPr lang="en-US" dirty="0"/>
              <a:t>For setting up </a:t>
            </a:r>
            <a:r>
              <a:rPr lang="en-US" dirty="0">
                <a:solidFill>
                  <a:srgbClr val="0070C0"/>
                </a:solidFill>
              </a:rPr>
              <a:t>routes</a:t>
            </a:r>
            <a:r>
              <a:rPr lang="en-US" dirty="0"/>
              <a:t> in the underlying cloud infrastructure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controller: </a:t>
            </a:r>
            <a:r>
              <a:rPr lang="en-US" dirty="0"/>
              <a:t>For creating, updating and deleting cloud provider </a:t>
            </a:r>
            <a:r>
              <a:rPr lang="en-US" dirty="0">
                <a:solidFill>
                  <a:srgbClr val="0070C0"/>
                </a:solidFill>
              </a:rPr>
              <a:t>load balancer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048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7192B2-D6BD-489B-AC0D-D2D5237688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6FCB-A013-44E3-BBCD-8EFDF68CF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178" y="1593017"/>
            <a:ext cx="7947044" cy="5590922"/>
          </a:xfrm>
        </p:spPr>
        <p:txBody>
          <a:bodyPr/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Kubelet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 err="1"/>
              <a:t>Kubelet</a:t>
            </a:r>
            <a:r>
              <a:rPr lang="en-IN" dirty="0"/>
              <a:t> is the </a:t>
            </a:r>
            <a:r>
              <a:rPr lang="en-IN" dirty="0">
                <a:solidFill>
                  <a:srgbClr val="0070C0"/>
                </a:solidFill>
              </a:rPr>
              <a:t>agent</a:t>
            </a:r>
            <a:r>
              <a:rPr lang="en-IN" dirty="0"/>
              <a:t> that runs on every node in the cluster</a:t>
            </a:r>
          </a:p>
          <a:p>
            <a:pPr lvl="1"/>
            <a:r>
              <a:rPr lang="en-IN" dirty="0"/>
              <a:t>This agent is </a:t>
            </a:r>
            <a:r>
              <a:rPr lang="en-IN" dirty="0">
                <a:solidFill>
                  <a:srgbClr val="0070C0"/>
                </a:solidFill>
              </a:rPr>
              <a:t>responsible</a:t>
            </a:r>
            <a:r>
              <a:rPr lang="en-IN" dirty="0"/>
              <a:t> for making sure that containers are running in a Pod on a node.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-Proxy</a:t>
            </a:r>
          </a:p>
          <a:p>
            <a:pPr lvl="1"/>
            <a:r>
              <a:rPr lang="en-US" dirty="0"/>
              <a:t>It is a </a:t>
            </a:r>
            <a:r>
              <a:rPr lang="en-US" dirty="0">
                <a:solidFill>
                  <a:srgbClr val="0070C0"/>
                </a:solidFill>
              </a:rPr>
              <a:t>network proxy </a:t>
            </a:r>
            <a:r>
              <a:rPr lang="en-US" dirty="0"/>
              <a:t>that runs on each node in your cluster.</a:t>
            </a:r>
          </a:p>
          <a:p>
            <a:pPr lvl="1"/>
            <a:r>
              <a:rPr lang="en-US" dirty="0"/>
              <a:t>It maintains </a:t>
            </a:r>
            <a:r>
              <a:rPr lang="en-US" dirty="0">
                <a:solidFill>
                  <a:srgbClr val="0070C0"/>
                </a:solidFill>
              </a:rPr>
              <a:t>network rules </a:t>
            </a:r>
            <a:r>
              <a:rPr lang="en-US" dirty="0"/>
              <a:t>on nodes</a:t>
            </a:r>
          </a:p>
          <a:p>
            <a:pPr lvl="1"/>
            <a:r>
              <a:rPr lang="en-US" dirty="0"/>
              <a:t>In short, these network rules allow network communication to your Pods from network sessions inside or outside of your cluster.</a:t>
            </a:r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27B718-2820-4423-8DA3-52B48E15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Architecture – </a:t>
            </a:r>
            <a:r>
              <a:rPr lang="en-IN" dirty="0">
                <a:solidFill>
                  <a:srgbClr val="00B050"/>
                </a:solidFill>
              </a:rPr>
              <a:t>Worker Nodes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E438FC-67CB-4D2F-AA35-5180353C4EB5}"/>
              </a:ext>
            </a:extLst>
          </p:cNvPr>
          <p:cNvSpPr/>
          <p:nvPr/>
        </p:nvSpPr>
        <p:spPr>
          <a:xfrm>
            <a:off x="317374" y="1619743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36941F-717B-48A5-B147-20200A85CAED}"/>
              </a:ext>
            </a:extLst>
          </p:cNvPr>
          <p:cNvSpPr/>
          <p:nvPr/>
        </p:nvSpPr>
        <p:spPr>
          <a:xfrm>
            <a:off x="3223291" y="2460103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56661-C9FC-46CF-A13C-716D46BD7127}"/>
              </a:ext>
            </a:extLst>
          </p:cNvPr>
          <p:cNvSpPr txBox="1"/>
          <p:nvPr/>
        </p:nvSpPr>
        <p:spPr>
          <a:xfrm>
            <a:off x="1539342" y="1605304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C62996-8BBC-465C-864C-B7513E173178}"/>
              </a:ext>
            </a:extLst>
          </p:cNvPr>
          <p:cNvSpPr/>
          <p:nvPr/>
        </p:nvSpPr>
        <p:spPr>
          <a:xfrm>
            <a:off x="3087358" y="2342780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E4093C-A69E-49E0-9ECC-D29562A9BF1D}"/>
              </a:ext>
            </a:extLst>
          </p:cNvPr>
          <p:cNvSpPr/>
          <p:nvPr/>
        </p:nvSpPr>
        <p:spPr>
          <a:xfrm>
            <a:off x="763103" y="2460941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C4E57-0662-4C65-B4D4-B02FD4F0BD91}"/>
              </a:ext>
            </a:extLst>
          </p:cNvPr>
          <p:cNvSpPr/>
          <p:nvPr/>
        </p:nvSpPr>
        <p:spPr>
          <a:xfrm>
            <a:off x="638745" y="2343618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759A6F-2B41-43AF-9CC8-A9AC2FCB8A71}"/>
              </a:ext>
            </a:extLst>
          </p:cNvPr>
          <p:cNvSpPr/>
          <p:nvPr/>
        </p:nvSpPr>
        <p:spPr>
          <a:xfrm>
            <a:off x="638745" y="3491696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FA6D425-6595-4DC0-A356-AB9F3D5D0667}"/>
              </a:ext>
            </a:extLst>
          </p:cNvPr>
          <p:cNvSpPr txBox="1">
            <a:spLocks/>
          </p:cNvSpPr>
          <p:nvPr/>
        </p:nvSpPr>
        <p:spPr>
          <a:xfrm>
            <a:off x="165178" y="4268159"/>
            <a:ext cx="6768057" cy="3767620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Container Runtime</a:t>
            </a:r>
          </a:p>
          <a:p>
            <a:pPr lvl="1"/>
            <a:r>
              <a:rPr lang="en-IN" dirty="0"/>
              <a:t>Container Runtime is the </a:t>
            </a:r>
            <a:r>
              <a:rPr lang="en-IN" dirty="0">
                <a:solidFill>
                  <a:srgbClr val="0070C0"/>
                </a:solidFill>
              </a:rPr>
              <a:t>underlying software </a:t>
            </a:r>
            <a:r>
              <a:rPr lang="en-IN" dirty="0"/>
              <a:t>where we run all these Kubernetes components. </a:t>
            </a:r>
          </a:p>
          <a:p>
            <a:pPr lvl="1"/>
            <a:r>
              <a:rPr lang="en-IN" dirty="0"/>
              <a:t>We are using Docker, but we have other runtime options like </a:t>
            </a:r>
            <a:r>
              <a:rPr lang="en-IN" dirty="0" err="1"/>
              <a:t>rkt</a:t>
            </a:r>
            <a:r>
              <a:rPr lang="en-IN" dirty="0"/>
              <a:t>, container-d etc.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666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-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AB2922-7805-4003-BD84-B8C75FB74314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44D098-07ED-44AE-B0C2-0A863A4390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52BC5-37B6-431D-9A9E-27E185ECF20E}"/>
              </a:ext>
            </a:extLst>
          </p:cNvPr>
          <p:cNvSpPr txBox="1"/>
          <p:nvPr/>
        </p:nvSpPr>
        <p:spPr>
          <a:xfrm>
            <a:off x="9271021" y="1113380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F58E3-8C1B-4825-9CB8-E5172ABC2DD2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337A49-E5C7-4D80-AA42-016F6EB3A01F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23014-BA46-460A-AAFC-90DAD8767A0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E278D8-E4CB-4844-AC10-11E79EEF56E0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8BDC50-97D8-41E5-8382-8BBE14E509D2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6F7CDD-19FA-4999-971F-E2A7E577CBED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6D3FD6-102A-48D8-96B7-4CF144259039}"/>
              </a:ext>
            </a:extLst>
          </p:cNvPr>
          <p:cNvSpPr txBox="1"/>
          <p:nvPr/>
        </p:nvSpPr>
        <p:spPr>
          <a:xfrm>
            <a:off x="9271021" y="4371273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A50557-5B53-4AC6-B37C-4C01EAAFBE4E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924C24-B220-460C-8A9F-AAAD1B821F2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62447A-7071-44FD-8136-15B40F6F3145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1FD2DD-9477-4261-8AFA-DF6D9F377044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</p:spTree>
    <p:extLst>
      <p:ext uri="{BB962C8B-B14F-4D97-AF65-F5344CB8AC3E}">
        <p14:creationId xmlns:p14="http://schemas.microsoft.com/office/powerpoint/2010/main" val="1160642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664" y="1525174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03" y="2468199"/>
            <a:ext cx="9543394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Fundamentals</a:t>
            </a:r>
          </a:p>
          <a:p>
            <a:pPr marL="0" indent="0" algn="ctr">
              <a:buNone/>
            </a:pPr>
            <a:r>
              <a:rPr lang="en-US" sz="4500" b="1" dirty="0">
                <a:solidFill>
                  <a:srgbClr val="0070C0"/>
                </a:solidFill>
              </a:rPr>
              <a:t>Pod, ReplicaSet, Deployment &amp; Service</a:t>
            </a:r>
          </a:p>
        </p:txBody>
      </p:sp>
    </p:spTree>
    <p:extLst>
      <p:ext uri="{BB962C8B-B14F-4D97-AF65-F5344CB8AC3E}">
        <p14:creationId xmlns:p14="http://schemas.microsoft.com/office/powerpoint/2010/main" val="65173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96DC66-8036-4EE9-928C-778BC28DDF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0ADAE6-B9D6-4E4B-B3C1-8FE45A0A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63517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Fundamentals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3B6DD3-9022-44D6-B5E4-411D5AA6276B}"/>
              </a:ext>
            </a:extLst>
          </p:cNvPr>
          <p:cNvSpPr/>
          <p:nvPr/>
        </p:nvSpPr>
        <p:spPr>
          <a:xfrm>
            <a:off x="3697539" y="1269753"/>
            <a:ext cx="2480441" cy="1270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21E955-0ABC-48C6-AE10-55B17EE3C739}"/>
              </a:ext>
            </a:extLst>
          </p:cNvPr>
          <p:cNvSpPr/>
          <p:nvPr/>
        </p:nvSpPr>
        <p:spPr>
          <a:xfrm>
            <a:off x="3697539" y="2779644"/>
            <a:ext cx="2480441" cy="13080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D3F0C-12FC-4C48-942F-B4E5BC982149}"/>
              </a:ext>
            </a:extLst>
          </p:cNvPr>
          <p:cNvSpPr/>
          <p:nvPr/>
        </p:nvSpPr>
        <p:spPr>
          <a:xfrm>
            <a:off x="3697539" y="4376492"/>
            <a:ext cx="2480441" cy="131310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FF7ADB-587B-4D69-BD40-6BC188D8F646}"/>
              </a:ext>
            </a:extLst>
          </p:cNvPr>
          <p:cNvSpPr/>
          <p:nvPr/>
        </p:nvSpPr>
        <p:spPr>
          <a:xfrm>
            <a:off x="3697538" y="5966857"/>
            <a:ext cx="2480441" cy="13131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E81190-AF7F-46E7-AB97-1543B32BBFEB}"/>
              </a:ext>
            </a:extLst>
          </p:cNvPr>
          <p:cNvSpPr/>
          <p:nvPr/>
        </p:nvSpPr>
        <p:spPr>
          <a:xfrm>
            <a:off x="89338" y="3734329"/>
            <a:ext cx="2480441" cy="5780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k8s Fundamentals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F97AA3-3FBD-4A65-8715-008766C8DBA1}"/>
              </a:ext>
            </a:extLst>
          </p:cNvPr>
          <p:cNvSpPr/>
          <p:nvPr/>
        </p:nvSpPr>
        <p:spPr>
          <a:xfrm>
            <a:off x="6966255" y="1273712"/>
            <a:ext cx="7490723" cy="12662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A POD is a single instance of an Application. </a:t>
            </a:r>
          </a:p>
          <a:p>
            <a:r>
              <a:rPr lang="en-IN" dirty="0"/>
              <a:t>A POD is the smallest object, that you can create in Kubernetes.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4683E9-D0AE-4446-BBC3-3EE638E43B0E}"/>
              </a:ext>
            </a:extLst>
          </p:cNvPr>
          <p:cNvSpPr/>
          <p:nvPr/>
        </p:nvSpPr>
        <p:spPr>
          <a:xfrm>
            <a:off x="6966256" y="2774551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ReplicaSet will maintain a stable set of replica Pods running at any given time. </a:t>
            </a:r>
          </a:p>
          <a:p>
            <a:r>
              <a:rPr lang="en-US" dirty="0"/>
              <a:t>In short, it is often used to guarantee the availability of a specified number of identical Pods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14085B-E48A-4FBD-9477-901FAE1550B4}"/>
              </a:ext>
            </a:extLst>
          </p:cNvPr>
          <p:cNvSpPr/>
          <p:nvPr/>
        </p:nvSpPr>
        <p:spPr>
          <a:xfrm>
            <a:off x="6966256" y="4376492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A Deployment runs multiple replicas of your application and automatically replaces any instances that fail or become unresponsive.</a:t>
            </a:r>
          </a:p>
          <a:p>
            <a:r>
              <a:rPr lang="en-US" sz="2000" dirty="0"/>
              <a:t>Rollout &amp; rollback changes to applications. Deployments are well-suited for stateless applications.</a:t>
            </a:r>
            <a:endParaRPr lang="en-IN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89AB66-39FE-4131-A7B1-DCD6A49B0A4A}"/>
              </a:ext>
            </a:extLst>
          </p:cNvPr>
          <p:cNvSpPr/>
          <p:nvPr/>
        </p:nvSpPr>
        <p:spPr>
          <a:xfrm>
            <a:off x="6966256" y="5966856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service is an abstraction for pods, providing a stable, so called virtual IP (VIP) address.</a:t>
            </a:r>
          </a:p>
          <a:p>
            <a:r>
              <a:rPr lang="en-US" sz="2000" dirty="0"/>
              <a:t>In simple terms, service sits Infront of a POD and acts as a load balancer. </a:t>
            </a:r>
            <a:endParaRPr lang="en-IN" sz="2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C930E0-D0B1-4C51-8615-D8519F81C30F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2569779" y="1904880"/>
            <a:ext cx="1127760" cy="211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D4A195-5701-4330-A653-298D07EB61AD}"/>
              </a:ext>
            </a:extLst>
          </p:cNvPr>
          <p:cNvCxnSpPr>
            <a:stCxn id="12" idx="3"/>
            <a:endCxn id="9" idx="1"/>
          </p:cNvCxnSpPr>
          <p:nvPr/>
        </p:nvCxnSpPr>
        <p:spPr>
          <a:xfrm flipV="1">
            <a:off x="2569779" y="3433649"/>
            <a:ext cx="1127760" cy="58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D4244D-406D-4CF9-B97A-E5F4CAE3A012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2569779" y="4023364"/>
            <a:ext cx="1127760" cy="100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402698-140B-4B1A-8ACD-C6BBE7C6A6C4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2569779" y="4023364"/>
            <a:ext cx="1127759" cy="260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77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6A9E88-D833-AA46-9BCE-83C16E3F1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D85712-16C4-6D46-BE61-8928DE99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99233"/>
            <a:ext cx="12618720" cy="1188851"/>
          </a:xfrm>
        </p:spPr>
        <p:txBody>
          <a:bodyPr/>
          <a:lstStyle/>
          <a:p>
            <a:r>
              <a:rPr lang="en-US" dirty="0"/>
              <a:t>Kubernetes - Imperative &amp; Declarative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4BF3AD-77BB-8043-BE42-273DF15E35E4}"/>
              </a:ext>
            </a:extLst>
          </p:cNvPr>
          <p:cNvSpPr/>
          <p:nvPr/>
        </p:nvSpPr>
        <p:spPr>
          <a:xfrm>
            <a:off x="7861611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4750BD-649F-5B44-9AF6-F9CA592B9406}"/>
              </a:ext>
            </a:extLst>
          </p:cNvPr>
          <p:cNvSpPr/>
          <p:nvPr/>
        </p:nvSpPr>
        <p:spPr>
          <a:xfrm>
            <a:off x="8109707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D6854D-CCA2-E44F-9D46-7B750720EE8B}"/>
              </a:ext>
            </a:extLst>
          </p:cNvPr>
          <p:cNvSpPr/>
          <p:nvPr/>
        </p:nvSpPr>
        <p:spPr>
          <a:xfrm>
            <a:off x="8109705" y="5089384"/>
            <a:ext cx="2480441" cy="3956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82C2BC-04E5-6F4D-9955-EFE955E7A67E}"/>
              </a:ext>
            </a:extLst>
          </p:cNvPr>
          <p:cNvSpPr/>
          <p:nvPr/>
        </p:nvSpPr>
        <p:spPr>
          <a:xfrm>
            <a:off x="8109707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D16DE-F543-D440-A744-C106C98BE8A5}"/>
              </a:ext>
            </a:extLst>
          </p:cNvPr>
          <p:cNvSpPr/>
          <p:nvPr/>
        </p:nvSpPr>
        <p:spPr>
          <a:xfrm>
            <a:off x="8109706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7B4BA6-AB7F-6D4C-89A2-1A18E61FEC83}"/>
              </a:ext>
            </a:extLst>
          </p:cNvPr>
          <p:cNvSpPr/>
          <p:nvPr/>
        </p:nvSpPr>
        <p:spPr>
          <a:xfrm>
            <a:off x="8109705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YAML &amp; </a:t>
            </a:r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BB6960-A7F9-8C48-812C-A680ACB87AE3}"/>
              </a:ext>
            </a:extLst>
          </p:cNvPr>
          <p:cNvSpPr/>
          <p:nvPr/>
        </p:nvSpPr>
        <p:spPr>
          <a:xfrm>
            <a:off x="3288227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55E6AA-5C8C-6B43-88F5-4E71682D16FB}"/>
              </a:ext>
            </a:extLst>
          </p:cNvPr>
          <p:cNvSpPr/>
          <p:nvPr/>
        </p:nvSpPr>
        <p:spPr>
          <a:xfrm>
            <a:off x="3536323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651303-FFB7-E840-9CB9-989C04C2AB06}"/>
              </a:ext>
            </a:extLst>
          </p:cNvPr>
          <p:cNvSpPr/>
          <p:nvPr/>
        </p:nvSpPr>
        <p:spPr>
          <a:xfrm>
            <a:off x="3536321" y="5089384"/>
            <a:ext cx="2480441" cy="395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A3F9D4-8B19-2E48-91D6-21C17583D5CD}"/>
              </a:ext>
            </a:extLst>
          </p:cNvPr>
          <p:cNvSpPr/>
          <p:nvPr/>
        </p:nvSpPr>
        <p:spPr>
          <a:xfrm>
            <a:off x="3536323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1A15A6-B512-1849-B0CF-5A5E88D6B5EF}"/>
              </a:ext>
            </a:extLst>
          </p:cNvPr>
          <p:cNvSpPr/>
          <p:nvPr/>
        </p:nvSpPr>
        <p:spPr>
          <a:xfrm>
            <a:off x="3536322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3A1455-C864-1843-B8D1-45D62B0F2C61}"/>
              </a:ext>
            </a:extLst>
          </p:cNvPr>
          <p:cNvSpPr/>
          <p:nvPr/>
        </p:nvSpPr>
        <p:spPr>
          <a:xfrm>
            <a:off x="3536321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85B08B3-E1A3-684B-8C8B-80FBD2DD515D}"/>
              </a:ext>
            </a:extLst>
          </p:cNvPr>
          <p:cNvSpPr/>
          <p:nvPr/>
        </p:nvSpPr>
        <p:spPr>
          <a:xfrm>
            <a:off x="3288227" y="1461301"/>
            <a:ext cx="7539608" cy="612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Kubernetes Fundamentals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187AD7-AB7B-C84A-AE02-5A291A666D39}"/>
              </a:ext>
            </a:extLst>
          </p:cNvPr>
          <p:cNvSpPr/>
          <p:nvPr/>
        </p:nvSpPr>
        <p:spPr>
          <a:xfrm>
            <a:off x="3288227" y="2340389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Imperative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C5E32CE-D155-9942-AEB3-3509F43F095A}"/>
              </a:ext>
            </a:extLst>
          </p:cNvPr>
          <p:cNvSpPr/>
          <p:nvPr/>
        </p:nvSpPr>
        <p:spPr>
          <a:xfrm>
            <a:off x="7861611" y="2337048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Declarative</a:t>
            </a:r>
          </a:p>
        </p:txBody>
      </p:sp>
    </p:spTree>
    <p:extLst>
      <p:ext uri="{BB962C8B-B14F-4D97-AF65-F5344CB8AC3E}">
        <p14:creationId xmlns:p14="http://schemas.microsoft.com/office/powerpoint/2010/main" val="130753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1683723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461093" y="4045050"/>
            <a:ext cx="5926238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1932506" y="6344055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19838" y="671282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2DEFAAD-EB96-46B4-986D-E88A3C0C86C5}"/>
              </a:ext>
            </a:extLst>
          </p:cNvPr>
          <p:cNvSpPr txBox="1"/>
          <p:nvPr/>
        </p:nvSpPr>
        <p:spPr>
          <a:xfrm>
            <a:off x="10881520" y="641701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1B7CBC9-8310-49B0-9EE0-65E47C5DF722}"/>
              </a:ext>
            </a:extLst>
          </p:cNvPr>
          <p:cNvGrpSpPr/>
          <p:nvPr/>
        </p:nvGrpSpPr>
        <p:grpSpPr>
          <a:xfrm>
            <a:off x="11024823" y="1472787"/>
            <a:ext cx="1006998" cy="827590"/>
            <a:chOff x="853440" y="4579716"/>
            <a:chExt cx="1006998" cy="827590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B60BFF6-4BD0-47FF-A7D8-950ED9B60C6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E29806D-A6F8-451D-9A83-9BA0F2A077E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2D6BCB6-0502-4B24-97DC-BB01A7B7C7B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5F3FB49-7BE2-4E9C-9E97-FA326CF1AE7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B1674AE-2523-4C63-BB6B-11AFBF9B62B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4378B37-8C64-47D3-8957-BDC13F0AC3C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545E87C-1D09-4CD1-9FCA-6FD5CB0066D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C5BBA7C-70D1-48DA-ABDB-2F96E75465DE}"/>
              </a:ext>
            </a:extLst>
          </p:cNvPr>
          <p:cNvSpPr txBox="1"/>
          <p:nvPr/>
        </p:nvSpPr>
        <p:spPr>
          <a:xfrm>
            <a:off x="10597111" y="2386037"/>
            <a:ext cx="20803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Nginx Container </a:t>
            </a:r>
          </a:p>
          <a:p>
            <a:pPr algn="ctr"/>
            <a:r>
              <a:rPr lang="en-IN" dirty="0"/>
              <a:t>Image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0512D29-8434-4D7D-9509-32E71137D88F}"/>
              </a:ext>
            </a:extLst>
          </p:cNvPr>
          <p:cNvSpPr/>
          <p:nvPr/>
        </p:nvSpPr>
        <p:spPr>
          <a:xfrm>
            <a:off x="1156528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8C4E481-6A06-401C-B2D2-5C203293EA91}"/>
              </a:ext>
            </a:extLst>
          </p:cNvPr>
          <p:cNvSpPr/>
          <p:nvPr/>
        </p:nvSpPr>
        <p:spPr>
          <a:xfrm>
            <a:off x="1197999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F7C1F2D-BF26-4E38-ADB3-0C00247F66C2}"/>
              </a:ext>
            </a:extLst>
          </p:cNvPr>
          <p:cNvSpPr txBox="1"/>
          <p:nvPr/>
        </p:nvSpPr>
        <p:spPr>
          <a:xfrm>
            <a:off x="1245619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5412ACC-B1F1-4E18-BB54-73B41B1F9D8F}"/>
              </a:ext>
            </a:extLst>
          </p:cNvPr>
          <p:cNvGrpSpPr/>
          <p:nvPr/>
        </p:nvGrpSpPr>
        <p:grpSpPr>
          <a:xfrm>
            <a:off x="12321450" y="5005959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7E0BB6E-9631-4D7B-B83D-48FE5617BC4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692AA4A-FB86-437C-8D8A-3E414E32BC3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E6C26DE-D41D-41C6-B399-01A5694C55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59766DF-EE5E-401A-A7BC-737EA43FF80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EE51AEF-C3F1-4C64-9BC4-07FB0625859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79629E9-AEB0-4DB1-B976-987A21F893C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12E4AD2-DD8E-4211-A6A1-D89A9B17E2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B7FF907F-DFF6-4DD4-BA81-51021CFF9668}"/>
              </a:ext>
            </a:extLst>
          </p:cNvPr>
          <p:cNvSpPr txBox="1"/>
          <p:nvPr/>
        </p:nvSpPr>
        <p:spPr>
          <a:xfrm>
            <a:off x="1199651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622FB64-1701-4FA2-88BB-D3A6DC996199}"/>
              </a:ext>
            </a:extLst>
          </p:cNvPr>
          <p:cNvSpPr/>
          <p:nvPr/>
        </p:nvSpPr>
        <p:spPr>
          <a:xfrm>
            <a:off x="882795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BECCF66-47A0-44EB-8693-DA90A7AC8C13}"/>
              </a:ext>
            </a:extLst>
          </p:cNvPr>
          <p:cNvSpPr/>
          <p:nvPr/>
        </p:nvSpPr>
        <p:spPr>
          <a:xfrm>
            <a:off x="924266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818B37C-98D2-4779-AC43-FB41B173DDCF}"/>
              </a:ext>
            </a:extLst>
          </p:cNvPr>
          <p:cNvSpPr txBox="1"/>
          <p:nvPr/>
        </p:nvSpPr>
        <p:spPr>
          <a:xfrm>
            <a:off x="971886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455ECC0-FD46-4F29-9E01-CDC249C36C7F}"/>
              </a:ext>
            </a:extLst>
          </p:cNvPr>
          <p:cNvGrpSpPr/>
          <p:nvPr/>
        </p:nvGrpSpPr>
        <p:grpSpPr>
          <a:xfrm>
            <a:off x="9584120" y="5005959"/>
            <a:ext cx="1006998" cy="827590"/>
            <a:chOff x="853440" y="4579716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1CE9656-7C15-4BDF-88FD-56AE18C601C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13D22F4-89E5-4F43-9A8A-BD934BEE94B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6F1061B-9D26-43E5-A9F1-B1EA4D9B07D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60E7258-012D-482C-825A-6F64C09CAF4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E4EB4D1-2DA9-4B8B-8ABC-20494E2A62D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914900B-FDC9-476C-86FB-CA755DBD0D9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2291AF6-B0BC-4A9F-8B09-D1CCB877EB0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43F8306B-4E8F-407E-85F3-4F984E5A505D}"/>
              </a:ext>
            </a:extLst>
          </p:cNvPr>
          <p:cNvSpPr txBox="1"/>
          <p:nvPr/>
        </p:nvSpPr>
        <p:spPr>
          <a:xfrm>
            <a:off x="925918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040E8-7910-4475-837F-35F30D74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9" y="1109609"/>
            <a:ext cx="7852125" cy="610077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With Kubernetes our core goal will be to </a:t>
            </a:r>
            <a:r>
              <a:rPr lang="en-IN" dirty="0">
                <a:solidFill>
                  <a:srgbClr val="0070C0"/>
                </a:solidFill>
              </a:rPr>
              <a:t>deploy our applications </a:t>
            </a:r>
            <a:r>
              <a:rPr lang="en-IN" dirty="0"/>
              <a:t>in the form of </a:t>
            </a:r>
            <a:r>
              <a:rPr lang="en-IN" dirty="0">
                <a:solidFill>
                  <a:srgbClr val="0070C0"/>
                </a:solidFill>
              </a:rPr>
              <a:t>containers</a:t>
            </a:r>
            <a:r>
              <a:rPr lang="en-IN" dirty="0"/>
              <a:t> on </a:t>
            </a:r>
            <a:r>
              <a:rPr lang="en-IN" dirty="0">
                <a:solidFill>
                  <a:srgbClr val="0070C0"/>
                </a:solidFill>
              </a:rPr>
              <a:t>worker nodes </a:t>
            </a:r>
            <a:r>
              <a:rPr lang="en-IN" dirty="0"/>
              <a:t>in a k8s cluster. </a:t>
            </a:r>
          </a:p>
          <a:p>
            <a:r>
              <a:rPr lang="en-IN" dirty="0"/>
              <a:t>Kubernetes </a:t>
            </a:r>
            <a:r>
              <a:rPr lang="en-IN" dirty="0">
                <a:solidFill>
                  <a:srgbClr val="0070C0"/>
                </a:solidFill>
              </a:rPr>
              <a:t>does not </a:t>
            </a:r>
            <a:r>
              <a:rPr lang="en-IN" dirty="0"/>
              <a:t>deploy containers directly on the worker nodes.</a:t>
            </a:r>
          </a:p>
          <a:p>
            <a:r>
              <a:rPr lang="en-IN" dirty="0"/>
              <a:t>Container is </a:t>
            </a:r>
            <a:r>
              <a:rPr lang="en-IN" dirty="0">
                <a:solidFill>
                  <a:srgbClr val="0070C0"/>
                </a:solidFill>
              </a:rPr>
              <a:t>encapsulated</a:t>
            </a:r>
            <a:r>
              <a:rPr lang="en-IN" dirty="0"/>
              <a:t> in to a Kubernetes Object named </a:t>
            </a:r>
            <a:r>
              <a:rPr lang="en-IN" dirty="0">
                <a:solidFill>
                  <a:srgbClr val="00B050"/>
                </a:solidFill>
              </a:rPr>
              <a:t>POD</a:t>
            </a:r>
            <a:r>
              <a:rPr lang="en-IN" dirty="0"/>
              <a:t>.</a:t>
            </a:r>
          </a:p>
          <a:p>
            <a:r>
              <a:rPr lang="en-IN" dirty="0"/>
              <a:t>A POD is a </a:t>
            </a:r>
            <a:r>
              <a:rPr lang="en-IN" dirty="0">
                <a:solidFill>
                  <a:srgbClr val="0070C0"/>
                </a:solidFill>
              </a:rPr>
              <a:t>single instance </a:t>
            </a:r>
            <a:r>
              <a:rPr lang="en-IN" dirty="0"/>
              <a:t>of an application.</a:t>
            </a:r>
          </a:p>
          <a:p>
            <a:r>
              <a:rPr lang="en-IN" dirty="0"/>
              <a:t>A POD is the </a:t>
            </a:r>
            <a:r>
              <a:rPr lang="en-IN" dirty="0">
                <a:solidFill>
                  <a:srgbClr val="0070C0"/>
                </a:solidFill>
              </a:rPr>
              <a:t>smallest object </a:t>
            </a:r>
            <a:r>
              <a:rPr lang="en-IN" dirty="0"/>
              <a:t>that we can create in Kubernetes.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29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5" grpId="0"/>
      <p:bldP spid="8" grpId="0"/>
      <p:bldP spid="99" grpId="0" animBg="1"/>
      <p:bldP spid="100" grpId="0" animBg="1"/>
      <p:bldP spid="101" grpId="0"/>
      <p:bldP spid="118" grpId="0"/>
      <p:bldP spid="119" grpId="0" animBg="1"/>
      <p:bldP spid="120" grpId="0" animBg="1"/>
      <p:bldP spid="121" grpId="0"/>
      <p:bldP spid="13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3" y="4383687"/>
            <a:ext cx="10791458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798832" y="4733654"/>
            <a:ext cx="4541964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3033200" y="6675717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4244122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4720316" y="628281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5673470" y="710867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4585575" y="5358773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9F588E27-9F42-4BE5-ADD6-1539DBC3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446" y="1035650"/>
            <a:ext cx="12935415" cy="1694067"/>
          </a:xfrm>
        </p:spPr>
        <p:txBody>
          <a:bodyPr>
            <a:normAutofit/>
          </a:bodyPr>
          <a:lstStyle/>
          <a:p>
            <a:r>
              <a:rPr lang="en-IN" dirty="0"/>
              <a:t>PODs generally have </a:t>
            </a:r>
            <a:r>
              <a:rPr lang="en-IN" dirty="0">
                <a:solidFill>
                  <a:srgbClr val="0070C0"/>
                </a:solidFill>
              </a:rPr>
              <a:t>one to one </a:t>
            </a:r>
            <a:r>
              <a:rPr lang="en-IN" dirty="0"/>
              <a:t>relationship with containers. </a:t>
            </a:r>
          </a:p>
          <a:p>
            <a:r>
              <a:rPr lang="en-IN" dirty="0"/>
              <a:t>To scale up we </a:t>
            </a:r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new POD and to scale down we </a:t>
            </a:r>
            <a:r>
              <a:rPr lang="en-IN" dirty="0">
                <a:solidFill>
                  <a:srgbClr val="0070C0"/>
                </a:solidFill>
              </a:rPr>
              <a:t>delete</a:t>
            </a:r>
            <a:r>
              <a:rPr lang="en-IN" dirty="0"/>
              <a:t> the POD. 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3A4A8BA-7721-4D2A-A4F4-23FE17A086CF}"/>
              </a:ext>
            </a:extLst>
          </p:cNvPr>
          <p:cNvSpPr/>
          <p:nvPr/>
        </p:nvSpPr>
        <p:spPr>
          <a:xfrm>
            <a:off x="2128849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CC6E04-3A27-4647-BE56-B184D3B03191}"/>
              </a:ext>
            </a:extLst>
          </p:cNvPr>
          <p:cNvSpPr txBox="1"/>
          <p:nvPr/>
        </p:nvSpPr>
        <p:spPr>
          <a:xfrm>
            <a:off x="2512641" y="626691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7377653" y="4696802"/>
            <a:ext cx="4618196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9893404" y="495574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0369598" y="624079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0234857" y="5316754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309CA4E-357A-4AAA-B8D9-2E9FBBD95F02}"/>
              </a:ext>
            </a:extLst>
          </p:cNvPr>
          <p:cNvGrpSpPr/>
          <p:nvPr/>
        </p:nvGrpSpPr>
        <p:grpSpPr>
          <a:xfrm>
            <a:off x="2462869" y="5406658"/>
            <a:ext cx="1006998" cy="827590"/>
            <a:chOff x="853440" y="4579716"/>
            <a:chExt cx="1006998" cy="82759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54C45C4-D2B1-42F2-8742-8B20EB1E992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CDFBAFE-6235-40B7-9B16-7D5542313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A72375A-BEF5-4AC2-BE03-FDBAA1ED0C1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884BEDC-D68E-47CA-B557-60CBD7E0ADD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8CD1B2-A5D9-46D8-8B27-1E11EF1B3C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0623586-DA63-48A5-AE08-1489589B0EC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70CE6F-34E1-4ED6-AF57-E4B18D011EA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8703407" y="6671685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8ADADD6-33CE-364A-94E6-4997823B1491}"/>
              </a:ext>
            </a:extLst>
          </p:cNvPr>
          <p:cNvSpPr/>
          <p:nvPr/>
        </p:nvSpPr>
        <p:spPr>
          <a:xfrm>
            <a:off x="7745032" y="4981454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415FD1A-B65D-5A4A-AE09-9A6710001508}"/>
              </a:ext>
            </a:extLst>
          </p:cNvPr>
          <p:cNvSpPr txBox="1"/>
          <p:nvPr/>
        </p:nvSpPr>
        <p:spPr>
          <a:xfrm>
            <a:off x="8221226" y="626651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025C362-6688-1D41-9DCD-CBD0A0D76A15}"/>
              </a:ext>
            </a:extLst>
          </p:cNvPr>
          <p:cNvGrpSpPr/>
          <p:nvPr/>
        </p:nvGrpSpPr>
        <p:grpSpPr>
          <a:xfrm>
            <a:off x="8086485" y="5342467"/>
            <a:ext cx="1006998" cy="827590"/>
            <a:chOff x="853440" y="4579716"/>
            <a:chExt cx="1006998" cy="82759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274DFFB-6CAA-7B45-A90D-52AEB48F4A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F7A2470-70D0-DB4F-9AFB-6A080B737E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D2C6177-23F9-3945-9FFD-E0823E99B06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C8AD880-17F0-2A4C-AEC4-081A65633A9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B956FBC-2833-2041-9DA0-2EEAA8270F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027EE2F-8CBE-A143-8F78-D61C6DDB385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F0D0A08-208E-3845-9178-2638FA5D293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318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59" grpId="0"/>
      <p:bldP spid="67" grpId="0" animBg="1"/>
      <p:bldP spid="75" grpId="0"/>
      <p:bldP spid="85" grpId="0"/>
      <p:bldP spid="174" grpId="0" animBg="1"/>
      <p:bldP spid="175" grpId="0"/>
      <p:bldP spid="184" grpId="0" animBg="1"/>
      <p:bldP spid="185" grpId="0" animBg="1"/>
      <p:bldP spid="186" grpId="0"/>
      <p:bldP spid="204" grpId="0"/>
      <p:bldP spid="78" grpId="0" animBg="1"/>
      <p:bldP spid="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B7970B-8A7C-4546-93A1-C3F115290B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2372810" cy="438150"/>
          </a:xfrm>
        </p:spPr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377FD-D898-7E4D-BE53-14E103225C87}"/>
              </a:ext>
            </a:extLst>
          </p:cNvPr>
          <p:cNvSpPr/>
          <p:nvPr/>
        </p:nvSpPr>
        <p:spPr>
          <a:xfrm>
            <a:off x="160346" y="1676774"/>
            <a:ext cx="3657600" cy="4541103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A86E1-B22D-E848-89F6-227EB8781404}"/>
              </a:ext>
            </a:extLst>
          </p:cNvPr>
          <p:cNvSpPr/>
          <p:nvPr/>
        </p:nvSpPr>
        <p:spPr>
          <a:xfrm>
            <a:off x="361195" y="1880252"/>
            <a:ext cx="3236838" cy="7639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STACKSIMPLIFY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B67C1D-27BB-8441-982B-93A6C0C7DC75}"/>
              </a:ext>
            </a:extLst>
          </p:cNvPr>
          <p:cNvSpPr/>
          <p:nvPr/>
        </p:nvSpPr>
        <p:spPr>
          <a:xfrm>
            <a:off x="4157006" y="155879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for Beginners </a:t>
            </a:r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 Cloud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4733713-4FF0-6043-9ACA-9925C77D05C7}"/>
              </a:ext>
            </a:extLst>
          </p:cNvPr>
          <p:cNvSpPr/>
          <p:nvPr/>
        </p:nvSpPr>
        <p:spPr>
          <a:xfrm>
            <a:off x="4157005" y="1753873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AWS EKS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EB2B9D8-87FA-3740-83C7-CFE88951F478}"/>
              </a:ext>
            </a:extLst>
          </p:cNvPr>
          <p:cNvSpPr/>
          <p:nvPr/>
        </p:nvSpPr>
        <p:spPr>
          <a:xfrm>
            <a:off x="4157005" y="3353582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Azure AKS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705029A-B091-E44A-8EDB-7B720FD2E73A}"/>
              </a:ext>
            </a:extLst>
          </p:cNvPr>
          <p:cNvSpPr/>
          <p:nvPr/>
        </p:nvSpPr>
        <p:spPr>
          <a:xfrm>
            <a:off x="4180119" y="4918872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Google GKE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FDE4D7-2E61-D044-8B5E-0F0332B1ACD9}"/>
              </a:ext>
            </a:extLst>
          </p:cNvPr>
          <p:cNvSpPr/>
          <p:nvPr/>
        </p:nvSpPr>
        <p:spPr>
          <a:xfrm>
            <a:off x="361195" y="2970535"/>
            <a:ext cx="3236838" cy="2979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Cloud</a:t>
            </a:r>
          </a:p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Roadmap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F004E3C2-A7A2-4F4D-AB86-15E5BE706FE0}"/>
              </a:ext>
            </a:extLst>
          </p:cNvPr>
          <p:cNvSpPr/>
          <p:nvPr/>
        </p:nvSpPr>
        <p:spPr>
          <a:xfrm>
            <a:off x="9132725" y="1274500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5D19D7C4-1518-364F-96CC-5F3FAC8DE037}"/>
              </a:ext>
            </a:extLst>
          </p:cNvPr>
          <p:cNvSpPr/>
          <p:nvPr/>
        </p:nvSpPr>
        <p:spPr>
          <a:xfrm>
            <a:off x="9132725" y="2880471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88B1753B-95CA-1B4A-ACDE-CCD4CA93C2B9}"/>
              </a:ext>
            </a:extLst>
          </p:cNvPr>
          <p:cNvSpPr/>
          <p:nvPr/>
        </p:nvSpPr>
        <p:spPr>
          <a:xfrm>
            <a:off x="9132725" y="4467313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1B790E8-B9CA-6744-BE6D-4D09AD4C375D}"/>
              </a:ext>
            </a:extLst>
          </p:cNvPr>
          <p:cNvSpPr/>
          <p:nvPr/>
        </p:nvSpPr>
        <p:spPr>
          <a:xfrm>
            <a:off x="4180119" y="6454741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Docker &amp; Kubernetes for </a:t>
            </a:r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Java Spring Boot Developers on AWS</a:t>
            </a:r>
            <a:endParaRPr lang="en-US" sz="3800" dirty="0">
              <a:solidFill>
                <a:srgbClr val="0070C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48290791-4CE8-5546-A845-D524E1B47D9A}"/>
              </a:ext>
            </a:extLst>
          </p:cNvPr>
          <p:cNvSpPr/>
          <p:nvPr/>
        </p:nvSpPr>
        <p:spPr>
          <a:xfrm>
            <a:off x="9109611" y="5986960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19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2" y="4383687"/>
            <a:ext cx="11846257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844413" y="4756619"/>
            <a:ext cx="5972512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3647714" y="6695773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733197" y="709677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3720A5-F991-4783-B1CB-0F997406EF36}"/>
              </a:ext>
            </a:extLst>
          </p:cNvPr>
          <p:cNvSpPr/>
          <p:nvPr/>
        </p:nvSpPr>
        <p:spPr>
          <a:xfrm>
            <a:off x="2100254" y="5015558"/>
            <a:ext cx="3313427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209DBF4-835C-4772-AA5A-4494D6C078CB}"/>
              </a:ext>
            </a:extLst>
          </p:cNvPr>
          <p:cNvSpPr txBox="1"/>
          <p:nvPr/>
        </p:nvSpPr>
        <p:spPr>
          <a:xfrm>
            <a:off x="3452143" y="6300615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73E02FF-619F-4E39-B53C-856B749E1C49}"/>
              </a:ext>
            </a:extLst>
          </p:cNvPr>
          <p:cNvGrpSpPr/>
          <p:nvPr/>
        </p:nvGrpSpPr>
        <p:grpSpPr>
          <a:xfrm>
            <a:off x="2386762" y="5373677"/>
            <a:ext cx="1006998" cy="827590"/>
            <a:chOff x="853440" y="4579716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1566CA6-647D-49DA-A1EC-ADC4328C3E9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9887BBE-316C-484C-86DD-29C626FF21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03A9420-B9E0-4CF3-B61B-512F9792343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7E63067-3D1A-4FE9-9F0D-F0683173F8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B3992-3ECB-4EC0-ACFC-22CC137EA5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B0DE9F7-0059-4F95-8F9F-3B5320E482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587C9E5-35AC-4F82-A29D-3002DF719F1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DB67EFB-F05F-4A93-A9D3-C15E63B4B490}"/>
              </a:ext>
            </a:extLst>
          </p:cNvPr>
          <p:cNvGrpSpPr/>
          <p:nvPr/>
        </p:nvGrpSpPr>
        <p:grpSpPr>
          <a:xfrm>
            <a:off x="3927080" y="5255915"/>
            <a:ext cx="1250066" cy="1030147"/>
            <a:chOff x="698628" y="4440514"/>
            <a:chExt cx="1250066" cy="103014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E88B424-D758-457D-A0C1-503AED1613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997453-0CD8-4BB6-9427-2C24C918AD6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56EF418-60A3-41F5-9F2F-20D330A3D96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7BED9FF-44F8-488F-A508-2C74341CB9A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E41D91-CC12-4FAA-BABA-417676255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B43B28E-AC38-4760-BE41-99B40E1A1F6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CD05AC8-9F67-473D-BFFF-4F104A4ED56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77116EB-722A-4ED2-9B19-D8F958B467F3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5CAD2BE-6B7B-4A36-A795-FC12DC0DF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8213606" y="4733654"/>
            <a:ext cx="4723065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10834226" y="4992593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131042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1175679" y="5353606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9638014" y="6661261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ontent Placeholder 2">
            <a:extLst>
              <a:ext uri="{FF2B5EF4-FFF2-40B4-BE49-F238E27FC236}">
                <a16:creationId xmlns:a16="http://schemas.microsoft.com/office/drawing/2014/main" id="{634A1C79-06E8-4AFF-9AE5-60C1BB66C587}"/>
              </a:ext>
            </a:extLst>
          </p:cNvPr>
          <p:cNvSpPr txBox="1">
            <a:spLocks/>
          </p:cNvSpPr>
          <p:nvPr/>
        </p:nvSpPr>
        <p:spPr>
          <a:xfrm>
            <a:off x="657922" y="811075"/>
            <a:ext cx="13926386" cy="2114987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We </a:t>
            </a:r>
            <a:r>
              <a:rPr lang="en-IN" dirty="0">
                <a:solidFill>
                  <a:srgbClr val="0070C0"/>
                </a:solidFill>
              </a:rPr>
              <a:t>cannot have </a:t>
            </a:r>
            <a:r>
              <a:rPr lang="en-IN" dirty="0"/>
              <a:t>multiple containers of </a:t>
            </a:r>
            <a:r>
              <a:rPr lang="en-IN" dirty="0">
                <a:solidFill>
                  <a:srgbClr val="00B050"/>
                </a:solidFill>
              </a:rPr>
              <a:t>same kind </a:t>
            </a:r>
            <a:r>
              <a:rPr lang="en-IN" dirty="0"/>
              <a:t>in a single POD.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IN" dirty="0"/>
              <a:t>Two NGINX containers in single POD serving same purpose is </a:t>
            </a:r>
            <a:r>
              <a:rPr lang="en-IN" dirty="0">
                <a:solidFill>
                  <a:srgbClr val="C00000"/>
                </a:solidFill>
              </a:rPr>
              <a:t>not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recommended</a:t>
            </a:r>
            <a:r>
              <a:rPr lang="en-IN" dirty="0"/>
              <a:t>.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B99FB98-CCCE-B144-9E7C-C2E52FC7A3FC}"/>
              </a:ext>
            </a:extLst>
          </p:cNvPr>
          <p:cNvSpPr/>
          <p:nvPr/>
        </p:nvSpPr>
        <p:spPr>
          <a:xfrm>
            <a:off x="5755134" y="5037337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D3FAB05-08C2-1644-B751-D8171AF85035}"/>
              </a:ext>
            </a:extLst>
          </p:cNvPr>
          <p:cNvSpPr txBox="1"/>
          <p:nvPr/>
        </p:nvSpPr>
        <p:spPr>
          <a:xfrm>
            <a:off x="6231328" y="6322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49EEB18-17DE-504F-8684-207EFD1E7057}"/>
              </a:ext>
            </a:extLst>
          </p:cNvPr>
          <p:cNvGrpSpPr/>
          <p:nvPr/>
        </p:nvGrpSpPr>
        <p:grpSpPr>
          <a:xfrm>
            <a:off x="6096587" y="5398350"/>
            <a:ext cx="1006998" cy="827590"/>
            <a:chOff x="853440" y="4579716"/>
            <a:chExt cx="1006998" cy="82759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79206D2-50A3-6341-A69E-EC72D7A196A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EAF052B-F89E-814C-A56B-8956426ACD8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60109C5-03D2-7941-8CBD-348D859A03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86A509C-6618-5042-9CA8-FD21171B197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CA7EB29-2A79-6844-B2F8-6E20577823B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30FF944-E3F7-1343-A9CA-9CA70A681B4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B4C46DC-A0B1-1F49-8A3B-49F4CF53A3A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C417BEF4-4387-F848-A993-962DE31DDA73}"/>
              </a:ext>
            </a:extLst>
          </p:cNvPr>
          <p:cNvSpPr/>
          <p:nvPr/>
        </p:nvSpPr>
        <p:spPr>
          <a:xfrm>
            <a:off x="8621827" y="499097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F58C66C-0B57-7B49-8A4D-57C23199FD8A}"/>
              </a:ext>
            </a:extLst>
          </p:cNvPr>
          <p:cNvSpPr txBox="1"/>
          <p:nvPr/>
        </p:nvSpPr>
        <p:spPr>
          <a:xfrm>
            <a:off x="9098021" y="627602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67D5F92-1202-BE41-B731-7F59E3D80059}"/>
              </a:ext>
            </a:extLst>
          </p:cNvPr>
          <p:cNvGrpSpPr/>
          <p:nvPr/>
        </p:nvGrpSpPr>
        <p:grpSpPr>
          <a:xfrm>
            <a:off x="8963280" y="5351983"/>
            <a:ext cx="1006998" cy="827590"/>
            <a:chOff x="853440" y="4579716"/>
            <a:chExt cx="1006998" cy="82759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377B6B3-11DD-654A-AACB-0FEB6DECC5D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996E2E8-22EF-2D40-8093-C7E6706C175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51E02C9-BA60-CB43-A58E-2B31C304A21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88A45FA-6AA1-124B-938B-6BD143F344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569FF39-B62E-2848-8CE8-C2FB75A687F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1048B84-C044-E346-9D0C-C32275A489B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9DC0C41-DE76-1C43-B0A2-77BB0E106E5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249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85" grpId="0"/>
      <p:bldP spid="142" grpId="0" animBg="1"/>
      <p:bldP spid="143" grpId="0"/>
      <p:bldP spid="184" grpId="0" animBg="1"/>
      <p:bldP spid="185" grpId="0" animBg="1"/>
      <p:bldP spid="186" grpId="0"/>
      <p:bldP spid="204" grpId="0"/>
      <p:bldP spid="80" grpId="0" animBg="1"/>
      <p:bldP spid="81" grpId="0"/>
      <p:bldP spid="91" grpId="0" animBg="1"/>
      <p:bldP spid="9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1" y="-17882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Multi-Container 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619735" y="1461659"/>
            <a:ext cx="5625296" cy="323461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8874378" y="1716302"/>
            <a:ext cx="5058136" cy="25389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0B21EF-B9D2-4278-9681-0B825503B169}"/>
              </a:ext>
            </a:extLst>
          </p:cNvPr>
          <p:cNvSpPr/>
          <p:nvPr/>
        </p:nvSpPr>
        <p:spPr>
          <a:xfrm>
            <a:off x="9369225" y="2107218"/>
            <a:ext cx="4054003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321F1-1A42-48F4-BD83-BA3A3A065E1B}"/>
              </a:ext>
            </a:extLst>
          </p:cNvPr>
          <p:cNvSpPr txBox="1"/>
          <p:nvPr/>
        </p:nvSpPr>
        <p:spPr>
          <a:xfrm>
            <a:off x="11030133" y="335036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0575481" y="38019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55169" y="4265389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43CEF77-5CB6-4B07-A2FA-D46A6DBC7B43}"/>
              </a:ext>
            </a:extLst>
          </p:cNvPr>
          <p:cNvGrpSpPr/>
          <p:nvPr/>
        </p:nvGrpSpPr>
        <p:grpSpPr>
          <a:xfrm>
            <a:off x="9680612" y="2448853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347FEB-3AD8-4092-890A-2B39E927E77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708C6A7-F180-464C-93B6-B4E1891651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8A7C43-1B6C-46A5-B941-3EF31B919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ADFDE6-CDE2-4F3D-80A5-AF6C65EC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D865F3-3121-4B70-A25D-F17CD004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3E52F9-4B1A-4E39-A778-6FFF0DFE4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A8234B-B332-49A9-82AB-EF2E3DD8014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26A0D6-9996-423A-B0A9-0F2CB0BDCC31}"/>
              </a:ext>
            </a:extLst>
          </p:cNvPr>
          <p:cNvCxnSpPr>
            <a:cxnSpLocks/>
            <a:stCxn id="103" idx="3"/>
            <a:endCxn id="73" idx="1"/>
          </p:cNvCxnSpPr>
          <p:nvPr/>
        </p:nvCxnSpPr>
        <p:spPr>
          <a:xfrm flipV="1">
            <a:off x="10687610" y="2860068"/>
            <a:ext cx="1324470" cy="258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0C5C335-166E-4489-ACDD-5F0DD5D8CD9B}"/>
              </a:ext>
            </a:extLst>
          </p:cNvPr>
          <p:cNvGrpSpPr/>
          <p:nvPr/>
        </p:nvGrpSpPr>
        <p:grpSpPr>
          <a:xfrm>
            <a:off x="12012080" y="2446273"/>
            <a:ext cx="1006998" cy="827590"/>
            <a:chOff x="5318084" y="2957814"/>
            <a:chExt cx="1006998" cy="82759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0FC1473-A0E3-4051-8867-94962616307B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C33E544-DB01-4466-8A4C-9F5A0C9F439C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548E477-8DE6-491F-B02D-991D4FAE865D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2AB9F90-EBF1-49AF-BED7-FC777EEAB761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8386B78-45D9-4F68-948F-2B1BCDED5B12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033A842-E4CB-4582-9B64-1D5427658443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12B548D-4182-4591-90CD-8DEB4BE55A48}"/>
                </a:ext>
              </a:extLst>
            </p:cNvPr>
            <p:cNvSpPr txBox="1"/>
            <p:nvPr/>
          </p:nvSpPr>
          <p:spPr>
            <a:xfrm>
              <a:off x="5644104" y="3171554"/>
              <a:ext cx="40607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668FEB10-CDC3-4E9E-92EE-C66B55420339}"/>
              </a:ext>
            </a:extLst>
          </p:cNvPr>
          <p:cNvSpPr/>
          <p:nvPr/>
        </p:nvSpPr>
        <p:spPr>
          <a:xfrm rot="10800000">
            <a:off x="12609596" y="5142406"/>
            <a:ext cx="1498092" cy="934207"/>
          </a:xfrm>
          <a:prstGeom prst="wedgeRectCallout">
            <a:avLst>
              <a:gd name="adj1" fmla="val 44463"/>
              <a:gd name="adj2" fmla="val 256952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98B8A-2441-45E9-879E-43770D795AC2}"/>
              </a:ext>
            </a:extLst>
          </p:cNvPr>
          <p:cNvSpPr txBox="1"/>
          <p:nvPr/>
        </p:nvSpPr>
        <p:spPr>
          <a:xfrm>
            <a:off x="12696404" y="5201453"/>
            <a:ext cx="1411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Helper </a:t>
            </a:r>
          </a:p>
          <a:p>
            <a:r>
              <a:rPr lang="en-IN" dirty="0"/>
              <a:t>Containers</a:t>
            </a:r>
          </a:p>
        </p:txBody>
      </p: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id="{AA38688E-2F9B-414A-BC25-32FF7F1C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59" y="1240221"/>
            <a:ext cx="8158278" cy="634824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We can have multiple containers in a single POD, provided </a:t>
            </a:r>
            <a:r>
              <a:rPr lang="en-IN" dirty="0">
                <a:solidFill>
                  <a:srgbClr val="0070C0"/>
                </a:solidFill>
              </a:rPr>
              <a:t>they are not of same kind</a:t>
            </a:r>
            <a:r>
              <a:rPr lang="en-IN" dirty="0"/>
              <a:t>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Helper Containers (Side-car)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Pullers: </a:t>
            </a:r>
            <a:r>
              <a:rPr lang="en-US" dirty="0"/>
              <a:t>Pull data required by Main Container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pushers: </a:t>
            </a:r>
            <a:r>
              <a:rPr lang="en-US" dirty="0"/>
              <a:t>Push data by collecting from main container (logs)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Proxies: </a:t>
            </a:r>
            <a:r>
              <a:rPr lang="en-US" dirty="0"/>
              <a:t>Writes static data to html files using Helper container and Reads using Main Container.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Communication</a:t>
            </a:r>
          </a:p>
          <a:p>
            <a:pPr lvl="1"/>
            <a:r>
              <a:rPr lang="en-US" dirty="0"/>
              <a:t>The two containers can easily communicate with each other easily as they share same </a:t>
            </a:r>
            <a:r>
              <a:rPr lang="en-US" dirty="0">
                <a:solidFill>
                  <a:srgbClr val="0070C0"/>
                </a:solidFill>
              </a:rPr>
              <a:t>network space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They can also easily share </a:t>
            </a:r>
            <a:r>
              <a:rPr lang="en-US" dirty="0">
                <a:solidFill>
                  <a:srgbClr val="0070C0"/>
                </a:solidFill>
              </a:rPr>
              <a:t>same storage space</a:t>
            </a:r>
            <a:r>
              <a:rPr lang="en-US" dirty="0"/>
              <a:t>. </a:t>
            </a:r>
          </a:p>
          <a:p>
            <a:r>
              <a:rPr lang="en-US" dirty="0"/>
              <a:t>Multi-Container Pods is a </a:t>
            </a:r>
            <a:r>
              <a:rPr lang="en-US" dirty="0">
                <a:solidFill>
                  <a:srgbClr val="0070C0"/>
                </a:solidFill>
              </a:rPr>
              <a:t>rare use-case </a:t>
            </a:r>
            <a:r>
              <a:rPr lang="en-US" dirty="0"/>
              <a:t>and we will try to focus on core fundamentals.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13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41" grpId="0" animBg="1"/>
      <p:bldP spid="49" grpId="0"/>
      <p:bldP spid="59" grpId="0"/>
      <p:bldP spid="85" grpId="0"/>
      <p:bldP spid="14" grpId="0" animBg="1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447710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8008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 - </a:t>
            </a:r>
            <a:r>
              <a:rPr lang="en-US" sz="7000" b="1" dirty="0" err="1">
                <a:solidFill>
                  <a:srgbClr val="00B050"/>
                </a:solidFill>
              </a:rPr>
              <a:t>NodePort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7405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1" y="-17882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Service - </a:t>
            </a:r>
            <a:r>
              <a:rPr lang="en-IN" dirty="0" err="1">
                <a:solidFill>
                  <a:srgbClr val="00B050"/>
                </a:solidFill>
              </a:rPr>
              <a:t>NodePort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FD6C19-289A-2A4D-A8A5-0DF0AEDD21A2}"/>
              </a:ext>
            </a:extLst>
          </p:cNvPr>
          <p:cNvSpPr/>
          <p:nvPr/>
        </p:nvSpPr>
        <p:spPr>
          <a:xfrm>
            <a:off x="11142186" y="892450"/>
            <a:ext cx="3225456" cy="6396473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F0C66E-E889-D242-9709-497CDF53320C}"/>
              </a:ext>
            </a:extLst>
          </p:cNvPr>
          <p:cNvSpPr txBox="1"/>
          <p:nvPr/>
        </p:nvSpPr>
        <p:spPr>
          <a:xfrm>
            <a:off x="12427960" y="6469892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D4A700-B380-F941-B8F4-F2E51BBFD2DA}"/>
              </a:ext>
            </a:extLst>
          </p:cNvPr>
          <p:cNvSpPr txBox="1"/>
          <p:nvPr/>
        </p:nvSpPr>
        <p:spPr>
          <a:xfrm>
            <a:off x="11619963" y="690626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D21552-B198-7444-89B8-12F621F7BCF0}"/>
              </a:ext>
            </a:extLst>
          </p:cNvPr>
          <p:cNvSpPr txBox="1"/>
          <p:nvPr/>
        </p:nvSpPr>
        <p:spPr>
          <a:xfrm>
            <a:off x="13562613" y="656515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1E1E6A-79B7-A64F-83E8-01EF9915260E}"/>
              </a:ext>
            </a:extLst>
          </p:cNvPr>
          <p:cNvSpPr txBox="1"/>
          <p:nvPr/>
        </p:nvSpPr>
        <p:spPr>
          <a:xfrm>
            <a:off x="12491967" y="6486727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E7C795D-7767-7146-862B-3D5F6E32811F}"/>
              </a:ext>
            </a:extLst>
          </p:cNvPr>
          <p:cNvSpPr/>
          <p:nvPr/>
        </p:nvSpPr>
        <p:spPr>
          <a:xfrm>
            <a:off x="11509044" y="1214285"/>
            <a:ext cx="2517161" cy="56764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EB8C4D2-A1D9-DC42-82EB-5EF90A4C0C79}"/>
              </a:ext>
            </a:extLst>
          </p:cNvPr>
          <p:cNvSpPr/>
          <p:nvPr/>
        </p:nvSpPr>
        <p:spPr>
          <a:xfrm>
            <a:off x="11923760" y="4793085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34839F-54A7-944F-95D8-0133941EE2A8}"/>
              </a:ext>
            </a:extLst>
          </p:cNvPr>
          <p:cNvSpPr txBox="1"/>
          <p:nvPr/>
        </p:nvSpPr>
        <p:spPr>
          <a:xfrm>
            <a:off x="12399954" y="607814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511CE72-1EB0-6942-AB2B-4806592ED87A}"/>
              </a:ext>
            </a:extLst>
          </p:cNvPr>
          <p:cNvGrpSpPr/>
          <p:nvPr/>
        </p:nvGrpSpPr>
        <p:grpSpPr>
          <a:xfrm>
            <a:off x="12265213" y="5154098"/>
            <a:ext cx="1006998" cy="827590"/>
            <a:chOff x="853440" y="4579716"/>
            <a:chExt cx="1006998" cy="82759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543F37C-2344-FE44-AC2E-CDA7F8AF5ED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35624C9-6FFC-D24A-B739-045474F0FBC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879388E-C164-1343-9E38-05810D8AF44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D86FA8E-A283-E44D-9E2C-8A2C7F3A47E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327E92C-68DB-F848-AC70-351E65184BF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FA06AB1-64EF-AF44-AD68-223D6AF2F5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BB56961-74CD-834E-A819-82B6C3DD3D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9D98976-46C4-8D40-8390-7A108E66EE99}"/>
              </a:ext>
            </a:extLst>
          </p:cNvPr>
          <p:cNvSpPr txBox="1"/>
          <p:nvPr/>
        </p:nvSpPr>
        <p:spPr>
          <a:xfrm>
            <a:off x="11940276" y="6509029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8736E3-55E7-D047-A3E5-7BBE788BE618}"/>
              </a:ext>
            </a:extLst>
          </p:cNvPr>
          <p:cNvSpPr/>
          <p:nvPr/>
        </p:nvSpPr>
        <p:spPr>
          <a:xfrm>
            <a:off x="11923760" y="2463501"/>
            <a:ext cx="1689904" cy="189869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EA20C856-4F50-A447-8284-8FDCD28D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87" y="1240221"/>
            <a:ext cx="9059661" cy="634824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We can </a:t>
            </a:r>
            <a:r>
              <a:rPr lang="en-IN" dirty="0">
                <a:solidFill>
                  <a:srgbClr val="0070C0"/>
                </a:solidFill>
              </a:rPr>
              <a:t>expose an application </a:t>
            </a:r>
            <a:r>
              <a:rPr lang="en-IN" dirty="0"/>
              <a:t>running on a set of </a:t>
            </a:r>
            <a:r>
              <a:rPr lang="en-IN" dirty="0">
                <a:solidFill>
                  <a:srgbClr val="0070C0"/>
                </a:solidFill>
              </a:rPr>
              <a:t>PODs</a:t>
            </a:r>
            <a:r>
              <a:rPr lang="en-IN" dirty="0"/>
              <a:t> using different types of Services available in k8s. </a:t>
            </a:r>
          </a:p>
          <a:p>
            <a:pPr lvl="1"/>
            <a:r>
              <a:rPr lang="en-IN" dirty="0" err="1"/>
              <a:t>ClusterIP</a:t>
            </a:r>
            <a:endParaRPr lang="en-IN" dirty="0"/>
          </a:p>
          <a:p>
            <a:pPr lvl="1"/>
            <a:r>
              <a:rPr lang="en-IN" dirty="0" err="1"/>
              <a:t>NodePort</a:t>
            </a:r>
            <a:endParaRPr lang="en-IN" dirty="0"/>
          </a:p>
          <a:p>
            <a:pPr lvl="1"/>
            <a:r>
              <a:rPr lang="en-IN" dirty="0" err="1"/>
              <a:t>LoadBalancer</a:t>
            </a:r>
            <a:endParaRPr lang="en-IN" dirty="0"/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NodePort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Service </a:t>
            </a:r>
          </a:p>
          <a:p>
            <a:pPr lvl="1"/>
            <a:r>
              <a:rPr lang="en-IN" dirty="0"/>
              <a:t>To access our application </a:t>
            </a:r>
            <a:r>
              <a:rPr lang="en-IN" dirty="0">
                <a:solidFill>
                  <a:srgbClr val="0070C0"/>
                </a:solidFill>
              </a:rPr>
              <a:t>outside of k8s cluster</a:t>
            </a:r>
            <a:r>
              <a:rPr lang="en-IN" dirty="0"/>
              <a:t>, we can use </a:t>
            </a:r>
            <a:r>
              <a:rPr lang="en-IN" dirty="0" err="1"/>
              <a:t>NodePort</a:t>
            </a:r>
            <a:r>
              <a:rPr lang="en-IN" dirty="0"/>
              <a:t> service. </a:t>
            </a:r>
          </a:p>
          <a:p>
            <a:pPr lvl="1"/>
            <a:r>
              <a:rPr lang="en-IN" dirty="0"/>
              <a:t>Exposes the Service on each </a:t>
            </a:r>
            <a:r>
              <a:rPr lang="en-IN" dirty="0">
                <a:solidFill>
                  <a:srgbClr val="0070C0"/>
                </a:solidFill>
              </a:rPr>
              <a:t>Worker Node's IP </a:t>
            </a:r>
            <a:r>
              <a:rPr lang="en-IN" dirty="0"/>
              <a:t>at a static port (nothing but </a:t>
            </a:r>
            <a:r>
              <a:rPr lang="en-IN" dirty="0" err="1"/>
              <a:t>NodePort</a:t>
            </a:r>
            <a:r>
              <a:rPr lang="en-IN" dirty="0"/>
              <a:t>). </a:t>
            </a:r>
          </a:p>
          <a:p>
            <a:pPr lvl="1"/>
            <a:r>
              <a:rPr lang="en-IN" dirty="0"/>
              <a:t>A </a:t>
            </a:r>
            <a:r>
              <a:rPr lang="en-IN" dirty="0" err="1">
                <a:solidFill>
                  <a:srgbClr val="0070C0"/>
                </a:solidFill>
              </a:rPr>
              <a:t>ClusterIP</a:t>
            </a:r>
            <a:r>
              <a:rPr lang="en-IN" dirty="0"/>
              <a:t> Service, to which the </a:t>
            </a:r>
            <a:r>
              <a:rPr lang="en-IN" dirty="0" err="1">
                <a:solidFill>
                  <a:srgbClr val="0070C0"/>
                </a:solidFill>
              </a:rPr>
              <a:t>NodePort</a:t>
            </a:r>
            <a:r>
              <a:rPr lang="en-IN" dirty="0"/>
              <a:t> Service routes, is </a:t>
            </a:r>
            <a:r>
              <a:rPr lang="en-IN" dirty="0">
                <a:solidFill>
                  <a:srgbClr val="00B050"/>
                </a:solidFill>
              </a:rPr>
              <a:t>automatically</a:t>
            </a:r>
            <a:r>
              <a:rPr lang="en-IN" dirty="0"/>
              <a:t> created. </a:t>
            </a:r>
          </a:p>
          <a:p>
            <a:pPr lvl="1"/>
            <a:r>
              <a:rPr lang="en-IN" dirty="0"/>
              <a:t>Port Range </a:t>
            </a:r>
            <a:r>
              <a:rPr lang="en-IN" dirty="0">
                <a:solidFill>
                  <a:srgbClr val="0070C0"/>
                </a:solidFill>
              </a:rPr>
              <a:t>30000-32767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05869E-B830-DD4F-8AFE-28F8896743C6}"/>
              </a:ext>
            </a:extLst>
          </p:cNvPr>
          <p:cNvSpPr/>
          <p:nvPr/>
        </p:nvSpPr>
        <p:spPr>
          <a:xfrm>
            <a:off x="12025815" y="3805739"/>
            <a:ext cx="1449659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targetPort</a:t>
            </a:r>
            <a:r>
              <a:rPr lang="en-US" sz="1600" dirty="0">
                <a:solidFill>
                  <a:schemeClr val="tx1"/>
                </a:solidFill>
              </a:rPr>
              <a:t>: 80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C264116-3213-614B-B766-8F8DF2AF9517}"/>
              </a:ext>
            </a:extLst>
          </p:cNvPr>
          <p:cNvSpPr/>
          <p:nvPr/>
        </p:nvSpPr>
        <p:spPr>
          <a:xfrm>
            <a:off x="12025814" y="2550810"/>
            <a:ext cx="1449659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Port: 80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A00D3F-EAAD-0C49-A1FF-52C25B681B4D}"/>
              </a:ext>
            </a:extLst>
          </p:cNvPr>
          <p:cNvSpPr txBox="1"/>
          <p:nvPr/>
        </p:nvSpPr>
        <p:spPr>
          <a:xfrm>
            <a:off x="12229560" y="3169984"/>
            <a:ext cx="10064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Service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80C257-4FD6-D546-80AA-C92B1C68EB45}"/>
              </a:ext>
            </a:extLst>
          </p:cNvPr>
          <p:cNvSpPr/>
          <p:nvPr/>
        </p:nvSpPr>
        <p:spPr>
          <a:xfrm>
            <a:off x="11619963" y="1341119"/>
            <a:ext cx="2256954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NodePort</a:t>
            </a:r>
            <a:r>
              <a:rPr lang="en-US" sz="1600" dirty="0">
                <a:solidFill>
                  <a:schemeClr val="tx1"/>
                </a:solidFill>
              </a:rPr>
              <a:t>: 3xxx</a:t>
            </a:r>
          </a:p>
        </p:txBody>
      </p:sp>
      <p:pic>
        <p:nvPicPr>
          <p:cNvPr id="75" name="Graphic 74" descr="User">
            <a:extLst>
              <a:ext uri="{FF2B5EF4-FFF2-40B4-BE49-F238E27FC236}">
                <a16:creationId xmlns:a16="http://schemas.microsoft.com/office/drawing/2014/main" id="{053FCBD3-F120-304F-9C33-5BEAF7F40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10380" y="994365"/>
            <a:ext cx="1110539" cy="11105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AB0385-3AEC-3B4E-9901-36434E0E7A1E}"/>
              </a:ext>
            </a:extLst>
          </p:cNvPr>
          <p:cNvSpPr txBox="1"/>
          <p:nvPr/>
        </p:nvSpPr>
        <p:spPr>
          <a:xfrm>
            <a:off x="8612172" y="1866926"/>
            <a:ext cx="7248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User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732786-B8BE-BE4C-A8D8-12DE6CD1429C}"/>
              </a:ext>
            </a:extLst>
          </p:cNvPr>
          <p:cNvCxnSpPr>
            <a:stCxn id="75" idx="3"/>
            <a:endCxn id="71" idx="1"/>
          </p:cNvCxnSpPr>
          <p:nvPr/>
        </p:nvCxnSpPr>
        <p:spPr>
          <a:xfrm>
            <a:off x="9520919" y="1549635"/>
            <a:ext cx="209904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361DFF-63A5-E642-8B2F-ECD15561A94F}"/>
              </a:ext>
            </a:extLst>
          </p:cNvPr>
          <p:cNvCxnSpPr>
            <a:stCxn id="71" idx="2"/>
            <a:endCxn id="9" idx="0"/>
          </p:cNvCxnSpPr>
          <p:nvPr/>
        </p:nvCxnSpPr>
        <p:spPr>
          <a:xfrm>
            <a:off x="12748440" y="1758151"/>
            <a:ext cx="20272" cy="70535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B1F4E3-A83E-E043-A0D6-29CA35EF710C}"/>
              </a:ext>
            </a:extLst>
          </p:cNvPr>
          <p:cNvCxnSpPr>
            <a:stCxn id="9" idx="2"/>
            <a:endCxn id="52" idx="0"/>
          </p:cNvCxnSpPr>
          <p:nvPr/>
        </p:nvCxnSpPr>
        <p:spPr>
          <a:xfrm>
            <a:off x="12768712" y="4362198"/>
            <a:ext cx="0" cy="43088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>
            <a:extLst>
              <a:ext uri="{FF2B5EF4-FFF2-40B4-BE49-F238E27FC236}">
                <a16:creationId xmlns:a16="http://schemas.microsoft.com/office/drawing/2014/main" id="{FD949922-2938-0A4C-A908-B431E498D014}"/>
              </a:ext>
            </a:extLst>
          </p:cNvPr>
          <p:cNvSpPr/>
          <p:nvPr/>
        </p:nvSpPr>
        <p:spPr>
          <a:xfrm>
            <a:off x="7515923" y="2642839"/>
            <a:ext cx="2062976" cy="527145"/>
          </a:xfrm>
          <a:prstGeom prst="wedgeRectCallout">
            <a:avLst>
              <a:gd name="adj1" fmla="val 168163"/>
              <a:gd name="adj2" fmla="val -252695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Worker </a:t>
            </a:r>
            <a:r>
              <a:rPr lang="en-US" sz="1600" dirty="0" err="1"/>
              <a:t>NodePort</a:t>
            </a:r>
            <a:endParaRPr lang="en-US" sz="1600" dirty="0"/>
          </a:p>
        </p:txBody>
      </p:sp>
      <p:sp>
        <p:nvSpPr>
          <p:cNvPr id="83" name="Rectangular Callout 82">
            <a:extLst>
              <a:ext uri="{FF2B5EF4-FFF2-40B4-BE49-F238E27FC236}">
                <a16:creationId xmlns:a16="http://schemas.microsoft.com/office/drawing/2014/main" id="{065645B4-277C-2E46-A31B-2012BA58279B}"/>
              </a:ext>
            </a:extLst>
          </p:cNvPr>
          <p:cNvSpPr/>
          <p:nvPr/>
        </p:nvSpPr>
        <p:spPr>
          <a:xfrm>
            <a:off x="7540348" y="3385427"/>
            <a:ext cx="2062976" cy="527145"/>
          </a:xfrm>
          <a:prstGeom prst="wedgeRectCallout">
            <a:avLst>
              <a:gd name="adj1" fmla="val 178085"/>
              <a:gd name="adj2" fmla="val -163848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ClusterIP</a:t>
            </a:r>
            <a:r>
              <a:rPr lang="en-US" sz="1600" dirty="0"/>
              <a:t> Service Port</a:t>
            </a:r>
          </a:p>
        </p:txBody>
      </p:sp>
      <p:sp>
        <p:nvSpPr>
          <p:cNvPr id="86" name="Rectangular Callout 85">
            <a:extLst>
              <a:ext uri="{FF2B5EF4-FFF2-40B4-BE49-F238E27FC236}">
                <a16:creationId xmlns:a16="http://schemas.microsoft.com/office/drawing/2014/main" id="{AFB64851-55BA-BB4B-9A38-3797045E40AE}"/>
              </a:ext>
            </a:extLst>
          </p:cNvPr>
          <p:cNvSpPr/>
          <p:nvPr/>
        </p:nvSpPr>
        <p:spPr>
          <a:xfrm>
            <a:off x="7515923" y="4026045"/>
            <a:ext cx="2062976" cy="527145"/>
          </a:xfrm>
          <a:prstGeom prst="wedgeRectCallout">
            <a:avLst>
              <a:gd name="adj1" fmla="val 173761"/>
              <a:gd name="adj2" fmla="val -45386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Container Port in a 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D249D4-6279-C543-9DA1-4D33ABF3EBBA}"/>
              </a:ext>
            </a:extLst>
          </p:cNvPr>
          <p:cNvSpPr txBox="1"/>
          <p:nvPr/>
        </p:nvSpPr>
        <p:spPr>
          <a:xfrm>
            <a:off x="9129516" y="1225986"/>
            <a:ext cx="2560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http://&lt;Worker-Node-IP&gt;:&lt;</a:t>
            </a:r>
            <a:r>
              <a:rPr lang="en-US" sz="1200" dirty="0" err="1"/>
              <a:t>NodePort</a:t>
            </a:r>
            <a:r>
              <a:rPr lang="en-US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2109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/>
      <p:bldP spid="51" grpId="0" animBg="1"/>
      <p:bldP spid="52" grpId="0" animBg="1"/>
      <p:bldP spid="53" grpId="0"/>
      <p:bldP spid="63" grpId="0"/>
      <p:bldP spid="9" grpId="0" animBg="1"/>
      <p:bldP spid="68" grpId="0" animBg="1"/>
      <p:bldP spid="69" grpId="0" animBg="1"/>
      <p:bldP spid="12" grpId="0"/>
      <p:bldP spid="71" grpId="0" animBg="1"/>
      <p:bldP spid="13" grpId="0"/>
      <p:bldP spid="24" grpId="0" animBg="1"/>
      <p:bldP spid="83" grpId="0" animBg="1"/>
      <p:bldP spid="86" grpId="0" animBg="1"/>
      <p:bldP spid="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02744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 &amp; </a:t>
            </a:r>
            <a:r>
              <a:rPr lang="en-US" sz="7000" b="1" dirty="0" err="1">
                <a:solidFill>
                  <a:srgbClr val="00B050"/>
                </a:solidFill>
              </a:rPr>
              <a:t>NodePort</a:t>
            </a:r>
            <a:r>
              <a:rPr lang="en-US" sz="7000" b="1" dirty="0">
                <a:solidFill>
                  <a:srgbClr val="00B050"/>
                </a:solidFill>
              </a:rPr>
              <a:t> Service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729900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365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 err="1">
                <a:solidFill>
                  <a:srgbClr val="00B050"/>
                </a:solidFill>
              </a:rPr>
              <a:t>ReplicaSets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2902931" y="3771106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ReplicaSets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7444452" y="1702140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Availability or Reliability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7444452" y="3072938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7444452" y="4383770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7444452" y="5760892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Labels &amp; Selectors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275741" y="2020444"/>
            <a:ext cx="2168711" cy="206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275741" y="3391242"/>
            <a:ext cx="2168711" cy="69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275741" y="4089410"/>
            <a:ext cx="2168711" cy="61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275741" y="4089410"/>
            <a:ext cx="2168711" cy="198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76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54" y="1225743"/>
            <a:ext cx="7279753" cy="1722377"/>
          </a:xfrm>
        </p:spPr>
        <p:txBody>
          <a:bodyPr>
            <a:normAutofit/>
          </a:bodyPr>
          <a:lstStyle/>
          <a:p>
            <a:r>
              <a:rPr lang="en-IN" dirty="0"/>
              <a:t>A </a:t>
            </a:r>
            <a:r>
              <a:rPr lang="en-IN" dirty="0" err="1"/>
              <a:t>ReplicaSet’s</a:t>
            </a:r>
            <a:r>
              <a:rPr lang="en-IN" dirty="0"/>
              <a:t> purpose is to maintain a </a:t>
            </a:r>
            <a:r>
              <a:rPr lang="en-IN" dirty="0">
                <a:solidFill>
                  <a:srgbClr val="0070C0"/>
                </a:solidFill>
              </a:rPr>
              <a:t>stable set of replica Pods </a:t>
            </a:r>
            <a:r>
              <a:rPr lang="en-IN" dirty="0"/>
              <a:t>running at any given time.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6892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3675323" y="3261861"/>
            <a:ext cx="7279754" cy="403582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3860518" y="3622460"/>
            <a:ext cx="6933236" cy="3246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6521179" y="6470806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137986" y="6914330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0C319B-471B-144E-932D-0A9F0B5483D9}"/>
              </a:ext>
            </a:extLst>
          </p:cNvPr>
          <p:cNvSpPr/>
          <p:nvPr/>
        </p:nvSpPr>
        <p:spPr>
          <a:xfrm>
            <a:off x="4196184" y="3992849"/>
            <a:ext cx="6281099" cy="244553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4B3430-0E60-0A4C-9943-836C47E17E6B}"/>
              </a:ext>
            </a:extLst>
          </p:cNvPr>
          <p:cNvSpPr/>
          <p:nvPr/>
        </p:nvSpPr>
        <p:spPr>
          <a:xfrm>
            <a:off x="458615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45D659-E2B6-2F45-8035-89981F0F966D}"/>
              </a:ext>
            </a:extLst>
          </p:cNvPr>
          <p:cNvSpPr txBox="1"/>
          <p:nvPr/>
        </p:nvSpPr>
        <p:spPr>
          <a:xfrm>
            <a:off x="509431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5F1A018-28D9-D048-972A-BED631C4ED96}"/>
              </a:ext>
            </a:extLst>
          </p:cNvPr>
          <p:cNvGrpSpPr/>
          <p:nvPr/>
        </p:nvGrpSpPr>
        <p:grpSpPr>
          <a:xfrm>
            <a:off x="4897541" y="4680780"/>
            <a:ext cx="1006998" cy="827590"/>
            <a:chOff x="853440" y="4579716"/>
            <a:chExt cx="1006998" cy="82759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1BADFE1-FFD2-A141-A7FC-ED891314805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0F18C4-AED4-E542-9E67-AB67036BC4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C020A8A-76C4-2E42-8A05-AB59076BE37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3AC1F80-4A5E-A54B-9BEA-7066D0B546F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B1755BE-E034-A541-958C-BDE33954AB7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1BA34D-2FA7-4945-B528-5780F0B2E8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308547-3D7A-CB49-BAB1-4260C3EAA599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47FA394A-4E66-B943-B9E2-4BF5ABE63819}"/>
              </a:ext>
            </a:extLst>
          </p:cNvPr>
          <p:cNvSpPr/>
          <p:nvPr/>
        </p:nvSpPr>
        <p:spPr>
          <a:xfrm>
            <a:off x="6501483" y="434965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C4B6B2-6922-1F44-9C32-FD62DCB5128E}"/>
              </a:ext>
            </a:extLst>
          </p:cNvPr>
          <p:cNvSpPr txBox="1"/>
          <p:nvPr/>
        </p:nvSpPr>
        <p:spPr>
          <a:xfrm>
            <a:off x="7009639" y="561394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170897-38E4-3C48-B5D9-8C4031EC8FA8}"/>
              </a:ext>
            </a:extLst>
          </p:cNvPr>
          <p:cNvGrpSpPr/>
          <p:nvPr/>
        </p:nvGrpSpPr>
        <p:grpSpPr>
          <a:xfrm>
            <a:off x="6812869" y="4691290"/>
            <a:ext cx="1006998" cy="827590"/>
            <a:chOff x="853440" y="4579716"/>
            <a:chExt cx="1006998" cy="82759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18F4F0B-7EC3-1849-8861-F2032CFDE4C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DE085A5-F39B-6847-AF59-3C49B6F227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5F1286C-1941-964D-8577-B48149331C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59340CB-3CD4-CE49-AAB7-F292D8E8095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74E97A6-DB47-664F-894A-228DA576BB3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F0FC15-2866-6B49-ACC4-52251A621F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766FC44-D3C8-6644-B0DB-49E92FC9B14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300A229-DB5D-C442-BEB2-6A79F8122EE8}"/>
              </a:ext>
            </a:extLst>
          </p:cNvPr>
          <p:cNvSpPr txBox="1"/>
          <p:nvPr/>
        </p:nvSpPr>
        <p:spPr>
          <a:xfrm>
            <a:off x="6654110" y="6018114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235696F-6566-1844-981F-8A0AC33855EE}"/>
              </a:ext>
            </a:extLst>
          </p:cNvPr>
          <p:cNvSpPr/>
          <p:nvPr/>
        </p:nvSpPr>
        <p:spPr>
          <a:xfrm>
            <a:off x="842493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015E212-17E1-264D-AB18-4F03F81D0A4F}"/>
              </a:ext>
            </a:extLst>
          </p:cNvPr>
          <p:cNvSpPr txBox="1"/>
          <p:nvPr/>
        </p:nvSpPr>
        <p:spPr>
          <a:xfrm>
            <a:off x="893309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4266CB-DBC3-3245-B634-EACD1BFC7914}"/>
              </a:ext>
            </a:extLst>
          </p:cNvPr>
          <p:cNvGrpSpPr/>
          <p:nvPr/>
        </p:nvGrpSpPr>
        <p:grpSpPr>
          <a:xfrm>
            <a:off x="8736321" y="468078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A3BFEDF-E919-6345-B06F-1F825F2772C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64FD3CA-A176-BF4F-9BFF-899AB73DC5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63231B0-177F-014D-B104-F9643B804DC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7870448-A768-AD4C-9AE8-CDC7835C407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3ADEF82-F61F-6B4D-8765-089143185C2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CF54102-526E-C944-BA57-7BBF32FFCD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A939C36-B483-514B-A36B-F89EAC4485E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FE093700-4D10-B54B-8423-6E9F5CB0A8A7}"/>
              </a:ext>
            </a:extLst>
          </p:cNvPr>
          <p:cNvSpPr txBox="1">
            <a:spLocks/>
          </p:cNvSpPr>
          <p:nvPr/>
        </p:nvSpPr>
        <p:spPr>
          <a:xfrm>
            <a:off x="7277023" y="1227452"/>
            <a:ext cx="7279753" cy="172237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850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If our </a:t>
            </a:r>
            <a:r>
              <a:rPr lang="en-IN" dirty="0">
                <a:solidFill>
                  <a:srgbClr val="0070C0"/>
                </a:solidFill>
              </a:rPr>
              <a:t>application crashes (any pod dies), </a:t>
            </a:r>
            <a:r>
              <a:rPr lang="en-IN" dirty="0" err="1"/>
              <a:t>replicaset</a:t>
            </a:r>
            <a:r>
              <a:rPr lang="en-IN" dirty="0"/>
              <a:t> will </a:t>
            </a:r>
            <a:r>
              <a:rPr lang="en-IN" dirty="0">
                <a:solidFill>
                  <a:srgbClr val="00B050"/>
                </a:solidFill>
              </a:rPr>
              <a:t>recreate</a:t>
            </a:r>
            <a:r>
              <a:rPr lang="en-IN" dirty="0"/>
              <a:t> the pod immediately to ensure the configured number of pods running at any given time.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8DFDC-EFBD-6E45-A6DB-F425E82E1368}"/>
              </a:ext>
            </a:extLst>
          </p:cNvPr>
          <p:cNvSpPr/>
          <p:nvPr/>
        </p:nvSpPr>
        <p:spPr>
          <a:xfrm>
            <a:off x="219016" y="3891572"/>
            <a:ext cx="3193763" cy="17223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Reliability</a:t>
            </a:r>
          </a:p>
          <a:p>
            <a:pPr algn="ctr"/>
            <a:r>
              <a:rPr lang="en-US" sz="3000" dirty="0"/>
              <a:t>Or </a:t>
            </a:r>
          </a:p>
          <a:p>
            <a:pPr algn="ctr"/>
            <a:r>
              <a:rPr lang="en-US" sz="3000" dirty="0"/>
              <a:t>High Availability</a:t>
            </a:r>
          </a:p>
        </p:txBody>
      </p:sp>
    </p:spTree>
    <p:extLst>
      <p:ext uri="{BB962C8B-B14F-4D97-AF65-F5344CB8AC3E}">
        <p14:creationId xmlns:p14="http://schemas.microsoft.com/office/powerpoint/2010/main" val="36361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63627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19" grpId="0" animBg="1"/>
      <p:bldP spid="40" grpId="0" animBg="1"/>
      <p:bldP spid="41" grpId="0"/>
      <p:bldP spid="50" grpId="0" animBg="1"/>
      <p:bldP spid="51" grpId="0"/>
      <p:bldP spid="61" grpId="0"/>
      <p:bldP spid="62" grpId="0" animBg="1"/>
      <p:bldP spid="63" grpId="0"/>
      <p:bldP spid="2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19" y="1088020"/>
            <a:ext cx="5049487" cy="6324335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Load Balancing</a:t>
            </a:r>
          </a:p>
          <a:p>
            <a:r>
              <a:rPr lang="en-IN" dirty="0"/>
              <a:t>To avoid overloading of traffic to single pod we can use </a:t>
            </a:r>
            <a:r>
              <a:rPr lang="en-IN" dirty="0">
                <a:solidFill>
                  <a:srgbClr val="0070C0"/>
                </a:solidFill>
              </a:rPr>
              <a:t>load balancing</a:t>
            </a:r>
            <a:r>
              <a:rPr lang="en-IN" dirty="0"/>
              <a:t>. </a:t>
            </a:r>
          </a:p>
          <a:p>
            <a:r>
              <a:rPr lang="en-IN" dirty="0"/>
              <a:t>Kubernetes provides pod load balancing </a:t>
            </a:r>
            <a:r>
              <a:rPr lang="en-IN" dirty="0">
                <a:solidFill>
                  <a:srgbClr val="0070C0"/>
                </a:solidFill>
              </a:rPr>
              <a:t>out of the box </a:t>
            </a:r>
            <a:r>
              <a:rPr lang="en-IN" dirty="0"/>
              <a:t>using </a:t>
            </a:r>
            <a:r>
              <a:rPr lang="en-IN" dirty="0">
                <a:solidFill>
                  <a:srgbClr val="00B050"/>
                </a:solidFill>
              </a:rPr>
              <a:t>Services</a:t>
            </a:r>
            <a:r>
              <a:rPr lang="en-IN" dirty="0"/>
              <a:t>  for the pods which are part of a ReplicaSet</a:t>
            </a:r>
          </a:p>
          <a:p>
            <a:r>
              <a:rPr lang="en-IN" dirty="0">
                <a:solidFill>
                  <a:srgbClr val="0070C0"/>
                </a:solidFill>
              </a:rPr>
              <a:t>Labels &amp; Selectors </a:t>
            </a:r>
            <a:r>
              <a:rPr lang="en-IN" dirty="0"/>
              <a:t>are the </a:t>
            </a:r>
            <a:r>
              <a:rPr lang="en-IN" dirty="0">
                <a:solidFill>
                  <a:srgbClr val="C00000"/>
                </a:solidFill>
              </a:rPr>
              <a:t>key items </a:t>
            </a:r>
            <a:r>
              <a:rPr lang="en-IN" dirty="0"/>
              <a:t>which </a:t>
            </a:r>
            <a:r>
              <a:rPr lang="en-IN" dirty="0">
                <a:solidFill>
                  <a:srgbClr val="C00000"/>
                </a:solidFill>
              </a:rPr>
              <a:t>ties</a:t>
            </a:r>
            <a:r>
              <a:rPr lang="en-IN" dirty="0"/>
              <a:t> all 3 together (Pod, ReplicaSet &amp; Service), we will know in detail when we are writing YAML manifests for these objects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46086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B7970B-8A7C-4546-93A1-C3F115290B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2372810" cy="438150"/>
          </a:xfrm>
        </p:spPr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377FD-D898-7E4D-BE53-14E103225C87}"/>
              </a:ext>
            </a:extLst>
          </p:cNvPr>
          <p:cNvSpPr/>
          <p:nvPr/>
        </p:nvSpPr>
        <p:spPr>
          <a:xfrm>
            <a:off x="160346" y="1676774"/>
            <a:ext cx="3657600" cy="4541103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A86E1-B22D-E848-89F6-227EB8781404}"/>
              </a:ext>
            </a:extLst>
          </p:cNvPr>
          <p:cNvSpPr/>
          <p:nvPr/>
        </p:nvSpPr>
        <p:spPr>
          <a:xfrm>
            <a:off x="361195" y="1880252"/>
            <a:ext cx="3236838" cy="7639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STACKSIMPLIFY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B67C1D-27BB-8441-982B-93A6C0C7DC75}"/>
              </a:ext>
            </a:extLst>
          </p:cNvPr>
          <p:cNvSpPr/>
          <p:nvPr/>
        </p:nvSpPr>
        <p:spPr>
          <a:xfrm>
            <a:off x="4157006" y="155879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for Beginners </a:t>
            </a:r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 Cloud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4733713-4FF0-6043-9ACA-9925C77D05C7}"/>
              </a:ext>
            </a:extLst>
          </p:cNvPr>
          <p:cNvSpPr/>
          <p:nvPr/>
        </p:nvSpPr>
        <p:spPr>
          <a:xfrm>
            <a:off x="4157005" y="1430910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AWS EKS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EB2B9D8-87FA-3740-83C7-CFE88951F478}"/>
              </a:ext>
            </a:extLst>
          </p:cNvPr>
          <p:cNvSpPr/>
          <p:nvPr/>
        </p:nvSpPr>
        <p:spPr>
          <a:xfrm>
            <a:off x="4180119" y="2705941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Azure AKS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705029A-B091-E44A-8EDB-7B720FD2E73A}"/>
              </a:ext>
            </a:extLst>
          </p:cNvPr>
          <p:cNvSpPr/>
          <p:nvPr/>
        </p:nvSpPr>
        <p:spPr>
          <a:xfrm>
            <a:off x="4180119" y="3978523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Google GKE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FDE4D7-2E61-D044-8B5E-0F0332B1ACD9}"/>
              </a:ext>
            </a:extLst>
          </p:cNvPr>
          <p:cNvSpPr/>
          <p:nvPr/>
        </p:nvSpPr>
        <p:spPr>
          <a:xfrm>
            <a:off x="361195" y="2970535"/>
            <a:ext cx="3236838" cy="2979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Cloud</a:t>
            </a:r>
          </a:p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Roadmap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1B790E8-B9CA-6744-BE6D-4D09AD4C375D}"/>
              </a:ext>
            </a:extLst>
          </p:cNvPr>
          <p:cNvSpPr/>
          <p:nvPr/>
        </p:nvSpPr>
        <p:spPr>
          <a:xfrm>
            <a:off x="4180119" y="5251105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Docker &amp; Kubernetes for </a:t>
            </a:r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Java Spring Boot Developers on AWS</a:t>
            </a:r>
            <a:endParaRPr lang="en-US" sz="3800" dirty="0">
              <a:solidFill>
                <a:srgbClr val="0070C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2A5D12E-56BF-F442-8AC8-C610E28D0DEC}"/>
              </a:ext>
            </a:extLst>
          </p:cNvPr>
          <p:cNvSpPr/>
          <p:nvPr/>
        </p:nvSpPr>
        <p:spPr>
          <a:xfrm>
            <a:off x="4180119" y="6523687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Master </a:t>
            </a:r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HELM3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with Kubernetes | DevOps, Microservices on </a:t>
            </a:r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AWS</a:t>
            </a:r>
          </a:p>
        </p:txBody>
      </p:sp>
    </p:spTree>
    <p:extLst>
      <p:ext uri="{BB962C8B-B14F-4D97-AF65-F5344CB8AC3E}">
        <p14:creationId xmlns:p14="http://schemas.microsoft.com/office/powerpoint/2010/main" val="41796449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0" y="1088020"/>
            <a:ext cx="5180660" cy="6324335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Scaling</a:t>
            </a:r>
          </a:p>
          <a:p>
            <a:r>
              <a:rPr lang="en-IN" dirty="0"/>
              <a:t>When load become too much for the number of existing pods, Kubernetes enables us to easily </a:t>
            </a:r>
            <a:r>
              <a:rPr lang="en-IN" dirty="0">
                <a:solidFill>
                  <a:srgbClr val="0070C0"/>
                </a:solidFill>
              </a:rPr>
              <a:t>scale</a:t>
            </a:r>
            <a:r>
              <a:rPr lang="en-IN" dirty="0"/>
              <a:t> up our application, adding additional pods as needed.</a:t>
            </a:r>
          </a:p>
          <a:p>
            <a:r>
              <a:rPr lang="en-IN" dirty="0"/>
              <a:t>This is going to be </a:t>
            </a:r>
            <a:r>
              <a:rPr lang="en-IN" dirty="0">
                <a:solidFill>
                  <a:srgbClr val="0070C0"/>
                </a:solidFill>
              </a:rPr>
              <a:t>seamless and super quick</a:t>
            </a:r>
            <a:r>
              <a:rPr lang="en-IN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81937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r>
              <a:rPr lang="en-US" sz="7000" b="1" dirty="0">
                <a:solidFill>
                  <a:srgbClr val="00B05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932960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Deployments</a:t>
            </a:r>
          </a:p>
        </p:txBody>
      </p:sp>
    </p:spTree>
    <p:extLst>
      <p:ext uri="{BB962C8B-B14F-4D97-AF65-F5344CB8AC3E}">
        <p14:creationId xmlns:p14="http://schemas.microsoft.com/office/powerpoint/2010/main" val="20327460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51184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Deployments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2163619" y="1875616"/>
            <a:ext cx="11065398" cy="573819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2528692" y="2107576"/>
            <a:ext cx="4891743" cy="51111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4050187" y="6851204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593300" y="718292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8120591" y="2107577"/>
            <a:ext cx="4737265" cy="51111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9246876" y="6849089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A8889-4B40-438D-8CCA-E6401D68D57B}"/>
              </a:ext>
            </a:extLst>
          </p:cNvPr>
          <p:cNvSpPr/>
          <p:nvPr/>
        </p:nvSpPr>
        <p:spPr>
          <a:xfrm>
            <a:off x="3000064" y="3225045"/>
            <a:ext cx="9421793" cy="35737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1B6B174-7764-428C-9D94-57D8A2CA3579}"/>
              </a:ext>
            </a:extLst>
          </p:cNvPr>
          <p:cNvSpPr/>
          <p:nvPr/>
        </p:nvSpPr>
        <p:spPr>
          <a:xfrm>
            <a:off x="3338644" y="3728553"/>
            <a:ext cx="8807669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4E1852A-132D-4565-9274-87D61794A98A}"/>
              </a:ext>
            </a:extLst>
          </p:cNvPr>
          <p:cNvSpPr/>
          <p:nvPr/>
        </p:nvSpPr>
        <p:spPr>
          <a:xfrm>
            <a:off x="3542031" y="403172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74703B3-718E-43C7-A56B-C23DCDEBB419}"/>
              </a:ext>
            </a:extLst>
          </p:cNvPr>
          <p:cNvSpPr txBox="1"/>
          <p:nvPr/>
        </p:nvSpPr>
        <p:spPr>
          <a:xfrm>
            <a:off x="4050187" y="529602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70FA42A-789F-4CEA-AB7D-BDC9C0B91597}"/>
              </a:ext>
            </a:extLst>
          </p:cNvPr>
          <p:cNvGrpSpPr/>
          <p:nvPr/>
        </p:nvGrpSpPr>
        <p:grpSpPr>
          <a:xfrm>
            <a:off x="3853417" y="4373361"/>
            <a:ext cx="1006998" cy="827590"/>
            <a:chOff x="853440" y="4579716"/>
            <a:chExt cx="1006998" cy="82759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4C0AF28-8B21-4A2B-981F-A71AAF55CB5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4F10CEE-80F1-4768-985A-8F80390827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B9AAB00-B7DF-407B-9488-EDB194E99B3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7A63F5C-8A65-4381-9F09-C29C99D70D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C07C87A-A94D-4999-96FB-1B0517FCC9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1E02E33-DB4F-4765-B2BA-1290471FCB4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2683EFD-D826-4875-B146-46D5F2CEF6A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841CD70-F1BB-4EBB-AA45-06793C50F81B}"/>
              </a:ext>
            </a:extLst>
          </p:cNvPr>
          <p:cNvSpPr/>
          <p:nvPr/>
        </p:nvSpPr>
        <p:spPr>
          <a:xfrm>
            <a:off x="5457359" y="404223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9F705E2-62B9-4CF4-94C3-6DD6D4F36661}"/>
              </a:ext>
            </a:extLst>
          </p:cNvPr>
          <p:cNvSpPr txBox="1"/>
          <p:nvPr/>
        </p:nvSpPr>
        <p:spPr>
          <a:xfrm>
            <a:off x="5965515" y="530653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D95D049-63CC-42EE-85A9-24334D355C47}"/>
              </a:ext>
            </a:extLst>
          </p:cNvPr>
          <p:cNvGrpSpPr/>
          <p:nvPr/>
        </p:nvGrpSpPr>
        <p:grpSpPr>
          <a:xfrm>
            <a:off x="5768745" y="4383871"/>
            <a:ext cx="1006998" cy="827590"/>
            <a:chOff x="853440" y="4579716"/>
            <a:chExt cx="1006998" cy="827590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BFB3F022-3A02-4B70-8285-F5569E20823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8DDDF3D-DB58-4913-9B55-A5C54F7C6F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4C98003-840D-4714-9535-8C5434E8FA5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5AF247D-D3A8-4FE6-B95A-C061398D53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BE2E516-1792-46B5-A8D0-C031374AD35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CEFBB31-D5CA-410A-B21D-7FE497314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937A577-2FC2-4502-8683-0D096A137A9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9574623-8C6C-4677-B1AA-C5125CA8789E}"/>
              </a:ext>
            </a:extLst>
          </p:cNvPr>
          <p:cNvSpPr/>
          <p:nvPr/>
        </p:nvSpPr>
        <p:spPr>
          <a:xfrm>
            <a:off x="8416422" y="402719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1636F2C-A2E3-46C6-A643-92932F5DD410}"/>
              </a:ext>
            </a:extLst>
          </p:cNvPr>
          <p:cNvSpPr txBox="1"/>
          <p:nvPr/>
        </p:nvSpPr>
        <p:spPr>
          <a:xfrm>
            <a:off x="8924578" y="529149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A431A5D-7486-46BC-8DC4-18FA276F12A2}"/>
              </a:ext>
            </a:extLst>
          </p:cNvPr>
          <p:cNvGrpSpPr/>
          <p:nvPr/>
        </p:nvGrpSpPr>
        <p:grpSpPr>
          <a:xfrm>
            <a:off x="8727808" y="4368831"/>
            <a:ext cx="1006998" cy="827590"/>
            <a:chOff x="853440" y="4579716"/>
            <a:chExt cx="1006998" cy="82759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53758EB2-4C28-4209-8448-E11FFED8591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12CEA2A-FC0D-4BE7-89AC-426B7C18DD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3328CEE-9DB9-4124-A54B-AD1BF2C229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9B862D2-A385-499A-B225-3985A91B559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C11FEEC-A1AD-4903-B163-51415E8C8D3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7BCB1CE-C3F0-40F4-9EF0-E7480AB2C4E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3B91B1A-6F7F-4E53-9F1B-CFF894F74B0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E1A29D0-08FD-444A-91BF-06FB024B40D3}"/>
              </a:ext>
            </a:extLst>
          </p:cNvPr>
          <p:cNvSpPr/>
          <p:nvPr/>
        </p:nvSpPr>
        <p:spPr>
          <a:xfrm>
            <a:off x="10331750" y="3996271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5A69A01-3EBF-438A-9BAC-88E97E07A699}"/>
              </a:ext>
            </a:extLst>
          </p:cNvPr>
          <p:cNvSpPr txBox="1"/>
          <p:nvPr/>
        </p:nvSpPr>
        <p:spPr>
          <a:xfrm>
            <a:off x="10839906" y="5260565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37FFE1C-2F84-44B0-8F35-B19C246D0451}"/>
              </a:ext>
            </a:extLst>
          </p:cNvPr>
          <p:cNvGrpSpPr/>
          <p:nvPr/>
        </p:nvGrpSpPr>
        <p:grpSpPr>
          <a:xfrm>
            <a:off x="10643136" y="4337906"/>
            <a:ext cx="1006998" cy="827590"/>
            <a:chOff x="853440" y="4579716"/>
            <a:chExt cx="1006998" cy="827590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E746BB20-3353-4DCE-BBF5-3006554863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37FED72-0BA7-42A8-BB05-66C5E15ED6B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0C18E1D-0918-4CB3-954D-91BBB967799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3A7CB74-2A7F-48F2-82DB-C832F148A96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FDC518A-3289-4A86-B277-D48A4DC9B06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702874B-6E3C-4181-88D1-B27EDCBE7F2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A4CD832-D6F6-4021-A6BE-C8F74ECEAAB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BBE62429-E342-4C0B-9431-2F12E2E99789}"/>
              </a:ext>
            </a:extLst>
          </p:cNvPr>
          <p:cNvSpPr txBox="1"/>
          <p:nvPr/>
        </p:nvSpPr>
        <p:spPr>
          <a:xfrm>
            <a:off x="7051176" y="5744212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BA140A-628B-4FBF-A8F8-ECA3DF5C74A1}"/>
              </a:ext>
            </a:extLst>
          </p:cNvPr>
          <p:cNvSpPr txBox="1"/>
          <p:nvPr/>
        </p:nvSpPr>
        <p:spPr>
          <a:xfrm>
            <a:off x="6974142" y="6407587"/>
            <a:ext cx="1592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C84E7B-7538-0B42-9F81-DA1C575F6B69}"/>
              </a:ext>
            </a:extLst>
          </p:cNvPr>
          <p:cNvSpPr/>
          <p:nvPr/>
        </p:nvSpPr>
        <p:spPr>
          <a:xfrm>
            <a:off x="2980266" y="2322906"/>
            <a:ext cx="9421793" cy="54295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075E19E8-EB5E-504B-BC3C-F9AB5D023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1444" y="475561"/>
            <a:ext cx="914400" cy="914400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79ACD6-B84B-E142-96D7-BE602B6A0EAD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3338644" y="138996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05B38FFD-5332-094F-A5AC-0F7E3DC6A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9022" y="472143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F261AFD-132D-A340-B1E4-C1D4A77A7D5B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4626222" y="1386543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59" descr="User">
            <a:extLst>
              <a:ext uri="{FF2B5EF4-FFF2-40B4-BE49-F238E27FC236}">
                <a16:creationId xmlns:a16="http://schemas.microsoft.com/office/drawing/2014/main" id="{7912C8F7-33C1-CD48-BF9C-4C741C855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398" y="483083"/>
            <a:ext cx="914400" cy="914400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045E4E1-6814-6F4F-A93A-579A9905AC6A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5763598" y="1397483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05557C88-EB52-8A42-BA50-9F30A49A0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3976" y="479665"/>
            <a:ext cx="914400" cy="914400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63857D-F3B0-9448-AE7E-FA7608F3577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7051176" y="1394065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User">
            <a:extLst>
              <a:ext uri="{FF2B5EF4-FFF2-40B4-BE49-F238E27FC236}">
                <a16:creationId xmlns:a16="http://schemas.microsoft.com/office/drawing/2014/main" id="{0810D150-4EE2-E64E-BC40-F87646369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0749" y="484902"/>
            <a:ext cx="914400" cy="91440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CE25A85-0481-5A47-AE86-791C9F0B2063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8217949" y="139930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phic 65" descr="User">
            <a:extLst>
              <a:ext uri="{FF2B5EF4-FFF2-40B4-BE49-F238E27FC236}">
                <a16:creationId xmlns:a16="http://schemas.microsoft.com/office/drawing/2014/main" id="{6F567BFC-DC6A-7543-AD35-6079773CC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8327" y="481484"/>
            <a:ext cx="914400" cy="914400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A4AE564-40DB-4042-A2B0-93F60D6020C7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9505527" y="139588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67" descr="User">
            <a:extLst>
              <a:ext uri="{FF2B5EF4-FFF2-40B4-BE49-F238E27FC236}">
                <a16:creationId xmlns:a16="http://schemas.microsoft.com/office/drawing/2014/main" id="{4C68DB3A-F7A7-3148-94BE-6E9ADC381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5703" y="492424"/>
            <a:ext cx="914400" cy="91440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6C7AA84-8E96-224E-91C3-2FD96A7515F1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10642903" y="140682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raphic 69" descr="User">
            <a:extLst>
              <a:ext uri="{FF2B5EF4-FFF2-40B4-BE49-F238E27FC236}">
                <a16:creationId xmlns:a16="http://schemas.microsoft.com/office/drawing/2014/main" id="{C21822B2-AF48-734F-BE08-31880A7D4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3281" y="489006"/>
            <a:ext cx="914400" cy="914400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0925340-7873-6345-9A3A-F7EFAE0027BD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11930481" y="140340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9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7" grpId="0" animBg="1"/>
      <p:bldP spid="136" grpId="0" animBg="1"/>
      <p:bldP spid="137" grpId="0" animBg="1"/>
      <p:bldP spid="138" grpId="0"/>
      <p:bldP spid="147" grpId="0" animBg="1"/>
      <p:bldP spid="148" grpId="0"/>
      <p:bldP spid="157" grpId="0" animBg="1"/>
      <p:bldP spid="158" grpId="0"/>
      <p:bldP spid="167" grpId="0" animBg="1"/>
      <p:bldP spid="168" grpId="0"/>
      <p:bldP spid="177" grpId="0"/>
      <p:bldP spid="8" grpId="0"/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Deployment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844952" y="3592175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6286982" y="122469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Create a Deployment to rollout a ReplicaSet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6286982" y="199857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Updating the Deployment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6286982" y="278565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Rolling Back a Deployment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6286982" y="355953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Scaling a Deployment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9506E3-669A-3642-86B6-D1AF99D15BA6}"/>
              </a:ext>
            </a:extLst>
          </p:cNvPr>
          <p:cNvSpPr/>
          <p:nvPr/>
        </p:nvSpPr>
        <p:spPr>
          <a:xfrm>
            <a:off x="6286982" y="436496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Pausing and Resuming a 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64871-FA3B-9143-8548-196C9302701C}"/>
              </a:ext>
            </a:extLst>
          </p:cNvPr>
          <p:cNvSpPr/>
          <p:nvPr/>
        </p:nvSpPr>
        <p:spPr>
          <a:xfrm>
            <a:off x="6286982" y="513884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Deployment Status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8079FE-3088-EC4A-A889-8B5C400418A4}"/>
              </a:ext>
            </a:extLst>
          </p:cNvPr>
          <p:cNvSpPr/>
          <p:nvPr/>
        </p:nvSpPr>
        <p:spPr>
          <a:xfrm>
            <a:off x="6286982" y="592592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Clean up Policy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94E1A-2019-2745-826D-58D6C2D7AAAA}"/>
              </a:ext>
            </a:extLst>
          </p:cNvPr>
          <p:cNvSpPr/>
          <p:nvPr/>
        </p:nvSpPr>
        <p:spPr>
          <a:xfrm>
            <a:off x="6286982" y="669980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Canary Deployments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217762" y="1542998"/>
            <a:ext cx="3069220" cy="236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217762" y="2316877"/>
            <a:ext cx="3069220" cy="159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217762" y="3103957"/>
            <a:ext cx="3069220" cy="80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3217762" y="3877836"/>
            <a:ext cx="3069220" cy="3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CE01D3-2377-CD49-B4C5-3A37FC69FB5C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3217762" y="3910479"/>
            <a:ext cx="3069220" cy="77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BD6D0-9D13-CA45-B3CA-BA9ECDCA7B84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3217762" y="3910479"/>
            <a:ext cx="3069220" cy="154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3217762" y="3910479"/>
            <a:ext cx="3069220" cy="233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3217762" y="3910479"/>
            <a:ext cx="3069220" cy="310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93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Deployments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823443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482632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189572" y="3667763"/>
            <a:ext cx="2165472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3410043" y="1821685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64871-FA3B-9143-8548-196C9302701C}"/>
              </a:ext>
            </a:extLst>
          </p:cNvPr>
          <p:cNvSpPr/>
          <p:nvPr/>
        </p:nvSpPr>
        <p:spPr>
          <a:xfrm>
            <a:off x="3410042" y="2810395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8079FE-3088-EC4A-A889-8B5C400418A4}"/>
              </a:ext>
            </a:extLst>
          </p:cNvPr>
          <p:cNvSpPr/>
          <p:nvPr/>
        </p:nvSpPr>
        <p:spPr>
          <a:xfrm>
            <a:off x="3410043" y="3780548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LoadBalancer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94E1A-2019-2745-826D-58D6C2D7AAAA}"/>
              </a:ext>
            </a:extLst>
          </p:cNvPr>
          <p:cNvSpPr/>
          <p:nvPr/>
        </p:nvSpPr>
        <p:spPr>
          <a:xfrm>
            <a:off x="3387740" y="4825774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355044" y="2218030"/>
            <a:ext cx="1054999" cy="176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BD6D0-9D13-CA45-B3CA-BA9ECDCA7B84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355044" y="3206740"/>
            <a:ext cx="1054998" cy="77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355044" y="3986067"/>
            <a:ext cx="1054999" cy="190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2355044" y="3986067"/>
            <a:ext cx="1032696" cy="123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B5B4C71-5D25-BE44-B17F-541A87FA5A0B}"/>
              </a:ext>
            </a:extLst>
          </p:cNvPr>
          <p:cNvSpPr/>
          <p:nvPr/>
        </p:nvSpPr>
        <p:spPr>
          <a:xfrm>
            <a:off x="3387739" y="5871000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externalName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EE372F8-6F42-9B4F-98E6-1487211C91FB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>
            <a:off x="2355044" y="3986067"/>
            <a:ext cx="1032695" cy="228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56210C3-BE24-0F43-850F-BB3EEA3E4898}"/>
              </a:ext>
            </a:extLst>
          </p:cNvPr>
          <p:cNvSpPr/>
          <p:nvPr/>
        </p:nvSpPr>
        <p:spPr>
          <a:xfrm>
            <a:off x="5904198" y="1821685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Used for communication between applications inside k8s cluster (Example: Frontend application accessing backend application)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77CBF98-CE08-4049-A0E0-A18CF9CD1F28}"/>
              </a:ext>
            </a:extLst>
          </p:cNvPr>
          <p:cNvSpPr/>
          <p:nvPr/>
        </p:nvSpPr>
        <p:spPr>
          <a:xfrm>
            <a:off x="5904197" y="2810395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Used for accessing applications outside of of k8s cluster using Worker Node Ports (Example: Accessing Frontend application on browser)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30A250F-ED3A-C447-869B-6C047AC2C61C}"/>
              </a:ext>
            </a:extLst>
          </p:cNvPr>
          <p:cNvSpPr/>
          <p:nvPr/>
        </p:nvSpPr>
        <p:spPr>
          <a:xfrm>
            <a:off x="5904198" y="3780548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Primarily for Cloud Providers to integrate with their Load Balancer services (Example: AWS Elastic Load Balancer)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F2E42E-82C6-0941-A652-585EE30C6E85}"/>
              </a:ext>
            </a:extLst>
          </p:cNvPr>
          <p:cNvSpPr/>
          <p:nvPr/>
        </p:nvSpPr>
        <p:spPr>
          <a:xfrm>
            <a:off x="5881895" y="4825774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Ingress is an advanced load balancer which provides Context path based routing, SSL, SSL Redirect and many more (Example: AWS ALB)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6FBAFCA-8F76-5448-9798-BAFA2773BA82}"/>
              </a:ext>
            </a:extLst>
          </p:cNvPr>
          <p:cNvSpPr/>
          <p:nvPr/>
        </p:nvSpPr>
        <p:spPr>
          <a:xfrm>
            <a:off x="5881894" y="5871000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To access externally hosted apps in k8s cluster (Example: Access AWS RDS Database endpoint by application present inside k8s cluster)</a:t>
            </a:r>
          </a:p>
        </p:txBody>
      </p:sp>
    </p:spTree>
    <p:extLst>
      <p:ext uri="{BB962C8B-B14F-4D97-AF65-F5344CB8AC3E}">
        <p14:creationId xmlns:p14="http://schemas.microsoft.com/office/powerpoint/2010/main" val="187626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3" grpId="0" animBg="1"/>
      <p:bldP spid="42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2975624" y="334538"/>
            <a:ext cx="9491439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3960224" y="1713767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4186123" y="1918678"/>
            <a:ext cx="690934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05D06DF-1884-C944-89C8-CCBBBF9EED0A}"/>
              </a:ext>
            </a:extLst>
          </p:cNvPr>
          <p:cNvSpPr/>
          <p:nvPr/>
        </p:nvSpPr>
        <p:spPr>
          <a:xfrm>
            <a:off x="4389510" y="207543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E3EA7E-03B0-E144-81F3-22D12E48C118}"/>
              </a:ext>
            </a:extLst>
          </p:cNvPr>
          <p:cNvSpPr txBox="1"/>
          <p:nvPr/>
        </p:nvSpPr>
        <p:spPr>
          <a:xfrm>
            <a:off x="4829596" y="3145494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264C508-229B-C747-BA19-48BA61F6BFD8}"/>
              </a:ext>
            </a:extLst>
          </p:cNvPr>
          <p:cNvGrpSpPr/>
          <p:nvPr/>
        </p:nvGrpSpPr>
        <p:grpSpPr>
          <a:xfrm>
            <a:off x="4700896" y="2417066"/>
            <a:ext cx="914036" cy="704091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AFD51D-56B3-B64A-B331-E9C00A2E98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409AC6C-84CB-3043-A8A2-FC9AE182BFD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2D83805-73E7-2643-9C6C-F098FFB156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3E32BAA-0766-E146-9D3B-64B88A2AA45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8D0B744-30A3-F84D-9226-DEB01026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C1685B-CBFB-644F-A3EC-8FA6C768680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CEDF5D-96F5-6240-8063-986C37B11A6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6837904" y="212049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7306524" y="320012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7149290" y="2462128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6887375" y="347455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6149179" y="374785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3960223" y="1044374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3979777" y="4967509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4205676" y="5172420"/>
            <a:ext cx="6889791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6A62383-1950-E543-B7E6-46E142487E81}"/>
              </a:ext>
            </a:extLst>
          </p:cNvPr>
          <p:cNvSpPr/>
          <p:nvPr/>
        </p:nvSpPr>
        <p:spPr>
          <a:xfrm>
            <a:off x="4409063" y="532917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4431EB-8A42-0D4D-A082-19E87A603CCC}"/>
              </a:ext>
            </a:extLst>
          </p:cNvPr>
          <p:cNvSpPr txBox="1"/>
          <p:nvPr/>
        </p:nvSpPr>
        <p:spPr>
          <a:xfrm>
            <a:off x="4849149" y="63992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6794829" y="531705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7263449" y="639668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6864065" y="671883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6071696" y="7012867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3979776" y="4298116"/>
            <a:ext cx="739287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82AC940-FE83-9F41-BB74-C17C28E2919C}"/>
              </a:ext>
            </a:extLst>
          </p:cNvPr>
          <p:cNvGrpSpPr/>
          <p:nvPr/>
        </p:nvGrpSpPr>
        <p:grpSpPr>
          <a:xfrm>
            <a:off x="4639799" y="5522990"/>
            <a:ext cx="1006998" cy="827590"/>
            <a:chOff x="2217322" y="4152694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8A2FCB-5968-DA46-9C2F-6D2421C511C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01B1FFC-2DF5-7845-9E49-21714FA43EF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84BE37-6DE9-3846-8A0C-9F6FD129D647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0CC1207-4215-3749-9604-19554D150123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2E50CA8-8D3B-2E45-829C-17886FA0BB9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193FA2D-BE11-7F42-BB24-F0B5DD8F993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3CA3D6F-E151-0D42-AB77-C29E80C1B206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7035776" y="550183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D581A37-1DEF-1842-9768-3D019706EE09}"/>
              </a:ext>
            </a:extLst>
          </p:cNvPr>
          <p:cNvSpPr/>
          <p:nvPr/>
        </p:nvSpPr>
        <p:spPr>
          <a:xfrm>
            <a:off x="9223550" y="533483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CAA91F9-0D0C-D748-81E3-203DDA8EAE8D}"/>
              </a:ext>
            </a:extLst>
          </p:cNvPr>
          <p:cNvSpPr txBox="1"/>
          <p:nvPr/>
        </p:nvSpPr>
        <p:spPr>
          <a:xfrm>
            <a:off x="9692170" y="641446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4087F22-F011-A843-B59C-CEB446F02344}"/>
              </a:ext>
            </a:extLst>
          </p:cNvPr>
          <p:cNvGrpSpPr/>
          <p:nvPr/>
        </p:nvGrpSpPr>
        <p:grpSpPr>
          <a:xfrm>
            <a:off x="9464497" y="5519610"/>
            <a:ext cx="1006998" cy="827590"/>
            <a:chOff x="2217322" y="4152694"/>
            <a:chExt cx="1006998" cy="827590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E4A4FFB-D9FD-1341-BDB1-8646D52AEA2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84A4F1C-55FF-2946-8CE4-6FB821CFCB5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98A61D6-5173-C949-83E2-0836EA6387BC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099B318-11F8-B44C-ABB4-55CF682A994D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8532812-695D-1F4F-AF52-A54F434F7DDB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784E9F9-4238-5F42-869E-37F12B95FB50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70F019BE-823C-814F-B396-D3B34162BAB4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E07B25A-5A13-A74A-94EF-CB59790B47DB}"/>
              </a:ext>
            </a:extLst>
          </p:cNvPr>
          <p:cNvSpPr/>
          <p:nvPr/>
        </p:nvSpPr>
        <p:spPr>
          <a:xfrm>
            <a:off x="9286298" y="211687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60659C8-7D0D-FE4A-8501-95E4CFA5A3A0}"/>
              </a:ext>
            </a:extLst>
          </p:cNvPr>
          <p:cNvSpPr txBox="1"/>
          <p:nvPr/>
        </p:nvSpPr>
        <p:spPr>
          <a:xfrm>
            <a:off x="9754918" y="319650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E105E5A-8537-9C4D-8BBC-5FFAC83A2929}"/>
              </a:ext>
            </a:extLst>
          </p:cNvPr>
          <p:cNvGrpSpPr/>
          <p:nvPr/>
        </p:nvGrpSpPr>
        <p:grpSpPr>
          <a:xfrm>
            <a:off x="9597684" y="2458507"/>
            <a:ext cx="914036" cy="704091"/>
            <a:chOff x="853440" y="4579716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B488E04-7414-0842-B577-93F37C59FD1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9A791F7-4A7D-374A-896A-A3CC9B0A0A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4093AD4-5124-894C-A759-AE458A4EED9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2C6D486-BE3F-3340-BD8F-7C8562C8FE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6D7E5D4-773F-C841-B3B6-016160782AB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4CC471A-F60F-A044-8EE2-062FCA5CEE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A67A66C-F99C-2040-9C7D-07A34AC41D2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9278751" y="356363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stCxn id="182" idx="3"/>
            <a:endCxn id="111" idx="1"/>
          </p:cNvCxnSpPr>
          <p:nvPr/>
        </p:nvCxnSpPr>
        <p:spPr>
          <a:xfrm>
            <a:off x="2418336" y="1248340"/>
            <a:ext cx="1541887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stCxn id="111" idx="2"/>
            <a:endCxn id="77" idx="0"/>
          </p:cNvCxnSpPr>
          <p:nvPr/>
        </p:nvCxnSpPr>
        <p:spPr>
          <a:xfrm flipH="1">
            <a:off x="7656659" y="146513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7577058" y="408228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7561818" y="471460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18CA36F-CBCF-DB41-861D-EFB3AB540BCF}"/>
              </a:ext>
            </a:extLst>
          </p:cNvPr>
          <p:cNvSpPr/>
          <p:nvPr/>
        </p:nvSpPr>
        <p:spPr>
          <a:xfrm rot="16200000">
            <a:off x="10434116" y="5662977"/>
            <a:ext cx="3069968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– </a:t>
            </a:r>
            <a:r>
              <a:rPr lang="en-IN" sz="2000" dirty="0" err="1"/>
              <a:t>ExternalName</a:t>
            </a:r>
            <a:r>
              <a:rPr lang="en-IN" sz="2000" dirty="0"/>
              <a:t>  Service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6149F45-E11D-1347-B9D9-BF010C3E4743}"/>
              </a:ext>
            </a:extLst>
          </p:cNvPr>
          <p:cNvSpPr/>
          <p:nvPr/>
        </p:nvSpPr>
        <p:spPr>
          <a:xfrm>
            <a:off x="12853137" y="5119264"/>
            <a:ext cx="1709185" cy="15114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64B4B9C1-B880-4B49-AC48-05D73A28F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53136" y="5119264"/>
            <a:ext cx="277535" cy="27753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C8C85A9E-B80F-D049-8D3E-A96A498ED4F4}"/>
              </a:ext>
            </a:extLst>
          </p:cNvPr>
          <p:cNvSpPr txBox="1"/>
          <p:nvPr/>
        </p:nvSpPr>
        <p:spPr>
          <a:xfrm>
            <a:off x="12866447" y="6265221"/>
            <a:ext cx="1757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 RDS Database</a:t>
            </a: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A064A23E-ED47-3742-8A93-4F67566097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49630" y="5495117"/>
            <a:ext cx="711200" cy="7112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35BAB2-44A8-8C49-A321-61A7E4C0EFBD}"/>
              </a:ext>
            </a:extLst>
          </p:cNvPr>
          <p:cNvCxnSpPr>
            <a:cxnSpLocks/>
            <a:endCxn id="210" idx="0"/>
          </p:cNvCxnSpPr>
          <p:nvPr/>
        </p:nvCxnSpPr>
        <p:spPr>
          <a:xfrm>
            <a:off x="11432491" y="5873355"/>
            <a:ext cx="326231" cy="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88A58EA-4ED9-084C-9240-D669C1087FAB}"/>
              </a:ext>
            </a:extLst>
          </p:cNvPr>
          <p:cNvCxnSpPr>
            <a:cxnSpLocks/>
            <a:stCxn id="210" idx="2"/>
            <a:endCxn id="93" idx="1"/>
          </p:cNvCxnSpPr>
          <p:nvPr/>
        </p:nvCxnSpPr>
        <p:spPr>
          <a:xfrm>
            <a:off x="12179479" y="5873356"/>
            <a:ext cx="673658" cy="164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08C65B-A7D6-C943-A476-8DCB85854F5C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129" name="Title 3">
            <a:extLst>
              <a:ext uri="{FF2B5EF4-FFF2-40B4-BE49-F238E27FC236}">
                <a16:creationId xmlns:a16="http://schemas.microsoft.com/office/drawing/2014/main" id="{B2DCD4D7-7CB9-214F-B60B-34B5DD81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4285" y="6718837"/>
            <a:ext cx="2596802" cy="794985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98153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7" grpId="0" animBg="1"/>
      <p:bldP spid="78" grpId="0" animBg="1"/>
      <p:bldP spid="84" grpId="0" animBg="1"/>
      <p:bldP spid="85" grpId="0"/>
      <p:bldP spid="96" grpId="0" animBg="1"/>
      <p:bldP spid="97" grpId="0"/>
      <p:bldP spid="109" grpId="0"/>
      <p:bldP spid="110" grpId="0"/>
      <p:bldP spid="111" grpId="0" animBg="1"/>
      <p:bldP spid="112" grpId="0" animBg="1"/>
      <p:bldP spid="113" grpId="0" animBg="1"/>
      <p:bldP spid="114" grpId="0" animBg="1"/>
      <p:bldP spid="115" grpId="0"/>
      <p:bldP spid="116" grpId="0" animBg="1"/>
      <p:bldP spid="117" grpId="0"/>
      <p:bldP spid="118" grpId="0"/>
      <p:bldP spid="119" grpId="0"/>
      <p:bldP spid="120" grpId="0" animBg="1"/>
      <p:bldP spid="185" grpId="0" animBg="1"/>
      <p:bldP spid="186" grpId="0"/>
      <p:bldP spid="197" grpId="0" animBg="1"/>
      <p:bldP spid="198" grpId="0"/>
      <p:bldP spid="33" grpId="0"/>
      <p:bldP spid="210" grpId="0" animBg="1"/>
      <p:bldP spid="93" grpId="0" animBg="1"/>
      <p:bldP spid="103" grpId="0"/>
      <p:bldP spid="1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0175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CLIs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591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4404732" y="334538"/>
            <a:ext cx="5051501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4850780" y="1713767"/>
            <a:ext cx="428635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4998056" y="1918678"/>
            <a:ext cx="390793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6320912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6789532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6632298" y="2439086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6370383" y="345151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5714221" y="3770088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4831275" y="1044374"/>
            <a:ext cx="432541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4870333" y="4967509"/>
            <a:ext cx="428635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5015313" y="5172420"/>
            <a:ext cx="389687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6306443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6775063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6375679" y="675534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5660793" y="7000560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4848530" y="4298116"/>
            <a:ext cx="43081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6547390" y="553834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6926066" y="346430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cxnSpLocks/>
            <a:stCxn id="182" idx="3"/>
            <a:endCxn id="111" idx="1"/>
          </p:cNvCxnSpPr>
          <p:nvPr/>
        </p:nvCxnSpPr>
        <p:spPr>
          <a:xfrm>
            <a:off x="2418336" y="1248340"/>
            <a:ext cx="2412939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cxnSpLocks/>
            <a:stCxn id="111" idx="2"/>
            <a:endCxn id="77" idx="0"/>
          </p:cNvCxnSpPr>
          <p:nvPr/>
        </p:nvCxnSpPr>
        <p:spPr>
          <a:xfrm flipH="1">
            <a:off x="6993957" y="1465131"/>
            <a:ext cx="24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6984180" y="406114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6968940" y="469346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08C65B-A7D6-C943-A476-8DCB85854F5C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129" name="Title 3">
            <a:extLst>
              <a:ext uri="{FF2B5EF4-FFF2-40B4-BE49-F238E27FC236}">
                <a16:creationId xmlns:a16="http://schemas.microsoft.com/office/drawing/2014/main" id="{B2DCD4D7-7CB9-214F-B60B-34B5DD81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2465" y="129203"/>
            <a:ext cx="4041433" cy="79498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Services Demo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3DD047-E604-2940-9943-D066FFE43BBA}"/>
              </a:ext>
            </a:extLst>
          </p:cNvPr>
          <p:cNvSpPr txBox="1"/>
          <p:nvPr/>
        </p:nvSpPr>
        <p:spPr>
          <a:xfrm>
            <a:off x="0" y="1830001"/>
            <a:ext cx="4298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http://&lt;</a:t>
            </a:r>
            <a:r>
              <a:rPr lang="en-US" sz="1600" dirty="0" err="1"/>
              <a:t>workernode</a:t>
            </a:r>
            <a:r>
              <a:rPr lang="en-US" sz="1600" dirty="0"/>
              <a:t>-public-</a:t>
            </a:r>
            <a:r>
              <a:rPr lang="en-US" sz="1600" dirty="0" err="1"/>
              <a:t>ip</a:t>
            </a:r>
            <a:r>
              <a:rPr lang="en-US" sz="1600" dirty="0"/>
              <a:t>&gt;:&lt;</a:t>
            </a:r>
            <a:r>
              <a:rPr lang="en-US" sz="1600" dirty="0" err="1"/>
              <a:t>NodePort</a:t>
            </a:r>
            <a:r>
              <a:rPr lang="en-US" sz="1600" dirty="0"/>
              <a:t>&gt;/hello</a:t>
            </a:r>
          </a:p>
        </p:txBody>
      </p:sp>
    </p:spTree>
    <p:extLst>
      <p:ext uri="{BB962C8B-B14F-4D97-AF65-F5344CB8AC3E}">
        <p14:creationId xmlns:p14="http://schemas.microsoft.com/office/powerpoint/2010/main" val="318518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7" grpId="0" animBg="1"/>
      <p:bldP spid="78" grpId="0" animBg="1"/>
      <p:bldP spid="96" grpId="0" animBg="1"/>
      <p:bldP spid="97" grpId="0"/>
      <p:bldP spid="109" grpId="0"/>
      <p:bldP spid="110" grpId="0"/>
      <p:bldP spid="111" grpId="0" animBg="1"/>
      <p:bldP spid="112" grpId="0" animBg="1"/>
      <p:bldP spid="113" grpId="0" animBg="1"/>
      <p:bldP spid="116" grpId="0" animBg="1"/>
      <p:bldP spid="117" grpId="0"/>
      <p:bldP spid="118" grpId="0"/>
      <p:bldP spid="119" grpId="0"/>
      <p:bldP spid="120" grpId="0" animBg="1"/>
      <p:bldP spid="33" grpId="0"/>
      <p:bldP spid="14" grpId="0"/>
      <p:bldP spid="1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val="6555590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F20B13-8EAF-6440-8914-27FD415D16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D51CD-9F3D-7B42-A5CB-2264BA106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96E99A-7D02-7745-B595-8E887D94E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val="22245659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Storage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183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65DBA-7311-2442-909D-3C0F9B847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93951-CBC9-A14C-8C04-DFA9FA7DFFBB}"/>
              </a:ext>
            </a:extLst>
          </p:cNvPr>
          <p:cNvSpPr/>
          <p:nvPr/>
        </p:nvSpPr>
        <p:spPr>
          <a:xfrm>
            <a:off x="6356195" y="148876"/>
            <a:ext cx="2509025" cy="6802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EKS Storage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72B8-F924-E44A-BE40-B120492743A9}"/>
              </a:ext>
            </a:extLst>
          </p:cNvPr>
          <p:cNvSpPr/>
          <p:nvPr/>
        </p:nvSpPr>
        <p:spPr>
          <a:xfrm>
            <a:off x="344944" y="2174487"/>
            <a:ext cx="3086658" cy="6802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In-Tree EBS Provisioner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9F9DC-99AA-C447-97B3-3207A187EC68}"/>
              </a:ext>
            </a:extLst>
          </p:cNvPr>
          <p:cNvSpPr/>
          <p:nvPr/>
        </p:nvSpPr>
        <p:spPr>
          <a:xfrm>
            <a:off x="4033767" y="2174487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EBS CSI Driver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495-B7A0-0F46-AB5C-326C66532A12}"/>
              </a:ext>
            </a:extLst>
          </p:cNvPr>
          <p:cNvSpPr/>
          <p:nvPr/>
        </p:nvSpPr>
        <p:spPr>
          <a:xfrm>
            <a:off x="7722591" y="2174488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EFS CSI Driver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005A5-1DED-8C47-9F97-570843E321D2}"/>
              </a:ext>
            </a:extLst>
          </p:cNvPr>
          <p:cNvSpPr/>
          <p:nvPr/>
        </p:nvSpPr>
        <p:spPr>
          <a:xfrm>
            <a:off x="11411414" y="2174487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FSx</a:t>
            </a:r>
            <a:r>
              <a:rPr lang="en-US" dirty="0"/>
              <a:t> for Luster CSI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39321B-E7B2-C542-AF59-80B5A0580323}"/>
              </a:ext>
            </a:extLst>
          </p:cNvPr>
          <p:cNvSpPr/>
          <p:nvPr/>
        </p:nvSpPr>
        <p:spPr>
          <a:xfrm>
            <a:off x="4033766" y="3109025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CSI means Container Storage Interface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1BE073-C7DE-D449-90FF-2B614AC84EA1}"/>
              </a:ext>
            </a:extLst>
          </p:cNvPr>
          <p:cNvSpPr/>
          <p:nvPr/>
        </p:nvSpPr>
        <p:spPr>
          <a:xfrm>
            <a:off x="4033766" y="4049022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Latest &amp; Greatest available today &amp; in Beta release &amp; ready for production use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F473F0-5EAB-894D-A9E9-F1B6C91AD74C}"/>
              </a:ext>
            </a:extLst>
          </p:cNvPr>
          <p:cNvSpPr/>
          <p:nvPr/>
        </p:nvSpPr>
        <p:spPr>
          <a:xfrm>
            <a:off x="4033766" y="4926205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 on today, </a:t>
            </a:r>
            <a:r>
              <a:rPr lang="en-US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supported</a:t>
            </a:r>
            <a:r>
              <a:rPr lang="en-US" dirty="0">
                <a:solidFill>
                  <a:schemeClr val="tx1"/>
                </a:solidFill>
              </a:rPr>
              <a:t> on AWS EKS Fargate (Serverless)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C45BDC-3710-5845-BF32-C8CF50629CE9}"/>
              </a:ext>
            </a:extLst>
          </p:cNvPr>
          <p:cNvSpPr/>
          <p:nvPr/>
        </p:nvSpPr>
        <p:spPr>
          <a:xfrm>
            <a:off x="4033766" y="5812144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Allows EKS Clusters to </a:t>
            </a:r>
            <a:r>
              <a:rPr lang="en-US" dirty="0">
                <a:solidFill>
                  <a:srgbClr val="00B050"/>
                </a:solidFill>
              </a:rPr>
              <a:t>manage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lifecycle</a:t>
            </a:r>
            <a:r>
              <a:rPr lang="en-US" dirty="0">
                <a:solidFill>
                  <a:schemeClr val="tx1"/>
                </a:solidFill>
              </a:rPr>
              <a:t> of EBS Volumes for persistent storage, EFS File systems &amp; </a:t>
            </a:r>
            <a:r>
              <a:rPr lang="en-US" dirty="0" err="1">
                <a:solidFill>
                  <a:schemeClr val="tx1"/>
                </a:solidFill>
              </a:rPr>
              <a:t>FSx</a:t>
            </a:r>
            <a:r>
              <a:rPr lang="en-US" dirty="0">
                <a:solidFill>
                  <a:schemeClr val="tx1"/>
                </a:solidFill>
              </a:rPr>
              <a:t> for Luster File systems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B9063C-18E3-7D47-9D16-E3949303E53E}"/>
              </a:ext>
            </a:extLst>
          </p:cNvPr>
          <p:cNvSpPr/>
          <p:nvPr/>
        </p:nvSpPr>
        <p:spPr>
          <a:xfrm>
            <a:off x="4033766" y="6698083"/>
            <a:ext cx="6775483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Supported for k8s 1.14 &amp; later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1241E-2396-284C-81C3-365C712F5525}"/>
              </a:ext>
            </a:extLst>
          </p:cNvPr>
          <p:cNvSpPr/>
          <p:nvPr/>
        </p:nvSpPr>
        <p:spPr>
          <a:xfrm>
            <a:off x="11411413" y="6707457"/>
            <a:ext cx="3086658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Supported for k8s 1.16 &amp; later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CFCE96-F73E-974E-A982-EA5B5C2DC507}"/>
              </a:ext>
            </a:extLst>
          </p:cNvPr>
          <p:cNvSpPr/>
          <p:nvPr/>
        </p:nvSpPr>
        <p:spPr>
          <a:xfrm>
            <a:off x="344944" y="3146241"/>
            <a:ext cx="3086658" cy="680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Legacy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3861D7-A75A-E449-B464-0DE158912B12}"/>
              </a:ext>
            </a:extLst>
          </p:cNvPr>
          <p:cNvSpPr/>
          <p:nvPr/>
        </p:nvSpPr>
        <p:spPr>
          <a:xfrm>
            <a:off x="344944" y="4017735"/>
            <a:ext cx="3086658" cy="680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Will be deprecated soon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F8992E-0939-1D44-99F7-6D5EB0DAE38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888273" y="829101"/>
            <a:ext cx="5722435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7CDB24-D80B-9A4C-9C84-21663E02D418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577096" y="829101"/>
            <a:ext cx="2033612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BDF876-96A1-254F-9CD4-711BD7CA2125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7610708" y="829101"/>
            <a:ext cx="1655212" cy="1345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57088E-6339-3F4B-97A5-8A8DAB2AB5F0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7610708" y="829101"/>
            <a:ext cx="5344035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07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780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4205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 Storage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EBS CSI Driver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439" y="2392617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B3E0BE8-1BE4-0148-88AC-589E3451A4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61785" y="5523976"/>
            <a:ext cx="1964887" cy="19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108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FE7240-EE05-304C-A2D8-C942DA7590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7DBAD-50B3-7D4D-9083-065F77A4A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EBS provides </a:t>
            </a:r>
            <a:r>
              <a:rPr lang="en-US" dirty="0">
                <a:solidFill>
                  <a:srgbClr val="0070C0"/>
                </a:solidFill>
              </a:rPr>
              <a:t>block level storage volumes </a:t>
            </a:r>
            <a:r>
              <a:rPr lang="en-US" dirty="0"/>
              <a:t>for use with </a:t>
            </a:r>
            <a:r>
              <a:rPr lang="en-US" dirty="0">
                <a:solidFill>
                  <a:srgbClr val="00B050"/>
                </a:solidFill>
              </a:rPr>
              <a:t>EC2 &amp; Container instances</a:t>
            </a:r>
            <a:r>
              <a:rPr lang="en-US" dirty="0"/>
              <a:t>.</a:t>
            </a:r>
          </a:p>
          <a:p>
            <a:r>
              <a:rPr lang="en-IN" dirty="0"/>
              <a:t>We can mount these </a:t>
            </a:r>
            <a:r>
              <a:rPr lang="en-IN" dirty="0">
                <a:solidFill>
                  <a:srgbClr val="0070C0"/>
                </a:solidFill>
              </a:rPr>
              <a:t>volumes as devices </a:t>
            </a:r>
            <a:r>
              <a:rPr lang="en-IN" dirty="0"/>
              <a:t>on our EC2 &amp; Container instances. </a:t>
            </a:r>
          </a:p>
          <a:p>
            <a:r>
              <a:rPr lang="en-IN" dirty="0"/>
              <a:t>EBS volumes that are attached to an instance are </a:t>
            </a:r>
            <a:r>
              <a:rPr lang="en-IN" dirty="0">
                <a:solidFill>
                  <a:srgbClr val="0070C0"/>
                </a:solidFill>
              </a:rPr>
              <a:t>exposed as storage volumes that persist independently </a:t>
            </a:r>
            <a:r>
              <a:rPr lang="en-IN" dirty="0"/>
              <a:t>from the life of the EC2 or Container instance.</a:t>
            </a:r>
          </a:p>
          <a:p>
            <a:r>
              <a:rPr lang="en-IN" dirty="0"/>
              <a:t>We can </a:t>
            </a:r>
            <a:r>
              <a:rPr lang="en-IN" dirty="0">
                <a:solidFill>
                  <a:srgbClr val="0070C0"/>
                </a:solidFill>
              </a:rPr>
              <a:t>dynamically change </a:t>
            </a:r>
            <a:r>
              <a:rPr lang="en-IN" dirty="0"/>
              <a:t>the configuration of a volume attached to an instance.</a:t>
            </a:r>
          </a:p>
          <a:p>
            <a:r>
              <a:rPr lang="en-IN" dirty="0"/>
              <a:t>AWS recommends EBS for data that must be </a:t>
            </a:r>
            <a:r>
              <a:rPr lang="en-IN" dirty="0">
                <a:solidFill>
                  <a:srgbClr val="0070C0"/>
                </a:solidFill>
              </a:rPr>
              <a:t>quickly accessible </a:t>
            </a:r>
            <a:r>
              <a:rPr lang="en-IN" dirty="0"/>
              <a:t>and requires </a:t>
            </a:r>
            <a:r>
              <a:rPr lang="en-IN" dirty="0">
                <a:solidFill>
                  <a:srgbClr val="0070C0"/>
                </a:solidFill>
              </a:rPr>
              <a:t>long-term persistence</a:t>
            </a:r>
            <a:r>
              <a:rPr lang="en-IN" dirty="0"/>
              <a:t>. </a:t>
            </a:r>
          </a:p>
          <a:p>
            <a:r>
              <a:rPr lang="en-IN" dirty="0"/>
              <a:t>EBS is well suited to both </a:t>
            </a:r>
            <a:r>
              <a:rPr lang="en-IN" dirty="0">
                <a:solidFill>
                  <a:srgbClr val="0070C0"/>
                </a:solidFill>
              </a:rPr>
              <a:t>database-style applications </a:t>
            </a:r>
            <a:r>
              <a:rPr lang="en-IN" dirty="0"/>
              <a:t>that rely on random reads and writes, and to </a:t>
            </a:r>
            <a:r>
              <a:rPr lang="en-IN" dirty="0">
                <a:solidFill>
                  <a:srgbClr val="0070C0"/>
                </a:solidFill>
              </a:rPr>
              <a:t>throughput-intensive applications </a:t>
            </a:r>
            <a:r>
              <a:rPr lang="en-IN" dirty="0"/>
              <a:t>that perform long, continuous reads and writes.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7D3AB8-1DBF-A747-9D33-7E932727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Elastic Block Store - </a:t>
            </a:r>
            <a:r>
              <a:rPr lang="en-US" dirty="0">
                <a:solidFill>
                  <a:srgbClr val="00B050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2358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787245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498445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52" name="Title 3">
            <a:extLst>
              <a:ext uri="{FF2B5EF4-FFF2-40B4-BE49-F238E27FC236}">
                <a16:creationId xmlns:a16="http://schemas.microsoft.com/office/drawing/2014/main" id="{01742101-2768-F744-9215-C16F4B014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92819"/>
            <a:ext cx="3064355" cy="1188851"/>
          </a:xfrm>
        </p:spPr>
        <p:txBody>
          <a:bodyPr>
            <a:noAutofit/>
          </a:bodyPr>
          <a:lstStyle/>
          <a:p>
            <a:r>
              <a:rPr lang="en-US" sz="3800" b="1" dirty="0"/>
              <a:t>EKS Storage</a:t>
            </a:r>
            <a:br>
              <a:rPr lang="en-US" sz="3800" b="1" dirty="0">
                <a:solidFill>
                  <a:srgbClr val="00B050"/>
                </a:solidFill>
              </a:rPr>
            </a:br>
            <a:r>
              <a:rPr lang="en-US" sz="3800" b="1" dirty="0">
                <a:solidFill>
                  <a:srgbClr val="00B050"/>
                </a:solidFill>
              </a:rPr>
              <a:t>EBS CSI Driver</a:t>
            </a:r>
          </a:p>
        </p:txBody>
      </p:sp>
    </p:spTree>
    <p:extLst>
      <p:ext uri="{BB962C8B-B14F-4D97-AF65-F5344CB8AC3E}">
        <p14:creationId xmlns:p14="http://schemas.microsoft.com/office/powerpoint/2010/main" val="334516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 animBg="1"/>
      <p:bldP spid="37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238439" y="1713767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7627431" y="1918678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015894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484514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327280" y="2439091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164141" y="3440150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465816" y="3758435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238439" y="1044374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0846742" y="1986521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0846742" y="262359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0846742" y="3261166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787245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498445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0" y="3192819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/>
              <a:t>EKS Storage</a:t>
            </a:r>
            <a:br>
              <a:rPr lang="en-US" sz="3800" b="1">
                <a:solidFill>
                  <a:srgbClr val="00B050"/>
                </a:solidFill>
              </a:rPr>
            </a:br>
            <a:r>
              <a:rPr lang="en-US" sz="3800" b="1">
                <a:solidFill>
                  <a:srgbClr val="00B050"/>
                </a:solidFill>
              </a:rPr>
              <a:t>EBS CSI Driver</a:t>
            </a:r>
            <a:endParaRPr lang="en-US" sz="3800" b="1" dirty="0">
              <a:solidFill>
                <a:srgbClr val="00B050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1248340"/>
            <a:ext cx="4820103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92612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727167" y="1485117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8745871" y="4104866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B059BF-73E0-4941-951F-EF3AEE8B0F32}"/>
              </a:ext>
            </a:extLst>
          </p:cNvPr>
          <p:cNvCxnSpPr>
            <a:cxnSpLocks/>
          </p:cNvCxnSpPr>
          <p:nvPr/>
        </p:nvCxnSpPr>
        <p:spPr>
          <a:xfrm>
            <a:off x="8745871" y="471887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46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9" grpId="0"/>
      <p:bldP spid="20" grpId="0"/>
      <p:bldP spid="21" grpId="0" animBg="1"/>
      <p:bldP spid="49" grpId="0" animBg="1"/>
      <p:bldP spid="50" grpId="0" animBg="1"/>
      <p:bldP spid="51" grpId="0" animBg="1"/>
      <p:bldP spid="76" grpId="0"/>
      <p:bldP spid="7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780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577" y="239261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 Storage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EBS CSI Driver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0070C0"/>
                </a:solidFill>
              </a:rPr>
              <a:t>Important k8s Concepts 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0070C0"/>
                </a:solidFill>
              </a:rPr>
              <a:t>for Application Deployments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439" y="2392617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B3E0BE8-1BE4-0148-88AC-589E3451A4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6771" y="138747"/>
            <a:ext cx="1111615" cy="11116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0EC535-6F0C-E140-B929-EA45366DE1F2}"/>
              </a:ext>
            </a:extLst>
          </p:cNvPr>
          <p:cNvSpPr txBox="1"/>
          <p:nvPr/>
        </p:nvSpPr>
        <p:spPr>
          <a:xfrm>
            <a:off x="74638" y="1242951"/>
            <a:ext cx="169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Elastic Block Store</a:t>
            </a:r>
          </a:p>
        </p:txBody>
      </p:sp>
    </p:spTree>
    <p:extLst>
      <p:ext uri="{BB962C8B-B14F-4D97-AF65-F5344CB8AC3E}">
        <p14:creationId xmlns:p14="http://schemas.microsoft.com/office/powerpoint/2010/main" val="2009379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938667-CBCA-D54B-9B67-395FEE2C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EKS Cluster - CLIs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E3B91D-61E1-E94F-848D-8A91EFD52FEC}"/>
              </a:ext>
            </a:extLst>
          </p:cNvPr>
          <p:cNvSpPr/>
          <p:nvPr/>
        </p:nvSpPr>
        <p:spPr>
          <a:xfrm>
            <a:off x="392523" y="3718931"/>
            <a:ext cx="2051824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416B0-90F1-C64C-8EA8-809BA828CBD0}"/>
              </a:ext>
            </a:extLst>
          </p:cNvPr>
          <p:cNvSpPr/>
          <p:nvPr/>
        </p:nvSpPr>
        <p:spPr>
          <a:xfrm>
            <a:off x="4041945" y="2040367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CLI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D0FFF-8E44-A04D-9020-E0A6EDF1A32D}"/>
              </a:ext>
            </a:extLst>
          </p:cNvPr>
          <p:cNvSpPr/>
          <p:nvPr/>
        </p:nvSpPr>
        <p:spPr>
          <a:xfrm>
            <a:off x="4039715" y="3712739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49AB1F-8D48-4F49-BC0D-7EB8A571E407}"/>
              </a:ext>
            </a:extLst>
          </p:cNvPr>
          <p:cNvSpPr/>
          <p:nvPr/>
        </p:nvSpPr>
        <p:spPr>
          <a:xfrm>
            <a:off x="4041945" y="5437771"/>
            <a:ext cx="2051824" cy="19097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eksctl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8C5A3D-AF34-6044-8330-2504650E2C4A}"/>
              </a:ext>
            </a:extLst>
          </p:cNvPr>
          <p:cNvSpPr/>
          <p:nvPr/>
        </p:nvSpPr>
        <p:spPr>
          <a:xfrm>
            <a:off x="6357681" y="2040367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We can control multiple AWS services from the command line and automate them through scripts.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BB2228-FCF1-684E-8E53-933857681758}"/>
              </a:ext>
            </a:extLst>
          </p:cNvPr>
          <p:cNvSpPr/>
          <p:nvPr/>
        </p:nvSpPr>
        <p:spPr>
          <a:xfrm>
            <a:off x="6357681" y="3712741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can control Kubernetes clusters and objects using </a:t>
            </a:r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4758-CF8B-AC4A-81BA-F2245F50C752}"/>
              </a:ext>
            </a:extLst>
          </p:cNvPr>
          <p:cNvSpPr/>
          <p:nvPr/>
        </p:nvSpPr>
        <p:spPr>
          <a:xfrm>
            <a:off x="6357681" y="5437772"/>
            <a:ext cx="7570191" cy="19097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dirty="0" err="1"/>
              <a:t>eksctl</a:t>
            </a:r>
            <a:r>
              <a:rPr lang="en-US" dirty="0"/>
              <a:t> is used for creating &amp; deleting clusters on AWS EKS.</a:t>
            </a:r>
          </a:p>
          <a:p>
            <a:pPr marL="457200" indent="-457200">
              <a:buAutoNum type="arabicPeriod"/>
            </a:pPr>
            <a:r>
              <a:rPr lang="en-US" dirty="0"/>
              <a:t> We can even create, </a:t>
            </a:r>
            <a:r>
              <a:rPr lang="en-US" dirty="0" err="1"/>
              <a:t>autoscale</a:t>
            </a:r>
            <a:r>
              <a:rPr lang="en-US" dirty="0"/>
              <a:t> and delete node groups.</a:t>
            </a:r>
          </a:p>
          <a:p>
            <a:pPr marL="457200" indent="-457200">
              <a:buAutoNum type="arabicPeriod"/>
            </a:pPr>
            <a:r>
              <a:rPr lang="en-US" dirty="0"/>
              <a:t> We can even create </a:t>
            </a:r>
            <a:r>
              <a:rPr lang="en-US" dirty="0" err="1"/>
              <a:t>fargate</a:t>
            </a:r>
            <a:r>
              <a:rPr lang="en-US" dirty="0"/>
              <a:t> profiles using </a:t>
            </a:r>
            <a:r>
              <a:rPr lang="en-US" dirty="0" err="1"/>
              <a:t>eksctl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 In short, it is VERY VERY POWERFUL tool for managing EKS clusters on AWS.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82551D-499A-E045-AA22-39B5F459385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444347" y="2436236"/>
            <a:ext cx="1597598" cy="167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8AC5D9-CD1B-E74F-91D3-645F3C6F4722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444347" y="4108608"/>
            <a:ext cx="1595368" cy="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F9CF75-AA83-7640-8F7E-FD8ED35589D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444347" y="4114800"/>
            <a:ext cx="1597598" cy="2277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71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238439" y="1713767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7627431" y="1918678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015894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484514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327280" y="2439091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164141" y="3440150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465816" y="3758435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238439" y="1044374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0846742" y="1986521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0846742" y="262359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0846742" y="3261166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879711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590911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0" y="3192819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/>
              <a:t>EKS Storage</a:t>
            </a:r>
            <a:br>
              <a:rPr lang="en-US" sz="3800" b="1">
                <a:solidFill>
                  <a:srgbClr val="00B050"/>
                </a:solidFill>
              </a:rPr>
            </a:br>
            <a:r>
              <a:rPr lang="en-US" sz="3800" b="1">
                <a:solidFill>
                  <a:srgbClr val="00B050"/>
                </a:solidFill>
              </a:rPr>
              <a:t>EBS CSI Driver</a:t>
            </a:r>
            <a:endParaRPr lang="en-US" sz="3800" b="1" dirty="0">
              <a:solidFill>
                <a:srgbClr val="00B050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1248340"/>
            <a:ext cx="4820103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92612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727167" y="1485117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8745871" y="4104866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B059BF-73E0-4941-951F-EF3AEE8B0F32}"/>
              </a:ext>
            </a:extLst>
          </p:cNvPr>
          <p:cNvCxnSpPr>
            <a:cxnSpLocks/>
          </p:cNvCxnSpPr>
          <p:nvPr/>
        </p:nvCxnSpPr>
        <p:spPr>
          <a:xfrm>
            <a:off x="8745871" y="471887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635615C3-3412-AE4A-9FD7-380BF466FCDC}"/>
              </a:ext>
            </a:extLst>
          </p:cNvPr>
          <p:cNvSpPr/>
          <p:nvPr/>
        </p:nvSpPr>
        <p:spPr>
          <a:xfrm>
            <a:off x="10814668" y="1336873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Namespaces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709EF0-E5FE-164C-AEE1-3DFF6F01DF58}"/>
              </a:ext>
            </a:extLst>
          </p:cNvPr>
          <p:cNvSpPr/>
          <p:nvPr/>
        </p:nvSpPr>
        <p:spPr>
          <a:xfrm>
            <a:off x="3629859" y="2026269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 Containers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165E6FB-6739-8643-B27C-A5F548665971}"/>
              </a:ext>
            </a:extLst>
          </p:cNvPr>
          <p:cNvSpPr/>
          <p:nvPr/>
        </p:nvSpPr>
        <p:spPr>
          <a:xfrm>
            <a:off x="3629859" y="2663340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/>
              <a:t>Liveness &amp; Readiness Probes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82503C3-6E75-F343-8B43-91AA3D2C90C9}"/>
              </a:ext>
            </a:extLst>
          </p:cNvPr>
          <p:cNvSpPr/>
          <p:nvPr/>
        </p:nvSpPr>
        <p:spPr>
          <a:xfrm>
            <a:off x="3629859" y="3300914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Requests &amp; Limits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6AA7636-894F-4F42-8065-CC842C5A89DF}"/>
              </a:ext>
            </a:extLst>
          </p:cNvPr>
          <p:cNvSpPr/>
          <p:nvPr/>
        </p:nvSpPr>
        <p:spPr>
          <a:xfrm>
            <a:off x="3597785" y="1376621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Secrets</a:t>
            </a:r>
          </a:p>
        </p:txBody>
      </p:sp>
    </p:spTree>
    <p:extLst>
      <p:ext uri="{BB962C8B-B14F-4D97-AF65-F5344CB8AC3E}">
        <p14:creationId xmlns:p14="http://schemas.microsoft.com/office/powerpoint/2010/main" val="334372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65DBA-7311-2442-909D-3C0F9B847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93951-CBC9-A14C-8C04-DFA9FA7DFFBB}"/>
              </a:ext>
            </a:extLst>
          </p:cNvPr>
          <p:cNvSpPr/>
          <p:nvPr/>
        </p:nvSpPr>
        <p:spPr>
          <a:xfrm>
            <a:off x="5476510" y="159387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Probes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72B8-F924-E44A-BE40-B120492743A9}"/>
              </a:ext>
            </a:extLst>
          </p:cNvPr>
          <p:cNvSpPr/>
          <p:nvPr/>
        </p:nvSpPr>
        <p:spPr>
          <a:xfrm>
            <a:off x="239971" y="1500331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Liveness Probe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9F9DC-99AA-C447-97B3-3207A187EC68}"/>
              </a:ext>
            </a:extLst>
          </p:cNvPr>
          <p:cNvSpPr/>
          <p:nvPr/>
        </p:nvSpPr>
        <p:spPr>
          <a:xfrm>
            <a:off x="5476511" y="1500333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Readiness Probe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495-B7A0-0F46-AB5C-326C66532A12}"/>
              </a:ext>
            </a:extLst>
          </p:cNvPr>
          <p:cNvSpPr/>
          <p:nvPr/>
        </p:nvSpPr>
        <p:spPr>
          <a:xfrm>
            <a:off x="10203032" y="1500332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Startup Probe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F8992E-0939-1D44-99F7-6D5EB0DAE38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322276" y="839612"/>
            <a:ext cx="5236539" cy="660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7CDB24-D80B-9A4C-9C84-21663E02D418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7558815" y="839612"/>
            <a:ext cx="1" cy="66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BDF876-96A1-254F-9CD4-711BD7CA212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7558815" y="839612"/>
            <a:ext cx="4726522" cy="66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CE10727-7551-B549-B846-29DE11F42E0D}"/>
              </a:ext>
            </a:extLst>
          </p:cNvPr>
          <p:cNvSpPr/>
          <p:nvPr/>
        </p:nvSpPr>
        <p:spPr>
          <a:xfrm>
            <a:off x="239970" y="230962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/>
              <a:t>Kubelet</a:t>
            </a:r>
            <a:r>
              <a:rPr lang="en-US" sz="1800" dirty="0"/>
              <a:t> uses liveness probes to know </a:t>
            </a:r>
            <a:r>
              <a:rPr lang="en-US" sz="1800" dirty="0">
                <a:solidFill>
                  <a:srgbClr val="FFC000"/>
                </a:solidFill>
              </a:rPr>
              <a:t>when to restart a container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C5DD69C-FE5B-C944-BF00-26512726F0D7}"/>
              </a:ext>
            </a:extLst>
          </p:cNvPr>
          <p:cNvSpPr/>
          <p:nvPr/>
        </p:nvSpPr>
        <p:spPr>
          <a:xfrm>
            <a:off x="5476509" y="230962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/>
              <a:t>Kubelet</a:t>
            </a:r>
            <a:r>
              <a:rPr lang="en-US" sz="1800" dirty="0"/>
              <a:t> uses readiness probes to know </a:t>
            </a:r>
            <a:r>
              <a:rPr lang="en-US" sz="1800" dirty="0">
                <a:solidFill>
                  <a:srgbClr val="FFC000"/>
                </a:solidFill>
              </a:rPr>
              <a:t>when a container is ready to accept traffic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1D37219-726B-3848-AFF8-ADF796B081F0}"/>
              </a:ext>
            </a:extLst>
          </p:cNvPr>
          <p:cNvSpPr/>
          <p:nvPr/>
        </p:nvSpPr>
        <p:spPr>
          <a:xfrm>
            <a:off x="10225823" y="2315480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/>
              <a:t>Kubelet</a:t>
            </a:r>
            <a:r>
              <a:rPr lang="en-US" sz="1800" dirty="0"/>
              <a:t> uses startup probes to know when </a:t>
            </a:r>
            <a:r>
              <a:rPr lang="en-US" sz="1800" dirty="0">
                <a:solidFill>
                  <a:srgbClr val="FFC000"/>
                </a:solidFill>
              </a:rPr>
              <a:t>a container application has started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1A5A8DD-927A-5C43-B3AE-53B95B7AB93D}"/>
              </a:ext>
            </a:extLst>
          </p:cNvPr>
          <p:cNvSpPr/>
          <p:nvPr/>
        </p:nvSpPr>
        <p:spPr>
          <a:xfrm>
            <a:off x="239969" y="3569500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/>
              <a:t>Liveness probes could catch a </a:t>
            </a:r>
            <a:r>
              <a:rPr lang="en-IN" sz="1800" dirty="0">
                <a:solidFill>
                  <a:srgbClr val="FFC000"/>
                </a:solidFill>
              </a:rPr>
              <a:t>deadlock</a:t>
            </a:r>
            <a:r>
              <a:rPr lang="en-IN" sz="1800" dirty="0"/>
              <a:t>, where an application is running, but unable to make progress and </a:t>
            </a:r>
            <a:r>
              <a:rPr lang="en-IN" sz="1800" dirty="0">
                <a:solidFill>
                  <a:srgbClr val="FFC000"/>
                </a:solidFill>
              </a:rPr>
              <a:t>restarting container</a:t>
            </a:r>
            <a:r>
              <a:rPr lang="en-IN" sz="1800" dirty="0"/>
              <a:t>  helps in such state</a:t>
            </a:r>
            <a:endParaRPr lang="en-US" sz="18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43C628-4EBF-9E45-9CCB-079B9D023E11}"/>
              </a:ext>
            </a:extLst>
          </p:cNvPr>
          <p:cNvSpPr/>
          <p:nvPr/>
        </p:nvSpPr>
        <p:spPr>
          <a:xfrm>
            <a:off x="10225823" y="356949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Firstly this </a:t>
            </a:r>
            <a:r>
              <a:rPr lang="en-US" sz="1800" dirty="0" err="1"/>
              <a:t>proble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C000"/>
                </a:solidFill>
              </a:rPr>
              <a:t>disables </a:t>
            </a:r>
            <a:r>
              <a:rPr lang="en-US" sz="1800" dirty="0"/>
              <a:t>liveness &amp; readiness checks until it </a:t>
            </a:r>
            <a:r>
              <a:rPr lang="en-US" sz="1800" dirty="0">
                <a:solidFill>
                  <a:srgbClr val="00B050"/>
                </a:solidFill>
              </a:rPr>
              <a:t>succeeds</a:t>
            </a:r>
            <a:r>
              <a:rPr lang="en-US" sz="1800" dirty="0"/>
              <a:t> ensuring those pods don’t interfere with app startup.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31015D8-EFD7-CB46-8E67-D2D8B5FD86C6}"/>
              </a:ext>
            </a:extLst>
          </p:cNvPr>
          <p:cNvSpPr/>
          <p:nvPr/>
        </p:nvSpPr>
        <p:spPr>
          <a:xfrm>
            <a:off x="10225823" y="4823516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700" dirty="0"/>
          </a:p>
          <a:p>
            <a:r>
              <a:rPr lang="en-IN" sz="1700" dirty="0"/>
              <a:t>This can be used to adopt liveness checks on </a:t>
            </a:r>
            <a:r>
              <a:rPr lang="en-IN" sz="1700" dirty="0">
                <a:solidFill>
                  <a:srgbClr val="FFC000"/>
                </a:solidFill>
              </a:rPr>
              <a:t>slow starting containers</a:t>
            </a:r>
            <a:r>
              <a:rPr lang="en-IN" sz="1700" dirty="0"/>
              <a:t>, avoiding them getting killed by the </a:t>
            </a:r>
            <a:r>
              <a:rPr lang="en-IN" sz="1700" dirty="0" err="1"/>
              <a:t>kubelet</a:t>
            </a:r>
            <a:r>
              <a:rPr lang="en-IN" sz="1700" dirty="0"/>
              <a:t> before they are up and running.</a:t>
            </a:r>
            <a:br>
              <a:rPr lang="en-IN" sz="1700" dirty="0"/>
            </a:br>
            <a:endParaRPr lang="en-US" sz="17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034A86-67EB-0143-86E1-D299EBC547E3}"/>
              </a:ext>
            </a:extLst>
          </p:cNvPr>
          <p:cNvSpPr/>
          <p:nvPr/>
        </p:nvSpPr>
        <p:spPr>
          <a:xfrm>
            <a:off x="5476509" y="356949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/>
              <a:t>When a Pod is not ready, it is </a:t>
            </a:r>
            <a:r>
              <a:rPr lang="en-IN" sz="1800" dirty="0">
                <a:solidFill>
                  <a:srgbClr val="FFC000"/>
                </a:solidFill>
              </a:rPr>
              <a:t>removed</a:t>
            </a:r>
            <a:r>
              <a:rPr lang="en-IN" sz="1800" dirty="0"/>
              <a:t> from Service load balancers based on this </a:t>
            </a:r>
            <a:r>
              <a:rPr lang="en-IN" sz="1800" dirty="0">
                <a:solidFill>
                  <a:srgbClr val="FFC000"/>
                </a:solidFill>
              </a:rPr>
              <a:t>readiness probe signal</a:t>
            </a:r>
            <a:r>
              <a:rPr lang="en-IN" sz="1800" dirty="0"/>
              <a:t>.</a:t>
            </a:r>
            <a:endParaRPr lang="en-US" sz="18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096F48-A726-CA46-8137-5C1BF4D99707}"/>
              </a:ext>
            </a:extLst>
          </p:cNvPr>
          <p:cNvSpPr/>
          <p:nvPr/>
        </p:nvSpPr>
        <p:spPr>
          <a:xfrm>
            <a:off x="239969" y="6155514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Check using Commands</a:t>
            </a:r>
            <a:endParaRPr lang="en-IN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4B864B2-B467-A44C-B640-CCC404802E54}"/>
              </a:ext>
            </a:extLst>
          </p:cNvPr>
          <p:cNvSpPr/>
          <p:nvPr/>
        </p:nvSpPr>
        <p:spPr>
          <a:xfrm>
            <a:off x="239969" y="6672827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Check using HTTP GET Request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53CD2B7-530A-BA47-9D9C-F50EED317557}"/>
              </a:ext>
            </a:extLst>
          </p:cNvPr>
          <p:cNvSpPr/>
          <p:nvPr/>
        </p:nvSpPr>
        <p:spPr>
          <a:xfrm>
            <a:off x="239968" y="7190140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Check using TCP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7474DF-7007-444B-A434-74211E0C4336}"/>
              </a:ext>
            </a:extLst>
          </p:cNvPr>
          <p:cNvSpPr/>
          <p:nvPr/>
        </p:nvSpPr>
        <p:spPr>
          <a:xfrm>
            <a:off x="4649059" y="6167221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/bin/</a:t>
            </a:r>
            <a:r>
              <a:rPr lang="en-IN" dirty="0" err="1"/>
              <a:t>sh</a:t>
            </a:r>
            <a:r>
              <a:rPr lang="en-IN" dirty="0"/>
              <a:t> –c </a:t>
            </a:r>
            <a:r>
              <a:rPr lang="en-IN" dirty="0" err="1"/>
              <a:t>nc</a:t>
            </a:r>
            <a:r>
              <a:rPr lang="en-IN" dirty="0"/>
              <a:t> -z localhost 8095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30F2B4-2B69-6A48-BC07-B5C28604CD46}"/>
              </a:ext>
            </a:extLst>
          </p:cNvPr>
          <p:cNvSpPr/>
          <p:nvPr/>
        </p:nvSpPr>
        <p:spPr>
          <a:xfrm>
            <a:off x="4649059" y="6684534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httpget</a:t>
            </a:r>
            <a:r>
              <a:rPr lang="en-US" dirty="0"/>
              <a:t> path:/health-status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E2A772-15D7-DB44-AB84-CEC6EC6BAD06}"/>
              </a:ext>
            </a:extLst>
          </p:cNvPr>
          <p:cNvSpPr/>
          <p:nvPr/>
        </p:nvSpPr>
        <p:spPr>
          <a:xfrm>
            <a:off x="4649058" y="7201847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tcpSocket</a:t>
            </a:r>
            <a:r>
              <a:rPr lang="en-US" dirty="0"/>
              <a:t> Port: 8095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74DF48-71C2-964C-A191-F9C913863D71}"/>
              </a:ext>
            </a:extLst>
          </p:cNvPr>
          <p:cNvSpPr/>
          <p:nvPr/>
        </p:nvSpPr>
        <p:spPr>
          <a:xfrm>
            <a:off x="239968" y="5527524"/>
            <a:ext cx="8157796" cy="4258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Options to define Probes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B624F936-E9F4-E642-A02D-07967AA3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5935" y="-143495"/>
            <a:ext cx="4164609" cy="1188851"/>
          </a:xfrm>
        </p:spPr>
        <p:txBody>
          <a:bodyPr/>
          <a:lstStyle/>
          <a:p>
            <a:r>
              <a:rPr lang="en-US" dirty="0"/>
              <a:t>Probes</a:t>
            </a:r>
          </a:p>
        </p:txBody>
      </p:sp>
    </p:spTree>
    <p:extLst>
      <p:ext uri="{BB962C8B-B14F-4D97-AF65-F5344CB8AC3E}">
        <p14:creationId xmlns:p14="http://schemas.microsoft.com/office/powerpoint/2010/main" val="182370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8" grpId="0" animBg="1"/>
      <p:bldP spid="59" grpId="0" animBg="1"/>
      <p:bldP spid="60" grpId="0" animBg="1"/>
      <p:bldP spid="61" grpId="0" animBg="1"/>
      <p:bldP spid="20" grpId="0" animBg="1"/>
      <p:bldP spid="21" grpId="0" animBg="1"/>
      <p:bldP spid="22" grpId="0" animBg="1"/>
      <p:bldP spid="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Namespaces</a:t>
            </a:r>
          </a:p>
        </p:txBody>
      </p:sp>
    </p:spTree>
    <p:extLst>
      <p:ext uri="{BB962C8B-B14F-4D97-AF65-F5344CB8AC3E}">
        <p14:creationId xmlns:p14="http://schemas.microsoft.com/office/powerpoint/2010/main" val="19019498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8F7772-A470-8D4C-9FE8-615FA43915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68408-C96E-414B-A306-7D2826DA2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101" y="1461658"/>
            <a:ext cx="7603904" cy="55909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Namespaces are also called </a:t>
            </a:r>
            <a:r>
              <a:rPr lang="en-US" dirty="0">
                <a:solidFill>
                  <a:srgbClr val="0070C0"/>
                </a:solidFill>
              </a:rPr>
              <a:t>Virtual clusters </a:t>
            </a:r>
            <a:r>
              <a:rPr lang="en-US" dirty="0"/>
              <a:t>in our </a:t>
            </a:r>
            <a:r>
              <a:rPr lang="en-US" dirty="0">
                <a:solidFill>
                  <a:srgbClr val="0070C0"/>
                </a:solidFill>
              </a:rPr>
              <a:t>physical</a:t>
            </a:r>
            <a:r>
              <a:rPr lang="en-US" dirty="0"/>
              <a:t> k8s cluster</a:t>
            </a:r>
          </a:p>
          <a:p>
            <a:r>
              <a:rPr lang="en-US" dirty="0"/>
              <a:t>We use this in environments where we have  </a:t>
            </a:r>
            <a:r>
              <a:rPr lang="en-US" dirty="0">
                <a:solidFill>
                  <a:srgbClr val="0070C0"/>
                </a:solidFill>
              </a:rPr>
              <a:t>many users spread</a:t>
            </a:r>
            <a:r>
              <a:rPr lang="en-US" dirty="0"/>
              <a:t> across multiple teams or projects</a:t>
            </a:r>
          </a:p>
          <a:p>
            <a:r>
              <a:rPr lang="en-US" dirty="0"/>
              <a:t>Clusters with </a:t>
            </a:r>
            <a:r>
              <a:rPr lang="en-US" dirty="0">
                <a:solidFill>
                  <a:srgbClr val="0070C0"/>
                </a:solidFill>
              </a:rPr>
              <a:t>tens of users </a:t>
            </a:r>
            <a:r>
              <a:rPr lang="en-US" dirty="0"/>
              <a:t>ideally don’t need to use namespaces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Benefits</a:t>
            </a:r>
          </a:p>
          <a:p>
            <a:pPr lvl="1"/>
            <a:r>
              <a:rPr lang="en-US" dirty="0"/>
              <a:t>Creates </a:t>
            </a:r>
            <a:r>
              <a:rPr lang="en-US" dirty="0">
                <a:solidFill>
                  <a:srgbClr val="0070C0"/>
                </a:solidFill>
              </a:rPr>
              <a:t>isolation boundary </a:t>
            </a:r>
            <a:r>
              <a:rPr lang="en-US" dirty="0"/>
              <a:t>from other k8s objects</a:t>
            </a:r>
          </a:p>
          <a:p>
            <a:pPr lvl="1"/>
            <a:r>
              <a:rPr lang="en-US" dirty="0"/>
              <a:t>We can limit the resources like </a:t>
            </a:r>
            <a:r>
              <a:rPr lang="en-US" dirty="0">
                <a:solidFill>
                  <a:srgbClr val="0070C0"/>
                </a:solidFill>
              </a:rPr>
              <a:t>CPU, Memory </a:t>
            </a:r>
            <a:r>
              <a:rPr lang="en-US" dirty="0"/>
              <a:t>on per namespace basis (</a:t>
            </a:r>
            <a:r>
              <a:rPr lang="en-US" dirty="0">
                <a:solidFill>
                  <a:srgbClr val="0070C0"/>
                </a:solidFill>
              </a:rPr>
              <a:t>Resource Quota</a:t>
            </a:r>
            <a:r>
              <a:rPr lang="en-US" dirty="0"/>
              <a:t>). 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BAC614-2369-4446-B8DE-780E3360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 - 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09150-1CC2-2143-87B3-2D614B180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928" y="1640125"/>
            <a:ext cx="4584700" cy="44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E5D167-3EA8-F94B-9911-81DE27F01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928" y="2263092"/>
            <a:ext cx="65278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3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62C07A-50D3-4948-9292-C4DF2591E7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11F724-06C4-C143-A304-16E11E142EFB}"/>
              </a:ext>
            </a:extLst>
          </p:cNvPr>
          <p:cNvSpPr txBox="1"/>
          <p:nvPr/>
        </p:nvSpPr>
        <p:spPr>
          <a:xfrm>
            <a:off x="7630213" y="7222365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3367FA3-2257-A04E-B32D-416BB3AF51F3}"/>
              </a:ext>
            </a:extLst>
          </p:cNvPr>
          <p:cNvSpPr/>
          <p:nvPr/>
        </p:nvSpPr>
        <p:spPr>
          <a:xfrm>
            <a:off x="616449" y="1146743"/>
            <a:ext cx="2979506" cy="57021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769949-492A-A24F-86CF-55A0E1E0280D}"/>
              </a:ext>
            </a:extLst>
          </p:cNvPr>
          <p:cNvSpPr/>
          <p:nvPr/>
        </p:nvSpPr>
        <p:spPr>
          <a:xfrm>
            <a:off x="854430" y="1820364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D71CC8-698D-BD48-98F6-9B5781989D91}"/>
              </a:ext>
            </a:extLst>
          </p:cNvPr>
          <p:cNvSpPr/>
          <p:nvPr/>
        </p:nvSpPr>
        <p:spPr>
          <a:xfrm>
            <a:off x="1141979" y="2033468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F30F3F9-92ED-4242-9C04-0268BDEC6945}"/>
              </a:ext>
            </a:extLst>
          </p:cNvPr>
          <p:cNvSpPr/>
          <p:nvPr/>
        </p:nvSpPr>
        <p:spPr>
          <a:xfrm>
            <a:off x="1400339" y="2211194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1F9E72-437E-B54A-A0FE-3C3FCC558CC3}"/>
              </a:ext>
            </a:extLst>
          </p:cNvPr>
          <p:cNvSpPr txBox="1"/>
          <p:nvPr/>
        </p:nvSpPr>
        <p:spPr>
          <a:xfrm>
            <a:off x="1858262" y="3137128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C827583-7341-2D4D-A1AB-5792170BBD9E}"/>
              </a:ext>
            </a:extLst>
          </p:cNvPr>
          <p:cNvGrpSpPr/>
          <p:nvPr/>
        </p:nvGrpSpPr>
        <p:grpSpPr>
          <a:xfrm>
            <a:off x="1651260" y="2364309"/>
            <a:ext cx="1006998" cy="827590"/>
            <a:chOff x="853440" y="4579716"/>
            <a:chExt cx="1006998" cy="82759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40766B3-70DC-9246-8F7C-E7603D3FA9D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26C201D-F222-0648-9B12-37399CC60F0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40E502-9FAF-C547-B8C5-5593CD7A6E4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1600230-8A12-F243-925A-95525EAAFEF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FCD54EB-6713-B941-A712-39671B988E4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FDC8156-C97C-C345-A706-1ADAB745BDE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543AFF-3D75-834B-8263-2851D372CF8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4A210CB-7B8B-7840-8FC6-263DA80E1C37}"/>
              </a:ext>
            </a:extLst>
          </p:cNvPr>
          <p:cNvSpPr txBox="1"/>
          <p:nvPr/>
        </p:nvSpPr>
        <p:spPr>
          <a:xfrm>
            <a:off x="1602728" y="3366324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378A098-4347-474E-A82D-F884FB0C32B1}"/>
              </a:ext>
            </a:extLst>
          </p:cNvPr>
          <p:cNvSpPr txBox="1"/>
          <p:nvPr/>
        </p:nvSpPr>
        <p:spPr>
          <a:xfrm>
            <a:off x="1498151" y="3609129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1653A20-B000-7045-A81B-E970A98E0176}"/>
              </a:ext>
            </a:extLst>
          </p:cNvPr>
          <p:cNvSpPr/>
          <p:nvPr/>
        </p:nvSpPr>
        <p:spPr>
          <a:xfrm>
            <a:off x="854427" y="4347029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3C713E2-8FD7-794C-8338-34283B098CB8}"/>
              </a:ext>
            </a:extLst>
          </p:cNvPr>
          <p:cNvSpPr/>
          <p:nvPr/>
        </p:nvSpPr>
        <p:spPr>
          <a:xfrm>
            <a:off x="1141976" y="4560133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4152F6C-4991-4C4B-8C9C-AF67633EA8F9}"/>
              </a:ext>
            </a:extLst>
          </p:cNvPr>
          <p:cNvSpPr/>
          <p:nvPr/>
        </p:nvSpPr>
        <p:spPr>
          <a:xfrm>
            <a:off x="1400336" y="4737859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CA8BC2-B17B-A34E-8163-91C65C41177E}"/>
              </a:ext>
            </a:extLst>
          </p:cNvPr>
          <p:cNvSpPr txBox="1"/>
          <p:nvPr/>
        </p:nvSpPr>
        <p:spPr>
          <a:xfrm>
            <a:off x="1858259" y="5663793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F11C5C8-7908-5D43-B81B-04ABDABB2201}"/>
              </a:ext>
            </a:extLst>
          </p:cNvPr>
          <p:cNvGrpSpPr/>
          <p:nvPr/>
        </p:nvGrpSpPr>
        <p:grpSpPr>
          <a:xfrm>
            <a:off x="1651257" y="4890974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47BEF81-85EC-ED41-9522-BC4EC16AB7A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8FDFB99-0400-A44F-9E29-B1311FBA2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764C7A6-2AAC-A848-A5D7-9E4BE70435F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DEAA59D-08FB-7D4A-B400-CE069EB37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E11B62F-9FD0-2F43-BFC6-713D1EE99D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E8593D0-9831-8A45-BDEF-254065E58C9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ACFCCB-BC69-1745-8DA9-29F1CDD4BEB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D33C04DB-5C85-3745-8B66-4E0138FDBF68}"/>
              </a:ext>
            </a:extLst>
          </p:cNvPr>
          <p:cNvSpPr txBox="1"/>
          <p:nvPr/>
        </p:nvSpPr>
        <p:spPr>
          <a:xfrm>
            <a:off x="1602725" y="5892989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D5B011-08F1-CD4F-829E-A192F096D437}"/>
              </a:ext>
            </a:extLst>
          </p:cNvPr>
          <p:cNvSpPr/>
          <p:nvPr/>
        </p:nvSpPr>
        <p:spPr>
          <a:xfrm>
            <a:off x="854428" y="395342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CAF0A59-ADD1-A540-9283-880EBEEFF8F3}"/>
              </a:ext>
            </a:extLst>
          </p:cNvPr>
          <p:cNvSpPr/>
          <p:nvPr/>
        </p:nvSpPr>
        <p:spPr>
          <a:xfrm>
            <a:off x="854428" y="146406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D14DA85-B558-E54A-8504-56E3B88F5AA4}"/>
              </a:ext>
            </a:extLst>
          </p:cNvPr>
          <p:cNvSpPr txBox="1"/>
          <p:nvPr/>
        </p:nvSpPr>
        <p:spPr>
          <a:xfrm>
            <a:off x="1452627" y="611140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B62C387-FFDA-F744-9A05-EA8D8F038AA6}"/>
              </a:ext>
            </a:extLst>
          </p:cNvPr>
          <p:cNvSpPr txBox="1"/>
          <p:nvPr/>
        </p:nvSpPr>
        <p:spPr>
          <a:xfrm>
            <a:off x="911233" y="6461536"/>
            <a:ext cx="1832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dev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2963084-DAA2-AF44-BA47-EB468D228EA3}"/>
              </a:ext>
            </a:extLst>
          </p:cNvPr>
          <p:cNvSpPr/>
          <p:nvPr/>
        </p:nvSpPr>
        <p:spPr>
          <a:xfrm>
            <a:off x="4016820" y="1146743"/>
            <a:ext cx="2979506" cy="57021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2404A0C-5F18-AF47-BE8F-380BBC4F1350}"/>
              </a:ext>
            </a:extLst>
          </p:cNvPr>
          <p:cNvSpPr/>
          <p:nvPr/>
        </p:nvSpPr>
        <p:spPr>
          <a:xfrm>
            <a:off x="4254801" y="1820364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A3B745-6F5F-204E-AE1F-5458170B0204}"/>
              </a:ext>
            </a:extLst>
          </p:cNvPr>
          <p:cNvSpPr/>
          <p:nvPr/>
        </p:nvSpPr>
        <p:spPr>
          <a:xfrm>
            <a:off x="4542350" y="2033468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6E2059B-63A5-8E43-AF77-A7704CC168A3}"/>
              </a:ext>
            </a:extLst>
          </p:cNvPr>
          <p:cNvSpPr/>
          <p:nvPr/>
        </p:nvSpPr>
        <p:spPr>
          <a:xfrm>
            <a:off x="4800710" y="2211194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F46C5A-F003-6148-93BC-7464AC754642}"/>
              </a:ext>
            </a:extLst>
          </p:cNvPr>
          <p:cNvSpPr txBox="1"/>
          <p:nvPr/>
        </p:nvSpPr>
        <p:spPr>
          <a:xfrm>
            <a:off x="5258633" y="3137128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1CE613B-4020-1B47-A924-47B8D772CF2B}"/>
              </a:ext>
            </a:extLst>
          </p:cNvPr>
          <p:cNvGrpSpPr/>
          <p:nvPr/>
        </p:nvGrpSpPr>
        <p:grpSpPr>
          <a:xfrm>
            <a:off x="5051631" y="2364309"/>
            <a:ext cx="1006998" cy="827590"/>
            <a:chOff x="853440" y="4579716"/>
            <a:chExt cx="1006998" cy="82759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EEF2F84-2593-4145-A90A-A667482EB41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514F01D-B3C7-FF41-9490-4FF3CD1667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DC949C9-FE80-104C-923E-F5CF6C31741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E7854B7-9386-6447-BB8B-897F3272A663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22C6E29-0667-5246-AFCD-C69FF9528A2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C3D511E-C356-B84C-9EAC-B791A03DCA2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F93D49D-61C9-004F-88D9-3205144FEE0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1928D85E-DDCB-1E4E-ADC9-3F86C13E9CBF}"/>
              </a:ext>
            </a:extLst>
          </p:cNvPr>
          <p:cNvSpPr txBox="1"/>
          <p:nvPr/>
        </p:nvSpPr>
        <p:spPr>
          <a:xfrm>
            <a:off x="5003099" y="3366324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6CF8D6B-EA8B-8A49-BD7C-49F49DE7B699}"/>
              </a:ext>
            </a:extLst>
          </p:cNvPr>
          <p:cNvSpPr txBox="1"/>
          <p:nvPr/>
        </p:nvSpPr>
        <p:spPr>
          <a:xfrm>
            <a:off x="4898522" y="3609129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2F9115C-C6B8-E34F-93CA-126069BE8E21}"/>
              </a:ext>
            </a:extLst>
          </p:cNvPr>
          <p:cNvSpPr/>
          <p:nvPr/>
        </p:nvSpPr>
        <p:spPr>
          <a:xfrm>
            <a:off x="4254798" y="4347029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280536B-F5B4-A049-853F-9583103F32B7}"/>
              </a:ext>
            </a:extLst>
          </p:cNvPr>
          <p:cNvSpPr/>
          <p:nvPr/>
        </p:nvSpPr>
        <p:spPr>
          <a:xfrm>
            <a:off x="4542347" y="4560133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68C722-0C66-6D4B-9D6D-199C9B6B0FAE}"/>
              </a:ext>
            </a:extLst>
          </p:cNvPr>
          <p:cNvSpPr/>
          <p:nvPr/>
        </p:nvSpPr>
        <p:spPr>
          <a:xfrm>
            <a:off x="4800707" y="4737859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E8798CF-83D7-A947-BCB0-DDBCC8684DE0}"/>
              </a:ext>
            </a:extLst>
          </p:cNvPr>
          <p:cNvSpPr txBox="1"/>
          <p:nvPr/>
        </p:nvSpPr>
        <p:spPr>
          <a:xfrm>
            <a:off x="5258630" y="5663793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0F11911-F9D7-4C4C-BBB3-2343504928EA}"/>
              </a:ext>
            </a:extLst>
          </p:cNvPr>
          <p:cNvGrpSpPr/>
          <p:nvPr/>
        </p:nvGrpSpPr>
        <p:grpSpPr>
          <a:xfrm>
            <a:off x="5051628" y="4890974"/>
            <a:ext cx="1006998" cy="827590"/>
            <a:chOff x="853440" y="4579716"/>
            <a:chExt cx="1006998" cy="82759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204CB45-1325-5447-9E4B-DA40792F3D3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6883FB4-939F-0B48-8214-2078C10C4F1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6F279FE-FAA2-5847-8421-E948F3A6837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D8BFE7E-40EE-4A4E-8E27-83886F1756B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9CEE8F5-77E6-4342-88A2-2EDF6BD0D80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FE8495F-5CBE-1F47-8E22-597713696E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77883BC-BFF1-5A44-A9F2-553CCB4320C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040FB039-2FD4-364A-AA81-9C2A10F288BF}"/>
              </a:ext>
            </a:extLst>
          </p:cNvPr>
          <p:cNvSpPr txBox="1"/>
          <p:nvPr/>
        </p:nvSpPr>
        <p:spPr>
          <a:xfrm>
            <a:off x="5003096" y="5892989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9484FFF-FE76-A146-A59F-6A29A88D4EE9}"/>
              </a:ext>
            </a:extLst>
          </p:cNvPr>
          <p:cNvSpPr/>
          <p:nvPr/>
        </p:nvSpPr>
        <p:spPr>
          <a:xfrm>
            <a:off x="4254799" y="395342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8DE849-81AE-1149-A8D4-9237892C8F32}"/>
              </a:ext>
            </a:extLst>
          </p:cNvPr>
          <p:cNvSpPr/>
          <p:nvPr/>
        </p:nvSpPr>
        <p:spPr>
          <a:xfrm>
            <a:off x="4254799" y="146406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C655EAE-5426-7E4C-815B-9F6D9AEA6580}"/>
              </a:ext>
            </a:extLst>
          </p:cNvPr>
          <p:cNvSpPr txBox="1"/>
          <p:nvPr/>
        </p:nvSpPr>
        <p:spPr>
          <a:xfrm>
            <a:off x="4852998" y="611140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03170AF-C20A-294D-A243-E882F4E7B78E}"/>
              </a:ext>
            </a:extLst>
          </p:cNvPr>
          <p:cNvSpPr txBox="1"/>
          <p:nvPr/>
        </p:nvSpPr>
        <p:spPr>
          <a:xfrm>
            <a:off x="4486322" y="6449954"/>
            <a:ext cx="1701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</a:t>
            </a:r>
            <a:r>
              <a:rPr lang="en-US" dirty="0" err="1"/>
              <a:t>qa</a:t>
            </a:r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7A6D752-B66C-BE40-BA3B-7DB588A44011}"/>
              </a:ext>
            </a:extLst>
          </p:cNvPr>
          <p:cNvSpPr/>
          <p:nvPr/>
        </p:nvSpPr>
        <p:spPr>
          <a:xfrm>
            <a:off x="7395140" y="1146743"/>
            <a:ext cx="2979506" cy="57021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B0469C6-FDA8-3B49-99B7-2A8E5432AC65}"/>
              </a:ext>
            </a:extLst>
          </p:cNvPr>
          <p:cNvSpPr/>
          <p:nvPr/>
        </p:nvSpPr>
        <p:spPr>
          <a:xfrm>
            <a:off x="7633121" y="1820364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0C62206-3E51-9F4C-96D2-13F49EA8ED8B}"/>
              </a:ext>
            </a:extLst>
          </p:cNvPr>
          <p:cNvSpPr/>
          <p:nvPr/>
        </p:nvSpPr>
        <p:spPr>
          <a:xfrm>
            <a:off x="7920670" y="2033468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7EE3809-2CF2-AC48-B9D5-A6DD0B821BFE}"/>
              </a:ext>
            </a:extLst>
          </p:cNvPr>
          <p:cNvSpPr/>
          <p:nvPr/>
        </p:nvSpPr>
        <p:spPr>
          <a:xfrm>
            <a:off x="8179030" y="2211194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6A724F-D1D9-FF4E-9E48-B2F063F4E5D4}"/>
              </a:ext>
            </a:extLst>
          </p:cNvPr>
          <p:cNvSpPr txBox="1"/>
          <p:nvPr/>
        </p:nvSpPr>
        <p:spPr>
          <a:xfrm>
            <a:off x="8636953" y="3137128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9B0FDEE-1AF0-FA4F-8BAE-ADFE1873C8E2}"/>
              </a:ext>
            </a:extLst>
          </p:cNvPr>
          <p:cNvGrpSpPr/>
          <p:nvPr/>
        </p:nvGrpSpPr>
        <p:grpSpPr>
          <a:xfrm>
            <a:off x="8429951" y="2364309"/>
            <a:ext cx="1006998" cy="827590"/>
            <a:chOff x="853440" y="4579716"/>
            <a:chExt cx="1006998" cy="82759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0E8F12B-A89C-AA4E-89F1-7703B570C20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02FE837-93DF-F045-A7CF-AD798A65300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0255923-608A-C44C-AFE4-4C1EDFDE711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389A91F-A6D9-F64A-8A76-C8D8AB47BD9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9366D96-FE71-024A-8ACD-74ABABDCB16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AA72DCB-CF56-ED4C-A587-110DFF447E1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DA7ECAF-4A13-6849-A0AA-58ACC1F877B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46A6F12F-1715-C74E-ABC1-6192FC90CF6A}"/>
              </a:ext>
            </a:extLst>
          </p:cNvPr>
          <p:cNvSpPr txBox="1"/>
          <p:nvPr/>
        </p:nvSpPr>
        <p:spPr>
          <a:xfrm>
            <a:off x="8381419" y="3366324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904474C-3D74-1C43-ABA5-54B99AC5102F}"/>
              </a:ext>
            </a:extLst>
          </p:cNvPr>
          <p:cNvSpPr txBox="1"/>
          <p:nvPr/>
        </p:nvSpPr>
        <p:spPr>
          <a:xfrm>
            <a:off x="8276842" y="3609129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EEFDF03-EB2B-A042-AEC5-6B605C7C516E}"/>
              </a:ext>
            </a:extLst>
          </p:cNvPr>
          <p:cNvSpPr/>
          <p:nvPr/>
        </p:nvSpPr>
        <p:spPr>
          <a:xfrm>
            <a:off x="7633118" y="4347029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E069CD6-17D6-B140-BB47-1EE89E6249DE}"/>
              </a:ext>
            </a:extLst>
          </p:cNvPr>
          <p:cNvSpPr/>
          <p:nvPr/>
        </p:nvSpPr>
        <p:spPr>
          <a:xfrm>
            <a:off x="7920667" y="4560133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1F77A-D5CE-5245-B31A-C8B0C10F1CC9}"/>
              </a:ext>
            </a:extLst>
          </p:cNvPr>
          <p:cNvSpPr/>
          <p:nvPr/>
        </p:nvSpPr>
        <p:spPr>
          <a:xfrm>
            <a:off x="8179027" y="4737859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4F1728A-230F-9240-B749-98C3778CD0BF}"/>
              </a:ext>
            </a:extLst>
          </p:cNvPr>
          <p:cNvSpPr txBox="1"/>
          <p:nvPr/>
        </p:nvSpPr>
        <p:spPr>
          <a:xfrm>
            <a:off x="8636950" y="5663793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96F5802-44FB-BA46-B299-A5AF0083CA80}"/>
              </a:ext>
            </a:extLst>
          </p:cNvPr>
          <p:cNvGrpSpPr/>
          <p:nvPr/>
        </p:nvGrpSpPr>
        <p:grpSpPr>
          <a:xfrm>
            <a:off x="8429948" y="4890974"/>
            <a:ext cx="1006998" cy="827590"/>
            <a:chOff x="853440" y="4579716"/>
            <a:chExt cx="1006998" cy="82759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34CA275-FFAA-FE43-863D-641B354FF3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A8263E8-32AD-B64B-AAE5-6D4F4D5D994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C9F108F-B594-B74D-B9B6-7E73E93232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815115D-339F-3940-A02E-7698EE74B06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5168DD7-2AA3-5749-8F65-B55F5FA24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068FCD8-8297-8249-804C-5A7C4608E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FD3D920-2FAB-E84F-A252-E9C74DA6B48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198FF44F-272D-4642-8B22-893F5560FD94}"/>
              </a:ext>
            </a:extLst>
          </p:cNvPr>
          <p:cNvSpPr txBox="1"/>
          <p:nvPr/>
        </p:nvSpPr>
        <p:spPr>
          <a:xfrm>
            <a:off x="8381416" y="5892989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812F095-9218-7A4C-ABC3-DDC134CF604C}"/>
              </a:ext>
            </a:extLst>
          </p:cNvPr>
          <p:cNvSpPr/>
          <p:nvPr/>
        </p:nvSpPr>
        <p:spPr>
          <a:xfrm>
            <a:off x="7633119" y="395342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C65B020-9604-734E-AB3D-D5DDC49F8BEE}"/>
              </a:ext>
            </a:extLst>
          </p:cNvPr>
          <p:cNvSpPr/>
          <p:nvPr/>
        </p:nvSpPr>
        <p:spPr>
          <a:xfrm>
            <a:off x="7633119" y="146406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68815F-82EE-1846-826E-B811DA7DD73A}"/>
              </a:ext>
            </a:extLst>
          </p:cNvPr>
          <p:cNvSpPr txBox="1"/>
          <p:nvPr/>
        </p:nvSpPr>
        <p:spPr>
          <a:xfrm>
            <a:off x="8231318" y="611140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5F00343-2CF9-694F-9EAD-47655753E5F5}"/>
              </a:ext>
            </a:extLst>
          </p:cNvPr>
          <p:cNvSpPr txBox="1"/>
          <p:nvPr/>
        </p:nvSpPr>
        <p:spPr>
          <a:xfrm>
            <a:off x="7773380" y="6459698"/>
            <a:ext cx="2229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staging</a:t>
            </a:r>
          </a:p>
        </p:txBody>
      </p:sp>
      <p:sp>
        <p:nvSpPr>
          <p:cNvPr id="212" name="Title 211">
            <a:extLst>
              <a:ext uri="{FF2B5EF4-FFF2-40B4-BE49-F238E27FC236}">
                <a16:creationId xmlns:a16="http://schemas.microsoft.com/office/drawing/2014/main" id="{958C8097-F721-4441-8F91-633114DA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743" y="-2615"/>
            <a:ext cx="12618720" cy="1188851"/>
          </a:xfrm>
        </p:spPr>
        <p:txBody>
          <a:bodyPr/>
          <a:lstStyle/>
          <a:p>
            <a:r>
              <a:rPr lang="en-US" dirty="0"/>
              <a:t>Namespaces</a:t>
            </a:r>
          </a:p>
        </p:txBody>
      </p:sp>
      <p:pic>
        <p:nvPicPr>
          <p:cNvPr id="213" name="Picture 212">
            <a:extLst>
              <a:ext uri="{FF2B5EF4-FFF2-40B4-BE49-F238E27FC236}">
                <a16:creationId xmlns:a16="http://schemas.microsoft.com/office/drawing/2014/main" id="{40D27EB6-17E0-6549-8DC4-D38677FD6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624" y="3561993"/>
            <a:ext cx="3854332" cy="1906332"/>
          </a:xfrm>
          <a:prstGeom prst="rect">
            <a:avLst/>
          </a:prstGeom>
        </p:spPr>
      </p:pic>
      <p:sp>
        <p:nvSpPr>
          <p:cNvPr id="215" name="TextBox 214">
            <a:extLst>
              <a:ext uri="{FF2B5EF4-FFF2-40B4-BE49-F238E27FC236}">
                <a16:creationId xmlns:a16="http://schemas.microsoft.com/office/drawing/2014/main" id="{66893BEC-9043-1F47-8DB6-9ABEF308D95F}"/>
              </a:ext>
            </a:extLst>
          </p:cNvPr>
          <p:cNvSpPr txBox="1"/>
          <p:nvPr/>
        </p:nvSpPr>
        <p:spPr>
          <a:xfrm>
            <a:off x="10527045" y="2976455"/>
            <a:ext cx="41838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Namespace Manifest - Declarative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91F60E-997A-3C47-9496-BB3B2F7D7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737" y="7008336"/>
            <a:ext cx="6007100" cy="520700"/>
          </a:xfrm>
          <a:prstGeom prst="rect">
            <a:avLst/>
          </a:prstGeom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id="{589AF44A-0430-F14F-8D36-6C6898F2F376}"/>
              </a:ext>
            </a:extLst>
          </p:cNvPr>
          <p:cNvSpPr txBox="1"/>
          <p:nvPr/>
        </p:nvSpPr>
        <p:spPr>
          <a:xfrm>
            <a:off x="10527045" y="6418013"/>
            <a:ext cx="41341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Namespace Manifest - Imperative</a:t>
            </a:r>
          </a:p>
        </p:txBody>
      </p:sp>
    </p:spTree>
    <p:extLst>
      <p:ext uri="{BB962C8B-B14F-4D97-AF65-F5344CB8AC3E}">
        <p14:creationId xmlns:p14="http://schemas.microsoft.com/office/powerpoint/2010/main" val="424983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85" grpId="0" animBg="1"/>
      <p:bldP spid="86" grpId="0" animBg="1"/>
      <p:bldP spid="87" grpId="0"/>
      <p:bldP spid="96" grpId="0"/>
      <p:bldP spid="97" grpId="0"/>
      <p:bldP spid="98" grpId="0" animBg="1"/>
      <p:bldP spid="99" grpId="0" animBg="1"/>
      <p:bldP spid="100" grpId="0" animBg="1"/>
      <p:bldP spid="101" grpId="0"/>
      <p:bldP spid="110" grpId="0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/>
      <p:bldP spid="128" grpId="0"/>
      <p:bldP spid="129" grpId="0"/>
      <p:bldP spid="130" grpId="0" animBg="1"/>
      <p:bldP spid="131" grpId="0" animBg="1"/>
      <p:bldP spid="132" grpId="0" animBg="1"/>
      <p:bldP spid="133" grpId="0"/>
      <p:bldP spid="142" grpId="0"/>
      <p:bldP spid="143" grpId="0" animBg="1"/>
      <p:bldP spid="144" grpId="0" animBg="1"/>
      <p:bldP spid="145" grpId="0"/>
      <p:bldP spid="146" grpId="0"/>
      <p:bldP spid="147" grpId="0" animBg="1"/>
      <p:bldP spid="148" grpId="0" animBg="1"/>
      <p:bldP spid="149" grpId="0" animBg="1"/>
      <p:bldP spid="150" grpId="0" animBg="1"/>
      <p:bldP spid="151" grpId="0"/>
      <p:bldP spid="160" grpId="0"/>
      <p:bldP spid="161" grpId="0"/>
      <p:bldP spid="162" grpId="0" animBg="1"/>
      <p:bldP spid="163" grpId="0" animBg="1"/>
      <p:bldP spid="164" grpId="0" animBg="1"/>
      <p:bldP spid="165" grpId="0"/>
      <p:bldP spid="174" grpId="0"/>
      <p:bldP spid="175" grpId="0" animBg="1"/>
      <p:bldP spid="176" grpId="0" animBg="1"/>
      <p:bldP spid="177" grpId="0"/>
      <p:bldP spid="178" grpId="0"/>
      <p:bldP spid="215" grpId="0"/>
      <p:bldP spid="17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62C07A-50D3-4948-9292-C4DF2591E7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11F724-06C4-C143-A304-16E11E142EFB}"/>
              </a:ext>
            </a:extLst>
          </p:cNvPr>
          <p:cNvSpPr txBox="1"/>
          <p:nvPr/>
        </p:nvSpPr>
        <p:spPr>
          <a:xfrm>
            <a:off x="7147337" y="5342194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3367FA3-2257-A04E-B32D-416BB3AF51F3}"/>
              </a:ext>
            </a:extLst>
          </p:cNvPr>
          <p:cNvSpPr/>
          <p:nvPr/>
        </p:nvSpPr>
        <p:spPr>
          <a:xfrm>
            <a:off x="113621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769949-492A-A24F-86CF-55A0E1E0280D}"/>
              </a:ext>
            </a:extLst>
          </p:cNvPr>
          <p:cNvSpPr/>
          <p:nvPr/>
        </p:nvSpPr>
        <p:spPr>
          <a:xfrm>
            <a:off x="351602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D71CC8-698D-BD48-98F6-9B5781989D91}"/>
              </a:ext>
            </a:extLst>
          </p:cNvPr>
          <p:cNvSpPr/>
          <p:nvPr/>
        </p:nvSpPr>
        <p:spPr>
          <a:xfrm>
            <a:off x="639151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F30F3F9-92ED-4242-9C04-0268BDEC6945}"/>
              </a:ext>
            </a:extLst>
          </p:cNvPr>
          <p:cNvSpPr/>
          <p:nvPr/>
        </p:nvSpPr>
        <p:spPr>
          <a:xfrm>
            <a:off x="897511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1F9E72-437E-B54A-A0FE-3C3FCC558CC3}"/>
              </a:ext>
            </a:extLst>
          </p:cNvPr>
          <p:cNvSpPr txBox="1"/>
          <p:nvPr/>
        </p:nvSpPr>
        <p:spPr>
          <a:xfrm>
            <a:off x="1355434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C827583-7341-2D4D-A1AB-5792170BBD9E}"/>
              </a:ext>
            </a:extLst>
          </p:cNvPr>
          <p:cNvGrpSpPr/>
          <p:nvPr/>
        </p:nvGrpSpPr>
        <p:grpSpPr>
          <a:xfrm>
            <a:off x="1148432" y="1196157"/>
            <a:ext cx="1006998" cy="827590"/>
            <a:chOff x="853440" y="4579716"/>
            <a:chExt cx="1006998" cy="82759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40766B3-70DC-9246-8F7C-E7603D3FA9D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26C201D-F222-0648-9B12-37399CC60F0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40E502-9FAF-C547-B8C5-5593CD7A6E4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1600230-8A12-F243-925A-95525EAAFEF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FCD54EB-6713-B941-A712-39671B988E4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FDC8156-C97C-C345-A706-1ADAB745BDE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543AFF-3D75-834B-8263-2851D372CF8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4A210CB-7B8B-7840-8FC6-263DA80E1C37}"/>
              </a:ext>
            </a:extLst>
          </p:cNvPr>
          <p:cNvSpPr txBox="1"/>
          <p:nvPr/>
        </p:nvSpPr>
        <p:spPr>
          <a:xfrm>
            <a:off x="1099900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378A098-4347-474E-A82D-F884FB0C32B1}"/>
              </a:ext>
            </a:extLst>
          </p:cNvPr>
          <p:cNvSpPr txBox="1"/>
          <p:nvPr/>
        </p:nvSpPr>
        <p:spPr>
          <a:xfrm>
            <a:off x="995323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1653A20-B000-7045-A81B-E970A98E0176}"/>
              </a:ext>
            </a:extLst>
          </p:cNvPr>
          <p:cNvSpPr/>
          <p:nvPr/>
        </p:nvSpPr>
        <p:spPr>
          <a:xfrm>
            <a:off x="351599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3C713E2-8FD7-794C-8338-34283B098CB8}"/>
              </a:ext>
            </a:extLst>
          </p:cNvPr>
          <p:cNvSpPr/>
          <p:nvPr/>
        </p:nvSpPr>
        <p:spPr>
          <a:xfrm>
            <a:off x="639148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4152F6C-4991-4C4B-8C9C-AF67633EA8F9}"/>
              </a:ext>
            </a:extLst>
          </p:cNvPr>
          <p:cNvSpPr/>
          <p:nvPr/>
        </p:nvSpPr>
        <p:spPr>
          <a:xfrm>
            <a:off x="897508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CA8BC2-B17B-A34E-8163-91C65C41177E}"/>
              </a:ext>
            </a:extLst>
          </p:cNvPr>
          <p:cNvSpPr txBox="1"/>
          <p:nvPr/>
        </p:nvSpPr>
        <p:spPr>
          <a:xfrm>
            <a:off x="1355431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F11C5C8-7908-5D43-B81B-04ABDABB2201}"/>
              </a:ext>
            </a:extLst>
          </p:cNvPr>
          <p:cNvGrpSpPr/>
          <p:nvPr/>
        </p:nvGrpSpPr>
        <p:grpSpPr>
          <a:xfrm>
            <a:off x="1148429" y="3722822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47BEF81-85EC-ED41-9522-BC4EC16AB7A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8FDFB99-0400-A44F-9E29-B1311FBA2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764C7A6-2AAC-A848-A5D7-9E4BE70435F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DEAA59D-08FB-7D4A-B400-CE069EB37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E11B62F-9FD0-2F43-BFC6-713D1EE99D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E8593D0-9831-8A45-BDEF-254065E58C9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ACFCCB-BC69-1745-8DA9-29F1CDD4BEB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D33C04DB-5C85-3745-8B66-4E0138FDBF68}"/>
              </a:ext>
            </a:extLst>
          </p:cNvPr>
          <p:cNvSpPr txBox="1"/>
          <p:nvPr/>
        </p:nvSpPr>
        <p:spPr>
          <a:xfrm>
            <a:off x="1099897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D5B011-08F1-CD4F-829E-A192F096D437}"/>
              </a:ext>
            </a:extLst>
          </p:cNvPr>
          <p:cNvSpPr/>
          <p:nvPr/>
        </p:nvSpPr>
        <p:spPr>
          <a:xfrm>
            <a:off x="351600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CAF0A59-ADD1-A540-9283-880EBEEFF8F3}"/>
              </a:ext>
            </a:extLst>
          </p:cNvPr>
          <p:cNvSpPr/>
          <p:nvPr/>
        </p:nvSpPr>
        <p:spPr>
          <a:xfrm>
            <a:off x="351600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D14DA85-B558-E54A-8504-56E3B88F5AA4}"/>
              </a:ext>
            </a:extLst>
          </p:cNvPr>
          <p:cNvSpPr txBox="1"/>
          <p:nvPr/>
        </p:nvSpPr>
        <p:spPr>
          <a:xfrm>
            <a:off x="949799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B62C387-FFDA-F744-9A05-EA8D8F038AA6}"/>
              </a:ext>
            </a:extLst>
          </p:cNvPr>
          <p:cNvSpPr txBox="1"/>
          <p:nvPr/>
        </p:nvSpPr>
        <p:spPr>
          <a:xfrm>
            <a:off x="440941" y="7164765"/>
            <a:ext cx="1832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dev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2963084-DAA2-AF44-BA47-EB468D228EA3}"/>
              </a:ext>
            </a:extLst>
          </p:cNvPr>
          <p:cNvSpPr/>
          <p:nvPr/>
        </p:nvSpPr>
        <p:spPr>
          <a:xfrm>
            <a:off x="3514214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2404A0C-5F18-AF47-BE8F-380BBC4F1350}"/>
              </a:ext>
            </a:extLst>
          </p:cNvPr>
          <p:cNvSpPr/>
          <p:nvPr/>
        </p:nvSpPr>
        <p:spPr>
          <a:xfrm>
            <a:off x="3751973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A3B745-6F5F-204E-AE1F-5458170B0204}"/>
              </a:ext>
            </a:extLst>
          </p:cNvPr>
          <p:cNvSpPr/>
          <p:nvPr/>
        </p:nvSpPr>
        <p:spPr>
          <a:xfrm>
            <a:off x="4039522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6E2059B-63A5-8E43-AF77-A7704CC168A3}"/>
              </a:ext>
            </a:extLst>
          </p:cNvPr>
          <p:cNvSpPr/>
          <p:nvPr/>
        </p:nvSpPr>
        <p:spPr>
          <a:xfrm>
            <a:off x="4297882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F46C5A-F003-6148-93BC-7464AC754642}"/>
              </a:ext>
            </a:extLst>
          </p:cNvPr>
          <p:cNvSpPr txBox="1"/>
          <p:nvPr/>
        </p:nvSpPr>
        <p:spPr>
          <a:xfrm>
            <a:off x="4755805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1CE613B-4020-1B47-A924-47B8D772CF2B}"/>
              </a:ext>
            </a:extLst>
          </p:cNvPr>
          <p:cNvGrpSpPr/>
          <p:nvPr/>
        </p:nvGrpSpPr>
        <p:grpSpPr>
          <a:xfrm>
            <a:off x="4548803" y="1196157"/>
            <a:ext cx="1006998" cy="827590"/>
            <a:chOff x="853440" y="4579716"/>
            <a:chExt cx="1006998" cy="82759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EEF2F84-2593-4145-A90A-A667482EB41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514F01D-B3C7-FF41-9490-4FF3CD1667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DC949C9-FE80-104C-923E-F5CF6C31741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E7854B7-9386-6447-BB8B-897F3272A663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22C6E29-0667-5246-AFCD-C69FF9528A2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C3D511E-C356-B84C-9EAC-B791A03DCA2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F93D49D-61C9-004F-88D9-3205144FEE0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1928D85E-DDCB-1E4E-ADC9-3F86C13E9CBF}"/>
              </a:ext>
            </a:extLst>
          </p:cNvPr>
          <p:cNvSpPr txBox="1"/>
          <p:nvPr/>
        </p:nvSpPr>
        <p:spPr>
          <a:xfrm>
            <a:off x="4500271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6CF8D6B-EA8B-8A49-BD7C-49F49DE7B699}"/>
              </a:ext>
            </a:extLst>
          </p:cNvPr>
          <p:cNvSpPr txBox="1"/>
          <p:nvPr/>
        </p:nvSpPr>
        <p:spPr>
          <a:xfrm>
            <a:off x="4395694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2F9115C-C6B8-E34F-93CA-126069BE8E21}"/>
              </a:ext>
            </a:extLst>
          </p:cNvPr>
          <p:cNvSpPr/>
          <p:nvPr/>
        </p:nvSpPr>
        <p:spPr>
          <a:xfrm>
            <a:off x="3751970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280536B-F5B4-A049-853F-9583103F32B7}"/>
              </a:ext>
            </a:extLst>
          </p:cNvPr>
          <p:cNvSpPr/>
          <p:nvPr/>
        </p:nvSpPr>
        <p:spPr>
          <a:xfrm>
            <a:off x="4039519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68C722-0C66-6D4B-9D6D-199C9B6B0FAE}"/>
              </a:ext>
            </a:extLst>
          </p:cNvPr>
          <p:cNvSpPr/>
          <p:nvPr/>
        </p:nvSpPr>
        <p:spPr>
          <a:xfrm>
            <a:off x="4297879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E8798CF-83D7-A947-BCB0-DDBCC8684DE0}"/>
              </a:ext>
            </a:extLst>
          </p:cNvPr>
          <p:cNvSpPr txBox="1"/>
          <p:nvPr/>
        </p:nvSpPr>
        <p:spPr>
          <a:xfrm>
            <a:off x="4755802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0F11911-F9D7-4C4C-BBB3-2343504928EA}"/>
              </a:ext>
            </a:extLst>
          </p:cNvPr>
          <p:cNvGrpSpPr/>
          <p:nvPr/>
        </p:nvGrpSpPr>
        <p:grpSpPr>
          <a:xfrm>
            <a:off x="4548800" y="3722822"/>
            <a:ext cx="1006998" cy="827590"/>
            <a:chOff x="853440" y="4579716"/>
            <a:chExt cx="1006998" cy="82759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204CB45-1325-5447-9E4B-DA40792F3D3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6883FB4-939F-0B48-8214-2078C10C4F1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6F279FE-FAA2-5847-8421-E948F3A6837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D8BFE7E-40EE-4A4E-8E27-83886F1756B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9CEE8F5-77E6-4342-88A2-2EDF6BD0D80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FE8495F-5CBE-1F47-8E22-597713696E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77883BC-BFF1-5A44-A9F2-553CCB4320C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040FB039-2FD4-364A-AA81-9C2A10F288BF}"/>
              </a:ext>
            </a:extLst>
          </p:cNvPr>
          <p:cNvSpPr txBox="1"/>
          <p:nvPr/>
        </p:nvSpPr>
        <p:spPr>
          <a:xfrm>
            <a:off x="4500268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9484FFF-FE76-A146-A59F-6A29A88D4EE9}"/>
              </a:ext>
            </a:extLst>
          </p:cNvPr>
          <p:cNvSpPr/>
          <p:nvPr/>
        </p:nvSpPr>
        <p:spPr>
          <a:xfrm>
            <a:off x="3751971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8DE849-81AE-1149-A8D4-9237892C8F32}"/>
              </a:ext>
            </a:extLst>
          </p:cNvPr>
          <p:cNvSpPr/>
          <p:nvPr/>
        </p:nvSpPr>
        <p:spPr>
          <a:xfrm>
            <a:off x="3751971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C655EAE-5426-7E4C-815B-9F6D9AEA6580}"/>
              </a:ext>
            </a:extLst>
          </p:cNvPr>
          <p:cNvSpPr txBox="1"/>
          <p:nvPr/>
        </p:nvSpPr>
        <p:spPr>
          <a:xfrm>
            <a:off x="4350170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03170AF-C20A-294D-A243-E882F4E7B78E}"/>
              </a:ext>
            </a:extLst>
          </p:cNvPr>
          <p:cNvSpPr txBox="1"/>
          <p:nvPr/>
        </p:nvSpPr>
        <p:spPr>
          <a:xfrm>
            <a:off x="4018623" y="7141101"/>
            <a:ext cx="1701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</a:t>
            </a:r>
            <a:r>
              <a:rPr lang="en-US" dirty="0" err="1"/>
              <a:t>qa</a:t>
            </a:r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7A6D752-B66C-BE40-BA3B-7DB588A44011}"/>
              </a:ext>
            </a:extLst>
          </p:cNvPr>
          <p:cNvSpPr/>
          <p:nvPr/>
        </p:nvSpPr>
        <p:spPr>
          <a:xfrm>
            <a:off x="6892312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B0469C6-FDA8-3B49-99B7-2A8E5432AC65}"/>
              </a:ext>
            </a:extLst>
          </p:cNvPr>
          <p:cNvSpPr/>
          <p:nvPr/>
        </p:nvSpPr>
        <p:spPr>
          <a:xfrm>
            <a:off x="7130293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0C62206-3E51-9F4C-96D2-13F49EA8ED8B}"/>
              </a:ext>
            </a:extLst>
          </p:cNvPr>
          <p:cNvSpPr/>
          <p:nvPr/>
        </p:nvSpPr>
        <p:spPr>
          <a:xfrm>
            <a:off x="7417842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7EE3809-2CF2-AC48-B9D5-A6DD0B821BFE}"/>
              </a:ext>
            </a:extLst>
          </p:cNvPr>
          <p:cNvSpPr/>
          <p:nvPr/>
        </p:nvSpPr>
        <p:spPr>
          <a:xfrm>
            <a:off x="7676202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6A724F-D1D9-FF4E-9E48-B2F063F4E5D4}"/>
              </a:ext>
            </a:extLst>
          </p:cNvPr>
          <p:cNvSpPr txBox="1"/>
          <p:nvPr/>
        </p:nvSpPr>
        <p:spPr>
          <a:xfrm>
            <a:off x="8134125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9B0FDEE-1AF0-FA4F-8BAE-ADFE1873C8E2}"/>
              </a:ext>
            </a:extLst>
          </p:cNvPr>
          <p:cNvGrpSpPr/>
          <p:nvPr/>
        </p:nvGrpSpPr>
        <p:grpSpPr>
          <a:xfrm>
            <a:off x="7927123" y="1196157"/>
            <a:ext cx="1006998" cy="827590"/>
            <a:chOff x="853440" y="4579716"/>
            <a:chExt cx="1006998" cy="82759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0E8F12B-A89C-AA4E-89F1-7703B570C20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02FE837-93DF-F045-A7CF-AD798A65300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0255923-608A-C44C-AFE4-4C1EDFDE711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389A91F-A6D9-F64A-8A76-C8D8AB47BD9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9366D96-FE71-024A-8ACD-74ABABDCB16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AA72DCB-CF56-ED4C-A587-110DFF447E1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DA7ECAF-4A13-6849-A0AA-58ACC1F877B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46A6F12F-1715-C74E-ABC1-6192FC90CF6A}"/>
              </a:ext>
            </a:extLst>
          </p:cNvPr>
          <p:cNvSpPr txBox="1"/>
          <p:nvPr/>
        </p:nvSpPr>
        <p:spPr>
          <a:xfrm>
            <a:off x="7878591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904474C-3D74-1C43-ABA5-54B99AC5102F}"/>
              </a:ext>
            </a:extLst>
          </p:cNvPr>
          <p:cNvSpPr txBox="1"/>
          <p:nvPr/>
        </p:nvSpPr>
        <p:spPr>
          <a:xfrm>
            <a:off x="7774014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EEFDF03-EB2B-A042-AEC5-6B605C7C516E}"/>
              </a:ext>
            </a:extLst>
          </p:cNvPr>
          <p:cNvSpPr/>
          <p:nvPr/>
        </p:nvSpPr>
        <p:spPr>
          <a:xfrm>
            <a:off x="7130290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E069CD6-17D6-B140-BB47-1EE89E6249DE}"/>
              </a:ext>
            </a:extLst>
          </p:cNvPr>
          <p:cNvSpPr/>
          <p:nvPr/>
        </p:nvSpPr>
        <p:spPr>
          <a:xfrm>
            <a:off x="7417839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1F77A-D5CE-5245-B31A-C8B0C10F1CC9}"/>
              </a:ext>
            </a:extLst>
          </p:cNvPr>
          <p:cNvSpPr/>
          <p:nvPr/>
        </p:nvSpPr>
        <p:spPr>
          <a:xfrm>
            <a:off x="7676199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4F1728A-230F-9240-B749-98C3778CD0BF}"/>
              </a:ext>
            </a:extLst>
          </p:cNvPr>
          <p:cNvSpPr txBox="1"/>
          <p:nvPr/>
        </p:nvSpPr>
        <p:spPr>
          <a:xfrm>
            <a:off x="8134122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96F5802-44FB-BA46-B299-A5AF0083CA80}"/>
              </a:ext>
            </a:extLst>
          </p:cNvPr>
          <p:cNvGrpSpPr/>
          <p:nvPr/>
        </p:nvGrpSpPr>
        <p:grpSpPr>
          <a:xfrm>
            <a:off x="7927120" y="3722822"/>
            <a:ext cx="1006998" cy="827590"/>
            <a:chOff x="853440" y="4579716"/>
            <a:chExt cx="1006998" cy="82759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34CA275-FFAA-FE43-863D-641B354FF3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A8263E8-32AD-B64B-AAE5-6D4F4D5D994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C9F108F-B594-B74D-B9B6-7E73E93232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815115D-339F-3940-A02E-7698EE74B06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5168DD7-2AA3-5749-8F65-B55F5FA24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068FCD8-8297-8249-804C-5A7C4608E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FD3D920-2FAB-E84F-A252-E9C74DA6B48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198FF44F-272D-4642-8B22-893F5560FD94}"/>
              </a:ext>
            </a:extLst>
          </p:cNvPr>
          <p:cNvSpPr txBox="1"/>
          <p:nvPr/>
        </p:nvSpPr>
        <p:spPr>
          <a:xfrm>
            <a:off x="7878588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812F095-9218-7A4C-ABC3-DDC134CF604C}"/>
              </a:ext>
            </a:extLst>
          </p:cNvPr>
          <p:cNvSpPr/>
          <p:nvPr/>
        </p:nvSpPr>
        <p:spPr>
          <a:xfrm>
            <a:off x="7130291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C65B020-9604-734E-AB3D-D5DDC49F8BEE}"/>
              </a:ext>
            </a:extLst>
          </p:cNvPr>
          <p:cNvSpPr/>
          <p:nvPr/>
        </p:nvSpPr>
        <p:spPr>
          <a:xfrm>
            <a:off x="7130291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68815F-82EE-1846-826E-B811DA7DD73A}"/>
              </a:ext>
            </a:extLst>
          </p:cNvPr>
          <p:cNvSpPr txBox="1"/>
          <p:nvPr/>
        </p:nvSpPr>
        <p:spPr>
          <a:xfrm>
            <a:off x="7728490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5F00343-2CF9-694F-9EAD-47655753E5F5}"/>
              </a:ext>
            </a:extLst>
          </p:cNvPr>
          <p:cNvSpPr txBox="1"/>
          <p:nvPr/>
        </p:nvSpPr>
        <p:spPr>
          <a:xfrm>
            <a:off x="7241561" y="7162846"/>
            <a:ext cx="2229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staging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6ABE9-909E-824D-B466-8875BA801E11}"/>
              </a:ext>
            </a:extLst>
          </p:cNvPr>
          <p:cNvSpPr/>
          <p:nvPr/>
        </p:nvSpPr>
        <p:spPr>
          <a:xfrm>
            <a:off x="3751970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5058EB8-F800-E44A-8A7B-2BFF788B066E}"/>
              </a:ext>
            </a:extLst>
          </p:cNvPr>
          <p:cNvSpPr/>
          <p:nvPr/>
        </p:nvSpPr>
        <p:spPr>
          <a:xfrm>
            <a:off x="3837019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D3F8E14-EDC9-D94A-8F0C-66458DA76AD8}"/>
              </a:ext>
            </a:extLst>
          </p:cNvPr>
          <p:cNvSpPr/>
          <p:nvPr/>
        </p:nvSpPr>
        <p:spPr>
          <a:xfrm>
            <a:off x="5042907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76027C92-A69A-7146-9BF2-C08DA0AA8879}"/>
              </a:ext>
            </a:extLst>
          </p:cNvPr>
          <p:cNvSpPr/>
          <p:nvPr/>
        </p:nvSpPr>
        <p:spPr>
          <a:xfrm>
            <a:off x="3831840" y="6229486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default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805C109-9892-9644-907E-FCEAE7EE36D9}"/>
              </a:ext>
            </a:extLst>
          </p:cNvPr>
          <p:cNvSpPr/>
          <p:nvPr/>
        </p:nvSpPr>
        <p:spPr>
          <a:xfrm>
            <a:off x="5037728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Min/Max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74CA248B-BBCF-7643-B3A8-1D6497B9D590}"/>
              </a:ext>
            </a:extLst>
          </p:cNvPr>
          <p:cNvSpPr txBox="1"/>
          <p:nvPr/>
        </p:nvSpPr>
        <p:spPr>
          <a:xfrm>
            <a:off x="3803576" y="6723190"/>
            <a:ext cx="2468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Limit Range</a:t>
            </a:r>
            <a:r>
              <a:rPr lang="en-IN" sz="1600" dirty="0">
                <a:solidFill>
                  <a:srgbClr val="FF0000"/>
                </a:solidFill>
              </a:rPr>
              <a:t> (Per Container)</a:t>
            </a:r>
            <a:endParaRPr lang="en-IN" sz="1600" dirty="0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B2094D2B-4A90-AB42-92B3-28A46CB8E85D}"/>
              </a:ext>
            </a:extLst>
          </p:cNvPr>
          <p:cNvSpPr/>
          <p:nvPr/>
        </p:nvSpPr>
        <p:spPr>
          <a:xfrm>
            <a:off x="351001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EC9681B3-A16F-794A-8C07-3FD7D4EC660B}"/>
              </a:ext>
            </a:extLst>
          </p:cNvPr>
          <p:cNvSpPr/>
          <p:nvPr/>
        </p:nvSpPr>
        <p:spPr>
          <a:xfrm>
            <a:off x="436050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9E72A4BA-69C0-EB44-A6F8-BFD40A781827}"/>
              </a:ext>
            </a:extLst>
          </p:cNvPr>
          <p:cNvSpPr/>
          <p:nvPr/>
        </p:nvSpPr>
        <p:spPr>
          <a:xfrm>
            <a:off x="1641938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152B168D-6E06-2440-B2A9-19060816552F}"/>
              </a:ext>
            </a:extLst>
          </p:cNvPr>
          <p:cNvSpPr/>
          <p:nvPr/>
        </p:nvSpPr>
        <p:spPr>
          <a:xfrm>
            <a:off x="430871" y="6229486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default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0178AF6-7E1F-1F41-9CC7-7B0AAE11FEA4}"/>
              </a:ext>
            </a:extLst>
          </p:cNvPr>
          <p:cNvSpPr/>
          <p:nvPr/>
        </p:nvSpPr>
        <p:spPr>
          <a:xfrm>
            <a:off x="1636759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Min/Max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582323C-0682-7D4C-907A-50F426906EC6}"/>
              </a:ext>
            </a:extLst>
          </p:cNvPr>
          <p:cNvSpPr txBox="1"/>
          <p:nvPr/>
        </p:nvSpPr>
        <p:spPr>
          <a:xfrm>
            <a:off x="440941" y="6723190"/>
            <a:ext cx="244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Limit</a:t>
            </a:r>
            <a:r>
              <a:rPr lang="en-IN" sz="1500" dirty="0"/>
              <a:t> Range </a:t>
            </a:r>
            <a:r>
              <a:rPr lang="en-IN" sz="1500" dirty="0">
                <a:solidFill>
                  <a:srgbClr val="FF0000"/>
                </a:solidFill>
              </a:rPr>
              <a:t>(Per Container)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11CA201F-2807-BA41-88B0-54E263FCAF53}"/>
              </a:ext>
            </a:extLst>
          </p:cNvPr>
          <p:cNvSpPr/>
          <p:nvPr/>
        </p:nvSpPr>
        <p:spPr>
          <a:xfrm>
            <a:off x="7137440" y="5473179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94321FA-1E95-A94E-83FD-3D9AA6C36B96}"/>
              </a:ext>
            </a:extLst>
          </p:cNvPr>
          <p:cNvSpPr/>
          <p:nvPr/>
        </p:nvSpPr>
        <p:spPr>
          <a:xfrm>
            <a:off x="7222489" y="5604501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02A9D67-A027-FD45-84BD-732A1D51D0A0}"/>
              </a:ext>
            </a:extLst>
          </p:cNvPr>
          <p:cNvSpPr/>
          <p:nvPr/>
        </p:nvSpPr>
        <p:spPr>
          <a:xfrm>
            <a:off x="8428377" y="5595342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B9C5E9-577B-CF41-BCD8-247B20C87F4E}"/>
              </a:ext>
            </a:extLst>
          </p:cNvPr>
          <p:cNvSpPr/>
          <p:nvPr/>
        </p:nvSpPr>
        <p:spPr>
          <a:xfrm>
            <a:off x="7217310" y="6260348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default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2D3467CA-189E-7F42-969B-045B09E62474}"/>
              </a:ext>
            </a:extLst>
          </p:cNvPr>
          <p:cNvSpPr/>
          <p:nvPr/>
        </p:nvSpPr>
        <p:spPr>
          <a:xfrm>
            <a:off x="8423198" y="6251189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Min/Max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52E8E34-F0E0-064F-B847-6BCFF59F0EDE}"/>
              </a:ext>
            </a:extLst>
          </p:cNvPr>
          <p:cNvSpPr txBox="1"/>
          <p:nvPr/>
        </p:nvSpPr>
        <p:spPr>
          <a:xfrm>
            <a:off x="7203966" y="6754206"/>
            <a:ext cx="2468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Limit Range </a:t>
            </a:r>
            <a:r>
              <a:rPr lang="en-IN" sz="1600" dirty="0">
                <a:solidFill>
                  <a:srgbClr val="FF0000"/>
                </a:solidFill>
              </a:rPr>
              <a:t>(Per Container)</a:t>
            </a:r>
            <a:endParaRPr lang="en-IN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9C9061-0823-ED4D-8367-1F7761FE4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685" y="2601820"/>
            <a:ext cx="4523094" cy="49875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65355A-F170-5943-BC38-18C5AF4BBF31}"/>
              </a:ext>
            </a:extLst>
          </p:cNvPr>
          <p:cNvSpPr txBox="1"/>
          <p:nvPr/>
        </p:nvSpPr>
        <p:spPr>
          <a:xfrm>
            <a:off x="10926118" y="1955418"/>
            <a:ext cx="26582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Limit Range Manifest</a:t>
            </a:r>
          </a:p>
        </p:txBody>
      </p:sp>
      <p:sp>
        <p:nvSpPr>
          <p:cNvPr id="211" name="Title 211">
            <a:extLst>
              <a:ext uri="{FF2B5EF4-FFF2-40B4-BE49-F238E27FC236}">
                <a16:creationId xmlns:a16="http://schemas.microsoft.com/office/drawing/2014/main" id="{B462FEC3-1406-B646-A155-48AA3761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2329" y="7306"/>
            <a:ext cx="4288071" cy="1188851"/>
          </a:xfrm>
        </p:spPr>
        <p:txBody>
          <a:bodyPr>
            <a:normAutofit/>
          </a:bodyPr>
          <a:lstStyle/>
          <a:p>
            <a:r>
              <a:rPr lang="en-US" dirty="0"/>
              <a:t>Limit Range</a:t>
            </a:r>
          </a:p>
        </p:txBody>
      </p:sp>
    </p:spTree>
    <p:extLst>
      <p:ext uri="{BB962C8B-B14F-4D97-AF65-F5344CB8AC3E}">
        <p14:creationId xmlns:p14="http://schemas.microsoft.com/office/powerpoint/2010/main" val="339951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83" grpId="0" animBg="1"/>
      <p:bldP spid="84" grpId="0" animBg="1"/>
      <p:bldP spid="85" grpId="0" animBg="1"/>
      <p:bldP spid="86" grpId="0" animBg="1"/>
      <p:bldP spid="87" grpId="0"/>
      <p:bldP spid="96" grpId="0"/>
      <p:bldP spid="97" grpId="0"/>
      <p:bldP spid="98" grpId="0" animBg="1"/>
      <p:bldP spid="99" grpId="0" animBg="1"/>
      <p:bldP spid="100" grpId="0" animBg="1"/>
      <p:bldP spid="101" grpId="0"/>
      <p:bldP spid="110" grpId="0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/>
      <p:bldP spid="128" grpId="0"/>
      <p:bldP spid="129" grpId="0"/>
      <p:bldP spid="130" grpId="0" animBg="1"/>
      <p:bldP spid="131" grpId="0" animBg="1"/>
      <p:bldP spid="132" grpId="0" animBg="1"/>
      <p:bldP spid="133" grpId="0"/>
      <p:bldP spid="142" grpId="0"/>
      <p:bldP spid="143" grpId="0" animBg="1"/>
      <p:bldP spid="144" grpId="0" animBg="1"/>
      <p:bldP spid="145" grpId="0"/>
      <p:bldP spid="146" grpId="0"/>
      <p:bldP spid="147" grpId="0" animBg="1"/>
      <p:bldP spid="148" grpId="0" animBg="1"/>
      <p:bldP spid="149" grpId="0" animBg="1"/>
      <p:bldP spid="150" grpId="0" animBg="1"/>
      <p:bldP spid="151" grpId="0"/>
      <p:bldP spid="160" grpId="0"/>
      <p:bldP spid="161" grpId="0"/>
      <p:bldP spid="162" grpId="0" animBg="1"/>
      <p:bldP spid="163" grpId="0" animBg="1"/>
      <p:bldP spid="164" grpId="0" animBg="1"/>
      <p:bldP spid="165" grpId="0"/>
      <p:bldP spid="174" grpId="0"/>
      <p:bldP spid="175" grpId="0" animBg="1"/>
      <p:bldP spid="176" grpId="0" animBg="1"/>
      <p:bldP spid="177" grpId="0"/>
      <p:bldP spid="178" grpId="0"/>
      <p:bldP spid="8" grpId="0" animBg="1"/>
      <p:bldP spid="217" grpId="0" animBg="1"/>
      <p:bldP spid="218" grpId="0" animBg="1"/>
      <p:bldP spid="219" grpId="0" animBg="1"/>
      <p:bldP spid="220" grpId="0" animBg="1"/>
      <p:bldP spid="221" grpId="0"/>
      <p:bldP spid="222" grpId="0" animBg="1"/>
      <p:bldP spid="223" grpId="0" animBg="1"/>
      <p:bldP spid="224" grpId="0" animBg="1"/>
      <p:bldP spid="225" grpId="0" animBg="1"/>
      <p:bldP spid="226" grpId="0" animBg="1"/>
      <p:bldP spid="227" grpId="0"/>
      <p:bldP spid="228" grpId="0" animBg="1"/>
      <p:bldP spid="229" grpId="0" animBg="1"/>
      <p:bldP spid="230" grpId="0" animBg="1"/>
      <p:bldP spid="231" grpId="0" animBg="1"/>
      <p:bldP spid="232" grpId="0" animBg="1"/>
      <p:bldP spid="233" grpId="0"/>
      <p:bldP spid="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62C07A-50D3-4948-9292-C4DF2591E7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11F724-06C4-C143-A304-16E11E142EFB}"/>
              </a:ext>
            </a:extLst>
          </p:cNvPr>
          <p:cNvSpPr txBox="1"/>
          <p:nvPr/>
        </p:nvSpPr>
        <p:spPr>
          <a:xfrm>
            <a:off x="7219256" y="5342194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3367FA3-2257-A04E-B32D-416BB3AF51F3}"/>
              </a:ext>
            </a:extLst>
          </p:cNvPr>
          <p:cNvSpPr/>
          <p:nvPr/>
        </p:nvSpPr>
        <p:spPr>
          <a:xfrm>
            <a:off x="185540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769949-492A-A24F-86CF-55A0E1E0280D}"/>
              </a:ext>
            </a:extLst>
          </p:cNvPr>
          <p:cNvSpPr/>
          <p:nvPr/>
        </p:nvSpPr>
        <p:spPr>
          <a:xfrm>
            <a:off x="423521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D71CC8-698D-BD48-98F6-9B5781989D91}"/>
              </a:ext>
            </a:extLst>
          </p:cNvPr>
          <p:cNvSpPr/>
          <p:nvPr/>
        </p:nvSpPr>
        <p:spPr>
          <a:xfrm>
            <a:off x="711070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F30F3F9-92ED-4242-9C04-0268BDEC6945}"/>
              </a:ext>
            </a:extLst>
          </p:cNvPr>
          <p:cNvSpPr/>
          <p:nvPr/>
        </p:nvSpPr>
        <p:spPr>
          <a:xfrm>
            <a:off x="969430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1F9E72-437E-B54A-A0FE-3C3FCC558CC3}"/>
              </a:ext>
            </a:extLst>
          </p:cNvPr>
          <p:cNvSpPr txBox="1"/>
          <p:nvPr/>
        </p:nvSpPr>
        <p:spPr>
          <a:xfrm>
            <a:off x="1427353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C827583-7341-2D4D-A1AB-5792170BBD9E}"/>
              </a:ext>
            </a:extLst>
          </p:cNvPr>
          <p:cNvGrpSpPr/>
          <p:nvPr/>
        </p:nvGrpSpPr>
        <p:grpSpPr>
          <a:xfrm>
            <a:off x="1220351" y="1196157"/>
            <a:ext cx="1006998" cy="827590"/>
            <a:chOff x="853440" y="4579716"/>
            <a:chExt cx="1006998" cy="82759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40766B3-70DC-9246-8F7C-E7603D3FA9D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26C201D-F222-0648-9B12-37399CC60F0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40E502-9FAF-C547-B8C5-5593CD7A6E4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1600230-8A12-F243-925A-95525EAAFEF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FCD54EB-6713-B941-A712-39671B988E4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FDC8156-C97C-C345-A706-1ADAB745BDE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543AFF-3D75-834B-8263-2851D372CF8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4A210CB-7B8B-7840-8FC6-263DA80E1C37}"/>
              </a:ext>
            </a:extLst>
          </p:cNvPr>
          <p:cNvSpPr txBox="1"/>
          <p:nvPr/>
        </p:nvSpPr>
        <p:spPr>
          <a:xfrm>
            <a:off x="1171819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378A098-4347-474E-A82D-F884FB0C32B1}"/>
              </a:ext>
            </a:extLst>
          </p:cNvPr>
          <p:cNvSpPr txBox="1"/>
          <p:nvPr/>
        </p:nvSpPr>
        <p:spPr>
          <a:xfrm>
            <a:off x="1067242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1653A20-B000-7045-A81B-E970A98E0176}"/>
              </a:ext>
            </a:extLst>
          </p:cNvPr>
          <p:cNvSpPr/>
          <p:nvPr/>
        </p:nvSpPr>
        <p:spPr>
          <a:xfrm>
            <a:off x="423518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3C713E2-8FD7-794C-8338-34283B098CB8}"/>
              </a:ext>
            </a:extLst>
          </p:cNvPr>
          <p:cNvSpPr/>
          <p:nvPr/>
        </p:nvSpPr>
        <p:spPr>
          <a:xfrm>
            <a:off x="711067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4152F6C-4991-4C4B-8C9C-AF67633EA8F9}"/>
              </a:ext>
            </a:extLst>
          </p:cNvPr>
          <p:cNvSpPr/>
          <p:nvPr/>
        </p:nvSpPr>
        <p:spPr>
          <a:xfrm>
            <a:off x="969427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CA8BC2-B17B-A34E-8163-91C65C41177E}"/>
              </a:ext>
            </a:extLst>
          </p:cNvPr>
          <p:cNvSpPr txBox="1"/>
          <p:nvPr/>
        </p:nvSpPr>
        <p:spPr>
          <a:xfrm>
            <a:off x="1427350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F11C5C8-7908-5D43-B81B-04ABDABB2201}"/>
              </a:ext>
            </a:extLst>
          </p:cNvPr>
          <p:cNvGrpSpPr/>
          <p:nvPr/>
        </p:nvGrpSpPr>
        <p:grpSpPr>
          <a:xfrm>
            <a:off x="1220348" y="3722822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47BEF81-85EC-ED41-9522-BC4EC16AB7A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8FDFB99-0400-A44F-9E29-B1311FBA2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764C7A6-2AAC-A848-A5D7-9E4BE70435F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DEAA59D-08FB-7D4A-B400-CE069EB37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E11B62F-9FD0-2F43-BFC6-713D1EE99D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E8593D0-9831-8A45-BDEF-254065E58C9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ACFCCB-BC69-1745-8DA9-29F1CDD4BEB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D33C04DB-5C85-3745-8B66-4E0138FDBF68}"/>
              </a:ext>
            </a:extLst>
          </p:cNvPr>
          <p:cNvSpPr txBox="1"/>
          <p:nvPr/>
        </p:nvSpPr>
        <p:spPr>
          <a:xfrm>
            <a:off x="1171816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D5B011-08F1-CD4F-829E-A192F096D437}"/>
              </a:ext>
            </a:extLst>
          </p:cNvPr>
          <p:cNvSpPr/>
          <p:nvPr/>
        </p:nvSpPr>
        <p:spPr>
          <a:xfrm>
            <a:off x="423519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CAF0A59-ADD1-A540-9283-880EBEEFF8F3}"/>
              </a:ext>
            </a:extLst>
          </p:cNvPr>
          <p:cNvSpPr/>
          <p:nvPr/>
        </p:nvSpPr>
        <p:spPr>
          <a:xfrm>
            <a:off x="423519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D14DA85-B558-E54A-8504-56E3B88F5AA4}"/>
              </a:ext>
            </a:extLst>
          </p:cNvPr>
          <p:cNvSpPr txBox="1"/>
          <p:nvPr/>
        </p:nvSpPr>
        <p:spPr>
          <a:xfrm>
            <a:off x="1021718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B62C387-FFDA-F744-9A05-EA8D8F038AA6}"/>
              </a:ext>
            </a:extLst>
          </p:cNvPr>
          <p:cNvSpPr txBox="1"/>
          <p:nvPr/>
        </p:nvSpPr>
        <p:spPr>
          <a:xfrm>
            <a:off x="512860" y="7164765"/>
            <a:ext cx="1832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dev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2963084-DAA2-AF44-BA47-EB468D228EA3}"/>
              </a:ext>
            </a:extLst>
          </p:cNvPr>
          <p:cNvSpPr/>
          <p:nvPr/>
        </p:nvSpPr>
        <p:spPr>
          <a:xfrm>
            <a:off x="3586133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2404A0C-5F18-AF47-BE8F-380BBC4F1350}"/>
              </a:ext>
            </a:extLst>
          </p:cNvPr>
          <p:cNvSpPr/>
          <p:nvPr/>
        </p:nvSpPr>
        <p:spPr>
          <a:xfrm>
            <a:off x="3823892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A3B745-6F5F-204E-AE1F-5458170B0204}"/>
              </a:ext>
            </a:extLst>
          </p:cNvPr>
          <p:cNvSpPr/>
          <p:nvPr/>
        </p:nvSpPr>
        <p:spPr>
          <a:xfrm>
            <a:off x="4111441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6E2059B-63A5-8E43-AF77-A7704CC168A3}"/>
              </a:ext>
            </a:extLst>
          </p:cNvPr>
          <p:cNvSpPr/>
          <p:nvPr/>
        </p:nvSpPr>
        <p:spPr>
          <a:xfrm>
            <a:off x="4369801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F46C5A-F003-6148-93BC-7464AC754642}"/>
              </a:ext>
            </a:extLst>
          </p:cNvPr>
          <p:cNvSpPr txBox="1"/>
          <p:nvPr/>
        </p:nvSpPr>
        <p:spPr>
          <a:xfrm>
            <a:off x="4827724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1CE613B-4020-1B47-A924-47B8D772CF2B}"/>
              </a:ext>
            </a:extLst>
          </p:cNvPr>
          <p:cNvGrpSpPr/>
          <p:nvPr/>
        </p:nvGrpSpPr>
        <p:grpSpPr>
          <a:xfrm>
            <a:off x="4620722" y="1196157"/>
            <a:ext cx="1006998" cy="827590"/>
            <a:chOff x="853440" y="4579716"/>
            <a:chExt cx="1006998" cy="82759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EEF2F84-2593-4145-A90A-A667482EB41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514F01D-B3C7-FF41-9490-4FF3CD1667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DC949C9-FE80-104C-923E-F5CF6C31741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E7854B7-9386-6447-BB8B-897F3272A663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22C6E29-0667-5246-AFCD-C69FF9528A2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C3D511E-C356-B84C-9EAC-B791A03DCA2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F93D49D-61C9-004F-88D9-3205144FEE0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1928D85E-DDCB-1E4E-ADC9-3F86C13E9CBF}"/>
              </a:ext>
            </a:extLst>
          </p:cNvPr>
          <p:cNvSpPr txBox="1"/>
          <p:nvPr/>
        </p:nvSpPr>
        <p:spPr>
          <a:xfrm>
            <a:off x="4572190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6CF8D6B-EA8B-8A49-BD7C-49F49DE7B699}"/>
              </a:ext>
            </a:extLst>
          </p:cNvPr>
          <p:cNvSpPr txBox="1"/>
          <p:nvPr/>
        </p:nvSpPr>
        <p:spPr>
          <a:xfrm>
            <a:off x="4467613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2F9115C-C6B8-E34F-93CA-126069BE8E21}"/>
              </a:ext>
            </a:extLst>
          </p:cNvPr>
          <p:cNvSpPr/>
          <p:nvPr/>
        </p:nvSpPr>
        <p:spPr>
          <a:xfrm>
            <a:off x="3823889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280536B-F5B4-A049-853F-9583103F32B7}"/>
              </a:ext>
            </a:extLst>
          </p:cNvPr>
          <p:cNvSpPr/>
          <p:nvPr/>
        </p:nvSpPr>
        <p:spPr>
          <a:xfrm>
            <a:off x="4111438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68C722-0C66-6D4B-9D6D-199C9B6B0FAE}"/>
              </a:ext>
            </a:extLst>
          </p:cNvPr>
          <p:cNvSpPr/>
          <p:nvPr/>
        </p:nvSpPr>
        <p:spPr>
          <a:xfrm>
            <a:off x="4369798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E8798CF-83D7-A947-BCB0-DDBCC8684DE0}"/>
              </a:ext>
            </a:extLst>
          </p:cNvPr>
          <p:cNvSpPr txBox="1"/>
          <p:nvPr/>
        </p:nvSpPr>
        <p:spPr>
          <a:xfrm>
            <a:off x="4827721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0F11911-F9D7-4C4C-BBB3-2343504928EA}"/>
              </a:ext>
            </a:extLst>
          </p:cNvPr>
          <p:cNvGrpSpPr/>
          <p:nvPr/>
        </p:nvGrpSpPr>
        <p:grpSpPr>
          <a:xfrm>
            <a:off x="4620719" y="3722822"/>
            <a:ext cx="1006998" cy="827590"/>
            <a:chOff x="853440" y="4579716"/>
            <a:chExt cx="1006998" cy="82759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204CB45-1325-5447-9E4B-DA40792F3D3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6883FB4-939F-0B48-8214-2078C10C4F1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6F279FE-FAA2-5847-8421-E948F3A6837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D8BFE7E-40EE-4A4E-8E27-83886F1756B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9CEE8F5-77E6-4342-88A2-2EDF6BD0D80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FE8495F-5CBE-1F47-8E22-597713696E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77883BC-BFF1-5A44-A9F2-553CCB4320C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040FB039-2FD4-364A-AA81-9C2A10F288BF}"/>
              </a:ext>
            </a:extLst>
          </p:cNvPr>
          <p:cNvSpPr txBox="1"/>
          <p:nvPr/>
        </p:nvSpPr>
        <p:spPr>
          <a:xfrm>
            <a:off x="4572187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9484FFF-FE76-A146-A59F-6A29A88D4EE9}"/>
              </a:ext>
            </a:extLst>
          </p:cNvPr>
          <p:cNvSpPr/>
          <p:nvPr/>
        </p:nvSpPr>
        <p:spPr>
          <a:xfrm>
            <a:off x="3823890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8DE849-81AE-1149-A8D4-9237892C8F32}"/>
              </a:ext>
            </a:extLst>
          </p:cNvPr>
          <p:cNvSpPr/>
          <p:nvPr/>
        </p:nvSpPr>
        <p:spPr>
          <a:xfrm>
            <a:off x="3823890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C655EAE-5426-7E4C-815B-9F6D9AEA6580}"/>
              </a:ext>
            </a:extLst>
          </p:cNvPr>
          <p:cNvSpPr txBox="1"/>
          <p:nvPr/>
        </p:nvSpPr>
        <p:spPr>
          <a:xfrm>
            <a:off x="4422089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03170AF-C20A-294D-A243-E882F4E7B78E}"/>
              </a:ext>
            </a:extLst>
          </p:cNvPr>
          <p:cNvSpPr txBox="1"/>
          <p:nvPr/>
        </p:nvSpPr>
        <p:spPr>
          <a:xfrm>
            <a:off x="4090542" y="7141101"/>
            <a:ext cx="1701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</a:t>
            </a:r>
            <a:r>
              <a:rPr lang="en-US" dirty="0" err="1"/>
              <a:t>qa</a:t>
            </a:r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7A6D752-B66C-BE40-BA3B-7DB588A44011}"/>
              </a:ext>
            </a:extLst>
          </p:cNvPr>
          <p:cNvSpPr/>
          <p:nvPr/>
        </p:nvSpPr>
        <p:spPr>
          <a:xfrm>
            <a:off x="6964231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B0469C6-FDA8-3B49-99B7-2A8E5432AC65}"/>
              </a:ext>
            </a:extLst>
          </p:cNvPr>
          <p:cNvSpPr/>
          <p:nvPr/>
        </p:nvSpPr>
        <p:spPr>
          <a:xfrm>
            <a:off x="7202212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0C62206-3E51-9F4C-96D2-13F49EA8ED8B}"/>
              </a:ext>
            </a:extLst>
          </p:cNvPr>
          <p:cNvSpPr/>
          <p:nvPr/>
        </p:nvSpPr>
        <p:spPr>
          <a:xfrm>
            <a:off x="7489761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7EE3809-2CF2-AC48-B9D5-A6DD0B821BFE}"/>
              </a:ext>
            </a:extLst>
          </p:cNvPr>
          <p:cNvSpPr/>
          <p:nvPr/>
        </p:nvSpPr>
        <p:spPr>
          <a:xfrm>
            <a:off x="7748121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6A724F-D1D9-FF4E-9E48-B2F063F4E5D4}"/>
              </a:ext>
            </a:extLst>
          </p:cNvPr>
          <p:cNvSpPr txBox="1"/>
          <p:nvPr/>
        </p:nvSpPr>
        <p:spPr>
          <a:xfrm>
            <a:off x="8206044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9B0FDEE-1AF0-FA4F-8BAE-ADFE1873C8E2}"/>
              </a:ext>
            </a:extLst>
          </p:cNvPr>
          <p:cNvGrpSpPr/>
          <p:nvPr/>
        </p:nvGrpSpPr>
        <p:grpSpPr>
          <a:xfrm>
            <a:off x="7999042" y="1196157"/>
            <a:ext cx="1006998" cy="827590"/>
            <a:chOff x="853440" y="4579716"/>
            <a:chExt cx="1006998" cy="82759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0E8F12B-A89C-AA4E-89F1-7703B570C20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02FE837-93DF-F045-A7CF-AD798A65300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0255923-608A-C44C-AFE4-4C1EDFDE711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389A91F-A6D9-F64A-8A76-C8D8AB47BD9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9366D96-FE71-024A-8ACD-74ABABDCB16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AA72DCB-CF56-ED4C-A587-110DFF447E1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DA7ECAF-4A13-6849-A0AA-58ACC1F877B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46A6F12F-1715-C74E-ABC1-6192FC90CF6A}"/>
              </a:ext>
            </a:extLst>
          </p:cNvPr>
          <p:cNvSpPr txBox="1"/>
          <p:nvPr/>
        </p:nvSpPr>
        <p:spPr>
          <a:xfrm>
            <a:off x="7950510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904474C-3D74-1C43-ABA5-54B99AC5102F}"/>
              </a:ext>
            </a:extLst>
          </p:cNvPr>
          <p:cNvSpPr txBox="1"/>
          <p:nvPr/>
        </p:nvSpPr>
        <p:spPr>
          <a:xfrm>
            <a:off x="7845933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EEFDF03-EB2B-A042-AEC5-6B605C7C516E}"/>
              </a:ext>
            </a:extLst>
          </p:cNvPr>
          <p:cNvSpPr/>
          <p:nvPr/>
        </p:nvSpPr>
        <p:spPr>
          <a:xfrm>
            <a:off x="7202209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E069CD6-17D6-B140-BB47-1EE89E6249DE}"/>
              </a:ext>
            </a:extLst>
          </p:cNvPr>
          <p:cNvSpPr/>
          <p:nvPr/>
        </p:nvSpPr>
        <p:spPr>
          <a:xfrm>
            <a:off x="7489758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1F77A-D5CE-5245-B31A-C8B0C10F1CC9}"/>
              </a:ext>
            </a:extLst>
          </p:cNvPr>
          <p:cNvSpPr/>
          <p:nvPr/>
        </p:nvSpPr>
        <p:spPr>
          <a:xfrm>
            <a:off x="7748118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4F1728A-230F-9240-B749-98C3778CD0BF}"/>
              </a:ext>
            </a:extLst>
          </p:cNvPr>
          <p:cNvSpPr txBox="1"/>
          <p:nvPr/>
        </p:nvSpPr>
        <p:spPr>
          <a:xfrm>
            <a:off x="8206041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96F5802-44FB-BA46-B299-A5AF0083CA80}"/>
              </a:ext>
            </a:extLst>
          </p:cNvPr>
          <p:cNvGrpSpPr/>
          <p:nvPr/>
        </p:nvGrpSpPr>
        <p:grpSpPr>
          <a:xfrm>
            <a:off x="7999039" y="3722822"/>
            <a:ext cx="1006998" cy="827590"/>
            <a:chOff x="853440" y="4579716"/>
            <a:chExt cx="1006998" cy="82759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34CA275-FFAA-FE43-863D-641B354FF3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A8263E8-32AD-B64B-AAE5-6D4F4D5D994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C9F108F-B594-B74D-B9B6-7E73E93232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815115D-339F-3940-A02E-7698EE74B06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5168DD7-2AA3-5749-8F65-B55F5FA24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068FCD8-8297-8249-804C-5A7C4608E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FD3D920-2FAB-E84F-A252-E9C74DA6B48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198FF44F-272D-4642-8B22-893F5560FD94}"/>
              </a:ext>
            </a:extLst>
          </p:cNvPr>
          <p:cNvSpPr txBox="1"/>
          <p:nvPr/>
        </p:nvSpPr>
        <p:spPr>
          <a:xfrm>
            <a:off x="7950507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812F095-9218-7A4C-ABC3-DDC134CF604C}"/>
              </a:ext>
            </a:extLst>
          </p:cNvPr>
          <p:cNvSpPr/>
          <p:nvPr/>
        </p:nvSpPr>
        <p:spPr>
          <a:xfrm>
            <a:off x="7202210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C65B020-9604-734E-AB3D-D5DDC49F8BEE}"/>
              </a:ext>
            </a:extLst>
          </p:cNvPr>
          <p:cNvSpPr/>
          <p:nvPr/>
        </p:nvSpPr>
        <p:spPr>
          <a:xfrm>
            <a:off x="7202210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68815F-82EE-1846-826E-B811DA7DD73A}"/>
              </a:ext>
            </a:extLst>
          </p:cNvPr>
          <p:cNvSpPr txBox="1"/>
          <p:nvPr/>
        </p:nvSpPr>
        <p:spPr>
          <a:xfrm>
            <a:off x="7800409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5F00343-2CF9-694F-9EAD-47655753E5F5}"/>
              </a:ext>
            </a:extLst>
          </p:cNvPr>
          <p:cNvSpPr txBox="1"/>
          <p:nvPr/>
        </p:nvSpPr>
        <p:spPr>
          <a:xfrm>
            <a:off x="7335566" y="7173982"/>
            <a:ext cx="2229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staging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6ABE9-909E-824D-B466-8875BA801E11}"/>
              </a:ext>
            </a:extLst>
          </p:cNvPr>
          <p:cNvSpPr/>
          <p:nvPr/>
        </p:nvSpPr>
        <p:spPr>
          <a:xfrm>
            <a:off x="3823889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5058EB8-F800-E44A-8A7B-2BFF788B066E}"/>
              </a:ext>
            </a:extLst>
          </p:cNvPr>
          <p:cNvSpPr/>
          <p:nvPr/>
        </p:nvSpPr>
        <p:spPr>
          <a:xfrm>
            <a:off x="3908938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D3F8E14-EDC9-D94A-8F0C-66458DA76AD8}"/>
              </a:ext>
            </a:extLst>
          </p:cNvPr>
          <p:cNvSpPr/>
          <p:nvPr/>
        </p:nvSpPr>
        <p:spPr>
          <a:xfrm>
            <a:off x="5114826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76027C92-A69A-7146-9BF2-C08DA0AA8879}"/>
              </a:ext>
            </a:extLst>
          </p:cNvPr>
          <p:cNvSpPr/>
          <p:nvPr/>
        </p:nvSpPr>
        <p:spPr>
          <a:xfrm>
            <a:off x="3903759" y="6229486"/>
            <a:ext cx="1112435" cy="4720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Pods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805C109-9892-9644-907E-FCEAE7EE36D9}"/>
              </a:ext>
            </a:extLst>
          </p:cNvPr>
          <p:cNvSpPr/>
          <p:nvPr/>
        </p:nvSpPr>
        <p:spPr>
          <a:xfrm>
            <a:off x="5109647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Services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74CA248B-BBCF-7643-B3A8-1D6497B9D590}"/>
              </a:ext>
            </a:extLst>
          </p:cNvPr>
          <p:cNvSpPr txBox="1"/>
          <p:nvPr/>
        </p:nvSpPr>
        <p:spPr>
          <a:xfrm>
            <a:off x="4295365" y="6716208"/>
            <a:ext cx="15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Resource Quota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B2094D2B-4A90-AB42-92B3-28A46CB8E85D}"/>
              </a:ext>
            </a:extLst>
          </p:cNvPr>
          <p:cNvSpPr/>
          <p:nvPr/>
        </p:nvSpPr>
        <p:spPr>
          <a:xfrm>
            <a:off x="422920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EC9681B3-A16F-794A-8C07-3FD7D4EC660B}"/>
              </a:ext>
            </a:extLst>
          </p:cNvPr>
          <p:cNvSpPr/>
          <p:nvPr/>
        </p:nvSpPr>
        <p:spPr>
          <a:xfrm>
            <a:off x="507969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9E72A4BA-69C0-EB44-A6F8-BFD40A781827}"/>
              </a:ext>
            </a:extLst>
          </p:cNvPr>
          <p:cNvSpPr/>
          <p:nvPr/>
        </p:nvSpPr>
        <p:spPr>
          <a:xfrm>
            <a:off x="1713857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152B168D-6E06-2440-B2A9-19060816552F}"/>
              </a:ext>
            </a:extLst>
          </p:cNvPr>
          <p:cNvSpPr/>
          <p:nvPr/>
        </p:nvSpPr>
        <p:spPr>
          <a:xfrm>
            <a:off x="502790" y="6229486"/>
            <a:ext cx="1112435" cy="4720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Pods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0178AF6-7E1F-1F41-9CC7-7B0AAE11FEA4}"/>
              </a:ext>
            </a:extLst>
          </p:cNvPr>
          <p:cNvSpPr/>
          <p:nvPr/>
        </p:nvSpPr>
        <p:spPr>
          <a:xfrm>
            <a:off x="1708678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Services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582323C-0682-7D4C-907A-50F426906EC6}"/>
              </a:ext>
            </a:extLst>
          </p:cNvPr>
          <p:cNvSpPr txBox="1"/>
          <p:nvPr/>
        </p:nvSpPr>
        <p:spPr>
          <a:xfrm>
            <a:off x="894396" y="6716208"/>
            <a:ext cx="15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Resource Quota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11CA201F-2807-BA41-88B0-54E263FCAF53}"/>
              </a:ext>
            </a:extLst>
          </p:cNvPr>
          <p:cNvSpPr/>
          <p:nvPr/>
        </p:nvSpPr>
        <p:spPr>
          <a:xfrm>
            <a:off x="7209359" y="5473179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94321FA-1E95-A94E-83FD-3D9AA6C36B96}"/>
              </a:ext>
            </a:extLst>
          </p:cNvPr>
          <p:cNvSpPr/>
          <p:nvPr/>
        </p:nvSpPr>
        <p:spPr>
          <a:xfrm>
            <a:off x="7294408" y="5604501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02A9D67-A027-FD45-84BD-732A1D51D0A0}"/>
              </a:ext>
            </a:extLst>
          </p:cNvPr>
          <p:cNvSpPr/>
          <p:nvPr/>
        </p:nvSpPr>
        <p:spPr>
          <a:xfrm>
            <a:off x="8500296" y="5595342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B9C5E9-577B-CF41-BCD8-247B20C87F4E}"/>
              </a:ext>
            </a:extLst>
          </p:cNvPr>
          <p:cNvSpPr/>
          <p:nvPr/>
        </p:nvSpPr>
        <p:spPr>
          <a:xfrm>
            <a:off x="7289229" y="6260348"/>
            <a:ext cx="1112435" cy="4720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Pods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2D3467CA-189E-7F42-969B-045B09E62474}"/>
              </a:ext>
            </a:extLst>
          </p:cNvPr>
          <p:cNvSpPr/>
          <p:nvPr/>
        </p:nvSpPr>
        <p:spPr>
          <a:xfrm>
            <a:off x="8495117" y="6251189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Services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52E8E34-F0E0-064F-B847-6BCFF59F0EDE}"/>
              </a:ext>
            </a:extLst>
          </p:cNvPr>
          <p:cNvSpPr txBox="1"/>
          <p:nvPr/>
        </p:nvSpPr>
        <p:spPr>
          <a:xfrm>
            <a:off x="7680835" y="6747070"/>
            <a:ext cx="15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Resource Quota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6DCC1D-5073-D744-856B-8D783B188242}"/>
              </a:ext>
            </a:extLst>
          </p:cNvPr>
          <p:cNvSpPr txBox="1"/>
          <p:nvPr/>
        </p:nvSpPr>
        <p:spPr>
          <a:xfrm>
            <a:off x="10644027" y="1461530"/>
            <a:ext cx="31553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Resource Quota Manifest</a:t>
            </a:r>
          </a:p>
        </p:txBody>
      </p:sp>
      <p:sp>
        <p:nvSpPr>
          <p:cNvPr id="240" name="Title 211">
            <a:extLst>
              <a:ext uri="{FF2B5EF4-FFF2-40B4-BE49-F238E27FC236}">
                <a16:creationId xmlns:a16="http://schemas.microsoft.com/office/drawing/2014/main" id="{57123F34-A715-F94F-A495-64B3DCCF3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2329" y="7306"/>
            <a:ext cx="4288071" cy="1188851"/>
          </a:xfrm>
        </p:spPr>
        <p:txBody>
          <a:bodyPr>
            <a:normAutofit fontScale="90000"/>
          </a:bodyPr>
          <a:lstStyle/>
          <a:p>
            <a:r>
              <a:rPr lang="en-US" dirty="0"/>
              <a:t>Resource Quota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CB9323-7EA7-0941-B336-8AD42CA66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0225" y="2006476"/>
            <a:ext cx="4395845" cy="543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9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83" grpId="0" animBg="1"/>
      <p:bldP spid="84" grpId="0" animBg="1"/>
      <p:bldP spid="85" grpId="0" animBg="1"/>
      <p:bldP spid="86" grpId="0" animBg="1"/>
      <p:bldP spid="87" grpId="0"/>
      <p:bldP spid="96" grpId="0"/>
      <p:bldP spid="97" grpId="0"/>
      <p:bldP spid="98" grpId="0" animBg="1"/>
      <p:bldP spid="99" grpId="0" animBg="1"/>
      <p:bldP spid="100" grpId="0" animBg="1"/>
      <p:bldP spid="101" grpId="0"/>
      <p:bldP spid="110" grpId="0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/>
      <p:bldP spid="128" grpId="0"/>
      <p:bldP spid="129" grpId="0"/>
      <p:bldP spid="130" grpId="0" animBg="1"/>
      <p:bldP spid="131" grpId="0" animBg="1"/>
      <p:bldP spid="132" grpId="0" animBg="1"/>
      <p:bldP spid="133" grpId="0"/>
      <p:bldP spid="142" grpId="0"/>
      <p:bldP spid="143" grpId="0" animBg="1"/>
      <p:bldP spid="144" grpId="0" animBg="1"/>
      <p:bldP spid="145" grpId="0"/>
      <p:bldP spid="146" grpId="0"/>
      <p:bldP spid="147" grpId="0" animBg="1"/>
      <p:bldP spid="148" grpId="0" animBg="1"/>
      <p:bldP spid="149" grpId="0" animBg="1"/>
      <p:bldP spid="150" grpId="0" animBg="1"/>
      <p:bldP spid="151" grpId="0"/>
      <p:bldP spid="160" grpId="0"/>
      <p:bldP spid="161" grpId="0"/>
      <p:bldP spid="162" grpId="0" animBg="1"/>
      <p:bldP spid="163" grpId="0" animBg="1"/>
      <p:bldP spid="164" grpId="0" animBg="1"/>
      <p:bldP spid="165" grpId="0"/>
      <p:bldP spid="174" grpId="0"/>
      <p:bldP spid="175" grpId="0" animBg="1"/>
      <p:bldP spid="176" grpId="0" animBg="1"/>
      <p:bldP spid="177" grpId="0"/>
      <p:bldP spid="178" grpId="0"/>
      <p:bldP spid="8" grpId="0" animBg="1"/>
      <p:bldP spid="217" grpId="0" animBg="1"/>
      <p:bldP spid="218" grpId="0" animBg="1"/>
      <p:bldP spid="219" grpId="0" animBg="1"/>
      <p:bldP spid="220" grpId="0" animBg="1"/>
      <p:bldP spid="221" grpId="0"/>
      <p:bldP spid="222" grpId="0" animBg="1"/>
      <p:bldP spid="223" grpId="0" animBg="1"/>
      <p:bldP spid="224" grpId="0" animBg="1"/>
      <p:bldP spid="225" grpId="0" animBg="1"/>
      <p:bldP spid="226" grpId="0" animBg="1"/>
      <p:bldP spid="227" grpId="0"/>
      <p:bldP spid="228" grpId="0" animBg="1"/>
      <p:bldP spid="229" grpId="0" animBg="1"/>
      <p:bldP spid="230" grpId="0" animBg="1"/>
      <p:bldP spid="231" grpId="0" animBg="1"/>
      <p:bldP spid="232" grpId="0" animBg="1"/>
      <p:bldP spid="233" grpId="0"/>
      <p:bldP spid="1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9849" y="239261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Database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39121" y="122184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6711974" y="1500260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</p:spTree>
    <p:extLst>
      <p:ext uri="{BB962C8B-B14F-4D97-AF65-F5344CB8AC3E}">
        <p14:creationId xmlns:p14="http://schemas.microsoft.com/office/powerpoint/2010/main" val="14469416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668867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628851" y="1713767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8017843" y="1918678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406306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874926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717692" y="2439091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554553" y="3440150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856228" y="3758435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628851" y="1044374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628851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8017843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391837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860457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529840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8076246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628851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632784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2305329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1237154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1237154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1237154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1237154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963615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963615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963615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963615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1237154" y="1986521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1237154" y="262359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1237154" y="3261166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7659" y="3787245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4148371" y="4498445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92596" y="378107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62455" y="2526427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/>
              <a:t>EKS Storage</a:t>
            </a:r>
            <a:br>
              <a:rPr lang="en-US" sz="3800" b="1" dirty="0">
                <a:solidFill>
                  <a:srgbClr val="00B050"/>
                </a:solidFill>
              </a:rPr>
            </a:br>
            <a:r>
              <a:rPr lang="en-US" sz="3800" b="1" dirty="0">
                <a:solidFill>
                  <a:srgbClr val="00B050"/>
                </a:solidFill>
              </a:rPr>
              <a:t>EBS CSI Driver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1248340"/>
            <a:ext cx="5210515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92612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9117579" y="1485117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9136283" y="4104866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B059BF-73E0-4941-951F-EF3AEE8B0F32}"/>
              </a:ext>
            </a:extLst>
          </p:cNvPr>
          <p:cNvCxnSpPr>
            <a:cxnSpLocks/>
          </p:cNvCxnSpPr>
          <p:nvPr/>
        </p:nvCxnSpPr>
        <p:spPr>
          <a:xfrm>
            <a:off x="9136283" y="471887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33A0EF8-01F0-CF41-AEE8-3512225B3900}"/>
              </a:ext>
            </a:extLst>
          </p:cNvPr>
          <p:cNvSpPr/>
          <p:nvPr/>
        </p:nvSpPr>
        <p:spPr>
          <a:xfrm>
            <a:off x="11216823" y="4316643"/>
            <a:ext cx="2977454" cy="4758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StatefulSets</a:t>
            </a:r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E9C286B-2D7B-3E40-B6A2-BC09B1005E2A}"/>
              </a:ext>
            </a:extLst>
          </p:cNvPr>
          <p:cNvSpPr/>
          <p:nvPr/>
        </p:nvSpPr>
        <p:spPr>
          <a:xfrm>
            <a:off x="31150" y="4303208"/>
            <a:ext cx="3459183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Complex setup to achieve  HA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B004FD4-AE88-C144-8FFF-3456EBE7FDFA}"/>
              </a:ext>
            </a:extLst>
          </p:cNvPr>
          <p:cNvSpPr/>
          <p:nvPr/>
        </p:nvSpPr>
        <p:spPr>
          <a:xfrm>
            <a:off x="31151" y="4796934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Complex Multi-Az support for EBS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C92D3FA-5081-764D-B8AD-E0708782AB27}"/>
              </a:ext>
            </a:extLst>
          </p:cNvPr>
          <p:cNvSpPr/>
          <p:nvPr/>
        </p:nvSpPr>
        <p:spPr>
          <a:xfrm>
            <a:off x="31151" y="5296259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Complex Master-Master MySQL setup 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1593AC5-BE96-B146-8461-A5A475369A94}"/>
              </a:ext>
            </a:extLst>
          </p:cNvPr>
          <p:cNvSpPr/>
          <p:nvPr/>
        </p:nvSpPr>
        <p:spPr>
          <a:xfrm>
            <a:off x="31151" y="5796923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Complex Master-Slave MySQL setup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B6413DA-0296-8442-8110-4346FD2FBEDC}"/>
              </a:ext>
            </a:extLst>
          </p:cNvPr>
          <p:cNvSpPr/>
          <p:nvPr/>
        </p:nvSpPr>
        <p:spPr>
          <a:xfrm>
            <a:off x="46819" y="6266256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No Automatic Backup &amp; Recovery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BD9B01-E744-A249-8906-C838744BBD41}"/>
              </a:ext>
            </a:extLst>
          </p:cNvPr>
          <p:cNvSpPr/>
          <p:nvPr/>
        </p:nvSpPr>
        <p:spPr>
          <a:xfrm>
            <a:off x="46819" y="3809482"/>
            <a:ext cx="3459183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Drawbacks of EBS CSI for MySQL DB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3E0F948-FD39-0644-9C70-09494DA7DA1C}"/>
              </a:ext>
            </a:extLst>
          </p:cNvPr>
          <p:cNvSpPr/>
          <p:nvPr/>
        </p:nvSpPr>
        <p:spPr>
          <a:xfrm>
            <a:off x="62455" y="6748156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No Auto-Upgrade MySQL</a:t>
            </a:r>
          </a:p>
        </p:txBody>
      </p:sp>
    </p:spTree>
    <p:extLst>
      <p:ext uri="{BB962C8B-B14F-4D97-AF65-F5344CB8AC3E}">
        <p14:creationId xmlns:p14="http://schemas.microsoft.com/office/powerpoint/2010/main" val="276373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4" grpId="0" animBg="1"/>
      <p:bldP spid="66" grpId="0" animBg="1"/>
      <p:bldP spid="67" grpId="0" animBg="1"/>
      <p:bldP spid="78" grpId="0" animBg="1"/>
      <p:bldP spid="79" grpId="0" animBg="1"/>
      <p:bldP spid="80" grpId="0" animBg="1"/>
      <p:bldP spid="8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03090"/>
            <a:ext cx="10872440" cy="41969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238439" y="1251433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7627431" y="1456344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015894" y="1635117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484514" y="2714745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327280" y="1976757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164141" y="297781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465816" y="3296101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238439" y="582040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3835782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/>
              <a:t>MySQL – </a:t>
            </a:r>
            <a:r>
              <a:rPr lang="en-IN" sz="1700" dirty="0" err="1"/>
              <a:t>ExternalName</a:t>
            </a:r>
            <a:r>
              <a:rPr lang="en-IN" sz="1700" dirty="0"/>
              <a:t> Service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12566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10846742" y="3480767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ExternalName</a:t>
            </a:r>
            <a:r>
              <a:rPr lang="en-US" dirty="0"/>
              <a:t> Service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0846742" y="1524187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0846742" y="2161258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0846742" y="279883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02184" y="373263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-341480" y="234611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/>
              <a:t>AWS </a:t>
            </a:r>
          </a:p>
          <a:p>
            <a:r>
              <a:rPr lang="en-US" sz="3800" b="1" dirty="0">
                <a:solidFill>
                  <a:srgbClr val="00B050"/>
                </a:solidFill>
              </a:rPr>
              <a:t>RDS Database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470197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786006"/>
            <a:ext cx="4820103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044280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463786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727167" y="102278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8745871" y="3642532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C3DF1CAF-125D-7A47-A276-5A7CEE9CF163}"/>
              </a:ext>
            </a:extLst>
          </p:cNvPr>
          <p:cNvSpPr/>
          <p:nvPr/>
        </p:nvSpPr>
        <p:spPr>
          <a:xfrm>
            <a:off x="4345968" y="5210210"/>
            <a:ext cx="8804953" cy="208526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F8F79E-2D37-724B-B05D-DADEC4A9BC57}"/>
              </a:ext>
            </a:extLst>
          </p:cNvPr>
          <p:cNvSpPr txBox="1"/>
          <p:nvPr/>
        </p:nvSpPr>
        <p:spPr>
          <a:xfrm>
            <a:off x="7913693" y="6688718"/>
            <a:ext cx="164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Amazon RDS</a:t>
            </a:r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53592121-4D36-9A4E-88AB-4B5A5558EC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48165" y="5672762"/>
            <a:ext cx="974655" cy="97465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940533-56FA-E849-B36C-7C15B59CF451}"/>
              </a:ext>
            </a:extLst>
          </p:cNvPr>
          <p:cNvCxnSpPr>
            <a:cxnSpLocks/>
            <a:stCxn id="28" idx="2"/>
            <a:endCxn id="79" idx="0"/>
          </p:cNvCxnSpPr>
          <p:nvPr/>
        </p:nvCxnSpPr>
        <p:spPr>
          <a:xfrm>
            <a:off x="8727167" y="4256539"/>
            <a:ext cx="8326" cy="14162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14B4850B-5D8D-5749-9AC5-A97865240AA7}"/>
              </a:ext>
            </a:extLst>
          </p:cNvPr>
          <p:cNvSpPr/>
          <p:nvPr/>
        </p:nvSpPr>
        <p:spPr>
          <a:xfrm>
            <a:off x="4696738" y="5584045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Availability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D173D9A-13ED-D54B-BA00-62275565F449}"/>
              </a:ext>
            </a:extLst>
          </p:cNvPr>
          <p:cNvSpPr/>
          <p:nvPr/>
        </p:nvSpPr>
        <p:spPr>
          <a:xfrm>
            <a:off x="4696738" y="6077771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Backup &amp; Recovery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5186DA7-296B-C748-9280-A049339F8483}"/>
              </a:ext>
            </a:extLst>
          </p:cNvPr>
          <p:cNvSpPr/>
          <p:nvPr/>
        </p:nvSpPr>
        <p:spPr>
          <a:xfrm>
            <a:off x="4696738" y="6577096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Replicas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683A22D-AAD9-7649-A545-46CA5AB3F0C9}"/>
              </a:ext>
            </a:extLst>
          </p:cNvPr>
          <p:cNvSpPr/>
          <p:nvPr/>
        </p:nvSpPr>
        <p:spPr>
          <a:xfrm>
            <a:off x="9863218" y="5584045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Metrics &amp; Monitoring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60D5DA3-48FC-8B4D-B460-37E020BFC605}"/>
              </a:ext>
            </a:extLst>
          </p:cNvPr>
          <p:cNvSpPr/>
          <p:nvPr/>
        </p:nvSpPr>
        <p:spPr>
          <a:xfrm>
            <a:off x="9863218" y="6077771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Automatic Upgrades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1077318-BBA3-3341-B1A4-DFC1EB869EAB}"/>
              </a:ext>
            </a:extLst>
          </p:cNvPr>
          <p:cNvSpPr/>
          <p:nvPr/>
        </p:nvSpPr>
        <p:spPr>
          <a:xfrm>
            <a:off x="9863218" y="6577096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Multi-AZ Support</a:t>
            </a:r>
          </a:p>
        </p:txBody>
      </p:sp>
    </p:spTree>
    <p:extLst>
      <p:ext uri="{BB962C8B-B14F-4D97-AF65-F5344CB8AC3E}">
        <p14:creationId xmlns:p14="http://schemas.microsoft.com/office/powerpoint/2010/main" val="131946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9" grpId="0"/>
      <p:bldP spid="20" grpId="0"/>
      <p:bldP spid="21" grpId="0" animBg="1"/>
      <p:bldP spid="28" grpId="0" animBg="1"/>
      <p:bldP spid="37" grpId="0"/>
      <p:bldP spid="48" grpId="0" animBg="1"/>
      <p:bldP spid="49" grpId="0" animBg="1"/>
      <p:bldP spid="50" grpId="0" animBg="1"/>
      <p:bldP spid="51" grpId="0" animBg="1"/>
      <p:bldP spid="76" grpId="0"/>
      <p:bldP spid="77" grpId="0"/>
      <p:bldP spid="67" grpId="0" animBg="1"/>
      <p:bldP spid="78" grpId="0"/>
      <p:bldP spid="80" grpId="0" animBg="1"/>
      <p:bldP spid="81" grpId="0" animBg="1"/>
      <p:bldP spid="82" grpId="0" animBg="1"/>
      <p:bldP spid="84" grpId="0" animBg="1"/>
      <p:bldP spid="85" grpId="0" animBg="1"/>
      <p:bldP spid="8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120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4600081" y="2459634"/>
            <a:ext cx="8722760" cy="12870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4862102" y="2640458"/>
            <a:ext cx="8257997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5219272" y="2776390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8477662" y="3494924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8529915" y="2928458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5366085" y="2883439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5396095" y="3201947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F8716D-D850-424D-B0E3-BB5614511D2E}"/>
              </a:ext>
            </a:extLst>
          </p:cNvPr>
          <p:cNvSpPr/>
          <p:nvPr/>
        </p:nvSpPr>
        <p:spPr>
          <a:xfrm>
            <a:off x="6633633" y="2775433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ED049CC-FB57-3E4F-A1E9-D08A6127D0F9}"/>
              </a:ext>
            </a:extLst>
          </p:cNvPr>
          <p:cNvGrpSpPr/>
          <p:nvPr/>
        </p:nvGrpSpPr>
        <p:grpSpPr>
          <a:xfrm>
            <a:off x="6780446" y="2882482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50E5C08-700D-A743-97B7-EFF3B4A112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1B22D0-0DF3-D44B-AB32-832CA8F59F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D4278E-D864-B54B-8C65-C082EB0E05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C1834E0-2222-B743-9819-F2E53D4F2DA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1CC6938-8C67-E74F-8561-379D0C7194C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FC683B8-C66E-754F-9B67-8E0B3A24ECB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1406B9-B666-254F-BD40-989634A7AD14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C77E731-7B4A-504B-93AD-5D4135816275}"/>
              </a:ext>
            </a:extLst>
          </p:cNvPr>
          <p:cNvSpPr txBox="1"/>
          <p:nvPr/>
        </p:nvSpPr>
        <p:spPr>
          <a:xfrm>
            <a:off x="6810456" y="3200990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D768B5-86F7-D340-87F0-CD03B7FE1999}"/>
              </a:ext>
            </a:extLst>
          </p:cNvPr>
          <p:cNvSpPr/>
          <p:nvPr/>
        </p:nvSpPr>
        <p:spPr>
          <a:xfrm>
            <a:off x="10519560" y="27411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E5351B2-4FD1-3447-A453-4918DDDB4B94}"/>
              </a:ext>
            </a:extLst>
          </p:cNvPr>
          <p:cNvGrpSpPr/>
          <p:nvPr/>
        </p:nvGrpSpPr>
        <p:grpSpPr>
          <a:xfrm>
            <a:off x="10666373" y="2848150"/>
            <a:ext cx="555550" cy="352840"/>
            <a:chOff x="853440" y="4579716"/>
            <a:chExt cx="1006998" cy="82759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B72A1BF-B34A-E94D-A702-A054AEF65E7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1BA6DC-B5F3-B743-A646-A3B71E213F3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1CF77E-6BCA-6B42-85D4-53A5496F76F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B3B556-A856-5B4B-B771-7FEAEFB83CA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5BB6921-0541-DA4B-9D14-A7A572EAC26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B6EEE59-B265-4B48-91EB-A613502FBBC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8BF605E-AC60-7C47-BA9E-39DC274C4A7E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5929E4DC-79B2-8641-AA7C-35A790E3FC7D}"/>
              </a:ext>
            </a:extLst>
          </p:cNvPr>
          <p:cNvSpPr txBox="1"/>
          <p:nvPr/>
        </p:nvSpPr>
        <p:spPr>
          <a:xfrm>
            <a:off x="10696383" y="316665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792AE7-3144-0445-A60C-EF53A9C2D288}"/>
              </a:ext>
            </a:extLst>
          </p:cNvPr>
          <p:cNvSpPr/>
          <p:nvPr/>
        </p:nvSpPr>
        <p:spPr>
          <a:xfrm>
            <a:off x="11933921" y="2740144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AF736A3-134C-434C-9EF1-71682C6173B5}"/>
              </a:ext>
            </a:extLst>
          </p:cNvPr>
          <p:cNvGrpSpPr/>
          <p:nvPr/>
        </p:nvGrpSpPr>
        <p:grpSpPr>
          <a:xfrm>
            <a:off x="12080734" y="2847193"/>
            <a:ext cx="555550" cy="352840"/>
            <a:chOff x="853440" y="4579716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43F4E66-643C-3148-BAEB-EFAA8EC824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B840273-3B30-1F47-91FA-FF9EE2A902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BD500F4-0983-DA43-B67F-DBE940A0CC6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2E50342-906E-3547-ABB8-F281DA6D3D9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3A52B39-91EB-7B41-B979-64F88A6459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C640A9A-0ABB-FC4C-8F1C-635A2AABF17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AAD452B-31BA-BE46-AF7D-19673718C257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ABF88C0-E5C6-6B43-AE8C-B1597A9CCB1B}"/>
              </a:ext>
            </a:extLst>
          </p:cNvPr>
          <p:cNvSpPr txBox="1"/>
          <p:nvPr/>
        </p:nvSpPr>
        <p:spPr>
          <a:xfrm>
            <a:off x="12110744" y="316570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Node Port Service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22388" y="3822571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356BEFE-F15B-6A44-A509-F0F405710E7B}"/>
              </a:ext>
            </a:extLst>
          </p:cNvPr>
          <p:cNvCxnSpPr>
            <a:cxnSpLocks/>
            <a:stCxn id="147" idx="2"/>
            <a:endCxn id="69" idx="0"/>
          </p:cNvCxnSpPr>
          <p:nvPr/>
        </p:nvCxnSpPr>
        <p:spPr>
          <a:xfrm>
            <a:off x="8961461" y="2342508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971F4C2-9F8E-4E45-8881-6D3883743408}"/>
              </a:ext>
            </a:extLst>
          </p:cNvPr>
          <p:cNvCxnSpPr>
            <a:cxnSpLocks/>
          </p:cNvCxnSpPr>
          <p:nvPr/>
        </p:nvCxnSpPr>
        <p:spPr>
          <a:xfrm>
            <a:off x="8928929" y="3758627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stCxn id="148" idx="2"/>
            <a:endCxn id="155" idx="0"/>
          </p:cNvCxnSpPr>
          <p:nvPr/>
        </p:nvCxnSpPr>
        <p:spPr>
          <a:xfrm flipH="1">
            <a:off x="5981921" y="4138226"/>
            <a:ext cx="3001847" cy="17629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stCxn id="148" idx="2"/>
            <a:endCxn id="157" idx="0"/>
          </p:cNvCxnSpPr>
          <p:nvPr/>
        </p:nvCxnSpPr>
        <p:spPr>
          <a:xfrm>
            <a:off x="8983768" y="4138226"/>
            <a:ext cx="2759101" cy="179111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1"/>
          </p:cNvCxnSpPr>
          <p:nvPr/>
        </p:nvCxnSpPr>
        <p:spPr>
          <a:xfrm flipH="1">
            <a:off x="6041208" y="940976"/>
            <a:ext cx="2513540" cy="643177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3"/>
          </p:cNvCxnSpPr>
          <p:nvPr/>
        </p:nvCxnSpPr>
        <p:spPr>
          <a:xfrm>
            <a:off x="9246439" y="940976"/>
            <a:ext cx="2526596" cy="63384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324756" y="570969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AWS EKS </a:t>
            </a:r>
          </a:p>
          <a:p>
            <a:r>
              <a:rPr lang="en-US" sz="3000" b="1" dirty="0"/>
              <a:t>Network Design</a:t>
            </a:r>
          </a:p>
          <a:p>
            <a:r>
              <a:rPr lang="en-US" sz="3000" b="1" dirty="0"/>
              <a:t>With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&amp;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RDS Database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E5135B9-DBC5-B14B-84B2-8C29FFCAEC13}"/>
              </a:ext>
            </a:extLst>
          </p:cNvPr>
          <p:cNvSpPr txBox="1"/>
          <p:nvPr/>
        </p:nvSpPr>
        <p:spPr>
          <a:xfrm>
            <a:off x="7412" y="158189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8745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50" grpId="0" animBg="1"/>
      <p:bldP spid="65" grpId="0" animBg="1"/>
      <p:bldP spid="68" grpId="0" animBg="1"/>
      <p:bldP spid="69" grpId="0" animBg="1"/>
      <p:bldP spid="70" grpId="0" animBg="1"/>
      <p:bldP spid="71" grpId="0" animBg="1"/>
      <p:bldP spid="85" grpId="0"/>
      <p:bldP spid="88" grpId="0"/>
      <p:bldP spid="97" grpId="0"/>
      <p:bldP spid="98" grpId="0" animBg="1"/>
      <p:bldP spid="107" grpId="0"/>
      <p:bldP spid="127" grpId="0" animBg="1"/>
      <p:bldP spid="136" grpId="0"/>
      <p:bldP spid="137" grpId="0" animBg="1"/>
      <p:bldP spid="146" grpId="0"/>
      <p:bldP spid="147" grpId="1" animBg="1"/>
      <p:bldP spid="148" grpId="0" animBg="1"/>
      <p:bldP spid="149" grpId="0" animBg="1"/>
      <p:bldP spid="152" grpId="0" animBg="1"/>
      <p:bldP spid="154" grpId="0"/>
      <p:bldP spid="156" grpId="0"/>
      <p:bldP spid="175" grpId="0"/>
      <p:bldP spid="195" grpId="0"/>
      <p:bldP spid="21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1349" y="2809841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Elastic Load Balancing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Overview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935" y="2604169"/>
            <a:ext cx="3745900" cy="37459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935" y="1268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19925" y="97478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67539" y="1430897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710299" y="1543137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948883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12771986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25722730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9BDAF1-DEFA-EB49-816E-1B6929428D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1F9D63-28F4-754F-8D2C-2081386C2903}"/>
              </a:ext>
            </a:extLst>
          </p:cNvPr>
          <p:cNvSpPr/>
          <p:nvPr/>
        </p:nvSpPr>
        <p:spPr>
          <a:xfrm>
            <a:off x="5599415" y="1359821"/>
            <a:ext cx="3431569" cy="5251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Elastic Load Balancing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7E3C99-925A-AF42-BC8D-3FABE5096E97}"/>
              </a:ext>
            </a:extLst>
          </p:cNvPr>
          <p:cNvSpPr/>
          <p:nvPr/>
        </p:nvSpPr>
        <p:spPr>
          <a:xfrm>
            <a:off x="836316" y="3726680"/>
            <a:ext cx="3431569" cy="5251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Classic Load Balancer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708E68-4FDF-AB4D-8068-9C79B98D17E6}"/>
              </a:ext>
            </a:extLst>
          </p:cNvPr>
          <p:cNvSpPr/>
          <p:nvPr/>
        </p:nvSpPr>
        <p:spPr>
          <a:xfrm>
            <a:off x="5599415" y="3726680"/>
            <a:ext cx="3431569" cy="5251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Load Balancer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E08EF4-B87D-CC4F-932A-B38B9BAA5A15}"/>
              </a:ext>
            </a:extLst>
          </p:cNvPr>
          <p:cNvSpPr/>
          <p:nvPr/>
        </p:nvSpPr>
        <p:spPr>
          <a:xfrm>
            <a:off x="10483749" y="3726680"/>
            <a:ext cx="3431569" cy="5251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Load Balancer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02122A-4F63-AE46-BD15-38D917BD8608}"/>
              </a:ext>
            </a:extLst>
          </p:cNvPr>
          <p:cNvSpPr/>
          <p:nvPr/>
        </p:nvSpPr>
        <p:spPr>
          <a:xfrm>
            <a:off x="836316" y="5126805"/>
            <a:ext cx="13079001" cy="525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https://</a:t>
            </a:r>
            <a:r>
              <a:rPr lang="en-US" dirty="0" err="1"/>
              <a:t>aws.amazon.com</a:t>
            </a:r>
            <a:r>
              <a:rPr lang="en-US" dirty="0"/>
              <a:t>/</a:t>
            </a:r>
            <a:r>
              <a:rPr lang="en-US" dirty="0" err="1"/>
              <a:t>elasticloadbalancing</a:t>
            </a:r>
            <a:r>
              <a:rPr lang="en-US" dirty="0"/>
              <a:t>/features/#compare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A3B470-0DB7-1446-B8A6-E2F83439F617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2552101" y="1884931"/>
            <a:ext cx="4763099" cy="1841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6CF930-AE37-1843-9A35-B1472F5A032B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7315200" y="1884931"/>
            <a:ext cx="0" cy="184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F6A45B-1652-9240-95B8-CFB578D5328A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7315200" y="1884931"/>
            <a:ext cx="4884334" cy="184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57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439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Classic Load Balancer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497721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4472422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4600081" y="2459634"/>
            <a:ext cx="8722760" cy="12870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4862102" y="2640458"/>
            <a:ext cx="8257997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5219272" y="2776390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8477662" y="3494924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8529915" y="2928458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5366085" y="2883439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5396095" y="3201947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F8716D-D850-424D-B0E3-BB5614511D2E}"/>
              </a:ext>
            </a:extLst>
          </p:cNvPr>
          <p:cNvSpPr/>
          <p:nvPr/>
        </p:nvSpPr>
        <p:spPr>
          <a:xfrm>
            <a:off x="6633633" y="2775433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ED049CC-FB57-3E4F-A1E9-D08A6127D0F9}"/>
              </a:ext>
            </a:extLst>
          </p:cNvPr>
          <p:cNvGrpSpPr/>
          <p:nvPr/>
        </p:nvGrpSpPr>
        <p:grpSpPr>
          <a:xfrm>
            <a:off x="6780446" y="2882482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50E5C08-700D-A743-97B7-EFF3B4A112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1B22D0-0DF3-D44B-AB32-832CA8F59F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D4278E-D864-B54B-8C65-C082EB0E05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C1834E0-2222-B743-9819-F2E53D4F2DA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1CC6938-8C67-E74F-8561-379D0C7194C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FC683B8-C66E-754F-9B67-8E0B3A24ECB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1406B9-B666-254F-BD40-989634A7AD14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C77E731-7B4A-504B-93AD-5D4135816275}"/>
              </a:ext>
            </a:extLst>
          </p:cNvPr>
          <p:cNvSpPr txBox="1"/>
          <p:nvPr/>
        </p:nvSpPr>
        <p:spPr>
          <a:xfrm>
            <a:off x="6810456" y="3200990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D768B5-86F7-D340-87F0-CD03B7FE1999}"/>
              </a:ext>
            </a:extLst>
          </p:cNvPr>
          <p:cNvSpPr/>
          <p:nvPr/>
        </p:nvSpPr>
        <p:spPr>
          <a:xfrm>
            <a:off x="10519560" y="27411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E5351B2-4FD1-3447-A453-4918DDDB4B94}"/>
              </a:ext>
            </a:extLst>
          </p:cNvPr>
          <p:cNvGrpSpPr/>
          <p:nvPr/>
        </p:nvGrpSpPr>
        <p:grpSpPr>
          <a:xfrm>
            <a:off x="10666373" y="2848150"/>
            <a:ext cx="555550" cy="352840"/>
            <a:chOff x="853440" y="4579716"/>
            <a:chExt cx="1006998" cy="82759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B72A1BF-B34A-E94D-A702-A054AEF65E7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1BA6DC-B5F3-B743-A646-A3B71E213F3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1CF77E-6BCA-6B42-85D4-53A5496F76F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B3B556-A856-5B4B-B771-7FEAEFB83CA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5BB6921-0541-DA4B-9D14-A7A572EAC26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B6EEE59-B265-4B48-91EB-A613502FBBC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8BF605E-AC60-7C47-BA9E-39DC274C4A7E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5929E4DC-79B2-8641-AA7C-35A790E3FC7D}"/>
              </a:ext>
            </a:extLst>
          </p:cNvPr>
          <p:cNvSpPr txBox="1"/>
          <p:nvPr/>
        </p:nvSpPr>
        <p:spPr>
          <a:xfrm>
            <a:off x="10696383" y="316665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792AE7-3144-0445-A60C-EF53A9C2D288}"/>
              </a:ext>
            </a:extLst>
          </p:cNvPr>
          <p:cNvSpPr/>
          <p:nvPr/>
        </p:nvSpPr>
        <p:spPr>
          <a:xfrm>
            <a:off x="11933921" y="2740144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AF736A3-134C-434C-9EF1-71682C6173B5}"/>
              </a:ext>
            </a:extLst>
          </p:cNvPr>
          <p:cNvGrpSpPr/>
          <p:nvPr/>
        </p:nvGrpSpPr>
        <p:grpSpPr>
          <a:xfrm>
            <a:off x="12080734" y="2847193"/>
            <a:ext cx="555550" cy="352840"/>
            <a:chOff x="853440" y="4579716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43F4E66-643C-3148-BAEB-EFAA8EC824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B840273-3B30-1F47-91FA-FF9EE2A902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BD500F4-0983-DA43-B67F-DBE940A0CC6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2E50342-906E-3547-ABB8-F281DA6D3D9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3A52B39-91EB-7B41-B979-64F88A6459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C640A9A-0ABB-FC4C-8F1C-635A2AABF17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AAD452B-31BA-BE46-AF7D-19673718C257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ABF88C0-E5C6-6B43-AE8C-B1597A9CCB1B}"/>
              </a:ext>
            </a:extLst>
          </p:cNvPr>
          <p:cNvSpPr txBox="1"/>
          <p:nvPr/>
        </p:nvSpPr>
        <p:spPr>
          <a:xfrm>
            <a:off x="12110744" y="316570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Node Port Service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22388" y="3822571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356BEFE-F15B-6A44-A509-F0F405710E7B}"/>
              </a:ext>
            </a:extLst>
          </p:cNvPr>
          <p:cNvCxnSpPr>
            <a:cxnSpLocks/>
            <a:stCxn id="147" idx="2"/>
            <a:endCxn id="69" idx="0"/>
          </p:cNvCxnSpPr>
          <p:nvPr/>
        </p:nvCxnSpPr>
        <p:spPr>
          <a:xfrm>
            <a:off x="8961461" y="2342508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971F4C2-9F8E-4E45-8881-6D3883743408}"/>
              </a:ext>
            </a:extLst>
          </p:cNvPr>
          <p:cNvCxnSpPr>
            <a:cxnSpLocks/>
          </p:cNvCxnSpPr>
          <p:nvPr/>
        </p:nvCxnSpPr>
        <p:spPr>
          <a:xfrm>
            <a:off x="8928929" y="3758627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stCxn id="148" idx="2"/>
            <a:endCxn id="155" idx="0"/>
          </p:cNvCxnSpPr>
          <p:nvPr/>
        </p:nvCxnSpPr>
        <p:spPr>
          <a:xfrm flipH="1">
            <a:off x="5981921" y="4138226"/>
            <a:ext cx="3001847" cy="17629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stCxn id="148" idx="2"/>
            <a:endCxn id="157" idx="0"/>
          </p:cNvCxnSpPr>
          <p:nvPr/>
        </p:nvCxnSpPr>
        <p:spPr>
          <a:xfrm>
            <a:off x="8983768" y="4138226"/>
            <a:ext cx="2759101" cy="179111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1"/>
          </p:cNvCxnSpPr>
          <p:nvPr/>
        </p:nvCxnSpPr>
        <p:spPr>
          <a:xfrm flipH="1">
            <a:off x="6041208" y="940976"/>
            <a:ext cx="2513540" cy="643177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3"/>
          </p:cNvCxnSpPr>
          <p:nvPr/>
        </p:nvCxnSpPr>
        <p:spPr>
          <a:xfrm>
            <a:off x="9246439" y="940976"/>
            <a:ext cx="2526596" cy="63384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324756" y="570969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AWS EKS </a:t>
            </a:r>
          </a:p>
          <a:p>
            <a:r>
              <a:rPr lang="en-US" sz="3000" b="1" dirty="0"/>
              <a:t>Network Design</a:t>
            </a:r>
          </a:p>
          <a:p>
            <a:r>
              <a:rPr lang="en-US" sz="3000" b="1" dirty="0"/>
              <a:t>With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&amp;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RDS Database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E5135B9-DBC5-B14B-84B2-8C29FFCAEC13}"/>
              </a:ext>
            </a:extLst>
          </p:cNvPr>
          <p:cNvSpPr txBox="1"/>
          <p:nvPr/>
        </p:nvSpPr>
        <p:spPr>
          <a:xfrm>
            <a:off x="7412" y="158189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585949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Classic Load Balancer Service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49531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100941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202190" y="5719958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AWS EKS </a:t>
            </a:r>
          </a:p>
          <a:p>
            <a:r>
              <a:rPr lang="en-US" sz="2800" b="1" dirty="0"/>
              <a:t>Network Design</a:t>
            </a:r>
          </a:p>
          <a:p>
            <a:r>
              <a:rPr lang="en-US" sz="2800" b="1" dirty="0"/>
              <a:t>With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Classic Load Balancer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0C7611F8-600C-F745-BFD3-FE77ED86EE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39870" y="1599998"/>
            <a:ext cx="469900" cy="469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188145" y="1405103"/>
            <a:ext cx="1510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Classic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626321" y="6095240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498792" y="6106942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4630903" y="5394639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0F0DA69-A847-7440-B69E-F97EC6D3E5B5}"/>
              </a:ext>
            </a:extLst>
          </p:cNvPr>
          <p:cNvGrpSpPr/>
          <p:nvPr/>
        </p:nvGrpSpPr>
        <p:grpSpPr>
          <a:xfrm>
            <a:off x="4630903" y="3978951"/>
            <a:ext cx="8722760" cy="1312289"/>
            <a:chOff x="4600081" y="4843235"/>
            <a:chExt cx="8722760" cy="1312289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D26E4128-A90E-A347-8CA6-2CA62E0C122C}"/>
                </a:ext>
              </a:extLst>
            </p:cNvPr>
            <p:cNvSpPr/>
            <p:nvPr/>
          </p:nvSpPr>
          <p:spPr>
            <a:xfrm>
              <a:off x="4600081" y="4843235"/>
              <a:ext cx="8722760" cy="12870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18AABBEA-2A6E-5A41-94BF-154883BA4061}"/>
                </a:ext>
              </a:extLst>
            </p:cNvPr>
            <p:cNvSpPr/>
            <p:nvPr/>
          </p:nvSpPr>
          <p:spPr>
            <a:xfrm>
              <a:off x="4862102" y="5024059"/>
              <a:ext cx="8257997" cy="89411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EF4ECF3-DC90-574C-9E0B-4EF34ED2444D}"/>
                </a:ext>
              </a:extLst>
            </p:cNvPr>
            <p:cNvSpPr/>
            <p:nvPr/>
          </p:nvSpPr>
          <p:spPr>
            <a:xfrm>
              <a:off x="5219272" y="5159991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3263E11E-AEAD-664A-9E03-2D06DCB89346}"/>
                </a:ext>
              </a:extLst>
            </p:cNvPr>
            <p:cNvSpPr txBox="1"/>
            <p:nvPr/>
          </p:nvSpPr>
          <p:spPr>
            <a:xfrm>
              <a:off x="8477662" y="5878525"/>
              <a:ext cx="9518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Deployment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4B5308F-4D7A-B046-BD7E-1D2032695D51}"/>
                </a:ext>
              </a:extLst>
            </p:cNvPr>
            <p:cNvSpPr txBox="1"/>
            <p:nvPr/>
          </p:nvSpPr>
          <p:spPr>
            <a:xfrm>
              <a:off x="8529915" y="5312059"/>
              <a:ext cx="8290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ReplicaSet</a:t>
              </a:r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49022FD-CB4A-4D4D-BE62-D4068B4BC8C8}"/>
                </a:ext>
              </a:extLst>
            </p:cNvPr>
            <p:cNvGrpSpPr/>
            <p:nvPr/>
          </p:nvGrpSpPr>
          <p:grpSpPr>
            <a:xfrm>
              <a:off x="5366085" y="5267040"/>
              <a:ext cx="555550" cy="352840"/>
              <a:chOff x="853440" y="4579716"/>
              <a:chExt cx="1006998" cy="827590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23EBC3F4-7D5B-7840-81DF-84514A268118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AEC02F4E-10C0-2240-A25E-65086B1F93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9FE088C8-75E5-7842-B827-A115AE5331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11DD807C-47A3-3740-8FD3-8D4B669A0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5F76F63B-740B-164D-B118-B130F2F632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0BAF8DF3-38B3-6748-9528-5EE039BD0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4825F91F-F747-8542-9E94-AF7E479252AB}"/>
                  </a:ext>
                </a:extLst>
              </p:cNvPr>
              <p:cNvSpPr txBox="1"/>
              <p:nvPr/>
            </p:nvSpPr>
            <p:spPr>
              <a:xfrm>
                <a:off x="1135876" y="4643397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8086C78-AB58-4C4B-B3D5-A0E3763707B5}"/>
                </a:ext>
              </a:extLst>
            </p:cNvPr>
            <p:cNvSpPr txBox="1"/>
            <p:nvPr/>
          </p:nvSpPr>
          <p:spPr>
            <a:xfrm>
              <a:off x="5396095" y="5585548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D0079314-8551-ED42-878F-B5D41A6D32C3}"/>
                </a:ext>
              </a:extLst>
            </p:cNvPr>
            <p:cNvSpPr/>
            <p:nvPr/>
          </p:nvSpPr>
          <p:spPr>
            <a:xfrm>
              <a:off x="6633633" y="5159034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479B8AC-33AE-0544-818F-151EAEB777F6}"/>
                </a:ext>
              </a:extLst>
            </p:cNvPr>
            <p:cNvGrpSpPr/>
            <p:nvPr/>
          </p:nvGrpSpPr>
          <p:grpSpPr>
            <a:xfrm>
              <a:off x="6780446" y="5266083"/>
              <a:ext cx="555550" cy="352840"/>
              <a:chOff x="853440" y="4579716"/>
              <a:chExt cx="1006998" cy="82759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1BE4B459-73EB-234B-94B2-1B91C58BE10C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47DEEA41-7631-A94D-A2E0-EA99810BB7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9F1189C7-9EB3-4541-998A-C6B1DF6AAB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9EAB556C-7F6A-AB47-82B0-3986F36FCB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47982969-5B3B-9441-A6B4-7344A86F26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BF2E782-331D-F141-9C42-595FA56AC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6760BB0C-E717-D74C-8B9A-33D65C803F1C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7946F70-7299-2B4B-B58E-CCEC41FAD615}"/>
                </a:ext>
              </a:extLst>
            </p:cNvPr>
            <p:cNvSpPr txBox="1"/>
            <p:nvPr/>
          </p:nvSpPr>
          <p:spPr>
            <a:xfrm>
              <a:off x="6810456" y="5584591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3EC90B60-53B3-6645-A03E-7B762987BBDC}"/>
                </a:ext>
              </a:extLst>
            </p:cNvPr>
            <p:cNvSpPr/>
            <p:nvPr/>
          </p:nvSpPr>
          <p:spPr>
            <a:xfrm>
              <a:off x="10519560" y="5124702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16963E2D-9B50-B943-B00A-63A5802A7AE7}"/>
                </a:ext>
              </a:extLst>
            </p:cNvPr>
            <p:cNvGrpSpPr/>
            <p:nvPr/>
          </p:nvGrpSpPr>
          <p:grpSpPr>
            <a:xfrm>
              <a:off x="10666373" y="5231751"/>
              <a:ext cx="555550" cy="352840"/>
              <a:chOff x="853440" y="4579716"/>
              <a:chExt cx="1006998" cy="827590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6CDA270D-1200-E04E-92B3-605C6A15F78C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4C978713-B4B8-7248-82D1-F3C2ABDD2D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E0073B2-9008-3649-9BB4-523BB8060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82F44FA0-5719-8D40-94AE-59ADBC2C8C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F9F67291-917D-E24E-B9D8-1B8B801B2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E6EFBADD-A67F-244B-96AC-9BF75CD02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A1F9A6C6-3EFA-3344-9E9E-64BC64834F36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AEA68FB-2282-F94E-98B9-740A2D80FAB1}"/>
                </a:ext>
              </a:extLst>
            </p:cNvPr>
            <p:cNvSpPr txBox="1"/>
            <p:nvPr/>
          </p:nvSpPr>
          <p:spPr>
            <a:xfrm>
              <a:off x="10696383" y="5550259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C2BB2C88-4CF4-E14E-989C-E32F43C69E0E}"/>
                </a:ext>
              </a:extLst>
            </p:cNvPr>
            <p:cNvSpPr/>
            <p:nvPr/>
          </p:nvSpPr>
          <p:spPr>
            <a:xfrm>
              <a:off x="11933921" y="5123745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A7611AD4-5A1D-104D-BAC5-AF279BA44A3D}"/>
                </a:ext>
              </a:extLst>
            </p:cNvPr>
            <p:cNvGrpSpPr/>
            <p:nvPr/>
          </p:nvGrpSpPr>
          <p:grpSpPr>
            <a:xfrm>
              <a:off x="12080734" y="5230794"/>
              <a:ext cx="555550" cy="352840"/>
              <a:chOff x="853440" y="4579716"/>
              <a:chExt cx="1006998" cy="827590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4E3980C4-79D8-2948-9FA9-E7354CEA55F1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0F153D09-06A5-FF41-9868-FDFBF58C6E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AC0994F3-4E7D-CA4C-B586-5FC91C9B64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A15AABD0-DDB3-3142-BEF8-340C47D6E8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F6FE7C9D-60A0-F943-881D-62F935747C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8C151D16-BF8F-5042-A29E-C3851E2BBE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E690186-8F42-5C48-B93C-E08AD7838731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3943AE1-4A19-2F40-B99B-70B6DEA308C1}"/>
                </a:ext>
              </a:extLst>
            </p:cNvPr>
            <p:cNvSpPr txBox="1"/>
            <p:nvPr/>
          </p:nvSpPr>
          <p:spPr>
            <a:xfrm>
              <a:off x="12110744" y="5549302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</p:grp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108" idx="1"/>
          </p:cNvCxnSpPr>
          <p:nvPr/>
        </p:nvCxnSpPr>
        <p:spPr>
          <a:xfrm rot="10800000" flipH="1" flipV="1">
            <a:off x="495318" y="769594"/>
            <a:ext cx="8144552" cy="1065353"/>
          </a:xfrm>
          <a:prstGeom prst="bentConnector3">
            <a:avLst>
              <a:gd name="adj1" fmla="val -280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C6D4D2-FF76-3F40-A097-43E2D008FC0B}"/>
              </a:ext>
            </a:extLst>
          </p:cNvPr>
          <p:cNvSpPr txBox="1"/>
          <p:nvPr/>
        </p:nvSpPr>
        <p:spPr>
          <a:xfrm>
            <a:off x="647272" y="1545284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Classic CLB DNS URL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1226CC-0AED-954E-961D-2EB5A90347F4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 flipH="1">
            <a:off x="5661061" y="2362264"/>
            <a:ext cx="3200691" cy="193344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2D63D14-61F4-F24E-A224-A4196802823B}"/>
              </a:ext>
            </a:extLst>
          </p:cNvPr>
          <p:cNvCxnSpPr>
            <a:cxnSpLocks/>
            <a:stCxn id="147" idx="2"/>
            <a:endCxn id="165" idx="0"/>
          </p:cNvCxnSpPr>
          <p:nvPr/>
        </p:nvCxnSpPr>
        <p:spPr>
          <a:xfrm flipH="1">
            <a:off x="7075422" y="2362264"/>
            <a:ext cx="1786330" cy="193248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4F9EBFFB-4D9F-3340-B59F-CE6E73C1F049}"/>
              </a:ext>
            </a:extLst>
          </p:cNvPr>
          <p:cNvCxnSpPr>
            <a:cxnSpLocks/>
            <a:stCxn id="147" idx="2"/>
            <a:endCxn id="176" idx="0"/>
          </p:cNvCxnSpPr>
          <p:nvPr/>
        </p:nvCxnSpPr>
        <p:spPr>
          <a:xfrm>
            <a:off x="8861752" y="2362264"/>
            <a:ext cx="2099597" cy="189815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6EBEAFE2-FC40-BA41-AF75-A082C4F320E3}"/>
              </a:ext>
            </a:extLst>
          </p:cNvPr>
          <p:cNvCxnSpPr>
            <a:cxnSpLocks/>
            <a:stCxn id="147" idx="2"/>
            <a:endCxn id="179" idx="0"/>
          </p:cNvCxnSpPr>
          <p:nvPr/>
        </p:nvCxnSpPr>
        <p:spPr>
          <a:xfrm>
            <a:off x="8861752" y="2362264"/>
            <a:ext cx="3513958" cy="1897197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F76380-D038-E043-871C-AE60EFA9469F}"/>
              </a:ext>
            </a:extLst>
          </p:cNvPr>
          <p:cNvCxnSpPr>
            <a:cxnSpLocks/>
            <a:stCxn id="164" idx="2"/>
            <a:endCxn id="126" idx="0"/>
          </p:cNvCxnSpPr>
          <p:nvPr/>
        </p:nvCxnSpPr>
        <p:spPr>
          <a:xfrm>
            <a:off x="5638738" y="4998263"/>
            <a:ext cx="3353545" cy="39637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B090AE28-0F10-8F45-B558-9D8F47F7EA8C}"/>
              </a:ext>
            </a:extLst>
          </p:cNvPr>
          <p:cNvCxnSpPr>
            <a:cxnSpLocks/>
            <a:stCxn id="167" idx="2"/>
            <a:endCxn id="126" idx="0"/>
          </p:cNvCxnSpPr>
          <p:nvPr/>
        </p:nvCxnSpPr>
        <p:spPr>
          <a:xfrm>
            <a:off x="7053099" y="4997306"/>
            <a:ext cx="1939184" cy="39733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C022CCE-BE90-1B4A-A52F-5347CC9B891E}"/>
              </a:ext>
            </a:extLst>
          </p:cNvPr>
          <p:cNvCxnSpPr>
            <a:cxnSpLocks/>
            <a:stCxn id="178" idx="2"/>
            <a:endCxn id="126" idx="0"/>
          </p:cNvCxnSpPr>
          <p:nvPr/>
        </p:nvCxnSpPr>
        <p:spPr>
          <a:xfrm flipH="1">
            <a:off x="8992283" y="4962974"/>
            <a:ext cx="1946743" cy="4316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AAF6FDA5-8A9A-404B-AA05-3E302E639C39}"/>
              </a:ext>
            </a:extLst>
          </p:cNvPr>
          <p:cNvCxnSpPr>
            <a:cxnSpLocks/>
            <a:stCxn id="181" idx="2"/>
            <a:endCxn id="126" idx="0"/>
          </p:cNvCxnSpPr>
          <p:nvPr/>
        </p:nvCxnSpPr>
        <p:spPr>
          <a:xfrm flipH="1">
            <a:off x="8992283" y="4962017"/>
            <a:ext cx="3361104" cy="43262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710294"/>
            <a:ext cx="2654762" cy="74054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1"/>
          </p:cNvCxnSpPr>
          <p:nvPr/>
        </p:nvCxnSpPr>
        <p:spPr>
          <a:xfrm>
            <a:off x="8992283" y="5710294"/>
            <a:ext cx="2506509" cy="75224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68653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25375" y="5773581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69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65" grpId="0" animBg="1"/>
      <p:bldP spid="147" grpId="0" animBg="1"/>
      <p:bldP spid="175" grpId="0"/>
      <p:bldP spid="195" grpId="0"/>
      <p:bldP spid="3" grpId="0"/>
      <p:bldP spid="112" grpId="0" animBg="1"/>
      <p:bldP spid="114" grpId="0" animBg="1"/>
      <p:bldP spid="116" grpId="0"/>
      <p:bldP spid="118" grpId="0"/>
      <p:bldP spid="121" grpId="0" animBg="1"/>
      <p:bldP spid="125" grpId="0" animBg="1"/>
      <p:bldP spid="126" grpId="0" animBg="1"/>
      <p:bldP spid="21" grpId="0"/>
      <p:bldP spid="72" grpId="0" animBg="1"/>
      <p:bldP spid="73" grpId="0"/>
      <p:bldP spid="229" grpId="0"/>
      <p:bldP spid="23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439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Network Load Balancer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497721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39702391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Network</a:t>
            </a:r>
            <a:r>
              <a:rPr lang="en-US" sz="1400" dirty="0"/>
              <a:t> Load Balancer Service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49531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100941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202190" y="5719958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AWS EKS </a:t>
            </a:r>
          </a:p>
          <a:p>
            <a:r>
              <a:rPr lang="en-US" sz="2800" b="1" dirty="0"/>
              <a:t>Network Design</a:t>
            </a:r>
          </a:p>
          <a:p>
            <a:r>
              <a:rPr lang="en-US" sz="2800" b="1" dirty="0"/>
              <a:t>With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Network 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188145" y="1405103"/>
            <a:ext cx="1637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Network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095240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06942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4630903" y="5394639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0F0DA69-A847-7440-B69E-F97EC6D3E5B5}"/>
              </a:ext>
            </a:extLst>
          </p:cNvPr>
          <p:cNvGrpSpPr/>
          <p:nvPr/>
        </p:nvGrpSpPr>
        <p:grpSpPr>
          <a:xfrm>
            <a:off x="4630903" y="3978951"/>
            <a:ext cx="8722760" cy="1312289"/>
            <a:chOff x="4600081" y="4843235"/>
            <a:chExt cx="8722760" cy="1312289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D26E4128-A90E-A347-8CA6-2CA62E0C122C}"/>
                </a:ext>
              </a:extLst>
            </p:cNvPr>
            <p:cNvSpPr/>
            <p:nvPr/>
          </p:nvSpPr>
          <p:spPr>
            <a:xfrm>
              <a:off x="4600081" y="4843235"/>
              <a:ext cx="8722760" cy="12870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18AABBEA-2A6E-5A41-94BF-154883BA4061}"/>
                </a:ext>
              </a:extLst>
            </p:cNvPr>
            <p:cNvSpPr/>
            <p:nvPr/>
          </p:nvSpPr>
          <p:spPr>
            <a:xfrm>
              <a:off x="4862102" y="5024059"/>
              <a:ext cx="8257997" cy="89411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EF4ECF3-DC90-574C-9E0B-4EF34ED2444D}"/>
                </a:ext>
              </a:extLst>
            </p:cNvPr>
            <p:cNvSpPr/>
            <p:nvPr/>
          </p:nvSpPr>
          <p:spPr>
            <a:xfrm>
              <a:off x="5219272" y="5159991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3263E11E-AEAD-664A-9E03-2D06DCB89346}"/>
                </a:ext>
              </a:extLst>
            </p:cNvPr>
            <p:cNvSpPr txBox="1"/>
            <p:nvPr/>
          </p:nvSpPr>
          <p:spPr>
            <a:xfrm>
              <a:off x="8477662" y="5878525"/>
              <a:ext cx="9518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Deployment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4B5308F-4D7A-B046-BD7E-1D2032695D51}"/>
                </a:ext>
              </a:extLst>
            </p:cNvPr>
            <p:cNvSpPr txBox="1"/>
            <p:nvPr/>
          </p:nvSpPr>
          <p:spPr>
            <a:xfrm>
              <a:off x="8529915" y="5312059"/>
              <a:ext cx="8290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ReplicaSet</a:t>
              </a:r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49022FD-CB4A-4D4D-BE62-D4068B4BC8C8}"/>
                </a:ext>
              </a:extLst>
            </p:cNvPr>
            <p:cNvGrpSpPr/>
            <p:nvPr/>
          </p:nvGrpSpPr>
          <p:grpSpPr>
            <a:xfrm>
              <a:off x="5366085" y="5267040"/>
              <a:ext cx="555550" cy="352840"/>
              <a:chOff x="853440" y="4579716"/>
              <a:chExt cx="1006998" cy="827590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23EBC3F4-7D5B-7840-81DF-84514A268118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AEC02F4E-10C0-2240-A25E-65086B1F93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9FE088C8-75E5-7842-B827-A115AE5331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11DD807C-47A3-3740-8FD3-8D4B669A0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5F76F63B-740B-164D-B118-B130F2F632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0BAF8DF3-38B3-6748-9528-5EE039BD0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4825F91F-F747-8542-9E94-AF7E479252AB}"/>
                  </a:ext>
                </a:extLst>
              </p:cNvPr>
              <p:cNvSpPr txBox="1"/>
              <p:nvPr/>
            </p:nvSpPr>
            <p:spPr>
              <a:xfrm>
                <a:off x="1135876" y="4643397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8086C78-AB58-4C4B-B3D5-A0E3763707B5}"/>
                </a:ext>
              </a:extLst>
            </p:cNvPr>
            <p:cNvSpPr txBox="1"/>
            <p:nvPr/>
          </p:nvSpPr>
          <p:spPr>
            <a:xfrm>
              <a:off x="5396095" y="5585548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D0079314-8551-ED42-878F-B5D41A6D32C3}"/>
                </a:ext>
              </a:extLst>
            </p:cNvPr>
            <p:cNvSpPr/>
            <p:nvPr/>
          </p:nvSpPr>
          <p:spPr>
            <a:xfrm>
              <a:off x="6633633" y="5159034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479B8AC-33AE-0544-818F-151EAEB777F6}"/>
                </a:ext>
              </a:extLst>
            </p:cNvPr>
            <p:cNvGrpSpPr/>
            <p:nvPr/>
          </p:nvGrpSpPr>
          <p:grpSpPr>
            <a:xfrm>
              <a:off x="6780446" y="5266083"/>
              <a:ext cx="555550" cy="352840"/>
              <a:chOff x="853440" y="4579716"/>
              <a:chExt cx="1006998" cy="82759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1BE4B459-73EB-234B-94B2-1B91C58BE10C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47DEEA41-7631-A94D-A2E0-EA99810BB7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9F1189C7-9EB3-4541-998A-C6B1DF6AAB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9EAB556C-7F6A-AB47-82B0-3986F36FCB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47982969-5B3B-9441-A6B4-7344A86F26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BF2E782-331D-F141-9C42-595FA56AC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6760BB0C-E717-D74C-8B9A-33D65C803F1C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7946F70-7299-2B4B-B58E-CCEC41FAD615}"/>
                </a:ext>
              </a:extLst>
            </p:cNvPr>
            <p:cNvSpPr txBox="1"/>
            <p:nvPr/>
          </p:nvSpPr>
          <p:spPr>
            <a:xfrm>
              <a:off x="6810456" y="5584591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3EC90B60-53B3-6645-A03E-7B762987BBDC}"/>
                </a:ext>
              </a:extLst>
            </p:cNvPr>
            <p:cNvSpPr/>
            <p:nvPr/>
          </p:nvSpPr>
          <p:spPr>
            <a:xfrm>
              <a:off x="10519560" y="5124702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16963E2D-9B50-B943-B00A-63A5802A7AE7}"/>
                </a:ext>
              </a:extLst>
            </p:cNvPr>
            <p:cNvGrpSpPr/>
            <p:nvPr/>
          </p:nvGrpSpPr>
          <p:grpSpPr>
            <a:xfrm>
              <a:off x="10666373" y="5231751"/>
              <a:ext cx="555550" cy="352840"/>
              <a:chOff x="853440" y="4579716"/>
              <a:chExt cx="1006998" cy="827590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6CDA270D-1200-E04E-92B3-605C6A15F78C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4C978713-B4B8-7248-82D1-F3C2ABDD2D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E0073B2-9008-3649-9BB4-523BB8060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82F44FA0-5719-8D40-94AE-59ADBC2C8C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F9F67291-917D-E24E-B9D8-1B8B801B2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E6EFBADD-A67F-244B-96AC-9BF75CD02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A1F9A6C6-3EFA-3344-9E9E-64BC64834F36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AEA68FB-2282-F94E-98B9-740A2D80FAB1}"/>
                </a:ext>
              </a:extLst>
            </p:cNvPr>
            <p:cNvSpPr txBox="1"/>
            <p:nvPr/>
          </p:nvSpPr>
          <p:spPr>
            <a:xfrm>
              <a:off x="10696383" y="5550259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C2BB2C88-4CF4-E14E-989C-E32F43C69E0E}"/>
                </a:ext>
              </a:extLst>
            </p:cNvPr>
            <p:cNvSpPr/>
            <p:nvPr/>
          </p:nvSpPr>
          <p:spPr>
            <a:xfrm>
              <a:off x="11933921" y="5123745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A7611AD4-5A1D-104D-BAC5-AF279BA44A3D}"/>
                </a:ext>
              </a:extLst>
            </p:cNvPr>
            <p:cNvGrpSpPr/>
            <p:nvPr/>
          </p:nvGrpSpPr>
          <p:grpSpPr>
            <a:xfrm>
              <a:off x="12080734" y="5230794"/>
              <a:ext cx="555550" cy="352840"/>
              <a:chOff x="853440" y="4579716"/>
              <a:chExt cx="1006998" cy="827590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4E3980C4-79D8-2948-9FA9-E7354CEA55F1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0F153D09-06A5-FF41-9868-FDFBF58C6E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AC0994F3-4E7D-CA4C-B586-5FC91C9B64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A15AABD0-DDB3-3142-BEF8-340C47D6E8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F6FE7C9D-60A0-F943-881D-62F935747C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8C151D16-BF8F-5042-A29E-C3851E2BBE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E690186-8F42-5C48-B93C-E08AD7838731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3943AE1-4A19-2F40-B99B-70B6DEA308C1}"/>
                </a:ext>
              </a:extLst>
            </p:cNvPr>
            <p:cNvSpPr txBox="1"/>
            <p:nvPr/>
          </p:nvSpPr>
          <p:spPr>
            <a:xfrm>
              <a:off x="12110744" y="5549302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</p:grp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</p:cNvCxnSpPr>
          <p:nvPr/>
        </p:nvCxnSpPr>
        <p:spPr>
          <a:xfrm rot="10800000" flipH="1" flipV="1">
            <a:off x="495318" y="769594"/>
            <a:ext cx="8144552" cy="1065353"/>
          </a:xfrm>
          <a:prstGeom prst="bentConnector3">
            <a:avLst>
              <a:gd name="adj1" fmla="val -280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C6D4D2-FF76-3F40-A097-43E2D008FC0B}"/>
              </a:ext>
            </a:extLst>
          </p:cNvPr>
          <p:cNvSpPr txBox="1"/>
          <p:nvPr/>
        </p:nvSpPr>
        <p:spPr>
          <a:xfrm>
            <a:off x="647272" y="1545284"/>
            <a:ext cx="1293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NLB DNS URL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1226CC-0AED-954E-961D-2EB5A90347F4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 flipH="1">
            <a:off x="5661061" y="2362264"/>
            <a:ext cx="3200691" cy="193344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2D63D14-61F4-F24E-A224-A4196802823B}"/>
              </a:ext>
            </a:extLst>
          </p:cNvPr>
          <p:cNvCxnSpPr>
            <a:cxnSpLocks/>
            <a:stCxn id="147" idx="2"/>
            <a:endCxn id="165" idx="0"/>
          </p:cNvCxnSpPr>
          <p:nvPr/>
        </p:nvCxnSpPr>
        <p:spPr>
          <a:xfrm flipH="1">
            <a:off x="7075422" y="2362264"/>
            <a:ext cx="1786330" cy="193248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4F9EBFFB-4D9F-3340-B59F-CE6E73C1F049}"/>
              </a:ext>
            </a:extLst>
          </p:cNvPr>
          <p:cNvCxnSpPr>
            <a:cxnSpLocks/>
            <a:stCxn id="147" idx="2"/>
            <a:endCxn id="176" idx="0"/>
          </p:cNvCxnSpPr>
          <p:nvPr/>
        </p:nvCxnSpPr>
        <p:spPr>
          <a:xfrm>
            <a:off x="8861752" y="2362264"/>
            <a:ext cx="2099597" cy="189815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6EBEAFE2-FC40-BA41-AF75-A082C4F320E3}"/>
              </a:ext>
            </a:extLst>
          </p:cNvPr>
          <p:cNvCxnSpPr>
            <a:cxnSpLocks/>
            <a:stCxn id="147" idx="2"/>
            <a:endCxn id="179" idx="0"/>
          </p:cNvCxnSpPr>
          <p:nvPr/>
        </p:nvCxnSpPr>
        <p:spPr>
          <a:xfrm>
            <a:off x="8861752" y="2362264"/>
            <a:ext cx="3513958" cy="1897197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F76380-D038-E043-871C-AE60EFA9469F}"/>
              </a:ext>
            </a:extLst>
          </p:cNvPr>
          <p:cNvCxnSpPr>
            <a:cxnSpLocks/>
            <a:stCxn id="164" idx="2"/>
            <a:endCxn id="126" idx="0"/>
          </p:cNvCxnSpPr>
          <p:nvPr/>
        </p:nvCxnSpPr>
        <p:spPr>
          <a:xfrm>
            <a:off x="5638738" y="4998263"/>
            <a:ext cx="3353545" cy="39637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B090AE28-0F10-8F45-B558-9D8F47F7EA8C}"/>
              </a:ext>
            </a:extLst>
          </p:cNvPr>
          <p:cNvCxnSpPr>
            <a:cxnSpLocks/>
            <a:stCxn id="167" idx="2"/>
            <a:endCxn id="126" idx="0"/>
          </p:cNvCxnSpPr>
          <p:nvPr/>
        </p:nvCxnSpPr>
        <p:spPr>
          <a:xfrm>
            <a:off x="7053099" y="4997306"/>
            <a:ext cx="1939184" cy="39733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C022CCE-BE90-1B4A-A52F-5347CC9B891E}"/>
              </a:ext>
            </a:extLst>
          </p:cNvPr>
          <p:cNvCxnSpPr>
            <a:cxnSpLocks/>
            <a:stCxn id="178" idx="2"/>
            <a:endCxn id="126" idx="0"/>
          </p:cNvCxnSpPr>
          <p:nvPr/>
        </p:nvCxnSpPr>
        <p:spPr>
          <a:xfrm flipH="1">
            <a:off x="8992283" y="4962974"/>
            <a:ext cx="1946743" cy="4316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AAF6FDA5-8A9A-404B-AA05-3E302E639C39}"/>
              </a:ext>
            </a:extLst>
          </p:cNvPr>
          <p:cNvCxnSpPr>
            <a:cxnSpLocks/>
            <a:stCxn id="181" idx="2"/>
            <a:endCxn id="126" idx="0"/>
          </p:cNvCxnSpPr>
          <p:nvPr/>
        </p:nvCxnSpPr>
        <p:spPr>
          <a:xfrm flipH="1">
            <a:off x="8992283" y="4962017"/>
            <a:ext cx="3361104" cy="43262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710294"/>
            <a:ext cx="2654762" cy="74054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1"/>
          </p:cNvCxnSpPr>
          <p:nvPr/>
        </p:nvCxnSpPr>
        <p:spPr>
          <a:xfrm>
            <a:off x="8992283" y="5710294"/>
            <a:ext cx="2506509" cy="75224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68653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25375" y="5773581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Graphic 105">
            <a:extLst>
              <a:ext uri="{FF2B5EF4-FFF2-40B4-BE49-F238E27FC236}">
                <a16:creationId xmlns:a16="http://schemas.microsoft.com/office/drawing/2014/main" id="{9FBB240E-4DE2-624A-9FEF-5AE83A9F8D5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7504" y="1581956"/>
            <a:ext cx="469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865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439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497721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66725446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3A8102-8904-5B4B-80FE-4E8D6B86C0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70EF3-F022-3D44-9B4B-6AF4EA6C6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https://kubernetes-sigs.github.io/aws-alb-ingress-controller/guide/controller/how-it-works/</a:t>
            </a:r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F25552-810C-3C41-98B2-79B55E6F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Ingress Works?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02FC8C-BA19-9443-947E-105591CC0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890" y="3101941"/>
            <a:ext cx="6180991" cy="404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47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6EDDEC-8F1C-AC43-9751-DC57265404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A09D58-7B0E-F541-9DFF-C05ECFC6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85073"/>
            <a:ext cx="12618720" cy="1188851"/>
          </a:xfrm>
        </p:spPr>
        <p:txBody>
          <a:bodyPr/>
          <a:lstStyle/>
          <a:p>
            <a:r>
              <a:rPr lang="en-US" dirty="0"/>
              <a:t>AWS EKS – Core Objects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D55347-88F3-0E4C-B005-2AC8DF3AC8A2}"/>
              </a:ext>
            </a:extLst>
          </p:cNvPr>
          <p:cNvSpPr/>
          <p:nvPr/>
        </p:nvSpPr>
        <p:spPr>
          <a:xfrm>
            <a:off x="5720576" y="1426703"/>
            <a:ext cx="2555859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83A8F7-7B19-9741-B34D-A7EBDE18B4CC}"/>
              </a:ext>
            </a:extLst>
          </p:cNvPr>
          <p:cNvSpPr/>
          <p:nvPr/>
        </p:nvSpPr>
        <p:spPr>
          <a:xfrm>
            <a:off x="722598" y="3503037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Control Plane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E32847-705F-034C-A3CA-525CFCB4B6BC}"/>
              </a:ext>
            </a:extLst>
          </p:cNvPr>
          <p:cNvSpPr/>
          <p:nvPr/>
        </p:nvSpPr>
        <p:spPr>
          <a:xfrm>
            <a:off x="4164608" y="3503036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Nodes &amp; Node Groups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DB13AD-9D81-1741-86B3-E0EC6C8B7C35}"/>
              </a:ext>
            </a:extLst>
          </p:cNvPr>
          <p:cNvSpPr/>
          <p:nvPr/>
        </p:nvSpPr>
        <p:spPr>
          <a:xfrm>
            <a:off x="7570934" y="3503035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Profiles</a:t>
            </a:r>
          </a:p>
          <a:p>
            <a:pPr algn="ctr"/>
            <a:r>
              <a:rPr lang="en-US" dirty="0"/>
              <a:t>(Serverless)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B1E087-12FF-D649-91CD-F7B740434D64}"/>
              </a:ext>
            </a:extLst>
          </p:cNvPr>
          <p:cNvSpPr/>
          <p:nvPr/>
        </p:nvSpPr>
        <p:spPr>
          <a:xfrm>
            <a:off x="11202515" y="3503035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7559E0-3563-D241-BD8F-594755D11AC0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000528" y="2218440"/>
            <a:ext cx="4997978" cy="128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92FF31-4058-034F-930D-88D755EF384E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442538" y="2218440"/>
            <a:ext cx="1555968" cy="128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D5AA34-C68C-3F49-A6E6-35729C286664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998506" y="2218440"/>
            <a:ext cx="1850358" cy="12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33ED71-243F-504F-A27F-CFE4372E95F9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6998506" y="2218440"/>
            <a:ext cx="5481939" cy="12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A8212F5-4361-7548-8C84-67D765DD211A}"/>
              </a:ext>
            </a:extLst>
          </p:cNvPr>
          <p:cNvSpPr/>
          <p:nvPr/>
        </p:nvSpPr>
        <p:spPr>
          <a:xfrm>
            <a:off x="722598" y="4434513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Contains Kubernetes Master components like </a:t>
            </a:r>
            <a:r>
              <a:rPr lang="en-US" dirty="0" err="1"/>
              <a:t>etcd</a:t>
            </a:r>
            <a:r>
              <a:rPr lang="en-US" dirty="0"/>
              <a:t>, </a:t>
            </a:r>
            <a:r>
              <a:rPr lang="en-US" dirty="0" err="1"/>
              <a:t>kube-apiserver</a:t>
            </a:r>
            <a:r>
              <a:rPr lang="en-US" dirty="0"/>
              <a:t>, </a:t>
            </a:r>
            <a:r>
              <a:rPr lang="en-US" dirty="0" err="1"/>
              <a:t>kube</a:t>
            </a:r>
            <a:r>
              <a:rPr lang="en-US" dirty="0"/>
              <a:t>-controller.</a:t>
            </a:r>
          </a:p>
          <a:p>
            <a:r>
              <a:rPr lang="en-US" dirty="0"/>
              <a:t>It’s a managed service by AWS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647946-81FC-E643-936F-B95B608A6196}"/>
              </a:ext>
            </a:extLst>
          </p:cNvPr>
          <p:cNvSpPr/>
          <p:nvPr/>
        </p:nvSpPr>
        <p:spPr>
          <a:xfrm>
            <a:off x="4164608" y="4434512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Group of EC2 Instances where we run our Application workloads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4D63B6-0E40-4E4B-8581-3FE2B0707371}"/>
              </a:ext>
            </a:extLst>
          </p:cNvPr>
          <p:cNvSpPr/>
          <p:nvPr/>
        </p:nvSpPr>
        <p:spPr>
          <a:xfrm>
            <a:off x="7570934" y="4434511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Instead of EC2 Instances, we run our Application workloads on Serverless Fargate profiles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2CEDA7-27B0-DA49-9329-D6E8D053EAF6}"/>
              </a:ext>
            </a:extLst>
          </p:cNvPr>
          <p:cNvSpPr/>
          <p:nvPr/>
        </p:nvSpPr>
        <p:spPr>
          <a:xfrm>
            <a:off x="11202515" y="4434511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With AWS VPC we follow secure networking standards which will allow us to run production workloads on EKS. </a:t>
            </a:r>
          </a:p>
        </p:txBody>
      </p:sp>
    </p:spTree>
    <p:extLst>
      <p:ext uri="{BB962C8B-B14F-4D97-AF65-F5344CB8AC3E}">
        <p14:creationId xmlns:p14="http://schemas.microsoft.com/office/powerpoint/2010/main" val="117179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355A81-AC2E-6D40-9E24-C401636C5C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F6C9E2-AF98-EF4C-8D9F-1FBB2CD55011}"/>
              </a:ext>
            </a:extLst>
          </p:cNvPr>
          <p:cNvSpPr/>
          <p:nvPr/>
        </p:nvSpPr>
        <p:spPr>
          <a:xfrm>
            <a:off x="4304872" y="2137025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US" dirty="0" err="1"/>
              <a:t>ClusterRole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80796-CE5C-7047-BECC-3773F914A998}"/>
              </a:ext>
            </a:extLst>
          </p:cNvPr>
          <p:cNvSpPr/>
          <p:nvPr/>
        </p:nvSpPr>
        <p:spPr>
          <a:xfrm>
            <a:off x="4304871" y="2751762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IN" dirty="0" err="1"/>
              <a:t>ClusterRoleBinding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E45B11-017B-0B48-BA4F-DCD61BD5109C}"/>
              </a:ext>
            </a:extLst>
          </p:cNvPr>
          <p:cNvSpPr/>
          <p:nvPr/>
        </p:nvSpPr>
        <p:spPr>
          <a:xfrm>
            <a:off x="4304871" y="3366499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IN" dirty="0" err="1"/>
              <a:t>ServiceAccount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B0A4BD-2387-6944-B036-0F64B3AA4236}"/>
              </a:ext>
            </a:extLst>
          </p:cNvPr>
          <p:cNvSpPr/>
          <p:nvPr/>
        </p:nvSpPr>
        <p:spPr>
          <a:xfrm>
            <a:off x="4304871" y="4003496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IAM Policy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90B491-9702-6F41-8DA8-B4AF477D80D9}"/>
              </a:ext>
            </a:extLst>
          </p:cNvPr>
          <p:cNvSpPr/>
          <p:nvPr/>
        </p:nvSpPr>
        <p:spPr>
          <a:xfrm>
            <a:off x="4304871" y="4618233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IAM Role</a:t>
            </a:r>
          </a:p>
        </p:txBody>
      </p:sp>
    </p:spTree>
    <p:extLst>
      <p:ext uri="{BB962C8B-B14F-4D97-AF65-F5344CB8AC3E}">
        <p14:creationId xmlns:p14="http://schemas.microsoft.com/office/powerpoint/2010/main" val="353007614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585D59-44D0-5D4C-9EA0-CAB18F31F9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5FD39-86CF-974E-B332-05EE7930C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https://kubernetes-sigs.github.io/aws-alb-ingress-controller/guide/ingress/annotation/#target-type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Instane</a:t>
            </a:r>
            <a:endParaRPr lang="en-US" dirty="0"/>
          </a:p>
          <a:p>
            <a:r>
              <a:rPr lang="en-US" dirty="0"/>
              <a:t>IP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86052D-C7F6-E349-92F3-9E6FE2D2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ALB Ingress – Target Types</a:t>
            </a:r>
          </a:p>
        </p:txBody>
      </p:sp>
    </p:spTree>
    <p:extLst>
      <p:ext uri="{BB962C8B-B14F-4D97-AF65-F5344CB8AC3E}">
        <p14:creationId xmlns:p14="http://schemas.microsoft.com/office/powerpoint/2010/main" val="37245181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3069CD-E621-DD4B-83AF-B593D6287D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314BB2-86F0-2848-BB9F-03495AD7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EF7625-FD5D-DB40-9CE4-67803BAC3AB4}"/>
              </a:ext>
            </a:extLst>
          </p:cNvPr>
          <p:cNvSpPr/>
          <p:nvPr/>
        </p:nvSpPr>
        <p:spPr>
          <a:xfrm>
            <a:off x="3575407" y="2260315"/>
            <a:ext cx="4685015" cy="3883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006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355A81-AC2E-6D40-9E24-C401636C5C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F6C9E2-AF98-EF4C-8D9F-1FBB2CD55011}"/>
              </a:ext>
            </a:extLst>
          </p:cNvPr>
          <p:cNvSpPr/>
          <p:nvPr/>
        </p:nvSpPr>
        <p:spPr>
          <a:xfrm>
            <a:off x="133564" y="748829"/>
            <a:ext cx="4530904" cy="4315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US" dirty="0" err="1"/>
              <a:t>ClusterRole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80796-CE5C-7047-BECC-3773F914A998}"/>
              </a:ext>
            </a:extLst>
          </p:cNvPr>
          <p:cNvSpPr/>
          <p:nvPr/>
        </p:nvSpPr>
        <p:spPr>
          <a:xfrm>
            <a:off x="9888876" y="748829"/>
            <a:ext cx="4530904" cy="4315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IN" dirty="0" err="1"/>
              <a:t>ClusterRoleBinding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E45B11-017B-0B48-BA4F-DCD61BD5109C}"/>
              </a:ext>
            </a:extLst>
          </p:cNvPr>
          <p:cNvSpPr/>
          <p:nvPr/>
        </p:nvSpPr>
        <p:spPr>
          <a:xfrm>
            <a:off x="4937760" y="737370"/>
            <a:ext cx="4530904" cy="4315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IN" dirty="0" err="1"/>
              <a:t>ServiceAccount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9BA154-E8AA-F141-BACB-6E3045C97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64" y="1347299"/>
            <a:ext cx="4530904" cy="62489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00ADEF-8265-1145-BC8C-AD7138E00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8876" y="1347299"/>
            <a:ext cx="4537248" cy="30667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00AACD-EE55-924A-B86B-F5479A5B2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760" y="1347299"/>
            <a:ext cx="4530904" cy="163083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0C6919C-F365-A041-9D68-4C4BA8D0C214}"/>
              </a:ext>
            </a:extLst>
          </p:cNvPr>
          <p:cNvSpPr/>
          <p:nvPr/>
        </p:nvSpPr>
        <p:spPr>
          <a:xfrm>
            <a:off x="5090161" y="5493231"/>
            <a:ext cx="9170369" cy="4315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https://</a:t>
            </a:r>
            <a:r>
              <a:rPr lang="en-US" sz="1400" dirty="0" err="1">
                <a:solidFill>
                  <a:schemeClr val="tx1"/>
                </a:solidFill>
              </a:rPr>
              <a:t>raw.githubusercontent.com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kubernetes</a:t>
            </a:r>
            <a:r>
              <a:rPr lang="en-US" sz="1400" dirty="0">
                <a:solidFill>
                  <a:schemeClr val="tx1"/>
                </a:solidFill>
              </a:rPr>
              <a:t>-sigs/</a:t>
            </a:r>
            <a:r>
              <a:rPr lang="en-US" sz="1400" dirty="0" err="1">
                <a:solidFill>
                  <a:schemeClr val="tx1"/>
                </a:solidFill>
              </a:rPr>
              <a:t>aws</a:t>
            </a:r>
            <a:r>
              <a:rPr lang="en-US" sz="1400" dirty="0">
                <a:solidFill>
                  <a:schemeClr val="tx1"/>
                </a:solidFill>
              </a:rPr>
              <a:t>-</a:t>
            </a:r>
            <a:r>
              <a:rPr lang="en-US" sz="1400" dirty="0" err="1">
                <a:solidFill>
                  <a:schemeClr val="tx1"/>
                </a:solidFill>
              </a:rPr>
              <a:t>alb</a:t>
            </a:r>
            <a:r>
              <a:rPr lang="en-US" sz="1400" dirty="0">
                <a:solidFill>
                  <a:schemeClr val="tx1"/>
                </a:solidFill>
              </a:rPr>
              <a:t>-ingress-controller/master/docs/examples/</a:t>
            </a:r>
            <a:r>
              <a:rPr lang="en-US" sz="1400" dirty="0" err="1">
                <a:solidFill>
                  <a:schemeClr val="tx1"/>
                </a:solidFill>
              </a:rPr>
              <a:t>iam-policy.json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1E405F-33F8-1942-B42E-F291E8C6C147}"/>
              </a:ext>
            </a:extLst>
          </p:cNvPr>
          <p:cNvSpPr/>
          <p:nvPr/>
        </p:nvSpPr>
        <p:spPr>
          <a:xfrm>
            <a:off x="5090161" y="4864795"/>
            <a:ext cx="4530904" cy="4315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IAM Policy</a:t>
            </a:r>
          </a:p>
        </p:txBody>
      </p:sp>
    </p:spTree>
    <p:extLst>
      <p:ext uri="{BB962C8B-B14F-4D97-AF65-F5344CB8AC3E}">
        <p14:creationId xmlns:p14="http://schemas.microsoft.com/office/powerpoint/2010/main" val="247879499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355A81-AC2E-6D40-9E24-C401636C5C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B0A4BD-2387-6944-B036-0F64B3AA4236}"/>
              </a:ext>
            </a:extLst>
          </p:cNvPr>
          <p:cNvSpPr/>
          <p:nvPr/>
        </p:nvSpPr>
        <p:spPr>
          <a:xfrm>
            <a:off x="1746605" y="2595936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IAM Role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00EEC4-371C-AF43-8049-B01B9FE73BD7}"/>
              </a:ext>
            </a:extLst>
          </p:cNvPr>
          <p:cNvSpPr/>
          <p:nvPr/>
        </p:nvSpPr>
        <p:spPr>
          <a:xfrm>
            <a:off x="1746604" y="3366498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IAM Policy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41D0A5-C050-B745-B7D2-5CAA6716F541}"/>
              </a:ext>
            </a:extLst>
          </p:cNvPr>
          <p:cNvSpPr/>
          <p:nvPr/>
        </p:nvSpPr>
        <p:spPr>
          <a:xfrm>
            <a:off x="1746603" y="4114800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IN" dirty="0" err="1"/>
              <a:t>ServiceAccount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63784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DFC3AE-EB6E-E54B-9A9E-49C9A8BA49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38B6E-017B-0A4A-8FAB-98C53B4F6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9C4EE7-308F-C841-8D9E-ED467A1F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 Controller</a:t>
            </a:r>
          </a:p>
        </p:txBody>
      </p:sp>
    </p:spTree>
    <p:extLst>
      <p:ext uri="{BB962C8B-B14F-4D97-AF65-F5344CB8AC3E}">
        <p14:creationId xmlns:p14="http://schemas.microsoft.com/office/powerpoint/2010/main" val="204536130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Load Balancer Service </a:t>
            </a:r>
            <a:r>
              <a:rPr lang="en-US" sz="1400" dirty="0">
                <a:solidFill>
                  <a:srgbClr val="FFFF00"/>
                </a:solidFill>
              </a:rPr>
              <a:t>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668339" y="5710294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AWS EKS </a:t>
            </a:r>
          </a:p>
          <a:p>
            <a:r>
              <a:rPr lang="en-US" sz="2400" b="1" dirty="0"/>
              <a:t>Network Design</a:t>
            </a:r>
          </a:p>
          <a:p>
            <a:r>
              <a:rPr lang="en-US" sz="2400" b="1" dirty="0"/>
              <a:t>With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095240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06942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4630903" y="5394639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245" idx="1"/>
          </p:cNvCxnSpPr>
          <p:nvPr/>
        </p:nvCxnSpPr>
        <p:spPr>
          <a:xfrm rot="10800000" flipH="1" flipV="1">
            <a:off x="341208" y="769595"/>
            <a:ext cx="2355878" cy="1088680"/>
          </a:xfrm>
          <a:prstGeom prst="bentConnector3">
            <a:avLst>
              <a:gd name="adj1" fmla="val -9703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C6D4D2-FF76-3F40-A097-43E2D008FC0B}"/>
              </a:ext>
            </a:extLst>
          </p:cNvPr>
          <p:cNvSpPr txBox="1"/>
          <p:nvPr/>
        </p:nvSpPr>
        <p:spPr>
          <a:xfrm>
            <a:off x="246503" y="1503468"/>
            <a:ext cx="2089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apps.stacksimplify.com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710294"/>
            <a:ext cx="2654762" cy="74054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1"/>
          </p:cNvCxnSpPr>
          <p:nvPr/>
        </p:nvCxnSpPr>
        <p:spPr>
          <a:xfrm>
            <a:off x="8992283" y="5710294"/>
            <a:ext cx="2506509" cy="75224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68653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25375" y="5773581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94C6539-6366-2B4F-B21E-C72E0616C5E6}"/>
              </a:ext>
            </a:extLst>
          </p:cNvPr>
          <p:cNvSpPr/>
          <p:nvPr/>
        </p:nvSpPr>
        <p:spPr>
          <a:xfrm>
            <a:off x="4493094" y="399501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F603666-4DC8-9A4C-83DD-CF3F0207E77D}"/>
              </a:ext>
            </a:extLst>
          </p:cNvPr>
          <p:cNvSpPr/>
          <p:nvPr/>
        </p:nvSpPr>
        <p:spPr>
          <a:xfrm>
            <a:off x="4587195" y="410528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BED29FE-42BD-1F46-9A30-C62C882CC83B}"/>
              </a:ext>
            </a:extLst>
          </p:cNvPr>
          <p:cNvSpPr/>
          <p:nvPr/>
        </p:nvSpPr>
        <p:spPr>
          <a:xfrm>
            <a:off x="4721870" y="416929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BF99B34-3E99-1647-AA00-778956915630}"/>
              </a:ext>
            </a:extLst>
          </p:cNvPr>
          <p:cNvSpPr txBox="1"/>
          <p:nvPr/>
        </p:nvSpPr>
        <p:spPr>
          <a:xfrm>
            <a:off x="4475136" y="4948009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EC3A8C4-D435-E746-A3B5-1CB4C7E5B990}"/>
              </a:ext>
            </a:extLst>
          </p:cNvPr>
          <p:cNvSpPr txBox="1"/>
          <p:nvPr/>
        </p:nvSpPr>
        <p:spPr>
          <a:xfrm>
            <a:off x="4679413" y="477238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4BC70AD-0FE9-8441-B78D-317B4F202E35}"/>
              </a:ext>
            </a:extLst>
          </p:cNvPr>
          <p:cNvGrpSpPr/>
          <p:nvPr/>
        </p:nvGrpSpPr>
        <p:grpSpPr>
          <a:xfrm>
            <a:off x="4868683" y="4276344"/>
            <a:ext cx="555550" cy="352840"/>
            <a:chOff x="853440" y="4579716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14D37CC-ACEE-FB45-951C-B9A377D9336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8C5C1DD7-48D4-8943-A3F8-0FF8018E37F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67048EF-68D1-0446-B347-5969E2F8052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BB0D3F7-186A-EF4F-8487-7650B8247E2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6FA0AF9-AF9E-8D4F-9EA6-F7DE052B185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9875910-0DD2-7942-8E77-965021D518B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90AFDCA-47C0-9A43-BFB7-1ED4DF0AC09B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E8F202A5-A7AA-0B46-96F6-E0BE7BB817C4}"/>
              </a:ext>
            </a:extLst>
          </p:cNvPr>
          <p:cNvSpPr txBox="1"/>
          <p:nvPr/>
        </p:nvSpPr>
        <p:spPr>
          <a:xfrm>
            <a:off x="4898693" y="459485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F8BE7FD-79C4-B24C-AE3C-66EA2BA8CA6D}"/>
              </a:ext>
            </a:extLst>
          </p:cNvPr>
          <p:cNvSpPr/>
          <p:nvPr/>
        </p:nvSpPr>
        <p:spPr>
          <a:xfrm>
            <a:off x="6492670" y="3959340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396BFCD-9E91-2C49-8248-45CC788FE10A}"/>
              </a:ext>
            </a:extLst>
          </p:cNvPr>
          <p:cNvSpPr/>
          <p:nvPr/>
        </p:nvSpPr>
        <p:spPr>
          <a:xfrm>
            <a:off x="6586771" y="4069607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62B494D-C00F-BC49-B87E-5466B33B67CD}"/>
              </a:ext>
            </a:extLst>
          </p:cNvPr>
          <p:cNvSpPr/>
          <p:nvPr/>
        </p:nvSpPr>
        <p:spPr>
          <a:xfrm>
            <a:off x="6721446" y="413362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9F0FAF6-EC79-0042-AF84-F91F611ABCE6}"/>
              </a:ext>
            </a:extLst>
          </p:cNvPr>
          <p:cNvSpPr txBox="1"/>
          <p:nvPr/>
        </p:nvSpPr>
        <p:spPr>
          <a:xfrm>
            <a:off x="6439393" y="4923014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app2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67E9A4A-3936-674A-AEE4-24179976B0FC}"/>
              </a:ext>
            </a:extLst>
          </p:cNvPr>
          <p:cNvSpPr txBox="1"/>
          <p:nvPr/>
        </p:nvSpPr>
        <p:spPr>
          <a:xfrm>
            <a:off x="6678989" y="4736709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3C45D8F-7866-9B4F-B836-3BDB607366E4}"/>
              </a:ext>
            </a:extLst>
          </p:cNvPr>
          <p:cNvGrpSpPr/>
          <p:nvPr/>
        </p:nvGrpSpPr>
        <p:grpSpPr>
          <a:xfrm>
            <a:off x="6868259" y="4240670"/>
            <a:ext cx="555550" cy="352840"/>
            <a:chOff x="853440" y="4579716"/>
            <a:chExt cx="1006998" cy="82759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1A3D025-9C14-824C-93CC-019B1992D02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CAF5669-0A06-7541-8EF6-268421461C8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6A6D975-5338-264F-9C7F-D11445DBCB3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F4DDF80-A6A2-204A-A941-2B5298CA14B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F28EF66-EDD1-1E4A-A3F9-2A95311776D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1FAEE25A-942E-9349-8F88-CB5BFC26562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07379D69-416F-394D-98D5-3B378B88430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65AFB4D3-EFB6-FF4E-8B56-66D644B28DE4}"/>
              </a:ext>
            </a:extLst>
          </p:cNvPr>
          <p:cNvSpPr txBox="1"/>
          <p:nvPr/>
        </p:nvSpPr>
        <p:spPr>
          <a:xfrm>
            <a:off x="6898269" y="455917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3960748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071015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4914875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4738117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242078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560586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4" name="Rectangle 233">
            <a:extLst>
              <a:ext uri="{FF2B5EF4-FFF2-40B4-BE49-F238E27FC236}">
                <a16:creationId xmlns:a16="http://schemas.microsoft.com/office/drawing/2014/main" id="{2C156888-6CF6-4145-8882-250ACBA7A8EB}"/>
              </a:ext>
            </a:extLst>
          </p:cNvPr>
          <p:cNvSpPr/>
          <p:nvPr/>
        </p:nvSpPr>
        <p:spPr>
          <a:xfrm>
            <a:off x="5745801" y="25082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/app1*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DCE82D91-F943-5340-93E9-13542367DE81}"/>
              </a:ext>
            </a:extLst>
          </p:cNvPr>
          <p:cNvSpPr/>
          <p:nvPr/>
        </p:nvSpPr>
        <p:spPr>
          <a:xfrm>
            <a:off x="8309669" y="25082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/app2*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760226" y="248475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1E0D71-A9FA-8C48-BD07-AC8EFD6E9D65}"/>
              </a:ext>
            </a:extLst>
          </p:cNvPr>
          <p:cNvCxnSpPr>
            <a:stCxn id="234" idx="2"/>
            <a:endCxn id="106" idx="0"/>
          </p:cNvCxnSpPr>
          <p:nvPr/>
        </p:nvCxnSpPr>
        <p:spPr>
          <a:xfrm flipH="1">
            <a:off x="5141737" y="2823895"/>
            <a:ext cx="1194761" cy="117111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29B06F6B-1847-694D-AB97-56DF17FAFE53}"/>
              </a:ext>
            </a:extLst>
          </p:cNvPr>
          <p:cNvCxnSpPr>
            <a:cxnSpLocks/>
            <a:stCxn id="236" idx="2"/>
            <a:endCxn id="134" idx="0"/>
          </p:cNvCxnSpPr>
          <p:nvPr/>
        </p:nvCxnSpPr>
        <p:spPr>
          <a:xfrm flipH="1">
            <a:off x="7141313" y="2823895"/>
            <a:ext cx="1759053" cy="113544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BE34A162-DE2D-324C-94E0-F5649EBA4B6F}"/>
              </a:ext>
            </a:extLst>
          </p:cNvPr>
          <p:cNvCxnSpPr>
            <a:cxnSpLocks/>
            <a:stCxn id="237" idx="2"/>
            <a:endCxn id="149" idx="0"/>
          </p:cNvCxnSpPr>
          <p:nvPr/>
        </p:nvCxnSpPr>
        <p:spPr>
          <a:xfrm>
            <a:off x="11350923" y="2800405"/>
            <a:ext cx="462324" cy="116034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ABBDACEA-20B5-A547-806C-BF34548ECD9F}"/>
              </a:ext>
            </a:extLst>
          </p:cNvPr>
          <p:cNvSpPr/>
          <p:nvPr/>
        </p:nvSpPr>
        <p:spPr>
          <a:xfrm>
            <a:off x="9818905" y="1674606"/>
            <a:ext cx="554166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AF89E6B9-5303-EF42-976F-465B44DBF820}"/>
              </a:ext>
            </a:extLst>
          </p:cNvPr>
          <p:cNvSpPr/>
          <p:nvPr/>
        </p:nvSpPr>
        <p:spPr>
          <a:xfrm>
            <a:off x="10486871" y="1672264"/>
            <a:ext cx="1122914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FF00"/>
                </a:solidFill>
              </a:rPr>
              <a:t>ExternalDNS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343F7685-C198-5142-9A6A-0016C50AB2F9}"/>
              </a:ext>
            </a:extLst>
          </p:cNvPr>
          <p:cNvSpPr/>
          <p:nvPr/>
        </p:nvSpPr>
        <p:spPr>
          <a:xfrm>
            <a:off x="6827962" y="1506268"/>
            <a:ext cx="1122914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 Redirect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226505" y="1809128"/>
            <a:ext cx="2136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users.stacksimplify.com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245" name="Graphic 244">
            <a:extLst>
              <a:ext uri="{FF2B5EF4-FFF2-40B4-BE49-F238E27FC236}">
                <a16:creationId xmlns:a16="http://schemas.microsoft.com/office/drawing/2014/main" id="{C20ED602-CCE9-AF44-BC5B-4CCD7431A6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697086" y="1502675"/>
            <a:ext cx="711200" cy="711200"/>
          </a:xfrm>
          <a:prstGeom prst="rect">
            <a:avLst/>
          </a:prstGeom>
        </p:spPr>
      </p:pic>
      <p:sp>
        <p:nvSpPr>
          <p:cNvPr id="246" name="TextBox 245">
            <a:extLst>
              <a:ext uri="{FF2B5EF4-FFF2-40B4-BE49-F238E27FC236}">
                <a16:creationId xmlns:a16="http://schemas.microsoft.com/office/drawing/2014/main" id="{FD284398-89DE-DE44-B53B-318BE6702E1D}"/>
              </a:ext>
            </a:extLst>
          </p:cNvPr>
          <p:cNvSpPr txBox="1"/>
          <p:nvPr/>
        </p:nvSpPr>
        <p:spPr>
          <a:xfrm>
            <a:off x="2592436" y="2194105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Route53</a:t>
            </a:r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5ACD50D9-AC12-C44C-BF89-ED86D1C87818}"/>
              </a:ext>
            </a:extLst>
          </p:cNvPr>
          <p:cNvCxnSpPr>
            <a:cxnSpLocks/>
            <a:stCxn id="245" idx="3"/>
            <a:endCxn id="227" idx="1"/>
          </p:cNvCxnSpPr>
          <p:nvPr/>
        </p:nvCxnSpPr>
        <p:spPr>
          <a:xfrm flipV="1">
            <a:off x="3408286" y="1849161"/>
            <a:ext cx="5211564" cy="911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6DAB26-124C-884D-997D-8891103925B2}"/>
              </a:ext>
            </a:extLst>
          </p:cNvPr>
          <p:cNvCxnSpPr>
            <a:cxnSpLocks/>
            <a:endCxn id="234" idx="0"/>
          </p:cNvCxnSpPr>
          <p:nvPr/>
        </p:nvCxnSpPr>
        <p:spPr>
          <a:xfrm>
            <a:off x="6332729" y="2342342"/>
            <a:ext cx="3769" cy="16589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19E6DB20-B636-FE4D-AFB3-03F19E26C943}"/>
              </a:ext>
            </a:extLst>
          </p:cNvPr>
          <p:cNvCxnSpPr>
            <a:cxnSpLocks/>
          </p:cNvCxnSpPr>
          <p:nvPr/>
        </p:nvCxnSpPr>
        <p:spPr>
          <a:xfrm>
            <a:off x="8899507" y="2349731"/>
            <a:ext cx="3769" cy="16589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</p:cNvCxnSpPr>
          <p:nvPr/>
        </p:nvCxnSpPr>
        <p:spPr>
          <a:xfrm>
            <a:off x="11346463" y="2346592"/>
            <a:ext cx="3769" cy="16589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34194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674" y="2467171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070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B050"/>
                </a:solidFill>
              </a:rPr>
              <a:t>Ingress Controller Basics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84201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184130748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668339" y="5710294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AWS EKS </a:t>
            </a:r>
          </a:p>
          <a:p>
            <a:r>
              <a:rPr lang="en-US" sz="2400" b="1" dirty="0"/>
              <a:t>Network Design</a:t>
            </a:r>
          </a:p>
          <a:p>
            <a:r>
              <a:rPr lang="en-US" sz="2400" b="1" dirty="0"/>
              <a:t>With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177432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48038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4630903" y="5589845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</a:t>
            </a:r>
            <a:r>
              <a:rPr lang="en-US" sz="1400" dirty="0">
                <a:solidFill>
                  <a:srgbClr val="FFFF00"/>
                </a:solidFill>
              </a:rPr>
              <a:t>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227" idx="1"/>
          </p:cNvCxnSpPr>
          <p:nvPr/>
        </p:nvCxnSpPr>
        <p:spPr>
          <a:xfrm rot="10800000" flipH="1" flipV="1">
            <a:off x="341208" y="769595"/>
            <a:ext cx="8278642" cy="1079566"/>
          </a:xfrm>
          <a:prstGeom prst="bentConnector3">
            <a:avLst>
              <a:gd name="adj1" fmla="val -2761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905500"/>
            <a:ext cx="2654762" cy="62753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1"/>
          </p:cNvCxnSpPr>
          <p:nvPr/>
        </p:nvCxnSpPr>
        <p:spPr>
          <a:xfrm>
            <a:off x="8992283" y="5905500"/>
            <a:ext cx="2506509" cy="59813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36287" y="5864172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4330613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440880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5284740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5107982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611943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93045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8267931" y="2526409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223915" y="1541599"/>
            <a:ext cx="3311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http://ALB-DNS-URL/</a:t>
            </a:r>
            <a:r>
              <a:rPr lang="en-US" sz="1600" dirty="0" err="1">
                <a:solidFill>
                  <a:srgbClr val="0070C0"/>
                </a:solidFill>
              </a:rPr>
              <a:t>usermgmt</a:t>
            </a:r>
            <a:r>
              <a:rPr lang="en-US" sz="1600" dirty="0">
                <a:solidFill>
                  <a:srgbClr val="0070C0"/>
                </a:solidFill>
              </a:rPr>
              <a:t>/users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stCxn id="147" idx="2"/>
            <a:endCxn id="237" idx="0"/>
          </p:cNvCxnSpPr>
          <p:nvPr/>
        </p:nvCxnSpPr>
        <p:spPr>
          <a:xfrm flipH="1">
            <a:off x="8858628" y="2362264"/>
            <a:ext cx="3124" cy="16414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F52256D-F623-9D4E-9DFA-319882694A29}"/>
              </a:ext>
            </a:extLst>
          </p:cNvPr>
          <p:cNvSpPr/>
          <p:nvPr/>
        </p:nvSpPr>
        <p:spPr>
          <a:xfrm>
            <a:off x="4608275" y="3852508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Node Port Service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D6FBEEE-07D0-AE46-B8DA-F09B34B5FB5A}"/>
              </a:ext>
            </a:extLst>
          </p:cNvPr>
          <p:cNvCxnSpPr>
            <a:cxnSpLocks/>
            <a:stCxn id="265" idx="2"/>
            <a:endCxn id="149" idx="1"/>
          </p:cNvCxnSpPr>
          <p:nvPr/>
        </p:nvCxnSpPr>
        <p:spPr>
          <a:xfrm>
            <a:off x="8969655" y="4168163"/>
            <a:ext cx="2194949" cy="76088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920A049-149C-0246-9EFD-3710510F6365}"/>
              </a:ext>
            </a:extLst>
          </p:cNvPr>
          <p:cNvCxnSpPr>
            <a:stCxn id="149" idx="3"/>
          </p:cNvCxnSpPr>
          <p:nvPr/>
        </p:nvCxnSpPr>
        <p:spPr>
          <a:xfrm>
            <a:off x="12461889" y="4929043"/>
            <a:ext cx="418700" cy="660802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AB334359-BACE-3B41-97B0-037413338813}"/>
              </a:ext>
            </a:extLst>
          </p:cNvPr>
          <p:cNvCxnSpPr>
            <a:cxnSpLocks/>
            <a:stCxn id="237" idx="2"/>
          </p:cNvCxnSpPr>
          <p:nvPr/>
        </p:nvCxnSpPr>
        <p:spPr>
          <a:xfrm flipH="1">
            <a:off x="8855185" y="2842064"/>
            <a:ext cx="3443" cy="10436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00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65" grpId="0" animBg="1"/>
      <p:bldP spid="147" grpId="0" animBg="1"/>
      <p:bldP spid="175" grpId="0"/>
      <p:bldP spid="195" grpId="0"/>
      <p:bldP spid="3" grpId="0"/>
      <p:bldP spid="112" grpId="0" animBg="1"/>
      <p:bldP spid="114" grpId="0" animBg="1"/>
      <p:bldP spid="116" grpId="0"/>
      <p:bldP spid="118" grpId="0"/>
      <p:bldP spid="121" grpId="0" animBg="1"/>
      <p:bldP spid="125" grpId="0" animBg="1"/>
      <p:bldP spid="126" grpId="0" animBg="1"/>
      <p:bldP spid="72" grpId="0" animBg="1"/>
      <p:bldP spid="73" grpId="0"/>
      <p:bldP spid="229" grpId="0"/>
      <p:bldP spid="231" grpId="0"/>
      <p:bldP spid="149" grpId="0" animBg="1"/>
      <p:bldP spid="150" grpId="0" animBg="1"/>
      <p:bldP spid="152" grpId="0"/>
      <p:bldP spid="153" grpId="0"/>
      <p:bldP spid="226" grpId="0"/>
      <p:bldP spid="237" grpId="0" animBg="1"/>
      <p:bldP spid="16" grpId="0" animBg="1"/>
      <p:bldP spid="17" grpId="0"/>
      <p:bldP spid="244" grpId="0"/>
      <p:bldP spid="26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674" y="2467171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070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7030A0"/>
                </a:solidFill>
              </a:rPr>
              <a:t>Ingress Context Path based Routing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84201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3166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B8359E-F080-D948-AF2A-39E9793B66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959E8A-BF10-5C41-8605-5331DCC4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EKS 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19D2A-AA10-B149-B937-E5FBBCC03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828800"/>
            <a:ext cx="12293600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2B5E78-238F-8542-BF9B-F35F8D4E3207}"/>
              </a:ext>
            </a:extLst>
          </p:cNvPr>
          <p:cNvSpPr txBox="1"/>
          <p:nvPr/>
        </p:nvSpPr>
        <p:spPr>
          <a:xfrm>
            <a:off x="6858000" y="7724224"/>
            <a:ext cx="14350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© Amazon</a:t>
            </a:r>
          </a:p>
        </p:txBody>
      </p:sp>
    </p:spTree>
    <p:extLst>
      <p:ext uri="{BB962C8B-B14F-4D97-AF65-F5344CB8AC3E}">
        <p14:creationId xmlns:p14="http://schemas.microsoft.com/office/powerpoint/2010/main" val="309488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524018" y="5499150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AWS EKS </a:t>
            </a:r>
          </a:p>
          <a:p>
            <a:r>
              <a:rPr lang="en-US" sz="2400" b="1" dirty="0"/>
              <a:t>Network Design</a:t>
            </a:r>
          </a:p>
          <a:p>
            <a:r>
              <a:rPr lang="en-US" sz="2400" b="1" dirty="0"/>
              <a:t>With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Load Balancer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Context path based Routing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177432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48038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10159398" y="5589845"/>
            <a:ext cx="3275573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</a:t>
            </a:r>
            <a:r>
              <a:rPr lang="en-US" sz="1400" dirty="0">
                <a:solidFill>
                  <a:srgbClr val="FFFF00"/>
                </a:solidFill>
              </a:rPr>
              <a:t>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227" idx="1"/>
          </p:cNvCxnSpPr>
          <p:nvPr/>
        </p:nvCxnSpPr>
        <p:spPr>
          <a:xfrm rot="10800000" flipH="1" flipV="1">
            <a:off x="341208" y="769595"/>
            <a:ext cx="8278642" cy="1079566"/>
          </a:xfrm>
          <a:prstGeom prst="bentConnector3">
            <a:avLst>
              <a:gd name="adj1" fmla="val -2761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905500"/>
            <a:ext cx="5459664" cy="62753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0"/>
          </p:cNvCxnSpPr>
          <p:nvPr/>
        </p:nvCxnSpPr>
        <p:spPr>
          <a:xfrm>
            <a:off x="11797185" y="5905500"/>
            <a:ext cx="57207" cy="24253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36287" y="5864172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4330613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440880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5284740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5107982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611943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93045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613482" y="25159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223915" y="1541599"/>
            <a:ext cx="3311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http://ALB-DNS-URL/</a:t>
            </a:r>
            <a:r>
              <a:rPr lang="en-US" sz="1600" dirty="0" err="1">
                <a:solidFill>
                  <a:srgbClr val="00B050"/>
                </a:solidFill>
              </a:rPr>
              <a:t>usermgmt</a:t>
            </a:r>
            <a:r>
              <a:rPr lang="en-US" sz="1600" dirty="0">
                <a:solidFill>
                  <a:srgbClr val="00B050"/>
                </a:solidFill>
              </a:rPr>
              <a:t>/users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endCxn id="237" idx="0"/>
          </p:cNvCxnSpPr>
          <p:nvPr/>
        </p:nvCxnSpPr>
        <p:spPr>
          <a:xfrm>
            <a:off x="11203163" y="2364175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F52256D-F623-9D4E-9DFA-319882694A29}"/>
              </a:ext>
            </a:extLst>
          </p:cNvPr>
          <p:cNvSpPr/>
          <p:nvPr/>
        </p:nvSpPr>
        <p:spPr>
          <a:xfrm>
            <a:off x="10192231" y="3843524"/>
            <a:ext cx="3242741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Node Port Service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D6FBEEE-07D0-AE46-B8DA-F09B34B5FB5A}"/>
              </a:ext>
            </a:extLst>
          </p:cNvPr>
          <p:cNvCxnSpPr>
            <a:cxnSpLocks/>
            <a:stCxn id="265" idx="2"/>
            <a:endCxn id="149" idx="0"/>
          </p:cNvCxnSpPr>
          <p:nvPr/>
        </p:nvCxnSpPr>
        <p:spPr>
          <a:xfrm flipH="1">
            <a:off x="11813247" y="4159179"/>
            <a:ext cx="355" cy="17143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920A049-149C-0246-9EFD-3710510F6365}"/>
              </a:ext>
            </a:extLst>
          </p:cNvPr>
          <p:cNvCxnSpPr>
            <a:stCxn id="149" idx="3"/>
          </p:cNvCxnSpPr>
          <p:nvPr/>
        </p:nvCxnSpPr>
        <p:spPr>
          <a:xfrm>
            <a:off x="12461889" y="4929043"/>
            <a:ext cx="418700" cy="660802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AB334359-BACE-3B41-97B0-037413338813}"/>
              </a:ext>
            </a:extLst>
          </p:cNvPr>
          <p:cNvCxnSpPr>
            <a:cxnSpLocks/>
            <a:stCxn id="237" idx="2"/>
            <a:endCxn id="265" idx="0"/>
          </p:cNvCxnSpPr>
          <p:nvPr/>
        </p:nvCxnSpPr>
        <p:spPr>
          <a:xfrm>
            <a:off x="11204179" y="2831595"/>
            <a:ext cx="609423" cy="101192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79B94C4-4452-F04F-BCD3-E0607E054ADB}"/>
              </a:ext>
            </a:extLst>
          </p:cNvPr>
          <p:cNvSpPr/>
          <p:nvPr/>
        </p:nvSpPr>
        <p:spPr>
          <a:xfrm>
            <a:off x="8269480" y="250409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/app2/*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3F5EC21-F833-D943-9E27-F9C9C13C88BC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859161" y="2352327"/>
            <a:ext cx="1016" cy="151765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6267208" y="2493236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6856889" y="2341471"/>
            <a:ext cx="1016" cy="15176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2208CF1-E912-9D41-8C67-400BD5258B89}"/>
              </a:ext>
            </a:extLst>
          </p:cNvPr>
          <p:cNvSpPr/>
          <p:nvPr/>
        </p:nvSpPr>
        <p:spPr>
          <a:xfrm>
            <a:off x="4513587" y="435615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9070E9-4CE3-E84D-A268-D77A4C3A7E86}"/>
              </a:ext>
            </a:extLst>
          </p:cNvPr>
          <p:cNvSpPr/>
          <p:nvPr/>
        </p:nvSpPr>
        <p:spPr>
          <a:xfrm>
            <a:off x="4607688" y="446642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4742363" y="453043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2CE5C6-58E7-1746-82E7-08707E27832A}"/>
              </a:ext>
            </a:extLst>
          </p:cNvPr>
          <p:cNvSpPr txBox="1"/>
          <p:nvPr/>
        </p:nvSpPr>
        <p:spPr>
          <a:xfrm>
            <a:off x="4495629" y="5309149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BA4E9FE-5CCA-574A-A3E1-4F4E492056C5}"/>
              </a:ext>
            </a:extLst>
          </p:cNvPr>
          <p:cNvSpPr txBox="1"/>
          <p:nvPr/>
        </p:nvSpPr>
        <p:spPr>
          <a:xfrm>
            <a:off x="4699906" y="513352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4868683" y="4646210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4919186" y="495599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557DDE-52B1-4644-97C0-02314BCEA1FE}"/>
              </a:ext>
            </a:extLst>
          </p:cNvPr>
          <p:cNvSpPr/>
          <p:nvPr/>
        </p:nvSpPr>
        <p:spPr>
          <a:xfrm>
            <a:off x="6531758" y="436236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4B831D1-8B44-3341-AA51-CAFB732CD4AC}"/>
              </a:ext>
            </a:extLst>
          </p:cNvPr>
          <p:cNvSpPr/>
          <p:nvPr/>
        </p:nvSpPr>
        <p:spPr>
          <a:xfrm>
            <a:off x="6625859" y="447263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D3E4515-8802-0E4D-983C-DB5B4A7A5E4E}"/>
              </a:ext>
            </a:extLst>
          </p:cNvPr>
          <p:cNvSpPr/>
          <p:nvPr/>
        </p:nvSpPr>
        <p:spPr>
          <a:xfrm>
            <a:off x="6760534" y="453664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71E0EF-DD39-D84E-8C04-0E26686B6543}"/>
              </a:ext>
            </a:extLst>
          </p:cNvPr>
          <p:cNvSpPr txBox="1"/>
          <p:nvPr/>
        </p:nvSpPr>
        <p:spPr>
          <a:xfrm>
            <a:off x="6513800" y="5315360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9AEB24-01A8-3244-8CFA-A736854D64A3}"/>
              </a:ext>
            </a:extLst>
          </p:cNvPr>
          <p:cNvSpPr txBox="1"/>
          <p:nvPr/>
        </p:nvSpPr>
        <p:spPr>
          <a:xfrm>
            <a:off x="6718077" y="513973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978F9F0-DEC3-FC42-A77B-EAE6FE5C1111}"/>
              </a:ext>
            </a:extLst>
          </p:cNvPr>
          <p:cNvGrpSpPr/>
          <p:nvPr/>
        </p:nvGrpSpPr>
        <p:grpSpPr>
          <a:xfrm>
            <a:off x="6907347" y="4643695"/>
            <a:ext cx="555550" cy="352840"/>
            <a:chOff x="853440" y="4579716"/>
            <a:chExt cx="1006998" cy="82759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FA029D6-40C0-E345-88C1-BF7787ECA22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F36C1BD-C1F9-794A-8575-5EF977235544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C9BF52B-572D-2045-921E-AF091FD3E43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3A706E0-BDE9-744E-8966-6BDA3CE0566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59879E4-D2FF-A64E-A499-9668432A091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26E0A87-BEDD-D644-851F-220176A973F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1BDC39A-FE73-7A44-AEE2-B0A44FFA2D31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4E9F2EF8-51B4-2649-BC4C-EAA28AC8B41D}"/>
              </a:ext>
            </a:extLst>
          </p:cNvPr>
          <p:cNvSpPr txBox="1"/>
          <p:nvPr/>
        </p:nvSpPr>
        <p:spPr>
          <a:xfrm>
            <a:off x="6937357" y="496220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4501600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app1- 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906B434-B260-204B-AF1D-FDCEA7C4CECC}"/>
              </a:ext>
            </a:extLst>
          </p:cNvPr>
          <p:cNvSpPr/>
          <p:nvPr/>
        </p:nvSpPr>
        <p:spPr>
          <a:xfrm>
            <a:off x="6247826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app2 -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03FFB2C-FA84-BD47-97DA-1E772D9A22A6}"/>
              </a:ext>
            </a:extLst>
          </p:cNvPr>
          <p:cNvCxnSpPr>
            <a:cxnSpLocks/>
            <a:stCxn id="87" idx="2"/>
            <a:endCxn id="144" idx="0"/>
          </p:cNvCxnSpPr>
          <p:nvPr/>
        </p:nvCxnSpPr>
        <p:spPr>
          <a:xfrm flipH="1">
            <a:off x="5327409" y="2808891"/>
            <a:ext cx="1530496" cy="112712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FC65D81-1A94-E44A-9809-6BFA9055A7A4}"/>
              </a:ext>
            </a:extLst>
          </p:cNvPr>
          <p:cNvCxnSpPr>
            <a:cxnSpLocks/>
          </p:cNvCxnSpPr>
          <p:nvPr/>
        </p:nvCxnSpPr>
        <p:spPr>
          <a:xfrm flipH="1">
            <a:off x="5162229" y="4229519"/>
            <a:ext cx="355" cy="171434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232EF2B-748E-1443-9C40-A31571F380A3}"/>
              </a:ext>
            </a:extLst>
          </p:cNvPr>
          <p:cNvCxnSpPr>
            <a:cxnSpLocks/>
          </p:cNvCxnSpPr>
          <p:nvPr/>
        </p:nvCxnSpPr>
        <p:spPr>
          <a:xfrm flipH="1">
            <a:off x="7172873" y="4217562"/>
            <a:ext cx="355" cy="171434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97E6C9B-7D08-7640-9287-5891ABCBF67B}"/>
              </a:ext>
            </a:extLst>
          </p:cNvPr>
          <p:cNvCxnSpPr>
            <a:cxnSpLocks/>
            <a:stCxn id="85" idx="2"/>
            <a:endCxn id="145" idx="0"/>
          </p:cNvCxnSpPr>
          <p:nvPr/>
        </p:nvCxnSpPr>
        <p:spPr>
          <a:xfrm flipH="1">
            <a:off x="7073635" y="2819747"/>
            <a:ext cx="1786542" cy="1116266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A0DA5B52-44D7-A24E-9A46-FEF9126629B3}"/>
              </a:ext>
            </a:extLst>
          </p:cNvPr>
          <p:cNvSpPr txBox="1"/>
          <p:nvPr/>
        </p:nvSpPr>
        <p:spPr>
          <a:xfrm>
            <a:off x="192270" y="1880153"/>
            <a:ext cx="3317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http://ALB-DNS-URL/app1/</a:t>
            </a:r>
            <a:r>
              <a:rPr lang="en-US" sz="1600" dirty="0" err="1">
                <a:solidFill>
                  <a:srgbClr val="00B0F0"/>
                </a:solidFill>
              </a:rPr>
              <a:t>index.html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B4ED72B-A1BA-0547-BB2A-0B2E4F35151A}"/>
              </a:ext>
            </a:extLst>
          </p:cNvPr>
          <p:cNvSpPr txBox="1"/>
          <p:nvPr/>
        </p:nvSpPr>
        <p:spPr>
          <a:xfrm>
            <a:off x="191762" y="2165538"/>
            <a:ext cx="3317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http://ALB-DNS-URL/app2/</a:t>
            </a:r>
            <a:r>
              <a:rPr lang="en-US" sz="1600" dirty="0" err="1">
                <a:solidFill>
                  <a:srgbClr val="FFC000"/>
                </a:solidFill>
              </a:rPr>
              <a:t>index.html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74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244" grpId="0"/>
      <p:bldP spid="85" grpId="0" animBg="1"/>
      <p:bldP spid="87" grpId="0" animBg="1"/>
      <p:bldP spid="89" grpId="0" animBg="1"/>
      <p:bldP spid="90" grpId="0" animBg="1"/>
      <p:bldP spid="91" grpId="0" animBg="1"/>
      <p:bldP spid="92" grpId="0"/>
      <p:bldP spid="93" grpId="0"/>
      <p:bldP spid="102" grpId="0"/>
      <p:bldP spid="130" grpId="0" animBg="1"/>
      <p:bldP spid="131" grpId="0" animBg="1"/>
      <p:bldP spid="132" grpId="0" animBg="1"/>
      <p:bldP spid="133" grpId="0"/>
      <p:bldP spid="134" grpId="0"/>
      <p:bldP spid="143" grpId="0"/>
      <p:bldP spid="144" grpId="0" animBg="1"/>
      <p:bldP spid="145" grpId="0" animBg="1"/>
      <p:bldP spid="159" grpId="0"/>
      <p:bldP spid="160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674" y="2467171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070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7030A0"/>
                </a:solidFill>
              </a:rPr>
              <a:t>Ingress SSL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84201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162148209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524018" y="5499150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AWS EKS </a:t>
            </a:r>
          </a:p>
          <a:p>
            <a:r>
              <a:rPr lang="en-US" sz="2400" b="1" dirty="0"/>
              <a:t>Network Design</a:t>
            </a:r>
          </a:p>
          <a:p>
            <a:r>
              <a:rPr lang="en-US" sz="2400" b="1" dirty="0"/>
              <a:t>With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Load Balancer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Ingress SSL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177432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48038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10159398" y="5589845"/>
            <a:ext cx="3275573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</a:t>
            </a:r>
            <a:r>
              <a:rPr lang="en-US" sz="1400" dirty="0">
                <a:solidFill>
                  <a:srgbClr val="FFFF00"/>
                </a:solidFill>
              </a:rPr>
              <a:t>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166" idx="1"/>
          </p:cNvCxnSpPr>
          <p:nvPr/>
        </p:nvCxnSpPr>
        <p:spPr>
          <a:xfrm rot="10800000" flipH="1" flipV="1">
            <a:off x="341207" y="769595"/>
            <a:ext cx="2448357" cy="1071954"/>
          </a:xfrm>
          <a:prstGeom prst="bentConnector3">
            <a:avLst>
              <a:gd name="adj1" fmla="val -933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905500"/>
            <a:ext cx="5459664" cy="62753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0"/>
          </p:cNvCxnSpPr>
          <p:nvPr/>
        </p:nvCxnSpPr>
        <p:spPr>
          <a:xfrm>
            <a:off x="11797185" y="5905500"/>
            <a:ext cx="57207" cy="24253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36287" y="5864172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4330613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440880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5284740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5107982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611943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93045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613482" y="25159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13169" y="2106240"/>
            <a:ext cx="3371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B050"/>
                </a:solidFill>
              </a:rPr>
              <a:t>HTTP URLS</a:t>
            </a:r>
          </a:p>
          <a:p>
            <a:r>
              <a:rPr lang="en-US" sz="1200" dirty="0">
                <a:solidFill>
                  <a:srgbClr val="00B050"/>
                </a:solidFill>
              </a:rPr>
              <a:t>http://</a:t>
            </a:r>
            <a:r>
              <a:rPr lang="en-US" sz="1200" dirty="0" err="1">
                <a:solidFill>
                  <a:srgbClr val="00B050"/>
                </a:solidFill>
              </a:rPr>
              <a:t>ssldemo.kubeoncloud.com</a:t>
            </a:r>
            <a:r>
              <a:rPr lang="en-US" sz="1200" dirty="0">
                <a:solidFill>
                  <a:srgbClr val="00B050"/>
                </a:solidFill>
              </a:rPr>
              <a:t>/</a:t>
            </a:r>
            <a:r>
              <a:rPr lang="en-US" sz="1200" dirty="0" err="1">
                <a:solidFill>
                  <a:srgbClr val="00B050"/>
                </a:solidFill>
              </a:rPr>
              <a:t>usermgmt</a:t>
            </a:r>
            <a:r>
              <a:rPr lang="en-US" sz="1200" dirty="0">
                <a:solidFill>
                  <a:srgbClr val="00B050"/>
                </a:solidFill>
              </a:rPr>
              <a:t>/users</a:t>
            </a:r>
            <a:br>
              <a:rPr lang="en-US" sz="1200" dirty="0">
                <a:solidFill>
                  <a:srgbClr val="00B050"/>
                </a:solidFill>
              </a:rPr>
            </a:br>
            <a:r>
              <a:rPr lang="en-US" sz="1200" dirty="0">
                <a:solidFill>
                  <a:srgbClr val="00B050"/>
                </a:solidFill>
              </a:rPr>
              <a:t>http://</a:t>
            </a:r>
            <a:r>
              <a:rPr lang="en-US" sz="1200" dirty="0" err="1">
                <a:solidFill>
                  <a:srgbClr val="00B050"/>
                </a:solidFill>
              </a:rPr>
              <a:t>ssldemo.kubeoncloud.com</a:t>
            </a:r>
            <a:r>
              <a:rPr lang="en-US" sz="1200" dirty="0">
                <a:solidFill>
                  <a:srgbClr val="00B050"/>
                </a:solidFill>
              </a:rPr>
              <a:t>/app1/</a:t>
            </a:r>
            <a:r>
              <a:rPr lang="en-US" sz="1200" dirty="0" err="1">
                <a:solidFill>
                  <a:srgbClr val="00B050"/>
                </a:solidFill>
              </a:rPr>
              <a:t>index.html</a:t>
            </a:r>
            <a:br>
              <a:rPr lang="en-US" sz="1200" dirty="0">
                <a:solidFill>
                  <a:srgbClr val="00B050"/>
                </a:solidFill>
              </a:rPr>
            </a:br>
            <a:r>
              <a:rPr lang="en-US" sz="1200" dirty="0">
                <a:solidFill>
                  <a:srgbClr val="00B050"/>
                </a:solidFill>
              </a:rPr>
              <a:t>http://</a:t>
            </a:r>
            <a:r>
              <a:rPr lang="en-US" sz="1200" dirty="0" err="1">
                <a:solidFill>
                  <a:srgbClr val="00B050"/>
                </a:solidFill>
              </a:rPr>
              <a:t>ssldemo.kubeoncloud.com</a:t>
            </a:r>
            <a:r>
              <a:rPr lang="en-US" sz="1200" dirty="0">
                <a:solidFill>
                  <a:srgbClr val="00B050"/>
                </a:solidFill>
              </a:rPr>
              <a:t>/app2/</a:t>
            </a:r>
            <a:r>
              <a:rPr lang="en-US" sz="1200" dirty="0" err="1">
                <a:solidFill>
                  <a:srgbClr val="00B050"/>
                </a:solidFill>
              </a:rPr>
              <a:t>index.html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endCxn id="237" idx="0"/>
          </p:cNvCxnSpPr>
          <p:nvPr/>
        </p:nvCxnSpPr>
        <p:spPr>
          <a:xfrm>
            <a:off x="11203163" y="2364175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F52256D-F623-9D4E-9DFA-319882694A29}"/>
              </a:ext>
            </a:extLst>
          </p:cNvPr>
          <p:cNvSpPr/>
          <p:nvPr/>
        </p:nvSpPr>
        <p:spPr>
          <a:xfrm>
            <a:off x="10192231" y="3843524"/>
            <a:ext cx="3242741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Node Port Service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D6FBEEE-07D0-AE46-B8DA-F09B34B5FB5A}"/>
              </a:ext>
            </a:extLst>
          </p:cNvPr>
          <p:cNvCxnSpPr>
            <a:cxnSpLocks/>
            <a:stCxn id="265" idx="2"/>
            <a:endCxn id="149" idx="0"/>
          </p:cNvCxnSpPr>
          <p:nvPr/>
        </p:nvCxnSpPr>
        <p:spPr>
          <a:xfrm flipH="1">
            <a:off x="11813247" y="4159179"/>
            <a:ext cx="355" cy="17143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920A049-149C-0246-9EFD-3710510F6365}"/>
              </a:ext>
            </a:extLst>
          </p:cNvPr>
          <p:cNvCxnSpPr>
            <a:stCxn id="149" idx="3"/>
          </p:cNvCxnSpPr>
          <p:nvPr/>
        </p:nvCxnSpPr>
        <p:spPr>
          <a:xfrm>
            <a:off x="12461889" y="4929043"/>
            <a:ext cx="418700" cy="660802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AB334359-BACE-3B41-97B0-037413338813}"/>
              </a:ext>
            </a:extLst>
          </p:cNvPr>
          <p:cNvCxnSpPr>
            <a:cxnSpLocks/>
            <a:stCxn id="237" idx="2"/>
            <a:endCxn id="265" idx="0"/>
          </p:cNvCxnSpPr>
          <p:nvPr/>
        </p:nvCxnSpPr>
        <p:spPr>
          <a:xfrm>
            <a:off x="11204179" y="2831595"/>
            <a:ext cx="609423" cy="101192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79B94C4-4452-F04F-BCD3-E0607E054ADB}"/>
              </a:ext>
            </a:extLst>
          </p:cNvPr>
          <p:cNvSpPr/>
          <p:nvPr/>
        </p:nvSpPr>
        <p:spPr>
          <a:xfrm>
            <a:off x="8269480" y="250409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/app2/*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3F5EC21-F833-D943-9E27-F9C9C13C88BC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859161" y="2352327"/>
            <a:ext cx="1016" cy="151765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6267208" y="2493236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6856889" y="2341471"/>
            <a:ext cx="1016" cy="15176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2208CF1-E912-9D41-8C67-400BD5258B89}"/>
              </a:ext>
            </a:extLst>
          </p:cNvPr>
          <p:cNvSpPr/>
          <p:nvPr/>
        </p:nvSpPr>
        <p:spPr>
          <a:xfrm>
            <a:off x="4513587" y="435615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9070E9-4CE3-E84D-A268-D77A4C3A7E86}"/>
              </a:ext>
            </a:extLst>
          </p:cNvPr>
          <p:cNvSpPr/>
          <p:nvPr/>
        </p:nvSpPr>
        <p:spPr>
          <a:xfrm>
            <a:off x="4607688" y="446642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4742363" y="453043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2CE5C6-58E7-1746-82E7-08707E27832A}"/>
              </a:ext>
            </a:extLst>
          </p:cNvPr>
          <p:cNvSpPr txBox="1"/>
          <p:nvPr/>
        </p:nvSpPr>
        <p:spPr>
          <a:xfrm>
            <a:off x="4495629" y="5309149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BA4E9FE-5CCA-574A-A3E1-4F4E492056C5}"/>
              </a:ext>
            </a:extLst>
          </p:cNvPr>
          <p:cNvSpPr txBox="1"/>
          <p:nvPr/>
        </p:nvSpPr>
        <p:spPr>
          <a:xfrm>
            <a:off x="4699906" y="513352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4868683" y="4646210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4919186" y="495599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557DDE-52B1-4644-97C0-02314BCEA1FE}"/>
              </a:ext>
            </a:extLst>
          </p:cNvPr>
          <p:cNvSpPr/>
          <p:nvPr/>
        </p:nvSpPr>
        <p:spPr>
          <a:xfrm>
            <a:off x="6531758" y="436236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4B831D1-8B44-3341-AA51-CAFB732CD4AC}"/>
              </a:ext>
            </a:extLst>
          </p:cNvPr>
          <p:cNvSpPr/>
          <p:nvPr/>
        </p:nvSpPr>
        <p:spPr>
          <a:xfrm>
            <a:off x="6625859" y="447263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D3E4515-8802-0E4D-983C-DB5B4A7A5E4E}"/>
              </a:ext>
            </a:extLst>
          </p:cNvPr>
          <p:cNvSpPr/>
          <p:nvPr/>
        </p:nvSpPr>
        <p:spPr>
          <a:xfrm>
            <a:off x="6760534" y="453664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71E0EF-DD39-D84E-8C04-0E26686B6543}"/>
              </a:ext>
            </a:extLst>
          </p:cNvPr>
          <p:cNvSpPr txBox="1"/>
          <p:nvPr/>
        </p:nvSpPr>
        <p:spPr>
          <a:xfrm>
            <a:off x="6513800" y="5315360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9AEB24-01A8-3244-8CFA-A736854D64A3}"/>
              </a:ext>
            </a:extLst>
          </p:cNvPr>
          <p:cNvSpPr txBox="1"/>
          <p:nvPr/>
        </p:nvSpPr>
        <p:spPr>
          <a:xfrm>
            <a:off x="6718077" y="513973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978F9F0-DEC3-FC42-A77B-EAE6FE5C1111}"/>
              </a:ext>
            </a:extLst>
          </p:cNvPr>
          <p:cNvGrpSpPr/>
          <p:nvPr/>
        </p:nvGrpSpPr>
        <p:grpSpPr>
          <a:xfrm>
            <a:off x="6907347" y="4643695"/>
            <a:ext cx="555550" cy="352840"/>
            <a:chOff x="853440" y="4579716"/>
            <a:chExt cx="1006998" cy="82759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FA029D6-40C0-E345-88C1-BF7787ECA22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F36C1BD-C1F9-794A-8575-5EF977235544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C9BF52B-572D-2045-921E-AF091FD3E43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3A706E0-BDE9-744E-8966-6BDA3CE0566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59879E4-D2FF-A64E-A499-9668432A091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26E0A87-BEDD-D644-851F-220176A973F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1BDC39A-FE73-7A44-AEE2-B0A44FFA2D31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4E9F2EF8-51B4-2649-BC4C-EAA28AC8B41D}"/>
              </a:ext>
            </a:extLst>
          </p:cNvPr>
          <p:cNvSpPr txBox="1"/>
          <p:nvPr/>
        </p:nvSpPr>
        <p:spPr>
          <a:xfrm>
            <a:off x="6937357" y="496220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4501600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app1- 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906B434-B260-204B-AF1D-FDCEA7C4CECC}"/>
              </a:ext>
            </a:extLst>
          </p:cNvPr>
          <p:cNvSpPr/>
          <p:nvPr/>
        </p:nvSpPr>
        <p:spPr>
          <a:xfrm>
            <a:off x="6247826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app2 -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03FFB2C-FA84-BD47-97DA-1E772D9A22A6}"/>
              </a:ext>
            </a:extLst>
          </p:cNvPr>
          <p:cNvCxnSpPr>
            <a:cxnSpLocks/>
            <a:stCxn id="87" idx="2"/>
            <a:endCxn id="144" idx="0"/>
          </p:cNvCxnSpPr>
          <p:nvPr/>
        </p:nvCxnSpPr>
        <p:spPr>
          <a:xfrm flipH="1">
            <a:off x="5327409" y="2808891"/>
            <a:ext cx="1530496" cy="112712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FC65D81-1A94-E44A-9809-6BFA9055A7A4}"/>
              </a:ext>
            </a:extLst>
          </p:cNvPr>
          <p:cNvCxnSpPr>
            <a:cxnSpLocks/>
          </p:cNvCxnSpPr>
          <p:nvPr/>
        </p:nvCxnSpPr>
        <p:spPr>
          <a:xfrm flipH="1">
            <a:off x="5162229" y="4229519"/>
            <a:ext cx="355" cy="171434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232EF2B-748E-1443-9C40-A31571F380A3}"/>
              </a:ext>
            </a:extLst>
          </p:cNvPr>
          <p:cNvCxnSpPr>
            <a:cxnSpLocks/>
          </p:cNvCxnSpPr>
          <p:nvPr/>
        </p:nvCxnSpPr>
        <p:spPr>
          <a:xfrm flipH="1">
            <a:off x="7172873" y="4217562"/>
            <a:ext cx="355" cy="171434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97E6C9B-7D08-7640-9287-5891ABCBF67B}"/>
              </a:ext>
            </a:extLst>
          </p:cNvPr>
          <p:cNvCxnSpPr>
            <a:cxnSpLocks/>
            <a:stCxn id="85" idx="2"/>
            <a:endCxn id="145" idx="0"/>
          </p:cNvCxnSpPr>
          <p:nvPr/>
        </p:nvCxnSpPr>
        <p:spPr>
          <a:xfrm flipH="1">
            <a:off x="7073635" y="2819747"/>
            <a:ext cx="1786542" cy="1116266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4246368-8978-5C42-9447-FC48F81B15FE}"/>
              </a:ext>
            </a:extLst>
          </p:cNvPr>
          <p:cNvSpPr/>
          <p:nvPr/>
        </p:nvSpPr>
        <p:spPr>
          <a:xfrm>
            <a:off x="6691888" y="151524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528FE65-7E2D-E345-95F4-C010896A37EF}"/>
              </a:ext>
            </a:extLst>
          </p:cNvPr>
          <p:cNvSpPr txBox="1"/>
          <p:nvPr/>
        </p:nvSpPr>
        <p:spPr>
          <a:xfrm>
            <a:off x="1826759" y="48828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EEC4898D-ABC2-FC49-B3D9-80855E77EA4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658616" y="4159179"/>
            <a:ext cx="711200" cy="71120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08730550-6B04-1E4D-A85F-ECA806403956}"/>
              </a:ext>
            </a:extLst>
          </p:cNvPr>
          <p:cNvSpPr txBox="1"/>
          <p:nvPr/>
        </p:nvSpPr>
        <p:spPr>
          <a:xfrm>
            <a:off x="2373579" y="1195006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3429339D-D510-D94D-AD5E-BE4E0B03198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789565" y="1485949"/>
            <a:ext cx="711200" cy="71120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CBCBB39C-D66A-C049-9E9E-0DBFD9108F3A}"/>
              </a:ext>
            </a:extLst>
          </p:cNvPr>
          <p:cNvSpPr txBox="1"/>
          <p:nvPr/>
        </p:nvSpPr>
        <p:spPr>
          <a:xfrm>
            <a:off x="-10570" y="3265870"/>
            <a:ext cx="3431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C00000"/>
                </a:solidFill>
              </a:rPr>
              <a:t>HTTPS URLS</a:t>
            </a:r>
          </a:p>
          <a:p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</a:t>
            </a:r>
            <a:r>
              <a:rPr lang="en-US" sz="1200" dirty="0" err="1">
                <a:solidFill>
                  <a:srgbClr val="C00000"/>
                </a:solidFill>
              </a:rPr>
              <a:t>usermgmt</a:t>
            </a:r>
            <a:r>
              <a:rPr lang="en-US" sz="1200" dirty="0">
                <a:solidFill>
                  <a:srgbClr val="C00000"/>
                </a:solidFill>
              </a:rPr>
              <a:t>/users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/app1/</a:t>
            </a:r>
            <a:r>
              <a:rPr lang="en-US" sz="1200" dirty="0" err="1">
                <a:solidFill>
                  <a:srgbClr val="C00000"/>
                </a:solidFill>
              </a:rPr>
              <a:t>index.html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/app2/</a:t>
            </a:r>
            <a:r>
              <a:rPr lang="en-US" sz="1200" dirty="0" err="1">
                <a:solidFill>
                  <a:srgbClr val="C00000"/>
                </a:solidFill>
              </a:rPr>
              <a:t>index.html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1CCBDD2-6DC2-3440-A7B8-72BC9D17F0DB}"/>
              </a:ext>
            </a:extLst>
          </p:cNvPr>
          <p:cNvCxnSpPr>
            <a:cxnSpLocks/>
            <a:stCxn id="166" idx="3"/>
            <a:endCxn id="227" idx="1"/>
          </p:cNvCxnSpPr>
          <p:nvPr/>
        </p:nvCxnSpPr>
        <p:spPr>
          <a:xfrm>
            <a:off x="3500765" y="1841549"/>
            <a:ext cx="5119085" cy="761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49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  <p:bldP spid="162" grpId="0" animBg="1"/>
      <p:bldP spid="163" grpId="0"/>
      <p:bldP spid="165" grpId="0"/>
      <p:bldP spid="167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674" y="2467171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070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7030A0"/>
                </a:solidFill>
              </a:rPr>
              <a:t>Ingress SSL Redirect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84201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277413613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524018" y="5499150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AWS EKS </a:t>
            </a:r>
          </a:p>
          <a:p>
            <a:r>
              <a:rPr lang="en-US" sz="2400" b="1" dirty="0"/>
              <a:t>Network Design</a:t>
            </a:r>
          </a:p>
          <a:p>
            <a:r>
              <a:rPr lang="en-US" sz="2400" b="1" dirty="0"/>
              <a:t>With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Load Balancer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Ingress SSL Redirect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177432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48038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10159398" y="5589845"/>
            <a:ext cx="3275573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</a:t>
            </a:r>
            <a:r>
              <a:rPr lang="en-US" sz="1400" dirty="0">
                <a:solidFill>
                  <a:srgbClr val="FFFF00"/>
                </a:solidFill>
              </a:rPr>
              <a:t>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166" idx="1"/>
          </p:cNvCxnSpPr>
          <p:nvPr/>
        </p:nvCxnSpPr>
        <p:spPr>
          <a:xfrm rot="10800000" flipH="1" flipV="1">
            <a:off x="341207" y="769595"/>
            <a:ext cx="2448357" cy="1071954"/>
          </a:xfrm>
          <a:prstGeom prst="bentConnector3">
            <a:avLst>
              <a:gd name="adj1" fmla="val -933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905500"/>
            <a:ext cx="5459664" cy="62753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0"/>
          </p:cNvCxnSpPr>
          <p:nvPr/>
        </p:nvCxnSpPr>
        <p:spPr>
          <a:xfrm>
            <a:off x="11797185" y="5905500"/>
            <a:ext cx="57207" cy="24253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36287" y="5864172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4330613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440880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5284740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5107982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611943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93045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613482" y="25159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704490" y="1612643"/>
            <a:ext cx="1183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HTTP  </a:t>
            </a:r>
            <a:r>
              <a:rPr lang="en-US" sz="1200" b="1" dirty="0">
                <a:solidFill>
                  <a:srgbClr val="C00000"/>
                </a:solidFill>
                <a:sym typeface="Wingdings" pitchFamily="2" charset="2"/>
              </a:rPr>
              <a:t> HTTPS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endCxn id="237" idx="0"/>
          </p:cNvCxnSpPr>
          <p:nvPr/>
        </p:nvCxnSpPr>
        <p:spPr>
          <a:xfrm>
            <a:off x="11203163" y="2364175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F52256D-F623-9D4E-9DFA-319882694A29}"/>
              </a:ext>
            </a:extLst>
          </p:cNvPr>
          <p:cNvSpPr/>
          <p:nvPr/>
        </p:nvSpPr>
        <p:spPr>
          <a:xfrm>
            <a:off x="10192231" y="3843524"/>
            <a:ext cx="3242741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Node Port Service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D6FBEEE-07D0-AE46-B8DA-F09B34B5FB5A}"/>
              </a:ext>
            </a:extLst>
          </p:cNvPr>
          <p:cNvCxnSpPr>
            <a:cxnSpLocks/>
            <a:stCxn id="265" idx="2"/>
            <a:endCxn id="149" idx="0"/>
          </p:cNvCxnSpPr>
          <p:nvPr/>
        </p:nvCxnSpPr>
        <p:spPr>
          <a:xfrm flipH="1">
            <a:off x="11813247" y="4159179"/>
            <a:ext cx="355" cy="17143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920A049-149C-0246-9EFD-3710510F6365}"/>
              </a:ext>
            </a:extLst>
          </p:cNvPr>
          <p:cNvCxnSpPr>
            <a:stCxn id="149" idx="3"/>
          </p:cNvCxnSpPr>
          <p:nvPr/>
        </p:nvCxnSpPr>
        <p:spPr>
          <a:xfrm>
            <a:off x="12461889" y="4929043"/>
            <a:ext cx="418700" cy="660802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AB334359-BACE-3B41-97B0-037413338813}"/>
              </a:ext>
            </a:extLst>
          </p:cNvPr>
          <p:cNvCxnSpPr>
            <a:cxnSpLocks/>
            <a:stCxn id="237" idx="2"/>
            <a:endCxn id="265" idx="0"/>
          </p:cNvCxnSpPr>
          <p:nvPr/>
        </p:nvCxnSpPr>
        <p:spPr>
          <a:xfrm>
            <a:off x="11204179" y="2831595"/>
            <a:ext cx="609423" cy="101192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79B94C4-4452-F04F-BCD3-E0607E054ADB}"/>
              </a:ext>
            </a:extLst>
          </p:cNvPr>
          <p:cNvSpPr/>
          <p:nvPr/>
        </p:nvSpPr>
        <p:spPr>
          <a:xfrm>
            <a:off x="8269480" y="250409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/app2/*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3F5EC21-F833-D943-9E27-F9C9C13C88BC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859161" y="2352327"/>
            <a:ext cx="1016" cy="151765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6267208" y="2493236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6856889" y="2341471"/>
            <a:ext cx="1016" cy="15176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2208CF1-E912-9D41-8C67-400BD5258B89}"/>
              </a:ext>
            </a:extLst>
          </p:cNvPr>
          <p:cNvSpPr/>
          <p:nvPr/>
        </p:nvSpPr>
        <p:spPr>
          <a:xfrm>
            <a:off x="4513587" y="435615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9070E9-4CE3-E84D-A268-D77A4C3A7E86}"/>
              </a:ext>
            </a:extLst>
          </p:cNvPr>
          <p:cNvSpPr/>
          <p:nvPr/>
        </p:nvSpPr>
        <p:spPr>
          <a:xfrm>
            <a:off x="4607688" y="446642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4742363" y="453043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2CE5C6-58E7-1746-82E7-08707E27832A}"/>
              </a:ext>
            </a:extLst>
          </p:cNvPr>
          <p:cNvSpPr txBox="1"/>
          <p:nvPr/>
        </p:nvSpPr>
        <p:spPr>
          <a:xfrm>
            <a:off x="4495629" y="5309149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BA4E9FE-5CCA-574A-A3E1-4F4E492056C5}"/>
              </a:ext>
            </a:extLst>
          </p:cNvPr>
          <p:cNvSpPr txBox="1"/>
          <p:nvPr/>
        </p:nvSpPr>
        <p:spPr>
          <a:xfrm>
            <a:off x="4699906" y="513352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4868683" y="4646210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4919186" y="495599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557DDE-52B1-4644-97C0-02314BCEA1FE}"/>
              </a:ext>
            </a:extLst>
          </p:cNvPr>
          <p:cNvSpPr/>
          <p:nvPr/>
        </p:nvSpPr>
        <p:spPr>
          <a:xfrm>
            <a:off x="6531758" y="436236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4B831D1-8B44-3341-AA51-CAFB732CD4AC}"/>
              </a:ext>
            </a:extLst>
          </p:cNvPr>
          <p:cNvSpPr/>
          <p:nvPr/>
        </p:nvSpPr>
        <p:spPr>
          <a:xfrm>
            <a:off x="6625859" y="447263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D3E4515-8802-0E4D-983C-DB5B4A7A5E4E}"/>
              </a:ext>
            </a:extLst>
          </p:cNvPr>
          <p:cNvSpPr/>
          <p:nvPr/>
        </p:nvSpPr>
        <p:spPr>
          <a:xfrm>
            <a:off x="6760534" y="453664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71E0EF-DD39-D84E-8C04-0E26686B6543}"/>
              </a:ext>
            </a:extLst>
          </p:cNvPr>
          <p:cNvSpPr txBox="1"/>
          <p:nvPr/>
        </p:nvSpPr>
        <p:spPr>
          <a:xfrm>
            <a:off x="6513800" y="5315360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9AEB24-01A8-3244-8CFA-A736854D64A3}"/>
              </a:ext>
            </a:extLst>
          </p:cNvPr>
          <p:cNvSpPr txBox="1"/>
          <p:nvPr/>
        </p:nvSpPr>
        <p:spPr>
          <a:xfrm>
            <a:off x="6718077" y="513973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978F9F0-DEC3-FC42-A77B-EAE6FE5C1111}"/>
              </a:ext>
            </a:extLst>
          </p:cNvPr>
          <p:cNvGrpSpPr/>
          <p:nvPr/>
        </p:nvGrpSpPr>
        <p:grpSpPr>
          <a:xfrm>
            <a:off x="6907347" y="4643695"/>
            <a:ext cx="555550" cy="352840"/>
            <a:chOff x="853440" y="4579716"/>
            <a:chExt cx="1006998" cy="82759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FA029D6-40C0-E345-88C1-BF7787ECA22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F36C1BD-C1F9-794A-8575-5EF977235544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C9BF52B-572D-2045-921E-AF091FD3E43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3A706E0-BDE9-744E-8966-6BDA3CE0566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59879E4-D2FF-A64E-A499-9668432A091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26E0A87-BEDD-D644-851F-220176A973F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1BDC39A-FE73-7A44-AEE2-B0A44FFA2D31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4E9F2EF8-51B4-2649-BC4C-EAA28AC8B41D}"/>
              </a:ext>
            </a:extLst>
          </p:cNvPr>
          <p:cNvSpPr txBox="1"/>
          <p:nvPr/>
        </p:nvSpPr>
        <p:spPr>
          <a:xfrm>
            <a:off x="6937357" y="496220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4501600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app1- 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906B434-B260-204B-AF1D-FDCEA7C4CECC}"/>
              </a:ext>
            </a:extLst>
          </p:cNvPr>
          <p:cNvSpPr/>
          <p:nvPr/>
        </p:nvSpPr>
        <p:spPr>
          <a:xfrm>
            <a:off x="6247826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app2 -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03FFB2C-FA84-BD47-97DA-1E772D9A22A6}"/>
              </a:ext>
            </a:extLst>
          </p:cNvPr>
          <p:cNvCxnSpPr>
            <a:cxnSpLocks/>
            <a:stCxn id="87" idx="2"/>
            <a:endCxn id="144" idx="0"/>
          </p:cNvCxnSpPr>
          <p:nvPr/>
        </p:nvCxnSpPr>
        <p:spPr>
          <a:xfrm flipH="1">
            <a:off x="5327409" y="2808891"/>
            <a:ext cx="1530496" cy="112712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FC65D81-1A94-E44A-9809-6BFA9055A7A4}"/>
              </a:ext>
            </a:extLst>
          </p:cNvPr>
          <p:cNvCxnSpPr>
            <a:cxnSpLocks/>
          </p:cNvCxnSpPr>
          <p:nvPr/>
        </p:nvCxnSpPr>
        <p:spPr>
          <a:xfrm flipH="1">
            <a:off x="5162229" y="4229519"/>
            <a:ext cx="355" cy="171434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232EF2B-748E-1443-9C40-A31571F380A3}"/>
              </a:ext>
            </a:extLst>
          </p:cNvPr>
          <p:cNvCxnSpPr>
            <a:cxnSpLocks/>
          </p:cNvCxnSpPr>
          <p:nvPr/>
        </p:nvCxnSpPr>
        <p:spPr>
          <a:xfrm flipH="1">
            <a:off x="7172873" y="4217562"/>
            <a:ext cx="355" cy="171434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97E6C9B-7D08-7640-9287-5891ABCBF67B}"/>
              </a:ext>
            </a:extLst>
          </p:cNvPr>
          <p:cNvCxnSpPr>
            <a:cxnSpLocks/>
            <a:stCxn id="85" idx="2"/>
            <a:endCxn id="145" idx="0"/>
          </p:cNvCxnSpPr>
          <p:nvPr/>
        </p:nvCxnSpPr>
        <p:spPr>
          <a:xfrm flipH="1">
            <a:off x="7073635" y="2819747"/>
            <a:ext cx="1786542" cy="1116266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4246368-8978-5C42-9447-FC48F81B15FE}"/>
              </a:ext>
            </a:extLst>
          </p:cNvPr>
          <p:cNvSpPr/>
          <p:nvPr/>
        </p:nvSpPr>
        <p:spPr>
          <a:xfrm>
            <a:off x="6691888" y="151524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528FE65-7E2D-E345-95F4-C010896A37EF}"/>
              </a:ext>
            </a:extLst>
          </p:cNvPr>
          <p:cNvSpPr txBox="1"/>
          <p:nvPr/>
        </p:nvSpPr>
        <p:spPr>
          <a:xfrm>
            <a:off x="1826759" y="48828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EEC4898D-ABC2-FC49-B3D9-80855E77EA4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658616" y="4159179"/>
            <a:ext cx="711200" cy="71120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08730550-6B04-1E4D-A85F-ECA806403956}"/>
              </a:ext>
            </a:extLst>
          </p:cNvPr>
          <p:cNvSpPr txBox="1"/>
          <p:nvPr/>
        </p:nvSpPr>
        <p:spPr>
          <a:xfrm>
            <a:off x="2373579" y="1195006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3429339D-D510-D94D-AD5E-BE4E0B03198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789565" y="1485949"/>
            <a:ext cx="711200" cy="71120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CBCBB39C-D66A-C049-9E9E-0DBFD9108F3A}"/>
              </a:ext>
            </a:extLst>
          </p:cNvPr>
          <p:cNvSpPr txBox="1"/>
          <p:nvPr/>
        </p:nvSpPr>
        <p:spPr>
          <a:xfrm>
            <a:off x="63354" y="2293504"/>
            <a:ext cx="3431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C00000"/>
                </a:solidFill>
              </a:rPr>
              <a:t>HTTPS URLS</a:t>
            </a:r>
          </a:p>
          <a:p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</a:t>
            </a:r>
            <a:r>
              <a:rPr lang="en-US" sz="1200" dirty="0" err="1">
                <a:solidFill>
                  <a:srgbClr val="C00000"/>
                </a:solidFill>
              </a:rPr>
              <a:t>usermgmt</a:t>
            </a:r>
            <a:r>
              <a:rPr lang="en-US" sz="1200" dirty="0">
                <a:solidFill>
                  <a:srgbClr val="C00000"/>
                </a:solidFill>
              </a:rPr>
              <a:t>/users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/app1/</a:t>
            </a:r>
            <a:r>
              <a:rPr lang="en-US" sz="1200" dirty="0" err="1">
                <a:solidFill>
                  <a:srgbClr val="C00000"/>
                </a:solidFill>
              </a:rPr>
              <a:t>index.html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/app2/</a:t>
            </a:r>
            <a:r>
              <a:rPr lang="en-US" sz="1200" dirty="0" err="1">
                <a:solidFill>
                  <a:srgbClr val="C00000"/>
                </a:solidFill>
              </a:rPr>
              <a:t>index.html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1CCBDD2-6DC2-3440-A7B8-72BC9D17F0DB}"/>
              </a:ext>
            </a:extLst>
          </p:cNvPr>
          <p:cNvCxnSpPr>
            <a:cxnSpLocks/>
            <a:stCxn id="166" idx="3"/>
            <a:endCxn id="227" idx="1"/>
          </p:cNvCxnSpPr>
          <p:nvPr/>
        </p:nvCxnSpPr>
        <p:spPr>
          <a:xfrm>
            <a:off x="3500765" y="1841549"/>
            <a:ext cx="5119085" cy="761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72BC4F9-5DF9-F94C-A467-393DE0F87044}"/>
              </a:ext>
            </a:extLst>
          </p:cNvPr>
          <p:cNvSpPr/>
          <p:nvPr/>
        </p:nvSpPr>
        <p:spPr>
          <a:xfrm>
            <a:off x="9815209" y="170156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 Redirect</a:t>
            </a:r>
          </a:p>
        </p:txBody>
      </p:sp>
    </p:spTree>
    <p:extLst>
      <p:ext uri="{BB962C8B-B14F-4D97-AF65-F5344CB8AC3E}">
        <p14:creationId xmlns:p14="http://schemas.microsoft.com/office/powerpoint/2010/main" val="36572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  <p:bldP spid="167" grpId="0"/>
      <p:bldP spid="122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870" y="2477060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070" y="2567652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 &amp; Route53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7030A0"/>
                </a:solidFill>
              </a:rPr>
              <a:t>Ingress &amp; External-DNS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156" y="286239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408301927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280385" y="580721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/>
              <a:t>AWS EKS </a:t>
            </a:r>
          </a:p>
          <a:p>
            <a:r>
              <a:rPr lang="en-US" sz="2200" b="1" dirty="0"/>
              <a:t>Network Design</a:t>
            </a:r>
          </a:p>
          <a:p>
            <a:r>
              <a:rPr lang="en-US" sz="2200" b="1" dirty="0"/>
              <a:t>With</a:t>
            </a:r>
          </a:p>
          <a:p>
            <a:r>
              <a:rPr lang="en-US" sz="22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2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2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200" b="1" dirty="0">
                <a:solidFill>
                  <a:srgbClr val="0070C0"/>
                </a:solidFill>
              </a:rPr>
              <a:t>Load Balancer &amp; Route53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Ingress &amp; External-DNS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177432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48038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10159398" y="5589845"/>
            <a:ext cx="3275573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</a:t>
            </a:r>
            <a:r>
              <a:rPr lang="en-US" sz="1400" dirty="0">
                <a:solidFill>
                  <a:srgbClr val="FFFF00"/>
                </a:solidFill>
              </a:rPr>
              <a:t>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166" idx="1"/>
          </p:cNvCxnSpPr>
          <p:nvPr/>
        </p:nvCxnSpPr>
        <p:spPr>
          <a:xfrm rot="10800000" flipH="1" flipV="1">
            <a:off x="341207" y="769595"/>
            <a:ext cx="2448357" cy="1071954"/>
          </a:xfrm>
          <a:prstGeom prst="bentConnector3">
            <a:avLst>
              <a:gd name="adj1" fmla="val -933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905500"/>
            <a:ext cx="5459664" cy="62753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0"/>
          </p:cNvCxnSpPr>
          <p:nvPr/>
        </p:nvCxnSpPr>
        <p:spPr>
          <a:xfrm>
            <a:off x="11797185" y="5905500"/>
            <a:ext cx="57207" cy="24253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36287" y="5864172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4330613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440880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5284740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5107982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611943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93045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613482" y="25159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214704" y="1617728"/>
            <a:ext cx="1183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HTTP  </a:t>
            </a:r>
            <a:r>
              <a:rPr lang="en-US" sz="1200" b="1" dirty="0">
                <a:solidFill>
                  <a:srgbClr val="0070C0"/>
                </a:solidFill>
                <a:sym typeface="Wingdings" pitchFamily="2" charset="2"/>
              </a:rPr>
              <a:t> HTTPS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endCxn id="237" idx="0"/>
          </p:cNvCxnSpPr>
          <p:nvPr/>
        </p:nvCxnSpPr>
        <p:spPr>
          <a:xfrm>
            <a:off x="11203163" y="2364175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F52256D-F623-9D4E-9DFA-319882694A29}"/>
              </a:ext>
            </a:extLst>
          </p:cNvPr>
          <p:cNvSpPr/>
          <p:nvPr/>
        </p:nvSpPr>
        <p:spPr>
          <a:xfrm>
            <a:off x="10192231" y="3843524"/>
            <a:ext cx="3242741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Node Port Service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D6FBEEE-07D0-AE46-B8DA-F09B34B5FB5A}"/>
              </a:ext>
            </a:extLst>
          </p:cNvPr>
          <p:cNvCxnSpPr>
            <a:cxnSpLocks/>
            <a:stCxn id="265" idx="2"/>
            <a:endCxn id="149" idx="0"/>
          </p:cNvCxnSpPr>
          <p:nvPr/>
        </p:nvCxnSpPr>
        <p:spPr>
          <a:xfrm flipH="1">
            <a:off x="11813247" y="4159179"/>
            <a:ext cx="355" cy="17143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920A049-149C-0246-9EFD-3710510F6365}"/>
              </a:ext>
            </a:extLst>
          </p:cNvPr>
          <p:cNvCxnSpPr>
            <a:stCxn id="149" idx="3"/>
          </p:cNvCxnSpPr>
          <p:nvPr/>
        </p:nvCxnSpPr>
        <p:spPr>
          <a:xfrm>
            <a:off x="12461889" y="4929043"/>
            <a:ext cx="418700" cy="660802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AB334359-BACE-3B41-97B0-037413338813}"/>
              </a:ext>
            </a:extLst>
          </p:cNvPr>
          <p:cNvCxnSpPr>
            <a:cxnSpLocks/>
            <a:stCxn id="237" idx="2"/>
            <a:endCxn id="265" idx="0"/>
          </p:cNvCxnSpPr>
          <p:nvPr/>
        </p:nvCxnSpPr>
        <p:spPr>
          <a:xfrm>
            <a:off x="11204179" y="2831595"/>
            <a:ext cx="609423" cy="101192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79B94C4-4452-F04F-BCD3-E0607E054ADB}"/>
              </a:ext>
            </a:extLst>
          </p:cNvPr>
          <p:cNvSpPr/>
          <p:nvPr/>
        </p:nvSpPr>
        <p:spPr>
          <a:xfrm>
            <a:off x="8269480" y="250409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/app2/*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3F5EC21-F833-D943-9E27-F9C9C13C88BC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859161" y="2352327"/>
            <a:ext cx="1016" cy="151765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6267208" y="2493236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6856889" y="2341471"/>
            <a:ext cx="1016" cy="15176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2208CF1-E912-9D41-8C67-400BD5258B89}"/>
              </a:ext>
            </a:extLst>
          </p:cNvPr>
          <p:cNvSpPr/>
          <p:nvPr/>
        </p:nvSpPr>
        <p:spPr>
          <a:xfrm>
            <a:off x="4513587" y="435615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9070E9-4CE3-E84D-A268-D77A4C3A7E86}"/>
              </a:ext>
            </a:extLst>
          </p:cNvPr>
          <p:cNvSpPr/>
          <p:nvPr/>
        </p:nvSpPr>
        <p:spPr>
          <a:xfrm>
            <a:off x="4607688" y="446642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4742363" y="453043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2CE5C6-58E7-1746-82E7-08707E27832A}"/>
              </a:ext>
            </a:extLst>
          </p:cNvPr>
          <p:cNvSpPr txBox="1"/>
          <p:nvPr/>
        </p:nvSpPr>
        <p:spPr>
          <a:xfrm>
            <a:off x="4495629" y="5309149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BA4E9FE-5CCA-574A-A3E1-4F4E492056C5}"/>
              </a:ext>
            </a:extLst>
          </p:cNvPr>
          <p:cNvSpPr txBox="1"/>
          <p:nvPr/>
        </p:nvSpPr>
        <p:spPr>
          <a:xfrm>
            <a:off x="4699906" y="513352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4868683" y="4646210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4919186" y="495599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557DDE-52B1-4644-97C0-02314BCEA1FE}"/>
              </a:ext>
            </a:extLst>
          </p:cNvPr>
          <p:cNvSpPr/>
          <p:nvPr/>
        </p:nvSpPr>
        <p:spPr>
          <a:xfrm>
            <a:off x="6531758" y="436236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4B831D1-8B44-3341-AA51-CAFB732CD4AC}"/>
              </a:ext>
            </a:extLst>
          </p:cNvPr>
          <p:cNvSpPr/>
          <p:nvPr/>
        </p:nvSpPr>
        <p:spPr>
          <a:xfrm>
            <a:off x="6625859" y="447263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D3E4515-8802-0E4D-983C-DB5B4A7A5E4E}"/>
              </a:ext>
            </a:extLst>
          </p:cNvPr>
          <p:cNvSpPr/>
          <p:nvPr/>
        </p:nvSpPr>
        <p:spPr>
          <a:xfrm>
            <a:off x="6760534" y="453664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71E0EF-DD39-D84E-8C04-0E26686B6543}"/>
              </a:ext>
            </a:extLst>
          </p:cNvPr>
          <p:cNvSpPr txBox="1"/>
          <p:nvPr/>
        </p:nvSpPr>
        <p:spPr>
          <a:xfrm>
            <a:off x="6513800" y="5315360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9AEB24-01A8-3244-8CFA-A736854D64A3}"/>
              </a:ext>
            </a:extLst>
          </p:cNvPr>
          <p:cNvSpPr txBox="1"/>
          <p:nvPr/>
        </p:nvSpPr>
        <p:spPr>
          <a:xfrm>
            <a:off x="6718077" y="513973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978F9F0-DEC3-FC42-A77B-EAE6FE5C1111}"/>
              </a:ext>
            </a:extLst>
          </p:cNvPr>
          <p:cNvGrpSpPr/>
          <p:nvPr/>
        </p:nvGrpSpPr>
        <p:grpSpPr>
          <a:xfrm>
            <a:off x="6907347" y="4643695"/>
            <a:ext cx="555550" cy="352840"/>
            <a:chOff x="853440" y="4579716"/>
            <a:chExt cx="1006998" cy="82759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FA029D6-40C0-E345-88C1-BF7787ECA22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F36C1BD-C1F9-794A-8575-5EF977235544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C9BF52B-572D-2045-921E-AF091FD3E43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3A706E0-BDE9-744E-8966-6BDA3CE0566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59879E4-D2FF-A64E-A499-9668432A091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26E0A87-BEDD-D644-851F-220176A973F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1BDC39A-FE73-7A44-AEE2-B0A44FFA2D31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4E9F2EF8-51B4-2649-BC4C-EAA28AC8B41D}"/>
              </a:ext>
            </a:extLst>
          </p:cNvPr>
          <p:cNvSpPr txBox="1"/>
          <p:nvPr/>
        </p:nvSpPr>
        <p:spPr>
          <a:xfrm>
            <a:off x="6937357" y="496220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4501600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app1- 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906B434-B260-204B-AF1D-FDCEA7C4CECC}"/>
              </a:ext>
            </a:extLst>
          </p:cNvPr>
          <p:cNvSpPr/>
          <p:nvPr/>
        </p:nvSpPr>
        <p:spPr>
          <a:xfrm>
            <a:off x="6247826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app2 -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03FFB2C-FA84-BD47-97DA-1E772D9A22A6}"/>
              </a:ext>
            </a:extLst>
          </p:cNvPr>
          <p:cNvCxnSpPr>
            <a:cxnSpLocks/>
            <a:stCxn id="87" idx="2"/>
            <a:endCxn id="144" idx="0"/>
          </p:cNvCxnSpPr>
          <p:nvPr/>
        </p:nvCxnSpPr>
        <p:spPr>
          <a:xfrm flipH="1">
            <a:off x="5327409" y="2808891"/>
            <a:ext cx="1530496" cy="112712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FC65D81-1A94-E44A-9809-6BFA9055A7A4}"/>
              </a:ext>
            </a:extLst>
          </p:cNvPr>
          <p:cNvCxnSpPr>
            <a:cxnSpLocks/>
          </p:cNvCxnSpPr>
          <p:nvPr/>
        </p:nvCxnSpPr>
        <p:spPr>
          <a:xfrm flipH="1">
            <a:off x="5162229" y="4229519"/>
            <a:ext cx="355" cy="171434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232EF2B-748E-1443-9C40-A31571F380A3}"/>
              </a:ext>
            </a:extLst>
          </p:cNvPr>
          <p:cNvCxnSpPr>
            <a:cxnSpLocks/>
          </p:cNvCxnSpPr>
          <p:nvPr/>
        </p:nvCxnSpPr>
        <p:spPr>
          <a:xfrm flipH="1">
            <a:off x="7172873" y="4217562"/>
            <a:ext cx="355" cy="171434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97E6C9B-7D08-7640-9287-5891ABCBF67B}"/>
              </a:ext>
            </a:extLst>
          </p:cNvPr>
          <p:cNvCxnSpPr>
            <a:cxnSpLocks/>
            <a:stCxn id="85" idx="2"/>
            <a:endCxn id="145" idx="0"/>
          </p:cNvCxnSpPr>
          <p:nvPr/>
        </p:nvCxnSpPr>
        <p:spPr>
          <a:xfrm flipH="1">
            <a:off x="7073635" y="2819747"/>
            <a:ext cx="1786542" cy="1116266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4246368-8978-5C42-9447-FC48F81B15FE}"/>
              </a:ext>
            </a:extLst>
          </p:cNvPr>
          <p:cNvSpPr/>
          <p:nvPr/>
        </p:nvSpPr>
        <p:spPr>
          <a:xfrm>
            <a:off x="6691888" y="151524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528FE65-7E2D-E345-95F4-C010896A37EF}"/>
              </a:ext>
            </a:extLst>
          </p:cNvPr>
          <p:cNvSpPr txBox="1"/>
          <p:nvPr/>
        </p:nvSpPr>
        <p:spPr>
          <a:xfrm>
            <a:off x="1826759" y="48828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EEC4898D-ABC2-FC49-B3D9-80855E77EA4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658616" y="4159179"/>
            <a:ext cx="711200" cy="71120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08730550-6B04-1E4D-A85F-ECA806403956}"/>
              </a:ext>
            </a:extLst>
          </p:cNvPr>
          <p:cNvSpPr txBox="1"/>
          <p:nvPr/>
        </p:nvSpPr>
        <p:spPr>
          <a:xfrm>
            <a:off x="2373579" y="1195006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3429339D-D510-D94D-AD5E-BE4E0B03198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789565" y="1485949"/>
            <a:ext cx="711200" cy="71120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CBCBB39C-D66A-C049-9E9E-0DBFD9108F3A}"/>
              </a:ext>
            </a:extLst>
          </p:cNvPr>
          <p:cNvSpPr txBox="1"/>
          <p:nvPr/>
        </p:nvSpPr>
        <p:spPr>
          <a:xfrm>
            <a:off x="62146" y="2716947"/>
            <a:ext cx="34500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70C0"/>
                </a:solidFill>
              </a:rPr>
              <a:t>HTTPS URLS</a:t>
            </a:r>
          </a:p>
          <a:p>
            <a:r>
              <a:rPr lang="en-US" sz="1200" dirty="0">
                <a:solidFill>
                  <a:srgbClr val="0070C0"/>
                </a:solidFill>
              </a:rPr>
              <a:t>https://dnstest1.kubeoncloud.com/</a:t>
            </a:r>
            <a:r>
              <a:rPr lang="en-US" sz="1200" dirty="0" err="1">
                <a:solidFill>
                  <a:srgbClr val="0070C0"/>
                </a:solidFill>
              </a:rPr>
              <a:t>usermgmt</a:t>
            </a:r>
            <a:r>
              <a:rPr lang="en-US" sz="1200" dirty="0">
                <a:solidFill>
                  <a:srgbClr val="0070C0"/>
                </a:solidFill>
              </a:rPr>
              <a:t>/users</a:t>
            </a:r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dirty="0">
                <a:solidFill>
                  <a:srgbClr val="0070C0"/>
                </a:solidFill>
              </a:rPr>
              <a:t>https://dnstest1.kubeoncloud.com/app1/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dirty="0">
                <a:solidFill>
                  <a:srgbClr val="0070C0"/>
                </a:solidFill>
              </a:rPr>
              <a:t>https://dnstest1.kubeoncloud.com/app2/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endParaRPr lang="en-US" sz="1200" dirty="0">
              <a:solidFill>
                <a:srgbClr val="0070C0"/>
              </a:solidFill>
            </a:endParaRPr>
          </a:p>
          <a:p>
            <a:r>
              <a:rPr lang="en-US" sz="1200" dirty="0">
                <a:solidFill>
                  <a:srgbClr val="0070C0"/>
                </a:solidFill>
              </a:rPr>
              <a:t>https://dnstest2.kubeoncloud.com/</a:t>
            </a:r>
            <a:r>
              <a:rPr lang="en-US" sz="1200" dirty="0" err="1">
                <a:solidFill>
                  <a:srgbClr val="0070C0"/>
                </a:solidFill>
              </a:rPr>
              <a:t>usermgmt</a:t>
            </a:r>
            <a:r>
              <a:rPr lang="en-US" sz="1200" dirty="0">
                <a:solidFill>
                  <a:srgbClr val="0070C0"/>
                </a:solidFill>
              </a:rPr>
              <a:t>/users</a:t>
            </a:r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dirty="0">
                <a:solidFill>
                  <a:srgbClr val="0070C0"/>
                </a:solidFill>
              </a:rPr>
              <a:t>https://dnstest2.kubeoncloud.com/app1/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dirty="0">
                <a:solidFill>
                  <a:srgbClr val="0070C0"/>
                </a:solidFill>
              </a:rPr>
              <a:t>https://dnstest2.kubeoncloud.com/app2/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1CCBDD2-6DC2-3440-A7B8-72BC9D17F0DB}"/>
              </a:ext>
            </a:extLst>
          </p:cNvPr>
          <p:cNvCxnSpPr>
            <a:cxnSpLocks/>
            <a:stCxn id="166" idx="3"/>
            <a:endCxn id="227" idx="1"/>
          </p:cNvCxnSpPr>
          <p:nvPr/>
        </p:nvCxnSpPr>
        <p:spPr>
          <a:xfrm>
            <a:off x="3500765" y="1841549"/>
            <a:ext cx="5119085" cy="761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72BC4F9-5DF9-F94C-A467-393DE0F87044}"/>
              </a:ext>
            </a:extLst>
          </p:cNvPr>
          <p:cNvSpPr/>
          <p:nvPr/>
        </p:nvSpPr>
        <p:spPr>
          <a:xfrm>
            <a:off x="9705897" y="1721921"/>
            <a:ext cx="1080874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 Redirect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360D4BD-2C2B-0C4B-8672-B4059D374E97}"/>
              </a:ext>
            </a:extLst>
          </p:cNvPr>
          <p:cNvSpPr txBox="1"/>
          <p:nvPr/>
        </p:nvSpPr>
        <p:spPr>
          <a:xfrm>
            <a:off x="2136664" y="2217799"/>
            <a:ext cx="1877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dnstest1.kubeoncloud.com</a:t>
            </a:r>
          </a:p>
          <a:p>
            <a:r>
              <a:rPr lang="en-US" sz="1200" dirty="0">
                <a:solidFill>
                  <a:srgbClr val="C00000"/>
                </a:solidFill>
              </a:rPr>
              <a:t>dnstest2.kubeoncloud.com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AD6C817-F55E-6B4F-A0E6-6FC1B401F92E}"/>
              </a:ext>
            </a:extLst>
          </p:cNvPr>
          <p:cNvSpPr/>
          <p:nvPr/>
        </p:nvSpPr>
        <p:spPr>
          <a:xfrm>
            <a:off x="10837509" y="1729043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external-</a:t>
            </a:r>
            <a:r>
              <a:rPr lang="en-US" sz="1400" dirty="0" err="1">
                <a:solidFill>
                  <a:srgbClr val="FFFF00"/>
                </a:solidFill>
              </a:rPr>
              <a:t>dns</a:t>
            </a:r>
            <a:endParaRPr lang="en-US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89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  <p:bldP spid="123" grpId="0"/>
      <p:bldP spid="127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870" y="2066100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693028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B050"/>
                </a:solidFill>
              </a:rPr>
              <a:t>Fargate Profiles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156" y="245143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09375" y="97100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74639" y="7134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1702979" y="1475175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3665013" y="151700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876047" y="97100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5699150" y="1475175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0F83E808-5EB4-264F-A27C-1C0F49FF78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8156" y="5599755"/>
            <a:ext cx="1378076" cy="137807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99A32CAF-2106-AC41-A6F1-9D3DE0131EC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42046" y="97100"/>
            <a:ext cx="1304040" cy="13040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9BAD774-8206-7A4C-9F0D-585243ABB6E5}"/>
              </a:ext>
            </a:extLst>
          </p:cNvPr>
          <p:cNvSpPr txBox="1"/>
          <p:nvPr/>
        </p:nvSpPr>
        <p:spPr>
          <a:xfrm>
            <a:off x="7742046" y="1509867"/>
            <a:ext cx="14285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Certificate </a:t>
            </a:r>
          </a:p>
          <a:p>
            <a:pPr algn="ctr"/>
            <a:r>
              <a:rPr lang="en-US" dirty="0"/>
              <a:t>Manager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8C5DE614-B0DA-0549-97CB-8173C24AD80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511611" y="97099"/>
            <a:ext cx="1304040" cy="13040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1AC476-A7EC-544E-8A36-8BF518929AED}"/>
              </a:ext>
            </a:extLst>
          </p:cNvPr>
          <p:cNvSpPr txBox="1"/>
          <p:nvPr/>
        </p:nvSpPr>
        <p:spPr>
          <a:xfrm>
            <a:off x="9589980" y="1606232"/>
            <a:ext cx="11473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Route53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011BF5F-D705-8046-85E9-D463622C8C9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385141" y="97100"/>
            <a:ext cx="1304039" cy="13040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16AE5B3-6923-1740-9B6E-16A8103A95C7}"/>
              </a:ext>
            </a:extLst>
          </p:cNvPr>
          <p:cNvSpPr txBox="1"/>
          <p:nvPr/>
        </p:nvSpPr>
        <p:spPr>
          <a:xfrm>
            <a:off x="11213025" y="1509867"/>
            <a:ext cx="16482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Block </a:t>
            </a:r>
          </a:p>
          <a:p>
            <a:pPr algn="ctr"/>
            <a:r>
              <a:rPr lang="en-US" dirty="0"/>
              <a:t>Store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DC7FE7-C408-FE48-AF1C-2C2165DA45F2}"/>
              </a:ext>
            </a:extLst>
          </p:cNvPr>
          <p:cNvSpPr txBox="1"/>
          <p:nvPr/>
        </p:nvSpPr>
        <p:spPr>
          <a:xfrm>
            <a:off x="118039" y="7003388"/>
            <a:ext cx="10393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Fargate</a:t>
            </a:r>
          </a:p>
          <a:p>
            <a:pPr algn="ctr"/>
            <a:r>
              <a:rPr lang="en-US" dirty="0"/>
              <a:t>Profiles</a:t>
            </a:r>
          </a:p>
        </p:txBody>
      </p:sp>
    </p:spTree>
    <p:extLst>
      <p:ext uri="{BB962C8B-B14F-4D97-AF65-F5344CB8AC3E}">
        <p14:creationId xmlns:p14="http://schemas.microsoft.com/office/powerpoint/2010/main" val="190501612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194AE9-D102-A648-BDC4-D26218D2C4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95554-A769-884A-8C5A-89B2736B5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FC5205-19E0-B54E-BABA-BCC9ECB05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Fargate?</a:t>
            </a:r>
          </a:p>
        </p:txBody>
      </p:sp>
    </p:spTree>
    <p:extLst>
      <p:ext uri="{BB962C8B-B14F-4D97-AF65-F5344CB8AC3E}">
        <p14:creationId xmlns:p14="http://schemas.microsoft.com/office/powerpoint/2010/main" val="237913944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E1FF96-D173-674A-825E-5892E4186B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B491DF-93A8-C545-B5CC-5A4CA988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66840"/>
            <a:ext cx="12618720" cy="1188851"/>
          </a:xfrm>
        </p:spPr>
        <p:txBody>
          <a:bodyPr/>
          <a:lstStyle/>
          <a:p>
            <a:r>
              <a:rPr lang="en-US" dirty="0"/>
              <a:t>EKS Deployment Options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CB6DD4-2B09-1C44-8948-CBBBE465A5A0}"/>
              </a:ext>
            </a:extLst>
          </p:cNvPr>
          <p:cNvSpPr/>
          <p:nvPr/>
        </p:nvSpPr>
        <p:spPr>
          <a:xfrm>
            <a:off x="143838" y="4396944"/>
            <a:ext cx="3459398" cy="5445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Deployment Options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CD8110-8DF4-8246-9545-F091D5D7DB14}"/>
              </a:ext>
            </a:extLst>
          </p:cNvPr>
          <p:cNvSpPr/>
          <p:nvPr/>
        </p:nvSpPr>
        <p:spPr>
          <a:xfrm>
            <a:off x="5699592" y="2093963"/>
            <a:ext cx="2970944" cy="5445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Only EC2 Node Groups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6FB49-538A-2D45-9B8B-A9358FC90FF9}"/>
              </a:ext>
            </a:extLst>
          </p:cNvPr>
          <p:cNvSpPr/>
          <p:nvPr/>
        </p:nvSpPr>
        <p:spPr>
          <a:xfrm>
            <a:off x="5699592" y="4396944"/>
            <a:ext cx="2970944" cy="5445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Mixed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6157A3-321F-464B-B402-8F1BEC2B3447}"/>
              </a:ext>
            </a:extLst>
          </p:cNvPr>
          <p:cNvSpPr/>
          <p:nvPr/>
        </p:nvSpPr>
        <p:spPr>
          <a:xfrm>
            <a:off x="5699592" y="6642235"/>
            <a:ext cx="2970944" cy="5445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Only Fargate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B3E442-2B0C-D04E-B24F-8B17A00434BC}"/>
              </a:ext>
            </a:extLst>
          </p:cNvPr>
          <p:cNvSpPr/>
          <p:nvPr/>
        </p:nvSpPr>
        <p:spPr>
          <a:xfrm>
            <a:off x="11063558" y="1491535"/>
            <a:ext cx="2970944" cy="5445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Managed EC2 Nodes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F4553E-2671-3A40-9AE3-C38CFDF5A071}"/>
              </a:ext>
            </a:extLst>
          </p:cNvPr>
          <p:cNvSpPr/>
          <p:nvPr/>
        </p:nvSpPr>
        <p:spPr>
          <a:xfrm>
            <a:off x="11063558" y="2506033"/>
            <a:ext cx="2970944" cy="5445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Unmanaged EC2 Nodes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4E9C7F-F36C-FB4F-8C79-22D915DE1E2E}"/>
              </a:ext>
            </a:extLst>
          </p:cNvPr>
          <p:cNvSpPr/>
          <p:nvPr/>
        </p:nvSpPr>
        <p:spPr>
          <a:xfrm>
            <a:off x="11063558" y="3522251"/>
            <a:ext cx="2970944" cy="5445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Managed Nodes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95B903-4947-F449-BE28-F0FC29851503}"/>
              </a:ext>
            </a:extLst>
          </p:cNvPr>
          <p:cNvSpPr/>
          <p:nvPr/>
        </p:nvSpPr>
        <p:spPr>
          <a:xfrm>
            <a:off x="11063558" y="4381280"/>
            <a:ext cx="2970944" cy="5445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Unmanaged EC2 Nodes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10B808-42AF-8A42-BD4B-8294709B94EB}"/>
              </a:ext>
            </a:extLst>
          </p:cNvPr>
          <p:cNvSpPr/>
          <p:nvPr/>
        </p:nvSpPr>
        <p:spPr>
          <a:xfrm>
            <a:off x="11063558" y="5240309"/>
            <a:ext cx="2970944" cy="5445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Nodes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04868A-B6CD-E141-BC92-265A6E229872}"/>
              </a:ext>
            </a:extLst>
          </p:cNvPr>
          <p:cNvSpPr/>
          <p:nvPr/>
        </p:nvSpPr>
        <p:spPr>
          <a:xfrm>
            <a:off x="11063558" y="6642235"/>
            <a:ext cx="2970944" cy="5445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Nodes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5F9E2F-EDAF-7546-8F1B-5B4B5A107E3D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3603236" y="2366228"/>
            <a:ext cx="2096356" cy="2302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DFB311-B7EA-C14D-8EFE-791237F47029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3603236" y="4669209"/>
            <a:ext cx="2096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7C53A3-8312-2B49-A441-8775CA4ED3A1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3603236" y="4669209"/>
            <a:ext cx="2096356" cy="2245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BCA981-8943-744D-8972-48DC201316A0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 flipV="1">
            <a:off x="8670536" y="1763800"/>
            <a:ext cx="2393022" cy="60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2D7AE97-93A0-D148-AFF1-2BDAD5E01568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8670536" y="2366228"/>
            <a:ext cx="2393022" cy="412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B2031F6-5D43-7B4C-929E-C473790ABA30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 flipV="1">
            <a:off x="8670536" y="3794516"/>
            <a:ext cx="2393022" cy="874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3AA014-0B12-0144-ADBD-535C223ACDC9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 flipV="1">
            <a:off x="8670536" y="4653545"/>
            <a:ext cx="2393022" cy="15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37341AD-881B-C94C-81D1-F522946D50D9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>
            <a:off x="8670536" y="4669209"/>
            <a:ext cx="2393022" cy="843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E240333-B9CF-D444-B317-8EFB312B1888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>
            <a:off x="8670536" y="6914500"/>
            <a:ext cx="23930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62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0FBA762A8B4A4AB2389BE0BCE3C83F" ma:contentTypeVersion="10" ma:contentTypeDescription="Create a new document." ma:contentTypeScope="" ma:versionID="0f3e2685ea47f4ebc3624ed417f13537">
  <xsd:schema xmlns:xsd="http://www.w3.org/2001/XMLSchema" xmlns:xs="http://www.w3.org/2001/XMLSchema" xmlns:p="http://schemas.microsoft.com/office/2006/metadata/properties" xmlns:ns2="9a51ea1a-1b1e-41ef-b441-1ee4f2fd8669" xmlns:ns3="1715a332-6e4d-4cad-94c4-6bada4eb9966" targetNamespace="http://schemas.microsoft.com/office/2006/metadata/properties" ma:root="true" ma:fieldsID="c0969c2d596e33b812740b722f5f53ca" ns2:_="" ns3:_="">
    <xsd:import namespace="9a51ea1a-1b1e-41ef-b441-1ee4f2fd8669"/>
    <xsd:import namespace="1715a332-6e4d-4cad-94c4-6bada4eb996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1ea1a-1b1e-41ef-b441-1ee4f2fd86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5a332-6e4d-4cad-94c4-6bada4eb99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EC2339-1C1C-416D-9A21-94E8CFA5CBF4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9a51ea1a-1b1e-41ef-b441-1ee4f2fd8669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715a332-6e4d-4cad-94c4-6bada4eb9966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F2D375-1062-4EE6-861C-05377A63E4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179B27-CBA1-4175-8B64-42FE0F853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51ea1a-1b1e-41ef-b441-1ee4f2fd8669"/>
    <ds:schemaRef ds:uri="1715a332-6e4d-4cad-94c4-6bada4eb99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166050</TotalTime>
  <Words>9494</Words>
  <Application>Microsoft Macintosh PowerPoint</Application>
  <PresentationFormat>Custom</PresentationFormat>
  <Paragraphs>2889</Paragraphs>
  <Slides>170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170</vt:i4>
      </vt:variant>
    </vt:vector>
  </HeadingPairs>
  <TitlesOfParts>
    <vt:vector size="176" baseType="lpstr">
      <vt:lpstr>Aharoni</vt:lpstr>
      <vt:lpstr>Algerian</vt:lpstr>
      <vt:lpstr>Arial</vt:lpstr>
      <vt:lpstr>Calibri</vt:lpstr>
      <vt:lpstr>Calibri Light</vt:lpstr>
      <vt:lpstr>Office Theme</vt:lpstr>
      <vt:lpstr>AWS EKS Kubernetes - Masterclass | DevOps, Microservices</vt:lpstr>
      <vt:lpstr>PowerPoint Presentation</vt:lpstr>
      <vt:lpstr>PowerPoint Presentation</vt:lpstr>
      <vt:lpstr>PowerPoint Presentation</vt:lpstr>
      <vt:lpstr>PowerPoint Presentation</vt:lpstr>
      <vt:lpstr>AWS EKS Cluster - CLIs</vt:lpstr>
      <vt:lpstr>PowerPoint Presentation</vt:lpstr>
      <vt:lpstr>AWS EKS – Core Objects </vt:lpstr>
      <vt:lpstr>How does EKS work?</vt:lpstr>
      <vt:lpstr>EKS Cluster – Core Objects Detailed</vt:lpstr>
      <vt:lpstr>EKS Cluster – Core Objects Detailed</vt:lpstr>
      <vt:lpstr>PowerPoint Presentation</vt:lpstr>
      <vt:lpstr>EKS Kubernetes - Architecture</vt:lpstr>
      <vt:lpstr>EKS Limits</vt:lpstr>
      <vt:lpstr>PowerPoint Presentation</vt:lpstr>
      <vt:lpstr>PowerPoint Presentation</vt:lpstr>
      <vt:lpstr>Why Kubernetes?</vt:lpstr>
      <vt:lpstr>Kubernetes - Architecture</vt:lpstr>
      <vt:lpstr>Kubernetes Architecture - Master</vt:lpstr>
      <vt:lpstr>Kubernetes Architecture - Master</vt:lpstr>
      <vt:lpstr>Kubernetes Architecture - Master</vt:lpstr>
      <vt:lpstr>Kubernetes Architecture – Worker Nodes</vt:lpstr>
      <vt:lpstr>Kubernetes - Architecture</vt:lpstr>
      <vt:lpstr>PowerPoint Presentation</vt:lpstr>
      <vt:lpstr>Kubernetes - Fundamentals</vt:lpstr>
      <vt:lpstr>Kubernetes - Imperative &amp; Declarative</vt:lpstr>
      <vt:lpstr>PowerPoint Presentation</vt:lpstr>
      <vt:lpstr>Kubernetes - POD</vt:lpstr>
      <vt:lpstr>Kubernetes - POD</vt:lpstr>
      <vt:lpstr>Kubernetes – PODs</vt:lpstr>
      <vt:lpstr>Kubernetes – Multi-Container Pods</vt:lpstr>
      <vt:lpstr>PowerPoint Presentation</vt:lpstr>
      <vt:lpstr>PowerPoint Presentation</vt:lpstr>
      <vt:lpstr>Kubernetes – Service - NodePort</vt:lpstr>
      <vt:lpstr>PowerPoint Presentation</vt:lpstr>
      <vt:lpstr>PowerPoint Presentation</vt:lpstr>
      <vt:lpstr>Kubernetes - ReplicaSets</vt:lpstr>
      <vt:lpstr>Kubernetes – ReplicaSet</vt:lpstr>
      <vt:lpstr>Kubernetes – ReplicaSet</vt:lpstr>
      <vt:lpstr>Kubernetes – ReplicaSet</vt:lpstr>
      <vt:lpstr>PowerPoint Presentation</vt:lpstr>
      <vt:lpstr>PowerPoint Presentation</vt:lpstr>
      <vt:lpstr>Kubernetes – Deployments</vt:lpstr>
      <vt:lpstr>Kubernetes - Deployment</vt:lpstr>
      <vt:lpstr>PowerPoint Presentation</vt:lpstr>
      <vt:lpstr>PowerPoint Presentation</vt:lpstr>
      <vt:lpstr>Kubernetes - Services</vt:lpstr>
      <vt:lpstr> Services</vt:lpstr>
      <vt:lpstr>PowerPoint Presentation</vt:lpstr>
      <vt:lpstr> Services Demo</vt:lpstr>
      <vt:lpstr>PowerPoint Presentation</vt:lpstr>
      <vt:lpstr>YAML Basics</vt:lpstr>
      <vt:lpstr>PowerPoint Presentation</vt:lpstr>
      <vt:lpstr>PowerPoint Presentation</vt:lpstr>
      <vt:lpstr>PowerPoint Presentation</vt:lpstr>
      <vt:lpstr>AWS Elastic Block Store - Introduction</vt:lpstr>
      <vt:lpstr>EKS Storage EBS CSI Driver</vt:lpstr>
      <vt:lpstr>PowerPoint Presentation</vt:lpstr>
      <vt:lpstr>PowerPoint Presentation</vt:lpstr>
      <vt:lpstr>PowerPoint Presentation</vt:lpstr>
      <vt:lpstr>Probes</vt:lpstr>
      <vt:lpstr>PowerPoint Presentation</vt:lpstr>
      <vt:lpstr>Namespaces - Introduction</vt:lpstr>
      <vt:lpstr>Namespaces</vt:lpstr>
      <vt:lpstr>Limit Range</vt:lpstr>
      <vt:lpstr>Resource Quota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Ingress Works?</vt:lpstr>
      <vt:lpstr>PowerPoint Presentation</vt:lpstr>
      <vt:lpstr>ALB Ingress – Target Types</vt:lpstr>
      <vt:lpstr>PowerPoint Presentation</vt:lpstr>
      <vt:lpstr>PowerPoint Presentation</vt:lpstr>
      <vt:lpstr>PowerPoint Presentation</vt:lpstr>
      <vt:lpstr>Ingress Controller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Fargate?</vt:lpstr>
      <vt:lpstr>EKS Deployment Options</vt:lpstr>
      <vt:lpstr>EKS Deployment Options – EC2 Node Groups  </vt:lpstr>
      <vt:lpstr>EKS Deployment Options – Only Fargate</vt:lpstr>
      <vt:lpstr>EKS Deployment Options – Only Fargate</vt:lpstr>
      <vt:lpstr>EKS Deployment Options - Mixed</vt:lpstr>
      <vt:lpstr>EKS Deployment Options - Mixed</vt:lpstr>
      <vt:lpstr>ALB Target Type : Instance vs IP</vt:lpstr>
      <vt:lpstr>How can we use Fargate for AWS EKS?</vt:lpstr>
      <vt:lpstr>Fargate vs Manged vs Unmanaged Nodes</vt:lpstr>
      <vt:lpstr>EKS Fargate Profiles</vt:lpstr>
      <vt:lpstr>EKS Fargate Profiles</vt:lpstr>
      <vt:lpstr>EKS Fargate Profiles</vt:lpstr>
      <vt:lpstr>PowerPoint Presentation</vt:lpstr>
      <vt:lpstr>EKS Deployment Options - Mixed</vt:lpstr>
      <vt:lpstr>EKS Deployment Options - Mixed</vt:lpstr>
      <vt:lpstr>PowerPoint Presentation</vt:lpstr>
      <vt:lpstr>PowerPoint Presentation</vt:lpstr>
      <vt:lpstr>EKS Deployment Options – Mixed Mode - 3 Apps</vt:lpstr>
      <vt:lpstr>EKS Deployment – Mixed – Ingress with Cross Namespaces</vt:lpstr>
      <vt:lpstr>PowerPoint Presentation</vt:lpstr>
      <vt:lpstr>Elastic Container Registry - ECR</vt:lpstr>
      <vt:lpstr>Elastic Container Registry - ECR</vt:lpstr>
      <vt:lpstr>How ECR Works?</vt:lpstr>
      <vt:lpstr>EKS &amp; ECR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AWS CodeCommit</vt:lpstr>
      <vt:lpstr>AWS CodeCommit - Introduction</vt:lpstr>
      <vt:lpstr>CodeCommit – Integration with AWS Services</vt:lpstr>
      <vt:lpstr>CodeCommit - Steps</vt:lpstr>
      <vt:lpstr>AWS CodeBuild</vt:lpstr>
      <vt:lpstr>CodeBuild - Introduction</vt:lpstr>
      <vt:lpstr>PowerPoint Presentation</vt:lpstr>
      <vt:lpstr>PowerPoint Presentation</vt:lpstr>
      <vt:lpstr>CodeBuild - Steps</vt:lpstr>
      <vt:lpstr>AWS CodePipeline</vt:lpstr>
      <vt:lpstr>CodePipeline - Introduction</vt:lpstr>
      <vt:lpstr>PowerPoint Presentation</vt:lpstr>
      <vt:lpstr>Continuous Delivery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Backup Slides</vt:lpstr>
      <vt:lpstr>PowerPoint Presentation</vt:lpstr>
      <vt:lpstr>Icons</vt:lpstr>
      <vt:lpstr>Kubernetes - POD</vt:lpstr>
      <vt:lpstr>Kubernetes – Load Balancing &amp; Scaling</vt:lpstr>
      <vt:lpstr>Kubernetes - POD</vt:lpstr>
      <vt:lpstr>Kubernetes - Services</vt:lpstr>
      <vt:lpstr>Kubernetes - Services</vt:lpstr>
      <vt:lpstr>Kubernetes - Services</vt:lpstr>
      <vt:lpstr>PowerPoint Presentation</vt:lpstr>
      <vt:lpstr>EKS - Storage</vt:lpstr>
      <vt:lpstr>Dynamic Volume Provisioning</vt:lpstr>
      <vt:lpstr>Dynamic Volume Provisioning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EKS Deployment Options - Mixed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Elastic Beanstalk</dc:title>
  <dc:creator>Stack Simplify</dc:creator>
  <cp:lastModifiedBy>Stack Simplify</cp:lastModifiedBy>
  <cp:revision>764</cp:revision>
  <dcterms:created xsi:type="dcterms:W3CDTF">2019-11-12T03:20:49Z</dcterms:created>
  <dcterms:modified xsi:type="dcterms:W3CDTF">2020-07-10T08:31:56Z</dcterms:modified>
</cp:coreProperties>
</file>