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8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16" r:id="rId73"/>
    <p:sldId id="1118" r:id="rId74"/>
    <p:sldId id="1109" r:id="rId75"/>
    <p:sldId id="1115" r:id="rId76"/>
    <p:sldId id="1114" r:id="rId77"/>
    <p:sldId id="1108" r:id="rId78"/>
    <p:sldId id="1119" r:id="rId79"/>
    <p:sldId id="1107" r:id="rId80"/>
    <p:sldId id="1121" r:id="rId81"/>
    <p:sldId id="1125" r:id="rId82"/>
    <p:sldId id="1122" r:id="rId83"/>
    <p:sldId id="1123" r:id="rId84"/>
    <p:sldId id="1124" r:id="rId85"/>
    <p:sldId id="1127" r:id="rId86"/>
    <p:sldId id="1126" r:id="rId87"/>
    <p:sldId id="1120" r:id="rId88"/>
    <p:sldId id="1128" r:id="rId89"/>
    <p:sldId id="1129" r:id="rId90"/>
    <p:sldId id="1130" r:id="rId91"/>
    <p:sldId id="1131" r:id="rId92"/>
    <p:sldId id="1132" r:id="rId93"/>
    <p:sldId id="1133" r:id="rId94"/>
    <p:sldId id="1134" r:id="rId95"/>
    <p:sldId id="1135" r:id="rId96"/>
    <p:sldId id="1104" r:id="rId97"/>
    <p:sldId id="1101" r:id="rId98"/>
    <p:sldId id="1096" r:id="rId99"/>
    <p:sldId id="1011" r:id="rId100"/>
    <p:sldId id="1074" r:id="rId101"/>
    <p:sldId id="1007" r:id="rId102"/>
    <p:sldId id="1005" r:id="rId103"/>
    <p:sldId id="1015" r:id="rId104"/>
    <p:sldId id="1010" r:id="rId105"/>
    <p:sldId id="1030" r:id="rId106"/>
    <p:sldId id="1066" r:id="rId107"/>
    <p:sldId id="1067" r:id="rId108"/>
    <p:sldId id="1090" r:id="rId109"/>
    <p:sldId id="1078" r:id="rId110"/>
    <p:sldId id="1076" r:id="rId111"/>
    <p:sldId id="1080" r:id="rId112"/>
    <p:sldId id="1094" r:id="rId113"/>
    <p:sldId id="1105" r:id="rId114"/>
    <p:sldId id="1106" r:id="rId115"/>
    <p:sldId id="1110" r:id="rId116"/>
    <p:sldId id="1112" r:id="rId11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7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commentAuthors" Target="commentAuthor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7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6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6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7.sv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21" Type="http://schemas.openxmlformats.org/officeDocument/2006/relationships/image" Target="../media/image48.pn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24" Type="http://schemas.openxmlformats.org/officeDocument/2006/relationships/image" Target="../media/image47.sv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23" Type="http://schemas.openxmlformats.org/officeDocument/2006/relationships/image" Target="../media/image46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Relationship Id="rId22" Type="http://schemas.openxmlformats.org/officeDocument/2006/relationships/image" Target="../media/image49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30.svg"/><Relationship Id="rId18" Type="http://schemas.openxmlformats.org/officeDocument/2006/relationships/image" Target="../media/image62.png"/><Relationship Id="rId26" Type="http://schemas.openxmlformats.org/officeDocument/2006/relationships/image" Target="../media/image31.png"/><Relationship Id="rId3" Type="http://schemas.openxmlformats.org/officeDocument/2006/relationships/image" Target="../media/image51.svg"/><Relationship Id="rId21" Type="http://schemas.openxmlformats.org/officeDocument/2006/relationships/image" Target="../media/image65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61.svg"/><Relationship Id="rId25" Type="http://schemas.openxmlformats.org/officeDocument/2006/relationships/image" Target="../media/image28.svg"/><Relationship Id="rId2" Type="http://schemas.openxmlformats.org/officeDocument/2006/relationships/image" Target="../media/image50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7.svg"/><Relationship Id="rId24" Type="http://schemas.openxmlformats.org/officeDocument/2006/relationships/image" Target="../media/image27.png"/><Relationship Id="rId5" Type="http://schemas.openxmlformats.org/officeDocument/2006/relationships/image" Target="../media/image53.svg"/><Relationship Id="rId15" Type="http://schemas.openxmlformats.org/officeDocument/2006/relationships/image" Target="../media/image59.svg"/><Relationship Id="rId23" Type="http://schemas.openxmlformats.org/officeDocument/2006/relationships/image" Target="../media/image26.svg"/><Relationship Id="rId10" Type="http://schemas.openxmlformats.org/officeDocument/2006/relationships/image" Target="../media/image56.png"/><Relationship Id="rId19" Type="http://schemas.openxmlformats.org/officeDocument/2006/relationships/image" Target="../media/image63.svg"/><Relationship Id="rId4" Type="http://schemas.openxmlformats.org/officeDocument/2006/relationships/image" Target="../media/image52.png"/><Relationship Id="rId9" Type="http://schemas.openxmlformats.org/officeDocument/2006/relationships/image" Target="../media/image55.svg"/><Relationship Id="rId14" Type="http://schemas.openxmlformats.org/officeDocument/2006/relationships/image" Target="../media/image58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4304872" y="2137025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4304871" y="2751762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304871" y="3366499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4304871" y="400349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90B491-9702-6F41-8DA8-B4AF477D80D9}"/>
              </a:ext>
            </a:extLst>
          </p:cNvPr>
          <p:cNvSpPr/>
          <p:nvPr/>
        </p:nvSpPr>
        <p:spPr>
          <a:xfrm>
            <a:off x="4304871" y="4618233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</p:spTree>
    <p:extLst>
      <p:ext uri="{BB962C8B-B14F-4D97-AF65-F5344CB8AC3E}">
        <p14:creationId xmlns:p14="http://schemas.microsoft.com/office/powerpoint/2010/main" val="3530076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3069CD-E621-DD4B-83AF-B593D6287D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14BB2-86F0-2848-BB9F-03495AD7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F7625-FD5D-DB40-9CE4-67803BAC3AB4}"/>
              </a:ext>
            </a:extLst>
          </p:cNvPr>
          <p:cNvSpPr/>
          <p:nvPr/>
        </p:nvSpPr>
        <p:spPr>
          <a:xfrm>
            <a:off x="3575407" y="2260315"/>
            <a:ext cx="4685015" cy="3883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006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6C9E2-AF98-EF4C-8D9F-1FBB2CD55011}"/>
              </a:ext>
            </a:extLst>
          </p:cNvPr>
          <p:cNvSpPr/>
          <p:nvPr/>
        </p:nvSpPr>
        <p:spPr>
          <a:xfrm>
            <a:off x="133564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US" dirty="0" err="1"/>
              <a:t>ClusterRole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80796-CE5C-7047-BECC-3773F914A998}"/>
              </a:ext>
            </a:extLst>
          </p:cNvPr>
          <p:cNvSpPr/>
          <p:nvPr/>
        </p:nvSpPr>
        <p:spPr>
          <a:xfrm>
            <a:off x="9888876" y="748829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ClusterRoleBinding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45B11-017B-0B48-BA4F-DCD61BD5109C}"/>
              </a:ext>
            </a:extLst>
          </p:cNvPr>
          <p:cNvSpPr/>
          <p:nvPr/>
        </p:nvSpPr>
        <p:spPr>
          <a:xfrm>
            <a:off x="4937760" y="737370"/>
            <a:ext cx="4530904" cy="4315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BA154-E8AA-F141-BACB-6E3045C97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47299"/>
            <a:ext cx="4530904" cy="62489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00ADEF-8265-1145-BC8C-AD7138E0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8876" y="1347299"/>
            <a:ext cx="4537248" cy="3066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00AACD-EE55-924A-B86B-F5479A5B2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760" y="1347299"/>
            <a:ext cx="4530904" cy="16308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C6919C-F365-A041-9D68-4C4BA8D0C214}"/>
              </a:ext>
            </a:extLst>
          </p:cNvPr>
          <p:cNvSpPr/>
          <p:nvPr/>
        </p:nvSpPr>
        <p:spPr>
          <a:xfrm>
            <a:off x="5090161" y="5493231"/>
            <a:ext cx="9170369" cy="4315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https://</a:t>
            </a:r>
            <a:r>
              <a:rPr lang="en-US" sz="1400" dirty="0" err="1">
                <a:solidFill>
                  <a:schemeClr val="tx1"/>
                </a:solidFill>
              </a:rPr>
              <a:t>raw.githubusercontent.com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kubernetes</a:t>
            </a:r>
            <a:r>
              <a:rPr lang="en-US" sz="1400" dirty="0">
                <a:solidFill>
                  <a:schemeClr val="tx1"/>
                </a:solidFill>
              </a:rPr>
              <a:t>-sigs/</a:t>
            </a:r>
            <a:r>
              <a:rPr lang="en-US" sz="1400" dirty="0" err="1">
                <a:solidFill>
                  <a:schemeClr val="tx1"/>
                </a:solidFill>
              </a:rPr>
              <a:t>aws</a:t>
            </a:r>
            <a:r>
              <a:rPr lang="en-US" sz="1400" dirty="0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</a:rPr>
              <a:t>alb</a:t>
            </a:r>
            <a:r>
              <a:rPr lang="en-US" sz="1400" dirty="0">
                <a:solidFill>
                  <a:schemeClr val="tx1"/>
                </a:solidFill>
              </a:rPr>
              <a:t>-ingress-controller/master/docs/examples/</a:t>
            </a:r>
            <a:r>
              <a:rPr lang="en-US" sz="1400" dirty="0" err="1">
                <a:solidFill>
                  <a:schemeClr val="tx1"/>
                </a:solidFill>
              </a:rPr>
              <a:t>iam-policy.json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1E405F-33F8-1942-B42E-F291E8C6C147}"/>
              </a:ext>
            </a:extLst>
          </p:cNvPr>
          <p:cNvSpPr/>
          <p:nvPr/>
        </p:nvSpPr>
        <p:spPr>
          <a:xfrm>
            <a:off x="5090161" y="4864795"/>
            <a:ext cx="4530904" cy="4315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</p:spTree>
    <p:extLst>
      <p:ext uri="{BB962C8B-B14F-4D97-AF65-F5344CB8AC3E}">
        <p14:creationId xmlns:p14="http://schemas.microsoft.com/office/powerpoint/2010/main" val="247879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355A81-AC2E-6D40-9E24-C401636C5C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0A4BD-2387-6944-B036-0F64B3AA4236}"/>
              </a:ext>
            </a:extLst>
          </p:cNvPr>
          <p:cNvSpPr/>
          <p:nvPr/>
        </p:nvSpPr>
        <p:spPr>
          <a:xfrm>
            <a:off x="1746605" y="2595936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Role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0EEC4-371C-AF43-8049-B01B9FE73BD7}"/>
              </a:ext>
            </a:extLst>
          </p:cNvPr>
          <p:cNvSpPr/>
          <p:nvPr/>
        </p:nvSpPr>
        <p:spPr>
          <a:xfrm>
            <a:off x="1746604" y="3366498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IAM Policy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1D0A5-C050-B745-B7D2-5CAA6716F541}"/>
              </a:ext>
            </a:extLst>
          </p:cNvPr>
          <p:cNvSpPr/>
          <p:nvPr/>
        </p:nvSpPr>
        <p:spPr>
          <a:xfrm>
            <a:off x="1746603" y="4114800"/>
            <a:ext cx="3421295" cy="431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k8s </a:t>
            </a:r>
            <a:r>
              <a:rPr lang="en-IN" dirty="0" err="1"/>
              <a:t>ServiceAccount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3784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C3AE-EB6E-E54B-9A9E-49C9A8BA4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8B6E-017B-0A4A-8FAB-98C53B4F6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9C4EE7-308F-C841-8D9E-ED467A1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20453613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45" idx="1"/>
          </p:cNvCxnSpPr>
          <p:nvPr/>
        </p:nvCxnSpPr>
        <p:spPr>
          <a:xfrm rot="10800000" flipH="1" flipV="1">
            <a:off x="341208" y="769595"/>
            <a:ext cx="2355878" cy="1088680"/>
          </a:xfrm>
          <a:prstGeom prst="bentConnector3">
            <a:avLst>
              <a:gd name="adj1" fmla="val -9703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246503" y="1503468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818905" y="1674606"/>
            <a:ext cx="554166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486871" y="1672264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6505" y="1809128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245" name="Graphic 244">
            <a:extLst>
              <a:ext uri="{FF2B5EF4-FFF2-40B4-BE49-F238E27FC236}">
                <a16:creationId xmlns:a16="http://schemas.microsoft.com/office/drawing/2014/main" id="{C20ED602-CCE9-AF44-BC5B-4CCD7431A6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086" y="1502675"/>
            <a:ext cx="711200" cy="711200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FD284398-89DE-DE44-B53B-318BE6702E1D}"/>
              </a:ext>
            </a:extLst>
          </p:cNvPr>
          <p:cNvSpPr txBox="1"/>
          <p:nvPr/>
        </p:nvSpPr>
        <p:spPr>
          <a:xfrm>
            <a:off x="2592436" y="2194105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5ACD50D9-AC12-C44C-BF89-ED86D1C87818}"/>
              </a:ext>
            </a:extLst>
          </p:cNvPr>
          <p:cNvCxnSpPr>
            <a:cxnSpLocks/>
            <a:stCxn id="245" idx="3"/>
            <a:endCxn id="227" idx="1"/>
          </p:cNvCxnSpPr>
          <p:nvPr/>
        </p:nvCxnSpPr>
        <p:spPr>
          <a:xfrm flipV="1">
            <a:off x="3408286" y="1849161"/>
            <a:ext cx="5211564" cy="911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6DAB26-124C-884D-997D-8891103925B2}"/>
              </a:ext>
            </a:extLst>
          </p:cNvPr>
          <p:cNvCxnSpPr>
            <a:cxnSpLocks/>
            <a:endCxn id="234" idx="0"/>
          </p:cNvCxnSpPr>
          <p:nvPr/>
        </p:nvCxnSpPr>
        <p:spPr>
          <a:xfrm>
            <a:off x="6332729" y="234234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E6DB20-B636-FE4D-AFB3-03F19E26C943}"/>
              </a:ext>
            </a:extLst>
          </p:cNvPr>
          <p:cNvCxnSpPr>
            <a:cxnSpLocks/>
          </p:cNvCxnSpPr>
          <p:nvPr/>
        </p:nvCxnSpPr>
        <p:spPr>
          <a:xfrm>
            <a:off x="8899507" y="2349731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</p:cNvCxnSpPr>
          <p:nvPr/>
        </p:nvCxnSpPr>
        <p:spPr>
          <a:xfrm>
            <a:off x="11346463" y="2346592"/>
            <a:ext cx="3769" cy="16589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41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B050"/>
                </a:solidFill>
              </a:rPr>
              <a:t>Ingress Controller Basics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8413074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589845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2654762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905500"/>
            <a:ext cx="2506509" cy="5981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8267931" y="2526409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http://ALB-DNS-URL/</a:t>
            </a:r>
            <a:r>
              <a:rPr lang="en-US" sz="1600" dirty="0" err="1">
                <a:solidFill>
                  <a:srgbClr val="0070C0"/>
                </a:solidFill>
              </a:rPr>
              <a:t>usermgmt</a:t>
            </a:r>
            <a:r>
              <a:rPr lang="en-US" sz="1600" dirty="0">
                <a:solidFill>
                  <a:srgbClr val="0070C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stCxn id="147" idx="2"/>
            <a:endCxn id="237" idx="0"/>
          </p:cNvCxnSpPr>
          <p:nvPr/>
        </p:nvCxnSpPr>
        <p:spPr>
          <a:xfrm flipH="1">
            <a:off x="8858628" y="2362264"/>
            <a:ext cx="3124" cy="1641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4608275" y="3852508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1"/>
          </p:cNvCxnSpPr>
          <p:nvPr/>
        </p:nvCxnSpPr>
        <p:spPr>
          <a:xfrm>
            <a:off x="8969655" y="4168163"/>
            <a:ext cx="2194949" cy="760880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</p:cNvCxnSpPr>
          <p:nvPr/>
        </p:nvCxnSpPr>
        <p:spPr>
          <a:xfrm flipH="1">
            <a:off x="8855185" y="2842064"/>
            <a:ext cx="3443" cy="1043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72" grpId="0" animBg="1"/>
      <p:bldP spid="73" grpId="0"/>
      <p:bldP spid="229" grpId="0"/>
      <p:bldP spid="231" grpId="0"/>
      <p:bldP spid="149" grpId="0" animBg="1"/>
      <p:bldP spid="150" grpId="0" animBg="1"/>
      <p:bldP spid="152" grpId="0"/>
      <p:bldP spid="153" grpId="0"/>
      <p:bldP spid="226" grpId="0"/>
      <p:bldP spid="237" grpId="0" animBg="1"/>
      <p:bldP spid="16" grpId="0" animBg="1"/>
      <p:bldP spid="17" grpId="0"/>
      <p:bldP spid="244" grpId="0"/>
      <p:bldP spid="26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Context Path based Routing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16654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Context path based Routing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227" idx="1"/>
          </p:cNvCxnSpPr>
          <p:nvPr/>
        </p:nvCxnSpPr>
        <p:spPr>
          <a:xfrm rot="10800000" flipH="1" flipV="1">
            <a:off x="341208" y="769595"/>
            <a:ext cx="8278642" cy="1079566"/>
          </a:xfrm>
          <a:prstGeom prst="bentConnector3">
            <a:avLst>
              <a:gd name="adj1" fmla="val -2761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23915" y="1541599"/>
            <a:ext cx="331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http://ALB-DNS-URL/</a:t>
            </a:r>
            <a:r>
              <a:rPr lang="en-US" sz="1600" dirty="0" err="1">
                <a:solidFill>
                  <a:srgbClr val="00B050"/>
                </a:solidFill>
              </a:rPr>
              <a:t>usermgmt</a:t>
            </a:r>
            <a:r>
              <a:rPr lang="en-US" sz="1600" dirty="0">
                <a:solidFill>
                  <a:srgbClr val="00B050"/>
                </a:solidFill>
              </a:rPr>
              <a:t>/users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A0DA5B52-44D7-A24E-9A46-FEF9126629B3}"/>
              </a:ext>
            </a:extLst>
          </p:cNvPr>
          <p:cNvSpPr txBox="1"/>
          <p:nvPr/>
        </p:nvSpPr>
        <p:spPr>
          <a:xfrm>
            <a:off x="192270" y="188015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http://ALB-DNS-URL/app1/</a:t>
            </a:r>
            <a:r>
              <a:rPr lang="en-US" sz="1600" dirty="0" err="1">
                <a:solidFill>
                  <a:srgbClr val="00B0F0"/>
                </a:solidFill>
              </a:rPr>
              <a:t>index.html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B4ED72B-A1BA-0547-BB2A-0B2E4F35151A}"/>
              </a:ext>
            </a:extLst>
          </p:cNvPr>
          <p:cNvSpPr txBox="1"/>
          <p:nvPr/>
        </p:nvSpPr>
        <p:spPr>
          <a:xfrm>
            <a:off x="191762" y="2165538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http://ALB-DNS-URL/app2/</a:t>
            </a:r>
            <a:r>
              <a:rPr lang="en-US" sz="1600" dirty="0" err="1">
                <a:solidFill>
                  <a:srgbClr val="FFC000"/>
                </a:solidFill>
              </a:rPr>
              <a:t>index.html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244" grpId="0"/>
      <p:bldP spid="85" grpId="0" animBg="1"/>
      <p:bldP spid="87" grpId="0" animBg="1"/>
      <p:bldP spid="89" grpId="0" animBg="1"/>
      <p:bldP spid="90" grpId="0" animBg="1"/>
      <p:bldP spid="91" grpId="0" animBg="1"/>
      <p:bldP spid="92" grpId="0"/>
      <p:bldP spid="93" grpId="0"/>
      <p:bldP spid="102" grpId="0"/>
      <p:bldP spid="130" grpId="0" animBg="1"/>
      <p:bldP spid="131" grpId="0" animBg="1"/>
      <p:bldP spid="132" grpId="0" animBg="1"/>
      <p:bldP spid="133" grpId="0"/>
      <p:bldP spid="134" grpId="0"/>
      <p:bldP spid="143" grpId="0"/>
      <p:bldP spid="144" grpId="0" animBg="1"/>
      <p:bldP spid="145" grpId="0" animBg="1"/>
      <p:bldP spid="159" grpId="0"/>
      <p:bldP spid="16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16214820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13169" y="2106240"/>
            <a:ext cx="3371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B050"/>
                </a:solidFill>
              </a:rPr>
              <a:t>HTTP URLS</a:t>
            </a:r>
          </a:p>
          <a:p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</a:t>
            </a:r>
            <a:r>
              <a:rPr lang="en-US" sz="1200" dirty="0" err="1">
                <a:solidFill>
                  <a:srgbClr val="00B050"/>
                </a:solidFill>
              </a:rPr>
              <a:t>usermgmt</a:t>
            </a:r>
            <a:r>
              <a:rPr lang="en-US" sz="1200" dirty="0">
                <a:solidFill>
                  <a:srgbClr val="00B050"/>
                </a:solidFill>
              </a:rPr>
              <a:t>/users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/app1/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br>
              <a:rPr lang="en-US" sz="1200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rgbClr val="00B050"/>
                </a:solidFill>
              </a:rPr>
              <a:t>http://</a:t>
            </a:r>
            <a:r>
              <a:rPr lang="en-US" sz="1200" dirty="0" err="1">
                <a:solidFill>
                  <a:srgbClr val="00B050"/>
                </a:solidFill>
              </a:rPr>
              <a:t>ssldemo.kubeoncloud.com</a:t>
            </a:r>
            <a:r>
              <a:rPr lang="en-US" sz="1200" dirty="0">
                <a:solidFill>
                  <a:srgbClr val="00B050"/>
                </a:solidFill>
              </a:rPr>
              <a:t>/app2/</a:t>
            </a:r>
            <a:r>
              <a:rPr lang="en-US" sz="1200" dirty="0" err="1">
                <a:solidFill>
                  <a:srgbClr val="00B050"/>
                </a:solidFill>
              </a:rPr>
              <a:t>index.html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-10570" y="3265870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4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2" grpId="0" animBg="1"/>
      <p:bldP spid="163" grpId="0"/>
      <p:bldP spid="165" grpId="0"/>
      <p:bldP spid="16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674" y="2467171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SSL Redirect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84201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7741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524018" y="5499150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Ingress SSL Redirect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704490" y="1612643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HTTP  </a:t>
            </a:r>
            <a:r>
              <a:rPr lang="en-US" sz="1200" b="1" dirty="0">
                <a:solidFill>
                  <a:srgbClr val="C0000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3354" y="2293504"/>
            <a:ext cx="34313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C0000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</a:t>
            </a:r>
            <a:r>
              <a:rPr lang="en-US" sz="1200" dirty="0" err="1">
                <a:solidFill>
                  <a:srgbClr val="C00000"/>
                </a:solidFill>
              </a:rPr>
              <a:t>usermgmt</a:t>
            </a:r>
            <a:r>
              <a:rPr lang="en-US" sz="1200" dirty="0">
                <a:solidFill>
                  <a:srgbClr val="C00000"/>
                </a:solidFill>
              </a:rPr>
              <a:t>/users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/app1/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br>
              <a:rPr lang="en-US" sz="1200" dirty="0">
                <a:solidFill>
                  <a:srgbClr val="C00000"/>
                </a:solidFill>
              </a:rPr>
            </a:br>
            <a:r>
              <a:rPr lang="en-US" sz="1200" dirty="0">
                <a:solidFill>
                  <a:srgbClr val="C00000"/>
                </a:solidFill>
              </a:rPr>
              <a:t>https://</a:t>
            </a:r>
            <a:r>
              <a:rPr lang="en-US" sz="1200" dirty="0" err="1">
                <a:solidFill>
                  <a:srgbClr val="C00000"/>
                </a:solidFill>
              </a:rPr>
              <a:t>ssldemo.kubeoncloud.com</a:t>
            </a:r>
            <a:r>
              <a:rPr lang="en-US" sz="1200" dirty="0">
                <a:solidFill>
                  <a:srgbClr val="C00000"/>
                </a:solidFill>
              </a:rPr>
              <a:t>/app2/</a:t>
            </a:r>
            <a:r>
              <a:rPr lang="en-US" sz="1200" dirty="0" err="1">
                <a:solidFill>
                  <a:srgbClr val="C00000"/>
                </a:solidFill>
              </a:rPr>
              <a:t>index.html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365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  <p:bldP spid="167" grpId="0"/>
      <p:bldP spid="12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3870" y="2477060"/>
            <a:ext cx="3416530" cy="331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3070" y="2567652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56" y="2862397"/>
            <a:ext cx="2941876" cy="29418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0830192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Load Balancer Service 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80385" y="58072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/>
              <a:t>AWS EKS </a:t>
            </a:r>
          </a:p>
          <a:p>
            <a:r>
              <a:rPr lang="en-US" sz="2200" b="1" dirty="0"/>
              <a:t>Network Design</a:t>
            </a:r>
          </a:p>
          <a:p>
            <a:r>
              <a:rPr lang="en-US" sz="2200" b="1" dirty="0"/>
              <a:t>With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200" b="1" dirty="0">
                <a:solidFill>
                  <a:srgbClr val="0070C0"/>
                </a:solidFill>
              </a:rPr>
              <a:t>Load Balancer &amp; Route53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Ingress &amp; External-DNS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177432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48038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561754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5621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10159398" y="5589845"/>
            <a:ext cx="327557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</a:t>
            </a:r>
            <a:r>
              <a:rPr lang="en-US" sz="1400" dirty="0">
                <a:solidFill>
                  <a:srgbClr val="FFFF00"/>
                </a:solidFill>
              </a:rPr>
              <a:t>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66" idx="1"/>
          </p:cNvCxnSpPr>
          <p:nvPr/>
        </p:nvCxnSpPr>
        <p:spPr>
          <a:xfrm rot="10800000" flipH="1" flipV="1">
            <a:off x="341207" y="769595"/>
            <a:ext cx="2448357" cy="1071954"/>
          </a:xfrm>
          <a:prstGeom prst="bentConnector3">
            <a:avLst>
              <a:gd name="adj1" fmla="val -933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905500"/>
            <a:ext cx="5459664" cy="62753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0"/>
          </p:cNvCxnSpPr>
          <p:nvPr/>
        </p:nvCxnSpPr>
        <p:spPr>
          <a:xfrm>
            <a:off x="11797185" y="5905500"/>
            <a:ext cx="57207" cy="24253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7881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36287" y="5864172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4330613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440880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5284740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5107982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611943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93045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613482" y="251594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E28392F-BCA3-284E-A831-26B20A0AF6B1}"/>
              </a:ext>
            </a:extLst>
          </p:cNvPr>
          <p:cNvSpPr txBox="1"/>
          <p:nvPr/>
        </p:nvSpPr>
        <p:spPr>
          <a:xfrm>
            <a:off x="214704" y="1617728"/>
            <a:ext cx="1183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HTTP  </a:t>
            </a:r>
            <a:r>
              <a:rPr lang="en-US" sz="1200" b="1" dirty="0">
                <a:solidFill>
                  <a:srgbClr val="0070C0"/>
                </a:solidFill>
                <a:sym typeface="Wingdings" pitchFamily="2" charset="2"/>
              </a:rPr>
              <a:t> HTTPS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E3AE4B0-372D-D84D-9E28-911BAF702BF4}"/>
              </a:ext>
            </a:extLst>
          </p:cNvPr>
          <p:cNvCxnSpPr>
            <a:cxnSpLocks/>
            <a:endCxn id="237" idx="0"/>
          </p:cNvCxnSpPr>
          <p:nvPr/>
        </p:nvCxnSpPr>
        <p:spPr>
          <a:xfrm>
            <a:off x="11203163" y="2364175"/>
            <a:ext cx="1016" cy="1517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F52256D-F623-9D4E-9DFA-319882694A29}"/>
              </a:ext>
            </a:extLst>
          </p:cNvPr>
          <p:cNvSpPr/>
          <p:nvPr/>
        </p:nvSpPr>
        <p:spPr>
          <a:xfrm>
            <a:off x="10192231" y="3843524"/>
            <a:ext cx="3242741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Node Port Service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D6FBEEE-07D0-AE46-B8DA-F09B34B5FB5A}"/>
              </a:ext>
            </a:extLst>
          </p:cNvPr>
          <p:cNvCxnSpPr>
            <a:cxnSpLocks/>
            <a:stCxn id="265" idx="2"/>
            <a:endCxn id="149" idx="0"/>
          </p:cNvCxnSpPr>
          <p:nvPr/>
        </p:nvCxnSpPr>
        <p:spPr>
          <a:xfrm flipH="1">
            <a:off x="11813247" y="4159179"/>
            <a:ext cx="355" cy="17143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920A049-149C-0246-9EFD-3710510F6365}"/>
              </a:ext>
            </a:extLst>
          </p:cNvPr>
          <p:cNvCxnSpPr>
            <a:stCxn id="149" idx="3"/>
          </p:cNvCxnSpPr>
          <p:nvPr/>
        </p:nvCxnSpPr>
        <p:spPr>
          <a:xfrm>
            <a:off x="12461889" y="4929043"/>
            <a:ext cx="418700" cy="660802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B334359-BACE-3B41-97B0-037413338813}"/>
              </a:ext>
            </a:extLst>
          </p:cNvPr>
          <p:cNvCxnSpPr>
            <a:cxnSpLocks/>
            <a:stCxn id="237" idx="2"/>
            <a:endCxn id="265" idx="0"/>
          </p:cNvCxnSpPr>
          <p:nvPr/>
        </p:nvCxnSpPr>
        <p:spPr>
          <a:xfrm>
            <a:off x="11204179" y="2831595"/>
            <a:ext cx="609423" cy="101192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79B94C4-4452-F04F-BCD3-E0607E054ADB}"/>
              </a:ext>
            </a:extLst>
          </p:cNvPr>
          <p:cNvSpPr/>
          <p:nvPr/>
        </p:nvSpPr>
        <p:spPr>
          <a:xfrm>
            <a:off x="8269480" y="250409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/app2/*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F5EC21-F833-D943-9E27-F9C9C13C88BC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859161" y="2352327"/>
            <a:ext cx="1016" cy="151765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97FF44A-9726-E140-AF7D-322CC7279DF2}"/>
              </a:ext>
            </a:extLst>
          </p:cNvPr>
          <p:cNvSpPr/>
          <p:nvPr/>
        </p:nvSpPr>
        <p:spPr>
          <a:xfrm>
            <a:off x="6267208" y="2493236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/app1/*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8D93E50-59D4-0847-B022-2FCCA32C5679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6856889" y="2341471"/>
            <a:ext cx="1016" cy="151765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2208CF1-E912-9D41-8C67-400BD5258B89}"/>
              </a:ext>
            </a:extLst>
          </p:cNvPr>
          <p:cNvSpPr/>
          <p:nvPr/>
        </p:nvSpPr>
        <p:spPr>
          <a:xfrm>
            <a:off x="4513587" y="435615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49070E9-4CE3-E84D-A268-D77A4C3A7E86}"/>
              </a:ext>
            </a:extLst>
          </p:cNvPr>
          <p:cNvSpPr/>
          <p:nvPr/>
        </p:nvSpPr>
        <p:spPr>
          <a:xfrm>
            <a:off x="4607688" y="446642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4CF68B2-CAAA-C946-9E94-6B53B5657BA9}"/>
              </a:ext>
            </a:extLst>
          </p:cNvPr>
          <p:cNvSpPr/>
          <p:nvPr/>
        </p:nvSpPr>
        <p:spPr>
          <a:xfrm>
            <a:off x="4742363" y="453043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12CE5C6-58E7-1746-82E7-08707E27832A}"/>
              </a:ext>
            </a:extLst>
          </p:cNvPr>
          <p:cNvSpPr txBox="1"/>
          <p:nvPr/>
        </p:nvSpPr>
        <p:spPr>
          <a:xfrm>
            <a:off x="4495629" y="530914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A4E9FE-5CCA-574A-A3E1-4F4E492056C5}"/>
              </a:ext>
            </a:extLst>
          </p:cNvPr>
          <p:cNvSpPr txBox="1"/>
          <p:nvPr/>
        </p:nvSpPr>
        <p:spPr>
          <a:xfrm>
            <a:off x="4699906" y="513352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CCA3A7E-3E04-1642-92BE-053E562E051F}"/>
              </a:ext>
            </a:extLst>
          </p:cNvPr>
          <p:cNvGrpSpPr/>
          <p:nvPr/>
        </p:nvGrpSpPr>
        <p:grpSpPr>
          <a:xfrm>
            <a:off x="4868683" y="4646210"/>
            <a:ext cx="555550" cy="35284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FA40D38-F0B5-A647-A350-11F71130867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282CCB-7648-7F4D-9057-91CE9D98CC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B22162D-081D-BF4B-B223-F7D91E71118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0E4B10-108E-9C4F-8F0A-EEC083D2FF1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5DF01E-EAC4-F44B-B397-DB3671C027C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472FC0-5B24-1D4E-A267-993E738C67E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BAB51-56E2-944F-B2D2-5DBC2A95429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38FCC9C-E845-EC4D-A27B-13A34DD8B5A8}"/>
              </a:ext>
            </a:extLst>
          </p:cNvPr>
          <p:cNvSpPr txBox="1"/>
          <p:nvPr/>
        </p:nvSpPr>
        <p:spPr>
          <a:xfrm>
            <a:off x="4919186" y="495599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7557DDE-52B1-4644-97C0-02314BCEA1FE}"/>
              </a:ext>
            </a:extLst>
          </p:cNvPr>
          <p:cNvSpPr/>
          <p:nvPr/>
        </p:nvSpPr>
        <p:spPr>
          <a:xfrm>
            <a:off x="6531758" y="436236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B831D1-8B44-3341-AA51-CAFB732CD4AC}"/>
              </a:ext>
            </a:extLst>
          </p:cNvPr>
          <p:cNvSpPr/>
          <p:nvPr/>
        </p:nvSpPr>
        <p:spPr>
          <a:xfrm>
            <a:off x="6625859" y="447263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D3E4515-8802-0E4D-983C-DB5B4A7A5E4E}"/>
              </a:ext>
            </a:extLst>
          </p:cNvPr>
          <p:cNvSpPr/>
          <p:nvPr/>
        </p:nvSpPr>
        <p:spPr>
          <a:xfrm>
            <a:off x="6760534" y="453664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C71E0EF-DD39-D84E-8C04-0E26686B6543}"/>
              </a:ext>
            </a:extLst>
          </p:cNvPr>
          <p:cNvSpPr txBox="1"/>
          <p:nvPr/>
        </p:nvSpPr>
        <p:spPr>
          <a:xfrm>
            <a:off x="6513800" y="5315360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9AEB24-01A8-3244-8CFA-A736854D64A3}"/>
              </a:ext>
            </a:extLst>
          </p:cNvPr>
          <p:cNvSpPr txBox="1"/>
          <p:nvPr/>
        </p:nvSpPr>
        <p:spPr>
          <a:xfrm>
            <a:off x="6718077" y="513973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978F9F0-DEC3-FC42-A77B-EAE6FE5C1111}"/>
              </a:ext>
            </a:extLst>
          </p:cNvPr>
          <p:cNvGrpSpPr/>
          <p:nvPr/>
        </p:nvGrpSpPr>
        <p:grpSpPr>
          <a:xfrm>
            <a:off x="6907347" y="4643695"/>
            <a:ext cx="555550" cy="352840"/>
            <a:chOff x="853440" y="4579716"/>
            <a:chExt cx="1006998" cy="82759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FA029D6-40C0-E345-88C1-BF7787ECA22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36C1BD-C1F9-794A-8575-5EF977235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C9BF52B-572D-2045-921E-AF091FD3E4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3A706E0-BDE9-744E-8966-6BDA3CE0566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59879E4-D2FF-A64E-A499-9668432A091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26E0A87-BEDD-D644-851F-220176A973F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1BDC39A-FE73-7A44-AEE2-B0A44FFA2D31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4E9F2EF8-51B4-2649-BC4C-EAA28AC8B41D}"/>
              </a:ext>
            </a:extLst>
          </p:cNvPr>
          <p:cNvSpPr txBox="1"/>
          <p:nvPr/>
        </p:nvSpPr>
        <p:spPr>
          <a:xfrm>
            <a:off x="6937357" y="496220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F8D2288-95E0-6443-98C8-CF9BF8656055}"/>
              </a:ext>
            </a:extLst>
          </p:cNvPr>
          <p:cNvSpPr/>
          <p:nvPr/>
        </p:nvSpPr>
        <p:spPr>
          <a:xfrm>
            <a:off x="4501600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app1- 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906B434-B260-204B-AF1D-FDCEA7C4CECC}"/>
              </a:ext>
            </a:extLst>
          </p:cNvPr>
          <p:cNvSpPr/>
          <p:nvPr/>
        </p:nvSpPr>
        <p:spPr>
          <a:xfrm>
            <a:off x="6247826" y="3936013"/>
            <a:ext cx="1651618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app2 -</a:t>
            </a:r>
            <a:r>
              <a:rPr lang="en-US" sz="1400" dirty="0" err="1">
                <a:solidFill>
                  <a:srgbClr val="FFFF00"/>
                </a:solidFill>
              </a:rPr>
              <a:t>NodePort</a:t>
            </a:r>
            <a:r>
              <a:rPr lang="en-US" sz="1400" dirty="0">
                <a:solidFill>
                  <a:srgbClr val="FFFF00"/>
                </a:solidFill>
              </a:rPr>
              <a:t> SVC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03FFB2C-FA84-BD47-97DA-1E772D9A22A6}"/>
              </a:ext>
            </a:extLst>
          </p:cNvPr>
          <p:cNvCxnSpPr>
            <a:cxnSpLocks/>
            <a:stCxn id="87" idx="2"/>
            <a:endCxn id="144" idx="0"/>
          </p:cNvCxnSpPr>
          <p:nvPr/>
        </p:nvCxnSpPr>
        <p:spPr>
          <a:xfrm flipH="1">
            <a:off x="5327409" y="2808891"/>
            <a:ext cx="1530496" cy="1127122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C65D81-1A94-E44A-9809-6BFA9055A7A4}"/>
              </a:ext>
            </a:extLst>
          </p:cNvPr>
          <p:cNvCxnSpPr>
            <a:cxnSpLocks/>
          </p:cNvCxnSpPr>
          <p:nvPr/>
        </p:nvCxnSpPr>
        <p:spPr>
          <a:xfrm flipH="1">
            <a:off x="5162229" y="4229519"/>
            <a:ext cx="355" cy="171434"/>
          </a:xfrm>
          <a:prstGeom prst="straightConnector1">
            <a:avLst/>
          </a:prstGeom>
          <a:ln w="317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232EF2B-748E-1443-9C40-A31571F380A3}"/>
              </a:ext>
            </a:extLst>
          </p:cNvPr>
          <p:cNvCxnSpPr>
            <a:cxnSpLocks/>
          </p:cNvCxnSpPr>
          <p:nvPr/>
        </p:nvCxnSpPr>
        <p:spPr>
          <a:xfrm flipH="1">
            <a:off x="7172873" y="4217562"/>
            <a:ext cx="355" cy="171434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97E6C9B-7D08-7640-9287-5891ABCBF67B}"/>
              </a:ext>
            </a:extLst>
          </p:cNvPr>
          <p:cNvCxnSpPr>
            <a:cxnSpLocks/>
            <a:stCxn id="85" idx="2"/>
            <a:endCxn id="145" idx="0"/>
          </p:cNvCxnSpPr>
          <p:nvPr/>
        </p:nvCxnSpPr>
        <p:spPr>
          <a:xfrm flipH="1">
            <a:off x="7073635" y="2819747"/>
            <a:ext cx="1786542" cy="1116266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4246368-8978-5C42-9447-FC48F81B15FE}"/>
              </a:ext>
            </a:extLst>
          </p:cNvPr>
          <p:cNvSpPr/>
          <p:nvPr/>
        </p:nvSpPr>
        <p:spPr>
          <a:xfrm>
            <a:off x="6691888" y="1515242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528FE65-7E2D-E345-95F4-C010896A37EF}"/>
              </a:ext>
            </a:extLst>
          </p:cNvPr>
          <p:cNvSpPr txBox="1"/>
          <p:nvPr/>
        </p:nvSpPr>
        <p:spPr>
          <a:xfrm>
            <a:off x="1826759" y="48828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Certificate Manager</a:t>
            </a:r>
          </a:p>
        </p:txBody>
      </p:sp>
      <p:pic>
        <p:nvPicPr>
          <p:cNvPr id="164" name="Graphic 163">
            <a:extLst>
              <a:ext uri="{FF2B5EF4-FFF2-40B4-BE49-F238E27FC236}">
                <a16:creationId xmlns:a16="http://schemas.microsoft.com/office/drawing/2014/main" id="{EEC4898D-ABC2-FC49-B3D9-80855E77EA4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8616" y="4159179"/>
            <a:ext cx="711200" cy="7112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08730550-6B04-1E4D-A85F-ECA806403956}"/>
              </a:ext>
            </a:extLst>
          </p:cNvPr>
          <p:cNvSpPr txBox="1"/>
          <p:nvPr/>
        </p:nvSpPr>
        <p:spPr>
          <a:xfrm>
            <a:off x="2373579" y="1195006"/>
            <a:ext cx="1515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66" name="Graphic 165">
            <a:extLst>
              <a:ext uri="{FF2B5EF4-FFF2-40B4-BE49-F238E27FC236}">
                <a16:creationId xmlns:a16="http://schemas.microsoft.com/office/drawing/2014/main" id="{3429339D-D510-D94D-AD5E-BE4E0B03198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89565" y="1485949"/>
            <a:ext cx="711200" cy="71120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BCBB39C-D66A-C049-9E9E-0DBFD9108F3A}"/>
              </a:ext>
            </a:extLst>
          </p:cNvPr>
          <p:cNvSpPr txBox="1"/>
          <p:nvPr/>
        </p:nvSpPr>
        <p:spPr>
          <a:xfrm>
            <a:off x="62146" y="2716947"/>
            <a:ext cx="34500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70C0"/>
                </a:solidFill>
              </a:rPr>
              <a:t>HTTPS URLS</a:t>
            </a:r>
          </a:p>
          <a:p>
            <a:r>
              <a:rPr lang="en-US" sz="1200" dirty="0">
                <a:solidFill>
                  <a:srgbClr val="0070C0"/>
                </a:solidFill>
              </a:rPr>
              <a:t>https://dnstest1.kubeoncloud.com/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https://dnstest1.kubeoncloud.com/app2/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  <a:p>
            <a:r>
              <a:rPr lang="en-US" sz="1200" dirty="0">
                <a:solidFill>
                  <a:srgbClr val="0070C0"/>
                </a:solidFill>
              </a:rPr>
              <a:t>https://dnstest2.kubeoncloud.com/</a:t>
            </a:r>
            <a:r>
              <a:rPr lang="en-US" sz="1200" dirty="0" err="1">
                <a:solidFill>
                  <a:srgbClr val="0070C0"/>
                </a:solidFill>
              </a:rPr>
              <a:t>usermgmt</a:t>
            </a:r>
            <a:r>
              <a:rPr lang="en-US" sz="1200" dirty="0">
                <a:solidFill>
                  <a:srgbClr val="0070C0"/>
                </a:solidFill>
              </a:rPr>
              <a:t>/users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https://dnstest2.kubeoncloud.com/app1/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br>
              <a:rPr lang="en-US" sz="1200" dirty="0">
                <a:solidFill>
                  <a:srgbClr val="0070C0"/>
                </a:solidFill>
              </a:rPr>
            </a:br>
            <a:r>
              <a:rPr lang="en-US" sz="1200" dirty="0">
                <a:solidFill>
                  <a:srgbClr val="0070C0"/>
                </a:solidFill>
              </a:rPr>
              <a:t>https://dnstest2.kubeoncloud.com/app2/</a:t>
            </a:r>
            <a:r>
              <a:rPr lang="en-US" sz="1200" dirty="0" err="1">
                <a:solidFill>
                  <a:srgbClr val="0070C0"/>
                </a:solidFill>
              </a:rPr>
              <a:t>index.html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1CCBDD2-6DC2-3440-A7B8-72BC9D17F0DB}"/>
              </a:ext>
            </a:extLst>
          </p:cNvPr>
          <p:cNvCxnSpPr>
            <a:cxnSpLocks/>
            <a:stCxn id="166" idx="3"/>
            <a:endCxn id="227" idx="1"/>
          </p:cNvCxnSpPr>
          <p:nvPr/>
        </p:nvCxnSpPr>
        <p:spPr>
          <a:xfrm>
            <a:off x="3500765" y="1841549"/>
            <a:ext cx="5119085" cy="761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72BC4F9-5DF9-F94C-A467-393DE0F87044}"/>
              </a:ext>
            </a:extLst>
          </p:cNvPr>
          <p:cNvSpPr/>
          <p:nvPr/>
        </p:nvSpPr>
        <p:spPr>
          <a:xfrm>
            <a:off x="9815209" y="1701560"/>
            <a:ext cx="1181393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360D4BD-2C2B-0C4B-8672-B4059D374E97}"/>
              </a:ext>
            </a:extLst>
          </p:cNvPr>
          <p:cNvSpPr txBox="1"/>
          <p:nvPr/>
        </p:nvSpPr>
        <p:spPr>
          <a:xfrm>
            <a:off x="2136664" y="2217799"/>
            <a:ext cx="18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dnstest1.kubeoncloud.com</a:t>
            </a:r>
          </a:p>
          <a:p>
            <a:r>
              <a:rPr lang="en-US" sz="1200" dirty="0">
                <a:solidFill>
                  <a:srgbClr val="C00000"/>
                </a:solidFill>
              </a:rPr>
              <a:t>dnstest2.kubeoncloud.com</a:t>
            </a:r>
          </a:p>
        </p:txBody>
      </p:sp>
    </p:spTree>
    <p:extLst>
      <p:ext uri="{BB962C8B-B14F-4D97-AF65-F5344CB8AC3E}">
        <p14:creationId xmlns:p14="http://schemas.microsoft.com/office/powerpoint/2010/main" val="17648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2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155674</TotalTime>
  <Words>6346</Words>
  <Application>Microsoft Macintosh PowerPoint</Application>
  <PresentationFormat>Custom</PresentationFormat>
  <Paragraphs>1839</Paragraphs>
  <Slides>113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Ingress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706</cp:revision>
  <dcterms:created xsi:type="dcterms:W3CDTF">2019-11-12T03:20:49Z</dcterms:created>
  <dcterms:modified xsi:type="dcterms:W3CDTF">2020-07-03T03:30:25Z</dcterms:modified>
</cp:coreProperties>
</file>